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 id="2147483749" r:id="rId2"/>
    <p:sldMasterId id="2147483756" r:id="rId3"/>
  </p:sldMasterIdLst>
  <p:notesMasterIdLst>
    <p:notesMasterId r:id="rId54"/>
  </p:notesMasterIdLst>
  <p:handoutMasterIdLst>
    <p:handoutMasterId r:id="rId55"/>
  </p:handoutMasterIdLst>
  <p:sldIdLst>
    <p:sldId id="1110" r:id="rId4"/>
    <p:sldId id="1001" r:id="rId5"/>
    <p:sldId id="990" r:id="rId6"/>
    <p:sldId id="1084" r:id="rId7"/>
    <p:sldId id="996" r:id="rId8"/>
    <p:sldId id="998" r:id="rId9"/>
    <p:sldId id="1109" r:id="rId10"/>
    <p:sldId id="898" r:id="rId11"/>
    <p:sldId id="904" r:id="rId12"/>
    <p:sldId id="905" r:id="rId13"/>
    <p:sldId id="909" r:id="rId14"/>
    <p:sldId id="908" r:id="rId15"/>
    <p:sldId id="1112" r:id="rId16"/>
    <p:sldId id="1093" r:id="rId17"/>
    <p:sldId id="414" r:id="rId18"/>
    <p:sldId id="382" r:id="rId19"/>
    <p:sldId id="1023" r:id="rId20"/>
    <p:sldId id="1080" r:id="rId21"/>
    <p:sldId id="1007" r:id="rId22"/>
    <p:sldId id="1068" r:id="rId23"/>
    <p:sldId id="1095" r:id="rId24"/>
    <p:sldId id="967" r:id="rId25"/>
    <p:sldId id="968" r:id="rId26"/>
    <p:sldId id="969" r:id="rId27"/>
    <p:sldId id="943" r:id="rId28"/>
    <p:sldId id="398" r:id="rId29"/>
    <p:sldId id="615" r:id="rId30"/>
    <p:sldId id="616" r:id="rId31"/>
    <p:sldId id="539" r:id="rId32"/>
    <p:sldId id="545" r:id="rId33"/>
    <p:sldId id="540" r:id="rId34"/>
    <p:sldId id="541" r:id="rId35"/>
    <p:sldId id="542" r:id="rId36"/>
    <p:sldId id="339" r:id="rId37"/>
    <p:sldId id="340" r:id="rId38"/>
    <p:sldId id="1090" r:id="rId39"/>
    <p:sldId id="333" r:id="rId40"/>
    <p:sldId id="327" r:id="rId41"/>
    <p:sldId id="328" r:id="rId42"/>
    <p:sldId id="330" r:id="rId43"/>
    <p:sldId id="393" r:id="rId44"/>
    <p:sldId id="1086" r:id="rId45"/>
    <p:sldId id="1087" r:id="rId46"/>
    <p:sldId id="1089" r:id="rId47"/>
    <p:sldId id="547" r:id="rId48"/>
    <p:sldId id="546" r:id="rId49"/>
    <p:sldId id="1085" r:id="rId50"/>
    <p:sldId id="387" r:id="rId51"/>
    <p:sldId id="375" r:id="rId52"/>
    <p:sldId id="381" r:id="rId53"/>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Lead Time, Re-Order Point, Cycle Service Level, and Fill Rate" id="{3EC62C8C-1CD3-48AE-9EC5-BB75C9EF389B}">
          <p14:sldIdLst>
            <p14:sldId id="1110"/>
            <p14:sldId id="1001"/>
            <p14:sldId id="990"/>
            <p14:sldId id="1084"/>
            <p14:sldId id="996"/>
            <p14:sldId id="998"/>
            <p14:sldId id="1109"/>
            <p14:sldId id="898"/>
            <p14:sldId id="904"/>
            <p14:sldId id="905"/>
            <p14:sldId id="909"/>
            <p14:sldId id="908"/>
            <p14:sldId id="1112"/>
            <p14:sldId id="1093"/>
            <p14:sldId id="414"/>
            <p14:sldId id="382"/>
            <p14:sldId id="1023"/>
            <p14:sldId id="1080"/>
            <p14:sldId id="1007"/>
            <p14:sldId id="1068"/>
            <p14:sldId id="1095"/>
            <p14:sldId id="967"/>
            <p14:sldId id="968"/>
            <p14:sldId id="969"/>
            <p14:sldId id="943"/>
            <p14:sldId id="398"/>
            <p14:sldId id="615"/>
            <p14:sldId id="616"/>
            <p14:sldId id="539"/>
            <p14:sldId id="545"/>
            <p14:sldId id="540"/>
            <p14:sldId id="541"/>
            <p14:sldId id="542"/>
            <p14:sldId id="339"/>
            <p14:sldId id="340"/>
            <p14:sldId id="1090"/>
            <p14:sldId id="333"/>
            <p14:sldId id="327"/>
            <p14:sldId id="328"/>
            <p14:sldId id="330"/>
            <p14:sldId id="393"/>
            <p14:sldId id="1086"/>
            <p14:sldId id="1087"/>
            <p14:sldId id="1089"/>
            <p14:sldId id="547"/>
            <p14:sldId id="546"/>
            <p14:sldId id="1085"/>
            <p14:sldId id="387"/>
            <p14:sldId id="375"/>
            <p14:sldId id="3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581"/>
    <a:srgbClr val="A792EC"/>
    <a:srgbClr val="72659E"/>
    <a:srgbClr val="FF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0482" autoAdjust="0"/>
  </p:normalViewPr>
  <p:slideViewPr>
    <p:cSldViewPr>
      <p:cViewPr>
        <p:scale>
          <a:sx n="75" d="100"/>
          <a:sy n="75" d="100"/>
        </p:scale>
        <p:origin x="1734" y="852"/>
      </p:cViewPr>
      <p:guideLst>
        <p:guide orient="horz" pos="2160"/>
        <p:guide pos="3840"/>
      </p:guideLst>
    </p:cSldViewPr>
  </p:slideViewPr>
  <p:outlineViewPr>
    <p:cViewPr>
      <p:scale>
        <a:sx n="33" d="100"/>
        <a:sy n="33" d="100"/>
      </p:scale>
      <p:origin x="0" y="-25428"/>
    </p:cViewPr>
    <p:sldLst>
      <p:sld r:id="rId1" collapse="1"/>
    </p:sldLst>
  </p:outlineViewPr>
  <p:notesTextViewPr>
    <p:cViewPr>
      <p:scale>
        <a:sx n="100" d="100"/>
        <a:sy n="100" d="100"/>
      </p:scale>
      <p:origin x="0" y="0"/>
    </p:cViewPr>
  </p:notesTextViewPr>
  <p:sorterViewPr>
    <p:cViewPr>
      <p:scale>
        <a:sx n="61" d="100"/>
        <a:sy n="61" d="100"/>
      </p:scale>
      <p:origin x="0" y="0"/>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eys\Dropbox\courses\581\excel%20examples\week%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cv=0.1</c:v>
          </c:tx>
          <c:xVal>
            <c:numRef>
              <c:f>Sheet2!$C$5:$G$5</c:f>
              <c:numCache>
                <c:formatCode>General</c:formatCode>
                <c:ptCount val="5"/>
                <c:pt idx="0">
                  <c:v>0.9</c:v>
                </c:pt>
                <c:pt idx="1">
                  <c:v>0.95</c:v>
                </c:pt>
                <c:pt idx="2">
                  <c:v>0.98</c:v>
                </c:pt>
                <c:pt idx="3">
                  <c:v>0.99</c:v>
                </c:pt>
                <c:pt idx="4">
                  <c:v>0.999</c:v>
                </c:pt>
              </c:numCache>
            </c:numRef>
          </c:xVal>
          <c:yVal>
            <c:numRef>
              <c:f>Sheet2!$C$6:$G$6</c:f>
              <c:numCache>
                <c:formatCode>0.00%</c:formatCode>
                <c:ptCount val="5"/>
                <c:pt idx="0">
                  <c:v>0.99529999999999996</c:v>
                </c:pt>
                <c:pt idx="1">
                  <c:v>0.99790000000000001</c:v>
                </c:pt>
                <c:pt idx="2">
                  <c:v>0.99929999999999997</c:v>
                </c:pt>
                <c:pt idx="3">
                  <c:v>0.99970000000000003</c:v>
                </c:pt>
                <c:pt idx="4" formatCode="0.000%">
                  <c:v>0.99997000000000003</c:v>
                </c:pt>
              </c:numCache>
            </c:numRef>
          </c:yVal>
          <c:smooth val="0"/>
          <c:extLst>
            <c:ext xmlns:c16="http://schemas.microsoft.com/office/drawing/2014/chart" uri="{C3380CC4-5D6E-409C-BE32-E72D297353CC}">
              <c16:uniqueId val="{00000000-6DE1-4519-993A-A7F2D49BAEAB}"/>
            </c:ext>
          </c:extLst>
        </c:ser>
        <c:ser>
          <c:idx val="2"/>
          <c:order val="1"/>
          <c:tx>
            <c:v>cv=.5</c:v>
          </c:tx>
          <c:spPr>
            <a:ln>
              <a:solidFill>
                <a:srgbClr val="CC9900"/>
              </a:solidFill>
            </a:ln>
          </c:spPr>
          <c:marker>
            <c:spPr>
              <a:ln>
                <a:solidFill>
                  <a:srgbClr val="CC9900"/>
                </a:solidFill>
              </a:ln>
            </c:spPr>
          </c:marker>
          <c:xVal>
            <c:numRef>
              <c:f>Sheet2!$C$5:$G$5</c:f>
              <c:numCache>
                <c:formatCode>General</c:formatCode>
                <c:ptCount val="5"/>
                <c:pt idx="0">
                  <c:v>0.9</c:v>
                </c:pt>
                <c:pt idx="1">
                  <c:v>0.95</c:v>
                </c:pt>
                <c:pt idx="2">
                  <c:v>0.98</c:v>
                </c:pt>
                <c:pt idx="3">
                  <c:v>0.99</c:v>
                </c:pt>
                <c:pt idx="4">
                  <c:v>0.999</c:v>
                </c:pt>
              </c:numCache>
            </c:numRef>
          </c:xVal>
          <c:yVal>
            <c:numRef>
              <c:f>Sheet2!$C$8:$G$8</c:f>
              <c:numCache>
                <c:formatCode>0.00%</c:formatCode>
                <c:ptCount val="5"/>
                <c:pt idx="0">
                  <c:v>0.97640000000000005</c:v>
                </c:pt>
                <c:pt idx="1">
                  <c:v>0.98970000000000002</c:v>
                </c:pt>
                <c:pt idx="2">
                  <c:v>0.99639999999999995</c:v>
                </c:pt>
                <c:pt idx="3">
                  <c:v>0.99829999999999997</c:v>
                </c:pt>
                <c:pt idx="4" formatCode="0.000%">
                  <c:v>0.99985000000000002</c:v>
                </c:pt>
              </c:numCache>
            </c:numRef>
          </c:yVal>
          <c:smooth val="0"/>
          <c:extLst>
            <c:ext xmlns:c16="http://schemas.microsoft.com/office/drawing/2014/chart" uri="{C3380CC4-5D6E-409C-BE32-E72D297353CC}">
              <c16:uniqueId val="{00000001-6DE1-4519-993A-A7F2D49BAEAB}"/>
            </c:ext>
          </c:extLst>
        </c:ser>
        <c:ser>
          <c:idx val="4"/>
          <c:order val="2"/>
          <c:tx>
            <c:v>cv=5</c:v>
          </c:tx>
          <c:xVal>
            <c:numRef>
              <c:f>Sheet2!$C$5:$G$5</c:f>
              <c:numCache>
                <c:formatCode>General</c:formatCode>
                <c:ptCount val="5"/>
                <c:pt idx="0">
                  <c:v>0.9</c:v>
                </c:pt>
                <c:pt idx="1">
                  <c:v>0.95</c:v>
                </c:pt>
                <c:pt idx="2">
                  <c:v>0.98</c:v>
                </c:pt>
                <c:pt idx="3">
                  <c:v>0.99</c:v>
                </c:pt>
                <c:pt idx="4">
                  <c:v>0.999</c:v>
                </c:pt>
              </c:numCache>
            </c:numRef>
          </c:xVal>
          <c:yVal>
            <c:numRef>
              <c:f>Sheet2!$C$10:$G$10</c:f>
              <c:numCache>
                <c:formatCode>0.00%</c:formatCode>
                <c:ptCount val="5"/>
                <c:pt idx="0">
                  <c:v>0.76390000000000002</c:v>
                </c:pt>
                <c:pt idx="1">
                  <c:v>0.89659999999999995</c:v>
                </c:pt>
                <c:pt idx="2">
                  <c:v>0.9637</c:v>
                </c:pt>
                <c:pt idx="3">
                  <c:v>0.98309999999999997</c:v>
                </c:pt>
                <c:pt idx="4" formatCode="0.000%">
                  <c:v>0.99853000000000003</c:v>
                </c:pt>
              </c:numCache>
            </c:numRef>
          </c:yVal>
          <c:smooth val="0"/>
          <c:extLst>
            <c:ext xmlns:c16="http://schemas.microsoft.com/office/drawing/2014/chart" uri="{C3380CC4-5D6E-409C-BE32-E72D297353CC}">
              <c16:uniqueId val="{00000002-6DE1-4519-993A-A7F2D49BAEAB}"/>
            </c:ext>
          </c:extLst>
        </c:ser>
        <c:dLbls>
          <c:showLegendKey val="0"/>
          <c:showVal val="0"/>
          <c:showCatName val="0"/>
          <c:showSerName val="0"/>
          <c:showPercent val="0"/>
          <c:showBubbleSize val="0"/>
        </c:dLbls>
        <c:axId val="-2061037848"/>
        <c:axId val="-2124786552"/>
      </c:scatterChart>
      <c:valAx>
        <c:axId val="-2061037848"/>
        <c:scaling>
          <c:orientation val="minMax"/>
          <c:max val="1"/>
          <c:min val="0.9"/>
        </c:scaling>
        <c:delete val="0"/>
        <c:axPos val="b"/>
        <c:title>
          <c:tx>
            <c:rich>
              <a:bodyPr/>
              <a:lstStyle/>
              <a:p>
                <a:pPr>
                  <a:defRPr sz="1200"/>
                </a:pPr>
                <a:r>
                  <a:rPr lang="en-US" sz="1200"/>
                  <a:t>CSL (for z value)</a:t>
                </a:r>
              </a:p>
            </c:rich>
          </c:tx>
          <c:overlay val="0"/>
        </c:title>
        <c:numFmt formatCode="General" sourceLinked="1"/>
        <c:majorTickMark val="out"/>
        <c:minorTickMark val="none"/>
        <c:tickLblPos val="nextTo"/>
        <c:txPr>
          <a:bodyPr/>
          <a:lstStyle/>
          <a:p>
            <a:pPr>
              <a:defRPr sz="1100"/>
            </a:pPr>
            <a:endParaRPr lang="en-US"/>
          </a:p>
        </c:txPr>
        <c:crossAx val="-2124786552"/>
        <c:crosses val="autoZero"/>
        <c:crossBetween val="midCat"/>
      </c:valAx>
      <c:valAx>
        <c:axId val="-2124786552"/>
        <c:scaling>
          <c:orientation val="minMax"/>
          <c:max val="1"/>
          <c:min val="0.750000000000001"/>
        </c:scaling>
        <c:delete val="0"/>
        <c:axPos val="l"/>
        <c:majorGridlines/>
        <c:title>
          <c:tx>
            <c:rich>
              <a:bodyPr rot="-5400000" vert="horz"/>
              <a:lstStyle/>
              <a:p>
                <a:pPr>
                  <a:defRPr sz="1200"/>
                </a:pPr>
                <a:r>
                  <a:rPr lang="en-US" sz="1200"/>
                  <a:t>Fill rate</a:t>
                </a:r>
              </a:p>
            </c:rich>
          </c:tx>
          <c:overlay val="0"/>
        </c:title>
        <c:numFmt formatCode="0%" sourceLinked="0"/>
        <c:majorTickMark val="out"/>
        <c:minorTickMark val="none"/>
        <c:tickLblPos val="nextTo"/>
        <c:txPr>
          <a:bodyPr/>
          <a:lstStyle/>
          <a:p>
            <a:pPr>
              <a:defRPr sz="1100"/>
            </a:pPr>
            <a:endParaRPr lang="en-US"/>
          </a:p>
        </c:txPr>
        <c:crossAx val="-2061037848"/>
        <c:crosses val="autoZero"/>
        <c:crossBetween val="midCat"/>
        <c:majorUnit val="0.05"/>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48.png"/></Relationships>
</file>

<file path=ppt/diagrams/_rels/data3.xml.rels><?xml version="1.0" encoding="UTF-8" standalone="yes"?>
<Relationships xmlns="http://schemas.openxmlformats.org/package/2006/relationships"><Relationship Id="rId1"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E72BA-32FF-42B8-BD18-93A4BFBCC6DF}"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5FC86691-B120-4285-A284-04FA9099476F}">
      <dgm:prSet/>
      <dgm:spPr/>
      <dgm:t>
        <a:bodyPr/>
        <a:lstStyle/>
        <a:p>
          <a:pPr rtl="0"/>
          <a:r>
            <a:rPr lang="en-US" dirty="0"/>
            <a:t>In above example, what if performance measure is fill rate of 99%?</a:t>
          </a:r>
        </a:p>
      </dgm:t>
    </dgm:pt>
    <dgm:pt modelId="{7BA7413E-3953-4C5C-8052-0BB29819D2AC}" type="parTrans" cxnId="{6B39554E-5B78-46CD-9643-FF0FE09AD4AE}">
      <dgm:prSet/>
      <dgm:spPr/>
      <dgm:t>
        <a:bodyPr/>
        <a:lstStyle/>
        <a:p>
          <a:endParaRPr lang="en-US"/>
        </a:p>
      </dgm:t>
    </dgm:pt>
    <dgm:pt modelId="{D34FA9B8-961B-492B-B32D-A706AD043DB9}" type="sibTrans" cxnId="{6B39554E-5B78-46CD-9643-FF0FE09AD4AE}">
      <dgm:prSet/>
      <dgm:spPr/>
      <dgm:t>
        <a:bodyPr/>
        <a:lstStyle/>
        <a:p>
          <a:endParaRPr lang="en-US"/>
        </a:p>
      </dgm:t>
    </dgm:pt>
    <dgm:pt modelId="{BA1C7EC8-DE2F-4034-A24F-33F9761B2445}">
      <dgm:prSet/>
      <dgm:spPr/>
      <dgm:t>
        <a:bodyPr/>
        <a:lstStyle/>
        <a:p>
          <a:pPr rtl="0"/>
          <a:r>
            <a:rPr lang="en-US" dirty="0"/>
            <a:t>Using the formula for </a:t>
          </a:r>
          <a:r>
            <a:rPr lang="en-US" i="1" dirty="0"/>
            <a:t>z </a:t>
          </a:r>
          <a:r>
            <a:rPr lang="en-US" i="0" dirty="0"/>
            <a:t>or table</a:t>
          </a:r>
          <a:r>
            <a:rPr lang="en-US" dirty="0"/>
            <a:t>, given fill rate </a:t>
          </a:r>
          <a:r>
            <a:rPr lang="en-US" i="1" dirty="0"/>
            <a:t>FR</a:t>
          </a:r>
          <a:r>
            <a:rPr lang="en-US" dirty="0"/>
            <a:t> and coefficient of variation, </a:t>
          </a:r>
          <a:r>
            <a:rPr lang="en-US" i="1" dirty="0"/>
            <a:t>z</a:t>
          </a:r>
          <a:r>
            <a:rPr lang="en-US" dirty="0"/>
            <a:t> = 0.5</a:t>
          </a:r>
        </a:p>
      </dgm:t>
    </dgm:pt>
    <dgm:pt modelId="{775315E9-286F-4CB2-8997-5B78801E4BDB}" type="parTrans" cxnId="{3B629910-1B61-47A2-9CB6-6A4CA0C756E4}">
      <dgm:prSet/>
      <dgm:spPr/>
      <dgm:t>
        <a:bodyPr/>
        <a:lstStyle/>
        <a:p>
          <a:endParaRPr lang="en-US"/>
        </a:p>
      </dgm:t>
    </dgm:pt>
    <dgm:pt modelId="{6E18365B-55FD-445C-8EE3-5E933B511AF4}" type="sibTrans" cxnId="{3B629910-1B61-47A2-9CB6-6A4CA0C756E4}">
      <dgm:prSet/>
      <dgm:spPr/>
      <dgm:t>
        <a:bodyPr/>
        <a:lstStyle/>
        <a:p>
          <a:endParaRPr lang="en-US"/>
        </a:p>
      </dgm:t>
    </dgm:pt>
    <dgm:pt modelId="{532CD059-1C04-432B-8F61-B306CEEF69BD}" type="pres">
      <dgm:prSet presAssocID="{ECEE72BA-32FF-42B8-BD18-93A4BFBCC6DF}" presName="Name0" presStyleCnt="0">
        <dgm:presLayoutVars>
          <dgm:dir/>
          <dgm:animLvl val="lvl"/>
          <dgm:resizeHandles val="exact"/>
        </dgm:presLayoutVars>
      </dgm:prSet>
      <dgm:spPr/>
    </dgm:pt>
    <dgm:pt modelId="{D960D95B-21D7-4AE3-8836-5A5443A1AD67}" type="pres">
      <dgm:prSet presAssocID="{5FC86691-B120-4285-A284-04FA9099476F}" presName="composite" presStyleCnt="0"/>
      <dgm:spPr/>
    </dgm:pt>
    <dgm:pt modelId="{F29D2E79-DD69-4A26-A6C2-D2768E0D450A}" type="pres">
      <dgm:prSet presAssocID="{5FC86691-B120-4285-A284-04FA9099476F}" presName="parTx" presStyleLbl="alignNode1" presStyleIdx="0" presStyleCnt="1">
        <dgm:presLayoutVars>
          <dgm:chMax val="0"/>
          <dgm:chPref val="0"/>
          <dgm:bulletEnabled val="1"/>
        </dgm:presLayoutVars>
      </dgm:prSet>
      <dgm:spPr/>
    </dgm:pt>
    <dgm:pt modelId="{5E9231DE-52B0-4FA3-BE38-BD0D3288B06E}" type="pres">
      <dgm:prSet presAssocID="{5FC86691-B120-4285-A284-04FA9099476F}" presName="desTx" presStyleLbl="alignAccFollowNode1" presStyleIdx="0" presStyleCnt="1">
        <dgm:presLayoutVars>
          <dgm:bulletEnabled val="1"/>
        </dgm:presLayoutVars>
      </dgm:prSet>
      <dgm:spPr/>
    </dgm:pt>
  </dgm:ptLst>
  <dgm:cxnLst>
    <dgm:cxn modelId="{3B629910-1B61-47A2-9CB6-6A4CA0C756E4}" srcId="{5FC86691-B120-4285-A284-04FA9099476F}" destId="{BA1C7EC8-DE2F-4034-A24F-33F9761B2445}" srcOrd="0" destOrd="0" parTransId="{775315E9-286F-4CB2-8997-5B78801E4BDB}" sibTransId="{6E18365B-55FD-445C-8EE3-5E933B511AF4}"/>
    <dgm:cxn modelId="{377E283D-D58D-4F2E-A6D0-3416A74BAFE7}" type="presOf" srcId="{5FC86691-B120-4285-A284-04FA9099476F}" destId="{F29D2E79-DD69-4A26-A6C2-D2768E0D450A}" srcOrd="0" destOrd="0" presId="urn:microsoft.com/office/officeart/2005/8/layout/hList1"/>
    <dgm:cxn modelId="{6B39554E-5B78-46CD-9643-FF0FE09AD4AE}" srcId="{ECEE72BA-32FF-42B8-BD18-93A4BFBCC6DF}" destId="{5FC86691-B120-4285-A284-04FA9099476F}" srcOrd="0" destOrd="0" parTransId="{7BA7413E-3953-4C5C-8052-0BB29819D2AC}" sibTransId="{D34FA9B8-961B-492B-B32D-A706AD043DB9}"/>
    <dgm:cxn modelId="{154B6C9B-A318-47EB-9383-8908AAF59011}" type="presOf" srcId="{ECEE72BA-32FF-42B8-BD18-93A4BFBCC6DF}" destId="{532CD059-1C04-432B-8F61-B306CEEF69BD}" srcOrd="0" destOrd="0" presId="urn:microsoft.com/office/officeart/2005/8/layout/hList1"/>
    <dgm:cxn modelId="{712A21EC-0B5B-4977-8B3A-8A0033F0E801}" type="presOf" srcId="{BA1C7EC8-DE2F-4034-A24F-33F9761B2445}" destId="{5E9231DE-52B0-4FA3-BE38-BD0D3288B06E}" srcOrd="0" destOrd="0" presId="urn:microsoft.com/office/officeart/2005/8/layout/hList1"/>
    <dgm:cxn modelId="{C1D08088-35DD-48F8-82F4-8A9928695235}" type="presParOf" srcId="{532CD059-1C04-432B-8F61-B306CEEF69BD}" destId="{D960D95B-21D7-4AE3-8836-5A5443A1AD67}" srcOrd="0" destOrd="0" presId="urn:microsoft.com/office/officeart/2005/8/layout/hList1"/>
    <dgm:cxn modelId="{1A2CB794-CE02-42EC-9157-796A7E6348B4}" type="presParOf" srcId="{D960D95B-21D7-4AE3-8836-5A5443A1AD67}" destId="{F29D2E79-DD69-4A26-A6C2-D2768E0D450A}" srcOrd="0" destOrd="0" presId="urn:microsoft.com/office/officeart/2005/8/layout/hList1"/>
    <dgm:cxn modelId="{8311E2F5-8B8F-44C7-8221-174D5C90800A}" type="presParOf" srcId="{D960D95B-21D7-4AE3-8836-5A5443A1AD67}" destId="{5E9231DE-52B0-4FA3-BE38-BD0D3288B0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350B8-485B-4447-A4DC-7BA6C38E2A69}" type="doc">
      <dgm:prSet loTypeId="urn:microsoft.com/office/officeart/2005/8/layout/pList2#1" loCatId="list" qsTypeId="urn:microsoft.com/office/officeart/2005/8/quickstyle/3d2" qsCatId="3D" csTypeId="urn:microsoft.com/office/officeart/2005/8/colors/accent0_3" csCatId="mainScheme" phldr="1"/>
      <dgm:spPr/>
      <dgm:t>
        <a:bodyPr/>
        <a:lstStyle/>
        <a:p>
          <a:endParaRPr lang="en-US"/>
        </a:p>
      </dgm:t>
    </dgm:pt>
    <dgm:pt modelId="{36E16C39-7A13-48BD-8822-CDE09C0B2B88}">
      <dgm:prSet/>
      <dgm:spPr/>
      <dgm:t>
        <a:bodyPr/>
        <a:lstStyle/>
        <a:p>
          <a:pPr rtl="0"/>
          <a:r>
            <a:rPr lang="en-US" dirty="0"/>
            <a:t>Good approximation formula for determining item fill rate given:</a:t>
          </a:r>
        </a:p>
      </dgm:t>
    </dgm:pt>
    <dgm:pt modelId="{5A8CD60B-61AA-497C-840B-AFE485E4116E}" type="parTrans" cxnId="{2F3B42F7-D39F-4BCA-89C2-E36F481CFAA8}">
      <dgm:prSet/>
      <dgm:spPr/>
      <dgm:t>
        <a:bodyPr/>
        <a:lstStyle/>
        <a:p>
          <a:endParaRPr lang="en-US"/>
        </a:p>
      </dgm:t>
    </dgm:pt>
    <dgm:pt modelId="{C137F505-03AD-4606-AD26-A98767BCEB7B}" type="sibTrans" cxnId="{2F3B42F7-D39F-4BCA-89C2-E36F481CFAA8}">
      <dgm:prSet/>
      <dgm:spPr/>
      <dgm:t>
        <a:bodyPr/>
        <a:lstStyle/>
        <a:p>
          <a:endParaRPr lang="en-US"/>
        </a:p>
      </dgm:t>
    </dgm:pt>
    <dgm:pt modelId="{021CC717-64F3-433C-BA08-78D77DF660EA}">
      <dgm:prSet/>
      <dgm:spPr/>
      <dgm:t>
        <a:bodyPr/>
        <a:lstStyle/>
        <a:p>
          <a:pPr rtl="0"/>
          <a:r>
            <a:rPr lang="en-US" i="1" dirty="0"/>
            <a:t>z</a:t>
          </a:r>
          <a:r>
            <a:rPr lang="en-US" dirty="0"/>
            <a:t> value</a:t>
          </a:r>
        </a:p>
      </dgm:t>
    </dgm:pt>
    <dgm:pt modelId="{72E36C65-E9F9-4167-9D1E-2F8F670B5208}" type="parTrans" cxnId="{38CF423C-2BD1-4ADC-B40F-9A142DAB17F5}">
      <dgm:prSet/>
      <dgm:spPr/>
      <dgm:t>
        <a:bodyPr/>
        <a:lstStyle/>
        <a:p>
          <a:endParaRPr lang="en-US"/>
        </a:p>
      </dgm:t>
    </dgm:pt>
    <dgm:pt modelId="{7EC8F6C7-B23B-47AC-AF16-C4127123510B}" type="sibTrans" cxnId="{38CF423C-2BD1-4ADC-B40F-9A142DAB17F5}">
      <dgm:prSet/>
      <dgm:spPr/>
      <dgm:t>
        <a:bodyPr/>
        <a:lstStyle/>
        <a:p>
          <a:endParaRPr lang="en-US"/>
        </a:p>
      </dgm:t>
    </dgm:pt>
    <dgm:pt modelId="{B1102C11-2BDF-4049-82B0-55D59DEB65BC}">
      <dgm:prSet/>
      <dgm:spPr/>
      <dgm:t>
        <a:bodyPr/>
        <a:lstStyle/>
        <a:p>
          <a:pPr rtl="0"/>
          <a:r>
            <a:rPr lang="en-US" dirty="0"/>
            <a:t>mean demand </a:t>
          </a:r>
          <a:r>
            <a:rPr lang="en-US" dirty="0">
              <a:latin typeface="Symbol" pitchFamily="18" charset="2"/>
            </a:rPr>
            <a:t>m</a:t>
          </a:r>
          <a:r>
            <a:rPr lang="en-US" dirty="0"/>
            <a:t> and standard deviation </a:t>
          </a:r>
          <a:r>
            <a:rPr lang="en-US" dirty="0">
              <a:sym typeface="Symbol"/>
            </a:rPr>
            <a:t></a:t>
          </a:r>
          <a:endParaRPr lang="en-US" dirty="0"/>
        </a:p>
      </dgm:t>
    </dgm:pt>
    <dgm:pt modelId="{B5318D47-97EA-43A0-8D8D-DCBBC3BC045D}" type="parTrans" cxnId="{34E7719F-FAC2-4AA1-8585-50C7889CE1EE}">
      <dgm:prSet/>
      <dgm:spPr/>
      <dgm:t>
        <a:bodyPr/>
        <a:lstStyle/>
        <a:p>
          <a:endParaRPr lang="en-US"/>
        </a:p>
      </dgm:t>
    </dgm:pt>
    <dgm:pt modelId="{A67F1AEA-9C35-4219-9DFF-582995C1B75D}" type="sibTrans" cxnId="{34E7719F-FAC2-4AA1-8585-50C7889CE1EE}">
      <dgm:prSet/>
      <dgm:spPr/>
      <dgm:t>
        <a:bodyPr/>
        <a:lstStyle/>
        <a:p>
          <a:endParaRPr lang="en-US"/>
        </a:p>
      </dgm:t>
    </dgm:pt>
    <dgm:pt modelId="{994F632E-973D-4DF3-B7C8-0A3C8EC696B7}">
      <dgm:prSet/>
      <dgm:spPr/>
      <dgm:t>
        <a:bodyPr/>
        <a:lstStyle/>
        <a:p>
          <a:pPr rtl="0"/>
          <a:r>
            <a:rPr lang="en-US" dirty="0"/>
            <a:t>demand distribution is normal</a:t>
          </a:r>
        </a:p>
      </dgm:t>
    </dgm:pt>
    <dgm:pt modelId="{61BB941A-1683-43BD-B5EE-E9C2CAD81271}" type="parTrans" cxnId="{B2ECE390-DFED-4ECD-9AB2-D3486B3B5E9A}">
      <dgm:prSet/>
      <dgm:spPr/>
      <dgm:t>
        <a:bodyPr/>
        <a:lstStyle/>
        <a:p>
          <a:endParaRPr lang="en-US"/>
        </a:p>
      </dgm:t>
    </dgm:pt>
    <dgm:pt modelId="{AAA494DD-F8D8-4DAC-9B9F-A7C2047AA48A}" type="sibTrans" cxnId="{B2ECE390-DFED-4ECD-9AB2-D3486B3B5E9A}">
      <dgm:prSet/>
      <dgm:spPr/>
      <dgm:t>
        <a:bodyPr/>
        <a:lstStyle/>
        <a:p>
          <a:endParaRPr lang="en-US"/>
        </a:p>
      </dgm:t>
    </dgm:pt>
    <dgm:pt modelId="{04BA8C96-D861-4633-B753-5768A958055A}">
      <dgm:prSet/>
      <dgm:spPr/>
      <dgm:t>
        <a:bodyPr/>
        <a:lstStyle/>
        <a:p>
          <a:pPr rtl="0"/>
          <a:r>
            <a:rPr lang="en-US" dirty="0"/>
            <a:t>provided </a:t>
          </a:r>
          <a:r>
            <a:rPr lang="en-US" i="1" dirty="0"/>
            <a:t>z</a:t>
          </a:r>
          <a:r>
            <a:rPr lang="en-US" dirty="0"/>
            <a:t> &gt; 0 or desired fill rate &gt; 50%, </a:t>
          </a:r>
        </a:p>
      </dgm:t>
    </dgm:pt>
    <dgm:pt modelId="{D1842140-B7C0-4498-B8AC-474396B32568}" type="parTrans" cxnId="{FC3ACBCD-052D-4F34-A79A-DBAAF8254303}">
      <dgm:prSet/>
      <dgm:spPr/>
      <dgm:t>
        <a:bodyPr/>
        <a:lstStyle/>
        <a:p>
          <a:endParaRPr lang="en-US"/>
        </a:p>
      </dgm:t>
    </dgm:pt>
    <dgm:pt modelId="{AA49B4BC-774C-4BEA-85F3-6AFA1EE34486}" type="sibTrans" cxnId="{FC3ACBCD-052D-4F34-A79A-DBAAF8254303}">
      <dgm:prSet/>
      <dgm:spPr/>
      <dgm:t>
        <a:bodyPr/>
        <a:lstStyle/>
        <a:p>
          <a:endParaRPr lang="en-US"/>
        </a:p>
      </dgm:t>
    </dgm:pt>
    <dgm:pt modelId="{CEDC3513-31E0-4BBB-86F8-485E58038B12}">
      <dgm:prSet/>
      <dgm:spPr/>
      <dgm:t>
        <a:bodyPr/>
        <a:lstStyle/>
        <a:p>
          <a:pPr rtl="0"/>
          <a:r>
            <a:rPr lang="en-US" dirty="0"/>
            <a:t>used to calculate coefficient of variation </a:t>
          </a:r>
          <a:r>
            <a:rPr lang="en-US" dirty="0" err="1"/>
            <a:t>cv</a:t>
          </a:r>
          <a:r>
            <a:rPr lang="en-US" dirty="0"/>
            <a:t>= </a:t>
          </a:r>
          <a:r>
            <a:rPr lang="en-US" dirty="0">
              <a:sym typeface="Symbol"/>
            </a:rPr>
            <a:t></a:t>
          </a:r>
          <a:r>
            <a:rPr lang="en-US" dirty="0"/>
            <a:t>/</a:t>
          </a:r>
          <a:r>
            <a:rPr lang="en-US" dirty="0">
              <a:latin typeface="Symbol" pitchFamily="18" charset="2"/>
            </a:rPr>
            <a:t>m</a:t>
          </a:r>
          <a:endParaRPr lang="en-US" dirty="0"/>
        </a:p>
      </dgm:t>
    </dgm:pt>
    <dgm:pt modelId="{016F22BC-C625-48FF-9D8A-CF10F68EC40F}" type="parTrans" cxnId="{9D32F3F4-4F1A-4A01-A3E6-1FE1ACBE319E}">
      <dgm:prSet/>
      <dgm:spPr/>
      <dgm:t>
        <a:bodyPr/>
        <a:lstStyle/>
        <a:p>
          <a:endParaRPr lang="en-US"/>
        </a:p>
      </dgm:t>
    </dgm:pt>
    <dgm:pt modelId="{813F0FE5-15F6-4873-9217-4972C075C936}" type="sibTrans" cxnId="{9D32F3F4-4F1A-4A01-A3E6-1FE1ACBE319E}">
      <dgm:prSet/>
      <dgm:spPr/>
      <dgm:t>
        <a:bodyPr/>
        <a:lstStyle/>
        <a:p>
          <a:endParaRPr lang="en-US"/>
        </a:p>
      </dgm:t>
    </dgm:pt>
    <dgm:pt modelId="{86B2F415-8EB3-4908-A143-935AB41DA6BB}" type="pres">
      <dgm:prSet presAssocID="{AAD350B8-485B-4447-A4DC-7BA6C38E2A69}" presName="Name0" presStyleCnt="0">
        <dgm:presLayoutVars>
          <dgm:dir/>
          <dgm:resizeHandles val="exact"/>
        </dgm:presLayoutVars>
      </dgm:prSet>
      <dgm:spPr/>
    </dgm:pt>
    <dgm:pt modelId="{6D527A58-4684-469A-8784-64D8F17C68BE}" type="pres">
      <dgm:prSet presAssocID="{AAD350B8-485B-4447-A4DC-7BA6C38E2A69}" presName="bkgdShp" presStyleLbl="alignAccFollowNode1" presStyleIdx="0" presStyleCnt="1" custScaleY="58192"/>
      <dgm:spPr/>
    </dgm:pt>
    <dgm:pt modelId="{917951E0-D108-4637-80A7-CA17E5BBBE7D}" type="pres">
      <dgm:prSet presAssocID="{AAD350B8-485B-4447-A4DC-7BA6C38E2A69}" presName="linComp" presStyleCnt="0"/>
      <dgm:spPr/>
    </dgm:pt>
    <dgm:pt modelId="{ED1DF036-5AC4-4BBC-9BA8-8B8DFCE264E4}" type="pres">
      <dgm:prSet presAssocID="{36E16C39-7A13-48BD-8822-CDE09C0B2B88}" presName="compNode" presStyleCnt="0"/>
      <dgm:spPr/>
    </dgm:pt>
    <dgm:pt modelId="{8C6C99F8-E1B0-4DB6-95B2-EED92F71FE7D}" type="pres">
      <dgm:prSet presAssocID="{36E16C39-7A13-48BD-8822-CDE09C0B2B88}" presName="node" presStyleLbl="node1" presStyleIdx="0" presStyleCnt="1" custScaleY="121880">
        <dgm:presLayoutVars>
          <dgm:bulletEnabled val="1"/>
        </dgm:presLayoutVars>
      </dgm:prSet>
      <dgm:spPr/>
    </dgm:pt>
    <dgm:pt modelId="{69625C42-2850-4FD7-A7BF-8E05435A3243}" type="pres">
      <dgm:prSet presAssocID="{36E16C39-7A13-48BD-8822-CDE09C0B2B88}" presName="invisiNode" presStyleLbl="node1" presStyleIdx="0" presStyleCnt="1"/>
      <dgm:spPr/>
    </dgm:pt>
    <dgm:pt modelId="{E646615A-28F1-4145-8F88-758F1256D12F}" type="pres">
      <dgm:prSet presAssocID="{36E16C39-7A13-48BD-8822-CDE09C0B2B88}" presName="imagNode" presStyleLbl="fgImgPlace1" presStyleIdx="0" presStyleCnt="1" custScaleY="48536" custLinFactNeighborX="-80" custLinFactNeighborY="6292"/>
      <dgm:spPr>
        <a:blipFill rotWithShape="0">
          <a:blip xmlns:r="http://schemas.openxmlformats.org/officeDocument/2006/relationships" r:embed="rId1"/>
          <a:stretch>
            <a:fillRect/>
          </a:stretch>
        </a:blipFill>
      </dgm:spPr>
    </dgm:pt>
  </dgm:ptLst>
  <dgm:cxnLst>
    <dgm:cxn modelId="{3E48C027-B27B-438A-9453-C78A7E885CE2}" type="presOf" srcId="{CEDC3513-31E0-4BBB-86F8-485E58038B12}" destId="{8C6C99F8-E1B0-4DB6-95B2-EED92F71FE7D}" srcOrd="0" destOrd="4" presId="urn:microsoft.com/office/officeart/2005/8/layout/pList2#1"/>
    <dgm:cxn modelId="{1773B236-5497-425B-91C5-9EFCD0D5A439}" type="presOf" srcId="{B1102C11-2BDF-4049-82B0-55D59DEB65BC}" destId="{8C6C99F8-E1B0-4DB6-95B2-EED92F71FE7D}" srcOrd="0" destOrd="3" presId="urn:microsoft.com/office/officeart/2005/8/layout/pList2#1"/>
    <dgm:cxn modelId="{D4ECFF39-6C99-4110-9CD0-F8A3BAD88B4A}" type="presOf" srcId="{AAD350B8-485B-4447-A4DC-7BA6C38E2A69}" destId="{86B2F415-8EB3-4908-A143-935AB41DA6BB}" srcOrd="0" destOrd="0" presId="urn:microsoft.com/office/officeart/2005/8/layout/pList2#1"/>
    <dgm:cxn modelId="{38CF423C-2BD1-4ADC-B40F-9A142DAB17F5}" srcId="{36E16C39-7A13-48BD-8822-CDE09C0B2B88}" destId="{021CC717-64F3-433C-BA08-78D77DF660EA}" srcOrd="0" destOrd="0" parTransId="{72E36C65-E9F9-4167-9D1E-2F8F670B5208}" sibTransId="{7EC8F6C7-B23B-47AC-AF16-C4127123510B}"/>
    <dgm:cxn modelId="{A183C43E-4E93-4C74-B697-91FDCDD9982D}" type="presOf" srcId="{36E16C39-7A13-48BD-8822-CDE09C0B2B88}" destId="{8C6C99F8-E1B0-4DB6-95B2-EED92F71FE7D}" srcOrd="0" destOrd="0" presId="urn:microsoft.com/office/officeart/2005/8/layout/pList2#1"/>
    <dgm:cxn modelId="{579E507E-A418-428D-8824-DBB48C879698}" type="presOf" srcId="{04BA8C96-D861-4633-B753-5768A958055A}" destId="{8C6C99F8-E1B0-4DB6-95B2-EED92F71FE7D}" srcOrd="0" destOrd="2" presId="urn:microsoft.com/office/officeart/2005/8/layout/pList2#1"/>
    <dgm:cxn modelId="{B2ECE390-DFED-4ECD-9AB2-D3486B3B5E9A}" srcId="{36E16C39-7A13-48BD-8822-CDE09C0B2B88}" destId="{994F632E-973D-4DF3-B7C8-0A3C8EC696B7}" srcOrd="2" destOrd="0" parTransId="{61BB941A-1683-43BD-B5EE-E9C2CAD81271}" sibTransId="{AAA494DD-F8D8-4DAC-9B9F-A7C2047AA48A}"/>
    <dgm:cxn modelId="{882F379C-BCE5-4310-B5E4-C79596641136}" type="presOf" srcId="{021CC717-64F3-433C-BA08-78D77DF660EA}" destId="{8C6C99F8-E1B0-4DB6-95B2-EED92F71FE7D}" srcOrd="0" destOrd="1" presId="urn:microsoft.com/office/officeart/2005/8/layout/pList2#1"/>
    <dgm:cxn modelId="{34E7719F-FAC2-4AA1-8585-50C7889CE1EE}" srcId="{36E16C39-7A13-48BD-8822-CDE09C0B2B88}" destId="{B1102C11-2BDF-4049-82B0-55D59DEB65BC}" srcOrd="1" destOrd="0" parTransId="{B5318D47-97EA-43A0-8D8D-DCBBC3BC045D}" sibTransId="{A67F1AEA-9C35-4219-9DFF-582995C1B75D}"/>
    <dgm:cxn modelId="{FC3ACBCD-052D-4F34-A79A-DBAAF8254303}" srcId="{021CC717-64F3-433C-BA08-78D77DF660EA}" destId="{04BA8C96-D861-4633-B753-5768A958055A}" srcOrd="0" destOrd="0" parTransId="{D1842140-B7C0-4498-B8AC-474396B32568}" sibTransId="{AA49B4BC-774C-4BEA-85F3-6AFA1EE34486}"/>
    <dgm:cxn modelId="{4B53ABDB-610C-41E6-AC1A-17B4A0B2FC25}" type="presOf" srcId="{994F632E-973D-4DF3-B7C8-0A3C8EC696B7}" destId="{8C6C99F8-E1B0-4DB6-95B2-EED92F71FE7D}" srcOrd="0" destOrd="5" presId="urn:microsoft.com/office/officeart/2005/8/layout/pList2#1"/>
    <dgm:cxn modelId="{9D32F3F4-4F1A-4A01-A3E6-1FE1ACBE319E}" srcId="{B1102C11-2BDF-4049-82B0-55D59DEB65BC}" destId="{CEDC3513-31E0-4BBB-86F8-485E58038B12}" srcOrd="0" destOrd="0" parTransId="{016F22BC-C625-48FF-9D8A-CF10F68EC40F}" sibTransId="{813F0FE5-15F6-4873-9217-4972C075C936}"/>
    <dgm:cxn modelId="{2F3B42F7-D39F-4BCA-89C2-E36F481CFAA8}" srcId="{AAD350B8-485B-4447-A4DC-7BA6C38E2A69}" destId="{36E16C39-7A13-48BD-8822-CDE09C0B2B88}" srcOrd="0" destOrd="0" parTransId="{5A8CD60B-61AA-497C-840B-AFE485E4116E}" sibTransId="{C137F505-03AD-4606-AD26-A98767BCEB7B}"/>
    <dgm:cxn modelId="{1F31CB59-9F89-4468-9445-5B74D431CF6F}" type="presParOf" srcId="{86B2F415-8EB3-4908-A143-935AB41DA6BB}" destId="{6D527A58-4684-469A-8784-64D8F17C68BE}" srcOrd="0" destOrd="0" presId="urn:microsoft.com/office/officeart/2005/8/layout/pList2#1"/>
    <dgm:cxn modelId="{55D728F3-DDC6-4332-8106-E1A42B8F9F0C}" type="presParOf" srcId="{86B2F415-8EB3-4908-A143-935AB41DA6BB}" destId="{917951E0-D108-4637-80A7-CA17E5BBBE7D}" srcOrd="1" destOrd="0" presId="urn:microsoft.com/office/officeart/2005/8/layout/pList2#1"/>
    <dgm:cxn modelId="{17B74172-9841-45DE-8965-71FFCDEDA404}" type="presParOf" srcId="{917951E0-D108-4637-80A7-CA17E5BBBE7D}" destId="{ED1DF036-5AC4-4BBC-9BA8-8B8DFCE264E4}" srcOrd="0" destOrd="0" presId="urn:microsoft.com/office/officeart/2005/8/layout/pList2#1"/>
    <dgm:cxn modelId="{79EE2C84-C4A4-45D3-9619-D2521583D72C}" type="presParOf" srcId="{ED1DF036-5AC4-4BBC-9BA8-8B8DFCE264E4}" destId="{8C6C99F8-E1B0-4DB6-95B2-EED92F71FE7D}" srcOrd="0" destOrd="0" presId="urn:microsoft.com/office/officeart/2005/8/layout/pList2#1"/>
    <dgm:cxn modelId="{62FFEB3A-9DC4-4DD2-BA58-25D461CC4FB3}" type="presParOf" srcId="{ED1DF036-5AC4-4BBC-9BA8-8B8DFCE264E4}" destId="{69625C42-2850-4FD7-A7BF-8E05435A3243}" srcOrd="1" destOrd="0" presId="urn:microsoft.com/office/officeart/2005/8/layout/pList2#1"/>
    <dgm:cxn modelId="{1A09E025-8414-4F86-9957-6CEC607F49F1}" type="presParOf" srcId="{ED1DF036-5AC4-4BBC-9BA8-8B8DFCE264E4}" destId="{E646615A-28F1-4145-8F88-758F1256D12F}"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DFB06-808B-40A2-A668-6E5BD4AB9CFB}" type="doc">
      <dgm:prSet loTypeId="urn:microsoft.com/office/officeart/2005/8/layout/pList2#2" loCatId="list" qsTypeId="urn:microsoft.com/office/officeart/2005/8/quickstyle/3d2" qsCatId="3D" csTypeId="urn:microsoft.com/office/officeart/2005/8/colors/accent0_3" csCatId="mainScheme" phldr="1"/>
      <dgm:spPr/>
      <dgm:t>
        <a:bodyPr/>
        <a:lstStyle/>
        <a:p>
          <a:endParaRPr lang="en-US"/>
        </a:p>
      </dgm:t>
    </dgm:pt>
    <dgm:pt modelId="{1E97C826-C266-41B9-996B-838E654B2482}">
      <dgm:prSet custT="1"/>
      <dgm:spPr/>
      <dgm:t>
        <a:bodyPr/>
        <a:lstStyle/>
        <a:p>
          <a:pPr rtl="0"/>
          <a:r>
            <a:rPr lang="en-US" sz="2000" i="1" dirty="0"/>
            <a:t>z</a:t>
          </a:r>
          <a:r>
            <a:rPr lang="en-US" sz="2000" dirty="0"/>
            <a:t> can be obtained by solving a quadratic equation in </a:t>
          </a:r>
          <a:r>
            <a:rPr lang="en-US" sz="2000" i="1" dirty="0"/>
            <a:t>z</a:t>
          </a:r>
          <a:endParaRPr lang="en-US" sz="2000" dirty="0"/>
        </a:p>
      </dgm:t>
    </dgm:pt>
    <dgm:pt modelId="{4E510DE3-6145-4DC3-8E7D-5741797D69FB}" type="parTrans" cxnId="{01377AEF-11B5-45ED-B8A1-C73AAB9B624A}">
      <dgm:prSet/>
      <dgm:spPr/>
      <dgm:t>
        <a:bodyPr/>
        <a:lstStyle/>
        <a:p>
          <a:endParaRPr lang="en-US"/>
        </a:p>
      </dgm:t>
    </dgm:pt>
    <dgm:pt modelId="{F366CA22-FF14-4AA3-9428-576D086F38A2}" type="sibTrans" cxnId="{01377AEF-11B5-45ED-B8A1-C73AAB9B624A}">
      <dgm:prSet/>
      <dgm:spPr/>
      <dgm:t>
        <a:bodyPr/>
        <a:lstStyle/>
        <a:p>
          <a:endParaRPr lang="en-US"/>
        </a:p>
      </dgm:t>
    </dgm:pt>
    <dgm:pt modelId="{AB5F42AF-F069-4A7F-8D0C-24D36A76E073}">
      <dgm:prSet custT="1"/>
      <dgm:spPr/>
      <dgm:t>
        <a:bodyPr/>
        <a:lstStyle/>
        <a:p>
          <a:pPr rtl="0"/>
          <a:r>
            <a:rPr lang="en-US" sz="2000" dirty="0"/>
            <a:t>We first need to find </a:t>
          </a:r>
          <a:r>
            <a:rPr lang="en-US" sz="2000" dirty="0" err="1"/>
            <a:t>cv</a:t>
          </a:r>
          <a:r>
            <a:rPr lang="en-US" sz="2000" dirty="0"/>
            <a:t>! </a:t>
          </a:r>
        </a:p>
      </dgm:t>
    </dgm:pt>
    <dgm:pt modelId="{4AFCB0C2-36EC-4BE1-B356-372C49CEBD32}" type="parTrans" cxnId="{62C433A8-93BF-4F4C-A735-487A0DB8DA9C}">
      <dgm:prSet/>
      <dgm:spPr/>
      <dgm:t>
        <a:bodyPr/>
        <a:lstStyle/>
        <a:p>
          <a:endParaRPr lang="en-US"/>
        </a:p>
      </dgm:t>
    </dgm:pt>
    <dgm:pt modelId="{D7CB6996-97DC-4341-81EC-741F42E08265}" type="sibTrans" cxnId="{62C433A8-93BF-4F4C-A735-487A0DB8DA9C}">
      <dgm:prSet/>
      <dgm:spPr/>
      <dgm:t>
        <a:bodyPr/>
        <a:lstStyle/>
        <a:p>
          <a:endParaRPr lang="en-US"/>
        </a:p>
      </dgm:t>
    </dgm:pt>
    <dgm:pt modelId="{3CF8B946-0FF4-465A-8D1F-B382AAD857D8}" type="pres">
      <dgm:prSet presAssocID="{9FBDFB06-808B-40A2-A668-6E5BD4AB9CFB}" presName="Name0" presStyleCnt="0">
        <dgm:presLayoutVars>
          <dgm:dir/>
          <dgm:resizeHandles val="exact"/>
        </dgm:presLayoutVars>
      </dgm:prSet>
      <dgm:spPr/>
    </dgm:pt>
    <dgm:pt modelId="{1EE2647B-4E0A-48F8-9976-D24C5EE58917}" type="pres">
      <dgm:prSet presAssocID="{9FBDFB06-808B-40A2-A668-6E5BD4AB9CFB}" presName="bkgdShp" presStyleLbl="alignAccFollowNode1" presStyleIdx="0" presStyleCnt="1"/>
      <dgm:spPr/>
    </dgm:pt>
    <dgm:pt modelId="{335B276E-897B-41B2-BCC9-D81E106E8DD6}" type="pres">
      <dgm:prSet presAssocID="{9FBDFB06-808B-40A2-A668-6E5BD4AB9CFB}" presName="linComp" presStyleCnt="0"/>
      <dgm:spPr/>
    </dgm:pt>
    <dgm:pt modelId="{0C29B9DE-7A6B-41FC-B633-F9186002A7F4}" type="pres">
      <dgm:prSet presAssocID="{1E97C826-C266-41B9-996B-838E654B2482}" presName="compNode" presStyleCnt="0"/>
      <dgm:spPr/>
    </dgm:pt>
    <dgm:pt modelId="{4A5787CC-2BDA-43EB-A9C2-802A8C239A05}" type="pres">
      <dgm:prSet presAssocID="{1E97C826-C266-41B9-996B-838E654B2482}" presName="node" presStyleLbl="node1" presStyleIdx="0" presStyleCnt="1">
        <dgm:presLayoutVars>
          <dgm:bulletEnabled val="1"/>
        </dgm:presLayoutVars>
      </dgm:prSet>
      <dgm:spPr/>
    </dgm:pt>
    <dgm:pt modelId="{84B930A3-80FB-4BBF-A8E7-3E7B199018B4}" type="pres">
      <dgm:prSet presAssocID="{1E97C826-C266-41B9-996B-838E654B2482}" presName="invisiNode" presStyleLbl="node1" presStyleIdx="0" presStyleCnt="1"/>
      <dgm:spPr/>
    </dgm:pt>
    <dgm:pt modelId="{2BA9EB14-2925-4206-AC23-C624E85D4DE0}" type="pres">
      <dgm:prSet presAssocID="{1E97C826-C266-41B9-996B-838E654B2482}" presName="imagNode" presStyleLbl="fgImgPlace1" presStyleIdx="0" presStyleCnt="1" custLinFactNeighborX="-342" custLinFactNeighborY="2717"/>
      <dgm:spPr>
        <a:blipFill rotWithShape="0">
          <a:blip xmlns:r="http://schemas.openxmlformats.org/officeDocument/2006/relationships" r:embed="rId1"/>
          <a:stretch>
            <a:fillRect/>
          </a:stretch>
        </a:blipFill>
      </dgm:spPr>
    </dgm:pt>
  </dgm:ptLst>
  <dgm:cxnLst>
    <dgm:cxn modelId="{92BAD32D-4841-4849-B29E-E35C46788FE8}" type="presOf" srcId="{1E97C826-C266-41B9-996B-838E654B2482}" destId="{4A5787CC-2BDA-43EB-A9C2-802A8C239A05}" srcOrd="0" destOrd="0" presId="urn:microsoft.com/office/officeart/2005/8/layout/pList2#2"/>
    <dgm:cxn modelId="{74A53350-0BA2-4BAC-A58D-6C6887DADF0C}" type="presOf" srcId="{AB5F42AF-F069-4A7F-8D0C-24D36A76E073}" destId="{4A5787CC-2BDA-43EB-A9C2-802A8C239A05}" srcOrd="0" destOrd="1" presId="urn:microsoft.com/office/officeart/2005/8/layout/pList2#2"/>
    <dgm:cxn modelId="{AD7B3BA6-C30A-4624-9542-50FD9ABDAEDC}" type="presOf" srcId="{9FBDFB06-808B-40A2-A668-6E5BD4AB9CFB}" destId="{3CF8B946-0FF4-465A-8D1F-B382AAD857D8}" srcOrd="0" destOrd="0" presId="urn:microsoft.com/office/officeart/2005/8/layout/pList2#2"/>
    <dgm:cxn modelId="{62C433A8-93BF-4F4C-A735-487A0DB8DA9C}" srcId="{1E97C826-C266-41B9-996B-838E654B2482}" destId="{AB5F42AF-F069-4A7F-8D0C-24D36A76E073}" srcOrd="0" destOrd="0" parTransId="{4AFCB0C2-36EC-4BE1-B356-372C49CEBD32}" sibTransId="{D7CB6996-97DC-4341-81EC-741F42E08265}"/>
    <dgm:cxn modelId="{01377AEF-11B5-45ED-B8A1-C73AAB9B624A}" srcId="{9FBDFB06-808B-40A2-A668-6E5BD4AB9CFB}" destId="{1E97C826-C266-41B9-996B-838E654B2482}" srcOrd="0" destOrd="0" parTransId="{4E510DE3-6145-4DC3-8E7D-5741797D69FB}" sibTransId="{F366CA22-FF14-4AA3-9428-576D086F38A2}"/>
    <dgm:cxn modelId="{397C7E89-3E13-4321-BD1C-467E2BDC34E7}" type="presParOf" srcId="{3CF8B946-0FF4-465A-8D1F-B382AAD857D8}" destId="{1EE2647B-4E0A-48F8-9976-D24C5EE58917}" srcOrd="0" destOrd="0" presId="urn:microsoft.com/office/officeart/2005/8/layout/pList2#2"/>
    <dgm:cxn modelId="{36AFB97D-3009-4D7B-9DE8-7F28B86BEA17}" type="presParOf" srcId="{3CF8B946-0FF4-465A-8D1F-B382AAD857D8}" destId="{335B276E-897B-41B2-BCC9-D81E106E8DD6}" srcOrd="1" destOrd="0" presId="urn:microsoft.com/office/officeart/2005/8/layout/pList2#2"/>
    <dgm:cxn modelId="{5C3791F3-4F69-4980-9F53-FF3B144E9785}" type="presParOf" srcId="{335B276E-897B-41B2-BCC9-D81E106E8DD6}" destId="{0C29B9DE-7A6B-41FC-B633-F9186002A7F4}" srcOrd="0" destOrd="0" presId="urn:microsoft.com/office/officeart/2005/8/layout/pList2#2"/>
    <dgm:cxn modelId="{F68D2E67-F45B-450B-86D7-2D34B2C6A4E5}" type="presParOf" srcId="{0C29B9DE-7A6B-41FC-B633-F9186002A7F4}" destId="{4A5787CC-2BDA-43EB-A9C2-802A8C239A05}" srcOrd="0" destOrd="0" presId="urn:microsoft.com/office/officeart/2005/8/layout/pList2#2"/>
    <dgm:cxn modelId="{62BB0795-E869-4F5F-9D55-1F007272E8B5}" type="presParOf" srcId="{0C29B9DE-7A6B-41FC-B633-F9186002A7F4}" destId="{84B930A3-80FB-4BBF-A8E7-3E7B199018B4}" srcOrd="1" destOrd="0" presId="urn:microsoft.com/office/officeart/2005/8/layout/pList2#2"/>
    <dgm:cxn modelId="{4A73B349-B6EC-4995-86D9-E7260BBE39C2}" type="presParOf" srcId="{0C29B9DE-7A6B-41FC-B633-F9186002A7F4}" destId="{2BA9EB14-2925-4206-AC23-C624E85D4DE0}" srcOrd="2" destOrd="0" presId="urn:microsoft.com/office/officeart/2005/8/layout/p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5C9CF-2F67-4B65-8DA3-081921075196}"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5BB060E1-6A9E-4ADE-B17D-7282E887B316}">
      <dgm:prSet/>
      <dgm:spPr/>
      <dgm:t>
        <a:bodyPr/>
        <a:lstStyle/>
        <a:p>
          <a:pPr rtl="0"/>
          <a:r>
            <a:rPr lang="en-US" dirty="0"/>
            <a:t>Optimal order quantity = 600</a:t>
          </a:r>
        </a:p>
      </dgm:t>
    </dgm:pt>
    <dgm:pt modelId="{0E8F32FE-96D1-46E7-8EEE-A3BE57F66EAF}" type="parTrans" cxnId="{867EA3F5-EF3A-4FB8-8D80-968B7713268B}">
      <dgm:prSet/>
      <dgm:spPr/>
      <dgm:t>
        <a:bodyPr/>
        <a:lstStyle/>
        <a:p>
          <a:endParaRPr lang="en-US"/>
        </a:p>
      </dgm:t>
    </dgm:pt>
    <dgm:pt modelId="{64C056E5-4CC1-44AF-A09A-5073CE16FD73}" type="sibTrans" cxnId="{867EA3F5-EF3A-4FB8-8D80-968B7713268B}">
      <dgm:prSet/>
      <dgm:spPr/>
      <dgm:t>
        <a:bodyPr/>
        <a:lstStyle/>
        <a:p>
          <a:endParaRPr lang="en-US"/>
        </a:p>
      </dgm:t>
    </dgm:pt>
    <dgm:pt modelId="{94FA828F-64EE-4F91-BF8F-CC201B8F2641}">
      <dgm:prSet custT="1"/>
      <dgm:spPr/>
      <dgm:t>
        <a:bodyPr/>
        <a:lstStyle/>
        <a:p>
          <a:pPr rtl="0"/>
          <a:r>
            <a:rPr lang="en-US" sz="1800" dirty="0"/>
            <a:t>Given desired fill rate of 99%, the desired z is </a:t>
          </a:r>
        </a:p>
      </dgm:t>
    </dgm:pt>
    <dgm:pt modelId="{8DA10D86-943D-4A26-87AA-D7F918983797}" type="parTrans" cxnId="{BD7031B8-5E21-436F-A70E-12E039A0E116}">
      <dgm:prSet/>
      <dgm:spPr/>
      <dgm:t>
        <a:bodyPr/>
        <a:lstStyle/>
        <a:p>
          <a:endParaRPr lang="en-US"/>
        </a:p>
      </dgm:t>
    </dgm:pt>
    <dgm:pt modelId="{DD27B6BD-C004-4218-98F3-311387876686}" type="sibTrans" cxnId="{BD7031B8-5E21-436F-A70E-12E039A0E116}">
      <dgm:prSet/>
      <dgm:spPr/>
      <dgm:t>
        <a:bodyPr/>
        <a:lstStyle/>
        <a:p>
          <a:endParaRPr lang="en-US"/>
        </a:p>
      </dgm:t>
    </dgm:pt>
    <dgm:pt modelId="{6B1E7910-C221-4F0F-BDD0-D93400FE7074}">
      <dgm:prSet custT="1"/>
      <dgm:spPr/>
      <dgm:t>
        <a:bodyPr/>
        <a:lstStyle/>
        <a:p>
          <a:pPr rtl="0"/>
          <a:endParaRPr lang="en-US" sz="1800" dirty="0"/>
        </a:p>
      </dgm:t>
    </dgm:pt>
    <dgm:pt modelId="{0A921282-4050-4BE6-A1DE-94317732AA88}" type="parTrans" cxnId="{640A2A96-C8EE-46C1-9427-6C19ED5C152D}">
      <dgm:prSet/>
      <dgm:spPr/>
      <dgm:t>
        <a:bodyPr/>
        <a:lstStyle/>
        <a:p>
          <a:endParaRPr lang="en-US"/>
        </a:p>
      </dgm:t>
    </dgm:pt>
    <dgm:pt modelId="{20F1B953-113C-4205-9D0B-7E33205F6DBF}" type="sibTrans" cxnId="{640A2A96-C8EE-46C1-9427-6C19ED5C152D}">
      <dgm:prSet/>
      <dgm:spPr/>
      <dgm:t>
        <a:bodyPr/>
        <a:lstStyle/>
        <a:p>
          <a:endParaRPr lang="en-US"/>
        </a:p>
      </dgm:t>
    </dgm:pt>
    <dgm:pt modelId="{18284593-2A13-4C3A-A6EE-B0166842B517}">
      <dgm:prSet custT="1"/>
      <dgm:spPr/>
      <dgm:t>
        <a:bodyPr/>
        <a:lstStyle/>
        <a:p>
          <a:pPr rtl="0"/>
          <a:endParaRPr lang="en-US" sz="1800" dirty="0"/>
        </a:p>
      </dgm:t>
    </dgm:pt>
    <dgm:pt modelId="{E198A597-46C6-4BB5-B2A7-6C9234D8AE4E}" type="parTrans" cxnId="{757A8B73-4C58-4951-8551-F4D15E54FDD0}">
      <dgm:prSet/>
      <dgm:spPr/>
      <dgm:t>
        <a:bodyPr/>
        <a:lstStyle/>
        <a:p>
          <a:endParaRPr lang="en-US"/>
        </a:p>
      </dgm:t>
    </dgm:pt>
    <dgm:pt modelId="{F08B103D-DAD1-43E6-99E6-FC6DA002B42A}" type="sibTrans" cxnId="{757A8B73-4C58-4951-8551-F4D15E54FDD0}">
      <dgm:prSet/>
      <dgm:spPr/>
      <dgm:t>
        <a:bodyPr/>
        <a:lstStyle/>
        <a:p>
          <a:endParaRPr lang="en-US"/>
        </a:p>
      </dgm:t>
    </dgm:pt>
    <dgm:pt modelId="{10AC4D1E-5BC9-453E-AD02-C9FBDD927109}">
      <dgm:prSet custT="1"/>
      <dgm:spPr/>
      <dgm:t>
        <a:bodyPr/>
        <a:lstStyle/>
        <a:p>
          <a:pPr rtl="0"/>
          <a:endParaRPr lang="en-US" sz="1800" dirty="0"/>
        </a:p>
      </dgm:t>
    </dgm:pt>
    <dgm:pt modelId="{A85B64E3-514F-4A4E-A0D4-C8864F803221}" type="parTrans" cxnId="{334E9AC3-186F-44A1-9DBC-1D79ADC5883A}">
      <dgm:prSet/>
      <dgm:spPr/>
      <dgm:t>
        <a:bodyPr/>
        <a:lstStyle/>
        <a:p>
          <a:endParaRPr lang="en-US"/>
        </a:p>
      </dgm:t>
    </dgm:pt>
    <dgm:pt modelId="{DDE0DD64-7352-41B3-B2B2-5C073EBA4D21}" type="sibTrans" cxnId="{334E9AC3-186F-44A1-9DBC-1D79ADC5883A}">
      <dgm:prSet/>
      <dgm:spPr/>
      <dgm:t>
        <a:bodyPr/>
        <a:lstStyle/>
        <a:p>
          <a:endParaRPr lang="en-US"/>
        </a:p>
      </dgm:t>
    </dgm:pt>
    <dgm:pt modelId="{319556C8-79CA-448F-A055-E72748C18828}">
      <dgm:prSet custT="1"/>
      <dgm:spPr/>
      <dgm:t>
        <a:bodyPr/>
        <a:lstStyle/>
        <a:p>
          <a:pPr rtl="0"/>
          <a:r>
            <a:rPr lang="en-US" sz="1800" dirty="0"/>
            <a:t>where FR = 0.99, </a:t>
          </a:r>
          <a:r>
            <a:rPr lang="en-US" sz="1800" dirty="0">
              <a:sym typeface="Symbol"/>
            </a:rPr>
            <a:t></a:t>
          </a:r>
          <a:r>
            <a:rPr lang="en-US" sz="1800" dirty="0"/>
            <a:t> = 320, </a:t>
          </a:r>
          <a:r>
            <a:rPr lang="en-US" sz="1800" dirty="0">
              <a:sym typeface="Symbol"/>
            </a:rPr>
            <a:t></a:t>
          </a:r>
          <a:r>
            <a:rPr lang="en-US" sz="1800" dirty="0"/>
            <a:t> </a:t>
          </a:r>
          <a:r>
            <a:rPr lang="en-US" sz="1800"/>
            <a:t>= 16 </a:t>
          </a:r>
          <a:r>
            <a:rPr lang="en-US" sz="1800" dirty="0"/>
            <a:t>for lead time demand.</a:t>
          </a:r>
        </a:p>
      </dgm:t>
    </dgm:pt>
    <dgm:pt modelId="{13B17212-1C56-429B-89F1-E21EE437715C}" type="parTrans" cxnId="{BF5AD3C6-BD47-416A-B893-4BA7D433D43A}">
      <dgm:prSet/>
      <dgm:spPr/>
      <dgm:t>
        <a:bodyPr/>
        <a:lstStyle/>
        <a:p>
          <a:endParaRPr lang="en-US"/>
        </a:p>
      </dgm:t>
    </dgm:pt>
    <dgm:pt modelId="{57A5C00F-F20B-4DB3-A858-49CBCAD34189}" type="sibTrans" cxnId="{BF5AD3C6-BD47-416A-B893-4BA7D433D43A}">
      <dgm:prSet/>
      <dgm:spPr/>
      <dgm:t>
        <a:bodyPr/>
        <a:lstStyle/>
        <a:p>
          <a:endParaRPr lang="en-US"/>
        </a:p>
      </dgm:t>
    </dgm:pt>
    <dgm:pt modelId="{2C8DFBD6-9111-487D-856A-A92439E9B4AB}">
      <dgm:prSet custT="1"/>
      <dgm:spPr/>
      <dgm:t>
        <a:bodyPr/>
        <a:lstStyle/>
        <a:p>
          <a:pPr rtl="0"/>
          <a:r>
            <a:rPr lang="en-US" sz="1800" i="1" dirty="0"/>
            <a:t>r = d*L + z*</a:t>
          </a:r>
          <a:r>
            <a:rPr lang="en-US" sz="1800" i="1" dirty="0">
              <a:sym typeface="Symbol"/>
            </a:rPr>
            <a:t></a:t>
          </a:r>
          <a:r>
            <a:rPr lang="en-US" sz="1800" baseline="-25000" dirty="0"/>
            <a:t>LTD</a:t>
          </a:r>
          <a:r>
            <a:rPr lang="en-US" sz="1800" dirty="0"/>
            <a:t> = 20*16 + 0.5*16 </a:t>
          </a:r>
          <a:r>
            <a:rPr lang="en-US" sz="1800" dirty="0">
              <a:sym typeface="Symbol"/>
            </a:rPr>
            <a:t></a:t>
          </a:r>
          <a:r>
            <a:rPr lang="en-US" sz="1800" dirty="0"/>
            <a:t> 328 -&gt; 16.5 days of demand</a:t>
          </a:r>
        </a:p>
      </dgm:t>
    </dgm:pt>
    <dgm:pt modelId="{206AC186-AAFD-4AAE-86C2-80B5193F7948}" type="parTrans" cxnId="{B86E8A4F-DE51-4818-8F1D-58660B966341}">
      <dgm:prSet/>
      <dgm:spPr/>
      <dgm:t>
        <a:bodyPr/>
        <a:lstStyle/>
        <a:p>
          <a:endParaRPr lang="en-US"/>
        </a:p>
      </dgm:t>
    </dgm:pt>
    <dgm:pt modelId="{907FAA52-4434-43FA-A3DB-96012DE87963}" type="sibTrans" cxnId="{B86E8A4F-DE51-4818-8F1D-58660B966341}">
      <dgm:prSet/>
      <dgm:spPr/>
      <dgm:t>
        <a:bodyPr/>
        <a:lstStyle/>
        <a:p>
          <a:endParaRPr lang="en-US"/>
        </a:p>
      </dgm:t>
    </dgm:pt>
    <dgm:pt modelId="{81A4C981-5FD5-470D-BB4B-4551CB2199E2}">
      <dgm:prSet custT="1"/>
      <dgm:spPr/>
      <dgm:t>
        <a:bodyPr/>
        <a:lstStyle/>
        <a:p>
          <a:pPr rtl="0"/>
          <a:r>
            <a:rPr lang="en-US" sz="1800" dirty="0"/>
            <a:t>Safety stock = 0.5*16 </a:t>
          </a:r>
          <a:r>
            <a:rPr lang="en-US" sz="1800" dirty="0">
              <a:sym typeface="Symbol"/>
            </a:rPr>
            <a:t></a:t>
          </a:r>
          <a:r>
            <a:rPr lang="en-US" sz="1800" dirty="0"/>
            <a:t> 8 -&gt; ½ day of demand</a:t>
          </a:r>
        </a:p>
      </dgm:t>
    </dgm:pt>
    <dgm:pt modelId="{173EE62B-C2F0-4C2F-98D1-3D40DB151D09}" type="parTrans" cxnId="{CCAB63CD-52D8-441F-8556-11EBF1B8C720}">
      <dgm:prSet/>
      <dgm:spPr/>
      <dgm:t>
        <a:bodyPr/>
        <a:lstStyle/>
        <a:p>
          <a:endParaRPr lang="en-US"/>
        </a:p>
      </dgm:t>
    </dgm:pt>
    <dgm:pt modelId="{2D3330D2-4F22-49A2-87AF-B7459B7A2A70}" type="sibTrans" cxnId="{CCAB63CD-52D8-441F-8556-11EBF1B8C720}">
      <dgm:prSet/>
      <dgm:spPr/>
      <dgm:t>
        <a:bodyPr/>
        <a:lstStyle/>
        <a:p>
          <a:endParaRPr lang="en-US"/>
        </a:p>
      </dgm:t>
    </dgm:pt>
    <dgm:pt modelId="{59F658E5-FF04-4D22-8664-9D54D54F21A0}">
      <dgm:prSet custT="1"/>
      <dgm:spPr/>
      <dgm:t>
        <a:bodyPr/>
        <a:lstStyle/>
        <a:p>
          <a:pPr rtl="0"/>
          <a:r>
            <a:rPr lang="en-US" sz="1800" dirty="0">
              <a:sym typeface="Symbol"/>
            </a:rPr>
            <a:t></a:t>
          </a:r>
          <a:r>
            <a:rPr lang="en-US" sz="1800" baseline="-25000" dirty="0"/>
            <a:t>LTD </a:t>
          </a:r>
          <a:r>
            <a:rPr lang="en-US" sz="1800" dirty="0"/>
            <a:t>= </a:t>
          </a:r>
          <a:r>
            <a:rPr lang="en-US" sz="1800" dirty="0">
              <a:sym typeface="Symbol"/>
            </a:rPr>
            <a:t></a:t>
          </a:r>
          <a:r>
            <a:rPr lang="en-US" sz="1800" baseline="-25000" dirty="0"/>
            <a:t>d</a:t>
          </a:r>
          <a:r>
            <a:rPr lang="en-US" sz="1800" dirty="0"/>
            <a:t>*</a:t>
          </a:r>
          <a:r>
            <a:rPr lang="en-US" sz="1800" dirty="0">
              <a:sym typeface="Symbol"/>
            </a:rPr>
            <a:t></a:t>
          </a:r>
          <a:r>
            <a:rPr lang="en-US" sz="1800" i="1" dirty="0"/>
            <a:t>L</a:t>
          </a:r>
          <a:r>
            <a:rPr lang="en-US" sz="1800" dirty="0"/>
            <a:t> = 4* </a:t>
          </a:r>
          <a:r>
            <a:rPr lang="en-US" sz="1800" dirty="0">
              <a:sym typeface="Symbol"/>
            </a:rPr>
            <a:t></a:t>
          </a:r>
          <a:r>
            <a:rPr lang="en-US" sz="1800" dirty="0"/>
            <a:t>16 = 16</a:t>
          </a:r>
        </a:p>
      </dgm:t>
    </dgm:pt>
    <dgm:pt modelId="{8767B393-60F6-40CE-A10E-D822C8A4E0F0}" type="parTrans" cxnId="{80D0088A-0499-4AB9-B33A-C555BF584434}">
      <dgm:prSet/>
      <dgm:spPr/>
      <dgm:t>
        <a:bodyPr/>
        <a:lstStyle/>
        <a:p>
          <a:endParaRPr lang="en-US"/>
        </a:p>
      </dgm:t>
    </dgm:pt>
    <dgm:pt modelId="{73DE2D32-01BF-4AE4-B3F9-8278679E68BA}" type="sibTrans" cxnId="{80D0088A-0499-4AB9-B33A-C555BF584434}">
      <dgm:prSet/>
      <dgm:spPr/>
      <dgm:t>
        <a:bodyPr/>
        <a:lstStyle/>
        <a:p>
          <a:endParaRPr lang="en-US"/>
        </a:p>
      </dgm:t>
    </dgm:pt>
    <dgm:pt modelId="{098F0084-0445-48AC-A4D0-B8F289E13B46}">
      <dgm:prSet custT="1"/>
      <dgm:spPr/>
      <dgm:t>
        <a:bodyPr/>
        <a:lstStyle/>
        <a:p>
          <a:pPr rtl="0"/>
          <a:endParaRPr lang="en-US" sz="1800" dirty="0"/>
        </a:p>
      </dgm:t>
    </dgm:pt>
    <dgm:pt modelId="{83781A68-1C0E-4029-A438-DF826E9247C5}" type="parTrans" cxnId="{6C0D7456-D9B2-47FF-99D9-44F26995B6B9}">
      <dgm:prSet/>
      <dgm:spPr/>
      <dgm:t>
        <a:bodyPr/>
        <a:lstStyle/>
        <a:p>
          <a:endParaRPr lang="en-US"/>
        </a:p>
      </dgm:t>
    </dgm:pt>
    <dgm:pt modelId="{41861133-E535-4296-9B52-9273DA0C6845}" type="sibTrans" cxnId="{6C0D7456-D9B2-47FF-99D9-44F26995B6B9}">
      <dgm:prSet/>
      <dgm:spPr/>
      <dgm:t>
        <a:bodyPr/>
        <a:lstStyle/>
        <a:p>
          <a:endParaRPr lang="en-US"/>
        </a:p>
      </dgm:t>
    </dgm:pt>
    <dgm:pt modelId="{7BA6F8B3-7EEF-4A18-9961-2834A8E02F4B}">
      <dgm:prSet custT="1"/>
      <dgm:spPr/>
      <dgm:t>
        <a:bodyPr/>
        <a:lstStyle/>
        <a:p>
          <a:pPr rtl="0"/>
          <a:endParaRPr lang="en-US" sz="1800" dirty="0"/>
        </a:p>
      </dgm:t>
    </dgm:pt>
    <dgm:pt modelId="{26DC657B-A568-4F42-B341-650AF012F676}" type="parTrans" cxnId="{4B971480-D63E-4951-9822-9D7EDE782CF2}">
      <dgm:prSet/>
      <dgm:spPr/>
      <dgm:t>
        <a:bodyPr/>
        <a:lstStyle/>
        <a:p>
          <a:endParaRPr lang="en-US"/>
        </a:p>
      </dgm:t>
    </dgm:pt>
    <dgm:pt modelId="{98A5E2E4-4E50-406D-8302-06D51540C4E1}" type="sibTrans" cxnId="{4B971480-D63E-4951-9822-9D7EDE782CF2}">
      <dgm:prSet/>
      <dgm:spPr/>
      <dgm:t>
        <a:bodyPr/>
        <a:lstStyle/>
        <a:p>
          <a:endParaRPr lang="en-US"/>
        </a:p>
      </dgm:t>
    </dgm:pt>
    <dgm:pt modelId="{2C9F8490-0B88-4AFD-86FF-CFDF0642CEC9}">
      <dgm:prSet custT="1"/>
      <dgm:spPr/>
      <dgm:t>
        <a:bodyPr/>
        <a:lstStyle/>
        <a:p>
          <a:pPr rtl="0"/>
          <a:endParaRPr lang="en-US" sz="1800" dirty="0"/>
        </a:p>
      </dgm:t>
    </dgm:pt>
    <dgm:pt modelId="{13CEB550-C332-4401-A029-20CFEEDB702C}" type="parTrans" cxnId="{63B9F4E3-2896-4081-805E-8F27A1E151A0}">
      <dgm:prSet/>
      <dgm:spPr/>
      <dgm:t>
        <a:bodyPr/>
        <a:lstStyle/>
        <a:p>
          <a:endParaRPr lang="en-US"/>
        </a:p>
      </dgm:t>
    </dgm:pt>
    <dgm:pt modelId="{14678F08-D707-47C3-BBFE-6E39AF2B52A4}" type="sibTrans" cxnId="{63B9F4E3-2896-4081-805E-8F27A1E151A0}">
      <dgm:prSet/>
      <dgm:spPr/>
      <dgm:t>
        <a:bodyPr/>
        <a:lstStyle/>
        <a:p>
          <a:endParaRPr lang="en-US"/>
        </a:p>
      </dgm:t>
    </dgm:pt>
    <dgm:pt modelId="{810BB2A2-D843-482D-8490-509343953059}">
      <dgm:prSet custT="1"/>
      <dgm:spPr/>
      <dgm:t>
        <a:bodyPr/>
        <a:lstStyle/>
        <a:p>
          <a:pPr rtl="0"/>
          <a:endParaRPr lang="en-US" sz="1800" dirty="0"/>
        </a:p>
      </dgm:t>
    </dgm:pt>
    <dgm:pt modelId="{F04A0696-A8D3-4231-B594-1F3517DA35B1}" type="parTrans" cxnId="{E7554080-CD7F-42CA-BD3D-F39B16C90773}">
      <dgm:prSet/>
      <dgm:spPr/>
      <dgm:t>
        <a:bodyPr/>
        <a:lstStyle/>
        <a:p>
          <a:endParaRPr lang="en-US"/>
        </a:p>
      </dgm:t>
    </dgm:pt>
    <dgm:pt modelId="{D9B99CAC-0544-4276-ABC6-BFF9C01F6306}" type="sibTrans" cxnId="{E7554080-CD7F-42CA-BD3D-F39B16C90773}">
      <dgm:prSet/>
      <dgm:spPr/>
      <dgm:t>
        <a:bodyPr/>
        <a:lstStyle/>
        <a:p>
          <a:endParaRPr lang="en-US"/>
        </a:p>
      </dgm:t>
    </dgm:pt>
    <dgm:pt modelId="{160C439B-ED55-436F-91AB-E89B331E1DC8}" type="pres">
      <dgm:prSet presAssocID="{8865C9CF-2F67-4B65-8DA3-081921075196}" presName="linear" presStyleCnt="0">
        <dgm:presLayoutVars>
          <dgm:animLvl val="lvl"/>
          <dgm:resizeHandles val="exact"/>
        </dgm:presLayoutVars>
      </dgm:prSet>
      <dgm:spPr/>
    </dgm:pt>
    <dgm:pt modelId="{E028BAFD-0EB9-4D0A-8DB0-8946A0468F20}" type="pres">
      <dgm:prSet presAssocID="{5BB060E1-6A9E-4ADE-B17D-7282E887B316}" presName="parentText" presStyleLbl="node1" presStyleIdx="0" presStyleCnt="1" custScaleY="21234" custLinFactNeighborY="-9454">
        <dgm:presLayoutVars>
          <dgm:chMax val="0"/>
          <dgm:bulletEnabled val="1"/>
        </dgm:presLayoutVars>
      </dgm:prSet>
      <dgm:spPr/>
    </dgm:pt>
    <dgm:pt modelId="{37802B38-F03C-488C-A896-6F4900703AD5}" type="pres">
      <dgm:prSet presAssocID="{5BB060E1-6A9E-4ADE-B17D-7282E887B316}" presName="childText" presStyleLbl="revTx" presStyleIdx="0" presStyleCnt="1" custScaleY="115899">
        <dgm:presLayoutVars>
          <dgm:bulletEnabled val="1"/>
        </dgm:presLayoutVars>
      </dgm:prSet>
      <dgm:spPr/>
    </dgm:pt>
  </dgm:ptLst>
  <dgm:cxnLst>
    <dgm:cxn modelId="{E115DB13-3247-4101-9CBB-A3196582896F}" type="presOf" srcId="{94FA828F-64EE-4F91-BF8F-CC201B8F2641}" destId="{37802B38-F03C-488C-A896-6F4900703AD5}" srcOrd="0" destOrd="2" presId="urn:microsoft.com/office/officeart/2005/8/layout/vList2"/>
    <dgm:cxn modelId="{76D8022E-0D8C-47BE-8213-140F32B771B8}" type="presOf" srcId="{81A4C981-5FD5-470D-BB4B-4551CB2199E2}" destId="{37802B38-F03C-488C-A896-6F4900703AD5}" srcOrd="0" destOrd="11" presId="urn:microsoft.com/office/officeart/2005/8/layout/vList2"/>
    <dgm:cxn modelId="{CAB30D5F-FFBD-41AD-8071-B75D2406466D}" type="presOf" srcId="{098F0084-0445-48AC-A4D0-B8F289E13B46}" destId="{37802B38-F03C-488C-A896-6F4900703AD5}" srcOrd="0" destOrd="6" presId="urn:microsoft.com/office/officeart/2005/8/layout/vList2"/>
    <dgm:cxn modelId="{7E3A3D64-C78A-4AA9-A9F8-E9B05702EDB7}" type="presOf" srcId="{18284593-2A13-4C3A-A6EE-B0166842B517}" destId="{37802B38-F03C-488C-A896-6F4900703AD5}" srcOrd="0" destOrd="4" presId="urn:microsoft.com/office/officeart/2005/8/layout/vList2"/>
    <dgm:cxn modelId="{8EA2F466-9C60-444A-9528-863C85AB3E11}" type="presOf" srcId="{319556C8-79CA-448F-A055-E72748C18828}" destId="{37802B38-F03C-488C-A896-6F4900703AD5}" srcOrd="0" destOrd="7" presId="urn:microsoft.com/office/officeart/2005/8/layout/vList2"/>
    <dgm:cxn modelId="{94B88548-35E7-4452-A2E0-8AAD3629E0F1}" type="presOf" srcId="{5BB060E1-6A9E-4ADE-B17D-7282E887B316}" destId="{E028BAFD-0EB9-4D0A-8DB0-8946A0468F20}" srcOrd="0" destOrd="0" presId="urn:microsoft.com/office/officeart/2005/8/layout/vList2"/>
    <dgm:cxn modelId="{AA7EF26C-67B2-46D4-AD70-AC34729611AE}" type="presOf" srcId="{2C8DFBD6-9111-487D-856A-A92439E9B4AB}" destId="{37802B38-F03C-488C-A896-6F4900703AD5}" srcOrd="0" destOrd="9" presId="urn:microsoft.com/office/officeart/2005/8/layout/vList2"/>
    <dgm:cxn modelId="{B86E8A4F-DE51-4818-8F1D-58660B966341}" srcId="{5BB060E1-6A9E-4ADE-B17D-7282E887B316}" destId="{2C8DFBD6-9111-487D-856A-A92439E9B4AB}" srcOrd="9" destOrd="0" parTransId="{206AC186-AAFD-4AAE-86C2-80B5193F7948}" sibTransId="{907FAA52-4434-43FA-A3DB-96012DE87963}"/>
    <dgm:cxn modelId="{757A8B73-4C58-4951-8551-F4D15E54FDD0}" srcId="{5BB060E1-6A9E-4ADE-B17D-7282E887B316}" destId="{18284593-2A13-4C3A-A6EE-B0166842B517}" srcOrd="4" destOrd="0" parTransId="{E198A597-46C6-4BB5-B2A7-6C9234D8AE4E}" sibTransId="{F08B103D-DAD1-43E6-99E6-FC6DA002B42A}"/>
    <dgm:cxn modelId="{6C0D7456-D9B2-47FF-99D9-44F26995B6B9}" srcId="{5BB060E1-6A9E-4ADE-B17D-7282E887B316}" destId="{098F0084-0445-48AC-A4D0-B8F289E13B46}" srcOrd="6" destOrd="0" parTransId="{83781A68-1C0E-4029-A438-DF826E9247C5}" sibTransId="{41861133-E535-4296-9B52-9273DA0C6845}"/>
    <dgm:cxn modelId="{2A2FE57C-AAC3-43C7-91DB-12316EFA5E3F}" type="presOf" srcId="{810BB2A2-D843-482D-8490-509343953059}" destId="{37802B38-F03C-488C-A896-6F4900703AD5}" srcOrd="0" destOrd="1" presId="urn:microsoft.com/office/officeart/2005/8/layout/vList2"/>
    <dgm:cxn modelId="{C97BCD7D-C1C6-4B6E-B57C-087A2D8E446D}" type="presOf" srcId="{7BA6F8B3-7EEF-4A18-9961-2834A8E02F4B}" destId="{37802B38-F03C-488C-A896-6F4900703AD5}" srcOrd="0" destOrd="8" presId="urn:microsoft.com/office/officeart/2005/8/layout/vList2"/>
    <dgm:cxn modelId="{4B971480-D63E-4951-9822-9D7EDE782CF2}" srcId="{5BB060E1-6A9E-4ADE-B17D-7282E887B316}" destId="{7BA6F8B3-7EEF-4A18-9961-2834A8E02F4B}" srcOrd="8" destOrd="0" parTransId="{26DC657B-A568-4F42-B341-650AF012F676}" sibTransId="{98A5E2E4-4E50-406D-8302-06D51540C4E1}"/>
    <dgm:cxn modelId="{E7554080-CD7F-42CA-BD3D-F39B16C90773}" srcId="{5BB060E1-6A9E-4ADE-B17D-7282E887B316}" destId="{810BB2A2-D843-482D-8490-509343953059}" srcOrd="1" destOrd="0" parTransId="{F04A0696-A8D3-4231-B594-1F3517DA35B1}" sibTransId="{D9B99CAC-0544-4276-ABC6-BFF9C01F6306}"/>
    <dgm:cxn modelId="{80D0088A-0499-4AB9-B33A-C555BF584434}" srcId="{5BB060E1-6A9E-4ADE-B17D-7282E887B316}" destId="{59F658E5-FF04-4D22-8664-9D54D54F21A0}" srcOrd="0" destOrd="0" parTransId="{8767B393-60F6-40CE-A10E-D822C8A4E0F0}" sibTransId="{73DE2D32-01BF-4AE4-B3F9-8278679E68BA}"/>
    <dgm:cxn modelId="{99115B90-0C25-41F0-A2B7-FE26D5A69916}" type="presOf" srcId="{10AC4D1E-5BC9-453E-AD02-C9FBDD927109}" destId="{37802B38-F03C-488C-A896-6F4900703AD5}" srcOrd="0" destOrd="5" presId="urn:microsoft.com/office/officeart/2005/8/layout/vList2"/>
    <dgm:cxn modelId="{640A2A96-C8EE-46C1-9427-6C19ED5C152D}" srcId="{5BB060E1-6A9E-4ADE-B17D-7282E887B316}" destId="{6B1E7910-C221-4F0F-BDD0-D93400FE7074}" srcOrd="3" destOrd="0" parTransId="{0A921282-4050-4BE6-A1DE-94317732AA88}" sibTransId="{20F1B953-113C-4205-9D0B-7E33205F6DBF}"/>
    <dgm:cxn modelId="{BEF2AAA0-C101-4F74-BB50-E6C303EE40A3}" type="presOf" srcId="{59F658E5-FF04-4D22-8664-9D54D54F21A0}" destId="{37802B38-F03C-488C-A896-6F4900703AD5}" srcOrd="0" destOrd="0" presId="urn:microsoft.com/office/officeart/2005/8/layout/vList2"/>
    <dgm:cxn modelId="{BD7031B8-5E21-436F-A70E-12E039A0E116}" srcId="{5BB060E1-6A9E-4ADE-B17D-7282E887B316}" destId="{94FA828F-64EE-4F91-BF8F-CC201B8F2641}" srcOrd="2" destOrd="0" parTransId="{8DA10D86-943D-4A26-87AA-D7F918983797}" sibTransId="{DD27B6BD-C004-4218-98F3-311387876686}"/>
    <dgm:cxn modelId="{BD74A6BD-8B80-444C-96F6-AFFC1CDCDF9C}" type="presOf" srcId="{6B1E7910-C221-4F0F-BDD0-D93400FE7074}" destId="{37802B38-F03C-488C-A896-6F4900703AD5}" srcOrd="0" destOrd="3" presId="urn:microsoft.com/office/officeart/2005/8/layout/vList2"/>
    <dgm:cxn modelId="{334E9AC3-186F-44A1-9DBC-1D79ADC5883A}" srcId="{5BB060E1-6A9E-4ADE-B17D-7282E887B316}" destId="{10AC4D1E-5BC9-453E-AD02-C9FBDD927109}" srcOrd="5" destOrd="0" parTransId="{A85B64E3-514F-4A4E-A0D4-C8864F803221}" sibTransId="{DDE0DD64-7352-41B3-B2B2-5C073EBA4D21}"/>
    <dgm:cxn modelId="{BF5AD3C6-BD47-416A-B893-4BA7D433D43A}" srcId="{5BB060E1-6A9E-4ADE-B17D-7282E887B316}" destId="{319556C8-79CA-448F-A055-E72748C18828}" srcOrd="7" destOrd="0" parTransId="{13B17212-1C56-429B-89F1-E21EE437715C}" sibTransId="{57A5C00F-F20B-4DB3-A858-49CBCAD34189}"/>
    <dgm:cxn modelId="{EDBF78C9-445F-4DAE-BCC6-0D9292E43F11}" type="presOf" srcId="{8865C9CF-2F67-4B65-8DA3-081921075196}" destId="{160C439B-ED55-436F-91AB-E89B331E1DC8}" srcOrd="0" destOrd="0" presId="urn:microsoft.com/office/officeart/2005/8/layout/vList2"/>
    <dgm:cxn modelId="{CCAB63CD-52D8-441F-8556-11EBF1B8C720}" srcId="{5BB060E1-6A9E-4ADE-B17D-7282E887B316}" destId="{81A4C981-5FD5-470D-BB4B-4551CB2199E2}" srcOrd="11" destOrd="0" parTransId="{173EE62B-C2F0-4C2F-98D1-3D40DB151D09}" sibTransId="{2D3330D2-4F22-49A2-87AF-B7459B7A2A70}"/>
    <dgm:cxn modelId="{63B9F4E3-2896-4081-805E-8F27A1E151A0}" srcId="{5BB060E1-6A9E-4ADE-B17D-7282E887B316}" destId="{2C9F8490-0B88-4AFD-86FF-CFDF0642CEC9}" srcOrd="10" destOrd="0" parTransId="{13CEB550-C332-4401-A029-20CFEEDB702C}" sibTransId="{14678F08-D707-47C3-BBFE-6E39AF2B52A4}"/>
    <dgm:cxn modelId="{867EA3F5-EF3A-4FB8-8D80-968B7713268B}" srcId="{8865C9CF-2F67-4B65-8DA3-081921075196}" destId="{5BB060E1-6A9E-4ADE-B17D-7282E887B316}" srcOrd="0" destOrd="0" parTransId="{0E8F32FE-96D1-46E7-8EEE-A3BE57F66EAF}" sibTransId="{64C056E5-4CC1-44AF-A09A-5073CE16FD73}"/>
    <dgm:cxn modelId="{F129A7FE-0F43-48DB-8976-B2449F6F5DCF}" type="presOf" srcId="{2C9F8490-0B88-4AFD-86FF-CFDF0642CEC9}" destId="{37802B38-F03C-488C-A896-6F4900703AD5}" srcOrd="0" destOrd="10" presId="urn:microsoft.com/office/officeart/2005/8/layout/vList2"/>
    <dgm:cxn modelId="{DF31D76E-9CC9-4B39-B21D-91BBA3C1A564}" type="presParOf" srcId="{160C439B-ED55-436F-91AB-E89B331E1DC8}" destId="{E028BAFD-0EB9-4D0A-8DB0-8946A0468F20}" srcOrd="0" destOrd="0" presId="urn:microsoft.com/office/officeart/2005/8/layout/vList2"/>
    <dgm:cxn modelId="{D413BE1C-476B-4D90-BAC9-DB6E645B6F0F}" type="presParOf" srcId="{160C439B-ED55-436F-91AB-E89B331E1DC8}" destId="{37802B38-F03C-488C-A896-6F4900703AD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1DB3A9-5E2C-4757-95C6-F0F9941CB7AC}" type="doc">
      <dgm:prSet loTypeId="urn:microsoft.com/office/officeart/2005/8/layout/hList6" loCatId="list" qsTypeId="urn:microsoft.com/office/officeart/2005/8/quickstyle/3d2" qsCatId="3D" csTypeId="urn:microsoft.com/office/officeart/2005/8/colors/accent0_3" csCatId="mainScheme" phldr="1"/>
      <dgm:spPr/>
      <dgm:t>
        <a:bodyPr/>
        <a:lstStyle/>
        <a:p>
          <a:endParaRPr lang="en-US"/>
        </a:p>
      </dgm:t>
    </dgm:pt>
    <dgm:pt modelId="{1176CDAE-66A7-4883-B6F4-584F61ABCF3D}">
      <dgm:prSet custT="1"/>
      <dgm:spPr/>
      <dgm:t>
        <a:bodyPr/>
        <a:lstStyle/>
        <a:p>
          <a:pPr rtl="0"/>
          <a:r>
            <a:rPr lang="en-US" sz="1800" dirty="0"/>
            <a:t>Which measure to select?</a:t>
          </a:r>
        </a:p>
      </dgm:t>
    </dgm:pt>
    <dgm:pt modelId="{F1E0ED49-2C7F-4714-B7DA-E24C6E901C8B}" type="parTrans" cxnId="{D4A17867-208C-49D8-9BC1-A2945301A7B5}">
      <dgm:prSet/>
      <dgm:spPr/>
      <dgm:t>
        <a:bodyPr/>
        <a:lstStyle/>
        <a:p>
          <a:endParaRPr lang="en-US"/>
        </a:p>
      </dgm:t>
    </dgm:pt>
    <dgm:pt modelId="{6A466678-D926-41E4-8CEA-6D5FB153A2C3}" type="sibTrans" cxnId="{D4A17867-208C-49D8-9BC1-A2945301A7B5}">
      <dgm:prSet/>
      <dgm:spPr/>
      <dgm:t>
        <a:bodyPr/>
        <a:lstStyle/>
        <a:p>
          <a:endParaRPr lang="en-US"/>
        </a:p>
      </dgm:t>
    </dgm:pt>
    <dgm:pt modelId="{0A6C84FA-3E2A-45BC-B212-02F79DE25553}">
      <dgm:prSet custT="1"/>
      <dgm:spPr/>
      <dgm:t>
        <a:bodyPr/>
        <a:lstStyle/>
        <a:p>
          <a:pPr rtl="0"/>
          <a:r>
            <a:rPr lang="en-US" sz="1800" dirty="0"/>
            <a:t>Does it measure what we really want?</a:t>
          </a:r>
        </a:p>
      </dgm:t>
    </dgm:pt>
    <dgm:pt modelId="{9F62BB04-BF2E-4570-A9AC-3C13AD4E9F16}" type="parTrans" cxnId="{D2784DD5-8450-4EFC-9D39-EEF98E8B679C}">
      <dgm:prSet/>
      <dgm:spPr/>
      <dgm:t>
        <a:bodyPr/>
        <a:lstStyle/>
        <a:p>
          <a:endParaRPr lang="en-US"/>
        </a:p>
      </dgm:t>
    </dgm:pt>
    <dgm:pt modelId="{1CB4741C-2012-43D8-8CC0-E927838F672C}" type="sibTrans" cxnId="{D2784DD5-8450-4EFC-9D39-EEF98E8B679C}">
      <dgm:prSet/>
      <dgm:spPr/>
      <dgm:t>
        <a:bodyPr/>
        <a:lstStyle/>
        <a:p>
          <a:endParaRPr lang="en-US"/>
        </a:p>
      </dgm:t>
    </dgm:pt>
    <dgm:pt modelId="{907033AA-E5BC-4836-B656-AC816AB91ED0}">
      <dgm:prSet custT="1"/>
      <dgm:spPr/>
      <dgm:t>
        <a:bodyPr/>
        <a:lstStyle/>
        <a:p>
          <a:pPr rtl="0"/>
          <a:r>
            <a:rPr lang="en-US" sz="1800" dirty="0"/>
            <a:t>How does it impact inventory?</a:t>
          </a:r>
        </a:p>
      </dgm:t>
    </dgm:pt>
    <dgm:pt modelId="{BA247EB2-8660-49DC-BF30-49B7E4CE29D2}" type="parTrans" cxnId="{BDB994AC-1958-43AC-ADFC-8B24B949959E}">
      <dgm:prSet/>
      <dgm:spPr/>
      <dgm:t>
        <a:bodyPr/>
        <a:lstStyle/>
        <a:p>
          <a:endParaRPr lang="en-US"/>
        </a:p>
      </dgm:t>
    </dgm:pt>
    <dgm:pt modelId="{9386CDFA-59BB-4581-82B2-D787861A5E87}" type="sibTrans" cxnId="{BDB994AC-1958-43AC-ADFC-8B24B949959E}">
      <dgm:prSet/>
      <dgm:spPr/>
      <dgm:t>
        <a:bodyPr/>
        <a:lstStyle/>
        <a:p>
          <a:endParaRPr lang="en-US"/>
        </a:p>
      </dgm:t>
    </dgm:pt>
    <dgm:pt modelId="{B065DCAB-9CF6-4606-B4AC-150B74DEF74B}">
      <dgm:prSet custT="1"/>
      <dgm:spPr/>
      <dgm:t>
        <a:bodyPr/>
        <a:lstStyle/>
        <a:p>
          <a:pPr rtl="0"/>
          <a:r>
            <a:rPr lang="en-US" sz="1800" dirty="0"/>
            <a:t>How do we set target customer service levels?</a:t>
          </a:r>
        </a:p>
      </dgm:t>
    </dgm:pt>
    <dgm:pt modelId="{CA493302-EA2B-4F99-9E40-D43136E72B5E}" type="parTrans" cxnId="{8F2BDA0F-B041-4320-859D-DA6656FEBD5B}">
      <dgm:prSet/>
      <dgm:spPr/>
      <dgm:t>
        <a:bodyPr/>
        <a:lstStyle/>
        <a:p>
          <a:endParaRPr lang="en-US"/>
        </a:p>
      </dgm:t>
    </dgm:pt>
    <dgm:pt modelId="{F7296104-4089-4D85-A0CE-2308C722374F}" type="sibTrans" cxnId="{8F2BDA0F-B041-4320-859D-DA6656FEBD5B}">
      <dgm:prSet/>
      <dgm:spPr/>
      <dgm:t>
        <a:bodyPr/>
        <a:lstStyle/>
        <a:p>
          <a:endParaRPr lang="en-US"/>
        </a:p>
      </dgm:t>
    </dgm:pt>
    <dgm:pt modelId="{AA1ADA0D-8FC4-4AD1-82D2-DE2516733112}">
      <dgm:prSet custT="1"/>
      <dgm:spPr/>
      <dgm:t>
        <a:bodyPr/>
        <a:lstStyle/>
        <a:p>
          <a:pPr rtl="0"/>
          <a:r>
            <a:rPr lang="en-US" sz="1800" dirty="0"/>
            <a:t>Fill rate</a:t>
          </a:r>
        </a:p>
      </dgm:t>
    </dgm:pt>
    <dgm:pt modelId="{36AD4C34-79AB-4ECB-BC3E-F17FEE2F663F}" type="parTrans" cxnId="{A612675F-5710-4F6B-BCCB-8FE0EC6C742E}">
      <dgm:prSet/>
      <dgm:spPr/>
      <dgm:t>
        <a:bodyPr/>
        <a:lstStyle/>
        <a:p>
          <a:endParaRPr lang="en-US"/>
        </a:p>
      </dgm:t>
    </dgm:pt>
    <dgm:pt modelId="{1FCE065A-744A-4887-A6B8-12ACAC8FB8EA}" type="sibTrans" cxnId="{A612675F-5710-4F6B-BCCB-8FE0EC6C742E}">
      <dgm:prSet/>
      <dgm:spPr/>
      <dgm:t>
        <a:bodyPr/>
        <a:lstStyle/>
        <a:p>
          <a:endParaRPr lang="en-US"/>
        </a:p>
      </dgm:t>
    </dgm:pt>
    <dgm:pt modelId="{8D52E968-D0A5-4338-82AC-E764D8A5BFEB}">
      <dgm:prSet custT="1"/>
      <dgm:spPr/>
      <dgm:t>
        <a:bodyPr/>
        <a:lstStyle/>
        <a:p>
          <a:pPr rtl="0"/>
          <a:r>
            <a:rPr lang="en-US" sz="1600" dirty="0"/>
            <a:t>Pros:  More directly related to a measure of shipped quantity relative to demand.</a:t>
          </a:r>
        </a:p>
      </dgm:t>
    </dgm:pt>
    <dgm:pt modelId="{C5B66552-C0D9-4848-AE83-6D1078213BA0}" type="parTrans" cxnId="{70FB18D9-F880-4B34-9E41-055C99398EC9}">
      <dgm:prSet/>
      <dgm:spPr/>
      <dgm:t>
        <a:bodyPr/>
        <a:lstStyle/>
        <a:p>
          <a:endParaRPr lang="en-US"/>
        </a:p>
      </dgm:t>
    </dgm:pt>
    <dgm:pt modelId="{801203CB-611B-4E48-9E60-52B69F67E26E}" type="sibTrans" cxnId="{70FB18D9-F880-4B34-9E41-055C99398EC9}">
      <dgm:prSet/>
      <dgm:spPr/>
      <dgm:t>
        <a:bodyPr/>
        <a:lstStyle/>
        <a:p>
          <a:endParaRPr lang="en-US"/>
        </a:p>
      </dgm:t>
    </dgm:pt>
    <dgm:pt modelId="{C3B0975F-8C28-49F5-91CF-FB8685DC5FCD}">
      <dgm:prSet custT="1"/>
      <dgm:spPr/>
      <dgm:t>
        <a:bodyPr/>
        <a:lstStyle/>
        <a:p>
          <a:pPr rtl="0"/>
          <a:r>
            <a:rPr lang="en-US" sz="1600" dirty="0"/>
            <a:t>Cons: It is more complicated to implement a safety stock calculation</a:t>
          </a:r>
          <a:r>
            <a:rPr lang="en-US" sz="1200" dirty="0"/>
            <a:t>.  </a:t>
          </a:r>
        </a:p>
      </dgm:t>
    </dgm:pt>
    <dgm:pt modelId="{B19105F5-21CD-47A6-9683-10CCAD7BED1B}" type="parTrans" cxnId="{6AB1BBB2-99F0-4B96-842C-28948FD35B1D}">
      <dgm:prSet/>
      <dgm:spPr/>
      <dgm:t>
        <a:bodyPr/>
        <a:lstStyle/>
        <a:p>
          <a:endParaRPr lang="en-US"/>
        </a:p>
      </dgm:t>
    </dgm:pt>
    <dgm:pt modelId="{4B252A23-C047-4BC6-86A1-CF97510794EE}" type="sibTrans" cxnId="{6AB1BBB2-99F0-4B96-842C-28948FD35B1D}">
      <dgm:prSet/>
      <dgm:spPr/>
      <dgm:t>
        <a:bodyPr/>
        <a:lstStyle/>
        <a:p>
          <a:endParaRPr lang="en-US"/>
        </a:p>
      </dgm:t>
    </dgm:pt>
    <dgm:pt modelId="{13D5AC9C-A1B3-4A84-87FF-42864C5CD3BD}">
      <dgm:prSet custT="1"/>
      <dgm:spPr/>
      <dgm:t>
        <a:bodyPr/>
        <a:lstStyle/>
        <a:p>
          <a:pPr rtl="0"/>
          <a:r>
            <a:rPr lang="en-US" sz="1800" dirty="0"/>
            <a:t>Did we consider product substitution?</a:t>
          </a:r>
        </a:p>
      </dgm:t>
    </dgm:pt>
    <dgm:pt modelId="{6EDD3C0D-16D5-46A6-A92A-A47B9CA2C1EE}" type="parTrans" cxnId="{368E6506-C8BF-4839-ACAB-42B6988CF030}">
      <dgm:prSet/>
      <dgm:spPr/>
      <dgm:t>
        <a:bodyPr/>
        <a:lstStyle/>
        <a:p>
          <a:endParaRPr lang="en-US"/>
        </a:p>
      </dgm:t>
    </dgm:pt>
    <dgm:pt modelId="{51461EB8-EA6D-4574-AE0B-B1D95669D160}" type="sibTrans" cxnId="{368E6506-C8BF-4839-ACAB-42B6988CF030}">
      <dgm:prSet/>
      <dgm:spPr/>
      <dgm:t>
        <a:bodyPr/>
        <a:lstStyle/>
        <a:p>
          <a:endParaRPr lang="en-US"/>
        </a:p>
      </dgm:t>
    </dgm:pt>
    <dgm:pt modelId="{AB1A0ED4-50F1-4FE3-B8F7-2125A1C2EDD2}" type="pres">
      <dgm:prSet presAssocID="{911DB3A9-5E2C-4757-95C6-F0F9941CB7AC}" presName="Name0" presStyleCnt="0">
        <dgm:presLayoutVars>
          <dgm:dir/>
          <dgm:resizeHandles val="exact"/>
        </dgm:presLayoutVars>
      </dgm:prSet>
      <dgm:spPr/>
    </dgm:pt>
    <dgm:pt modelId="{AF1F3019-12A9-4E05-AA75-12C3B6F2A794}" type="pres">
      <dgm:prSet presAssocID="{1176CDAE-66A7-4883-B6F4-584F61ABCF3D}" presName="node" presStyleLbl="node1" presStyleIdx="0" presStyleCnt="3">
        <dgm:presLayoutVars>
          <dgm:bulletEnabled val="1"/>
        </dgm:presLayoutVars>
      </dgm:prSet>
      <dgm:spPr/>
    </dgm:pt>
    <dgm:pt modelId="{9A3F0A3A-CEFD-4434-A3EE-F2EB65D66D14}" type="pres">
      <dgm:prSet presAssocID="{6A466678-D926-41E4-8CEA-6D5FB153A2C3}" presName="sibTrans" presStyleCnt="0"/>
      <dgm:spPr/>
    </dgm:pt>
    <dgm:pt modelId="{5E56ED9D-B71D-4BBC-AD4D-6E72306A39B2}" type="pres">
      <dgm:prSet presAssocID="{B065DCAB-9CF6-4606-B4AC-150B74DEF74B}" presName="node" presStyleLbl="node1" presStyleIdx="1" presStyleCnt="3">
        <dgm:presLayoutVars>
          <dgm:bulletEnabled val="1"/>
        </dgm:presLayoutVars>
      </dgm:prSet>
      <dgm:spPr/>
    </dgm:pt>
    <dgm:pt modelId="{9C62CE82-7C8A-4D41-91A9-43C3A07A81AC}" type="pres">
      <dgm:prSet presAssocID="{F7296104-4089-4D85-A0CE-2308C722374F}" presName="sibTrans" presStyleCnt="0"/>
      <dgm:spPr/>
    </dgm:pt>
    <dgm:pt modelId="{6222CE22-D1B5-473C-89C0-0DB9DD8AD03F}" type="pres">
      <dgm:prSet presAssocID="{AA1ADA0D-8FC4-4AD1-82D2-DE2516733112}" presName="node" presStyleLbl="node1" presStyleIdx="2" presStyleCnt="3">
        <dgm:presLayoutVars>
          <dgm:bulletEnabled val="1"/>
        </dgm:presLayoutVars>
      </dgm:prSet>
      <dgm:spPr/>
    </dgm:pt>
  </dgm:ptLst>
  <dgm:cxnLst>
    <dgm:cxn modelId="{6D4DBE00-E332-40B6-9A04-23E2F6A27794}" type="presOf" srcId="{1176CDAE-66A7-4883-B6F4-584F61ABCF3D}" destId="{AF1F3019-12A9-4E05-AA75-12C3B6F2A794}" srcOrd="0" destOrd="0" presId="urn:microsoft.com/office/officeart/2005/8/layout/hList6"/>
    <dgm:cxn modelId="{368E6506-C8BF-4839-ACAB-42B6988CF030}" srcId="{B065DCAB-9CF6-4606-B4AC-150B74DEF74B}" destId="{13D5AC9C-A1B3-4A84-87FF-42864C5CD3BD}" srcOrd="0" destOrd="0" parTransId="{6EDD3C0D-16D5-46A6-A92A-A47B9CA2C1EE}" sibTransId="{51461EB8-EA6D-4574-AE0B-B1D95669D160}"/>
    <dgm:cxn modelId="{8F2BDA0F-B041-4320-859D-DA6656FEBD5B}" srcId="{911DB3A9-5E2C-4757-95C6-F0F9941CB7AC}" destId="{B065DCAB-9CF6-4606-B4AC-150B74DEF74B}" srcOrd="1" destOrd="0" parTransId="{CA493302-EA2B-4F99-9E40-D43136E72B5E}" sibTransId="{F7296104-4089-4D85-A0CE-2308C722374F}"/>
    <dgm:cxn modelId="{A612675F-5710-4F6B-BCCB-8FE0EC6C742E}" srcId="{911DB3A9-5E2C-4757-95C6-F0F9941CB7AC}" destId="{AA1ADA0D-8FC4-4AD1-82D2-DE2516733112}" srcOrd="2" destOrd="0" parTransId="{36AD4C34-79AB-4ECB-BC3E-F17FEE2F663F}" sibTransId="{1FCE065A-744A-4887-A6B8-12ACAC8FB8EA}"/>
    <dgm:cxn modelId="{D4A17867-208C-49D8-9BC1-A2945301A7B5}" srcId="{911DB3A9-5E2C-4757-95C6-F0F9941CB7AC}" destId="{1176CDAE-66A7-4883-B6F4-584F61ABCF3D}" srcOrd="0" destOrd="0" parTransId="{F1E0ED49-2C7F-4714-B7DA-E24C6E901C8B}" sibTransId="{6A466678-D926-41E4-8CEA-6D5FB153A2C3}"/>
    <dgm:cxn modelId="{D30A474A-FDCB-4A52-980E-DFCA9184A64B}" type="presOf" srcId="{911DB3A9-5E2C-4757-95C6-F0F9941CB7AC}" destId="{AB1A0ED4-50F1-4FE3-B8F7-2125A1C2EDD2}" srcOrd="0" destOrd="0" presId="urn:microsoft.com/office/officeart/2005/8/layout/hList6"/>
    <dgm:cxn modelId="{24201A55-2055-4A20-B002-4201C964203D}" type="presOf" srcId="{AA1ADA0D-8FC4-4AD1-82D2-DE2516733112}" destId="{6222CE22-D1B5-473C-89C0-0DB9DD8AD03F}" srcOrd="0" destOrd="0" presId="urn:microsoft.com/office/officeart/2005/8/layout/hList6"/>
    <dgm:cxn modelId="{83E28582-6D2B-472B-8BFB-52F4AD2DF271}" type="presOf" srcId="{B065DCAB-9CF6-4606-B4AC-150B74DEF74B}" destId="{5E56ED9D-B71D-4BBC-AD4D-6E72306A39B2}" srcOrd="0" destOrd="0" presId="urn:microsoft.com/office/officeart/2005/8/layout/hList6"/>
    <dgm:cxn modelId="{3CEBE689-7DDA-44D5-B977-7A1989BDF535}" type="presOf" srcId="{0A6C84FA-3E2A-45BC-B212-02F79DE25553}" destId="{AF1F3019-12A9-4E05-AA75-12C3B6F2A794}" srcOrd="0" destOrd="1" presId="urn:microsoft.com/office/officeart/2005/8/layout/hList6"/>
    <dgm:cxn modelId="{643EE79B-2010-4F2A-81CD-C1FBA5C62B61}" type="presOf" srcId="{8D52E968-D0A5-4338-82AC-E764D8A5BFEB}" destId="{6222CE22-D1B5-473C-89C0-0DB9DD8AD03F}" srcOrd="0" destOrd="1" presId="urn:microsoft.com/office/officeart/2005/8/layout/hList6"/>
    <dgm:cxn modelId="{BDB994AC-1958-43AC-ADFC-8B24B949959E}" srcId="{1176CDAE-66A7-4883-B6F4-584F61ABCF3D}" destId="{907033AA-E5BC-4836-B656-AC816AB91ED0}" srcOrd="1" destOrd="0" parTransId="{BA247EB2-8660-49DC-BF30-49B7E4CE29D2}" sibTransId="{9386CDFA-59BB-4581-82B2-D787861A5E87}"/>
    <dgm:cxn modelId="{6AB1BBB2-99F0-4B96-842C-28948FD35B1D}" srcId="{AA1ADA0D-8FC4-4AD1-82D2-DE2516733112}" destId="{C3B0975F-8C28-49F5-91CF-FB8685DC5FCD}" srcOrd="1" destOrd="0" parTransId="{B19105F5-21CD-47A6-9683-10CCAD7BED1B}" sibTransId="{4B252A23-C047-4BC6-86A1-CF97510794EE}"/>
    <dgm:cxn modelId="{BDB348CA-AD95-4AA5-B55F-9DAC2DFB122E}" type="presOf" srcId="{907033AA-E5BC-4836-B656-AC816AB91ED0}" destId="{AF1F3019-12A9-4E05-AA75-12C3B6F2A794}" srcOrd="0" destOrd="2" presId="urn:microsoft.com/office/officeart/2005/8/layout/hList6"/>
    <dgm:cxn modelId="{2D17AECE-1A87-42A0-8401-E38B67B6E3FB}" type="presOf" srcId="{13D5AC9C-A1B3-4A84-87FF-42864C5CD3BD}" destId="{5E56ED9D-B71D-4BBC-AD4D-6E72306A39B2}" srcOrd="0" destOrd="1" presId="urn:microsoft.com/office/officeart/2005/8/layout/hList6"/>
    <dgm:cxn modelId="{D2784DD5-8450-4EFC-9D39-EEF98E8B679C}" srcId="{1176CDAE-66A7-4883-B6F4-584F61ABCF3D}" destId="{0A6C84FA-3E2A-45BC-B212-02F79DE25553}" srcOrd="0" destOrd="0" parTransId="{9F62BB04-BF2E-4570-A9AC-3C13AD4E9F16}" sibTransId="{1CB4741C-2012-43D8-8CC0-E927838F672C}"/>
    <dgm:cxn modelId="{70FB18D9-F880-4B34-9E41-055C99398EC9}" srcId="{AA1ADA0D-8FC4-4AD1-82D2-DE2516733112}" destId="{8D52E968-D0A5-4338-82AC-E764D8A5BFEB}" srcOrd="0" destOrd="0" parTransId="{C5B66552-C0D9-4848-AE83-6D1078213BA0}" sibTransId="{801203CB-611B-4E48-9E60-52B69F67E26E}"/>
    <dgm:cxn modelId="{01EC13E7-EC15-4570-87B9-A9541FDABEEE}" type="presOf" srcId="{C3B0975F-8C28-49F5-91CF-FB8685DC5FCD}" destId="{6222CE22-D1B5-473C-89C0-0DB9DD8AD03F}" srcOrd="0" destOrd="2" presId="urn:microsoft.com/office/officeart/2005/8/layout/hList6"/>
    <dgm:cxn modelId="{CB292689-3DD1-4AD5-B78C-6B31E562149E}" type="presParOf" srcId="{AB1A0ED4-50F1-4FE3-B8F7-2125A1C2EDD2}" destId="{AF1F3019-12A9-4E05-AA75-12C3B6F2A794}" srcOrd="0" destOrd="0" presId="urn:microsoft.com/office/officeart/2005/8/layout/hList6"/>
    <dgm:cxn modelId="{1F4EE357-3E39-4B03-8589-B5ADF14EA7EF}" type="presParOf" srcId="{AB1A0ED4-50F1-4FE3-B8F7-2125A1C2EDD2}" destId="{9A3F0A3A-CEFD-4434-A3EE-F2EB65D66D14}" srcOrd="1" destOrd="0" presId="urn:microsoft.com/office/officeart/2005/8/layout/hList6"/>
    <dgm:cxn modelId="{1510588B-7FFE-4EC2-A370-1872C7292EFA}" type="presParOf" srcId="{AB1A0ED4-50F1-4FE3-B8F7-2125A1C2EDD2}" destId="{5E56ED9D-B71D-4BBC-AD4D-6E72306A39B2}" srcOrd="2" destOrd="0" presId="urn:microsoft.com/office/officeart/2005/8/layout/hList6"/>
    <dgm:cxn modelId="{36188F58-0182-4E48-96BE-9D19324EFA71}" type="presParOf" srcId="{AB1A0ED4-50F1-4FE3-B8F7-2125A1C2EDD2}" destId="{9C62CE82-7C8A-4D41-91A9-43C3A07A81AC}" srcOrd="3" destOrd="0" presId="urn:microsoft.com/office/officeart/2005/8/layout/hList6"/>
    <dgm:cxn modelId="{DD718877-32A8-4CAF-9E0B-1377EFFAC612}" type="presParOf" srcId="{AB1A0ED4-50F1-4FE3-B8F7-2125A1C2EDD2}" destId="{6222CE22-D1B5-473C-89C0-0DB9DD8AD03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8EFF2B-8E28-47BC-8CCC-EF057F30440C}" type="doc">
      <dgm:prSet loTypeId="urn:microsoft.com/office/officeart/2005/8/layout/hList6" loCatId="list" qsTypeId="urn:microsoft.com/office/officeart/2005/8/quickstyle/3d2" qsCatId="3D" csTypeId="urn:microsoft.com/office/officeart/2005/8/colors/accent0_3" csCatId="mainScheme"/>
      <dgm:spPr/>
      <dgm:t>
        <a:bodyPr/>
        <a:lstStyle/>
        <a:p>
          <a:endParaRPr lang="en-US"/>
        </a:p>
      </dgm:t>
    </dgm:pt>
    <dgm:pt modelId="{CEB439AD-4209-4B74-9284-A00819DF8C64}">
      <dgm:prSet/>
      <dgm:spPr/>
      <dgm:t>
        <a:bodyPr/>
        <a:lstStyle/>
        <a:p>
          <a:pPr rtl="0"/>
          <a:r>
            <a:rPr lang="en-US" dirty="0"/>
            <a:t>99% fill rate is typically equivalent to 90%-95% CSL (for </a:t>
          </a:r>
          <a:r>
            <a:rPr lang="en-US" dirty="0" err="1"/>
            <a:t>cv</a:t>
          </a:r>
          <a:r>
            <a:rPr lang="en-US" dirty="0"/>
            <a:t> up to 0.3).</a:t>
          </a:r>
        </a:p>
      </dgm:t>
    </dgm:pt>
    <dgm:pt modelId="{90290AD6-43C9-4B3A-A57C-B37EBF23EACA}" type="parTrans" cxnId="{ED02A03F-EB85-491D-BA70-659B49078E8E}">
      <dgm:prSet/>
      <dgm:spPr/>
      <dgm:t>
        <a:bodyPr/>
        <a:lstStyle/>
        <a:p>
          <a:endParaRPr lang="en-US"/>
        </a:p>
      </dgm:t>
    </dgm:pt>
    <dgm:pt modelId="{BFCA4C61-2F9F-4479-B701-F31152C462BE}" type="sibTrans" cxnId="{ED02A03F-EB85-491D-BA70-659B49078E8E}">
      <dgm:prSet/>
      <dgm:spPr/>
      <dgm:t>
        <a:bodyPr/>
        <a:lstStyle/>
        <a:p>
          <a:endParaRPr lang="en-US"/>
        </a:p>
      </dgm:t>
    </dgm:pt>
    <dgm:pt modelId="{36835894-B539-4799-9ED7-37BB88E0CD47}">
      <dgm:prSet/>
      <dgm:spPr/>
      <dgm:t>
        <a:bodyPr/>
        <a:lstStyle/>
        <a:p>
          <a:pPr rtl="0"/>
          <a:r>
            <a:rPr lang="en-US" dirty="0"/>
            <a:t>99% CSL is estimated at 99.985% fill rate (for </a:t>
          </a:r>
          <a:r>
            <a:rPr lang="en-US" dirty="0" err="1"/>
            <a:t>cv</a:t>
          </a:r>
          <a:r>
            <a:rPr lang="en-US" dirty="0"/>
            <a:t>=0.2) .  </a:t>
          </a:r>
        </a:p>
      </dgm:t>
    </dgm:pt>
    <dgm:pt modelId="{8428F307-87E2-4AE4-BF60-FCCBEE34C651}" type="parTrans" cxnId="{F62199AF-5AA1-42D6-9522-D0966628B15C}">
      <dgm:prSet/>
      <dgm:spPr/>
      <dgm:t>
        <a:bodyPr/>
        <a:lstStyle/>
        <a:p>
          <a:endParaRPr lang="en-US"/>
        </a:p>
      </dgm:t>
    </dgm:pt>
    <dgm:pt modelId="{2AE601FA-EC55-46C4-A422-0B45C67DF260}" type="sibTrans" cxnId="{F62199AF-5AA1-42D6-9522-D0966628B15C}">
      <dgm:prSet/>
      <dgm:spPr/>
      <dgm:t>
        <a:bodyPr/>
        <a:lstStyle/>
        <a:p>
          <a:endParaRPr lang="en-US"/>
        </a:p>
      </dgm:t>
    </dgm:pt>
    <dgm:pt modelId="{43A62258-B332-4C04-8F0E-62DB9F578C57}">
      <dgm:prSet/>
      <dgm:spPr/>
      <dgm:t>
        <a:bodyPr/>
        <a:lstStyle/>
        <a:p>
          <a:pPr rtl="0"/>
          <a:r>
            <a:rPr lang="en-US" dirty="0"/>
            <a:t>This may not seem a lot different, but it increases safety stock by 50%.</a:t>
          </a:r>
        </a:p>
      </dgm:t>
    </dgm:pt>
    <dgm:pt modelId="{9FBC3B3B-AB23-4277-839F-A0AF89D752D4}" type="parTrans" cxnId="{82E29B1F-C778-4231-90F5-9C419F7A9BB3}">
      <dgm:prSet/>
      <dgm:spPr/>
      <dgm:t>
        <a:bodyPr/>
        <a:lstStyle/>
        <a:p>
          <a:endParaRPr lang="en-US"/>
        </a:p>
      </dgm:t>
    </dgm:pt>
    <dgm:pt modelId="{756822CB-77D3-4C47-AEDC-35E4845E8F8E}" type="sibTrans" cxnId="{82E29B1F-C778-4231-90F5-9C419F7A9BB3}">
      <dgm:prSet/>
      <dgm:spPr/>
      <dgm:t>
        <a:bodyPr/>
        <a:lstStyle/>
        <a:p>
          <a:endParaRPr lang="en-US"/>
        </a:p>
      </dgm:t>
    </dgm:pt>
    <dgm:pt modelId="{FB7CFB7C-28F8-4168-B22C-AB8B5669A2DE}" type="pres">
      <dgm:prSet presAssocID="{0F8EFF2B-8E28-47BC-8CCC-EF057F30440C}" presName="Name0" presStyleCnt="0">
        <dgm:presLayoutVars>
          <dgm:dir/>
          <dgm:resizeHandles val="exact"/>
        </dgm:presLayoutVars>
      </dgm:prSet>
      <dgm:spPr/>
    </dgm:pt>
    <dgm:pt modelId="{D691D738-DEA3-40EF-828B-02180EE851B0}" type="pres">
      <dgm:prSet presAssocID="{CEB439AD-4209-4B74-9284-A00819DF8C64}" presName="node" presStyleLbl="node1" presStyleIdx="0" presStyleCnt="3">
        <dgm:presLayoutVars>
          <dgm:bulletEnabled val="1"/>
        </dgm:presLayoutVars>
      </dgm:prSet>
      <dgm:spPr/>
    </dgm:pt>
    <dgm:pt modelId="{9FFAC4EA-FD9B-4450-863A-FD8869135AD4}" type="pres">
      <dgm:prSet presAssocID="{BFCA4C61-2F9F-4479-B701-F31152C462BE}" presName="sibTrans" presStyleCnt="0"/>
      <dgm:spPr/>
    </dgm:pt>
    <dgm:pt modelId="{5B82CF35-964F-40AA-9C3C-1DDF83ACB536}" type="pres">
      <dgm:prSet presAssocID="{36835894-B539-4799-9ED7-37BB88E0CD47}" presName="node" presStyleLbl="node1" presStyleIdx="1" presStyleCnt="3">
        <dgm:presLayoutVars>
          <dgm:bulletEnabled val="1"/>
        </dgm:presLayoutVars>
      </dgm:prSet>
      <dgm:spPr/>
    </dgm:pt>
    <dgm:pt modelId="{B7DEE660-136A-4EF7-992F-E69FF89A9B84}" type="pres">
      <dgm:prSet presAssocID="{2AE601FA-EC55-46C4-A422-0B45C67DF260}" presName="sibTrans" presStyleCnt="0"/>
      <dgm:spPr/>
    </dgm:pt>
    <dgm:pt modelId="{AF9D9D5E-6CE4-48B6-B113-4BBA9630B92B}" type="pres">
      <dgm:prSet presAssocID="{43A62258-B332-4C04-8F0E-62DB9F578C57}" presName="node" presStyleLbl="node1" presStyleIdx="2" presStyleCnt="3">
        <dgm:presLayoutVars>
          <dgm:bulletEnabled val="1"/>
        </dgm:presLayoutVars>
      </dgm:prSet>
      <dgm:spPr/>
    </dgm:pt>
  </dgm:ptLst>
  <dgm:cxnLst>
    <dgm:cxn modelId="{C9280206-F906-45D1-8783-D8FEDD0E26D1}" type="presOf" srcId="{CEB439AD-4209-4B74-9284-A00819DF8C64}" destId="{D691D738-DEA3-40EF-828B-02180EE851B0}" srcOrd="0" destOrd="0" presId="urn:microsoft.com/office/officeart/2005/8/layout/hList6"/>
    <dgm:cxn modelId="{82E29B1F-C778-4231-90F5-9C419F7A9BB3}" srcId="{0F8EFF2B-8E28-47BC-8CCC-EF057F30440C}" destId="{43A62258-B332-4C04-8F0E-62DB9F578C57}" srcOrd="2" destOrd="0" parTransId="{9FBC3B3B-AB23-4277-839F-A0AF89D752D4}" sibTransId="{756822CB-77D3-4C47-AEDC-35E4845E8F8E}"/>
    <dgm:cxn modelId="{ED02A03F-EB85-491D-BA70-659B49078E8E}" srcId="{0F8EFF2B-8E28-47BC-8CCC-EF057F30440C}" destId="{CEB439AD-4209-4B74-9284-A00819DF8C64}" srcOrd="0" destOrd="0" parTransId="{90290AD6-43C9-4B3A-A57C-B37EBF23EACA}" sibTransId="{BFCA4C61-2F9F-4479-B701-F31152C462BE}"/>
    <dgm:cxn modelId="{9781BF41-6D89-44EA-B637-D4F24CF21CFF}" type="presOf" srcId="{0F8EFF2B-8E28-47BC-8CCC-EF057F30440C}" destId="{FB7CFB7C-28F8-4168-B22C-AB8B5669A2DE}" srcOrd="0" destOrd="0" presId="urn:microsoft.com/office/officeart/2005/8/layout/hList6"/>
    <dgm:cxn modelId="{A3B60C93-E1B3-4D67-8BFA-986A940DF5A8}" type="presOf" srcId="{43A62258-B332-4C04-8F0E-62DB9F578C57}" destId="{AF9D9D5E-6CE4-48B6-B113-4BBA9630B92B}" srcOrd="0" destOrd="0" presId="urn:microsoft.com/office/officeart/2005/8/layout/hList6"/>
    <dgm:cxn modelId="{F62199AF-5AA1-42D6-9522-D0966628B15C}" srcId="{0F8EFF2B-8E28-47BC-8CCC-EF057F30440C}" destId="{36835894-B539-4799-9ED7-37BB88E0CD47}" srcOrd="1" destOrd="0" parTransId="{8428F307-87E2-4AE4-BF60-FCCBEE34C651}" sibTransId="{2AE601FA-EC55-46C4-A422-0B45C67DF260}"/>
    <dgm:cxn modelId="{3F0C6CC8-91A5-4BCC-859D-D35DC47E24F3}" type="presOf" srcId="{36835894-B539-4799-9ED7-37BB88E0CD47}" destId="{5B82CF35-964F-40AA-9C3C-1DDF83ACB536}" srcOrd="0" destOrd="0" presId="urn:microsoft.com/office/officeart/2005/8/layout/hList6"/>
    <dgm:cxn modelId="{C761F5E0-BF94-4F3E-847B-1A3D6FEFD048}" type="presParOf" srcId="{FB7CFB7C-28F8-4168-B22C-AB8B5669A2DE}" destId="{D691D738-DEA3-40EF-828B-02180EE851B0}" srcOrd="0" destOrd="0" presId="urn:microsoft.com/office/officeart/2005/8/layout/hList6"/>
    <dgm:cxn modelId="{C145E961-6A14-4802-BA51-05101510C261}" type="presParOf" srcId="{FB7CFB7C-28F8-4168-B22C-AB8B5669A2DE}" destId="{9FFAC4EA-FD9B-4450-863A-FD8869135AD4}" srcOrd="1" destOrd="0" presId="urn:microsoft.com/office/officeart/2005/8/layout/hList6"/>
    <dgm:cxn modelId="{0E2D60E2-5643-4DAD-B34D-0AD5479C233D}" type="presParOf" srcId="{FB7CFB7C-28F8-4168-B22C-AB8B5669A2DE}" destId="{5B82CF35-964F-40AA-9C3C-1DDF83ACB536}" srcOrd="2" destOrd="0" presId="urn:microsoft.com/office/officeart/2005/8/layout/hList6"/>
    <dgm:cxn modelId="{6180B3AE-7726-4BF1-9779-EEBBD98B36D3}" type="presParOf" srcId="{FB7CFB7C-28F8-4168-B22C-AB8B5669A2DE}" destId="{B7DEE660-136A-4EF7-992F-E69FF89A9B84}" srcOrd="3" destOrd="0" presId="urn:microsoft.com/office/officeart/2005/8/layout/hList6"/>
    <dgm:cxn modelId="{DA726266-DF0B-48EE-A952-0E9E8E057B87}" type="presParOf" srcId="{FB7CFB7C-28F8-4168-B22C-AB8B5669A2DE}" destId="{AF9D9D5E-6CE4-48B6-B113-4BBA9630B92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D2E79-DD69-4A26-A6C2-D2768E0D450A}">
      <dsp:nvSpPr>
        <dsp:cNvPr id="0" name=""/>
        <dsp:cNvSpPr/>
      </dsp:nvSpPr>
      <dsp:spPr>
        <a:xfrm>
          <a:off x="0" y="22627"/>
          <a:ext cx="7467600" cy="958634"/>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In above example, what if performance measure is fill rate of 99%?</a:t>
          </a:r>
        </a:p>
      </dsp:txBody>
      <dsp:txXfrm>
        <a:off x="0" y="22627"/>
        <a:ext cx="7467600" cy="958634"/>
      </dsp:txXfrm>
    </dsp:sp>
    <dsp:sp modelId="{5E9231DE-52B0-4FA3-BE38-BD0D3288B06E}">
      <dsp:nvSpPr>
        <dsp:cNvPr id="0" name=""/>
        <dsp:cNvSpPr/>
      </dsp:nvSpPr>
      <dsp:spPr>
        <a:xfrm>
          <a:off x="0" y="981262"/>
          <a:ext cx="7467600" cy="146308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Using the formula for </a:t>
          </a:r>
          <a:r>
            <a:rPr lang="en-US" sz="2600" i="1" kern="1200" dirty="0"/>
            <a:t>z </a:t>
          </a:r>
          <a:r>
            <a:rPr lang="en-US" sz="2600" i="0" kern="1200" dirty="0"/>
            <a:t>or table</a:t>
          </a:r>
          <a:r>
            <a:rPr lang="en-US" sz="2600" kern="1200" dirty="0"/>
            <a:t>, given fill rate </a:t>
          </a:r>
          <a:r>
            <a:rPr lang="en-US" sz="2600" i="1" kern="1200" dirty="0"/>
            <a:t>FR</a:t>
          </a:r>
          <a:r>
            <a:rPr lang="en-US" sz="2600" kern="1200" dirty="0"/>
            <a:t> and coefficient of variation, </a:t>
          </a:r>
          <a:r>
            <a:rPr lang="en-US" sz="2600" i="1" kern="1200" dirty="0"/>
            <a:t>z</a:t>
          </a:r>
          <a:r>
            <a:rPr lang="en-US" sz="2600" kern="1200" dirty="0"/>
            <a:t> = 0.5</a:t>
          </a:r>
        </a:p>
      </dsp:txBody>
      <dsp:txXfrm>
        <a:off x="0" y="981262"/>
        <a:ext cx="7467600" cy="1463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27A58-4684-469A-8784-64D8F17C68BE}">
      <dsp:nvSpPr>
        <dsp:cNvPr id="0" name=""/>
        <dsp:cNvSpPr/>
      </dsp:nvSpPr>
      <dsp:spPr>
        <a:xfrm>
          <a:off x="0" y="422910"/>
          <a:ext cx="7696200" cy="11772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646615A-28F1-4145-8F88-758F1256D12F}">
      <dsp:nvSpPr>
        <dsp:cNvPr id="0" name=""/>
        <dsp:cNvSpPr/>
      </dsp:nvSpPr>
      <dsp:spPr>
        <a:xfrm>
          <a:off x="228636" y="609604"/>
          <a:ext cx="7227363" cy="72008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C6C99F8-E1B0-4DB6-95B2-EED92F71FE7D}">
      <dsp:nvSpPr>
        <dsp:cNvPr id="0" name=""/>
        <dsp:cNvSpPr/>
      </dsp:nvSpPr>
      <dsp:spPr>
        <a:xfrm rot="10800000">
          <a:off x="234418" y="1617341"/>
          <a:ext cx="7227363" cy="3013714"/>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rtl="0">
            <a:lnSpc>
              <a:spcPct val="90000"/>
            </a:lnSpc>
            <a:spcBef>
              <a:spcPct val="0"/>
            </a:spcBef>
            <a:spcAft>
              <a:spcPct val="35000"/>
            </a:spcAft>
            <a:buNone/>
          </a:pPr>
          <a:r>
            <a:rPr lang="en-US" sz="2500" kern="1200" dirty="0"/>
            <a:t>Good approximation formula for determining item fill rate given:</a:t>
          </a:r>
        </a:p>
        <a:p>
          <a:pPr marL="228600" lvl="1" indent="-228600" algn="l" defTabSz="889000" rtl="0">
            <a:lnSpc>
              <a:spcPct val="90000"/>
            </a:lnSpc>
            <a:spcBef>
              <a:spcPct val="0"/>
            </a:spcBef>
            <a:spcAft>
              <a:spcPct val="15000"/>
            </a:spcAft>
            <a:buChar char="•"/>
          </a:pPr>
          <a:r>
            <a:rPr lang="en-US" sz="2000" i="1" kern="1200" dirty="0"/>
            <a:t>z</a:t>
          </a:r>
          <a:r>
            <a:rPr lang="en-US" sz="2000" kern="1200" dirty="0"/>
            <a:t> value</a:t>
          </a:r>
        </a:p>
        <a:p>
          <a:pPr marL="457200" lvl="2" indent="-228600" algn="l" defTabSz="889000" rtl="0">
            <a:lnSpc>
              <a:spcPct val="90000"/>
            </a:lnSpc>
            <a:spcBef>
              <a:spcPct val="0"/>
            </a:spcBef>
            <a:spcAft>
              <a:spcPct val="15000"/>
            </a:spcAft>
            <a:buChar char="•"/>
          </a:pPr>
          <a:r>
            <a:rPr lang="en-US" sz="2000" kern="1200" dirty="0"/>
            <a:t>provided </a:t>
          </a:r>
          <a:r>
            <a:rPr lang="en-US" sz="2000" i="1" kern="1200" dirty="0"/>
            <a:t>z</a:t>
          </a:r>
          <a:r>
            <a:rPr lang="en-US" sz="2000" kern="1200" dirty="0"/>
            <a:t> &gt; 0 or desired fill rate &gt; 50%, </a:t>
          </a:r>
        </a:p>
        <a:p>
          <a:pPr marL="228600" lvl="1" indent="-228600" algn="l" defTabSz="889000" rtl="0">
            <a:lnSpc>
              <a:spcPct val="90000"/>
            </a:lnSpc>
            <a:spcBef>
              <a:spcPct val="0"/>
            </a:spcBef>
            <a:spcAft>
              <a:spcPct val="15000"/>
            </a:spcAft>
            <a:buChar char="•"/>
          </a:pPr>
          <a:r>
            <a:rPr lang="en-US" sz="2000" kern="1200" dirty="0"/>
            <a:t>mean demand </a:t>
          </a:r>
          <a:r>
            <a:rPr lang="en-US" sz="2000" kern="1200" dirty="0">
              <a:latin typeface="Symbol" pitchFamily="18" charset="2"/>
            </a:rPr>
            <a:t>m</a:t>
          </a:r>
          <a:r>
            <a:rPr lang="en-US" sz="2000" kern="1200" dirty="0"/>
            <a:t> and standard deviation </a:t>
          </a:r>
          <a:r>
            <a:rPr lang="en-US" sz="2000" kern="1200" dirty="0">
              <a:sym typeface="Symbol"/>
            </a:rPr>
            <a:t></a:t>
          </a:r>
          <a:endParaRPr lang="en-US" sz="2000" kern="1200" dirty="0"/>
        </a:p>
        <a:p>
          <a:pPr marL="457200" lvl="2" indent="-228600" algn="l" defTabSz="889000" rtl="0">
            <a:lnSpc>
              <a:spcPct val="90000"/>
            </a:lnSpc>
            <a:spcBef>
              <a:spcPct val="0"/>
            </a:spcBef>
            <a:spcAft>
              <a:spcPct val="15000"/>
            </a:spcAft>
            <a:buChar char="•"/>
          </a:pPr>
          <a:r>
            <a:rPr lang="en-US" sz="2000" kern="1200" dirty="0"/>
            <a:t>used to calculate coefficient of variation </a:t>
          </a:r>
          <a:r>
            <a:rPr lang="en-US" sz="2000" kern="1200" dirty="0" err="1"/>
            <a:t>cv</a:t>
          </a:r>
          <a:r>
            <a:rPr lang="en-US" sz="2000" kern="1200" dirty="0"/>
            <a:t>= </a:t>
          </a:r>
          <a:r>
            <a:rPr lang="en-US" sz="2000" kern="1200" dirty="0">
              <a:sym typeface="Symbol"/>
            </a:rPr>
            <a:t></a:t>
          </a:r>
          <a:r>
            <a:rPr lang="en-US" sz="2000" kern="1200" dirty="0"/>
            <a:t>/</a:t>
          </a:r>
          <a:r>
            <a:rPr lang="en-US" sz="2000" kern="1200" dirty="0">
              <a:latin typeface="Symbol" pitchFamily="18" charset="2"/>
            </a:rPr>
            <a:t>m</a:t>
          </a:r>
          <a:endParaRPr lang="en-US" sz="2000" kern="1200" dirty="0"/>
        </a:p>
        <a:p>
          <a:pPr marL="228600" lvl="1" indent="-228600" algn="l" defTabSz="889000" rtl="0">
            <a:lnSpc>
              <a:spcPct val="90000"/>
            </a:lnSpc>
            <a:spcBef>
              <a:spcPct val="0"/>
            </a:spcBef>
            <a:spcAft>
              <a:spcPct val="15000"/>
            </a:spcAft>
            <a:buChar char="•"/>
          </a:pPr>
          <a:r>
            <a:rPr lang="en-US" sz="2000" kern="1200" dirty="0"/>
            <a:t>demand distribution is normal</a:t>
          </a:r>
        </a:p>
      </dsp:txBody>
      <dsp:txXfrm rot="10800000">
        <a:off x="327100" y="1617341"/>
        <a:ext cx="7041999" cy="2921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2647B-4E0A-48F8-9976-D24C5EE58917}">
      <dsp:nvSpPr>
        <dsp:cNvPr id="0" name=""/>
        <dsp:cNvSpPr/>
      </dsp:nvSpPr>
      <dsp:spPr>
        <a:xfrm>
          <a:off x="0" y="0"/>
          <a:ext cx="8534400" cy="181737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2BA9EB14-2925-4206-AC23-C624E85D4DE0}">
      <dsp:nvSpPr>
        <dsp:cNvPr id="0" name=""/>
        <dsp:cNvSpPr/>
      </dsp:nvSpPr>
      <dsp:spPr>
        <a:xfrm>
          <a:off x="228595" y="278526"/>
          <a:ext cx="8022336" cy="1332738"/>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5787CC-2BDA-43EB-A9C2-802A8C239A05}">
      <dsp:nvSpPr>
        <dsp:cNvPr id="0" name=""/>
        <dsp:cNvSpPr/>
      </dsp:nvSpPr>
      <dsp:spPr>
        <a:xfrm rot="10800000">
          <a:off x="256031" y="1817369"/>
          <a:ext cx="8022336" cy="2221230"/>
        </a:xfrm>
        <a:prstGeom prst="round2SameRect">
          <a:avLst>
            <a:gd name="adj1" fmla="val 10500"/>
            <a:gd name="adj2" fmla="val 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rtl="0">
            <a:lnSpc>
              <a:spcPct val="90000"/>
            </a:lnSpc>
            <a:spcBef>
              <a:spcPct val="0"/>
            </a:spcBef>
            <a:spcAft>
              <a:spcPct val="35000"/>
            </a:spcAft>
            <a:buNone/>
          </a:pPr>
          <a:r>
            <a:rPr lang="en-US" sz="2000" i="1" kern="1200" dirty="0"/>
            <a:t>z</a:t>
          </a:r>
          <a:r>
            <a:rPr lang="en-US" sz="2000" kern="1200" dirty="0"/>
            <a:t> can be obtained by solving a quadratic equation in </a:t>
          </a:r>
          <a:r>
            <a:rPr lang="en-US" sz="2000" i="1" kern="1200" dirty="0"/>
            <a:t>z</a:t>
          </a:r>
          <a:endParaRPr lang="en-US" sz="2000" kern="1200" dirty="0"/>
        </a:p>
        <a:p>
          <a:pPr marL="228600" lvl="1" indent="-228600" algn="l" defTabSz="889000" rtl="0">
            <a:lnSpc>
              <a:spcPct val="90000"/>
            </a:lnSpc>
            <a:spcBef>
              <a:spcPct val="0"/>
            </a:spcBef>
            <a:spcAft>
              <a:spcPct val="15000"/>
            </a:spcAft>
            <a:buChar char="•"/>
          </a:pPr>
          <a:r>
            <a:rPr lang="en-US" sz="2000" kern="1200" dirty="0"/>
            <a:t>We first need to find </a:t>
          </a:r>
          <a:r>
            <a:rPr lang="en-US" sz="2000" kern="1200" dirty="0" err="1"/>
            <a:t>cv</a:t>
          </a:r>
          <a:r>
            <a:rPr lang="en-US" sz="2000" kern="1200" dirty="0"/>
            <a:t>! </a:t>
          </a:r>
        </a:p>
      </dsp:txBody>
      <dsp:txXfrm rot="10800000">
        <a:off x="324341" y="1817369"/>
        <a:ext cx="7885716" cy="2152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8BAFD-0EB9-4D0A-8DB0-8946A0468F20}">
      <dsp:nvSpPr>
        <dsp:cNvPr id="0" name=""/>
        <dsp:cNvSpPr/>
      </dsp:nvSpPr>
      <dsp:spPr>
        <a:xfrm>
          <a:off x="0" y="0"/>
          <a:ext cx="8077200" cy="48991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Optimal order quantity = 600</a:t>
          </a:r>
        </a:p>
      </dsp:txBody>
      <dsp:txXfrm>
        <a:off x="23916" y="23916"/>
        <a:ext cx="8029368" cy="442087"/>
      </dsp:txXfrm>
    </dsp:sp>
    <dsp:sp modelId="{37802B38-F03C-488C-A896-6F4900703AD5}">
      <dsp:nvSpPr>
        <dsp:cNvPr id="0" name=""/>
        <dsp:cNvSpPr/>
      </dsp:nvSpPr>
      <dsp:spPr>
        <a:xfrm>
          <a:off x="0" y="501712"/>
          <a:ext cx="8077200" cy="459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sym typeface="Symbol"/>
            </a:rPr>
            <a:t></a:t>
          </a:r>
          <a:r>
            <a:rPr lang="en-US" sz="1800" kern="1200" baseline="-25000" dirty="0"/>
            <a:t>LTD </a:t>
          </a:r>
          <a:r>
            <a:rPr lang="en-US" sz="1800" kern="1200" dirty="0"/>
            <a:t>= </a:t>
          </a:r>
          <a:r>
            <a:rPr lang="en-US" sz="1800" kern="1200" dirty="0">
              <a:sym typeface="Symbol"/>
            </a:rPr>
            <a:t></a:t>
          </a:r>
          <a:r>
            <a:rPr lang="en-US" sz="1800" kern="1200" baseline="-25000" dirty="0"/>
            <a:t>d</a:t>
          </a:r>
          <a:r>
            <a:rPr lang="en-US" sz="1800" kern="1200" dirty="0"/>
            <a:t>*</a:t>
          </a:r>
          <a:r>
            <a:rPr lang="en-US" sz="1800" kern="1200" dirty="0">
              <a:sym typeface="Symbol"/>
            </a:rPr>
            <a:t></a:t>
          </a:r>
          <a:r>
            <a:rPr lang="en-US" sz="1800" i="1" kern="1200" dirty="0"/>
            <a:t>L</a:t>
          </a:r>
          <a:r>
            <a:rPr lang="en-US" sz="1800" kern="1200" dirty="0"/>
            <a:t> = 4* </a:t>
          </a:r>
          <a:r>
            <a:rPr lang="en-US" sz="1800" kern="1200" dirty="0">
              <a:sym typeface="Symbol"/>
            </a:rPr>
            <a:t></a:t>
          </a:r>
          <a:r>
            <a:rPr lang="en-US" sz="1800" kern="1200" dirty="0"/>
            <a:t>16 = 16</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kern="1200" dirty="0"/>
            <a:t>Given desired fill rate of 99%, the desired z is </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kern="1200" dirty="0"/>
            <a:t>where FR = 0.99, </a:t>
          </a:r>
          <a:r>
            <a:rPr lang="en-US" sz="1800" kern="1200" dirty="0">
              <a:sym typeface="Symbol"/>
            </a:rPr>
            <a:t></a:t>
          </a:r>
          <a:r>
            <a:rPr lang="en-US" sz="1800" kern="1200" dirty="0"/>
            <a:t> = 320, </a:t>
          </a:r>
          <a:r>
            <a:rPr lang="en-US" sz="1800" kern="1200" dirty="0">
              <a:sym typeface="Symbol"/>
            </a:rPr>
            <a:t></a:t>
          </a:r>
          <a:r>
            <a:rPr lang="en-US" sz="1800" kern="1200" dirty="0"/>
            <a:t> </a:t>
          </a:r>
          <a:r>
            <a:rPr lang="en-US" sz="1800" kern="1200"/>
            <a:t>= 16 </a:t>
          </a:r>
          <a:r>
            <a:rPr lang="en-US" sz="1800" kern="1200" dirty="0"/>
            <a:t>for lead time demand.</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i="1" kern="1200" dirty="0"/>
            <a:t>r = d*L + z*</a:t>
          </a:r>
          <a:r>
            <a:rPr lang="en-US" sz="1800" i="1" kern="1200" dirty="0">
              <a:sym typeface="Symbol"/>
            </a:rPr>
            <a:t></a:t>
          </a:r>
          <a:r>
            <a:rPr lang="en-US" sz="1800" kern="1200" baseline="-25000" dirty="0"/>
            <a:t>LTD</a:t>
          </a:r>
          <a:r>
            <a:rPr lang="en-US" sz="1800" kern="1200" dirty="0"/>
            <a:t> = 20*16 + 0.5*16 </a:t>
          </a:r>
          <a:r>
            <a:rPr lang="en-US" sz="1800" kern="1200" dirty="0">
              <a:sym typeface="Symbol"/>
            </a:rPr>
            <a:t></a:t>
          </a:r>
          <a:r>
            <a:rPr lang="en-US" sz="1800" kern="1200" dirty="0"/>
            <a:t> 328 -&gt; 16.5 days of demand</a:t>
          </a:r>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r>
            <a:rPr lang="en-US" sz="1800" kern="1200" dirty="0"/>
            <a:t>Safety stock = 0.5*16 </a:t>
          </a:r>
          <a:r>
            <a:rPr lang="en-US" sz="1800" kern="1200" dirty="0">
              <a:sym typeface="Symbol"/>
            </a:rPr>
            <a:t></a:t>
          </a:r>
          <a:r>
            <a:rPr lang="en-US" sz="1800" kern="1200" dirty="0"/>
            <a:t> 8 -&gt; ½ day of demand</a:t>
          </a:r>
        </a:p>
      </dsp:txBody>
      <dsp:txXfrm>
        <a:off x="0" y="501712"/>
        <a:ext cx="8077200" cy="4591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F3019-12A9-4E05-AA75-12C3B6F2A794}">
      <dsp:nvSpPr>
        <dsp:cNvPr id="0" name=""/>
        <dsp:cNvSpPr/>
      </dsp:nvSpPr>
      <dsp:spPr>
        <a:xfrm rot="16200000">
          <a:off x="-1043127" y="1044140"/>
          <a:ext cx="4724399" cy="2636118"/>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en-US" sz="1800" kern="1200" dirty="0"/>
            <a:t>Which measure to select?</a:t>
          </a:r>
        </a:p>
        <a:p>
          <a:pPr marL="171450" lvl="1" indent="-171450" algn="l" defTabSz="800100" rtl="0">
            <a:lnSpc>
              <a:spcPct val="90000"/>
            </a:lnSpc>
            <a:spcBef>
              <a:spcPct val="0"/>
            </a:spcBef>
            <a:spcAft>
              <a:spcPct val="15000"/>
            </a:spcAft>
            <a:buChar char="•"/>
          </a:pPr>
          <a:r>
            <a:rPr lang="en-US" sz="1800" kern="1200" dirty="0"/>
            <a:t>Does it measure what we really want?</a:t>
          </a:r>
        </a:p>
        <a:p>
          <a:pPr marL="171450" lvl="1" indent="-171450" algn="l" defTabSz="800100" rtl="0">
            <a:lnSpc>
              <a:spcPct val="90000"/>
            </a:lnSpc>
            <a:spcBef>
              <a:spcPct val="0"/>
            </a:spcBef>
            <a:spcAft>
              <a:spcPct val="15000"/>
            </a:spcAft>
            <a:buChar char="•"/>
          </a:pPr>
          <a:r>
            <a:rPr lang="en-US" sz="1800" kern="1200" dirty="0"/>
            <a:t>How does it impact inventory?</a:t>
          </a:r>
        </a:p>
      </dsp:txBody>
      <dsp:txXfrm rot="5400000">
        <a:off x="1013" y="944880"/>
        <a:ext cx="2636118" cy="2834639"/>
      </dsp:txXfrm>
    </dsp:sp>
    <dsp:sp modelId="{5E56ED9D-B71D-4BBC-AD4D-6E72306A39B2}">
      <dsp:nvSpPr>
        <dsp:cNvPr id="0" name=""/>
        <dsp:cNvSpPr/>
      </dsp:nvSpPr>
      <dsp:spPr>
        <a:xfrm rot="16200000">
          <a:off x="1790700" y="1044140"/>
          <a:ext cx="4724399" cy="2636118"/>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en-US" sz="1800" kern="1200" dirty="0"/>
            <a:t>How do we set target customer service levels?</a:t>
          </a:r>
        </a:p>
        <a:p>
          <a:pPr marL="171450" lvl="1" indent="-171450" algn="l" defTabSz="800100" rtl="0">
            <a:lnSpc>
              <a:spcPct val="90000"/>
            </a:lnSpc>
            <a:spcBef>
              <a:spcPct val="0"/>
            </a:spcBef>
            <a:spcAft>
              <a:spcPct val="15000"/>
            </a:spcAft>
            <a:buChar char="•"/>
          </a:pPr>
          <a:r>
            <a:rPr lang="en-US" sz="1800" kern="1200" dirty="0"/>
            <a:t>Did we consider product substitution?</a:t>
          </a:r>
        </a:p>
      </dsp:txBody>
      <dsp:txXfrm rot="5400000">
        <a:off x="2834840" y="944880"/>
        <a:ext cx="2636118" cy="2834639"/>
      </dsp:txXfrm>
    </dsp:sp>
    <dsp:sp modelId="{6222CE22-D1B5-473C-89C0-0DB9DD8AD03F}">
      <dsp:nvSpPr>
        <dsp:cNvPr id="0" name=""/>
        <dsp:cNvSpPr/>
      </dsp:nvSpPr>
      <dsp:spPr>
        <a:xfrm rot="16200000">
          <a:off x="4624527" y="1044140"/>
          <a:ext cx="4724399" cy="2636118"/>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en-US" sz="1800" kern="1200" dirty="0"/>
            <a:t>Fill rate</a:t>
          </a:r>
        </a:p>
        <a:p>
          <a:pPr marL="171450" lvl="1" indent="-171450" algn="l" defTabSz="711200" rtl="0">
            <a:lnSpc>
              <a:spcPct val="90000"/>
            </a:lnSpc>
            <a:spcBef>
              <a:spcPct val="0"/>
            </a:spcBef>
            <a:spcAft>
              <a:spcPct val="15000"/>
            </a:spcAft>
            <a:buChar char="•"/>
          </a:pPr>
          <a:r>
            <a:rPr lang="en-US" sz="1600" kern="1200" dirty="0"/>
            <a:t>Pros:  More directly related to a measure of shipped quantity relative to demand.</a:t>
          </a:r>
        </a:p>
        <a:p>
          <a:pPr marL="171450" lvl="1" indent="-171450" algn="l" defTabSz="711200" rtl="0">
            <a:lnSpc>
              <a:spcPct val="90000"/>
            </a:lnSpc>
            <a:spcBef>
              <a:spcPct val="0"/>
            </a:spcBef>
            <a:spcAft>
              <a:spcPct val="15000"/>
            </a:spcAft>
            <a:buChar char="•"/>
          </a:pPr>
          <a:r>
            <a:rPr lang="en-US" sz="1600" kern="1200" dirty="0"/>
            <a:t>Cons: It is more complicated to implement a safety stock calculation</a:t>
          </a:r>
          <a:r>
            <a:rPr lang="en-US" sz="1200" kern="1200" dirty="0"/>
            <a:t>.  </a:t>
          </a:r>
        </a:p>
      </dsp:txBody>
      <dsp:txXfrm rot="5400000">
        <a:off x="5668667" y="944880"/>
        <a:ext cx="2636118" cy="2834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1D738-DEA3-40EF-828B-02180EE851B0}">
      <dsp:nvSpPr>
        <dsp:cNvPr id="0" name=""/>
        <dsp:cNvSpPr/>
      </dsp:nvSpPr>
      <dsp:spPr>
        <a:xfrm rot="16200000">
          <a:off x="490316" y="-489265"/>
          <a:ext cx="1754326" cy="2732856"/>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rtl="0">
            <a:lnSpc>
              <a:spcPct val="90000"/>
            </a:lnSpc>
            <a:spcBef>
              <a:spcPct val="0"/>
            </a:spcBef>
            <a:spcAft>
              <a:spcPct val="35000"/>
            </a:spcAft>
            <a:buNone/>
          </a:pPr>
          <a:r>
            <a:rPr lang="en-US" sz="1800" kern="1200" dirty="0"/>
            <a:t>99% fill rate is typically equivalent to 90%-95% CSL (for </a:t>
          </a:r>
          <a:r>
            <a:rPr lang="en-US" sz="1800" kern="1200" dirty="0" err="1"/>
            <a:t>cv</a:t>
          </a:r>
          <a:r>
            <a:rPr lang="en-US" sz="1800" kern="1200" dirty="0"/>
            <a:t> up to 0.3).</a:t>
          </a:r>
        </a:p>
      </dsp:txBody>
      <dsp:txXfrm rot="5400000">
        <a:off x="1051" y="350865"/>
        <a:ext cx="2732856" cy="1052596"/>
      </dsp:txXfrm>
    </dsp:sp>
    <dsp:sp modelId="{5B82CF35-964F-40AA-9C3C-1DDF83ACB536}">
      <dsp:nvSpPr>
        <dsp:cNvPr id="0" name=""/>
        <dsp:cNvSpPr/>
      </dsp:nvSpPr>
      <dsp:spPr>
        <a:xfrm rot="16200000">
          <a:off x="3428137" y="-489265"/>
          <a:ext cx="1754326" cy="2732856"/>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rtl="0">
            <a:lnSpc>
              <a:spcPct val="90000"/>
            </a:lnSpc>
            <a:spcBef>
              <a:spcPct val="0"/>
            </a:spcBef>
            <a:spcAft>
              <a:spcPct val="35000"/>
            </a:spcAft>
            <a:buNone/>
          </a:pPr>
          <a:r>
            <a:rPr lang="en-US" sz="1800" kern="1200" dirty="0"/>
            <a:t>99% CSL is estimated at 99.985% fill rate (for </a:t>
          </a:r>
          <a:r>
            <a:rPr lang="en-US" sz="1800" kern="1200" dirty="0" err="1"/>
            <a:t>cv</a:t>
          </a:r>
          <a:r>
            <a:rPr lang="en-US" sz="1800" kern="1200" dirty="0"/>
            <a:t>=0.2) .  </a:t>
          </a:r>
        </a:p>
      </dsp:txBody>
      <dsp:txXfrm rot="5400000">
        <a:off x="2938872" y="350865"/>
        <a:ext cx="2732856" cy="1052596"/>
      </dsp:txXfrm>
    </dsp:sp>
    <dsp:sp modelId="{AF9D9D5E-6CE4-48B6-B113-4BBA9630B92B}">
      <dsp:nvSpPr>
        <dsp:cNvPr id="0" name=""/>
        <dsp:cNvSpPr/>
      </dsp:nvSpPr>
      <dsp:spPr>
        <a:xfrm rot="16200000">
          <a:off x="6365957" y="-489265"/>
          <a:ext cx="1754326" cy="2732856"/>
        </a:xfrm>
        <a:prstGeom prst="flowChartManualOperati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2489" bIns="0" numCol="1" spcCol="1270" anchor="ctr" anchorCtr="0">
          <a:noAutofit/>
        </a:bodyPr>
        <a:lstStyle/>
        <a:p>
          <a:pPr marL="0" lvl="0" indent="0" algn="ctr" defTabSz="800100" rtl="0">
            <a:lnSpc>
              <a:spcPct val="90000"/>
            </a:lnSpc>
            <a:spcBef>
              <a:spcPct val="0"/>
            </a:spcBef>
            <a:spcAft>
              <a:spcPct val="35000"/>
            </a:spcAft>
            <a:buNone/>
          </a:pPr>
          <a:r>
            <a:rPr lang="en-US" sz="1800" kern="1200" dirty="0"/>
            <a:t>This may not seem a lot different, but it increases safety stock by 50%.</a:t>
          </a:r>
        </a:p>
      </dsp:txBody>
      <dsp:txXfrm rot="5400000">
        <a:off x="5876692" y="350865"/>
        <a:ext cx="2732856" cy="10525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22059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4D36CB8-8A83-41A7-9B28-BC36208C735E}" type="slidenum">
              <a:rPr lang="en-US" smtClean="0"/>
              <a:pPr/>
              <a:t>26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24684D-0056-4E28-A81A-C68707B10B6E}" type="slidenum">
              <a:rPr lang="en-US" smtClean="0"/>
              <a:pPr/>
              <a:t>34</a:t>
            </a:fld>
            <a:endParaRPr lang="en-US"/>
          </a:p>
        </p:txBody>
      </p:sp>
      <p:sp>
        <p:nvSpPr>
          <p:cNvPr id="59395"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59396"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22</a:t>
            </a:r>
          </a:p>
        </p:txBody>
      </p:sp>
      <p:sp>
        <p:nvSpPr>
          <p:cNvPr id="5939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59398"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59399" name="Rectangle 6"/>
          <p:cNvSpPr>
            <a:spLocks noGrp="1" noChangeArrowheads="1"/>
          </p:cNvSpPr>
          <p:nvPr>
            <p:ph type="body" idx="1"/>
          </p:nvPr>
        </p:nvSpPr>
        <p:spPr>
          <a:xfrm>
            <a:off x="487363" y="3487738"/>
            <a:ext cx="6259512" cy="5392737"/>
          </a:xfrm>
          <a:noFill/>
          <a:ln/>
        </p:spPr>
        <p:txBody>
          <a:bodyPr lIns="95438" tIns="46881" rIns="95438" bIns="46881"/>
          <a:lstStyle/>
          <a:p>
            <a:endParaRPr lang="en-US"/>
          </a:p>
        </p:txBody>
      </p:sp>
      <p:sp>
        <p:nvSpPr>
          <p:cNvPr id="59400" name="Rectangle 7"/>
          <p:cNvSpPr>
            <a:spLocks noGrp="1" noRot="1" noChangeAspect="1" noChangeArrowheads="1" noTextEdit="1"/>
          </p:cNvSpPr>
          <p:nvPr>
            <p:ph type="sldImg"/>
          </p:nvPr>
        </p:nvSpPr>
        <p:spPr>
          <a:xfrm>
            <a:off x="469900" y="727075"/>
            <a:ext cx="6375400" cy="3586163"/>
          </a:xfrm>
          <a:ln cap="flat"/>
        </p:spPr>
      </p:sp>
    </p:spTree>
    <p:extLst>
      <p:ext uri="{BB962C8B-B14F-4D97-AF65-F5344CB8AC3E}">
        <p14:creationId xmlns:p14="http://schemas.microsoft.com/office/powerpoint/2010/main" val="166788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E412FB3-A6F8-4004-AC36-2B8ABFDAB97C}" type="slidenum">
              <a:rPr lang="en-US" smtClean="0"/>
              <a:pPr/>
              <a:t>35</a:t>
            </a:fld>
            <a:endParaRPr lang="en-US"/>
          </a:p>
        </p:txBody>
      </p:sp>
      <p:sp>
        <p:nvSpPr>
          <p:cNvPr id="60419"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60420"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22</a:t>
            </a:r>
          </a:p>
        </p:txBody>
      </p:sp>
      <p:sp>
        <p:nvSpPr>
          <p:cNvPr id="60421"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60422"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60423" name="Rectangle 6"/>
          <p:cNvSpPr>
            <a:spLocks noGrp="1" noChangeArrowheads="1"/>
          </p:cNvSpPr>
          <p:nvPr>
            <p:ph type="body" idx="1"/>
          </p:nvPr>
        </p:nvSpPr>
        <p:spPr>
          <a:xfrm>
            <a:off x="487363" y="3487738"/>
            <a:ext cx="6259512" cy="5392737"/>
          </a:xfrm>
          <a:noFill/>
          <a:ln/>
        </p:spPr>
        <p:txBody>
          <a:bodyPr lIns="95438" tIns="46881" rIns="95438" bIns="46881"/>
          <a:lstStyle/>
          <a:p>
            <a:pPr>
              <a:buFontTx/>
              <a:buChar char="-"/>
            </a:pPr>
            <a:endParaRPr lang="en-US"/>
          </a:p>
        </p:txBody>
      </p:sp>
      <p:sp>
        <p:nvSpPr>
          <p:cNvPr id="60424" name="Rectangle 7"/>
          <p:cNvSpPr>
            <a:spLocks noGrp="1" noRot="1" noChangeAspect="1" noChangeArrowheads="1" noTextEdit="1"/>
          </p:cNvSpPr>
          <p:nvPr>
            <p:ph type="sldImg"/>
          </p:nvPr>
        </p:nvSpPr>
        <p:spPr>
          <a:xfrm>
            <a:off x="469900" y="727075"/>
            <a:ext cx="6375400" cy="3586163"/>
          </a:xfrm>
          <a:ln cap="flat"/>
        </p:spPr>
      </p:sp>
    </p:spTree>
    <p:extLst>
      <p:ext uri="{BB962C8B-B14F-4D97-AF65-F5344CB8AC3E}">
        <p14:creationId xmlns:p14="http://schemas.microsoft.com/office/powerpoint/2010/main" val="66316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A930D16-E0B2-48DE-9FF8-9D170B979BDF}" type="slidenum">
              <a:rPr lang="en-US" smtClean="0"/>
              <a:pPr/>
              <a:t>37</a:t>
            </a:fld>
            <a:endParaRPr lang="en-US"/>
          </a:p>
        </p:txBody>
      </p:sp>
      <p:sp>
        <p:nvSpPr>
          <p:cNvPr id="46083" name="Rectangle 2"/>
          <p:cNvSpPr>
            <a:spLocks noGrp="1" noRot="1" noChangeAspect="1" noChangeArrowheads="1" noTextEdit="1"/>
          </p:cNvSpPr>
          <p:nvPr>
            <p:ph type="sldImg"/>
          </p:nvPr>
        </p:nvSpPr>
        <p:spPr>
          <a:xfrm>
            <a:off x="469900" y="725488"/>
            <a:ext cx="6375400" cy="35877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704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47D2FBA-516B-4C58-9E54-CFFE52E6A347}" type="slidenum">
              <a:rPr lang="en-US" smtClean="0"/>
              <a:pPr/>
              <a:t>38</a:t>
            </a:fld>
            <a:endParaRPr lang="en-US"/>
          </a:p>
        </p:txBody>
      </p:sp>
      <p:sp>
        <p:nvSpPr>
          <p:cNvPr id="47107" name="Rectangle 2"/>
          <p:cNvSpPr>
            <a:spLocks noGrp="1" noRot="1" noChangeAspect="1" noChangeArrowheads="1" noTextEdit="1"/>
          </p:cNvSpPr>
          <p:nvPr>
            <p:ph type="sldImg"/>
          </p:nvPr>
        </p:nvSpPr>
        <p:spPr>
          <a:xfrm>
            <a:off x="469900" y="725488"/>
            <a:ext cx="6375400" cy="3587750"/>
          </a:xfrm>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5186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05A4DCC-0150-48A5-8DA3-C36A2CD285A7}" type="slidenum">
              <a:rPr lang="en-US" smtClean="0"/>
              <a:pPr/>
              <a:t>39</a:t>
            </a:fld>
            <a:endParaRPr lang="en-US"/>
          </a:p>
        </p:txBody>
      </p:sp>
      <p:sp>
        <p:nvSpPr>
          <p:cNvPr id="49155" name="Rectangle 2"/>
          <p:cNvSpPr>
            <a:spLocks noGrp="1" noRot="1" noChangeAspect="1" noChangeArrowheads="1" noTextEdit="1"/>
          </p:cNvSpPr>
          <p:nvPr>
            <p:ph type="sldImg"/>
          </p:nvPr>
        </p:nvSpPr>
        <p:spPr>
          <a:xfrm>
            <a:off x="469900" y="725488"/>
            <a:ext cx="6375400" cy="3587750"/>
          </a:xfrm>
          <a:ln/>
        </p:spPr>
      </p:sp>
      <p:sp>
        <p:nvSpPr>
          <p:cNvPr id="4915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92357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72302FC-FC0B-431F-B518-83BC81E51D6B}" type="slidenum">
              <a:rPr lang="en-US" smtClean="0"/>
              <a:pPr/>
              <a:t>40</a:t>
            </a:fld>
            <a:endParaRPr lang="en-US"/>
          </a:p>
        </p:txBody>
      </p:sp>
      <p:sp>
        <p:nvSpPr>
          <p:cNvPr id="51203" name="Rectangle 2"/>
          <p:cNvSpPr>
            <a:spLocks noChangeArrowheads="1"/>
          </p:cNvSpPr>
          <p:nvPr/>
        </p:nvSpPr>
        <p:spPr bwMode="auto">
          <a:xfrm>
            <a:off x="4144963" y="0"/>
            <a:ext cx="3170237" cy="479425"/>
          </a:xfrm>
          <a:prstGeom prst="rect">
            <a:avLst/>
          </a:prstGeom>
          <a:noFill/>
          <a:ln w="12700">
            <a:noFill/>
            <a:miter lim="800000"/>
            <a:headEnd/>
            <a:tailEnd/>
          </a:ln>
        </p:spPr>
        <p:txBody>
          <a:bodyPr wrap="none" anchor="ctr"/>
          <a:lstStyle/>
          <a:p>
            <a:endParaRPr lang="en-US"/>
          </a:p>
        </p:txBody>
      </p:sp>
      <p:sp>
        <p:nvSpPr>
          <p:cNvPr id="51204" name="Rectangle 3"/>
          <p:cNvSpPr>
            <a:spLocks noChangeArrowheads="1"/>
          </p:cNvSpPr>
          <p:nvPr/>
        </p:nvSpPr>
        <p:spPr bwMode="auto">
          <a:xfrm>
            <a:off x="4144963" y="9121775"/>
            <a:ext cx="3170237" cy="479425"/>
          </a:xfrm>
          <a:prstGeom prst="rect">
            <a:avLst/>
          </a:prstGeom>
          <a:noFill/>
          <a:ln w="12700">
            <a:noFill/>
            <a:miter lim="800000"/>
            <a:headEnd/>
            <a:tailEnd/>
          </a:ln>
        </p:spPr>
        <p:txBody>
          <a:bodyPr lIns="20092" tIns="0" rIns="20092" bIns="0" anchor="b"/>
          <a:lstStyle/>
          <a:p>
            <a:pPr algn="r" defTabSz="965200"/>
            <a:r>
              <a:rPr lang="en-US" sz="1100">
                <a:latin typeface="Times New Roman" pitchFamily="18" charset="0"/>
              </a:rPr>
              <a:t>21</a:t>
            </a:r>
          </a:p>
        </p:txBody>
      </p:sp>
      <p:sp>
        <p:nvSpPr>
          <p:cNvPr id="51205"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anchor="ctr"/>
          <a:lstStyle/>
          <a:p>
            <a:endParaRPr lang="en-US"/>
          </a:p>
        </p:txBody>
      </p:sp>
      <p:sp>
        <p:nvSpPr>
          <p:cNvPr id="51206" name="Rectangle 5"/>
          <p:cNvSpPr>
            <a:spLocks noChangeArrowheads="1"/>
          </p:cNvSpPr>
          <p:nvPr/>
        </p:nvSpPr>
        <p:spPr bwMode="auto">
          <a:xfrm>
            <a:off x="0" y="0"/>
            <a:ext cx="3170238" cy="479425"/>
          </a:xfrm>
          <a:prstGeom prst="rect">
            <a:avLst/>
          </a:prstGeom>
          <a:noFill/>
          <a:ln w="12700">
            <a:noFill/>
            <a:miter lim="800000"/>
            <a:headEnd/>
            <a:tailEnd/>
          </a:ln>
        </p:spPr>
        <p:txBody>
          <a:bodyPr wrap="none" anchor="ctr"/>
          <a:lstStyle/>
          <a:p>
            <a:endParaRPr lang="en-US"/>
          </a:p>
        </p:txBody>
      </p:sp>
      <p:sp>
        <p:nvSpPr>
          <p:cNvPr id="51207" name="Rectangle 6"/>
          <p:cNvSpPr>
            <a:spLocks noGrp="1" noChangeArrowheads="1"/>
          </p:cNvSpPr>
          <p:nvPr>
            <p:ph type="body" idx="1"/>
          </p:nvPr>
        </p:nvSpPr>
        <p:spPr>
          <a:xfrm>
            <a:off x="487363" y="3487738"/>
            <a:ext cx="6259512" cy="5392737"/>
          </a:xfrm>
          <a:noFill/>
          <a:ln/>
        </p:spPr>
        <p:txBody>
          <a:bodyPr lIns="95438" tIns="46881" rIns="95438" bIns="46881"/>
          <a:lstStyle/>
          <a:p>
            <a:endParaRPr lang="en-US"/>
          </a:p>
        </p:txBody>
      </p:sp>
      <p:sp>
        <p:nvSpPr>
          <p:cNvPr id="51208" name="Rectangle 7"/>
          <p:cNvSpPr>
            <a:spLocks noGrp="1" noRot="1" noChangeAspect="1" noChangeArrowheads="1" noTextEdit="1"/>
          </p:cNvSpPr>
          <p:nvPr>
            <p:ph type="sldImg"/>
          </p:nvPr>
        </p:nvSpPr>
        <p:spPr>
          <a:xfrm>
            <a:off x="469900" y="727075"/>
            <a:ext cx="6375400" cy="3586163"/>
          </a:xfrm>
          <a:ln cap="flat"/>
        </p:spPr>
      </p:sp>
    </p:spTree>
    <p:extLst>
      <p:ext uri="{BB962C8B-B14F-4D97-AF65-F5344CB8AC3E}">
        <p14:creationId xmlns:p14="http://schemas.microsoft.com/office/powerpoint/2010/main" val="3412515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5DEC718-5DBE-4A63-AA3C-676EB0FA166E}" type="slidenum">
              <a:rPr lang="en-US" smtClean="0"/>
              <a:pPr/>
              <a:t>41</a:t>
            </a:fld>
            <a:endParaRPr lang="en-US"/>
          </a:p>
        </p:txBody>
      </p:sp>
      <p:sp>
        <p:nvSpPr>
          <p:cNvPr id="48131" name="Rectangle 2"/>
          <p:cNvSpPr>
            <a:spLocks noGrp="1" noRot="1" noChangeAspect="1" noChangeArrowheads="1" noTextEdit="1"/>
          </p:cNvSpPr>
          <p:nvPr>
            <p:ph type="sldImg"/>
          </p:nvPr>
        </p:nvSpPr>
        <p:spPr>
          <a:xfrm>
            <a:off x="457200" y="720725"/>
            <a:ext cx="6400800" cy="3600450"/>
          </a:xfrm>
          <a:ln/>
        </p:spPr>
      </p:sp>
      <p:sp>
        <p:nvSpPr>
          <p:cNvPr id="48132" name="Rectangle 3"/>
          <p:cNvSpPr>
            <a:spLocks noGrp="1" noChangeArrowheads="1"/>
          </p:cNvSpPr>
          <p:nvPr>
            <p:ph type="body" idx="1"/>
          </p:nvPr>
        </p:nvSpPr>
        <p:spPr>
          <a:xfrm>
            <a:off x="974725" y="4560888"/>
            <a:ext cx="5365750" cy="4319587"/>
          </a:xfrm>
          <a:noFill/>
          <a:ln/>
        </p:spPr>
        <p:txBody>
          <a:bodyPr/>
          <a:lstStyle/>
          <a:p>
            <a:endParaRPr lang="en-US"/>
          </a:p>
        </p:txBody>
      </p:sp>
    </p:spTree>
    <p:extLst>
      <p:ext uri="{BB962C8B-B14F-4D97-AF65-F5344CB8AC3E}">
        <p14:creationId xmlns:p14="http://schemas.microsoft.com/office/powerpoint/2010/main" val="27077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E6AE438-93C5-45D6-BC36-41129075406A}" type="slidenum">
              <a:rPr lang="en-US" smtClean="0"/>
              <a:pPr/>
              <a:t>49</a:t>
            </a:fld>
            <a:endParaRPr lang="en-US"/>
          </a:p>
        </p:txBody>
      </p:sp>
      <p:sp>
        <p:nvSpPr>
          <p:cNvPr id="52227" name="Rectangle 2"/>
          <p:cNvSpPr>
            <a:spLocks noGrp="1" noRot="1" noChangeAspect="1" noChangeArrowheads="1" noTextEdit="1"/>
          </p:cNvSpPr>
          <p:nvPr>
            <p:ph type="sldImg"/>
          </p:nvPr>
        </p:nvSpPr>
        <p:spPr>
          <a:xfrm>
            <a:off x="457200" y="720725"/>
            <a:ext cx="6400800" cy="3600450"/>
          </a:xfrm>
          <a:ln/>
        </p:spPr>
      </p:sp>
      <p:sp>
        <p:nvSpPr>
          <p:cNvPr id="52228" name="Rectangle 3"/>
          <p:cNvSpPr>
            <a:spLocks noGrp="1" noChangeArrowheads="1"/>
          </p:cNvSpPr>
          <p:nvPr>
            <p:ph type="body" idx="1"/>
          </p:nvPr>
        </p:nvSpPr>
        <p:spPr>
          <a:xfrm>
            <a:off x="974725" y="4560888"/>
            <a:ext cx="5365750" cy="4319587"/>
          </a:xfrm>
          <a:noFill/>
          <a:ln/>
        </p:spPr>
        <p:txBody>
          <a:bodyPr/>
          <a:lstStyle/>
          <a:p>
            <a:endParaRPr lang="en-US"/>
          </a:p>
        </p:txBody>
      </p:sp>
    </p:spTree>
    <p:extLst>
      <p:ext uri="{BB962C8B-B14F-4D97-AF65-F5344CB8AC3E}">
        <p14:creationId xmlns:p14="http://schemas.microsoft.com/office/powerpoint/2010/main" val="3814863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9F91B24-C03B-45FC-862A-7B58397D7F9E}" type="slidenum">
              <a:rPr lang="en-US" smtClean="0"/>
              <a:pPr/>
              <a:t>50</a:t>
            </a:fld>
            <a:endParaRPr lang="en-US"/>
          </a:p>
        </p:txBody>
      </p:sp>
      <p:sp>
        <p:nvSpPr>
          <p:cNvPr id="50179" name="Rectangle 2"/>
          <p:cNvSpPr>
            <a:spLocks noGrp="1" noRot="1" noChangeAspect="1" noChangeArrowheads="1" noTextEdit="1"/>
          </p:cNvSpPr>
          <p:nvPr>
            <p:ph type="sldImg"/>
          </p:nvPr>
        </p:nvSpPr>
        <p:spPr>
          <a:xfrm>
            <a:off x="469900" y="725488"/>
            <a:ext cx="6375400" cy="3587750"/>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9640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43737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3</a:t>
            </a:fld>
            <a:endParaRPr lang="en-US" dirty="0"/>
          </a:p>
        </p:txBody>
      </p:sp>
    </p:spTree>
    <p:extLst>
      <p:ext uri="{BB962C8B-B14F-4D97-AF65-F5344CB8AC3E}">
        <p14:creationId xmlns:p14="http://schemas.microsoft.com/office/powerpoint/2010/main" val="366156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5</a:t>
            </a:fld>
            <a:endParaRPr lang="en-US" dirty="0"/>
          </a:p>
        </p:txBody>
      </p:sp>
    </p:spTree>
    <p:extLst>
      <p:ext uri="{BB962C8B-B14F-4D97-AF65-F5344CB8AC3E}">
        <p14:creationId xmlns:p14="http://schemas.microsoft.com/office/powerpoint/2010/main" val="134150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6</a:t>
            </a:fld>
            <a:endParaRPr lang="en-US" dirty="0"/>
          </a:p>
        </p:txBody>
      </p:sp>
    </p:spTree>
    <p:extLst>
      <p:ext uri="{BB962C8B-B14F-4D97-AF65-F5344CB8AC3E}">
        <p14:creationId xmlns:p14="http://schemas.microsoft.com/office/powerpoint/2010/main" val="34238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D2A99C5-CEFF-40A7-8D90-8D207653C70A}" type="slidenum">
              <a:rPr lang="en-US" smtClean="0"/>
              <a:pPr/>
              <a:t>7</a:t>
            </a:fld>
            <a:endParaRPr lang="en-US" dirty="0"/>
          </a:p>
        </p:txBody>
      </p:sp>
      <p:sp>
        <p:nvSpPr>
          <p:cNvPr id="35843" name="Rectangle 2"/>
          <p:cNvSpPr>
            <a:spLocks noGrp="1" noRot="1" noChangeAspect="1" noChangeArrowheads="1" noTextEdit="1"/>
          </p:cNvSpPr>
          <p:nvPr>
            <p:ph type="sldImg"/>
          </p:nvPr>
        </p:nvSpPr>
        <p:spPr>
          <a:xfrm>
            <a:off x="469900" y="725488"/>
            <a:ext cx="6375400" cy="3587750"/>
          </a:xfrm>
          <a:ln/>
        </p:spPr>
      </p:sp>
      <p:sp>
        <p:nvSpPr>
          <p:cNvPr id="35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9816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14</a:t>
            </a:fld>
            <a:endParaRPr lang="en-US" dirty="0"/>
          </a:p>
        </p:txBody>
      </p:sp>
    </p:spTree>
    <p:extLst>
      <p:ext uri="{BB962C8B-B14F-4D97-AF65-F5344CB8AC3E}">
        <p14:creationId xmlns:p14="http://schemas.microsoft.com/office/powerpoint/2010/main" val="34238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D62161C-FD2B-4C57-8F4C-85E340B4BD53}" type="slidenum">
              <a:rPr lang="en-US" smtClean="0"/>
              <a:pPr/>
              <a:t>15</a:t>
            </a:fld>
            <a:endParaRPr lang="en-US" dirty="0"/>
          </a:p>
        </p:txBody>
      </p:sp>
      <p:sp>
        <p:nvSpPr>
          <p:cNvPr id="47107" name="Rectangle 2"/>
          <p:cNvSpPr>
            <a:spLocks noGrp="1" noRot="1" noChangeAspect="1" noChangeArrowheads="1" noTextEdit="1"/>
          </p:cNvSpPr>
          <p:nvPr>
            <p:ph type="sldImg"/>
          </p:nvPr>
        </p:nvSpPr>
        <p:spPr>
          <a:xfrm>
            <a:off x="469900" y="725488"/>
            <a:ext cx="6375400" cy="3587750"/>
          </a:xfrm>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9868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534B267-6B14-4D49-9B93-19711BC32DAB}" type="slidenum">
              <a:rPr lang="en-US" smtClean="0"/>
              <a:pPr/>
              <a:t>16</a:t>
            </a:fld>
            <a:endParaRPr lang="en-US" dirty="0"/>
          </a:p>
        </p:txBody>
      </p:sp>
      <p:sp>
        <p:nvSpPr>
          <p:cNvPr id="53251" name="Rectangle 2"/>
          <p:cNvSpPr>
            <a:spLocks noGrp="1" noRot="1" noChangeAspect="1" noChangeArrowheads="1" noTextEdit="1"/>
          </p:cNvSpPr>
          <p:nvPr>
            <p:ph type="sldImg"/>
          </p:nvPr>
        </p:nvSpPr>
        <p:spPr>
          <a:xfrm>
            <a:off x="469900" y="725488"/>
            <a:ext cx="6375400" cy="3587750"/>
          </a:xfrm>
          <a:ln/>
        </p:spPr>
      </p:sp>
      <p:sp>
        <p:nvSpPr>
          <p:cNvPr id="532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40947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147781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109570"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109571"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r>
              <a:rPr lang="en-US"/>
              <a:t>DSO 581</a:t>
            </a:r>
          </a:p>
        </p:txBody>
      </p:sp>
      <p:sp>
        <p:nvSpPr>
          <p:cNvPr id="9" name="Rectangle 5"/>
          <p:cNvSpPr>
            <a:spLocks noGrp="1" noChangeArrowheads="1"/>
          </p:cNvSpPr>
          <p:nvPr>
            <p:ph type="ftr" sz="quarter" idx="11"/>
          </p:nvPr>
        </p:nvSpPr>
        <p:spPr/>
        <p:txBody>
          <a:bodyPr/>
          <a:lstStyle>
            <a:lvl1pPr>
              <a:defRPr/>
            </a:lvl1pPr>
          </a:lstStyle>
          <a:p>
            <a:pPr>
              <a:defRPr/>
            </a:pPr>
            <a:r>
              <a:rPr lang="en-US"/>
              <a:t>Inventory Models-Uncertainty</a:t>
            </a:r>
          </a:p>
        </p:txBody>
      </p:sp>
      <p:sp>
        <p:nvSpPr>
          <p:cNvPr id="10" name="Rectangle 6"/>
          <p:cNvSpPr>
            <a:spLocks noGrp="1" noChangeArrowheads="1"/>
          </p:cNvSpPr>
          <p:nvPr>
            <p:ph type="sldNum" sz="quarter" idx="12"/>
          </p:nvPr>
        </p:nvSpPr>
        <p:spPr bwMode="auto">
          <a:xfrm>
            <a:off x="8737600"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25918A3-3FF0-4075-A990-38D1F7B1CE3B}" type="slidenum">
              <a:rPr lang="en-US"/>
              <a:pPr>
                <a:defRPr/>
              </a:pPr>
              <a:t>‹#›</a:t>
            </a:fld>
            <a:endParaRPr lang="en-US"/>
          </a:p>
        </p:txBody>
      </p:sp>
    </p:spTree>
    <p:extLst>
      <p:ext uri="{BB962C8B-B14F-4D97-AF65-F5344CB8AC3E}">
        <p14:creationId xmlns:p14="http://schemas.microsoft.com/office/powerpoint/2010/main" val="22749169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16755806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39479932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22534628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3998275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22758570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403740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4397612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6825674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26908139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5776538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11178473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34163787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14152805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0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5734" y="1520826"/>
            <a:ext cx="5450417"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520826"/>
            <a:ext cx="5450416"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66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4320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Inventory Models-Product availability</a:t>
            </a:r>
          </a:p>
        </p:txBody>
      </p:sp>
    </p:spTree>
    <p:extLst>
      <p:ext uri="{BB962C8B-B14F-4D97-AF65-F5344CB8AC3E}">
        <p14:creationId xmlns:p14="http://schemas.microsoft.com/office/powerpoint/2010/main" val="209229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DSO 581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Inventory Models-Uncertainty</a:t>
            </a:r>
          </a:p>
        </p:txBody>
      </p:sp>
    </p:spTree>
    <p:extLst>
      <p:ext uri="{BB962C8B-B14F-4D97-AF65-F5344CB8AC3E}">
        <p14:creationId xmlns:p14="http://schemas.microsoft.com/office/powerpoint/2010/main" val="8964797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Basic Inventory Models, Ardavan Asef-Vaziri</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0"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72" r:id="rId7"/>
    <p:sldLayoutId id="2147483774" r:id="rId8"/>
    <p:sldLayoutId id="2147483775" r:id="rId9"/>
  </p:sldLayoutIdLst>
  <p:transition/>
  <p:txStyles>
    <p:titleStyle>
      <a:lvl1pPr algn="l" rtl="0" eaLnBrk="1" fontAlgn="base" hangingPunct="1">
        <a:spcBef>
          <a:spcPct val="0"/>
        </a:spcBef>
        <a:spcAft>
          <a:spcPct val="0"/>
        </a:spcAft>
        <a:defRPr sz="3200">
          <a:solidFill>
            <a:schemeClr val="bg1"/>
          </a:solidFill>
          <a:highlight>
            <a:srgbClr val="A80000"/>
          </a:highlight>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5">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7814"/>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US"/>
              <a:t>DSO 581</a:t>
            </a:r>
          </a:p>
        </p:txBody>
      </p:sp>
      <p:sp>
        <p:nvSpPr>
          <p:cNvPr id="1085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t>Inventory Models-Uncertainty</a:t>
            </a:r>
          </a:p>
        </p:txBody>
      </p:sp>
      <p:sp>
        <p:nvSpPr>
          <p:cNvPr id="108551" name="Rectangle 7"/>
          <p:cNvSpPr>
            <a:spLocks noChangeArrowheads="1"/>
          </p:cNvSpPr>
          <p:nvPr/>
        </p:nvSpPr>
        <p:spPr bwMode="auto">
          <a:xfrm>
            <a:off x="0" y="0"/>
            <a:ext cx="3048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8552" name="Line 8"/>
          <p:cNvSpPr>
            <a:spLocks noChangeShapeType="1"/>
          </p:cNvSpPr>
          <p:nvPr/>
        </p:nvSpPr>
        <p:spPr bwMode="auto">
          <a:xfrm>
            <a:off x="609600" y="1447800"/>
            <a:ext cx="10769600" cy="0"/>
          </a:xfrm>
          <a:prstGeom prst="line">
            <a:avLst/>
          </a:prstGeom>
          <a:noFill/>
          <a:ln w="19050">
            <a:solidFill>
              <a:schemeClr val="tx2"/>
            </a:solidFill>
            <a:round/>
            <a:headEnd/>
            <a:tailEnd/>
          </a:ln>
          <a:effectLst/>
        </p:spPr>
        <p:txBody>
          <a:bodyPr/>
          <a:lstStyle/>
          <a:p>
            <a:pPr>
              <a:defRPr/>
            </a:pPr>
            <a:endParaRPr lang="en-US"/>
          </a:p>
        </p:txBody>
      </p:sp>
      <p:sp>
        <p:nvSpPr>
          <p:cNvPr id="108553" name="Rectangle 9"/>
          <p:cNvSpPr>
            <a:spLocks noChangeArrowheads="1"/>
          </p:cNvSpPr>
          <p:nvPr/>
        </p:nvSpPr>
        <p:spPr bwMode="auto">
          <a:xfrm>
            <a:off x="0" y="2286000"/>
            <a:ext cx="3048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8554" name="Rectangle 10"/>
          <p:cNvSpPr>
            <a:spLocks noChangeArrowheads="1"/>
          </p:cNvSpPr>
          <p:nvPr/>
        </p:nvSpPr>
        <p:spPr bwMode="auto">
          <a:xfrm>
            <a:off x="0" y="4572000"/>
            <a:ext cx="3048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8555" name="Rectangle 11"/>
          <p:cNvSpPr>
            <a:spLocks noChangeArrowheads="1"/>
          </p:cNvSpPr>
          <p:nvPr userDrawn="1"/>
        </p:nvSpPr>
        <p:spPr bwMode="auto">
          <a:xfrm>
            <a:off x="9448800" y="6553200"/>
            <a:ext cx="2540000" cy="76200"/>
          </a:xfrm>
          <a:prstGeom prst="rect">
            <a:avLst/>
          </a:prstGeom>
          <a:noFill/>
          <a:ln w="9525">
            <a:noFill/>
            <a:miter lim="800000"/>
            <a:headEnd/>
            <a:tailEnd/>
          </a:ln>
          <a:effectLst/>
        </p:spPr>
        <p:txBody>
          <a:bodyPr anchor="b"/>
          <a:lstStyle/>
          <a:p>
            <a:pPr algn="r" eaLnBrk="1" hangingPunct="1">
              <a:defRPr/>
            </a:pPr>
            <a:fld id="{F75F93CB-75B4-4A09-9FEF-C24BBFCCD954}" type="slidenum">
              <a:rPr lang="en-US" sz="1000"/>
              <a:pPr algn="r" eaLnBrk="1" hangingPunct="1">
                <a:defRPr/>
              </a:pPr>
              <a:t>‹#›</a:t>
            </a:fld>
            <a:endParaRPr lang="en-US" sz="1000"/>
          </a:p>
        </p:txBody>
      </p:sp>
    </p:spTree>
    <p:extLst>
      <p:ext uri="{BB962C8B-B14F-4D97-AF65-F5344CB8AC3E}">
        <p14:creationId xmlns:p14="http://schemas.microsoft.com/office/powerpoint/2010/main" val="23917425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p:hf sldNum="0"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0.png"/><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package" Target="../embeddings/Microsoft_Excel_Worksheet4.xlsx"/><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23.sv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7RurbY9b-mY?feature=oembed"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33.png"/><Relationship Id="rId3" Type="http://schemas.openxmlformats.org/officeDocument/2006/relationships/package" Target="../embeddings/Microsoft_Excel_Worksheet5.xlsx"/><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svg"/><Relationship Id="rId11"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32.emf"/><Relationship Id="rId9" Type="http://schemas.openxmlformats.org/officeDocument/2006/relationships/image" Target="../media/image28.png"/><Relationship Id="rId1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5.xml"/><Relationship Id="rId1" Type="http://schemas.openxmlformats.org/officeDocument/2006/relationships/vmlDrawing" Target="../drawings/vmlDrawing13.vml"/><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0.wmf"/><Relationship Id="rId2" Type="http://schemas.openxmlformats.org/officeDocument/2006/relationships/slideLayout" Target="../slideLayouts/slideLayout9.xml"/><Relationship Id="rId1" Type="http://schemas.openxmlformats.org/officeDocument/2006/relationships/vmlDrawing" Target="../drawings/vmlDrawing14.vml"/><Relationship Id="rId6" Type="http://schemas.openxmlformats.org/officeDocument/2006/relationships/oleObject" Target="../embeddings/oleObject4.bin"/><Relationship Id="rId5" Type="http://schemas.openxmlformats.org/officeDocument/2006/relationships/image" Target="../media/image39.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46.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7.emf"/></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9.wmf"/><Relationship Id="rId4" Type="http://schemas.openxmlformats.org/officeDocument/2006/relationships/diagramData" Target="../diagrams/data3.xml"/><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1.emf"/><Relationship Id="rId4" Type="http://schemas.openxmlformats.org/officeDocument/2006/relationships/diagramData" Target="../diagrams/data4.xml"/><Relationship Id="rId9"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2.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3.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55.emf"/><Relationship Id="rId4" Type="http://schemas.openxmlformats.org/officeDocument/2006/relationships/package" Target="../embeddings/Microsoft_Excel_Worksheet15.xlsx"/></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7.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hyperlink" Target="https://youtu.be/7RurbY9b-mY"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emf"/><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package" Target="../embeddings/Microsoft_Excel_Worksheet3.xlsx"/><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 Cycle Service Level &amp; and Fill Rate</a:t>
            </a:r>
            <a:br>
              <a:rPr lang="en-US" dirty="0">
                <a:solidFill>
                  <a:srgbClr val="FFFFFF"/>
                </a:solidFill>
              </a:rPr>
            </a:br>
            <a:endParaRPr lang="en-US" dirty="0"/>
          </a:p>
        </p:txBody>
      </p:sp>
      <p:sp>
        <p:nvSpPr>
          <p:cNvPr id="3" name="TextBox 2">
            <a:extLst>
              <a:ext uri="{FF2B5EF4-FFF2-40B4-BE49-F238E27FC236}">
                <a16:creationId xmlns:a16="http://schemas.microsoft.com/office/drawing/2014/main" id="{1BDCD3D5-8FA3-4E5A-80F5-75E49304BE18}"/>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8670381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3BB1-9686-45DF-A7BD-C492EE96C0F4}"/>
              </a:ext>
            </a:extLst>
          </p:cNvPr>
          <p:cNvSpPr>
            <a:spLocks noGrp="1"/>
          </p:cNvSpPr>
          <p:nvPr>
            <p:ph type="title"/>
          </p:nvPr>
        </p:nvSpPr>
        <p:spPr/>
        <p:txBody>
          <a:bodyPr/>
          <a:lstStyle/>
          <a:p>
            <a:r>
              <a:rPr lang="en-US" sz="3200" kern="1200" dirty="0"/>
              <a:t>Optimal Service Level</a:t>
            </a:r>
            <a:endParaRPr lang="en-US" dirty="0"/>
          </a:p>
        </p:txBody>
      </p:sp>
      <p:sp>
        <p:nvSpPr>
          <p:cNvPr id="21" name="Text Box 2">
            <a:extLst>
              <a:ext uri="{FF2B5EF4-FFF2-40B4-BE49-F238E27FC236}">
                <a16:creationId xmlns:a16="http://schemas.microsoft.com/office/drawing/2014/main" id="{2C9128E0-C9BD-456D-8AFF-67BFFFC46DC6}"/>
              </a:ext>
            </a:extLst>
          </p:cNvPr>
          <p:cNvSpPr txBox="1">
            <a:spLocks noChangeArrowheads="1"/>
          </p:cNvSpPr>
          <p:nvPr/>
        </p:nvSpPr>
        <p:spPr bwMode="auto">
          <a:xfrm>
            <a:off x="57195" y="636790"/>
            <a:ext cx="11650896" cy="5216813"/>
          </a:xfrm>
          <a:prstGeom prst="rect">
            <a:avLst/>
          </a:prstGeom>
          <a:noFill/>
          <a:ln w="9525">
            <a:noFill/>
            <a:miter lim="800000"/>
            <a:headEnd/>
            <a:tailEnd/>
          </a:ln>
        </p:spPr>
        <p:txBody>
          <a:bodyPr wrap="square">
            <a:spAutoFit/>
          </a:bodyPr>
          <a:lstStyle/>
          <a:p>
            <a:pPr>
              <a:spcAft>
                <a:spcPts val="600"/>
              </a:spcAft>
              <a:defRPr/>
            </a:pPr>
            <a:r>
              <a:rPr lang="en-IN" sz="2400" dirty="0">
                <a:latin typeface="Book Antiqua" panose="02040602050305030304" pitchFamily="18" charset="0"/>
              </a:rPr>
              <a:t>CSL*: optimal cycle service level or simply optimal service level is a probability and is </a:t>
            </a:r>
          </a:p>
          <a:p>
            <a:pPr>
              <a:spcAft>
                <a:spcPts val="600"/>
              </a:spcAft>
              <a:defRPr/>
            </a:pPr>
            <a:r>
              <a:rPr lang="en-IN" sz="2400" dirty="0">
                <a:latin typeface="Book Antiqua" panose="02040602050305030304" pitchFamily="18" charset="0"/>
              </a:rPr>
              <a:t>SL* = Cu/(Cu+Co) = 1/(1+Co/Cu)</a:t>
            </a:r>
          </a:p>
          <a:p>
            <a:pPr>
              <a:spcAft>
                <a:spcPts val="600"/>
              </a:spcAft>
            </a:pPr>
            <a:r>
              <a:rPr lang="en-US" sz="2400" dirty="0">
                <a:solidFill>
                  <a:srgbClr val="C00000"/>
                </a:solidFill>
                <a:latin typeface="Book Antiqua" panose="02040602050305030304" pitchFamily="18" charset="0"/>
              </a:rPr>
              <a:t>SL* = Cu/(Cu+Co) = P(</a:t>
            </a:r>
            <a:r>
              <a:rPr lang="en-US" sz="2400" b="1" dirty="0">
                <a:solidFill>
                  <a:srgbClr val="C00000"/>
                </a:solidFill>
                <a:latin typeface="Book Antiqua" panose="02040602050305030304" pitchFamily="18" charset="0"/>
              </a:rPr>
              <a:t>LTD</a:t>
            </a:r>
            <a:r>
              <a:rPr lang="en-US" sz="2400" dirty="0">
                <a:solidFill>
                  <a:srgbClr val="C00000"/>
                </a:solidFill>
                <a:latin typeface="Book Antiqua" panose="02040602050305030304" pitchFamily="18" charset="0"/>
              </a:rPr>
              <a:t> ≤ ROP)  </a:t>
            </a:r>
          </a:p>
          <a:p>
            <a:pPr>
              <a:spcAft>
                <a:spcPts val="600"/>
              </a:spcAft>
            </a:pPr>
            <a:r>
              <a:rPr lang="en-US" sz="2400" dirty="0">
                <a:latin typeface="Book Antiqua" panose="02040602050305030304" pitchFamily="18" charset="0"/>
              </a:rPr>
              <a:t>SL* = 40/(40+20)</a:t>
            </a:r>
          </a:p>
          <a:p>
            <a:pPr>
              <a:spcAft>
                <a:spcPts val="600"/>
              </a:spcAft>
            </a:pPr>
            <a:r>
              <a:rPr lang="en-US" sz="2400" dirty="0">
                <a:latin typeface="Book Antiqua" panose="02040602050305030304" pitchFamily="18" charset="0"/>
              </a:rPr>
              <a:t>SL* = 2/3 = 0.67</a:t>
            </a:r>
          </a:p>
          <a:p>
            <a:pPr>
              <a:spcAft>
                <a:spcPts val="600"/>
              </a:spcAft>
              <a:defRPr/>
            </a:pPr>
            <a:r>
              <a:rPr lang="en-IN" sz="2400" dirty="0">
                <a:latin typeface="Book Antiqua" panose="02040602050305030304" pitchFamily="18" charset="0"/>
              </a:rPr>
              <a:t>µ: mean demand; </a:t>
            </a:r>
            <a:r>
              <a:rPr lang="el-GR" sz="2400" dirty="0">
                <a:latin typeface="Book Antiqua" panose="02040602050305030304" pitchFamily="18" charset="0"/>
              </a:rPr>
              <a:t>σ</a:t>
            </a:r>
            <a:r>
              <a:rPr lang="en-IN" sz="2400" dirty="0">
                <a:latin typeface="Book Antiqua" panose="02040602050305030304" pitchFamily="18" charset="0"/>
              </a:rPr>
              <a:t>: standard deviation of demand, Q*: optimal order quantity</a:t>
            </a:r>
          </a:p>
          <a:p>
            <a:pPr>
              <a:spcAft>
                <a:spcPts val="600"/>
              </a:spcAft>
              <a:defRPr/>
            </a:pPr>
            <a:r>
              <a:rPr lang="en-IN" sz="2400" dirty="0">
                <a:latin typeface="Book Antiqua" panose="02040602050305030304" pitchFamily="18" charset="0"/>
              </a:rPr>
              <a:t>Q= NORM.INV(SL*, µ, </a:t>
            </a:r>
            <a:r>
              <a:rPr lang="el-GR" sz="2400" dirty="0">
                <a:latin typeface="Book Antiqua" panose="02040602050305030304" pitchFamily="18" charset="0"/>
              </a:rPr>
              <a:t>σ</a:t>
            </a:r>
            <a:r>
              <a:rPr lang="en-US" sz="2400" dirty="0">
                <a:latin typeface="Book Antiqua" panose="02040602050305030304" pitchFamily="18" charset="0"/>
              </a:rPr>
              <a:t>)</a:t>
            </a:r>
          </a:p>
          <a:p>
            <a:pPr>
              <a:spcAft>
                <a:spcPts val="600"/>
              </a:spcAft>
            </a:pPr>
            <a:r>
              <a:rPr lang="en-US" sz="2400" dirty="0">
                <a:latin typeface="Book Antiqua" panose="02040602050305030304" pitchFamily="18" charset="0"/>
              </a:rPr>
              <a:t>ROP= NORMINV(2/3,100,25) = 110.7682 </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111</a:t>
            </a:r>
          </a:p>
          <a:p>
            <a:pPr>
              <a:spcAft>
                <a:spcPts val="600"/>
              </a:spcAft>
            </a:pPr>
            <a:r>
              <a:rPr lang="en-US" sz="2400" dirty="0">
                <a:latin typeface="Book Antiqua" panose="02040602050305030304" pitchFamily="18" charset="0"/>
              </a:rPr>
              <a:t>New SL = NORM.DIST(111,100,25,1) = 0.670031446</a:t>
            </a:r>
          </a:p>
          <a:p>
            <a:pPr>
              <a:defRPr/>
            </a:pPr>
            <a:endParaRPr lang="en-IN" sz="2400" dirty="0">
              <a:latin typeface="Book Antiqua" panose="02040602050305030304" pitchFamily="18" charset="0"/>
            </a:endParaRPr>
          </a:p>
          <a:p>
            <a:pPr>
              <a:spcAft>
                <a:spcPts val="600"/>
              </a:spcAft>
              <a:defRPr/>
            </a:pPr>
            <a:endParaRPr lang="en-IN" sz="2400" dirty="0">
              <a:latin typeface="Book Antiqua" panose="02040602050305030304" pitchFamily="18" charset="0"/>
            </a:endParaRPr>
          </a:p>
        </p:txBody>
      </p:sp>
    </p:spTree>
    <p:extLst>
      <p:ext uri="{BB962C8B-B14F-4D97-AF65-F5344CB8AC3E}">
        <p14:creationId xmlns:p14="http://schemas.microsoft.com/office/powerpoint/2010/main" val="2133976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9EC-61BF-4F97-BE4C-652538A1875C}"/>
              </a:ext>
            </a:extLst>
          </p:cNvPr>
          <p:cNvSpPr>
            <a:spLocks noGrp="1"/>
          </p:cNvSpPr>
          <p:nvPr>
            <p:ph type="title"/>
          </p:nvPr>
        </p:nvSpPr>
        <p:spPr/>
        <p:txBody>
          <a:bodyPr/>
          <a:lstStyle/>
          <a:p>
            <a:r>
              <a:rPr lang="en-US" kern="1200" dirty="0"/>
              <a:t>Example-2</a:t>
            </a:r>
            <a:r>
              <a:rPr lang="en-US" sz="3200" kern="1200" dirty="0"/>
              <a:t>. Salvage Value</a:t>
            </a:r>
            <a:endParaRPr lang="en-US" dirty="0"/>
          </a:p>
        </p:txBody>
      </p:sp>
      <p:sp>
        <p:nvSpPr>
          <p:cNvPr id="3" name="Text Box 69">
            <a:extLst>
              <a:ext uri="{FF2B5EF4-FFF2-40B4-BE49-F238E27FC236}">
                <a16:creationId xmlns:a16="http://schemas.microsoft.com/office/drawing/2014/main" id="{F8E3931D-731E-49AB-AB31-5E2293E774CA}"/>
              </a:ext>
            </a:extLst>
          </p:cNvPr>
          <p:cNvSpPr txBox="1">
            <a:spLocks noChangeArrowheads="1"/>
          </p:cNvSpPr>
          <p:nvPr/>
        </p:nvSpPr>
        <p:spPr bwMode="auto">
          <a:xfrm>
            <a:off x="10064" y="633525"/>
            <a:ext cx="12050756" cy="6109365"/>
          </a:xfrm>
          <a:prstGeom prst="rect">
            <a:avLst/>
          </a:prstGeom>
          <a:noFill/>
          <a:ln w="9525">
            <a:noFill/>
            <a:miter lim="800000"/>
            <a:headEnd/>
            <a:tailEnd/>
          </a:ln>
        </p:spPr>
        <p:txBody>
          <a:bodyPr wrap="square">
            <a:spAutoFit/>
          </a:bodyPr>
          <a:lstStyle/>
          <a:p>
            <a:pPr eaLnBrk="0" hangingPunct="0">
              <a:spcAft>
                <a:spcPts val="600"/>
              </a:spcAft>
            </a:pPr>
            <a:r>
              <a:rPr lang="en-US" sz="2400" dirty="0">
                <a:latin typeface="Book Antiqua" pitchFamily="18" charset="0"/>
              </a:rPr>
              <a:t>Demand for a product in the upcoming period is normally distributed with mean of 4000 and standard deviation of 1000.</a:t>
            </a:r>
          </a:p>
          <a:p>
            <a:pPr eaLnBrk="0" hangingPunct="0">
              <a:spcAft>
                <a:spcPts val="600"/>
              </a:spcAft>
            </a:pPr>
            <a:r>
              <a:rPr lang="en-US" sz="2400" dirty="0">
                <a:latin typeface="Book Antiqua" pitchFamily="18" charset="0"/>
              </a:rPr>
              <a:t>Where is the optimal service level?  How much do you order?</a:t>
            </a:r>
          </a:p>
          <a:p>
            <a:pPr eaLnBrk="0" hangingPunct="0">
              <a:spcAft>
                <a:spcPts val="600"/>
              </a:spcAft>
            </a:pPr>
            <a:r>
              <a:rPr lang="en-US" sz="2400" dirty="0">
                <a:latin typeface="Book Antiqua" pitchFamily="18" charset="0"/>
              </a:rPr>
              <a:t>Sales Price = $30.  Purchase cost = $10.</a:t>
            </a:r>
          </a:p>
          <a:p>
            <a:pPr eaLnBrk="0" hangingPunct="0">
              <a:spcAft>
                <a:spcPts val="600"/>
              </a:spcAft>
            </a:pPr>
            <a:r>
              <a:rPr lang="en-US" sz="2400" dirty="0">
                <a:latin typeface="Book Antiqua" pitchFamily="18" charset="0"/>
              </a:rPr>
              <a:t>Salvage value (return or sell the product for this price)  = $6. </a:t>
            </a:r>
          </a:p>
          <a:p>
            <a:pPr eaLnBrk="0" hangingPunct="0">
              <a:spcAft>
                <a:spcPts val="600"/>
              </a:spcAft>
            </a:pPr>
            <a:r>
              <a:rPr lang="en-US" sz="2400" dirty="0">
                <a:latin typeface="Book Antiqua" pitchFamily="18" charset="0"/>
              </a:rPr>
              <a:t>Goodwill cost (present value of the long term dammage to our reputation per unit of product due to being out of stock) = $1. </a:t>
            </a:r>
          </a:p>
          <a:p>
            <a:pPr>
              <a:spcAft>
                <a:spcPts val="600"/>
              </a:spcAft>
            </a:pPr>
            <a:r>
              <a:rPr lang="en-US" sz="2400" dirty="0">
                <a:latin typeface="Book Antiqua" pitchFamily="18" charset="0"/>
              </a:rPr>
              <a:t>LTD  ~ N(4000,1000)</a:t>
            </a:r>
          </a:p>
          <a:p>
            <a:pPr>
              <a:spcAft>
                <a:spcPts val="600"/>
              </a:spcAft>
            </a:pPr>
            <a:r>
              <a:rPr lang="en-US" sz="2400" dirty="0">
                <a:latin typeface="Book Antiqua" pitchFamily="18" charset="0"/>
              </a:rPr>
              <a:t>Overage Cost =  Marginal Cost = Co  = 10-6 = 4</a:t>
            </a:r>
          </a:p>
          <a:p>
            <a:pPr>
              <a:spcAft>
                <a:spcPts val="600"/>
              </a:spcAft>
            </a:pPr>
            <a:r>
              <a:rPr lang="en-US" sz="2400" dirty="0">
                <a:latin typeface="Book Antiqua" pitchFamily="18" charset="0"/>
              </a:rPr>
              <a:t>Underage Cost = Marginal Benefit  =   30-10 +1 = 21</a:t>
            </a:r>
          </a:p>
          <a:p>
            <a:pPr>
              <a:spcAft>
                <a:spcPts val="600"/>
              </a:spcAft>
            </a:pPr>
            <a:r>
              <a:rPr lang="en-US" sz="2400" dirty="0">
                <a:latin typeface="Book Antiqua" pitchFamily="18" charset="0"/>
              </a:rPr>
              <a:t>SL*= Cu/(Cu+Co) = SL*= 21/25 = 0.84  </a:t>
            </a:r>
            <a:endParaRPr lang="en-US" sz="2400" dirty="0">
              <a:latin typeface="Book Antiqua" pitchFamily="18" charset="0"/>
              <a:sym typeface="Wingdings" pitchFamily="2" charset="2"/>
            </a:endParaRPr>
          </a:p>
          <a:p>
            <a:pPr>
              <a:spcAft>
                <a:spcPts val="600"/>
              </a:spcAft>
            </a:pPr>
            <a:r>
              <a:rPr lang="en-US" sz="2400" dirty="0">
                <a:latin typeface="Book Antiqua" pitchFamily="18" charset="0"/>
                <a:sym typeface="Wingdings" pitchFamily="2" charset="2"/>
              </a:rPr>
              <a:t>ROP = Q = </a:t>
            </a:r>
            <a:r>
              <a:rPr lang="en-US" sz="2400" dirty="0">
                <a:latin typeface="Book Antiqua" pitchFamily="18" charset="0"/>
              </a:rPr>
              <a:t>NORMINV(0.84,4000,1000)	4994.457883≈ 4995</a:t>
            </a:r>
          </a:p>
          <a:p>
            <a:pPr>
              <a:spcAft>
                <a:spcPts val="600"/>
              </a:spcAft>
            </a:pPr>
            <a:r>
              <a:rPr lang="en-US" sz="2400" dirty="0">
                <a:latin typeface="Book Antiqua" pitchFamily="18" charset="0"/>
              </a:rPr>
              <a:t>New SL = NORM.DIST(4995,4000,1000,1) = 0.8401 </a:t>
            </a:r>
            <a:r>
              <a:rPr lang="en-US" sz="2400" dirty="0">
                <a:latin typeface="Book Antiqua" pitchFamily="18" charset="0"/>
                <a:sym typeface="Wingdings" panose="05000000000000000000" pitchFamily="2" charset="2"/>
              </a:rPr>
              <a:t></a:t>
            </a:r>
            <a:r>
              <a:rPr lang="en-US" sz="2400" dirty="0">
                <a:latin typeface="Book Antiqua" pitchFamily="18" charset="0"/>
              </a:rPr>
              <a:t>Risk = 15.99% </a:t>
            </a:r>
          </a:p>
          <a:p>
            <a:pPr>
              <a:spcAft>
                <a:spcPts val="600"/>
              </a:spcAft>
            </a:pPr>
            <a:endParaRPr lang="en-US" sz="2400" dirty="0">
              <a:solidFill>
                <a:srgbClr val="C00000"/>
              </a:solidFill>
              <a:latin typeface="Book Antiqua" pitchFamily="18" charset="0"/>
            </a:endParaRPr>
          </a:p>
        </p:txBody>
      </p:sp>
    </p:spTree>
    <p:extLst>
      <p:ext uri="{BB962C8B-B14F-4D97-AF65-F5344CB8AC3E}">
        <p14:creationId xmlns:p14="http://schemas.microsoft.com/office/powerpoint/2010/main" val="582811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3B1F32-D8F2-4F31-9359-97A7232DE38D}"/>
              </a:ext>
            </a:extLst>
          </p:cNvPr>
          <p:cNvSpPr>
            <a:spLocks noGrp="1"/>
          </p:cNvSpPr>
          <p:nvPr>
            <p:ph type="title"/>
          </p:nvPr>
        </p:nvSpPr>
        <p:spPr/>
        <p:txBody>
          <a:bodyPr/>
          <a:lstStyle/>
          <a:p>
            <a:r>
              <a:rPr lang="en-US" dirty="0"/>
              <a:t>Example-3. Recycling Cost</a:t>
            </a:r>
          </a:p>
        </p:txBody>
      </p:sp>
      <p:graphicFrame>
        <p:nvGraphicFramePr>
          <p:cNvPr id="9" name="Object 3">
            <a:extLst>
              <a:ext uri="{FF2B5EF4-FFF2-40B4-BE49-F238E27FC236}">
                <a16:creationId xmlns:a16="http://schemas.microsoft.com/office/drawing/2014/main" id="{3323FB01-A9A6-4589-BE94-B4465DA17C71}"/>
              </a:ext>
            </a:extLst>
          </p:cNvPr>
          <p:cNvGraphicFramePr>
            <a:graphicFrameLocks noChangeAspect="1"/>
          </p:cNvGraphicFramePr>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10259" name="Equation" r:id="rId3" imgW="114102" imgH="177492" progId="">
                  <p:embed/>
                </p:oleObj>
              </mc:Choice>
              <mc:Fallback>
                <p:oleObj name="Equation" r:id="rId3" imgW="114102" imgH="177492" progId="">
                  <p:embed/>
                  <p:pic>
                    <p:nvPicPr>
                      <p:cNvPr id="9" name="Object 3">
                        <a:extLst>
                          <a:ext uri="{FF2B5EF4-FFF2-40B4-BE49-F238E27FC236}">
                            <a16:creationId xmlns:a16="http://schemas.microsoft.com/office/drawing/2014/main" id="{3323FB01-A9A6-4589-BE94-B4465DA17C7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0">
            <a:extLst>
              <a:ext uri="{FF2B5EF4-FFF2-40B4-BE49-F238E27FC236}">
                <a16:creationId xmlns:a16="http://schemas.microsoft.com/office/drawing/2014/main" id="{5FCB5518-1E37-4D89-9242-387CDF69AB01}"/>
              </a:ext>
            </a:extLst>
          </p:cNvPr>
          <p:cNvSpPr txBox="1">
            <a:spLocks noChangeArrowheads="1"/>
          </p:cNvSpPr>
          <p:nvPr/>
        </p:nvSpPr>
        <p:spPr bwMode="auto">
          <a:xfrm>
            <a:off x="0" y="606278"/>
            <a:ext cx="12192000" cy="1938992"/>
          </a:xfrm>
          <a:prstGeom prst="rect">
            <a:avLst/>
          </a:prstGeom>
          <a:noFill/>
          <a:ln w="12700">
            <a:noFill/>
            <a:miter lim="800000"/>
            <a:headEnd/>
            <a:tailEnd/>
          </a:ln>
        </p:spPr>
        <p:txBody>
          <a:bodyPr wrap="square">
            <a:spAutoFit/>
          </a:bodyPr>
          <a:lstStyle/>
          <a:p>
            <a:r>
              <a:rPr lang="en-US" sz="2400" dirty="0">
                <a:latin typeface="Book Antiqua" pitchFamily="18" charset="0"/>
              </a:rPr>
              <a:t>Daily demand for your product </a:t>
            </a:r>
            <a:r>
              <a:rPr lang="en-US" sz="2400" b="1" dirty="0">
                <a:latin typeface="Book Antiqua" pitchFamily="18" charset="0"/>
              </a:rPr>
              <a:t>R</a:t>
            </a:r>
            <a:r>
              <a:rPr lang="en-US" sz="2400" dirty="0">
                <a:latin typeface="Book Antiqua" pitchFamily="18" charset="0"/>
              </a:rPr>
              <a:t>~N(R,</a:t>
            </a:r>
            <a:r>
              <a:rPr lang="en-US" sz="2400" dirty="0">
                <a:latin typeface="Book Antiqua" pitchFamily="18" charset="0"/>
                <a:sym typeface="Symbol" panose="05050102010706020507" pitchFamily="18" charset="2"/>
              </a:rPr>
              <a:t></a:t>
            </a:r>
            <a:r>
              <a:rPr lang="en-US" sz="2400" baseline="-25000" dirty="0">
                <a:latin typeface="Book Antiqua" pitchFamily="18" charset="0"/>
                <a:sym typeface="Symbol" panose="05050102010706020507" pitchFamily="18" charset="2"/>
              </a:rPr>
              <a:t>R</a:t>
            </a:r>
            <a:r>
              <a:rPr lang="en-US" sz="2400" dirty="0">
                <a:latin typeface="Book Antiqua" pitchFamily="18" charset="0"/>
              </a:rPr>
              <a:t> ) = N(20, 5). Sales price is $100 per unit of product. You have decided to close this business line in 60 days. Your supplier has also decided to close the line immediately but has agreed to  provide your last order at a cost of $60 per unit. Any unsold product will be disposed at cost of $10 per unit due to EPA regulations. How many units do you order</a:t>
            </a:r>
          </a:p>
        </p:txBody>
      </p:sp>
      <mc:AlternateContent xmlns:mc="http://schemas.openxmlformats.org/markup-compatibility/2006" xmlns:a14="http://schemas.microsoft.com/office/drawing/2010/main">
        <mc:Choice Requires="a14">
          <p:sp>
            <p:nvSpPr>
              <p:cNvPr id="11" name="Text Box 21">
                <a:extLst>
                  <a:ext uri="{FF2B5EF4-FFF2-40B4-BE49-F238E27FC236}">
                    <a16:creationId xmlns:a16="http://schemas.microsoft.com/office/drawing/2014/main" id="{AD5D3CD9-5D83-4892-9D3D-F74518D6E712}"/>
                  </a:ext>
                </a:extLst>
              </p:cNvPr>
              <p:cNvSpPr txBox="1">
                <a:spLocks noChangeArrowheads="1"/>
              </p:cNvSpPr>
              <p:nvPr/>
            </p:nvSpPr>
            <p:spPr bwMode="auto">
              <a:xfrm>
                <a:off x="0" y="2681927"/>
                <a:ext cx="12192000" cy="43671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1000"/>
                  </a:spcAft>
                </a:pPr>
                <a:r>
                  <a:rPr lang="en-US" sz="2400" dirty="0">
                    <a:latin typeface="Book Antiqua" pitchFamily="18" charset="0"/>
                  </a:rPr>
                  <a:t>LTD = R ×L =20 ×60 = 1200.</a:t>
                </a:r>
              </a:p>
              <a:p>
                <a:pPr>
                  <a:spcAft>
                    <a:spcPts val="1000"/>
                  </a:spcAft>
                </a:pPr>
                <a:r>
                  <a:rPr lang="en-US" sz="2400" dirty="0">
                    <a:latin typeface="Book Antiqua" pitchFamily="18" charset="0"/>
                  </a:rPr>
                  <a:t>Should we order 1200 units or more or less? If we order 1200, the chance of shortage/overstock is 50/50. </a:t>
                </a:r>
              </a:p>
              <a:p>
                <a:pPr>
                  <a:spcAft>
                    <a:spcPts val="1000"/>
                  </a:spcAft>
                </a:pPr>
                <a:r>
                  <a:rPr lang="en-US" sz="2400" dirty="0">
                    <a:latin typeface="Book Antiqua" pitchFamily="18" charset="0"/>
                  </a:rPr>
                  <a:t>Cu = 100 – 60 = 40</a:t>
                </a:r>
              </a:p>
              <a:p>
                <a:pPr>
                  <a:spcAft>
                    <a:spcPts val="1000"/>
                  </a:spcAft>
                </a:pPr>
                <a:r>
                  <a:rPr lang="en-US" sz="2400" dirty="0">
                    <a:latin typeface="Book Antiqua" pitchFamily="18" charset="0"/>
                  </a:rPr>
                  <a:t>Co = 60-0+</a:t>
                </a:r>
                <a:r>
                  <a:rPr lang="en-US" sz="2400" dirty="0">
                    <a:solidFill>
                      <a:srgbClr val="A80000"/>
                    </a:solidFill>
                    <a:latin typeface="Book Antiqua" pitchFamily="18" charset="0"/>
                  </a:rPr>
                  <a:t>10</a:t>
                </a:r>
                <a:r>
                  <a:rPr lang="en-US" sz="2400" dirty="0">
                    <a:latin typeface="Book Antiqua" pitchFamily="18" charset="0"/>
                  </a:rPr>
                  <a:t> =</a:t>
                </a:r>
                <a:r>
                  <a:rPr lang="en-US" sz="2400" dirty="0">
                    <a:solidFill>
                      <a:srgbClr val="A80000"/>
                    </a:solidFill>
                    <a:latin typeface="Book Antiqua" pitchFamily="18" charset="0"/>
                  </a:rPr>
                  <a:t>70 </a:t>
                </a:r>
              </a:p>
              <a:p>
                <a:pPr>
                  <a:spcAft>
                    <a:spcPts val="1000"/>
                  </a:spcAft>
                </a:pPr>
                <a:r>
                  <a:rPr lang="en-US" sz="2400" dirty="0">
                    <a:latin typeface="Book Antiqua" pitchFamily="18" charset="0"/>
                  </a:rPr>
                  <a:t>SL = Cu/(Cu+Co)  =  40/(40+70) = 0.3636. Due to high overage cost, </a:t>
                </a:r>
                <a:r>
                  <a:rPr lang="en-US" sz="2400" b="1" dirty="0">
                    <a:solidFill>
                      <a:srgbClr val="A80000"/>
                    </a:solidFill>
                    <a:latin typeface="Book Antiqua" pitchFamily="18" charset="0"/>
                  </a:rPr>
                  <a:t>SL*&lt; 50%. </a:t>
                </a:r>
              </a:p>
              <a:p>
                <a:pPr>
                  <a:spcAft>
                    <a:spcPts val="1000"/>
                  </a:spcAft>
                </a:pPr>
                <a:r>
                  <a:rPr lang="en-US" sz="2400" dirty="0">
                    <a:latin typeface="Book Antiqua" pitchFamily="18" charset="0"/>
                  </a:rPr>
                  <a:t>L = 60, </a:t>
                </a:r>
                <a:r>
                  <a:rPr lang="el-GR" sz="2400" dirty="0">
                    <a:latin typeface="Book Antiqua" pitchFamily="18" charset="0"/>
                    <a:sym typeface="Wingdings" pitchFamily="2" charset="2"/>
                  </a:rPr>
                  <a:t>σ</a:t>
                </a:r>
                <a:r>
                  <a:rPr lang="en-US" sz="2400" baseline="-25000" dirty="0">
                    <a:latin typeface="Book Antiqua" pitchFamily="18" charset="0"/>
                    <a:sym typeface="Wingdings" pitchFamily="2" charset="2"/>
                  </a:rPr>
                  <a:t>R</a:t>
                </a:r>
                <a:r>
                  <a:rPr lang="en-US" sz="2400" dirty="0">
                    <a:latin typeface="Book Antiqua" pitchFamily="18" charset="0"/>
                    <a:sym typeface="Wingdings" pitchFamily="2" charset="2"/>
                  </a:rPr>
                  <a:t> =5,  </a:t>
                </a:r>
                <a:r>
                  <a:rPr lang="el-GR" sz="2400" dirty="0">
                    <a:latin typeface="Book Antiqua" pitchFamily="18" charset="0"/>
                    <a:sym typeface="Wingdings" pitchFamily="2" charset="2"/>
                  </a:rPr>
                  <a:t>σ</a:t>
                </a:r>
                <a:r>
                  <a:rPr lang="en-US" sz="2400" baseline="-25000" dirty="0">
                    <a:latin typeface="Book Antiqua" pitchFamily="18" charset="0"/>
                    <a:sym typeface="Wingdings" pitchFamily="2" charset="2"/>
                  </a:rPr>
                  <a:t>LTD</a:t>
                </a:r>
                <a:r>
                  <a:rPr lang="en-US" sz="2400" dirty="0">
                    <a:latin typeface="Book Antiqua" pitchFamily="18" charset="0"/>
                  </a:rPr>
                  <a:t> = 5</a:t>
                </a:r>
                <a14:m>
                  <m:oMath xmlns:m="http://schemas.openxmlformats.org/officeDocument/2006/math">
                    <m:r>
                      <a:rPr lang="en-US" sz="2400" i="1">
                        <a:latin typeface="Cambria Math"/>
                      </a:rPr>
                      <m:t>√60</m:t>
                    </m:r>
                  </m:oMath>
                </a14:m>
                <a:r>
                  <a:rPr lang="en-US" sz="2400" dirty="0">
                    <a:latin typeface="Book Antiqua" pitchFamily="18" charset="0"/>
                  </a:rPr>
                  <a:t>   </a:t>
                </a:r>
                <a:r>
                  <a:rPr lang="en-US" sz="2400" dirty="0">
                    <a:latin typeface="Book Antiqua" pitchFamily="18" charset="0"/>
                    <a:sym typeface="Wingdings" panose="05000000000000000000" pitchFamily="2" charset="2"/>
                  </a:rPr>
                  <a:t> </a:t>
                </a:r>
                <a:r>
                  <a:rPr lang="en-US" sz="2400" dirty="0">
                    <a:latin typeface="Book Antiqua" pitchFamily="18" charset="0"/>
                  </a:rPr>
                  <a:t> </a:t>
                </a:r>
                <a:r>
                  <a:rPr lang="el-GR" sz="2400" dirty="0">
                    <a:latin typeface="Book Antiqua" pitchFamily="18" charset="0"/>
                    <a:sym typeface="Wingdings" pitchFamily="2" charset="2"/>
                  </a:rPr>
                  <a:t>σ</a:t>
                </a:r>
                <a:r>
                  <a:rPr lang="en-US" sz="2400" baseline="-25000" dirty="0">
                    <a:latin typeface="Book Antiqua" pitchFamily="18" charset="0"/>
                    <a:sym typeface="Wingdings" pitchFamily="2" charset="2"/>
                  </a:rPr>
                  <a:t>LTD</a:t>
                </a:r>
                <a:r>
                  <a:rPr lang="en-US" sz="2400" dirty="0">
                    <a:latin typeface="Book Antiqua" pitchFamily="18" charset="0"/>
                  </a:rPr>
                  <a:t> = 38.73</a:t>
                </a:r>
              </a:p>
              <a:p>
                <a:pPr>
                  <a:spcAft>
                    <a:spcPts val="1200"/>
                  </a:spcAft>
                </a:pPr>
                <a:r>
                  <a:rPr lang="en-US" sz="2400" dirty="0">
                    <a:latin typeface="Book Antiqua" pitchFamily="18" charset="0"/>
                  </a:rPr>
                  <a:t>ROP = NORMINV(0.363636364 ,1200, 38.72983346 ) = 1186.49275 </a:t>
                </a:r>
              </a:p>
              <a:p>
                <a:pPr>
                  <a:spcAft>
                    <a:spcPts val="1000"/>
                  </a:spcAft>
                </a:pPr>
                <a:endParaRPr lang="en-US" sz="2400" dirty="0">
                  <a:latin typeface="Book Antiqua" pitchFamily="18" charset="0"/>
                </a:endParaRPr>
              </a:p>
            </p:txBody>
          </p:sp>
        </mc:Choice>
        <mc:Fallback xmlns="">
          <p:sp>
            <p:nvSpPr>
              <p:cNvPr id="11" name="Text Box 21">
                <a:extLst>
                  <a:ext uri="{FF2B5EF4-FFF2-40B4-BE49-F238E27FC236}">
                    <a16:creationId xmlns:a16="http://schemas.microsoft.com/office/drawing/2014/main" id="{AD5D3CD9-5D83-4892-9D3D-F74518D6E712}"/>
                  </a:ext>
                </a:extLst>
              </p:cNvPr>
              <p:cNvSpPr txBox="1">
                <a:spLocks noRot="1" noChangeAspect="1" noMove="1" noResize="1" noEditPoints="1" noAdjustHandles="1" noChangeArrowheads="1" noChangeShapeType="1" noTextEdit="1"/>
              </p:cNvSpPr>
              <p:nvPr/>
            </p:nvSpPr>
            <p:spPr bwMode="auto">
              <a:xfrm>
                <a:off x="0" y="2681927"/>
                <a:ext cx="12192000" cy="4367158"/>
              </a:xfrm>
              <a:prstGeom prst="rect">
                <a:avLst/>
              </a:prstGeom>
              <a:blipFill>
                <a:blip r:embed="rId5"/>
                <a:stretch>
                  <a:fillRect l="-750" t="-12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889874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dissolv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dissolv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3B1F32-D8F2-4F31-9359-97A7232DE38D}"/>
              </a:ext>
            </a:extLst>
          </p:cNvPr>
          <p:cNvSpPr>
            <a:spLocks noGrp="1"/>
          </p:cNvSpPr>
          <p:nvPr>
            <p:ph type="title"/>
          </p:nvPr>
        </p:nvSpPr>
        <p:spPr/>
        <p:txBody>
          <a:bodyPr/>
          <a:lstStyle/>
          <a:p>
            <a:r>
              <a:rPr lang="en-US" dirty="0"/>
              <a:t>Periodic Review Policy</a:t>
            </a:r>
          </a:p>
        </p:txBody>
      </p:sp>
      <p:graphicFrame>
        <p:nvGraphicFramePr>
          <p:cNvPr id="9" name="Object 3">
            <a:extLst>
              <a:ext uri="{FF2B5EF4-FFF2-40B4-BE49-F238E27FC236}">
                <a16:creationId xmlns:a16="http://schemas.microsoft.com/office/drawing/2014/main" id="{3323FB01-A9A6-4589-BE94-B4465DA17C71}"/>
              </a:ext>
            </a:extLst>
          </p:cNvPr>
          <p:cNvGraphicFramePr>
            <a:graphicFrameLocks noChangeAspect="1"/>
          </p:cNvGraphicFramePr>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46096" name="Equation" r:id="rId3" imgW="114102" imgH="177492" progId="">
                  <p:embed/>
                </p:oleObj>
              </mc:Choice>
              <mc:Fallback>
                <p:oleObj name="Equation" r:id="rId3" imgW="114102" imgH="177492" progId="">
                  <p:embed/>
                  <p:pic>
                    <p:nvPicPr>
                      <p:cNvPr id="9" name="Object 3">
                        <a:extLst>
                          <a:ext uri="{FF2B5EF4-FFF2-40B4-BE49-F238E27FC236}">
                            <a16:creationId xmlns:a16="http://schemas.microsoft.com/office/drawing/2014/main" id="{3323FB01-A9A6-4589-BE94-B4465DA17C7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0">
            <a:extLst>
              <a:ext uri="{FF2B5EF4-FFF2-40B4-BE49-F238E27FC236}">
                <a16:creationId xmlns:a16="http://schemas.microsoft.com/office/drawing/2014/main" id="{5FCB5518-1E37-4D89-9242-387CDF69AB01}"/>
              </a:ext>
            </a:extLst>
          </p:cNvPr>
          <p:cNvSpPr txBox="1">
            <a:spLocks noChangeArrowheads="1"/>
          </p:cNvSpPr>
          <p:nvPr/>
        </p:nvSpPr>
        <p:spPr bwMode="auto">
          <a:xfrm>
            <a:off x="0" y="606278"/>
            <a:ext cx="12192000" cy="6001643"/>
          </a:xfrm>
          <a:prstGeom prst="rect">
            <a:avLst/>
          </a:prstGeom>
          <a:noFill/>
          <a:ln w="12700">
            <a:noFill/>
            <a:miter lim="800000"/>
            <a:headEnd/>
            <a:tailEnd/>
          </a:ln>
        </p:spPr>
        <p:txBody>
          <a:bodyPr wrap="square">
            <a:spAutoFit/>
          </a:bodyPr>
          <a:lstStyle/>
          <a:p>
            <a:r>
              <a:rPr lang="en-US" sz="2400" dirty="0">
                <a:latin typeface="Book Antiqua" pitchFamily="18" charset="0"/>
              </a:rPr>
              <a:t>Daily demand for a product has an average of R=20, and a standard deviation of </a:t>
            </a:r>
            <a:r>
              <a:rPr lang="en-US" sz="2400" dirty="0" err="1">
                <a:latin typeface="Book Antiqua" pitchFamily="18" charset="0"/>
              </a:rPr>
              <a:t>σ</a:t>
            </a:r>
            <a:r>
              <a:rPr lang="en-US" sz="2400" baseline="-25000" dirty="0" err="1">
                <a:latin typeface="Book Antiqua" pitchFamily="18" charset="0"/>
              </a:rPr>
              <a:t>R</a:t>
            </a:r>
            <a:r>
              <a:rPr lang="en-US" sz="2400" dirty="0">
                <a:latin typeface="Book Antiqua" pitchFamily="18" charset="0"/>
              </a:rPr>
              <a:t>=8 units. The review period is T= 35 days, and lead time is L= 14 days.  Service level is SL*=99%.  </a:t>
            </a:r>
          </a:p>
          <a:p>
            <a:pPr lvl="0"/>
            <a:r>
              <a:rPr lang="en-US" sz="2400" dirty="0">
                <a:latin typeface="Book Antiqua" pitchFamily="18" charset="0"/>
              </a:rPr>
              <a:t>At the beginning of the review period there are 200 units in inventory. </a:t>
            </a:r>
          </a:p>
          <a:p>
            <a:pPr lvl="0"/>
            <a:r>
              <a:rPr lang="en-US" sz="2400" dirty="0">
                <a:latin typeface="Book Antiqua" pitchFamily="18" charset="0"/>
              </a:rPr>
              <a:t>How many units should be ordered?</a:t>
            </a:r>
          </a:p>
          <a:p>
            <a:pPr lvl="0"/>
            <a:r>
              <a:rPr lang="en-US" sz="2400" dirty="0">
                <a:latin typeface="Book Antiqua" pitchFamily="18" charset="0"/>
              </a:rPr>
              <a:t>Average demand between two orders = D(T+L)=20(35+14)= 980</a:t>
            </a:r>
          </a:p>
          <a:p>
            <a:r>
              <a:rPr lang="en-US" sz="2400" dirty="0">
                <a:latin typeface="Book Antiqua" pitchFamily="18" charset="0"/>
              </a:rPr>
              <a:t>Standard Deviation of demand between two orders  </a:t>
            </a:r>
            <a:r>
              <a:rPr lang="el-GR" sz="2400" dirty="0">
                <a:latin typeface="MS Reference Sans Serif" panose="020B0604030504040204" pitchFamily="34" charset="0"/>
              </a:rPr>
              <a:t>σ</a:t>
            </a:r>
            <a:r>
              <a:rPr lang="en-US" sz="2400" baseline="-25000" dirty="0">
                <a:latin typeface="Book Antiqua" pitchFamily="18" charset="0"/>
              </a:rPr>
              <a:t>(T+L) </a:t>
            </a:r>
            <a:r>
              <a:rPr lang="en-US" sz="2400" dirty="0">
                <a:latin typeface="Book Antiqua" pitchFamily="18" charset="0"/>
              </a:rPr>
              <a:t>=SQRT(35+16)(8) =56</a:t>
            </a:r>
          </a:p>
          <a:p>
            <a:r>
              <a:rPr lang="en-US" sz="2400" dirty="0">
                <a:latin typeface="Book Antiqua" pitchFamily="18" charset="0"/>
              </a:rPr>
              <a:t>Z(99%)</a:t>
            </a:r>
            <a:r>
              <a:rPr lang="nn-NO" sz="2400" dirty="0">
                <a:latin typeface="Book Antiqua" pitchFamily="18" charset="0"/>
              </a:rPr>
              <a:t>=NORM.S.INV(0.99) = 2.326348 </a:t>
            </a:r>
            <a:r>
              <a:rPr lang="nn-NO" sz="2400" dirty="0">
                <a:latin typeface="Book Antiqua" pitchFamily="18" charset="0"/>
                <a:sym typeface="Symbol" panose="05050102010706020507" pitchFamily="18" charset="2"/>
              </a:rPr>
              <a:t> </a:t>
            </a:r>
            <a:r>
              <a:rPr lang="nn-NO" sz="2400" dirty="0">
                <a:latin typeface="Book Antiqua" pitchFamily="18" charset="0"/>
              </a:rPr>
              <a:t>2.33 standard deviation added to average. </a:t>
            </a:r>
          </a:p>
          <a:p>
            <a:r>
              <a:rPr lang="nn-NO" sz="2400" dirty="0">
                <a:latin typeface="Book Antiqua" pitchFamily="18" charset="0"/>
              </a:rPr>
              <a:t>2.33(56) = </a:t>
            </a:r>
            <a:r>
              <a:rPr lang="en-US" sz="2400" dirty="0">
                <a:latin typeface="Book Antiqua" pitchFamily="18" charset="0"/>
              </a:rPr>
              <a:t>130.48 </a:t>
            </a:r>
            <a:r>
              <a:rPr lang="nn-NO" sz="2400" dirty="0">
                <a:latin typeface="Book Antiqua" pitchFamily="18" charset="0"/>
                <a:sym typeface="Symbol" panose="05050102010706020507" pitchFamily="18" charset="2"/>
              </a:rPr>
              <a:t> 131</a:t>
            </a:r>
          </a:p>
          <a:p>
            <a:r>
              <a:rPr lang="nn-NO" sz="2400" dirty="0">
                <a:latin typeface="Book Antiqua" pitchFamily="18" charset="0"/>
                <a:sym typeface="Symbol" panose="05050102010706020507" pitchFamily="18" charset="2"/>
              </a:rPr>
              <a:t>Q=980+131=1111</a:t>
            </a:r>
          </a:p>
          <a:p>
            <a:r>
              <a:rPr lang="nn-NO" sz="2400" dirty="0">
                <a:latin typeface="Book Antiqua" pitchFamily="18" charset="0"/>
                <a:sym typeface="Symbol" panose="05050102010706020507" pitchFamily="18" charset="2"/>
              </a:rPr>
              <a:t>1111/20=55.55 days of demand</a:t>
            </a:r>
          </a:p>
          <a:p>
            <a:endParaRPr lang="en-US" sz="2400" dirty="0">
              <a:latin typeface="Book Antiqua" pitchFamily="18" charset="0"/>
            </a:endParaRPr>
          </a:p>
          <a:p>
            <a:endParaRPr lang="en-US" sz="2400" dirty="0">
              <a:latin typeface="Book Antiqua" pitchFamily="18" charset="0"/>
            </a:endParaRPr>
          </a:p>
          <a:p>
            <a:pPr lvl="0"/>
            <a:endParaRPr lang="en-US" sz="2400" dirty="0">
              <a:latin typeface="Book Antiqua" pitchFamily="18" charset="0"/>
            </a:endParaRPr>
          </a:p>
          <a:p>
            <a:pPr lvl="0"/>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32240493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 Postponement</a:t>
            </a:r>
            <a:endParaRPr lang="en-US" dirty="0"/>
          </a:p>
        </p:txBody>
      </p:sp>
      <p:sp>
        <p:nvSpPr>
          <p:cNvPr id="5" name="TextBox 4">
            <a:extLst>
              <a:ext uri="{FF2B5EF4-FFF2-40B4-BE49-F238E27FC236}">
                <a16:creationId xmlns:a16="http://schemas.microsoft.com/office/drawing/2014/main" id="{AC15FD8A-3413-4F21-9F31-02A351BCB7F4}"/>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154414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b="1" dirty="0"/>
              <a:t>Mass Customization-</a:t>
            </a:r>
            <a:r>
              <a:rPr lang="en-US" dirty="0"/>
              <a:t> Making Personalized Products on a Large Scale</a:t>
            </a:r>
          </a:p>
        </p:txBody>
      </p:sp>
      <p:pic>
        <p:nvPicPr>
          <p:cNvPr id="6" name="Picture 5" descr="untitled.png"/>
          <p:cNvPicPr>
            <a:picLocks noChangeAspect="1"/>
          </p:cNvPicPr>
          <p:nvPr/>
        </p:nvPicPr>
        <p:blipFill>
          <a:blip r:embed="rId3" cstate="print"/>
          <a:stretch>
            <a:fillRect/>
          </a:stretch>
        </p:blipFill>
        <p:spPr>
          <a:xfrm>
            <a:off x="76199" y="762000"/>
            <a:ext cx="4089401" cy="2985419"/>
          </a:xfrm>
          <a:prstGeom prst="rect">
            <a:avLst/>
          </a:prstGeom>
        </p:spPr>
      </p:pic>
      <p:pic>
        <p:nvPicPr>
          <p:cNvPr id="8" name="Picture 7" descr="imagesVWX15OXL.jpg"/>
          <p:cNvPicPr>
            <a:picLocks noChangeAspect="1"/>
          </p:cNvPicPr>
          <p:nvPr/>
        </p:nvPicPr>
        <p:blipFill>
          <a:blip r:embed="rId4" cstate="print"/>
          <a:stretch>
            <a:fillRect/>
          </a:stretch>
        </p:blipFill>
        <p:spPr>
          <a:xfrm>
            <a:off x="4419599" y="752069"/>
            <a:ext cx="4851303" cy="2985418"/>
          </a:xfrm>
          <a:prstGeom prst="rect">
            <a:avLst/>
          </a:prstGeom>
        </p:spPr>
      </p:pic>
      <p:sp>
        <p:nvSpPr>
          <p:cNvPr id="10" name="Oval 9">
            <a:extLst>
              <a:ext uri="{FF2B5EF4-FFF2-40B4-BE49-F238E27FC236}">
                <a16:creationId xmlns:a16="http://schemas.microsoft.com/office/drawing/2014/main" id="{CE731F55-4680-428B-8FB2-5D8CDEB669FD}"/>
              </a:ext>
            </a:extLst>
          </p:cNvPr>
          <p:cNvSpPr/>
          <p:nvPr/>
        </p:nvSpPr>
        <p:spPr>
          <a:xfrm>
            <a:off x="9520547" y="914399"/>
            <a:ext cx="2138053" cy="2823087"/>
          </a:xfrm>
          <a:prstGeom prst="ellipse">
            <a:avLst/>
          </a:prstGeom>
          <a:blipFill rotWithShape="0">
            <a:blip r:embed="rId5"/>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US" dirty="0"/>
          </a:p>
        </p:txBody>
      </p:sp>
      <p:sp>
        <p:nvSpPr>
          <p:cNvPr id="11" name="Rectangle: Rounded Corners 10">
            <a:extLst>
              <a:ext uri="{FF2B5EF4-FFF2-40B4-BE49-F238E27FC236}">
                <a16:creationId xmlns:a16="http://schemas.microsoft.com/office/drawing/2014/main" id="{F2D02062-67BF-4A20-ACC8-C94570C92D5A}"/>
              </a:ext>
            </a:extLst>
          </p:cNvPr>
          <p:cNvSpPr/>
          <p:nvPr/>
        </p:nvSpPr>
        <p:spPr>
          <a:xfrm>
            <a:off x="80552" y="3919680"/>
            <a:ext cx="2480156" cy="1883031"/>
          </a:xfrm>
          <a:prstGeom prst="roundRect">
            <a:avLst/>
          </a:prstGeom>
          <a:blipFill rotWithShape="0">
            <a:blip r:embed="rId6"/>
            <a:stretch>
              <a:fillRect/>
            </a:stretch>
          </a:blip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grpSp>
        <p:nvGrpSpPr>
          <p:cNvPr id="12" name="Group 11">
            <a:extLst>
              <a:ext uri="{FF2B5EF4-FFF2-40B4-BE49-F238E27FC236}">
                <a16:creationId xmlns:a16="http://schemas.microsoft.com/office/drawing/2014/main" id="{6E854A0B-8FE8-4871-8632-1C362000FA08}"/>
              </a:ext>
            </a:extLst>
          </p:cNvPr>
          <p:cNvGrpSpPr/>
          <p:nvPr/>
        </p:nvGrpSpPr>
        <p:grpSpPr>
          <a:xfrm>
            <a:off x="80553" y="5385553"/>
            <a:ext cx="2169265" cy="1283760"/>
            <a:chOff x="1004544" y="1466508"/>
            <a:chExt cx="2169265" cy="1283760"/>
          </a:xfrm>
        </p:grpSpPr>
        <p:sp>
          <p:nvSpPr>
            <p:cNvPr id="13" name="Rectangle 12">
              <a:extLst>
                <a:ext uri="{FF2B5EF4-FFF2-40B4-BE49-F238E27FC236}">
                  <a16:creationId xmlns:a16="http://schemas.microsoft.com/office/drawing/2014/main" id="{84EB8ACB-1487-41A4-B8C2-18D2ECBF0E41}"/>
                </a:ext>
              </a:extLst>
            </p:cNvPr>
            <p:cNvSpPr/>
            <p:nvPr/>
          </p:nvSpPr>
          <p:spPr>
            <a:xfrm>
              <a:off x="1004544" y="1466508"/>
              <a:ext cx="2127534" cy="789315"/>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45567C3B-65D5-4A6F-93AF-2449B8E03A60}"/>
                </a:ext>
              </a:extLst>
            </p:cNvPr>
            <p:cNvSpPr txBox="1"/>
            <p:nvPr/>
          </p:nvSpPr>
          <p:spPr>
            <a:xfrm>
              <a:off x="1046275" y="1960953"/>
              <a:ext cx="2127534" cy="7893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Enables the use of aggregate forecasts</a:t>
              </a:r>
            </a:p>
          </p:txBody>
        </p:sp>
      </p:grpSp>
      <p:sp>
        <p:nvSpPr>
          <p:cNvPr id="15" name="Rectangle: Rounded Corners 14">
            <a:extLst>
              <a:ext uri="{FF2B5EF4-FFF2-40B4-BE49-F238E27FC236}">
                <a16:creationId xmlns:a16="http://schemas.microsoft.com/office/drawing/2014/main" id="{A1642362-7474-4ED3-A2CA-68262103987B}"/>
              </a:ext>
            </a:extLst>
          </p:cNvPr>
          <p:cNvSpPr/>
          <p:nvPr/>
        </p:nvSpPr>
        <p:spPr>
          <a:xfrm>
            <a:off x="3046940" y="3996966"/>
            <a:ext cx="2550781" cy="1883032"/>
          </a:xfrm>
          <a:prstGeom prst="roundRect">
            <a:avLst/>
          </a:prstGeom>
          <a:blipFill rotWithShape="0">
            <a:blip r:embed="rId7"/>
            <a:stretch>
              <a:fillRect/>
            </a:stretch>
          </a:blip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7" name="Rectangle 16">
            <a:extLst>
              <a:ext uri="{FF2B5EF4-FFF2-40B4-BE49-F238E27FC236}">
                <a16:creationId xmlns:a16="http://schemas.microsoft.com/office/drawing/2014/main" id="{B026266B-99D9-47E7-B200-B80ABE0BBEB7}"/>
              </a:ext>
            </a:extLst>
          </p:cNvPr>
          <p:cNvSpPr/>
          <p:nvPr/>
        </p:nvSpPr>
        <p:spPr>
          <a:xfrm>
            <a:off x="2707019" y="5541706"/>
            <a:ext cx="2273844" cy="89602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E0DEDFB5-176B-4070-94B9-CC33E0714164}"/>
              </a:ext>
            </a:extLst>
          </p:cNvPr>
          <p:cNvSpPr txBox="1"/>
          <p:nvPr/>
        </p:nvSpPr>
        <p:spPr>
          <a:xfrm>
            <a:off x="3253114" y="5927654"/>
            <a:ext cx="2273844" cy="8960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Enables the delay of detailed forecasts</a:t>
            </a:r>
          </a:p>
        </p:txBody>
      </p:sp>
      <p:sp>
        <p:nvSpPr>
          <p:cNvPr id="19" name="Rectangle: Rounded Corners 18">
            <a:extLst>
              <a:ext uri="{FF2B5EF4-FFF2-40B4-BE49-F238E27FC236}">
                <a16:creationId xmlns:a16="http://schemas.microsoft.com/office/drawing/2014/main" id="{950D5783-7678-482D-B6A7-0117A6CCD03F}"/>
              </a:ext>
            </a:extLst>
          </p:cNvPr>
          <p:cNvSpPr/>
          <p:nvPr/>
        </p:nvSpPr>
        <p:spPr>
          <a:xfrm>
            <a:off x="6172200" y="4123436"/>
            <a:ext cx="2621279" cy="1465872"/>
          </a:xfrm>
          <a:prstGeom prst="roundRect">
            <a:avLst/>
          </a:prstGeom>
          <a:blipFill rotWithShape="0">
            <a:blip r:embed="rId8"/>
            <a:stretch>
              <a:fillRect/>
            </a:stretch>
          </a:blip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BB132DA8-B6C2-4417-86A6-DECB278D012B}"/>
              </a:ext>
            </a:extLst>
          </p:cNvPr>
          <p:cNvSpPr/>
          <p:nvPr/>
        </p:nvSpPr>
        <p:spPr>
          <a:xfrm>
            <a:off x="5127173" y="6034364"/>
            <a:ext cx="2621279" cy="78931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95566242-1B19-4FDF-B9C3-77F75A3AD235}"/>
              </a:ext>
            </a:extLst>
          </p:cNvPr>
          <p:cNvSpPr txBox="1"/>
          <p:nvPr/>
        </p:nvSpPr>
        <p:spPr>
          <a:xfrm>
            <a:off x="6172200" y="5648416"/>
            <a:ext cx="2621279" cy="7893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Reduces scrapped or obsolete inventory, increases customer service</a:t>
            </a:r>
          </a:p>
        </p:txBody>
      </p:sp>
      <p:sp>
        <p:nvSpPr>
          <p:cNvPr id="23" name="Rectangle: Rounded Corners 22">
            <a:extLst>
              <a:ext uri="{FF2B5EF4-FFF2-40B4-BE49-F238E27FC236}">
                <a16:creationId xmlns:a16="http://schemas.microsoft.com/office/drawing/2014/main" id="{FE73D5BA-AFA8-4DE3-AD4E-D4000EAD0C36}"/>
              </a:ext>
            </a:extLst>
          </p:cNvPr>
          <p:cNvSpPr/>
          <p:nvPr/>
        </p:nvSpPr>
        <p:spPr>
          <a:xfrm>
            <a:off x="9520547" y="3984367"/>
            <a:ext cx="2138053" cy="1557339"/>
          </a:xfrm>
          <a:prstGeom prst="roundRect">
            <a:avLst/>
          </a:prstGeom>
          <a:blipFill rotWithShape="0">
            <a:blip r:embed="rId9"/>
            <a:stretch>
              <a:fillRect/>
            </a:stretch>
          </a:blip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7064E3A3-0C08-49BA-9BA1-514B427DDE5A}"/>
              </a:ext>
            </a:extLst>
          </p:cNvPr>
          <p:cNvSpPr/>
          <p:nvPr/>
        </p:nvSpPr>
        <p:spPr>
          <a:xfrm>
            <a:off x="9205999" y="5585129"/>
            <a:ext cx="2767148" cy="589739"/>
          </a:xfrm>
          <a:custGeom>
            <a:avLst/>
            <a:gdLst>
              <a:gd name="connsiteX0" fmla="*/ 0 w 4451067"/>
              <a:gd name="connsiteY0" fmla="*/ 0 h 1651345"/>
              <a:gd name="connsiteX1" fmla="*/ 4451067 w 4451067"/>
              <a:gd name="connsiteY1" fmla="*/ 0 h 1651345"/>
              <a:gd name="connsiteX2" fmla="*/ 4451067 w 4451067"/>
              <a:gd name="connsiteY2" fmla="*/ 1651345 h 1651345"/>
              <a:gd name="connsiteX3" fmla="*/ 0 w 4451067"/>
              <a:gd name="connsiteY3" fmla="*/ 1651345 h 1651345"/>
              <a:gd name="connsiteX4" fmla="*/ 0 w 4451067"/>
              <a:gd name="connsiteY4" fmla="*/ 0 h 1651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067" h="1651345">
                <a:moveTo>
                  <a:pt x="0" y="0"/>
                </a:moveTo>
                <a:lnTo>
                  <a:pt x="4451067" y="0"/>
                </a:lnTo>
                <a:lnTo>
                  <a:pt x="4451067" y="1651345"/>
                </a:lnTo>
                <a:lnTo>
                  <a:pt x="0" y="165134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algn="ctr" defTabSz="622300" rtl="0">
              <a:lnSpc>
                <a:spcPct val="90000"/>
              </a:lnSpc>
              <a:spcBef>
                <a:spcPct val="0"/>
              </a:spcBef>
              <a:spcAft>
                <a:spcPct val="35000"/>
              </a:spcAft>
              <a:buNone/>
            </a:pPr>
            <a:r>
              <a:rPr lang="en-US" sz="1400" kern="1200" dirty="0"/>
              <a:t>May require new processes or product design with associated cost</a:t>
            </a:r>
          </a:p>
        </p:txBody>
      </p:sp>
    </p:spTree>
    <p:extLst>
      <p:ext uri="{BB962C8B-B14F-4D97-AF65-F5344CB8AC3E}">
        <p14:creationId xmlns:p14="http://schemas.microsoft.com/office/powerpoint/2010/main" val="339732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0" y="-11657"/>
            <a:ext cx="12192000" cy="659185"/>
          </a:xfrm>
        </p:spPr>
        <p:txBody>
          <a:bodyPr/>
          <a:lstStyle/>
          <a:p>
            <a:pPr eaLnBrk="1" hangingPunct="1"/>
            <a:r>
              <a:rPr lang="en-US" dirty="0"/>
              <a:t>Benetton - Old and New Processes</a:t>
            </a:r>
          </a:p>
        </p:txBody>
      </p:sp>
      <p:grpSp>
        <p:nvGrpSpPr>
          <p:cNvPr id="20485" name="Group 12"/>
          <p:cNvGrpSpPr>
            <a:grpSpLocks/>
          </p:cNvGrpSpPr>
          <p:nvPr/>
        </p:nvGrpSpPr>
        <p:grpSpPr bwMode="auto">
          <a:xfrm>
            <a:off x="3581401" y="760545"/>
            <a:ext cx="3578225" cy="4278313"/>
            <a:chOff x="1752" y="1380"/>
            <a:chExt cx="2254" cy="2650"/>
          </a:xfrm>
        </p:grpSpPr>
        <p:sp>
          <p:nvSpPr>
            <p:cNvPr id="20486" name="Text Box 3"/>
            <p:cNvSpPr txBox="1">
              <a:spLocks noChangeArrowheads="1"/>
            </p:cNvSpPr>
            <p:nvPr/>
          </p:nvSpPr>
          <p:spPr bwMode="auto">
            <a:xfrm>
              <a:off x="1948" y="1380"/>
              <a:ext cx="1862"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Spin or Purchase Yarn</a:t>
              </a:r>
            </a:p>
          </p:txBody>
        </p:sp>
        <p:sp>
          <p:nvSpPr>
            <p:cNvPr id="20487" name="Text Box 4"/>
            <p:cNvSpPr txBox="1">
              <a:spLocks noChangeArrowheads="1"/>
            </p:cNvSpPr>
            <p:nvPr/>
          </p:nvSpPr>
          <p:spPr bwMode="auto">
            <a:xfrm>
              <a:off x="2423" y="1971"/>
              <a:ext cx="913"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Dye Yarn</a:t>
              </a:r>
            </a:p>
          </p:txBody>
        </p:sp>
        <p:sp>
          <p:nvSpPr>
            <p:cNvPr id="20488" name="Text Box 5"/>
            <p:cNvSpPr txBox="1">
              <a:spLocks noChangeArrowheads="1"/>
            </p:cNvSpPr>
            <p:nvPr/>
          </p:nvSpPr>
          <p:spPr bwMode="auto">
            <a:xfrm>
              <a:off x="2325" y="2563"/>
              <a:ext cx="1109"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Finish Yarn</a:t>
              </a:r>
            </a:p>
          </p:txBody>
        </p:sp>
        <p:sp>
          <p:nvSpPr>
            <p:cNvPr id="20489" name="Text Box 6"/>
            <p:cNvSpPr txBox="1">
              <a:spLocks noChangeArrowheads="1"/>
            </p:cNvSpPr>
            <p:nvPr/>
          </p:nvSpPr>
          <p:spPr bwMode="auto">
            <a:xfrm>
              <a:off x="1752" y="3153"/>
              <a:ext cx="2254"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Manufacture Garment Parts</a:t>
              </a:r>
            </a:p>
          </p:txBody>
        </p:sp>
        <p:sp>
          <p:nvSpPr>
            <p:cNvPr id="20490" name="Text Box 7"/>
            <p:cNvSpPr txBox="1">
              <a:spLocks noChangeArrowheads="1"/>
            </p:cNvSpPr>
            <p:nvPr/>
          </p:nvSpPr>
          <p:spPr bwMode="auto">
            <a:xfrm>
              <a:off x="2423" y="3745"/>
              <a:ext cx="912" cy="285"/>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Join Parts</a:t>
              </a:r>
            </a:p>
          </p:txBody>
        </p:sp>
        <p:sp>
          <p:nvSpPr>
            <p:cNvPr id="20491" name="Line 8"/>
            <p:cNvSpPr>
              <a:spLocks noChangeShapeType="1"/>
            </p:cNvSpPr>
            <p:nvPr/>
          </p:nvSpPr>
          <p:spPr bwMode="auto">
            <a:xfrm>
              <a:off x="2879" y="1680"/>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0492" name="Line 9"/>
            <p:cNvSpPr>
              <a:spLocks noChangeShapeType="1"/>
            </p:cNvSpPr>
            <p:nvPr/>
          </p:nvSpPr>
          <p:spPr bwMode="auto">
            <a:xfrm>
              <a:off x="2879" y="2256"/>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0493" name="Line 10"/>
            <p:cNvSpPr>
              <a:spLocks noChangeShapeType="1"/>
            </p:cNvSpPr>
            <p:nvPr/>
          </p:nvSpPr>
          <p:spPr bwMode="auto">
            <a:xfrm>
              <a:off x="2879" y="2832"/>
              <a:ext cx="0" cy="336"/>
            </a:xfrm>
            <a:prstGeom prst="line">
              <a:avLst/>
            </a:prstGeom>
            <a:noFill/>
            <a:ln w="9525">
              <a:solidFill>
                <a:schemeClr val="tx1"/>
              </a:solidFill>
              <a:round/>
              <a:headEnd/>
              <a:tailEnd type="triangle" w="med" len="med"/>
            </a:ln>
          </p:spPr>
          <p:txBody>
            <a:bodyPr wrap="none" anchor="ctr"/>
            <a:lstStyle/>
            <a:p>
              <a:endParaRPr lang="en-US" dirty="0"/>
            </a:p>
          </p:txBody>
        </p:sp>
        <p:sp>
          <p:nvSpPr>
            <p:cNvPr id="20494" name="Line 11"/>
            <p:cNvSpPr>
              <a:spLocks noChangeShapeType="1"/>
            </p:cNvSpPr>
            <p:nvPr/>
          </p:nvSpPr>
          <p:spPr bwMode="auto">
            <a:xfrm>
              <a:off x="2879" y="3456"/>
              <a:ext cx="0" cy="288"/>
            </a:xfrm>
            <a:prstGeom prst="line">
              <a:avLst/>
            </a:prstGeom>
            <a:noFill/>
            <a:ln w="9525">
              <a:solidFill>
                <a:schemeClr val="tx1"/>
              </a:solidFill>
              <a:round/>
              <a:headEnd/>
              <a:tailEnd type="triangle" w="med" len="med"/>
            </a:ln>
          </p:spPr>
          <p:txBody>
            <a:bodyPr wrap="none" anchor="ctr"/>
            <a:lstStyle/>
            <a:p>
              <a:endParaRPr lang="en-US" dirty="0"/>
            </a:p>
          </p:txBody>
        </p:sp>
      </p:grpSp>
      <p:grpSp>
        <p:nvGrpSpPr>
          <p:cNvPr id="16" name="Group 14"/>
          <p:cNvGrpSpPr>
            <a:grpSpLocks/>
          </p:cNvGrpSpPr>
          <p:nvPr/>
        </p:nvGrpSpPr>
        <p:grpSpPr bwMode="auto">
          <a:xfrm>
            <a:off x="7010400" y="760544"/>
            <a:ext cx="5181600" cy="4216400"/>
            <a:chOff x="1752" y="1377"/>
            <a:chExt cx="3264" cy="2656"/>
          </a:xfrm>
        </p:grpSpPr>
        <p:sp>
          <p:nvSpPr>
            <p:cNvPr id="17" name="Text Box 3"/>
            <p:cNvSpPr txBox="1">
              <a:spLocks noChangeArrowheads="1"/>
            </p:cNvSpPr>
            <p:nvPr/>
          </p:nvSpPr>
          <p:spPr bwMode="auto">
            <a:xfrm>
              <a:off x="1948" y="1377"/>
              <a:ext cx="1862"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Spin or Purchase Yarn</a:t>
              </a:r>
            </a:p>
          </p:txBody>
        </p:sp>
        <p:sp>
          <p:nvSpPr>
            <p:cNvPr id="18" name="Text Box 4"/>
            <p:cNvSpPr txBox="1">
              <a:spLocks noChangeArrowheads="1"/>
            </p:cNvSpPr>
            <p:nvPr/>
          </p:nvSpPr>
          <p:spPr bwMode="auto">
            <a:xfrm>
              <a:off x="1752" y="1939"/>
              <a:ext cx="2256"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Manufacture Garment Parts</a:t>
              </a:r>
            </a:p>
          </p:txBody>
        </p:sp>
        <p:sp>
          <p:nvSpPr>
            <p:cNvPr id="19" name="Text Box 5"/>
            <p:cNvSpPr txBox="1">
              <a:spLocks noChangeArrowheads="1"/>
            </p:cNvSpPr>
            <p:nvPr/>
          </p:nvSpPr>
          <p:spPr bwMode="auto">
            <a:xfrm>
              <a:off x="2434" y="2560"/>
              <a:ext cx="891"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Join Parts</a:t>
              </a:r>
            </a:p>
          </p:txBody>
        </p:sp>
        <p:sp>
          <p:nvSpPr>
            <p:cNvPr id="20" name="Text Box 6"/>
            <p:cNvSpPr txBox="1">
              <a:spLocks noChangeArrowheads="1"/>
            </p:cNvSpPr>
            <p:nvPr/>
          </p:nvSpPr>
          <p:spPr bwMode="auto">
            <a:xfrm>
              <a:off x="2291" y="3151"/>
              <a:ext cx="1176" cy="290"/>
            </a:xfrm>
            <a:prstGeom prst="rect">
              <a:avLst/>
            </a:prstGeom>
            <a:solidFill>
              <a:srgbClr val="CC3300"/>
            </a:solidFill>
            <a:ln w="3175">
              <a:solidFill>
                <a:schemeClr val="tx1"/>
              </a:solidFill>
              <a:miter lim="800000"/>
              <a:headEnd/>
              <a:tailEnd/>
            </a:ln>
          </p:spPr>
          <p:txBody>
            <a:bodyPr anchor="ctr">
              <a:spAutoFit/>
            </a:bodyPr>
            <a:lstStyle/>
            <a:p>
              <a:pPr algn="r"/>
              <a:r>
                <a:rPr lang="en-US" sz="2400" dirty="0">
                  <a:latin typeface="Times New Roman" pitchFamily="18" charset="0"/>
                </a:rPr>
                <a:t>Dye Garment</a:t>
              </a:r>
            </a:p>
          </p:txBody>
        </p:sp>
        <p:sp>
          <p:nvSpPr>
            <p:cNvPr id="21" name="Text Box 7"/>
            <p:cNvSpPr txBox="1">
              <a:spLocks noChangeArrowheads="1"/>
            </p:cNvSpPr>
            <p:nvPr/>
          </p:nvSpPr>
          <p:spPr bwMode="auto">
            <a:xfrm>
              <a:off x="2219" y="3743"/>
              <a:ext cx="1321" cy="290"/>
            </a:xfrm>
            <a:prstGeom prst="rect">
              <a:avLst/>
            </a:prstGeom>
            <a:solidFill>
              <a:schemeClr val="folHlink"/>
            </a:solidFill>
            <a:ln w="3175">
              <a:solidFill>
                <a:schemeClr val="tx1"/>
              </a:solidFill>
              <a:miter lim="800000"/>
              <a:headEnd/>
              <a:tailEnd/>
            </a:ln>
          </p:spPr>
          <p:txBody>
            <a:bodyPr anchor="ctr">
              <a:spAutoFit/>
            </a:bodyPr>
            <a:lstStyle/>
            <a:p>
              <a:pPr algn="r"/>
              <a:r>
                <a:rPr lang="en-US" sz="2400" dirty="0">
                  <a:latin typeface="Times New Roman" pitchFamily="18" charset="0"/>
                </a:rPr>
                <a:t>Finish Garment</a:t>
              </a:r>
            </a:p>
          </p:txBody>
        </p:sp>
        <p:sp>
          <p:nvSpPr>
            <p:cNvPr id="22" name="Line 8"/>
            <p:cNvSpPr>
              <a:spLocks noChangeShapeType="1"/>
            </p:cNvSpPr>
            <p:nvPr/>
          </p:nvSpPr>
          <p:spPr bwMode="auto">
            <a:xfrm>
              <a:off x="2879" y="1680"/>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9"/>
            <p:cNvSpPr>
              <a:spLocks noChangeShapeType="1"/>
            </p:cNvSpPr>
            <p:nvPr/>
          </p:nvSpPr>
          <p:spPr bwMode="auto">
            <a:xfrm>
              <a:off x="2879" y="2256"/>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Line 10"/>
            <p:cNvSpPr>
              <a:spLocks noChangeShapeType="1"/>
            </p:cNvSpPr>
            <p:nvPr/>
          </p:nvSpPr>
          <p:spPr bwMode="auto">
            <a:xfrm>
              <a:off x="2879" y="2832"/>
              <a:ext cx="0" cy="336"/>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11"/>
            <p:cNvSpPr>
              <a:spLocks noChangeShapeType="1"/>
            </p:cNvSpPr>
            <p:nvPr/>
          </p:nvSpPr>
          <p:spPr bwMode="auto">
            <a:xfrm>
              <a:off x="2879" y="3456"/>
              <a:ext cx="0" cy="288"/>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Text Box 12"/>
            <p:cNvSpPr txBox="1">
              <a:spLocks noChangeArrowheads="1"/>
            </p:cNvSpPr>
            <p:nvPr/>
          </p:nvSpPr>
          <p:spPr bwMode="auto">
            <a:xfrm>
              <a:off x="3840" y="3076"/>
              <a:ext cx="1176" cy="523"/>
            </a:xfrm>
            <a:prstGeom prst="rect">
              <a:avLst/>
            </a:prstGeom>
            <a:noFill/>
            <a:ln w="9525">
              <a:noFill/>
              <a:miter lim="800000"/>
              <a:headEnd/>
              <a:tailEnd/>
            </a:ln>
          </p:spPr>
          <p:txBody>
            <a:bodyPr wrap="square" anchor="ctr">
              <a:spAutoFit/>
            </a:bodyPr>
            <a:lstStyle/>
            <a:p>
              <a:pPr algn="ctr"/>
              <a:r>
                <a:rPr lang="en-US" sz="2400" dirty="0">
                  <a:latin typeface="Times New Roman" pitchFamily="18" charset="0"/>
                </a:rPr>
                <a:t>This step is</a:t>
              </a:r>
            </a:p>
            <a:p>
              <a:pPr algn="ctr"/>
              <a:r>
                <a:rPr lang="en-US" sz="2400" dirty="0">
                  <a:latin typeface="Times New Roman" pitchFamily="18" charset="0"/>
                </a:rPr>
                <a:t> postponed</a:t>
              </a:r>
            </a:p>
          </p:txBody>
        </p:sp>
        <p:sp>
          <p:nvSpPr>
            <p:cNvPr id="27" name="Line 13"/>
            <p:cNvSpPr>
              <a:spLocks noChangeShapeType="1"/>
            </p:cNvSpPr>
            <p:nvPr/>
          </p:nvSpPr>
          <p:spPr bwMode="auto">
            <a:xfrm flipH="1">
              <a:off x="3504" y="3264"/>
              <a:ext cx="384" cy="0"/>
            </a:xfrm>
            <a:prstGeom prst="line">
              <a:avLst/>
            </a:prstGeom>
            <a:noFill/>
            <a:ln w="9525">
              <a:solidFill>
                <a:schemeClr val="tx1"/>
              </a:solidFill>
              <a:round/>
              <a:headEnd/>
              <a:tailEnd type="triangle" w="med" len="med"/>
            </a:ln>
          </p:spPr>
          <p:txBody>
            <a:bodyPr wrap="none" anchor="ctr"/>
            <a:lstStyle/>
            <a:p>
              <a:endParaRPr lang="en-US" dirty="0"/>
            </a:p>
          </p:txBody>
        </p:sp>
      </p:grpSp>
      <p:sp>
        <p:nvSpPr>
          <p:cNvPr id="3" name="Rectangle: Rounded Corners 2">
            <a:extLst>
              <a:ext uri="{FF2B5EF4-FFF2-40B4-BE49-F238E27FC236}">
                <a16:creationId xmlns:a16="http://schemas.microsoft.com/office/drawing/2014/main" id="{D0C265C1-23D4-4AD5-B8A9-279D985DC30E}"/>
              </a:ext>
            </a:extLst>
          </p:cNvPr>
          <p:cNvSpPr/>
          <p:nvPr/>
        </p:nvSpPr>
        <p:spPr>
          <a:xfrm>
            <a:off x="286988" y="722444"/>
            <a:ext cx="2402770" cy="1632794"/>
          </a:xfrm>
          <a:prstGeom prst="roundRect">
            <a:avLst/>
          </a:prstGeom>
          <a:blipFill rotWithShape="0">
            <a:blip r:embed="rId3"/>
            <a:stretch>
              <a:fillRect/>
            </a:stretch>
          </a:blip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F7BB4750-07FB-4A6A-8344-7CC9468A938B}"/>
              </a:ext>
            </a:extLst>
          </p:cNvPr>
          <p:cNvSpPr/>
          <p:nvPr/>
        </p:nvSpPr>
        <p:spPr>
          <a:xfrm>
            <a:off x="188384" y="2539999"/>
            <a:ext cx="2524655" cy="1617663"/>
          </a:xfrm>
          <a:prstGeom prst="roundRect">
            <a:avLst/>
          </a:prstGeom>
          <a:blipFill rotWithShape="0">
            <a:blip r:embed="rId4"/>
            <a:stretch>
              <a:fillRect/>
            </a:stretch>
          </a:blip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DB1EECF9-2C7A-4887-9598-FE1FFEEB99E7}"/>
              </a:ext>
            </a:extLst>
          </p:cNvPr>
          <p:cNvSpPr txBox="1"/>
          <p:nvPr/>
        </p:nvSpPr>
        <p:spPr>
          <a:xfrm>
            <a:off x="-1588" y="5003613"/>
            <a:ext cx="12191999" cy="1569660"/>
          </a:xfrm>
          <a:prstGeom prst="rect">
            <a:avLst/>
          </a:prstGeom>
          <a:noFill/>
        </p:spPr>
        <p:txBody>
          <a:bodyPr wrap="square">
            <a:spAutoFit/>
          </a:bodyPr>
          <a:lstStyle/>
          <a:p>
            <a:r>
              <a:rPr lang="en-US" sz="2400" dirty="0">
                <a:latin typeface="Book Antiqua" panose="02040602050305030304" pitchFamily="18" charset="0"/>
              </a:rPr>
              <a:t>Delay product differentiation or customization until closer to the time the product is sold. Have common components in the supply chain for most of the push phase. Move product differentiation as close to the pull phase of the supply chain as possible</a:t>
            </a:r>
          </a:p>
          <a:p>
            <a:r>
              <a:rPr lang="en-US" sz="2400" dirty="0">
                <a:latin typeface="Book Antiqua" panose="02040602050305030304" pitchFamily="18" charset="0"/>
              </a:rPr>
              <a:t>Inventories in the supply chain are mostly aggregate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6106CA-0502-42D4-83A5-BF98C675B61B}"/>
              </a:ext>
            </a:extLst>
          </p:cNvPr>
          <p:cNvSpPr>
            <a:spLocks noGrp="1"/>
          </p:cNvSpPr>
          <p:nvPr>
            <p:ph type="title"/>
          </p:nvPr>
        </p:nvSpPr>
        <p:spPr/>
        <p:txBody>
          <a:bodyPr/>
          <a:lstStyle/>
          <a:p>
            <a:r>
              <a:rPr lang="en-US" dirty="0"/>
              <a:t>Example of </a:t>
            </a:r>
            <a:r>
              <a:rPr lang="en-US" b="1" dirty="0"/>
              <a:t>postponement</a:t>
            </a:r>
            <a:r>
              <a:rPr lang="en-US" dirty="0"/>
              <a:t> implementation</a:t>
            </a:r>
          </a:p>
        </p:txBody>
      </p:sp>
      <p:sp>
        <p:nvSpPr>
          <p:cNvPr id="16" name="TextBox 15">
            <a:extLst>
              <a:ext uri="{FF2B5EF4-FFF2-40B4-BE49-F238E27FC236}">
                <a16:creationId xmlns:a16="http://schemas.microsoft.com/office/drawing/2014/main" id="{673B13E3-708B-4EC3-9FAF-9D9C74D4CC7E}"/>
              </a:ext>
            </a:extLst>
          </p:cNvPr>
          <p:cNvSpPr txBox="1"/>
          <p:nvPr/>
        </p:nvSpPr>
        <p:spPr>
          <a:xfrm>
            <a:off x="6067964" y="5876925"/>
            <a:ext cx="6096000" cy="646331"/>
          </a:xfrm>
          <a:prstGeom prst="rect">
            <a:avLst/>
          </a:prstGeom>
          <a:noFill/>
        </p:spPr>
        <p:txBody>
          <a:bodyPr wrap="square">
            <a:spAutoFit/>
          </a:bodyPr>
          <a:lstStyle/>
          <a:p>
            <a:pPr lvl="0" rtl="0"/>
            <a:r>
              <a:rPr lang="en-US" dirty="0">
                <a:latin typeface="Book Antiqua" panose="02040602050305030304" pitchFamily="18" charset="0"/>
              </a:rPr>
              <a:t>Produce 150 of each color ahead of time</a:t>
            </a:r>
          </a:p>
          <a:p>
            <a:pPr lvl="0" rtl="0"/>
            <a:r>
              <a:rPr lang="en-US" dirty="0">
                <a:latin typeface="Book Antiqua" panose="02040602050305030304" pitchFamily="18" charset="0"/>
              </a:rPr>
              <a:t>Produce 300 which can be dyed after demand is observed</a:t>
            </a:r>
          </a:p>
        </p:txBody>
      </p:sp>
      <p:graphicFrame>
        <p:nvGraphicFramePr>
          <p:cNvPr id="3" name="Object 2">
            <a:extLst>
              <a:ext uri="{FF2B5EF4-FFF2-40B4-BE49-F238E27FC236}">
                <a16:creationId xmlns:a16="http://schemas.microsoft.com/office/drawing/2014/main" id="{38D838FA-8334-47C6-AB07-AAA4FF3E2E47}"/>
              </a:ext>
            </a:extLst>
          </p:cNvPr>
          <p:cNvGraphicFramePr>
            <a:graphicFrameLocks noChangeAspect="1"/>
          </p:cNvGraphicFramePr>
          <p:nvPr>
            <p:extLst>
              <p:ext uri="{D42A27DB-BD31-4B8C-83A1-F6EECF244321}">
                <p14:modId xmlns:p14="http://schemas.microsoft.com/office/powerpoint/2010/main" val="2129117528"/>
              </p:ext>
            </p:extLst>
          </p:nvPr>
        </p:nvGraphicFramePr>
        <p:xfrm>
          <a:off x="152400" y="647700"/>
          <a:ext cx="9048750" cy="5191125"/>
        </p:xfrm>
        <a:graphic>
          <a:graphicData uri="http://schemas.openxmlformats.org/presentationml/2006/ole">
            <mc:AlternateContent xmlns:mc="http://schemas.openxmlformats.org/markup-compatibility/2006">
              <mc:Choice xmlns:v="urn:schemas-microsoft-com:vml" Requires="v">
                <p:oleObj spid="_x0000_s30740" name="Worksheet" r:id="rId3" imgW="9048839" imgH="5191223" progId="Excel.Sheet.12">
                  <p:embed/>
                </p:oleObj>
              </mc:Choice>
              <mc:Fallback>
                <p:oleObj name="Worksheet" r:id="rId3" imgW="9048839" imgH="5191223" progId="Excel.Sheet.12">
                  <p:embed/>
                  <p:pic>
                    <p:nvPicPr>
                      <p:cNvPr id="0" name=""/>
                      <p:cNvPicPr/>
                      <p:nvPr/>
                    </p:nvPicPr>
                    <p:blipFill>
                      <a:blip r:embed="rId4"/>
                      <a:stretch>
                        <a:fillRect/>
                      </a:stretch>
                    </p:blipFill>
                    <p:spPr>
                      <a:xfrm>
                        <a:off x="152400" y="647700"/>
                        <a:ext cx="9048750" cy="5191125"/>
                      </a:xfrm>
                      <a:prstGeom prst="rect">
                        <a:avLst/>
                      </a:prstGeom>
                    </p:spPr>
                  </p:pic>
                </p:oleObj>
              </mc:Fallback>
            </mc:AlternateContent>
          </a:graphicData>
        </a:graphic>
      </p:graphicFrame>
      <p:pic>
        <p:nvPicPr>
          <p:cNvPr id="9" name="Graphic 8" descr="Long sleeve shirt with solid fill">
            <a:extLst>
              <a:ext uri="{FF2B5EF4-FFF2-40B4-BE49-F238E27FC236}">
                <a16:creationId xmlns:a16="http://schemas.microsoft.com/office/drawing/2014/main" id="{2616BB3B-B42D-4F86-9C87-D454CBD3F0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6000" y="685800"/>
            <a:ext cx="1650492" cy="1650492"/>
          </a:xfrm>
          <a:prstGeom prst="rect">
            <a:avLst/>
          </a:prstGeom>
        </p:spPr>
      </p:pic>
      <p:pic>
        <p:nvPicPr>
          <p:cNvPr id="10" name="Graphic 9" descr="Long sleeve shirt with solid fill">
            <a:extLst>
              <a:ext uri="{FF2B5EF4-FFF2-40B4-BE49-F238E27FC236}">
                <a16:creationId xmlns:a16="http://schemas.microsoft.com/office/drawing/2014/main" id="{9CE8BA24-17F6-4DAD-8493-BFB9FE4361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6000" y="2379154"/>
            <a:ext cx="1650492" cy="1650492"/>
          </a:xfrm>
          <a:prstGeom prst="rect">
            <a:avLst/>
          </a:prstGeom>
        </p:spPr>
      </p:pic>
    </p:spTree>
    <p:extLst>
      <p:ext uri="{BB962C8B-B14F-4D97-AF65-F5344CB8AC3E}">
        <p14:creationId xmlns:p14="http://schemas.microsoft.com/office/powerpoint/2010/main" val="25553431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C8B1-9F3D-4058-B9FA-6F0883255198}"/>
              </a:ext>
            </a:extLst>
          </p:cNvPr>
          <p:cNvSpPr>
            <a:spLocks noGrp="1"/>
          </p:cNvSpPr>
          <p:nvPr>
            <p:ph type="title"/>
          </p:nvPr>
        </p:nvSpPr>
        <p:spPr/>
        <p:txBody>
          <a:bodyPr/>
          <a:lstStyle/>
          <a:p>
            <a:r>
              <a:rPr lang="en-US" dirty="0"/>
              <a:t>Value of Postponement</a:t>
            </a:r>
          </a:p>
        </p:txBody>
      </p:sp>
      <p:sp>
        <p:nvSpPr>
          <p:cNvPr id="3" name="Content Placeholder 4" descr="s s = 100 times F sub s to the power of negative 1 times C S L times the square root of L times sigma sub D">
            <a:extLst>
              <a:ext uri="{FF2B5EF4-FFF2-40B4-BE49-F238E27FC236}">
                <a16:creationId xmlns:a16="http://schemas.microsoft.com/office/drawing/2014/main" id="{F40C0108-8ABF-44CE-854E-08632B9245B1}"/>
              </a:ext>
            </a:extLst>
          </p:cNvPr>
          <p:cNvSpPr txBox="1">
            <a:spLocks/>
          </p:cNvSpPr>
          <p:nvPr/>
        </p:nvSpPr>
        <p:spPr>
          <a:xfrm>
            <a:off x="0" y="685800"/>
            <a:ext cx="12192000" cy="5486400"/>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300"/>
              </a:spcAft>
              <a:buFont typeface="Wingdings" pitchFamily="2" charset="2"/>
              <a:buNone/>
            </a:pPr>
            <a:r>
              <a:rPr lang="en-US" sz="2000" kern="0" dirty="0">
                <a:latin typeface="Book Antiqua" panose="02040602050305030304" pitchFamily="18" charset="0"/>
              </a:rPr>
              <a:t>36  products, 36 different colors, </a:t>
            </a:r>
            <a:r>
              <a:rPr lang="en-US" sz="2000" i="1" kern="0" dirty="0">
                <a:latin typeface="Book Antiqua" panose="02040602050305030304" pitchFamily="18" charset="0"/>
                <a:cs typeface="Times New Roman"/>
              </a:rPr>
              <a:t>R</a:t>
            </a:r>
            <a:r>
              <a:rPr lang="en-US" sz="2000" kern="0" dirty="0">
                <a:latin typeface="Book Antiqua" panose="02040602050305030304" pitchFamily="18" charset="0"/>
              </a:rPr>
              <a:t> = 100/week, </a:t>
            </a:r>
            <a:r>
              <a:rPr lang="en-US" sz="2000" i="1" kern="1200" dirty="0">
                <a:solidFill>
                  <a:srgbClr val="000000"/>
                </a:solidFill>
                <a:latin typeface="Book Antiqua" panose="02040602050305030304" pitchFamily="18" charset="0"/>
                <a:sym typeface="Symbol" panose="05050102010706020507" pitchFamily="18" charset="2"/>
              </a:rPr>
              <a:t></a:t>
            </a:r>
            <a:r>
              <a:rPr lang="en-US" sz="2000" i="1" baseline="-25000" dirty="0">
                <a:solidFill>
                  <a:srgbClr val="000000"/>
                </a:solidFill>
                <a:latin typeface="Book Antiqua" panose="02040602050305030304" pitchFamily="18" charset="0"/>
                <a:sym typeface="Symbol" panose="05050102010706020507" pitchFamily="18" charset="2"/>
              </a:rPr>
              <a:t>R</a:t>
            </a:r>
            <a:r>
              <a:rPr lang="en-US" sz="2000" kern="1200" dirty="0">
                <a:solidFill>
                  <a:srgbClr val="000000"/>
                </a:solidFill>
                <a:latin typeface="Book Antiqua" panose="02040602050305030304" pitchFamily="18" charset="0"/>
                <a:sym typeface="Symbol" panose="05050102010706020507" pitchFamily="18" charset="2"/>
              </a:rPr>
              <a:t> = 25, </a:t>
            </a:r>
            <a:r>
              <a:rPr lang="en-US" sz="2000" i="1" kern="0" dirty="0">
                <a:latin typeface="Book Antiqua" panose="02040602050305030304" pitchFamily="18" charset="0"/>
                <a:cs typeface="Times New Roman"/>
              </a:rPr>
              <a:t>L</a:t>
            </a:r>
            <a:r>
              <a:rPr lang="en-US" sz="2000" kern="0" dirty="0">
                <a:latin typeface="Book Antiqua" panose="02040602050305030304" pitchFamily="18" charset="0"/>
              </a:rPr>
              <a:t> = 4 weeks, </a:t>
            </a:r>
            <a:r>
              <a:rPr lang="en-US" sz="2000" i="1" kern="0" dirty="0">
                <a:latin typeface="Book Antiqua" panose="02040602050305030304" pitchFamily="18" charset="0"/>
                <a:cs typeface="Times New Roman"/>
              </a:rPr>
              <a:t>SL</a:t>
            </a:r>
            <a:r>
              <a:rPr lang="en-US" sz="2000" kern="0" dirty="0">
                <a:latin typeface="Book Antiqua" panose="02040602050305030304" pitchFamily="18" charset="0"/>
              </a:rPr>
              <a:t> = 97.7249868%</a:t>
            </a:r>
          </a:p>
          <a:p>
            <a:pPr marL="0" indent="0">
              <a:spcAft>
                <a:spcPts val="300"/>
              </a:spcAft>
              <a:buFont typeface="Wingdings" pitchFamily="2" charset="2"/>
              <a:buNone/>
            </a:pPr>
            <a:r>
              <a:rPr lang="en-US" sz="2000" kern="0" dirty="0">
                <a:latin typeface="Book Antiqua" panose="02040602050305030304" pitchFamily="18" charset="0"/>
              </a:rPr>
              <a:t>Average Demand During Lead time (no-postponement) = LTD= 4*100=400</a:t>
            </a:r>
          </a:p>
          <a:p>
            <a:pPr marL="0" indent="0">
              <a:spcAft>
                <a:spcPts val="300"/>
              </a:spcAft>
              <a:buFont typeface="Wingdings" pitchFamily="2" charset="2"/>
              <a:buNone/>
            </a:pPr>
            <a:r>
              <a:rPr lang="en-US" sz="2000" kern="0" dirty="0">
                <a:latin typeface="Book Antiqua" panose="02040602050305030304" pitchFamily="18" charset="0"/>
              </a:rPr>
              <a:t>Standard deviation of demand during Lead time (no-postponement) = </a:t>
            </a:r>
            <a:r>
              <a:rPr lang="en-US" sz="2000" i="1" kern="1200" dirty="0">
                <a:solidFill>
                  <a:srgbClr val="000000"/>
                </a:solidFill>
                <a:latin typeface="Book Antiqua" panose="02040602050305030304" pitchFamily="18" charset="0"/>
                <a:sym typeface="Symbol" panose="05050102010706020507" pitchFamily="18" charset="2"/>
              </a:rPr>
              <a:t></a:t>
            </a:r>
            <a:r>
              <a:rPr lang="en-US" sz="2000" i="1" kern="1200" baseline="-25000" dirty="0">
                <a:solidFill>
                  <a:srgbClr val="000000"/>
                </a:solidFill>
                <a:latin typeface="Book Antiqua" panose="02040602050305030304" pitchFamily="18" charset="0"/>
                <a:sym typeface="Symbol" panose="05050102010706020507" pitchFamily="18" charset="2"/>
              </a:rPr>
              <a:t>LTD</a:t>
            </a:r>
            <a:r>
              <a:rPr lang="en-US" sz="2000" kern="1200" dirty="0">
                <a:solidFill>
                  <a:srgbClr val="000000"/>
                </a:solidFill>
                <a:latin typeface="Book Antiqua" panose="02040602050305030304" pitchFamily="18" charset="0"/>
                <a:sym typeface="Symbol" panose="05050102010706020507" pitchFamily="18" charset="2"/>
              </a:rPr>
              <a:t> = </a:t>
            </a:r>
            <a:r>
              <a:rPr lang="en-US" sz="2000" kern="0" dirty="0">
                <a:latin typeface="Book Antiqua" panose="02040602050305030304" pitchFamily="18" charset="0"/>
              </a:rPr>
              <a:t>SQRT(L)</a:t>
            </a:r>
            <a:r>
              <a:rPr lang="en-US" sz="2000" i="1" kern="1200" dirty="0">
                <a:solidFill>
                  <a:srgbClr val="000000"/>
                </a:solidFill>
                <a:latin typeface="Book Antiqua" panose="02040602050305030304" pitchFamily="18" charset="0"/>
                <a:sym typeface="Symbol" panose="05050102010706020507" pitchFamily="18" charset="2"/>
              </a:rPr>
              <a:t></a:t>
            </a:r>
            <a:r>
              <a:rPr lang="en-US" sz="2000" i="1" baseline="-25000" dirty="0">
                <a:solidFill>
                  <a:srgbClr val="000000"/>
                </a:solidFill>
                <a:latin typeface="Book Antiqua" panose="02040602050305030304" pitchFamily="18" charset="0"/>
                <a:sym typeface="Symbol" panose="05050102010706020507" pitchFamily="18" charset="2"/>
              </a:rPr>
              <a:t>R</a:t>
            </a:r>
            <a:r>
              <a:rPr lang="en-US" sz="2000" kern="1200" dirty="0">
                <a:solidFill>
                  <a:srgbClr val="000000"/>
                </a:solidFill>
                <a:latin typeface="Book Antiqua" panose="02040602050305030304" pitchFamily="18" charset="0"/>
                <a:sym typeface="Symbol" panose="05050102010706020507" pitchFamily="18" charset="2"/>
              </a:rPr>
              <a:t> = </a:t>
            </a:r>
            <a:r>
              <a:rPr lang="en-US" sz="2000" kern="0" dirty="0">
                <a:latin typeface="Book Antiqua" panose="02040602050305030304" pitchFamily="18" charset="0"/>
              </a:rPr>
              <a:t>SQRT(4)*25= 50</a:t>
            </a:r>
          </a:p>
          <a:p>
            <a:pPr marL="0" indent="0">
              <a:spcAft>
                <a:spcPts val="300"/>
              </a:spcAft>
              <a:buFont typeface="Wingdings" pitchFamily="2" charset="2"/>
              <a:buNone/>
            </a:pPr>
            <a:r>
              <a:rPr lang="en-US" sz="2000" kern="0" dirty="0">
                <a:latin typeface="Book Antiqua" panose="02040602050305030304" pitchFamily="18" charset="0"/>
              </a:rPr>
              <a:t>ROP-for-each (no-postponement) =</a:t>
            </a:r>
            <a:r>
              <a:rPr lang="en-US" sz="2000" kern="0" dirty="0">
                <a:solidFill>
                  <a:srgbClr val="000000"/>
                </a:solidFill>
                <a:latin typeface="Book Antiqua" panose="02040602050305030304" pitchFamily="18" charset="0"/>
              </a:rPr>
              <a:t>NORM.INV(0.</a:t>
            </a:r>
            <a:r>
              <a:rPr lang="en-US" sz="2000" kern="0" dirty="0">
                <a:latin typeface="Book Antiqua" panose="02040602050305030304" pitchFamily="18" charset="0"/>
              </a:rPr>
              <a:t>977249868</a:t>
            </a:r>
            <a:r>
              <a:rPr lang="en-US" sz="2000" kern="0" dirty="0">
                <a:solidFill>
                  <a:srgbClr val="000000"/>
                </a:solidFill>
                <a:latin typeface="Book Antiqua" panose="02040602050305030304" pitchFamily="18" charset="0"/>
              </a:rPr>
              <a:t>,400,50)</a:t>
            </a:r>
            <a:r>
              <a:rPr lang="en-US" sz="2000" kern="0" dirty="0">
                <a:latin typeface="Book Antiqua" panose="02040602050305030304" pitchFamily="18" charset="0"/>
              </a:rPr>
              <a:t> = </a:t>
            </a:r>
            <a:r>
              <a:rPr lang="en-US" sz="2000" kern="0" dirty="0">
                <a:solidFill>
                  <a:srgbClr val="000000"/>
                </a:solidFill>
                <a:latin typeface="Book Antiqua" panose="02040602050305030304" pitchFamily="18" charset="0"/>
              </a:rPr>
              <a:t>500</a:t>
            </a:r>
            <a:endParaRPr lang="en-US" sz="2000" kern="0" dirty="0">
              <a:latin typeface="Book Antiqua" panose="02040602050305030304" pitchFamily="18" charset="0"/>
            </a:endParaRPr>
          </a:p>
          <a:p>
            <a:pPr marL="0" indent="0">
              <a:spcAft>
                <a:spcPts val="300"/>
              </a:spcAft>
              <a:buFont typeface="Wingdings" pitchFamily="2" charset="2"/>
              <a:buNone/>
            </a:pPr>
            <a:r>
              <a:rPr lang="en-US" sz="2000" kern="0" dirty="0">
                <a:latin typeface="Book Antiqua" panose="02040602050305030304" pitchFamily="18" charset="0"/>
              </a:rPr>
              <a:t>Isafety-for-each (no-postponement) = 500-400=100</a:t>
            </a:r>
          </a:p>
          <a:p>
            <a:pPr marL="0" indent="0">
              <a:spcAft>
                <a:spcPts val="300"/>
              </a:spcAft>
              <a:buFont typeface="Wingdings" pitchFamily="2" charset="2"/>
              <a:buNone/>
            </a:pPr>
            <a:r>
              <a:rPr lang="en-US" sz="2000" kern="0" dirty="0">
                <a:latin typeface="Book Antiqua" panose="02040602050305030304" pitchFamily="18" charset="0"/>
              </a:rPr>
              <a:t>Isafety-for-all (no-postponement) = 36*100= 3600</a:t>
            </a:r>
          </a:p>
          <a:p>
            <a:pPr marL="0" indent="0">
              <a:spcAft>
                <a:spcPts val="300"/>
              </a:spcAft>
              <a:buFont typeface="Wingdings" pitchFamily="2" charset="2"/>
              <a:buNone/>
            </a:pPr>
            <a:r>
              <a:rPr lang="en-US" sz="2000" kern="0" dirty="0">
                <a:latin typeface="Book Antiqua" panose="02040602050305030304" pitchFamily="18" charset="0"/>
              </a:rPr>
              <a:t>Average 36 Products in 4 weeks = 36*100*4= 14400</a:t>
            </a:r>
          </a:p>
          <a:p>
            <a:pPr marL="0" indent="0">
              <a:spcAft>
                <a:spcPts val="300"/>
              </a:spcAft>
              <a:buFont typeface="Wingdings" pitchFamily="2" charset="2"/>
              <a:buNone/>
            </a:pPr>
            <a:r>
              <a:rPr lang="en-US" sz="2000" kern="0" dirty="0">
                <a:latin typeface="Book Antiqua" panose="02040602050305030304" pitchFamily="18" charset="0"/>
              </a:rPr>
              <a:t>StdDev 36 Products (postponement) = SQRT(36)*25=150</a:t>
            </a:r>
          </a:p>
          <a:p>
            <a:pPr marL="0" indent="0">
              <a:spcAft>
                <a:spcPts val="300"/>
              </a:spcAft>
              <a:buFont typeface="Wingdings" pitchFamily="2" charset="2"/>
              <a:buNone/>
            </a:pPr>
            <a:r>
              <a:rPr lang="en-US" sz="2000" kern="0" dirty="0">
                <a:latin typeface="Book Antiqua" panose="02040602050305030304" pitchFamily="18" charset="0"/>
              </a:rPr>
              <a:t>StdDev 36 Products in 4 weeks (postponement) = SQRT(4)*150=300</a:t>
            </a:r>
          </a:p>
          <a:p>
            <a:pPr marL="0" indent="0">
              <a:spcAft>
                <a:spcPts val="300"/>
              </a:spcAft>
              <a:buNone/>
            </a:pPr>
            <a:r>
              <a:rPr lang="en-US" sz="2000" kern="0" dirty="0">
                <a:latin typeface="Book Antiqua" panose="02040602050305030304" pitchFamily="18" charset="0"/>
              </a:rPr>
              <a:t>ROP for all (postponement)  =</a:t>
            </a:r>
            <a:r>
              <a:rPr lang="en-US" sz="2000" kern="0" dirty="0">
                <a:solidFill>
                  <a:srgbClr val="000000"/>
                </a:solidFill>
                <a:latin typeface="Book Antiqua" panose="02040602050305030304" pitchFamily="18" charset="0"/>
              </a:rPr>
              <a:t>NORM.INV(</a:t>
            </a:r>
            <a:r>
              <a:rPr lang="en-US" sz="2000" kern="0" dirty="0">
                <a:latin typeface="Book Antiqua" panose="02040602050305030304" pitchFamily="18" charset="0"/>
              </a:rPr>
              <a:t>97.7249868%</a:t>
            </a:r>
            <a:r>
              <a:rPr lang="en-US" sz="2000" kern="0" dirty="0">
                <a:solidFill>
                  <a:srgbClr val="000000"/>
                </a:solidFill>
                <a:latin typeface="Book Antiqua" panose="02040602050305030304" pitchFamily="18" charset="0"/>
              </a:rPr>
              <a:t>,14400,300)</a:t>
            </a:r>
            <a:r>
              <a:rPr lang="en-US" sz="2000" kern="0" dirty="0">
                <a:latin typeface="Book Antiqua" panose="02040602050305030304" pitchFamily="18" charset="0"/>
              </a:rPr>
              <a:t> = </a:t>
            </a:r>
            <a:r>
              <a:rPr lang="en-US" sz="2000" kern="0" dirty="0">
                <a:solidFill>
                  <a:srgbClr val="000000"/>
                </a:solidFill>
                <a:latin typeface="Book Antiqua" panose="02040602050305030304" pitchFamily="18" charset="0"/>
              </a:rPr>
              <a:t>15000</a:t>
            </a:r>
            <a:endParaRPr lang="en-US" sz="2000" kern="0" dirty="0">
              <a:latin typeface="Book Antiqua" panose="02040602050305030304" pitchFamily="18" charset="0"/>
            </a:endParaRPr>
          </a:p>
          <a:p>
            <a:pPr marL="0" indent="0">
              <a:spcAft>
                <a:spcPts val="300"/>
              </a:spcAft>
              <a:buFont typeface="Wingdings" pitchFamily="2" charset="2"/>
              <a:buNone/>
            </a:pPr>
            <a:r>
              <a:rPr lang="en-US" sz="2000" kern="0" dirty="0">
                <a:latin typeface="Book Antiqua" panose="02040602050305030304" pitchFamily="18" charset="0"/>
              </a:rPr>
              <a:t>Isafety-for-all (postponement) =15000-14400=600</a:t>
            </a:r>
          </a:p>
          <a:p>
            <a:pPr marL="0" indent="0">
              <a:spcAft>
                <a:spcPts val="300"/>
              </a:spcAft>
              <a:buFont typeface="Wingdings" pitchFamily="2" charset="2"/>
              <a:buNone/>
            </a:pPr>
            <a:r>
              <a:rPr lang="en-US" sz="2000" kern="0" dirty="0">
                <a:latin typeface="Book Antiqua" panose="02040602050305030304" pitchFamily="18" charset="0"/>
              </a:rPr>
              <a:t>Isafety-for-all (postponement) = 600 vs Isafety-for-all (no-postponement) = 3600</a:t>
            </a: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r>
              <a:rPr lang="en-US" sz="2000" kern="0" dirty="0">
                <a:latin typeface="Book Antiqua" panose="02040602050305030304" pitchFamily="18" charset="0"/>
              </a:rPr>
              <a:t>=</a:t>
            </a: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US" sz="2000" kern="0" dirty="0">
              <a:latin typeface="Book Antiqua" panose="02040602050305030304" pitchFamily="18" charset="0"/>
            </a:endParaRPr>
          </a:p>
          <a:p>
            <a:pPr marL="0" indent="0">
              <a:spcAft>
                <a:spcPts val="300"/>
              </a:spcAft>
              <a:buFont typeface="Wingdings" pitchFamily="2" charset="2"/>
              <a:buNone/>
            </a:pPr>
            <a:endParaRPr lang="en-IN" sz="2000" kern="0" dirty="0">
              <a:latin typeface="Book Antiqua" panose="02040602050305030304" pitchFamily="18" charset="0"/>
            </a:endParaRPr>
          </a:p>
        </p:txBody>
      </p:sp>
    </p:spTree>
    <p:extLst>
      <p:ext uri="{BB962C8B-B14F-4D97-AF65-F5344CB8AC3E}">
        <p14:creationId xmlns:p14="http://schemas.microsoft.com/office/powerpoint/2010/main" val="21377538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9162F-09D2-4724-835B-401B0DE72513}"/>
              </a:ext>
            </a:extLst>
          </p:cNvPr>
          <p:cNvSpPr>
            <a:spLocks noGrp="1"/>
          </p:cNvSpPr>
          <p:nvPr>
            <p:ph type="title"/>
          </p:nvPr>
        </p:nvSpPr>
        <p:spPr/>
        <p:txBody>
          <a:bodyPr/>
          <a:lstStyle/>
          <a:p>
            <a:r>
              <a:rPr lang="en-US" dirty="0"/>
              <a:t>Postponement</a:t>
            </a:r>
          </a:p>
        </p:txBody>
      </p:sp>
      <p:pic>
        <p:nvPicPr>
          <p:cNvPr id="5" name="Graphic 4" descr="Long sleeve shirt with solid fill">
            <a:extLst>
              <a:ext uri="{FF2B5EF4-FFF2-40B4-BE49-F238E27FC236}">
                <a16:creationId xmlns:a16="http://schemas.microsoft.com/office/drawing/2014/main" id="{ABC82F6B-5C6D-4C5E-BF32-32F677168D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891" y="556749"/>
            <a:ext cx="1650492" cy="1650492"/>
          </a:xfrm>
          <a:prstGeom prst="rect">
            <a:avLst/>
          </a:prstGeom>
        </p:spPr>
      </p:pic>
      <p:pic>
        <p:nvPicPr>
          <p:cNvPr id="6" name="Graphic 5" descr="Long sleeve shirt with solid fill">
            <a:extLst>
              <a:ext uri="{FF2B5EF4-FFF2-40B4-BE49-F238E27FC236}">
                <a16:creationId xmlns:a16="http://schemas.microsoft.com/office/drawing/2014/main" id="{00405CA5-5D0D-4DC5-A4FC-31D094A5DA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7228" y="2201755"/>
            <a:ext cx="1650492" cy="1650492"/>
          </a:xfrm>
          <a:prstGeom prst="rect">
            <a:avLst/>
          </a:prstGeom>
        </p:spPr>
      </p:pic>
      <p:pic>
        <p:nvPicPr>
          <p:cNvPr id="7" name="Graphic 6" descr="Long sleeve shirt with solid fill">
            <a:extLst>
              <a:ext uri="{FF2B5EF4-FFF2-40B4-BE49-F238E27FC236}">
                <a16:creationId xmlns:a16="http://schemas.microsoft.com/office/drawing/2014/main" id="{4BD28CC2-8EAE-43C5-B66D-EFB67CFD4C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9400" y="556749"/>
            <a:ext cx="1650492" cy="1650492"/>
          </a:xfrm>
          <a:prstGeom prst="rect">
            <a:avLst/>
          </a:prstGeom>
        </p:spPr>
      </p:pic>
      <p:pic>
        <p:nvPicPr>
          <p:cNvPr id="8" name="Graphic 7" descr="Long sleeve shirt with solid fill">
            <a:extLst>
              <a:ext uri="{FF2B5EF4-FFF2-40B4-BE49-F238E27FC236}">
                <a16:creationId xmlns:a16="http://schemas.microsoft.com/office/drawing/2014/main" id="{B8765F07-9B6C-4A29-8882-85C73775A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22590" y="2116067"/>
            <a:ext cx="1650492" cy="1650492"/>
          </a:xfrm>
          <a:prstGeom prst="rect">
            <a:avLst/>
          </a:prstGeom>
        </p:spPr>
      </p:pic>
      <p:sp useBgFill="1">
        <p:nvSpPr>
          <p:cNvPr id="9" name="Content Placeholder 1">
            <a:extLst>
              <a:ext uri="{FF2B5EF4-FFF2-40B4-BE49-F238E27FC236}">
                <a16:creationId xmlns:a16="http://schemas.microsoft.com/office/drawing/2014/main" id="{2EFFC1D8-B0FC-4E08-91E1-8BDDE4F6433F}"/>
              </a:ext>
            </a:extLst>
          </p:cNvPr>
          <p:cNvSpPr txBox="1">
            <a:spLocks/>
          </p:cNvSpPr>
          <p:nvPr/>
        </p:nvSpPr>
        <p:spPr>
          <a:xfrm>
            <a:off x="-18864" y="585324"/>
            <a:ext cx="10391946" cy="2834188"/>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600"/>
              </a:spcBef>
              <a:buNone/>
            </a:pPr>
            <a:r>
              <a:rPr lang="en-US" sz="2400" kern="0" dirty="0">
                <a:latin typeface="Book Antiqua" panose="02040602050305030304" pitchFamily="18" charset="0"/>
              </a:rPr>
              <a:t>Four shirts, the same design, different color. Demand N~(100,25). </a:t>
            </a:r>
          </a:p>
          <a:p>
            <a:pPr marL="0" indent="0">
              <a:spcBef>
                <a:spcPts val="600"/>
              </a:spcBef>
              <a:buNone/>
            </a:pPr>
            <a:r>
              <a:rPr lang="en-US" sz="2400" kern="0" dirty="0">
                <a:latin typeface="Book Antiqua" panose="02040602050305030304" pitchFamily="18" charset="0"/>
              </a:rPr>
              <a:t>If we dye them first and prefer to have a 95% service level, </a:t>
            </a:r>
          </a:p>
          <a:p>
            <a:pPr marL="0" indent="0">
              <a:spcBef>
                <a:spcPts val="600"/>
              </a:spcBef>
              <a:buNone/>
            </a:pPr>
            <a:r>
              <a:rPr lang="en-US" sz="2400" kern="0" dirty="0">
                <a:latin typeface="Book Antiqua" panose="02040602050305030304" pitchFamily="18" charset="0"/>
              </a:rPr>
              <a:t>how much safety stock do we need?</a:t>
            </a:r>
          </a:p>
          <a:p>
            <a:pPr marL="0" indent="0">
              <a:spcBef>
                <a:spcPts val="600"/>
              </a:spcBef>
              <a:buNone/>
            </a:pPr>
            <a:r>
              <a:rPr lang="en-US" sz="2400" kern="0" dirty="0">
                <a:latin typeface="Book Antiqua" panose="02040602050305030304" pitchFamily="18" charset="0"/>
              </a:rPr>
              <a:t>Q for one color =NORM.INV(0.95,100,25) = 141.12</a:t>
            </a:r>
          </a:p>
          <a:p>
            <a:pPr marL="0" indent="0">
              <a:spcBef>
                <a:spcPts val="600"/>
              </a:spcBef>
              <a:buNone/>
            </a:pPr>
            <a:r>
              <a:rPr lang="en-US" sz="2400" kern="0" dirty="0">
                <a:latin typeface="Book Antiqua" panose="02040602050305030304" pitchFamily="18" charset="0"/>
              </a:rPr>
              <a:t>Isafety for one color = 141.12 -100 = 41.12</a:t>
            </a:r>
          </a:p>
          <a:p>
            <a:pPr marL="0" indent="0">
              <a:spcBef>
                <a:spcPts val="600"/>
              </a:spcBef>
              <a:buNone/>
            </a:pPr>
            <a:r>
              <a:rPr lang="en-US" sz="2400" kern="0" dirty="0">
                <a:latin typeface="Book Antiqua" panose="02040602050305030304" pitchFamily="18" charset="0"/>
              </a:rPr>
              <a:t>Isafety for one colors =4(41.12) = 164.48	</a:t>
            </a:r>
          </a:p>
        </p:txBody>
      </p:sp>
      <p:pic>
        <p:nvPicPr>
          <p:cNvPr id="10" name="Graphic 9" descr="Long sleeve shirt with solid fill">
            <a:extLst>
              <a:ext uri="{FF2B5EF4-FFF2-40B4-BE49-F238E27FC236}">
                <a16:creationId xmlns:a16="http://schemas.microsoft.com/office/drawing/2014/main" id="{B2358654-3BF2-4E50-8A5F-891400925B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52353" y="4734196"/>
            <a:ext cx="1650492" cy="1650492"/>
          </a:xfrm>
          <a:prstGeom prst="rect">
            <a:avLst/>
          </a:prstGeom>
        </p:spPr>
      </p:pic>
      <p:sp>
        <p:nvSpPr>
          <p:cNvPr id="11" name="Content Placeholder 1">
            <a:extLst>
              <a:ext uri="{FF2B5EF4-FFF2-40B4-BE49-F238E27FC236}">
                <a16:creationId xmlns:a16="http://schemas.microsoft.com/office/drawing/2014/main" id="{4FB79E13-0391-440D-8AF3-7A44C55C9E4B}"/>
              </a:ext>
            </a:extLst>
          </p:cNvPr>
          <p:cNvSpPr txBox="1">
            <a:spLocks/>
          </p:cNvSpPr>
          <p:nvPr/>
        </p:nvSpPr>
        <p:spPr>
          <a:xfrm>
            <a:off x="-18864" y="3505200"/>
            <a:ext cx="11296463" cy="3144062"/>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600"/>
              </a:spcBef>
              <a:buNone/>
            </a:pPr>
            <a:r>
              <a:rPr lang="en-US" sz="2400" kern="0" dirty="0">
                <a:latin typeface="Book Antiqua" panose="02040602050305030304" pitchFamily="18" charset="0"/>
              </a:rPr>
              <a:t>What if we have a high-speed dyeing machine and could postpone dyeing the uncolored fabric to when the demand comes with the same service level?</a:t>
            </a:r>
          </a:p>
          <a:p>
            <a:pPr marL="0" indent="0">
              <a:spcBef>
                <a:spcPts val="600"/>
              </a:spcBef>
              <a:buNone/>
            </a:pPr>
            <a:r>
              <a:rPr lang="en-US" sz="2400" kern="0" dirty="0">
                <a:latin typeface="Book Antiqua" panose="02040602050305030304" pitchFamily="18" charset="0"/>
              </a:rPr>
              <a:t>Average Demand for all colors = 4(100) =400</a:t>
            </a:r>
          </a:p>
          <a:p>
            <a:pPr marL="0" indent="0">
              <a:spcBef>
                <a:spcPts val="600"/>
              </a:spcBef>
              <a:buNone/>
            </a:pPr>
            <a:r>
              <a:rPr lang="en-US" sz="2400" kern="0" dirty="0">
                <a:latin typeface="Book Antiqua" panose="02040602050305030304" pitchFamily="18" charset="0"/>
              </a:rPr>
              <a:t>Standard Deviation of Demand for all colors = SQRT(4)(25) =50</a:t>
            </a:r>
          </a:p>
          <a:p>
            <a:pPr marL="0" indent="0">
              <a:spcBef>
                <a:spcPts val="600"/>
              </a:spcBef>
              <a:buNone/>
            </a:pPr>
            <a:r>
              <a:rPr lang="en-US" sz="2400" kern="0" dirty="0">
                <a:latin typeface="Book Antiqua" panose="02040602050305030304" pitchFamily="18" charset="0"/>
              </a:rPr>
              <a:t> =NORM.INV(0.95,400,50) = 482.24 </a:t>
            </a:r>
            <a:r>
              <a:rPr lang="en-US" sz="2400" kern="0" dirty="0">
                <a:latin typeface="Book Antiqua" panose="02040602050305030304" pitchFamily="18" charset="0"/>
                <a:sym typeface="Wingdings" panose="05000000000000000000" pitchFamily="2" charset="2"/>
              </a:rPr>
              <a:t> Isafety 482.24-400 = </a:t>
            </a:r>
            <a:r>
              <a:rPr lang="en-US" sz="2400" kern="0" dirty="0">
                <a:latin typeface="Book Antiqua" panose="02040602050305030304" pitchFamily="18" charset="0"/>
              </a:rPr>
              <a:t>82.</a:t>
            </a:r>
            <a:r>
              <a:rPr lang="en-US" sz="2400" kern="0" dirty="0">
                <a:latin typeface="Book Antiqua" panose="02040602050305030304" pitchFamily="18" charset="0"/>
                <a:sym typeface="Wingdings" panose="05000000000000000000" pitchFamily="2" charset="2"/>
              </a:rPr>
              <a:t> 24</a:t>
            </a:r>
          </a:p>
          <a:p>
            <a:pPr marL="0" indent="0">
              <a:spcBef>
                <a:spcPts val="600"/>
              </a:spcBef>
              <a:buNone/>
            </a:pPr>
            <a:r>
              <a:rPr lang="en-US" sz="2400" kern="0" dirty="0">
                <a:latin typeface="Book Antiqua" panose="02040602050305030304" pitchFamily="18" charset="0"/>
              </a:rPr>
              <a:t>82.</a:t>
            </a:r>
            <a:r>
              <a:rPr lang="en-US" sz="2400" kern="0" dirty="0">
                <a:latin typeface="Book Antiqua" panose="02040602050305030304" pitchFamily="18" charset="0"/>
                <a:sym typeface="Wingdings" panose="05000000000000000000" pitchFamily="2" charset="2"/>
              </a:rPr>
              <a:t> 24/</a:t>
            </a:r>
            <a:r>
              <a:rPr lang="en-US" sz="2400" kern="0" dirty="0">
                <a:latin typeface="Book Antiqua" panose="02040602050305030304" pitchFamily="18" charset="0"/>
              </a:rPr>
              <a:t> 164.48  or 50% improvement</a:t>
            </a:r>
          </a:p>
        </p:txBody>
      </p:sp>
    </p:spTree>
    <p:extLst>
      <p:ext uri="{BB962C8B-B14F-4D97-AF65-F5344CB8AC3E}">
        <p14:creationId xmlns:p14="http://schemas.microsoft.com/office/powerpoint/2010/main" val="3080280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ssolv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dissolve">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dissolv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dissolve">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dissolve">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Lead Time, Re-Order Point, Cycle Service Level, and Fill Rate</a:t>
            </a:r>
            <a:endParaRPr lang="en-US" dirty="0"/>
          </a:p>
        </p:txBody>
      </p:sp>
      <p:sp>
        <p:nvSpPr>
          <p:cNvPr id="6" name="TextBox 5">
            <a:extLst>
              <a:ext uri="{FF2B5EF4-FFF2-40B4-BE49-F238E27FC236}">
                <a16:creationId xmlns:a16="http://schemas.microsoft.com/office/drawing/2014/main" id="{CF0A3309-3054-449A-A390-1B5B1C14ECB9}"/>
              </a:ext>
            </a:extLst>
          </p:cNvPr>
          <p:cNvSpPr txBox="1"/>
          <p:nvPr/>
        </p:nvSpPr>
        <p:spPr>
          <a:xfrm>
            <a:off x="4612769" y="6291293"/>
            <a:ext cx="2669320" cy="584775"/>
          </a:xfrm>
          <a:prstGeom prst="rect">
            <a:avLst/>
          </a:prstGeom>
          <a:noFill/>
        </p:spPr>
        <p:txBody>
          <a:bodyPr wrap="none" rtlCol="0">
            <a:spAutoFit/>
          </a:bodyPr>
          <a:lstStyle/>
          <a:p>
            <a:r>
              <a:rPr lang="en-US" sz="3200" b="1" dirty="0">
                <a:solidFill>
                  <a:schemeClr val="bg1"/>
                </a:solidFill>
                <a:latin typeface="Kunstler Script" panose="030304020206070D0D06" pitchFamily="66" charset="0"/>
              </a:rPr>
              <a:t>Ardavan Asef-Vaziri</a:t>
            </a:r>
          </a:p>
        </p:txBody>
      </p:sp>
      <p:sp>
        <p:nvSpPr>
          <p:cNvPr id="8" name="Rectangle 7">
            <a:extLst>
              <a:ext uri="{FF2B5EF4-FFF2-40B4-BE49-F238E27FC236}">
                <a16:creationId xmlns:a16="http://schemas.microsoft.com/office/drawing/2014/main" id="{9D56C70B-C903-41EC-A445-816033C4F63C}"/>
              </a:ext>
            </a:extLst>
          </p:cNvPr>
          <p:cNvSpPr/>
          <p:nvPr/>
        </p:nvSpPr>
        <p:spPr>
          <a:xfrm>
            <a:off x="36945" y="2806716"/>
            <a:ext cx="5659582" cy="1015663"/>
          </a:xfrm>
          <a:prstGeom prst="rect">
            <a:avLst/>
          </a:prstGeom>
        </p:spPr>
        <p:txBody>
          <a:bodyPr wrap="square">
            <a:spAutoFit/>
          </a:bodyPr>
          <a:lstStyle/>
          <a:p>
            <a:pPr marL="0" indent="0">
              <a:spcBef>
                <a:spcPts val="0"/>
              </a:spcBef>
              <a:buFont typeface="Wingdings" pitchFamily="2" charset="2"/>
              <a:buNone/>
              <a:defRPr/>
            </a:pPr>
            <a:r>
              <a:rPr lang="en-US" sz="2000" b="1" i="1" kern="0" dirty="0">
                <a:solidFill>
                  <a:schemeClr val="bg1"/>
                </a:solidFill>
                <a:latin typeface="Book Antiqua" panose="02040602050305030304" pitchFamily="18" charset="0"/>
                <a:cs typeface="Tahoma" pitchFamily="34" charset="0"/>
              </a:rPr>
              <a:t>Parts of the slides of this lectures were prepared over my teaching lifetime based on the material that I have learned from the following book</a:t>
            </a:r>
          </a:p>
        </p:txBody>
      </p:sp>
      <p:pic>
        <p:nvPicPr>
          <p:cNvPr id="7" name="Picture 6">
            <a:extLst>
              <a:ext uri="{FF2B5EF4-FFF2-40B4-BE49-F238E27FC236}">
                <a16:creationId xmlns:a16="http://schemas.microsoft.com/office/drawing/2014/main" id="{3555F278-BBB8-4C8C-9B16-F69A7C8C062C}"/>
              </a:ext>
            </a:extLst>
          </p:cNvPr>
          <p:cNvPicPr>
            <a:picLocks noChangeAspect="1"/>
          </p:cNvPicPr>
          <p:nvPr/>
        </p:nvPicPr>
        <p:blipFill>
          <a:blip r:embed="rId4"/>
          <a:stretch>
            <a:fillRect/>
          </a:stretch>
        </p:blipFill>
        <p:spPr>
          <a:xfrm>
            <a:off x="228600" y="4190695"/>
            <a:ext cx="2057173" cy="2590800"/>
          </a:xfrm>
          <a:prstGeom prst="rect">
            <a:avLst/>
          </a:prstGeom>
        </p:spPr>
      </p:pic>
      <p:pic>
        <p:nvPicPr>
          <p:cNvPr id="2" name="Online Media 1" title="Service Level &amp; Fill Rate">
            <a:hlinkClick r:id="" action="ppaction://media"/>
            <a:extLst>
              <a:ext uri="{FF2B5EF4-FFF2-40B4-BE49-F238E27FC236}">
                <a16:creationId xmlns:a16="http://schemas.microsoft.com/office/drawing/2014/main" id="{AD36F1F7-5C51-43AD-8A5C-EFCD02498F68}"/>
              </a:ext>
            </a:extLst>
          </p:cNvPr>
          <p:cNvPicPr>
            <a:picLocks noRot="1" noChangeAspect="1"/>
          </p:cNvPicPr>
          <p:nvPr>
            <a:videoFile r:link="rId1"/>
          </p:nvPr>
        </p:nvPicPr>
        <p:blipFill>
          <a:blip r:embed="rId5"/>
          <a:stretch>
            <a:fillRect/>
          </a:stretch>
        </p:blipFill>
        <p:spPr>
          <a:xfrm>
            <a:off x="11919" y="-54227"/>
            <a:ext cx="12180081" cy="6881747"/>
          </a:xfrm>
          <a:prstGeom prst="rect">
            <a:avLst/>
          </a:prstGeom>
        </p:spPr>
      </p:pic>
    </p:spTree>
    <p:extLst>
      <p:ext uri="{BB962C8B-B14F-4D97-AF65-F5344CB8AC3E}">
        <p14:creationId xmlns:p14="http://schemas.microsoft.com/office/powerpoint/2010/main" val="3887981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FD18-F3B5-41BA-9CB9-82060195A951}"/>
              </a:ext>
            </a:extLst>
          </p:cNvPr>
          <p:cNvSpPr>
            <a:spLocks noGrp="1"/>
          </p:cNvSpPr>
          <p:nvPr>
            <p:ph type="title"/>
          </p:nvPr>
        </p:nvSpPr>
        <p:spPr/>
        <p:txBody>
          <a:bodyPr/>
          <a:lstStyle/>
          <a:p>
            <a:r>
              <a:rPr lang="en-US" dirty="0"/>
              <a:t>Postponement</a:t>
            </a:r>
          </a:p>
        </p:txBody>
      </p:sp>
      <p:graphicFrame>
        <p:nvGraphicFramePr>
          <p:cNvPr id="3" name="Object 2">
            <a:extLst>
              <a:ext uri="{FF2B5EF4-FFF2-40B4-BE49-F238E27FC236}">
                <a16:creationId xmlns:a16="http://schemas.microsoft.com/office/drawing/2014/main" id="{C01D01E8-05B8-4057-8FE5-A4A979473FC3}"/>
              </a:ext>
            </a:extLst>
          </p:cNvPr>
          <p:cNvGraphicFramePr>
            <a:graphicFrameLocks noChangeAspect="1"/>
          </p:cNvGraphicFramePr>
          <p:nvPr/>
        </p:nvGraphicFramePr>
        <p:xfrm>
          <a:off x="48164" y="685800"/>
          <a:ext cx="8590175" cy="5715000"/>
        </p:xfrm>
        <a:graphic>
          <a:graphicData uri="http://schemas.openxmlformats.org/presentationml/2006/ole">
            <mc:AlternateContent xmlns:mc="http://schemas.openxmlformats.org/markup-compatibility/2006">
              <mc:Choice xmlns:v="urn:schemas-microsoft-com:vml" Requires="v">
                <p:oleObj spid="_x0000_s31760" name="Worksheet" r:id="rId3" imgW="6943592" imgH="4619605" progId="Excel.Sheet.12">
                  <p:embed/>
                </p:oleObj>
              </mc:Choice>
              <mc:Fallback>
                <p:oleObj name="Worksheet" r:id="rId3" imgW="6943592" imgH="4619605" progId="Excel.Sheet.12">
                  <p:embed/>
                  <p:pic>
                    <p:nvPicPr>
                      <p:cNvPr id="3" name="Object 2">
                        <a:extLst>
                          <a:ext uri="{FF2B5EF4-FFF2-40B4-BE49-F238E27FC236}">
                            <a16:creationId xmlns:a16="http://schemas.microsoft.com/office/drawing/2014/main" id="{C01D01E8-05B8-4057-8FE5-A4A979473FC3}"/>
                          </a:ext>
                        </a:extLst>
                      </p:cNvPr>
                      <p:cNvPicPr/>
                      <p:nvPr/>
                    </p:nvPicPr>
                    <p:blipFill>
                      <a:blip r:embed="rId4"/>
                      <a:stretch>
                        <a:fillRect/>
                      </a:stretch>
                    </p:blipFill>
                    <p:spPr>
                      <a:xfrm>
                        <a:off x="48164" y="685800"/>
                        <a:ext cx="8590175" cy="5715000"/>
                      </a:xfrm>
                      <a:prstGeom prst="rect">
                        <a:avLst/>
                      </a:prstGeom>
                    </p:spPr>
                  </p:pic>
                </p:oleObj>
              </mc:Fallback>
            </mc:AlternateContent>
          </a:graphicData>
        </a:graphic>
      </p:graphicFrame>
      <p:pic>
        <p:nvPicPr>
          <p:cNvPr id="4" name="Graphic 3" descr="Long sleeve shirt with solid fill">
            <a:extLst>
              <a:ext uri="{FF2B5EF4-FFF2-40B4-BE49-F238E27FC236}">
                <a16:creationId xmlns:a16="http://schemas.microsoft.com/office/drawing/2014/main" id="{C12928F3-0C84-46B0-9376-57CADE0015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0891" y="556749"/>
            <a:ext cx="1650492" cy="1650492"/>
          </a:xfrm>
          <a:prstGeom prst="rect">
            <a:avLst/>
          </a:prstGeom>
        </p:spPr>
      </p:pic>
      <p:pic>
        <p:nvPicPr>
          <p:cNvPr id="5" name="Graphic 4" descr="Long sleeve shirt with solid fill">
            <a:extLst>
              <a:ext uri="{FF2B5EF4-FFF2-40B4-BE49-F238E27FC236}">
                <a16:creationId xmlns:a16="http://schemas.microsoft.com/office/drawing/2014/main" id="{31726AB2-59F0-4780-B917-FBB20BB55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7228" y="2201755"/>
            <a:ext cx="1650492" cy="1650492"/>
          </a:xfrm>
          <a:prstGeom prst="rect">
            <a:avLst/>
          </a:prstGeom>
        </p:spPr>
      </p:pic>
      <p:pic>
        <p:nvPicPr>
          <p:cNvPr id="6" name="Graphic 5" descr="Long sleeve shirt with solid fill">
            <a:extLst>
              <a:ext uri="{FF2B5EF4-FFF2-40B4-BE49-F238E27FC236}">
                <a16:creationId xmlns:a16="http://schemas.microsoft.com/office/drawing/2014/main" id="{15C7CFB6-D361-435E-9263-9EAE359D67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39400" y="556749"/>
            <a:ext cx="1650492" cy="1650492"/>
          </a:xfrm>
          <a:prstGeom prst="rect">
            <a:avLst/>
          </a:prstGeom>
        </p:spPr>
      </p:pic>
      <p:pic>
        <p:nvPicPr>
          <p:cNvPr id="7" name="Graphic 6" descr="Long sleeve shirt with solid fill">
            <a:extLst>
              <a:ext uri="{FF2B5EF4-FFF2-40B4-BE49-F238E27FC236}">
                <a16:creationId xmlns:a16="http://schemas.microsoft.com/office/drawing/2014/main" id="{4984B88E-4760-414D-9A8D-13A925C5B1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22590" y="2116067"/>
            <a:ext cx="1650492" cy="1650492"/>
          </a:xfrm>
          <a:prstGeom prst="rect">
            <a:avLst/>
          </a:prstGeom>
        </p:spPr>
      </p:pic>
      <p:pic>
        <p:nvPicPr>
          <p:cNvPr id="8" name="Graphic 7" descr="Long sleeve shirt with solid fill">
            <a:extLst>
              <a:ext uri="{FF2B5EF4-FFF2-40B4-BE49-F238E27FC236}">
                <a16:creationId xmlns:a16="http://schemas.microsoft.com/office/drawing/2014/main" id="{70E4BB22-B5AC-402A-813D-1AA581E2FE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52353" y="4734196"/>
            <a:ext cx="1650492" cy="1650492"/>
          </a:xfrm>
          <a:prstGeom prst="rect">
            <a:avLst/>
          </a:prstGeom>
        </p:spPr>
      </p:pic>
    </p:spTree>
    <p:extLst>
      <p:ext uri="{BB962C8B-B14F-4D97-AF65-F5344CB8AC3E}">
        <p14:creationId xmlns:p14="http://schemas.microsoft.com/office/powerpoint/2010/main" val="12461385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C69A-B4E7-4039-804D-E5D9DBF65BC8}"/>
              </a:ext>
            </a:extLst>
          </p:cNvPr>
          <p:cNvSpPr>
            <a:spLocks noGrp="1"/>
          </p:cNvSpPr>
          <p:nvPr>
            <p:ph type="title"/>
          </p:nvPr>
        </p:nvSpPr>
        <p:spPr>
          <a:xfrm>
            <a:off x="0" y="0"/>
            <a:ext cx="12192000" cy="609600"/>
          </a:xfrm>
        </p:spPr>
        <p:txBody>
          <a:bodyPr/>
          <a:lstStyle/>
          <a:p>
            <a:r>
              <a:rPr lang="en-US" dirty="0"/>
              <a:t>Postponement</a:t>
            </a:r>
          </a:p>
        </p:txBody>
      </p:sp>
      <p:sp>
        <p:nvSpPr>
          <p:cNvPr id="14" name="Plus Sign 13">
            <a:extLst>
              <a:ext uri="{FF2B5EF4-FFF2-40B4-BE49-F238E27FC236}">
                <a16:creationId xmlns:a16="http://schemas.microsoft.com/office/drawing/2014/main" id="{05E16A75-291E-428F-81C2-089606B49E46}"/>
              </a:ext>
            </a:extLst>
          </p:cNvPr>
          <p:cNvSpPr/>
          <p:nvPr/>
        </p:nvSpPr>
        <p:spPr bwMode="auto">
          <a:xfrm>
            <a:off x="1964488" y="2019459"/>
            <a:ext cx="1154084" cy="1053826"/>
          </a:xfrm>
          <a:prstGeom prst="mathPlus">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5" name="Minus Sign 14">
            <a:extLst>
              <a:ext uri="{FF2B5EF4-FFF2-40B4-BE49-F238E27FC236}">
                <a16:creationId xmlns:a16="http://schemas.microsoft.com/office/drawing/2014/main" id="{191C91E6-7BB0-499A-A1FE-FC3655DBEC83}"/>
              </a:ext>
            </a:extLst>
          </p:cNvPr>
          <p:cNvSpPr/>
          <p:nvPr/>
        </p:nvSpPr>
        <p:spPr bwMode="auto">
          <a:xfrm>
            <a:off x="1964488" y="2704232"/>
            <a:ext cx="1154084" cy="1012173"/>
          </a:xfrm>
          <a:prstGeom prst="mathMinus">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6" name="Division Sign 15">
            <a:extLst>
              <a:ext uri="{FF2B5EF4-FFF2-40B4-BE49-F238E27FC236}">
                <a16:creationId xmlns:a16="http://schemas.microsoft.com/office/drawing/2014/main" id="{E1E95BE2-5881-4592-A188-2B58FC760969}"/>
              </a:ext>
            </a:extLst>
          </p:cNvPr>
          <p:cNvSpPr/>
          <p:nvPr/>
        </p:nvSpPr>
        <p:spPr bwMode="auto">
          <a:xfrm>
            <a:off x="1978775" y="4065394"/>
            <a:ext cx="1154084" cy="876768"/>
          </a:xfrm>
          <a:prstGeom prst="mathDivid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7" name="Not Equal 16">
            <a:extLst>
              <a:ext uri="{FF2B5EF4-FFF2-40B4-BE49-F238E27FC236}">
                <a16:creationId xmlns:a16="http://schemas.microsoft.com/office/drawing/2014/main" id="{FE9314D3-CCE7-44FC-992F-491A765C0C20}"/>
              </a:ext>
            </a:extLst>
          </p:cNvPr>
          <p:cNvSpPr/>
          <p:nvPr/>
        </p:nvSpPr>
        <p:spPr bwMode="auto">
          <a:xfrm>
            <a:off x="1978775" y="3404108"/>
            <a:ext cx="1133475" cy="713189"/>
          </a:xfrm>
          <a:prstGeom prst="mathNotEqual">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nvGrpSpPr>
          <p:cNvPr id="22" name="Group 21">
            <a:extLst>
              <a:ext uri="{FF2B5EF4-FFF2-40B4-BE49-F238E27FC236}">
                <a16:creationId xmlns:a16="http://schemas.microsoft.com/office/drawing/2014/main" id="{C76585C2-1B48-4DD1-ADB8-CB7D7619DD0D}"/>
              </a:ext>
            </a:extLst>
          </p:cNvPr>
          <p:cNvGrpSpPr/>
          <p:nvPr/>
        </p:nvGrpSpPr>
        <p:grpSpPr>
          <a:xfrm>
            <a:off x="1312026" y="2583777"/>
            <a:ext cx="652463" cy="854747"/>
            <a:chOff x="1709737" y="2583777"/>
            <a:chExt cx="652463" cy="854747"/>
          </a:xfrm>
        </p:grpSpPr>
        <p:cxnSp>
          <p:nvCxnSpPr>
            <p:cNvPr id="19" name="Straight Arrow Connector 18">
              <a:extLst>
                <a:ext uri="{FF2B5EF4-FFF2-40B4-BE49-F238E27FC236}">
                  <a16:creationId xmlns:a16="http://schemas.microsoft.com/office/drawing/2014/main" id="{CC4A4F9A-9DAD-4633-ABC5-78F6983EF3FE}"/>
                </a:ext>
              </a:extLst>
            </p:cNvPr>
            <p:cNvCxnSpPr>
              <a:cxnSpLocks/>
            </p:cNvCxnSpPr>
            <p:nvPr/>
          </p:nvCxnSpPr>
          <p:spPr bwMode="auto">
            <a:xfrm flipV="1">
              <a:off x="1752600" y="2583777"/>
              <a:ext cx="609598" cy="719015"/>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2EFE51EC-35B4-414F-A134-7C9EF09360F0}"/>
                </a:ext>
              </a:extLst>
            </p:cNvPr>
            <p:cNvCxnSpPr>
              <a:cxnSpLocks/>
            </p:cNvCxnSpPr>
            <p:nvPr/>
          </p:nvCxnSpPr>
          <p:spPr bwMode="auto">
            <a:xfrm flipV="1">
              <a:off x="1709737" y="3183133"/>
              <a:ext cx="652463" cy="255391"/>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grpSp>
      <p:grpSp>
        <p:nvGrpSpPr>
          <p:cNvPr id="23" name="Group 22">
            <a:extLst>
              <a:ext uri="{FF2B5EF4-FFF2-40B4-BE49-F238E27FC236}">
                <a16:creationId xmlns:a16="http://schemas.microsoft.com/office/drawing/2014/main" id="{A43700D8-82D1-47C5-8744-F302BEDE75BD}"/>
              </a:ext>
            </a:extLst>
          </p:cNvPr>
          <p:cNvGrpSpPr/>
          <p:nvPr/>
        </p:nvGrpSpPr>
        <p:grpSpPr>
          <a:xfrm flipV="1">
            <a:off x="1312025" y="3484964"/>
            <a:ext cx="695325" cy="854747"/>
            <a:chOff x="1709737" y="2583777"/>
            <a:chExt cx="695325" cy="854747"/>
          </a:xfrm>
        </p:grpSpPr>
        <p:cxnSp>
          <p:nvCxnSpPr>
            <p:cNvPr id="24" name="Straight Arrow Connector 23">
              <a:extLst>
                <a:ext uri="{FF2B5EF4-FFF2-40B4-BE49-F238E27FC236}">
                  <a16:creationId xmlns:a16="http://schemas.microsoft.com/office/drawing/2014/main" id="{C0860DC4-8247-4633-A286-73158C6D6990}"/>
                </a:ext>
              </a:extLst>
            </p:cNvPr>
            <p:cNvCxnSpPr>
              <a:cxnSpLocks/>
            </p:cNvCxnSpPr>
            <p:nvPr/>
          </p:nvCxnSpPr>
          <p:spPr bwMode="auto">
            <a:xfrm flipV="1">
              <a:off x="1752600" y="2583777"/>
              <a:ext cx="652462" cy="719015"/>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25" name="Straight Arrow Connector 24">
              <a:extLst>
                <a:ext uri="{FF2B5EF4-FFF2-40B4-BE49-F238E27FC236}">
                  <a16:creationId xmlns:a16="http://schemas.microsoft.com/office/drawing/2014/main" id="{7463D1B8-4A80-4E7C-881D-219144CEE7D1}"/>
                </a:ext>
              </a:extLst>
            </p:cNvPr>
            <p:cNvCxnSpPr>
              <a:cxnSpLocks/>
            </p:cNvCxnSpPr>
            <p:nvPr/>
          </p:nvCxnSpPr>
          <p:spPr bwMode="auto">
            <a:xfrm flipV="1">
              <a:off x="1709737" y="3183133"/>
              <a:ext cx="652463" cy="255391"/>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grpSp>
      <p:sp>
        <p:nvSpPr>
          <p:cNvPr id="28" name="Plus Sign 27">
            <a:extLst>
              <a:ext uri="{FF2B5EF4-FFF2-40B4-BE49-F238E27FC236}">
                <a16:creationId xmlns:a16="http://schemas.microsoft.com/office/drawing/2014/main" id="{A28F279B-3967-42D7-B9F2-06DB151AE5CE}"/>
              </a:ext>
            </a:extLst>
          </p:cNvPr>
          <p:cNvSpPr/>
          <p:nvPr/>
        </p:nvSpPr>
        <p:spPr bwMode="auto">
          <a:xfrm>
            <a:off x="9036107" y="1992273"/>
            <a:ext cx="1154084" cy="1053826"/>
          </a:xfrm>
          <a:prstGeom prst="mathPlu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29" name="Minus Sign 28">
            <a:extLst>
              <a:ext uri="{FF2B5EF4-FFF2-40B4-BE49-F238E27FC236}">
                <a16:creationId xmlns:a16="http://schemas.microsoft.com/office/drawing/2014/main" id="{BF2C7006-4B4B-4153-B53F-DC2FBAFFFB5B}"/>
              </a:ext>
            </a:extLst>
          </p:cNvPr>
          <p:cNvSpPr/>
          <p:nvPr/>
        </p:nvSpPr>
        <p:spPr bwMode="auto">
          <a:xfrm>
            <a:off x="9036107" y="2677046"/>
            <a:ext cx="1154084" cy="1012173"/>
          </a:xfrm>
          <a:prstGeom prst="mathMinu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30" name="Division Sign 29">
            <a:extLst>
              <a:ext uri="{FF2B5EF4-FFF2-40B4-BE49-F238E27FC236}">
                <a16:creationId xmlns:a16="http://schemas.microsoft.com/office/drawing/2014/main" id="{E9B8A27E-FC98-4D1F-9EFC-108BB8475459}"/>
              </a:ext>
            </a:extLst>
          </p:cNvPr>
          <p:cNvSpPr/>
          <p:nvPr/>
        </p:nvSpPr>
        <p:spPr bwMode="auto">
          <a:xfrm>
            <a:off x="9043209" y="4092271"/>
            <a:ext cx="1154084" cy="876768"/>
          </a:xfrm>
          <a:prstGeom prst="mathDivid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31" name="Not Equal 30">
            <a:extLst>
              <a:ext uri="{FF2B5EF4-FFF2-40B4-BE49-F238E27FC236}">
                <a16:creationId xmlns:a16="http://schemas.microsoft.com/office/drawing/2014/main" id="{637B5DAB-CB5F-47B5-A9DF-F2BB419E4AB4}"/>
              </a:ext>
            </a:extLst>
          </p:cNvPr>
          <p:cNvSpPr/>
          <p:nvPr/>
        </p:nvSpPr>
        <p:spPr bwMode="auto">
          <a:xfrm>
            <a:off x="9053514" y="3414658"/>
            <a:ext cx="1133475" cy="713189"/>
          </a:xfrm>
          <a:prstGeom prst="mathNotEqual">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2" name="Double Wave 41">
            <a:extLst>
              <a:ext uri="{FF2B5EF4-FFF2-40B4-BE49-F238E27FC236}">
                <a16:creationId xmlns:a16="http://schemas.microsoft.com/office/drawing/2014/main" id="{BF67EE88-3E70-46C1-BA6A-6EEA8D229016}"/>
              </a:ext>
            </a:extLst>
          </p:cNvPr>
          <p:cNvSpPr/>
          <p:nvPr/>
        </p:nvSpPr>
        <p:spPr bwMode="auto">
          <a:xfrm>
            <a:off x="264276" y="1144664"/>
            <a:ext cx="874741" cy="379336"/>
          </a:xfrm>
          <a:prstGeom prst="doubleWave">
            <a:avLst>
              <a:gd name="adj1" fmla="val 6250"/>
              <a:gd name="adj2" fmla="val 2012"/>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4" name="Double Wave 43">
            <a:extLst>
              <a:ext uri="{FF2B5EF4-FFF2-40B4-BE49-F238E27FC236}">
                <a16:creationId xmlns:a16="http://schemas.microsoft.com/office/drawing/2014/main" id="{28833BCA-0EEF-48FA-93A1-6A1297970BCF}"/>
              </a:ext>
            </a:extLst>
          </p:cNvPr>
          <p:cNvSpPr/>
          <p:nvPr/>
        </p:nvSpPr>
        <p:spPr bwMode="auto">
          <a:xfrm>
            <a:off x="251548" y="1715332"/>
            <a:ext cx="874741" cy="379336"/>
          </a:xfrm>
          <a:prstGeom prst="doubleWave">
            <a:avLst>
              <a:gd name="adj1" fmla="val 6250"/>
              <a:gd name="adj2" fmla="val 2012"/>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5" name="Double Wave 44">
            <a:extLst>
              <a:ext uri="{FF2B5EF4-FFF2-40B4-BE49-F238E27FC236}">
                <a16:creationId xmlns:a16="http://schemas.microsoft.com/office/drawing/2014/main" id="{385D71D6-3985-44BD-9EBB-238AAF5008AA}"/>
              </a:ext>
            </a:extLst>
          </p:cNvPr>
          <p:cNvSpPr/>
          <p:nvPr/>
        </p:nvSpPr>
        <p:spPr bwMode="auto">
          <a:xfrm>
            <a:off x="260293" y="2226469"/>
            <a:ext cx="874741" cy="379336"/>
          </a:xfrm>
          <a:prstGeom prst="doubleWave">
            <a:avLst>
              <a:gd name="adj1" fmla="val 6250"/>
              <a:gd name="adj2" fmla="val 2012"/>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6" name="Double Wave 45">
            <a:extLst>
              <a:ext uri="{FF2B5EF4-FFF2-40B4-BE49-F238E27FC236}">
                <a16:creationId xmlns:a16="http://schemas.microsoft.com/office/drawing/2014/main" id="{977B29F8-132F-4B0C-B4AB-B96ED9FEC36F}"/>
              </a:ext>
            </a:extLst>
          </p:cNvPr>
          <p:cNvSpPr/>
          <p:nvPr/>
        </p:nvSpPr>
        <p:spPr bwMode="auto">
          <a:xfrm>
            <a:off x="260292" y="2753835"/>
            <a:ext cx="874741" cy="379336"/>
          </a:xfrm>
          <a:prstGeom prst="doubleWave">
            <a:avLst>
              <a:gd name="adj1" fmla="val 6250"/>
              <a:gd name="adj2" fmla="val 201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7" name="Double Wave 46">
            <a:extLst>
              <a:ext uri="{FF2B5EF4-FFF2-40B4-BE49-F238E27FC236}">
                <a16:creationId xmlns:a16="http://schemas.microsoft.com/office/drawing/2014/main" id="{9D9E2DEB-4B1E-4FE1-A05F-B10EA51628E8}"/>
              </a:ext>
            </a:extLst>
          </p:cNvPr>
          <p:cNvSpPr/>
          <p:nvPr/>
        </p:nvSpPr>
        <p:spPr bwMode="auto">
          <a:xfrm>
            <a:off x="251547" y="3299976"/>
            <a:ext cx="874741" cy="379336"/>
          </a:xfrm>
          <a:prstGeom prst="doubleWave">
            <a:avLst>
              <a:gd name="adj1" fmla="val 6250"/>
              <a:gd name="adj2" fmla="val 2012"/>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C00000"/>
              </a:solidFill>
              <a:effectLst/>
              <a:latin typeface="Verdana" pitchFamily="-112" charset="0"/>
            </a:endParaRPr>
          </a:p>
        </p:txBody>
      </p:sp>
      <p:sp>
        <p:nvSpPr>
          <p:cNvPr id="50" name="Double Wave 49">
            <a:extLst>
              <a:ext uri="{FF2B5EF4-FFF2-40B4-BE49-F238E27FC236}">
                <a16:creationId xmlns:a16="http://schemas.microsoft.com/office/drawing/2014/main" id="{8533D371-90A1-4B8E-BF36-1E9112CEADCF}"/>
              </a:ext>
            </a:extLst>
          </p:cNvPr>
          <p:cNvSpPr/>
          <p:nvPr/>
        </p:nvSpPr>
        <p:spPr bwMode="auto">
          <a:xfrm>
            <a:off x="243666" y="3844364"/>
            <a:ext cx="874741" cy="379336"/>
          </a:xfrm>
          <a:prstGeom prst="doubleWave">
            <a:avLst>
              <a:gd name="adj1" fmla="val 6250"/>
              <a:gd name="adj2" fmla="val 201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1" name="Double Wave 50">
            <a:extLst>
              <a:ext uri="{FF2B5EF4-FFF2-40B4-BE49-F238E27FC236}">
                <a16:creationId xmlns:a16="http://schemas.microsoft.com/office/drawing/2014/main" id="{970CCC63-1830-4DA6-8BDC-F3201CCDDF66}"/>
              </a:ext>
            </a:extLst>
          </p:cNvPr>
          <p:cNvSpPr/>
          <p:nvPr/>
        </p:nvSpPr>
        <p:spPr bwMode="auto">
          <a:xfrm>
            <a:off x="243665" y="4314110"/>
            <a:ext cx="874741" cy="379336"/>
          </a:xfrm>
          <a:prstGeom prst="doubleWave">
            <a:avLst>
              <a:gd name="adj1" fmla="val 6250"/>
              <a:gd name="adj2" fmla="val 201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2" name="Double Wave 51">
            <a:extLst>
              <a:ext uri="{FF2B5EF4-FFF2-40B4-BE49-F238E27FC236}">
                <a16:creationId xmlns:a16="http://schemas.microsoft.com/office/drawing/2014/main" id="{634B1371-E9AA-449D-B6FB-CCC4AD2E2C6D}"/>
              </a:ext>
            </a:extLst>
          </p:cNvPr>
          <p:cNvSpPr/>
          <p:nvPr/>
        </p:nvSpPr>
        <p:spPr bwMode="auto">
          <a:xfrm>
            <a:off x="242022" y="4811791"/>
            <a:ext cx="874741" cy="379336"/>
          </a:xfrm>
          <a:prstGeom prst="doubleWave">
            <a:avLst>
              <a:gd name="adj1" fmla="val 6250"/>
              <a:gd name="adj2" fmla="val 201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3" name="Double Wave 52">
            <a:extLst>
              <a:ext uri="{FF2B5EF4-FFF2-40B4-BE49-F238E27FC236}">
                <a16:creationId xmlns:a16="http://schemas.microsoft.com/office/drawing/2014/main" id="{EDB69928-E894-48C7-A117-DFD112E79F65}"/>
              </a:ext>
            </a:extLst>
          </p:cNvPr>
          <p:cNvSpPr/>
          <p:nvPr/>
        </p:nvSpPr>
        <p:spPr bwMode="auto">
          <a:xfrm>
            <a:off x="241243" y="5252879"/>
            <a:ext cx="874741" cy="379336"/>
          </a:xfrm>
          <a:prstGeom prst="doubleWave">
            <a:avLst>
              <a:gd name="adj1" fmla="val 6250"/>
              <a:gd name="adj2" fmla="val 20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4" name="Double Wave 53">
            <a:extLst>
              <a:ext uri="{FF2B5EF4-FFF2-40B4-BE49-F238E27FC236}">
                <a16:creationId xmlns:a16="http://schemas.microsoft.com/office/drawing/2014/main" id="{A1FE50F9-B456-4FFC-9524-2A0C870BF485}"/>
              </a:ext>
            </a:extLst>
          </p:cNvPr>
          <p:cNvSpPr/>
          <p:nvPr/>
        </p:nvSpPr>
        <p:spPr bwMode="auto">
          <a:xfrm>
            <a:off x="10883957" y="1334332"/>
            <a:ext cx="874741" cy="379336"/>
          </a:xfrm>
          <a:prstGeom prst="doubleWave">
            <a:avLst>
              <a:gd name="adj1" fmla="val 6250"/>
              <a:gd name="adj2" fmla="val 2012"/>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5" name="Double Wave 54">
            <a:extLst>
              <a:ext uri="{FF2B5EF4-FFF2-40B4-BE49-F238E27FC236}">
                <a16:creationId xmlns:a16="http://schemas.microsoft.com/office/drawing/2014/main" id="{0783BF00-96B5-403D-890A-CC07737DDB5C}"/>
              </a:ext>
            </a:extLst>
          </p:cNvPr>
          <p:cNvSpPr/>
          <p:nvPr/>
        </p:nvSpPr>
        <p:spPr bwMode="auto">
          <a:xfrm>
            <a:off x="10871229" y="1905000"/>
            <a:ext cx="874741" cy="379336"/>
          </a:xfrm>
          <a:prstGeom prst="doubleWave">
            <a:avLst>
              <a:gd name="adj1" fmla="val 6250"/>
              <a:gd name="adj2" fmla="val 2012"/>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6" name="Double Wave 55">
            <a:extLst>
              <a:ext uri="{FF2B5EF4-FFF2-40B4-BE49-F238E27FC236}">
                <a16:creationId xmlns:a16="http://schemas.microsoft.com/office/drawing/2014/main" id="{99C46A44-1688-4837-8CE2-737E16BED6BC}"/>
              </a:ext>
            </a:extLst>
          </p:cNvPr>
          <p:cNvSpPr/>
          <p:nvPr/>
        </p:nvSpPr>
        <p:spPr bwMode="auto">
          <a:xfrm>
            <a:off x="10879974" y="2416137"/>
            <a:ext cx="874741" cy="379336"/>
          </a:xfrm>
          <a:prstGeom prst="doubleWave">
            <a:avLst>
              <a:gd name="adj1" fmla="val 6250"/>
              <a:gd name="adj2" fmla="val 2012"/>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7" name="Double Wave 56">
            <a:extLst>
              <a:ext uri="{FF2B5EF4-FFF2-40B4-BE49-F238E27FC236}">
                <a16:creationId xmlns:a16="http://schemas.microsoft.com/office/drawing/2014/main" id="{AFD07369-501E-4B07-B0F7-0B7D4C3FD59A}"/>
              </a:ext>
            </a:extLst>
          </p:cNvPr>
          <p:cNvSpPr/>
          <p:nvPr/>
        </p:nvSpPr>
        <p:spPr bwMode="auto">
          <a:xfrm>
            <a:off x="10879973" y="2943503"/>
            <a:ext cx="874741" cy="379336"/>
          </a:xfrm>
          <a:prstGeom prst="doubleWave">
            <a:avLst>
              <a:gd name="adj1" fmla="val 6250"/>
              <a:gd name="adj2" fmla="val 201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8" name="Double Wave 57">
            <a:extLst>
              <a:ext uri="{FF2B5EF4-FFF2-40B4-BE49-F238E27FC236}">
                <a16:creationId xmlns:a16="http://schemas.microsoft.com/office/drawing/2014/main" id="{9F30EF7E-EA5F-49D9-96CD-C9F35B49F2D5}"/>
              </a:ext>
            </a:extLst>
          </p:cNvPr>
          <p:cNvSpPr/>
          <p:nvPr/>
        </p:nvSpPr>
        <p:spPr bwMode="auto">
          <a:xfrm>
            <a:off x="10871228" y="3489644"/>
            <a:ext cx="874741" cy="379336"/>
          </a:xfrm>
          <a:prstGeom prst="doubleWave">
            <a:avLst>
              <a:gd name="adj1" fmla="val 6250"/>
              <a:gd name="adj2" fmla="val 2012"/>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C00000"/>
              </a:solidFill>
              <a:effectLst/>
              <a:latin typeface="Verdana" pitchFamily="-112" charset="0"/>
            </a:endParaRPr>
          </a:p>
        </p:txBody>
      </p:sp>
      <p:sp>
        <p:nvSpPr>
          <p:cNvPr id="59" name="Double Wave 58">
            <a:extLst>
              <a:ext uri="{FF2B5EF4-FFF2-40B4-BE49-F238E27FC236}">
                <a16:creationId xmlns:a16="http://schemas.microsoft.com/office/drawing/2014/main" id="{9A2DBD70-1B9A-4306-9181-874BE375BC6B}"/>
              </a:ext>
            </a:extLst>
          </p:cNvPr>
          <p:cNvSpPr/>
          <p:nvPr/>
        </p:nvSpPr>
        <p:spPr bwMode="auto">
          <a:xfrm>
            <a:off x="10863347" y="4034032"/>
            <a:ext cx="874741" cy="379336"/>
          </a:xfrm>
          <a:prstGeom prst="doubleWave">
            <a:avLst>
              <a:gd name="adj1" fmla="val 6250"/>
              <a:gd name="adj2" fmla="val 201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0" name="Double Wave 59">
            <a:extLst>
              <a:ext uri="{FF2B5EF4-FFF2-40B4-BE49-F238E27FC236}">
                <a16:creationId xmlns:a16="http://schemas.microsoft.com/office/drawing/2014/main" id="{CFAAFA98-2E78-4A31-AC7E-1A4BCD90C52D}"/>
              </a:ext>
            </a:extLst>
          </p:cNvPr>
          <p:cNvSpPr/>
          <p:nvPr/>
        </p:nvSpPr>
        <p:spPr bwMode="auto">
          <a:xfrm>
            <a:off x="10863346" y="4503778"/>
            <a:ext cx="874741" cy="379336"/>
          </a:xfrm>
          <a:prstGeom prst="doubleWave">
            <a:avLst>
              <a:gd name="adj1" fmla="val 6250"/>
              <a:gd name="adj2" fmla="val 201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1" name="Double Wave 60">
            <a:extLst>
              <a:ext uri="{FF2B5EF4-FFF2-40B4-BE49-F238E27FC236}">
                <a16:creationId xmlns:a16="http://schemas.microsoft.com/office/drawing/2014/main" id="{F1EA6815-FC6C-45E4-9919-EC3DA073FEEC}"/>
              </a:ext>
            </a:extLst>
          </p:cNvPr>
          <p:cNvSpPr/>
          <p:nvPr/>
        </p:nvSpPr>
        <p:spPr bwMode="auto">
          <a:xfrm>
            <a:off x="10861703" y="5001459"/>
            <a:ext cx="874741" cy="379336"/>
          </a:xfrm>
          <a:prstGeom prst="doubleWave">
            <a:avLst>
              <a:gd name="adj1" fmla="val 6250"/>
              <a:gd name="adj2" fmla="val 201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2" name="Double Wave 61">
            <a:extLst>
              <a:ext uri="{FF2B5EF4-FFF2-40B4-BE49-F238E27FC236}">
                <a16:creationId xmlns:a16="http://schemas.microsoft.com/office/drawing/2014/main" id="{142EFE51-47C9-4610-A28C-B0E172DEC7B0}"/>
              </a:ext>
            </a:extLst>
          </p:cNvPr>
          <p:cNvSpPr/>
          <p:nvPr/>
        </p:nvSpPr>
        <p:spPr bwMode="auto">
          <a:xfrm>
            <a:off x="10860924" y="5442547"/>
            <a:ext cx="874741" cy="379336"/>
          </a:xfrm>
          <a:prstGeom prst="doubleWave">
            <a:avLst>
              <a:gd name="adj1" fmla="val 6250"/>
              <a:gd name="adj2" fmla="val 20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cxnSp>
        <p:nvCxnSpPr>
          <p:cNvPr id="63" name="Straight Arrow Connector 62">
            <a:extLst>
              <a:ext uri="{FF2B5EF4-FFF2-40B4-BE49-F238E27FC236}">
                <a16:creationId xmlns:a16="http://schemas.microsoft.com/office/drawing/2014/main" id="{C803E954-A6DA-4CF4-BB1E-2C15AB2E01C8}"/>
              </a:ext>
            </a:extLst>
          </p:cNvPr>
          <p:cNvCxnSpPr>
            <a:cxnSpLocks/>
          </p:cNvCxnSpPr>
          <p:nvPr/>
        </p:nvCxnSpPr>
        <p:spPr bwMode="auto">
          <a:xfrm flipV="1">
            <a:off x="10147328" y="3784763"/>
            <a:ext cx="609598" cy="719015"/>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64" name="Straight Arrow Connector 63">
            <a:extLst>
              <a:ext uri="{FF2B5EF4-FFF2-40B4-BE49-F238E27FC236}">
                <a16:creationId xmlns:a16="http://schemas.microsoft.com/office/drawing/2014/main" id="{A9A43BB5-23CE-41F0-8CA1-A979D6A0222F}"/>
              </a:ext>
            </a:extLst>
          </p:cNvPr>
          <p:cNvCxnSpPr>
            <a:cxnSpLocks/>
          </p:cNvCxnSpPr>
          <p:nvPr/>
        </p:nvCxnSpPr>
        <p:spPr bwMode="auto">
          <a:xfrm>
            <a:off x="10186987" y="2571733"/>
            <a:ext cx="673937" cy="104092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66" name="Straight Arrow Connector 65">
            <a:extLst>
              <a:ext uri="{FF2B5EF4-FFF2-40B4-BE49-F238E27FC236}">
                <a16:creationId xmlns:a16="http://schemas.microsoft.com/office/drawing/2014/main" id="{96B0FD6F-76A5-4572-BED0-61AB3B34A44E}"/>
              </a:ext>
            </a:extLst>
          </p:cNvPr>
          <p:cNvCxnSpPr>
            <a:cxnSpLocks/>
          </p:cNvCxnSpPr>
          <p:nvPr/>
        </p:nvCxnSpPr>
        <p:spPr bwMode="auto">
          <a:xfrm>
            <a:off x="10102907" y="3238202"/>
            <a:ext cx="654019" cy="44111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70" name="Straight Arrow Connector 69">
            <a:extLst>
              <a:ext uri="{FF2B5EF4-FFF2-40B4-BE49-F238E27FC236}">
                <a16:creationId xmlns:a16="http://schemas.microsoft.com/office/drawing/2014/main" id="{047397CE-7060-4521-9CCC-0900ED0D9178}"/>
              </a:ext>
            </a:extLst>
          </p:cNvPr>
          <p:cNvCxnSpPr>
            <a:cxnSpLocks/>
          </p:cNvCxnSpPr>
          <p:nvPr/>
        </p:nvCxnSpPr>
        <p:spPr bwMode="auto">
          <a:xfrm flipV="1">
            <a:off x="10128278" y="3716340"/>
            <a:ext cx="508029" cy="14891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graphicFrame>
        <p:nvGraphicFramePr>
          <p:cNvPr id="72" name="Object 71">
            <a:extLst>
              <a:ext uri="{FF2B5EF4-FFF2-40B4-BE49-F238E27FC236}">
                <a16:creationId xmlns:a16="http://schemas.microsoft.com/office/drawing/2014/main" id="{3B7E7E48-33E1-4121-8DD5-47EF8EEF29AA}"/>
              </a:ext>
            </a:extLst>
          </p:cNvPr>
          <p:cNvGraphicFramePr>
            <a:graphicFrameLocks noChangeAspect="1"/>
          </p:cNvGraphicFramePr>
          <p:nvPr/>
        </p:nvGraphicFramePr>
        <p:xfrm>
          <a:off x="3177280" y="1767486"/>
          <a:ext cx="5714570" cy="3362326"/>
        </p:xfrm>
        <a:graphic>
          <a:graphicData uri="http://schemas.openxmlformats.org/presentationml/2006/ole">
            <mc:AlternateContent xmlns:mc="http://schemas.openxmlformats.org/markup-compatibility/2006">
              <mc:Choice xmlns:v="urn:schemas-microsoft-com:vml" Requires="v">
                <p:oleObj spid="_x0000_s32784" name="Worksheet" r:id="rId3" imgW="3934047" imgH="2314575" progId="Excel.Sheet.12">
                  <p:embed/>
                </p:oleObj>
              </mc:Choice>
              <mc:Fallback>
                <p:oleObj name="Worksheet" r:id="rId3" imgW="3934047" imgH="2314575" progId="Excel.Sheet.12">
                  <p:embed/>
                  <p:pic>
                    <p:nvPicPr>
                      <p:cNvPr id="72" name="Object 71">
                        <a:extLst>
                          <a:ext uri="{FF2B5EF4-FFF2-40B4-BE49-F238E27FC236}">
                            <a16:creationId xmlns:a16="http://schemas.microsoft.com/office/drawing/2014/main" id="{3B7E7E48-33E1-4121-8DD5-47EF8EEF29AA}"/>
                          </a:ext>
                        </a:extLst>
                      </p:cNvPr>
                      <p:cNvPicPr/>
                      <p:nvPr/>
                    </p:nvPicPr>
                    <p:blipFill>
                      <a:blip r:embed="rId4"/>
                      <a:stretch>
                        <a:fillRect/>
                      </a:stretch>
                    </p:blipFill>
                    <p:spPr>
                      <a:xfrm>
                        <a:off x="3177280" y="1767486"/>
                        <a:ext cx="5714570" cy="3362326"/>
                      </a:xfrm>
                      <a:prstGeom prst="rect">
                        <a:avLst/>
                      </a:prstGeom>
                    </p:spPr>
                  </p:pic>
                </p:oleObj>
              </mc:Fallback>
            </mc:AlternateContent>
          </a:graphicData>
        </a:graphic>
      </p:graphicFrame>
      <p:sp>
        <p:nvSpPr>
          <p:cNvPr id="73" name="TextBox 72">
            <a:extLst>
              <a:ext uri="{FF2B5EF4-FFF2-40B4-BE49-F238E27FC236}">
                <a16:creationId xmlns:a16="http://schemas.microsoft.com/office/drawing/2014/main" id="{9A533824-B94C-4783-9EAD-CCABAC55D516}"/>
              </a:ext>
            </a:extLst>
          </p:cNvPr>
          <p:cNvSpPr txBox="1"/>
          <p:nvPr/>
        </p:nvSpPr>
        <p:spPr>
          <a:xfrm>
            <a:off x="1072339" y="5421151"/>
            <a:ext cx="9684587" cy="923330"/>
          </a:xfrm>
          <a:prstGeom prst="rect">
            <a:avLst/>
          </a:prstGeom>
          <a:noFill/>
        </p:spPr>
        <p:txBody>
          <a:bodyPr wrap="square" rtlCol="0">
            <a:spAutoFit/>
          </a:bodyPr>
          <a:lstStyle/>
          <a:p>
            <a:r>
              <a:rPr lang="en-US" dirty="0">
                <a:solidFill>
                  <a:srgbClr val="C00000"/>
                </a:solidFill>
                <a:latin typeface="Book Antiqua" panose="02040602050305030304" pitchFamily="18" charset="0"/>
              </a:rPr>
              <a:t>The larger the ratio of the larger to smaller number, the higher the saving in Safety Inventory</a:t>
            </a:r>
          </a:p>
          <a:p>
            <a:r>
              <a:rPr lang="en-US" dirty="0" err="1">
                <a:solidFill>
                  <a:srgbClr val="C00000"/>
                </a:solidFill>
                <a:latin typeface="Book Antiqua" panose="02040602050305030304" pitchFamily="18" charset="0"/>
              </a:rPr>
              <a:t>Npw</a:t>
            </a:r>
            <a:r>
              <a:rPr lang="en-US" dirty="0">
                <a:solidFill>
                  <a:srgbClr val="C00000"/>
                </a:solidFill>
                <a:latin typeface="Book Antiqua" panose="02040602050305030304" pitchFamily="18" charset="0"/>
              </a:rPr>
              <a:t> Suppose we have 100% right information about the market in the second phase and </a:t>
            </a:r>
            <a:r>
              <a:rPr lang="en-US" dirty="0" err="1">
                <a:solidFill>
                  <a:srgbClr val="C00000"/>
                </a:solidFill>
                <a:latin typeface="Book Antiqua" panose="02040602050305030304" pitchFamily="18" charset="0"/>
              </a:rPr>
              <a:t>fullfill</a:t>
            </a:r>
            <a:r>
              <a:rPr lang="en-US" dirty="0">
                <a:solidFill>
                  <a:srgbClr val="C00000"/>
                </a:solidFill>
                <a:latin typeface="Book Antiqua" panose="02040602050305030304" pitchFamily="18" charset="0"/>
              </a:rPr>
              <a:t> the orders to precision as </a:t>
            </a:r>
            <a:r>
              <a:rPr lang="en-US" dirty="0" err="1">
                <a:solidFill>
                  <a:srgbClr val="C00000"/>
                </a:solidFill>
                <a:latin typeface="Book Antiqua" panose="02040602050305030304" pitchFamily="18" charset="0"/>
              </a:rPr>
              <a:t>lond</a:t>
            </a:r>
            <a:r>
              <a:rPr lang="en-US" dirty="0">
                <a:solidFill>
                  <a:srgbClr val="C00000"/>
                </a:solidFill>
                <a:latin typeface="Book Antiqua" panose="02040602050305030304" pitchFamily="18" charset="0"/>
              </a:rPr>
              <a:t> as we are not out of stock</a:t>
            </a:r>
          </a:p>
        </p:txBody>
      </p:sp>
    </p:spTree>
    <p:extLst>
      <p:ext uri="{BB962C8B-B14F-4D97-AF65-F5344CB8AC3E}">
        <p14:creationId xmlns:p14="http://schemas.microsoft.com/office/powerpoint/2010/main" val="5604218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7B702-EEDD-4F64-8227-817E49795E0F}"/>
              </a:ext>
            </a:extLst>
          </p:cNvPr>
          <p:cNvSpPr>
            <a:spLocks noGrp="1"/>
          </p:cNvSpPr>
          <p:nvPr>
            <p:ph type="title"/>
          </p:nvPr>
        </p:nvSpPr>
        <p:spPr>
          <a:xfrm>
            <a:off x="0" y="0"/>
            <a:ext cx="12192000" cy="609600"/>
          </a:xfrm>
        </p:spPr>
        <p:txBody>
          <a:bodyPr/>
          <a:lstStyle/>
          <a:p>
            <a:r>
              <a:rPr lang="en-US" dirty="0"/>
              <a:t>Simulation</a:t>
            </a:r>
          </a:p>
        </p:txBody>
      </p:sp>
      <p:graphicFrame>
        <p:nvGraphicFramePr>
          <p:cNvPr id="4" name="Object 3">
            <a:extLst>
              <a:ext uri="{FF2B5EF4-FFF2-40B4-BE49-F238E27FC236}">
                <a16:creationId xmlns:a16="http://schemas.microsoft.com/office/drawing/2014/main" id="{B5E32016-C54C-4D36-89DA-2C0D140DCF50}"/>
              </a:ext>
            </a:extLst>
          </p:cNvPr>
          <p:cNvGraphicFramePr>
            <a:graphicFrameLocks noChangeAspect="1"/>
          </p:cNvGraphicFramePr>
          <p:nvPr/>
        </p:nvGraphicFramePr>
        <p:xfrm>
          <a:off x="228600" y="838200"/>
          <a:ext cx="11402252" cy="5410200"/>
        </p:xfrm>
        <a:graphic>
          <a:graphicData uri="http://schemas.openxmlformats.org/presentationml/2006/ole">
            <mc:AlternateContent xmlns:mc="http://schemas.openxmlformats.org/markup-compatibility/2006">
              <mc:Choice xmlns:v="urn:schemas-microsoft-com:vml" Requires="v">
                <p:oleObj spid="_x0000_s33808" name="Worksheet" r:id="rId3" imgW="10639469" imgH="5048054" progId="Excel.Sheet.12">
                  <p:embed/>
                </p:oleObj>
              </mc:Choice>
              <mc:Fallback>
                <p:oleObj name="Worksheet" r:id="rId3" imgW="10639469" imgH="5048054" progId="Excel.Sheet.12">
                  <p:embed/>
                  <p:pic>
                    <p:nvPicPr>
                      <p:cNvPr id="4" name="Object 3">
                        <a:extLst>
                          <a:ext uri="{FF2B5EF4-FFF2-40B4-BE49-F238E27FC236}">
                            <a16:creationId xmlns:a16="http://schemas.microsoft.com/office/drawing/2014/main" id="{B5E32016-C54C-4D36-89DA-2C0D140DCF50}"/>
                          </a:ext>
                        </a:extLst>
                      </p:cNvPr>
                      <p:cNvPicPr/>
                      <p:nvPr/>
                    </p:nvPicPr>
                    <p:blipFill>
                      <a:blip r:embed="rId4"/>
                      <a:stretch>
                        <a:fillRect/>
                      </a:stretch>
                    </p:blipFill>
                    <p:spPr>
                      <a:xfrm>
                        <a:off x="228600" y="838200"/>
                        <a:ext cx="11402252" cy="5410200"/>
                      </a:xfrm>
                      <a:prstGeom prst="rect">
                        <a:avLst/>
                      </a:prstGeom>
                    </p:spPr>
                  </p:pic>
                </p:oleObj>
              </mc:Fallback>
            </mc:AlternateContent>
          </a:graphicData>
        </a:graphic>
      </p:graphicFrame>
    </p:spTree>
    <p:extLst>
      <p:ext uri="{BB962C8B-B14F-4D97-AF65-F5344CB8AC3E}">
        <p14:creationId xmlns:p14="http://schemas.microsoft.com/office/powerpoint/2010/main" val="37232000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7B702-EEDD-4F64-8227-817E49795E0F}"/>
              </a:ext>
            </a:extLst>
          </p:cNvPr>
          <p:cNvSpPr>
            <a:spLocks noGrp="1"/>
          </p:cNvSpPr>
          <p:nvPr>
            <p:ph type="title"/>
          </p:nvPr>
        </p:nvSpPr>
        <p:spPr>
          <a:xfrm>
            <a:off x="0" y="0"/>
            <a:ext cx="12192000" cy="609600"/>
          </a:xfrm>
        </p:spPr>
        <p:txBody>
          <a:bodyPr/>
          <a:lstStyle/>
          <a:p>
            <a:r>
              <a:rPr lang="en-US" dirty="0"/>
              <a:t>Simulation</a:t>
            </a:r>
          </a:p>
        </p:txBody>
      </p:sp>
      <p:graphicFrame>
        <p:nvGraphicFramePr>
          <p:cNvPr id="2" name="Object 1">
            <a:extLst>
              <a:ext uri="{FF2B5EF4-FFF2-40B4-BE49-F238E27FC236}">
                <a16:creationId xmlns:a16="http://schemas.microsoft.com/office/drawing/2014/main" id="{6F8A4BE5-8803-4DF6-90D8-A0B278EC150A}"/>
              </a:ext>
            </a:extLst>
          </p:cNvPr>
          <p:cNvGraphicFramePr>
            <a:graphicFrameLocks noChangeAspect="1"/>
          </p:cNvGraphicFramePr>
          <p:nvPr/>
        </p:nvGraphicFramePr>
        <p:xfrm>
          <a:off x="152400" y="788988"/>
          <a:ext cx="11887200" cy="5276850"/>
        </p:xfrm>
        <a:graphic>
          <a:graphicData uri="http://schemas.openxmlformats.org/presentationml/2006/ole">
            <mc:AlternateContent xmlns:mc="http://schemas.openxmlformats.org/markup-compatibility/2006">
              <mc:Choice xmlns:v="urn:schemas-microsoft-com:vml" Requires="v">
                <p:oleObj spid="_x0000_s34832" name="Worksheet" r:id="rId3" imgW="11887200" imgH="5276595" progId="Excel.Sheet.12">
                  <p:embed/>
                </p:oleObj>
              </mc:Choice>
              <mc:Fallback>
                <p:oleObj name="Worksheet" r:id="rId3" imgW="11887200" imgH="5276595" progId="Excel.Sheet.12">
                  <p:embed/>
                  <p:pic>
                    <p:nvPicPr>
                      <p:cNvPr id="2" name="Object 1">
                        <a:extLst>
                          <a:ext uri="{FF2B5EF4-FFF2-40B4-BE49-F238E27FC236}">
                            <a16:creationId xmlns:a16="http://schemas.microsoft.com/office/drawing/2014/main" id="{6F8A4BE5-8803-4DF6-90D8-A0B278EC150A}"/>
                          </a:ext>
                        </a:extLst>
                      </p:cNvPr>
                      <p:cNvPicPr/>
                      <p:nvPr/>
                    </p:nvPicPr>
                    <p:blipFill>
                      <a:blip r:embed="rId4"/>
                      <a:stretch>
                        <a:fillRect/>
                      </a:stretch>
                    </p:blipFill>
                    <p:spPr>
                      <a:xfrm>
                        <a:off x="152400" y="788988"/>
                        <a:ext cx="11887200" cy="5276850"/>
                      </a:xfrm>
                      <a:prstGeom prst="rect">
                        <a:avLst/>
                      </a:prstGeom>
                    </p:spPr>
                  </p:pic>
                </p:oleObj>
              </mc:Fallback>
            </mc:AlternateContent>
          </a:graphicData>
        </a:graphic>
      </p:graphicFrame>
    </p:spTree>
    <p:extLst>
      <p:ext uri="{BB962C8B-B14F-4D97-AF65-F5344CB8AC3E}">
        <p14:creationId xmlns:p14="http://schemas.microsoft.com/office/powerpoint/2010/main" val="14808521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46B52-670A-470B-A844-8B4E7C34614D}"/>
              </a:ext>
            </a:extLst>
          </p:cNvPr>
          <p:cNvSpPr>
            <a:spLocks noGrp="1"/>
          </p:cNvSpPr>
          <p:nvPr>
            <p:ph type="title"/>
          </p:nvPr>
        </p:nvSpPr>
        <p:spPr>
          <a:xfrm>
            <a:off x="0" y="0"/>
            <a:ext cx="12192000" cy="609600"/>
          </a:xfrm>
        </p:spPr>
        <p:txBody>
          <a:bodyPr/>
          <a:lstStyle/>
          <a:p>
            <a:r>
              <a:rPr lang="en-US" sz="2900" dirty="0"/>
              <a:t>Lower Safety Inventory &amp; Higher Fill Rate</a:t>
            </a:r>
          </a:p>
        </p:txBody>
      </p:sp>
      <p:graphicFrame>
        <p:nvGraphicFramePr>
          <p:cNvPr id="4" name="Object 3">
            <a:extLst>
              <a:ext uri="{FF2B5EF4-FFF2-40B4-BE49-F238E27FC236}">
                <a16:creationId xmlns:a16="http://schemas.microsoft.com/office/drawing/2014/main" id="{2C072AF3-FDBB-4DC4-8A9C-1D9020AA87AA}"/>
              </a:ext>
            </a:extLst>
          </p:cNvPr>
          <p:cNvGraphicFramePr>
            <a:graphicFrameLocks noChangeAspect="1"/>
          </p:cNvGraphicFramePr>
          <p:nvPr/>
        </p:nvGraphicFramePr>
        <p:xfrm>
          <a:off x="76200" y="685800"/>
          <a:ext cx="11960225" cy="3429000"/>
        </p:xfrm>
        <a:graphic>
          <a:graphicData uri="http://schemas.openxmlformats.org/presentationml/2006/ole">
            <mc:AlternateContent xmlns:mc="http://schemas.openxmlformats.org/markup-compatibility/2006">
              <mc:Choice xmlns:v="urn:schemas-microsoft-com:vml" Requires="v">
                <p:oleObj spid="_x0000_s35856" name="Worksheet" r:id="rId3" imgW="16945108" imgH="4857691" progId="Excel.Sheet.12">
                  <p:embed/>
                </p:oleObj>
              </mc:Choice>
              <mc:Fallback>
                <p:oleObj name="Worksheet" r:id="rId3" imgW="16945108" imgH="4857691" progId="Excel.Sheet.12">
                  <p:embed/>
                  <p:pic>
                    <p:nvPicPr>
                      <p:cNvPr id="4" name="Object 3">
                        <a:extLst>
                          <a:ext uri="{FF2B5EF4-FFF2-40B4-BE49-F238E27FC236}">
                            <a16:creationId xmlns:a16="http://schemas.microsoft.com/office/drawing/2014/main" id="{2C072AF3-FDBB-4DC4-8A9C-1D9020AA87AA}"/>
                          </a:ext>
                        </a:extLst>
                      </p:cNvPr>
                      <p:cNvPicPr/>
                      <p:nvPr/>
                    </p:nvPicPr>
                    <p:blipFill>
                      <a:blip r:embed="rId4"/>
                      <a:stretch>
                        <a:fillRect/>
                      </a:stretch>
                    </p:blipFill>
                    <p:spPr>
                      <a:xfrm>
                        <a:off x="76200" y="685800"/>
                        <a:ext cx="11960225" cy="3429000"/>
                      </a:xfrm>
                      <a:prstGeom prst="rect">
                        <a:avLst/>
                      </a:prstGeom>
                    </p:spPr>
                  </p:pic>
                </p:oleObj>
              </mc:Fallback>
            </mc:AlternateContent>
          </a:graphicData>
        </a:graphic>
      </p:graphicFrame>
    </p:spTree>
    <p:extLst>
      <p:ext uri="{BB962C8B-B14F-4D97-AF65-F5344CB8AC3E}">
        <p14:creationId xmlns:p14="http://schemas.microsoft.com/office/powerpoint/2010/main" val="2180182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FB67-7E22-44F2-830B-681D24B85EBF}"/>
              </a:ext>
            </a:extLst>
          </p:cNvPr>
          <p:cNvSpPr>
            <a:spLocks noGrp="1"/>
          </p:cNvSpPr>
          <p:nvPr>
            <p:ph type="title"/>
          </p:nvPr>
        </p:nvSpPr>
        <p:spPr/>
        <p:txBody>
          <a:bodyPr/>
          <a:lstStyle/>
          <a:p>
            <a:r>
              <a:rPr lang="en-US" dirty="0"/>
              <a:t>Excel Computations</a:t>
            </a:r>
          </a:p>
        </p:txBody>
      </p:sp>
      <p:graphicFrame>
        <p:nvGraphicFramePr>
          <p:cNvPr id="3" name="Object 2">
            <a:extLst>
              <a:ext uri="{FF2B5EF4-FFF2-40B4-BE49-F238E27FC236}">
                <a16:creationId xmlns:a16="http://schemas.microsoft.com/office/drawing/2014/main" id="{53122702-8FE0-4677-94AC-CE1CD6308148}"/>
              </a:ext>
            </a:extLst>
          </p:cNvPr>
          <p:cNvGraphicFramePr>
            <a:graphicFrameLocks noChangeAspect="1"/>
          </p:cNvGraphicFramePr>
          <p:nvPr/>
        </p:nvGraphicFramePr>
        <p:xfrm>
          <a:off x="152400" y="685800"/>
          <a:ext cx="11946154" cy="3124200"/>
        </p:xfrm>
        <a:graphic>
          <a:graphicData uri="http://schemas.openxmlformats.org/presentationml/2006/ole">
            <mc:AlternateContent xmlns:mc="http://schemas.openxmlformats.org/markup-compatibility/2006">
              <mc:Choice xmlns:v="urn:schemas-microsoft-com:vml" Requires="v">
                <p:oleObj spid="_x0000_s58380" name="Worksheet" r:id="rId3" imgW="15259316" imgH="3990720" progId="Excel.Sheet.12">
                  <p:embed/>
                </p:oleObj>
              </mc:Choice>
              <mc:Fallback>
                <p:oleObj name="Worksheet" r:id="rId3" imgW="15259316" imgH="3990720" progId="Excel.Sheet.12">
                  <p:embed/>
                  <p:pic>
                    <p:nvPicPr>
                      <p:cNvPr id="3" name="Object 2">
                        <a:extLst>
                          <a:ext uri="{FF2B5EF4-FFF2-40B4-BE49-F238E27FC236}">
                            <a16:creationId xmlns:a16="http://schemas.microsoft.com/office/drawing/2014/main" id="{53122702-8FE0-4677-94AC-CE1CD6308148}"/>
                          </a:ext>
                        </a:extLst>
                      </p:cNvPr>
                      <p:cNvPicPr/>
                      <p:nvPr/>
                    </p:nvPicPr>
                    <p:blipFill>
                      <a:blip r:embed="rId4"/>
                      <a:stretch>
                        <a:fillRect/>
                      </a:stretch>
                    </p:blipFill>
                    <p:spPr>
                      <a:xfrm>
                        <a:off x="152400" y="685800"/>
                        <a:ext cx="11946154" cy="3124200"/>
                      </a:xfrm>
                      <a:prstGeom prst="rect">
                        <a:avLst/>
                      </a:prstGeom>
                    </p:spPr>
                  </p:pic>
                </p:oleObj>
              </mc:Fallback>
            </mc:AlternateContent>
          </a:graphicData>
        </a:graphic>
      </p:graphicFrame>
    </p:spTree>
    <p:extLst>
      <p:ext uri="{BB962C8B-B14F-4D97-AF65-F5344CB8AC3E}">
        <p14:creationId xmlns:p14="http://schemas.microsoft.com/office/powerpoint/2010/main" val="114294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endParaRPr lang="en-US" dirty="0"/>
          </a:p>
        </p:txBody>
      </p:sp>
      <p:sp>
        <p:nvSpPr>
          <p:cNvPr id="2053" name="Footer Placeholder 5"/>
          <p:cNvSpPr>
            <a:spLocks noGrp="1"/>
          </p:cNvSpPr>
          <p:nvPr>
            <p:ph type="ftr" sz="quarter" idx="11"/>
          </p:nvPr>
        </p:nvSpPr>
        <p:spPr>
          <a:noFill/>
        </p:spPr>
        <p:txBody>
          <a:bodyPr/>
          <a:lstStyle/>
          <a:p>
            <a:endParaRPr lang="en-US" dirty="0"/>
          </a:p>
        </p:txBody>
      </p:sp>
      <p:sp>
        <p:nvSpPr>
          <p:cNvPr id="2054" name="Rectangle 2"/>
          <p:cNvSpPr>
            <a:spLocks noGrp="1" noChangeArrowheads="1"/>
          </p:cNvSpPr>
          <p:nvPr>
            <p:ph type="title"/>
          </p:nvPr>
        </p:nvSpPr>
        <p:spPr>
          <a:xfrm>
            <a:off x="1981200" y="277814"/>
            <a:ext cx="8534400" cy="1139825"/>
          </a:xfrm>
        </p:spPr>
        <p:txBody>
          <a:bodyPr/>
          <a:lstStyle/>
          <a:p>
            <a:pPr eaLnBrk="1" hangingPunct="1">
              <a:spcBef>
                <a:spcPct val="60000"/>
              </a:spcBef>
            </a:pPr>
            <a:r>
              <a:rPr lang="en-US" sz="2800" dirty="0"/>
              <a:t>N locations, at each location </a:t>
            </a:r>
            <a:r>
              <a:rPr lang="en-US" sz="2800" u="sng" dirty="0"/>
              <a:t>identical</a:t>
            </a:r>
            <a:r>
              <a:rPr lang="en-US" sz="2800" dirty="0"/>
              <a:t> mean demand d, normally distributed with standard deviation </a:t>
            </a:r>
            <a:r>
              <a:rPr lang="en-US" sz="2800" dirty="0">
                <a:sym typeface="Symbol" pitchFamily="18" charset="2"/>
              </a:rPr>
              <a:t>, lead time L=1, continuous review</a:t>
            </a:r>
          </a:p>
        </p:txBody>
      </p:sp>
      <p:sp>
        <p:nvSpPr>
          <p:cNvPr id="253955" name="Rectangle 3"/>
          <p:cNvSpPr>
            <a:spLocks noGrp="1" noChangeArrowheads="1"/>
          </p:cNvSpPr>
          <p:nvPr>
            <p:ph type="body" sz="half" idx="1"/>
          </p:nvPr>
        </p:nvSpPr>
        <p:spPr>
          <a:xfrm>
            <a:off x="1981200" y="1600201"/>
            <a:ext cx="8153400" cy="4530725"/>
          </a:xfrm>
        </p:spPr>
        <p:txBody>
          <a:bodyPr/>
          <a:lstStyle/>
          <a:p>
            <a:pPr eaLnBrk="1" hangingPunct="1">
              <a:spcBef>
                <a:spcPct val="60000"/>
              </a:spcBef>
            </a:pPr>
            <a:r>
              <a:rPr lang="en-US" sz="2000" dirty="0"/>
              <a:t>Each location has safety stock </a:t>
            </a:r>
            <a:r>
              <a:rPr lang="en-US" dirty="0">
                <a:sym typeface="Symbol" pitchFamily="18" charset="2"/>
              </a:rPr>
              <a:t></a:t>
            </a:r>
            <a:r>
              <a:rPr lang="en-US" i="1" dirty="0">
                <a:latin typeface="Times New Roman" pitchFamily="18" charset="0"/>
                <a:sym typeface="Symbol" pitchFamily="18" charset="2"/>
              </a:rPr>
              <a:t>z</a:t>
            </a:r>
            <a:endParaRPr lang="en-US" i="1" dirty="0">
              <a:latin typeface="Times New Roman" pitchFamily="18" charset="0"/>
            </a:endParaRPr>
          </a:p>
          <a:p>
            <a:pPr eaLnBrk="1" hangingPunct="1">
              <a:spcBef>
                <a:spcPct val="60000"/>
              </a:spcBef>
            </a:pPr>
            <a:r>
              <a:rPr lang="en-US" sz="2000" dirty="0"/>
              <a:t>Total safety stock </a:t>
            </a:r>
            <a:r>
              <a:rPr lang="en-US" sz="2400" i="1" dirty="0" err="1">
                <a:latin typeface="Times New Roman" pitchFamily="18" charset="0"/>
              </a:rPr>
              <a:t>N</a:t>
            </a:r>
            <a:r>
              <a:rPr lang="en-US" dirty="0" err="1">
                <a:sym typeface="Symbol" pitchFamily="18" charset="2"/>
              </a:rPr>
              <a:t></a:t>
            </a:r>
            <a:r>
              <a:rPr lang="en-US" i="1" dirty="0" err="1">
                <a:latin typeface="Times New Roman" pitchFamily="18" charset="0"/>
                <a:sym typeface="Symbol" pitchFamily="18" charset="2"/>
              </a:rPr>
              <a:t>z</a:t>
            </a:r>
            <a:endParaRPr lang="en-US" sz="2000" dirty="0"/>
          </a:p>
          <a:p>
            <a:pPr eaLnBrk="1" hangingPunct="1">
              <a:spcBef>
                <a:spcPct val="60000"/>
              </a:spcBef>
            </a:pPr>
            <a:endParaRPr lang="en-US" sz="2000" dirty="0"/>
          </a:p>
          <a:p>
            <a:pPr eaLnBrk="1" hangingPunct="1">
              <a:spcBef>
                <a:spcPct val="60000"/>
              </a:spcBef>
            </a:pPr>
            <a:r>
              <a:rPr lang="en-US" sz="2000" dirty="0"/>
              <a:t>If inventory is centralized, standard deviation at the centralized warehouse is </a:t>
            </a:r>
          </a:p>
          <a:p>
            <a:pPr eaLnBrk="1" hangingPunct="1">
              <a:spcBef>
                <a:spcPct val="60000"/>
              </a:spcBef>
            </a:pPr>
            <a:endParaRPr lang="en-US" sz="2000" dirty="0"/>
          </a:p>
          <a:p>
            <a:pPr eaLnBrk="1" hangingPunct="1">
              <a:spcBef>
                <a:spcPct val="60000"/>
              </a:spcBef>
            </a:pPr>
            <a:r>
              <a:rPr lang="en-US" sz="2000" dirty="0"/>
              <a:t>Total safety stock  </a:t>
            </a:r>
          </a:p>
        </p:txBody>
      </p:sp>
      <p:graphicFrame>
        <p:nvGraphicFramePr>
          <p:cNvPr id="253961" name="Object 9"/>
          <p:cNvGraphicFramePr>
            <a:graphicFrameLocks noChangeAspect="1"/>
          </p:cNvGraphicFramePr>
          <p:nvPr/>
        </p:nvGraphicFramePr>
        <p:xfrm>
          <a:off x="5791200" y="3810000"/>
          <a:ext cx="1879600" cy="501650"/>
        </p:xfrm>
        <a:graphic>
          <a:graphicData uri="http://schemas.openxmlformats.org/presentationml/2006/ole">
            <mc:AlternateContent xmlns:mc="http://schemas.openxmlformats.org/markup-compatibility/2006">
              <mc:Choice xmlns:v="urn:schemas-microsoft-com:vml" Requires="v">
                <p:oleObj spid="_x0000_s37918" name="Equation" r:id="rId4" imgW="952087" imgH="253890" progId="Equation.3">
                  <p:embed/>
                </p:oleObj>
              </mc:Choice>
              <mc:Fallback>
                <p:oleObj name="Equation" r:id="rId4" imgW="952087" imgH="253890" progId="Equation.3">
                  <p:embed/>
                  <p:pic>
                    <p:nvPicPr>
                      <p:cNvPr id="25396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10000"/>
                        <a:ext cx="1879600" cy="501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53964" name="Object 12"/>
          <p:cNvGraphicFramePr>
            <a:graphicFrameLocks noGrp="1" noChangeAspect="1"/>
          </p:cNvGraphicFramePr>
          <p:nvPr>
            <p:ph sz="half" idx="2"/>
          </p:nvPr>
        </p:nvGraphicFramePr>
        <p:xfrm>
          <a:off x="4800600" y="4648200"/>
          <a:ext cx="985838" cy="520700"/>
        </p:xfrm>
        <a:graphic>
          <a:graphicData uri="http://schemas.openxmlformats.org/presentationml/2006/ole">
            <mc:AlternateContent xmlns:mc="http://schemas.openxmlformats.org/markup-compatibility/2006">
              <mc:Choice xmlns:v="urn:schemas-microsoft-com:vml" Requires="v">
                <p:oleObj spid="_x0000_s37919" name="Equation" r:id="rId6" imgW="457200" imgH="241300" progId="Equation.3">
                  <p:embed/>
                </p:oleObj>
              </mc:Choice>
              <mc:Fallback>
                <p:oleObj name="Equation" r:id="rId6" imgW="457200" imgH="241300" progId="Equation.3">
                  <p:embed/>
                  <p:pic>
                    <p:nvPicPr>
                      <p:cNvPr id="253964" name="Object 1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648200"/>
                        <a:ext cx="985838" cy="520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80379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30332" y="-16699"/>
            <a:ext cx="12222332" cy="707886"/>
          </a:xfrm>
          <a:prstGeom prst="rect">
            <a:avLst/>
          </a:prstGeom>
          <a:noFill/>
          <a:ln w="9525">
            <a:noFill/>
            <a:miter lim="800000"/>
            <a:headEnd/>
            <a:tailEnd/>
          </a:ln>
        </p:spPr>
        <p:txBody>
          <a:bodyPr wrap="square">
            <a:spAutoFit/>
          </a:bodyPr>
          <a:lstStyle/>
          <a:p>
            <a:pPr>
              <a:defRPr/>
            </a:pPr>
            <a:r>
              <a:rPr lang="en-US" sz="4000" dirty="0">
                <a:solidFill>
                  <a:srgbClr val="AA0000"/>
                </a:solidFill>
                <a:latin typeface="Impact" pitchFamily="34" charset="0"/>
              </a:rPr>
              <a:t>Formula Proof for Flow Time Under EOQ</a:t>
            </a:r>
          </a:p>
        </p:txBody>
      </p:sp>
      <mc:AlternateContent xmlns:mc="http://schemas.openxmlformats.org/markup-compatibility/2006" xmlns:a14="http://schemas.microsoft.com/office/drawing/2010/main">
        <mc:Choice Requires="a14">
          <p:sp>
            <p:nvSpPr>
              <p:cNvPr id="8" name="Content Placeholder 1"/>
              <p:cNvSpPr txBox="1">
                <a:spLocks/>
              </p:cNvSpPr>
              <p:nvPr/>
            </p:nvSpPr>
            <p:spPr>
              <a:xfrm>
                <a:off x="26126" y="762000"/>
                <a:ext cx="12222332" cy="5877272"/>
              </a:xfrm>
              <a:prstGeom prst="rect">
                <a:avLst/>
              </a:prstGeom>
            </p:spPr>
            <p:txBody>
              <a:bodyPr/>
              <a:lstStyle/>
              <a:p>
                <a:pPr>
                  <a:spcBef>
                    <a:spcPct val="20000"/>
                  </a:spcBef>
                  <a:defRPr/>
                </a:pPr>
                <a:r>
                  <a:rPr lang="en-US" sz="2400" kern="0" dirty="0">
                    <a:latin typeface="Book Antiqua" pitchFamily="18" charset="0"/>
                    <a:ea typeface="+mn-ea"/>
                  </a:rPr>
                  <a:t>Flow time when we order of any Q?</a:t>
                </a:r>
              </a:p>
              <a:p>
                <a:pPr>
                  <a:spcBef>
                    <a:spcPct val="20000"/>
                  </a:spcBef>
                  <a:defRPr/>
                </a:pPr>
                <a:r>
                  <a:rPr lang="en-US" sz="2400" kern="0" dirty="0">
                    <a:latin typeface="Book Antiqua" pitchFamily="18" charset="0"/>
                    <a:ea typeface="+mn-ea"/>
                  </a:rPr>
                  <a:t>Throughput = R, average inventory I = Q/2</a:t>
                </a:r>
              </a:p>
              <a:p>
                <a:pPr>
                  <a:spcBef>
                    <a:spcPct val="20000"/>
                  </a:spcBef>
                  <a:defRPr/>
                </a:pPr>
                <a:r>
                  <a:rPr lang="en-US" sz="2400" kern="0" dirty="0">
                    <a:latin typeface="Book Antiqua" pitchFamily="18" charset="0"/>
                    <a:ea typeface="+mn-ea"/>
                  </a:rPr>
                  <a:t>RT = Q/2</a:t>
                </a:r>
              </a:p>
              <a:p>
                <a:pPr>
                  <a:spcBef>
                    <a:spcPct val="20000"/>
                  </a:spcBef>
                  <a:defRPr/>
                </a:pPr>
                <a:r>
                  <a:rPr lang="en-US" sz="2400" kern="0" dirty="0">
                    <a:latin typeface="Book Antiqua" pitchFamily="18" charset="0"/>
                    <a:ea typeface="+mn-ea"/>
                  </a:rPr>
                  <a:t>T = Q/2R</a:t>
                </a:r>
              </a:p>
              <a:p>
                <a:pPr>
                  <a:spcBef>
                    <a:spcPct val="20000"/>
                  </a:spcBef>
                  <a:defRPr/>
                </a:pPr>
                <a:r>
                  <a:rPr lang="en-US" sz="2400" kern="0" dirty="0">
                    <a:latin typeface="Book Antiqua" pitchFamily="18" charset="0"/>
                  </a:rPr>
                  <a:t>Flow time when we order of  EOQ?</a:t>
                </a:r>
              </a:p>
              <a:p>
                <a:pPr>
                  <a:spcBef>
                    <a:spcPct val="20000"/>
                  </a:spcBef>
                  <a:defRPr/>
                </a:pPr>
                <a:r>
                  <a:rPr lang="en-US" sz="2400" kern="0" dirty="0">
                    <a:latin typeface="Book Antiqua" pitchFamily="18" charset="0"/>
                    <a:ea typeface="+mn-ea"/>
                  </a:rPr>
                  <a:t>Total Cost of EOQ? The same as above, but can also be simplified</a:t>
                </a:r>
              </a:p>
              <a:p>
                <a:pPr>
                  <a:spcBef>
                    <a:spcPct val="20000"/>
                  </a:spcBef>
                  <a:defRPr/>
                </a:pPr>
                <a:r>
                  <a:rPr lang="en-US" sz="2400" kern="0" dirty="0">
                    <a:latin typeface="Book Antiqua" pitchFamily="18" charset="0"/>
                  </a:rPr>
                  <a:t>I = EOQ/2</a:t>
                </a:r>
              </a:p>
              <a:p>
                <a:pPr>
                  <a:spcBef>
                    <a:spcPct val="20000"/>
                  </a:spcBef>
                  <a:defRPr/>
                </a:pPr>
                <a14:m>
                  <m:oMath xmlns:m="http://schemas.openxmlformats.org/officeDocument/2006/math">
                    <m:r>
                      <a:rPr lang="en-US" sz="2400" i="1" kern="0">
                        <a:latin typeface="Cambria Math"/>
                      </a:rPr>
                      <m:t>𝐼</m:t>
                    </m:r>
                    <m:r>
                      <a:rPr lang="en-US" sz="2400" i="1" kern="0">
                        <a:latin typeface="Cambria Math"/>
                      </a:rPr>
                      <m:t>=</m:t>
                    </m:r>
                    <m:f>
                      <m:fPr>
                        <m:ctrlPr>
                          <a:rPr lang="en-US" sz="2400" i="1" kern="0">
                            <a:latin typeface="Cambria Math" panose="02040503050406030204" pitchFamily="18" charset="0"/>
                          </a:rPr>
                        </m:ctrlPr>
                      </m:fPr>
                      <m:num>
                        <m:r>
                          <a:rPr lang="en-US" sz="2400" i="1" kern="0">
                            <a:latin typeface="Cambria Math"/>
                          </a:rPr>
                          <m:t>𝐸𝑂𝑄</m:t>
                        </m:r>
                      </m:num>
                      <m:den>
                        <m:r>
                          <a:rPr lang="en-US" sz="2400" i="1" kern="0">
                            <a:latin typeface="Cambria Math"/>
                          </a:rPr>
                          <m:t>2</m:t>
                        </m:r>
                      </m:den>
                    </m:f>
                  </m:oMath>
                </a14:m>
                <a:r>
                  <a:rPr lang="en-US" sz="2400" kern="0" dirty="0">
                    <a:latin typeface="Book Antiqua" pitchFamily="18" charset="0"/>
                  </a:rPr>
                  <a:t>=</a:t>
                </a:r>
                <a14:m>
                  <m:oMath xmlns:m="http://schemas.openxmlformats.org/officeDocument/2006/math">
                    <m:f>
                      <m:fPr>
                        <m:ctrlPr>
                          <a:rPr lang="en-US" sz="2400" i="1" kern="0" dirty="0">
                            <a:latin typeface="Cambria Math" panose="02040503050406030204" pitchFamily="18" charset="0"/>
                          </a:rPr>
                        </m:ctrlPr>
                      </m:fPr>
                      <m:num>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num>
                      <m:den>
                        <m:r>
                          <a:rPr lang="en-US" sz="2400" i="1" kern="0" dirty="0">
                            <a:latin typeface="Cambria Math"/>
                          </a:rPr>
                          <m:t>2</m:t>
                        </m:r>
                      </m:den>
                    </m:f>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4</m:t>
                            </m:r>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m:t>
                            </m:r>
                          </m:den>
                        </m:f>
                      </m:e>
                    </m:rad>
                  </m:oMath>
                </a14:m>
                <a:endParaRPr lang="en-US" sz="2400" kern="0" dirty="0">
                  <a:latin typeface="Book Antiqua" pitchFamily="18" charset="0"/>
                </a:endParaRPr>
              </a:p>
              <a:p>
                <a:pPr>
                  <a:spcBef>
                    <a:spcPct val="20000"/>
                  </a:spcBef>
                  <a:defRPr/>
                </a:pPr>
                <a:r>
                  <a:rPr lang="en-US" sz="2400" kern="0" dirty="0">
                    <a:latin typeface="Book Antiqua" pitchFamily="18" charset="0"/>
                  </a:rPr>
                  <a:t>T = I/R</a:t>
                </a:r>
              </a:p>
              <a:p>
                <a:pPr>
                  <a:spcBef>
                    <a:spcPct val="20000"/>
                  </a:spcBef>
                  <a:defRPr/>
                </a:pPr>
                <a:r>
                  <a:rPr lang="en-US" sz="2400" i="1" kern="0" dirty="0">
                    <a:latin typeface="Book Antiqua" pitchFamily="18" charset="0"/>
                  </a:rPr>
                  <a:t>T</a:t>
                </a:r>
                <a14:m>
                  <m:oMath xmlns:m="http://schemas.openxmlformats.org/officeDocument/2006/math">
                    <m:r>
                      <a:rPr lang="en-US" sz="2400" i="1" kern="0">
                        <a:latin typeface="Cambria Math"/>
                      </a:rPr>
                      <m:t>=</m:t>
                    </m:r>
                    <m:f>
                      <m:fPr>
                        <m:ctrlPr>
                          <a:rPr lang="en-US" sz="2400" i="1" kern="0">
                            <a:latin typeface="Cambria Math" panose="02040503050406030204" pitchFamily="18" charset="0"/>
                          </a:rPr>
                        </m:ctrlPr>
                      </m:fPr>
                      <m:num>
                        <m:r>
                          <a:rPr lang="en-US" sz="2400" i="1" kern="0">
                            <a:latin typeface="Cambria Math"/>
                          </a:rPr>
                          <m:t>𝐼</m:t>
                        </m:r>
                      </m:num>
                      <m:den>
                        <m:r>
                          <a:rPr lang="en-US" sz="2400" i="1" kern="0">
                            <a:latin typeface="Cambria Math"/>
                          </a:rPr>
                          <m:t>𝑅</m:t>
                        </m:r>
                      </m:den>
                    </m:f>
                  </m:oMath>
                </a14:m>
                <a:r>
                  <a:rPr lang="en-US" sz="2400" kern="0" dirty="0">
                    <a:latin typeface="Book Antiqua" pitchFamily="18" charset="0"/>
                  </a:rPr>
                  <a:t> = </a:t>
                </a:r>
                <a14:m>
                  <m:oMath xmlns:m="http://schemas.openxmlformats.org/officeDocument/2006/math">
                    <m:f>
                      <m:fPr>
                        <m:ctrlPr>
                          <a:rPr lang="en-US" sz="2400" i="1" kern="0" dirty="0">
                            <a:latin typeface="Cambria Math" panose="02040503050406030204" pitchFamily="18" charset="0"/>
                          </a:rPr>
                        </m:ctrlPr>
                      </m:fPr>
                      <m:num>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m:t>
                                </m:r>
                              </m:den>
                            </m:f>
                          </m:e>
                        </m:rad>
                      </m:num>
                      <m:den>
                        <m:r>
                          <a:rPr lang="en-US" sz="2400" i="1" kern="0" dirty="0">
                            <a:latin typeface="Cambria Math"/>
                          </a:rPr>
                          <m:t>𝑅</m:t>
                        </m:r>
                      </m:den>
                    </m:f>
                  </m:oMath>
                </a14:m>
                <a:r>
                  <a:rPr lang="en-US" sz="2400" kern="0" dirty="0">
                    <a:latin typeface="Book Antiqua" pitchFamily="18" charset="0"/>
                  </a:rPr>
                  <a:t>= </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𝑅𝑆</m:t>
                            </m:r>
                          </m:num>
                          <m:den>
                            <m:r>
                              <a:rPr lang="en-US" sz="2400" i="1" kern="0" dirty="0">
                                <a:latin typeface="Cambria Math"/>
                              </a:rPr>
                              <m:t>2</m:t>
                            </m:r>
                            <m:r>
                              <a:rPr lang="en-US" sz="2400" i="1" kern="0" dirty="0">
                                <a:latin typeface="Cambria Math"/>
                              </a:rPr>
                              <m:t>𝐻𝑅</m:t>
                            </m:r>
                            <m:r>
                              <a:rPr lang="en-US" sz="2400" i="1" kern="0" baseline="30000" dirty="0">
                                <a:latin typeface="Cambria Math"/>
                              </a:rPr>
                              <m:t>2</m:t>
                            </m:r>
                          </m:den>
                        </m:f>
                      </m:e>
                    </m:rad>
                  </m:oMath>
                </a14:m>
                <a:r>
                  <a:rPr lang="en-US" sz="2400" kern="0" dirty="0">
                    <a:latin typeface="Book Antiqua" pitchFamily="18" charset="0"/>
                  </a:rPr>
                  <a:t>  =  </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b="1" i="1" kern="0" dirty="0">
                                <a:solidFill>
                                  <a:srgbClr val="79DB1F"/>
                                </a:solidFill>
                                <a:latin typeface="Cambria Math"/>
                              </a:rPr>
                              <m:t>𝑺</m:t>
                            </m:r>
                          </m:num>
                          <m:den>
                            <m:r>
                              <a:rPr lang="en-US" sz="2400" i="1" kern="0" dirty="0">
                                <a:latin typeface="Cambria Math"/>
                              </a:rPr>
                              <m:t>2</m:t>
                            </m:r>
                            <m:r>
                              <a:rPr lang="en-US" sz="2400" i="1" kern="0" dirty="0">
                                <a:latin typeface="Cambria Math"/>
                              </a:rPr>
                              <m:t>𝐻</m:t>
                            </m:r>
                            <m:r>
                              <a:rPr lang="en-US" sz="2400" b="1" i="1" kern="0" dirty="0">
                                <a:solidFill>
                                  <a:srgbClr val="79DB1F"/>
                                </a:solidFill>
                                <a:latin typeface="Cambria Math"/>
                              </a:rPr>
                              <m:t>𝑹</m:t>
                            </m:r>
                          </m:den>
                        </m:f>
                      </m:e>
                    </m:rad>
                  </m:oMath>
                </a14:m>
                <a:endParaRPr lang="en-US" sz="2400" kern="0" dirty="0">
                  <a:latin typeface="Book Antiqua" pitchFamily="18" charset="0"/>
                </a:endParaRPr>
              </a:p>
              <a:p>
                <a:pPr>
                  <a:spcBef>
                    <a:spcPct val="20000"/>
                  </a:spcBef>
                  <a:defRPr/>
                </a:pPr>
                <a:endParaRPr lang="en-US" sz="2400" kern="0" dirty="0">
                  <a:latin typeface="Book Antiqua" pitchFamily="18" charset="0"/>
                  <a:ea typeface="+mn-ea"/>
                </a:endParaRPr>
              </a:p>
            </p:txBody>
          </p:sp>
        </mc:Choice>
        <mc:Fallback xmlns="">
          <p:sp>
            <p:nvSpPr>
              <p:cNvPr id="8" name="Content Placeholder 1"/>
              <p:cNvSpPr txBox="1">
                <a:spLocks noRot="1" noChangeAspect="1" noMove="1" noResize="1" noEditPoints="1" noAdjustHandles="1" noChangeArrowheads="1" noChangeShapeType="1" noTextEdit="1"/>
              </p:cNvSpPr>
              <p:nvPr/>
            </p:nvSpPr>
            <p:spPr>
              <a:xfrm>
                <a:off x="26126" y="762000"/>
                <a:ext cx="12222332" cy="5877272"/>
              </a:xfrm>
              <a:prstGeom prst="rect">
                <a:avLst/>
              </a:prstGeom>
              <a:blipFill>
                <a:blip r:embed="rId2"/>
                <a:stretch>
                  <a:fillRect l="-748" t="-830"/>
                </a:stretch>
              </a:blipFill>
            </p:spPr>
            <p:txBody>
              <a:bodyPr/>
              <a:lstStyle/>
              <a:p>
                <a:r>
                  <a:rPr lang="en-US">
                    <a:noFill/>
                  </a:rPr>
                  <a:t> </a:t>
                </a:r>
              </a:p>
            </p:txBody>
          </p:sp>
        </mc:Fallback>
      </mc:AlternateContent>
    </p:spTree>
    <p:extLst>
      <p:ext uri="{BB962C8B-B14F-4D97-AF65-F5344CB8AC3E}">
        <p14:creationId xmlns:p14="http://schemas.microsoft.com/office/powerpoint/2010/main" val="12830434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p:cNvSpPr txBox="1">
            <a:spLocks noChangeArrowheads="1"/>
          </p:cNvSpPr>
          <p:nvPr/>
        </p:nvSpPr>
        <p:spPr bwMode="auto">
          <a:xfrm>
            <a:off x="0" y="0"/>
            <a:ext cx="12192000" cy="707886"/>
          </a:xfrm>
          <a:prstGeom prst="rect">
            <a:avLst/>
          </a:prstGeom>
          <a:noFill/>
          <a:ln w="9525">
            <a:noFill/>
            <a:miter lim="800000"/>
            <a:headEnd/>
            <a:tailEnd/>
          </a:ln>
        </p:spPr>
        <p:txBody>
          <a:bodyPr wrap="square">
            <a:spAutoFit/>
          </a:bodyPr>
          <a:lstStyle/>
          <a:p>
            <a:pPr>
              <a:defRPr/>
            </a:pPr>
            <a:r>
              <a:rPr lang="en-US" sz="4000" dirty="0">
                <a:solidFill>
                  <a:srgbClr val="AA0000"/>
                </a:solidFill>
                <a:latin typeface="Impact" pitchFamily="34" charset="0"/>
              </a:rPr>
              <a:t>Formula Proof for Total Cost of EOQ</a:t>
            </a:r>
          </a:p>
        </p:txBody>
      </p:sp>
      <mc:AlternateContent xmlns:mc="http://schemas.openxmlformats.org/markup-compatibility/2006" xmlns:a14="http://schemas.microsoft.com/office/drawing/2010/main">
        <mc:Choice Requires="a14">
          <p:sp>
            <p:nvSpPr>
              <p:cNvPr id="8" name="Content Placeholder 1"/>
              <p:cNvSpPr txBox="1">
                <a:spLocks/>
              </p:cNvSpPr>
              <p:nvPr/>
            </p:nvSpPr>
            <p:spPr>
              <a:xfrm>
                <a:off x="0" y="838200"/>
                <a:ext cx="12192000" cy="5877272"/>
              </a:xfrm>
              <a:prstGeom prst="rect">
                <a:avLst/>
              </a:prstGeom>
            </p:spPr>
            <p:txBody>
              <a:bodyPr/>
              <a:lstStyle/>
              <a:p>
                <a:pPr>
                  <a:spcBef>
                    <a:spcPct val="20000"/>
                  </a:spcBef>
                  <a:defRPr/>
                </a:pPr>
                <a:r>
                  <a:rPr lang="en-US" sz="2400" kern="0" dirty="0">
                    <a:latin typeface="Book Antiqua" pitchFamily="18" charset="0"/>
                    <a:ea typeface="+mn-ea"/>
                  </a:rPr>
                  <a:t>Total cost of any Q?</a:t>
                </a:r>
              </a:p>
              <a:p>
                <a:pPr>
                  <a:spcBef>
                    <a:spcPct val="20000"/>
                  </a:spcBef>
                  <a:defRPr/>
                </a:pPr>
                <a:r>
                  <a:rPr lang="en-US" sz="2400" kern="0" dirty="0">
                    <a:latin typeface="Book Antiqua" pitchFamily="18" charset="0"/>
                    <a:ea typeface="+mn-ea"/>
                  </a:rPr>
                  <a:t>TC</a:t>
                </a:r>
                <a:r>
                  <a:rPr lang="en-US" sz="2400" kern="0" baseline="-25000" dirty="0">
                    <a:latin typeface="Book Antiqua" pitchFamily="18" charset="0"/>
                    <a:ea typeface="+mn-ea"/>
                  </a:rPr>
                  <a:t>Q </a:t>
                </a:r>
                <a:r>
                  <a:rPr lang="en-US" sz="2400" kern="0" dirty="0">
                    <a:latin typeface="Book Antiqua" pitchFamily="18" charset="0"/>
                    <a:ea typeface="+mn-ea"/>
                  </a:rPr>
                  <a:t>= SR/Q + HQ/2</a:t>
                </a:r>
              </a:p>
              <a:p>
                <a:pPr>
                  <a:spcBef>
                    <a:spcPct val="20000"/>
                  </a:spcBef>
                  <a:defRPr/>
                </a:pPr>
                <a:r>
                  <a:rPr lang="en-US" sz="2400" kern="0" dirty="0">
                    <a:latin typeface="Book Antiqua" pitchFamily="18" charset="0"/>
                    <a:ea typeface="+mn-ea"/>
                  </a:rPr>
                  <a:t>Total Cost of EOQ? The same as above, but can also be simplified</a:t>
                </a:r>
              </a:p>
              <a:p>
                <a:pPr>
                  <a:spcBef>
                    <a:spcPct val="20000"/>
                  </a:spcBef>
                  <a:defRPr/>
                </a:pPr>
                <a:endParaRPr lang="en-US" sz="2400" kern="0" dirty="0">
                  <a:latin typeface="Book Antiqua" pitchFamily="18" charset="0"/>
                  <a:ea typeface="+mn-ea"/>
                </a:endParaRPr>
              </a:p>
              <a:p>
                <a:pPr lvl="0">
                  <a:spcBef>
                    <a:spcPct val="20000"/>
                  </a:spcBef>
                  <a:defRPr/>
                </a:pPr>
                <a14:m>
                  <m:oMath xmlns:m="http://schemas.openxmlformats.org/officeDocument/2006/math">
                    <m:sSub>
                      <m:sSubPr>
                        <m:ctrlPr>
                          <a:rPr lang="en-US" sz="2400" i="1" kern="0">
                            <a:latin typeface="Cambria Math" panose="02040503050406030204" pitchFamily="18" charset="0"/>
                            <a:ea typeface="+mn-ea"/>
                          </a:rPr>
                        </m:ctrlPr>
                      </m:sSubPr>
                      <m:e>
                        <m:r>
                          <a:rPr lang="en-US" sz="2400" i="1" kern="0">
                            <a:latin typeface="Cambria Math"/>
                            <a:ea typeface="+mn-ea"/>
                          </a:rPr>
                          <m:t>𝑇𝐶</m:t>
                        </m:r>
                      </m:e>
                      <m:sub>
                        <m:r>
                          <a:rPr lang="en-US" sz="2400" i="1" kern="0">
                            <a:latin typeface="Cambria Math"/>
                            <a:ea typeface="+mn-ea"/>
                          </a:rPr>
                          <m:t>𝐸𝑂𝑄</m:t>
                        </m:r>
                      </m:sub>
                    </m:sSub>
                    <m:r>
                      <a:rPr lang="en-US" sz="2400" i="1" kern="0">
                        <a:latin typeface="Cambria Math"/>
                        <a:ea typeface="+mn-ea"/>
                      </a:rPr>
                      <m:t>=</m:t>
                    </m:r>
                    <m:f>
                      <m:fPr>
                        <m:ctrlPr>
                          <a:rPr lang="en-US" sz="2400" i="1" kern="0">
                            <a:latin typeface="Cambria Math" panose="02040503050406030204" pitchFamily="18" charset="0"/>
                            <a:ea typeface="+mn-ea"/>
                          </a:rPr>
                        </m:ctrlPr>
                      </m:fPr>
                      <m:num>
                        <m:r>
                          <a:rPr lang="en-US" sz="2400" i="1" kern="0">
                            <a:latin typeface="Cambria Math"/>
                            <a:ea typeface="+mn-ea"/>
                          </a:rPr>
                          <m:t>𝑆𝑅</m:t>
                        </m:r>
                      </m:num>
                      <m:den>
                        <m:rad>
                          <m:radPr>
                            <m:degHide m:val="on"/>
                            <m:ctrlPr>
                              <a:rPr lang="en-US" sz="2400" i="1" kern="0">
                                <a:latin typeface="Cambria Math" panose="02040503050406030204" pitchFamily="18" charset="0"/>
                                <a:ea typeface="+mn-ea"/>
                              </a:rPr>
                            </m:ctrlPr>
                          </m:radPr>
                          <m:deg/>
                          <m:e>
                            <m:f>
                              <m:fPr>
                                <m:ctrlPr>
                                  <a:rPr lang="en-US" sz="2400" i="1" kern="0">
                                    <a:latin typeface="Cambria Math" panose="02040503050406030204" pitchFamily="18" charset="0"/>
                                    <a:ea typeface="+mn-ea"/>
                                  </a:rPr>
                                </m:ctrlPr>
                              </m:fPr>
                              <m:num>
                                <m:r>
                                  <a:rPr lang="en-US" sz="2400" i="1" kern="0">
                                    <a:latin typeface="Cambria Math"/>
                                    <a:ea typeface="+mn-ea"/>
                                  </a:rPr>
                                  <m:t>2</m:t>
                                </m:r>
                                <m:r>
                                  <a:rPr lang="en-US" sz="2400" i="1" kern="0">
                                    <a:latin typeface="Cambria Math"/>
                                    <a:ea typeface="+mn-ea"/>
                                  </a:rPr>
                                  <m:t>𝑅𝑆</m:t>
                                </m:r>
                              </m:num>
                              <m:den>
                                <m:r>
                                  <a:rPr lang="en-US" sz="2400" i="1" kern="0">
                                    <a:latin typeface="Cambria Math"/>
                                    <a:ea typeface="+mn-ea"/>
                                  </a:rPr>
                                  <m:t>𝐻</m:t>
                                </m:r>
                              </m:den>
                            </m:f>
                          </m:e>
                        </m:rad>
                      </m:den>
                    </m:f>
                  </m:oMath>
                </a14:m>
                <a:r>
                  <a:rPr lang="en-US" sz="2400" kern="0" dirty="0">
                    <a:latin typeface="Book Antiqua" pitchFamily="18" charset="0"/>
                    <a:ea typeface="+mn-ea"/>
                  </a:rPr>
                  <a:t> +</a:t>
                </a:r>
                <a14:m>
                  <m:oMath xmlns:m="http://schemas.openxmlformats.org/officeDocument/2006/math">
                    <m:f>
                      <m:fPr>
                        <m:ctrlPr>
                          <a:rPr lang="en-US" sz="2400" i="1" kern="0" dirty="0">
                            <a:latin typeface="Cambria Math" panose="02040503050406030204" pitchFamily="18" charset="0"/>
                            <a:ea typeface="+mn-ea"/>
                          </a:rPr>
                        </m:ctrlPr>
                      </m:fPr>
                      <m:num>
                        <m:r>
                          <a:rPr lang="en-US" sz="2400" i="1" kern="0" dirty="0">
                            <a:latin typeface="Cambria Math"/>
                            <a:ea typeface="+mn-ea"/>
                          </a:rPr>
                          <m:t>𝐻</m:t>
                        </m:r>
                        <m:rad>
                          <m:radPr>
                            <m:degHide m:val="on"/>
                            <m:ctrlPr>
                              <a:rPr lang="en-US" sz="2400" i="1" kern="0">
                                <a:latin typeface="Cambria Math" panose="02040503050406030204" pitchFamily="18" charset="0"/>
                              </a:rPr>
                            </m:ctrlPr>
                          </m:radPr>
                          <m:deg/>
                          <m:e>
                            <m:f>
                              <m:fPr>
                                <m:ctrlPr>
                                  <a:rPr lang="en-US" sz="2400" i="1" kern="0">
                                    <a:latin typeface="Cambria Math" panose="02040503050406030204" pitchFamily="18" charset="0"/>
                                  </a:rPr>
                                </m:ctrlPr>
                              </m:fPr>
                              <m:num>
                                <m:r>
                                  <a:rPr lang="en-US" sz="2400" i="1" kern="0">
                                    <a:latin typeface="Cambria Math"/>
                                  </a:rPr>
                                  <m:t>2</m:t>
                                </m:r>
                                <m:r>
                                  <a:rPr lang="en-US" sz="2400" i="1" kern="0">
                                    <a:latin typeface="Cambria Math"/>
                                  </a:rPr>
                                  <m:t>𝑅𝑆</m:t>
                                </m:r>
                              </m:num>
                              <m:den>
                                <m:r>
                                  <a:rPr lang="en-US" sz="2400" i="1" kern="0">
                                    <a:latin typeface="Cambria Math"/>
                                  </a:rPr>
                                  <m:t>𝐻</m:t>
                                </m:r>
                              </m:den>
                            </m:f>
                          </m:e>
                        </m:rad>
                      </m:num>
                      <m:den>
                        <m:r>
                          <a:rPr lang="en-US" sz="2400" i="1" kern="0" dirty="0">
                            <a:latin typeface="Cambria Math"/>
                            <a:ea typeface="+mn-ea"/>
                          </a:rPr>
                          <m:t>2</m:t>
                        </m:r>
                      </m:den>
                    </m:f>
                  </m:oMath>
                </a14:m>
                <a:r>
                  <a:rPr lang="en-US" sz="2400" i="1" kern="0" dirty="0">
                    <a:latin typeface="Book Antiqua" pitchFamily="18" charset="0"/>
                    <a:ea typeface="+mn-ea"/>
                  </a:rPr>
                  <a:t> = </a:t>
                </a:r>
              </a:p>
              <a:p>
                <a:pPr lvl="0">
                  <a:spcBef>
                    <a:spcPct val="20000"/>
                  </a:spcBef>
                  <a:defRPr/>
                </a:pPr>
                <a:endParaRPr lang="en-US" sz="1000" kern="0" dirty="0">
                  <a:latin typeface="Book Antiqua" pitchFamily="18" charset="0"/>
                </a:endParaRPr>
              </a:p>
              <a:p>
                <a:pPr lvl="0">
                  <a:spcBef>
                    <a:spcPct val="20000"/>
                  </a:spcBef>
                  <a:defRPr/>
                </a:pPr>
                <a14:m>
                  <m:oMath xmlns:m="http://schemas.openxmlformats.org/officeDocument/2006/math">
                    <m:sSub>
                      <m:sSubPr>
                        <m:ctrlPr>
                          <a:rPr lang="en-US" sz="2400" i="1" kern="0">
                            <a:latin typeface="Cambria Math" panose="02040503050406030204" pitchFamily="18" charset="0"/>
                          </a:rPr>
                        </m:ctrlPr>
                      </m:sSubPr>
                      <m:e>
                        <m:r>
                          <a:rPr lang="en-US" sz="2400" i="1" kern="0">
                            <a:latin typeface="Cambria Math"/>
                          </a:rPr>
                          <m:t>𝑇𝐶</m:t>
                        </m:r>
                      </m:e>
                      <m:sub>
                        <m:r>
                          <a:rPr lang="en-US" sz="2400" i="1" kern="0">
                            <a:latin typeface="Cambria Math"/>
                          </a:rPr>
                          <m:t>𝐸𝑂𝑄</m:t>
                        </m:r>
                      </m:sub>
                    </m:sSub>
                    <m:r>
                      <a:rPr lang="en-US" sz="2400" i="1" kern="0">
                        <a:latin typeface="Cambria Math"/>
                      </a:rPr>
                      <m:t>=2</m:t>
                    </m:r>
                    <m:f>
                      <m:fPr>
                        <m:ctrlPr>
                          <a:rPr lang="en-US" sz="2400" i="1" kern="0">
                            <a:latin typeface="Cambria Math" panose="02040503050406030204" pitchFamily="18" charset="0"/>
                          </a:rPr>
                        </m:ctrlPr>
                      </m:fPr>
                      <m:num>
                        <m:r>
                          <a:rPr lang="en-US" sz="2400" i="1" kern="0">
                            <a:latin typeface="Cambria Math"/>
                          </a:rPr>
                          <m:t>𝐻</m:t>
                        </m:r>
                        <m:rad>
                          <m:radPr>
                            <m:degHide m:val="on"/>
                            <m:ctrlPr>
                              <a:rPr lang="en-US" sz="2400" i="1" kern="0">
                                <a:latin typeface="Cambria Math" panose="02040503050406030204" pitchFamily="18" charset="0"/>
                              </a:rPr>
                            </m:ctrlPr>
                          </m:radPr>
                          <m:deg/>
                          <m:e>
                            <m:f>
                              <m:fPr>
                                <m:ctrlPr>
                                  <a:rPr lang="en-US" sz="2400" i="1" kern="0">
                                    <a:latin typeface="Cambria Math" panose="02040503050406030204" pitchFamily="18" charset="0"/>
                                  </a:rPr>
                                </m:ctrlPr>
                              </m:fPr>
                              <m:num>
                                <m:r>
                                  <a:rPr lang="en-US" sz="2400" i="1" kern="0">
                                    <a:latin typeface="Cambria Math"/>
                                  </a:rPr>
                                  <m:t>2</m:t>
                                </m:r>
                                <m:r>
                                  <a:rPr lang="en-US" sz="2400" i="1" kern="0">
                                    <a:latin typeface="Cambria Math"/>
                                  </a:rPr>
                                  <m:t>𝑅𝑆</m:t>
                                </m:r>
                              </m:num>
                              <m:den>
                                <m:r>
                                  <a:rPr lang="en-US" sz="2400" i="1" kern="0">
                                    <a:latin typeface="Cambria Math"/>
                                  </a:rPr>
                                  <m:t>𝐻</m:t>
                                </m:r>
                              </m:den>
                            </m:f>
                          </m:e>
                        </m:rad>
                      </m:num>
                      <m:den>
                        <m:r>
                          <a:rPr lang="en-US" sz="2400" i="1" kern="0">
                            <a:latin typeface="Cambria Math"/>
                          </a:rPr>
                          <m:t>2</m:t>
                        </m:r>
                      </m:den>
                    </m:f>
                  </m:oMath>
                </a14:m>
                <a:r>
                  <a:rPr lang="en-US" sz="2400" kern="0" dirty="0">
                    <a:latin typeface="Book Antiqua" pitchFamily="18" charset="0"/>
                  </a:rPr>
                  <a:t>=</a:t>
                </a:r>
                <a14:m>
                  <m:oMath xmlns:m="http://schemas.openxmlformats.org/officeDocument/2006/math">
                    <m:r>
                      <a:rPr lang="en-US" sz="2400" i="1" kern="0" dirty="0">
                        <a:latin typeface="Cambria Math"/>
                      </a:rPr>
                      <m:t>𝐻</m:t>
                    </m:r>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f>
                          <m:fPr>
                            <m:ctrlPr>
                              <a:rPr lang="en-US" sz="2400" i="1" kern="0" dirty="0">
                                <a:latin typeface="Cambria Math" panose="02040503050406030204" pitchFamily="18" charset="0"/>
                              </a:rPr>
                            </m:ctrlPr>
                          </m:fPr>
                          <m:num>
                            <m:sSup>
                              <m:sSupPr>
                                <m:ctrlPr>
                                  <a:rPr lang="en-US" sz="2400" i="1" kern="0" dirty="0">
                                    <a:latin typeface="Cambria Math" panose="02040503050406030204" pitchFamily="18" charset="0"/>
                                  </a:rPr>
                                </m:ctrlPr>
                              </m:sSupPr>
                              <m:e>
                                <m:r>
                                  <a:rPr lang="en-US" sz="2400" i="1" kern="0" dirty="0">
                                    <a:latin typeface="Cambria Math"/>
                                  </a:rPr>
                                  <m:t>𝐻</m:t>
                                </m:r>
                              </m:e>
                              <m:sup>
                                <m:r>
                                  <a:rPr lang="en-US" sz="2400" i="1" kern="0" dirty="0">
                                    <a:latin typeface="Cambria Math"/>
                                  </a:rPr>
                                  <m:t>2</m:t>
                                </m:r>
                              </m:sup>
                            </m:sSup>
                            <m:r>
                              <a:rPr lang="en-US" sz="2400" i="1" kern="0" dirty="0">
                                <a:latin typeface="Cambria Math"/>
                              </a:rPr>
                              <m:t>2</m:t>
                            </m:r>
                            <m:r>
                              <a:rPr lang="en-US" sz="2400" i="1" kern="0" dirty="0">
                                <a:latin typeface="Cambria Math"/>
                              </a:rPr>
                              <m:t>𝑅𝑆</m:t>
                            </m:r>
                          </m:num>
                          <m:den>
                            <m:r>
                              <a:rPr lang="en-US" sz="2400" i="1" kern="0" dirty="0">
                                <a:latin typeface="Cambria Math"/>
                              </a:rPr>
                              <m:t>𝐻</m:t>
                            </m:r>
                          </m:den>
                        </m:f>
                      </m:e>
                    </m:rad>
                  </m:oMath>
                </a14:m>
                <a:r>
                  <a:rPr lang="en-US" sz="2400" kern="0" dirty="0">
                    <a:latin typeface="Book Antiqua" pitchFamily="18" charset="0"/>
                  </a:rPr>
                  <a:t>=</a:t>
                </a:r>
                <a14:m>
                  <m:oMath xmlns:m="http://schemas.openxmlformats.org/officeDocument/2006/math">
                    <m:rad>
                      <m:radPr>
                        <m:degHide m:val="on"/>
                        <m:ctrlPr>
                          <a:rPr lang="en-US" sz="2400" i="1" kern="0" dirty="0">
                            <a:latin typeface="Cambria Math" panose="02040503050406030204" pitchFamily="18" charset="0"/>
                          </a:rPr>
                        </m:ctrlPr>
                      </m:radPr>
                      <m:deg/>
                      <m:e>
                        <m:r>
                          <a:rPr lang="en-US" sz="2400" i="1" kern="0" dirty="0">
                            <a:latin typeface="Cambria Math"/>
                          </a:rPr>
                          <m:t>2</m:t>
                        </m:r>
                        <m:r>
                          <a:rPr lang="en-US" sz="2400" i="1" kern="0" dirty="0">
                            <a:latin typeface="Cambria Math"/>
                          </a:rPr>
                          <m:t>𝑅𝑆𝐻</m:t>
                        </m:r>
                      </m:e>
                    </m:rad>
                  </m:oMath>
                </a14:m>
                <a:endParaRPr lang="en-US" sz="2400" kern="0" dirty="0">
                  <a:latin typeface="Book Antiqua" pitchFamily="18" charset="0"/>
                </a:endParaRPr>
              </a:p>
              <a:p>
                <a:pPr lvl="0">
                  <a:spcBef>
                    <a:spcPct val="20000"/>
                  </a:spcBef>
                  <a:defRPr/>
                </a:pPr>
                <a:endParaRPr lang="en-US" sz="1000" i="1" kern="0" dirty="0">
                  <a:solidFill>
                    <a:srgbClr val="C00000"/>
                  </a:solidFill>
                  <a:latin typeface="Cambria Math" panose="02040503050406030204" pitchFamily="18" charset="0"/>
                </a:endParaRPr>
              </a:p>
              <a:p>
                <a:pPr lvl="0">
                  <a:spcBef>
                    <a:spcPct val="20000"/>
                  </a:spcBef>
                  <a:defRPr/>
                </a:pPr>
                <a14:m>
                  <m:oMath xmlns:m="http://schemas.openxmlformats.org/officeDocument/2006/math">
                    <m:sSub>
                      <m:sSubPr>
                        <m:ctrlPr>
                          <a:rPr lang="en-US" sz="3200" i="1" kern="0">
                            <a:solidFill>
                              <a:srgbClr val="C00000"/>
                            </a:solidFill>
                            <a:latin typeface="Cambria Math" panose="02040503050406030204" pitchFamily="18" charset="0"/>
                          </a:rPr>
                        </m:ctrlPr>
                      </m:sSubPr>
                      <m:e>
                        <m:r>
                          <a:rPr lang="en-US" sz="3200" i="1" kern="0">
                            <a:solidFill>
                              <a:srgbClr val="C00000"/>
                            </a:solidFill>
                            <a:latin typeface="Cambria Math"/>
                          </a:rPr>
                          <m:t>𝑇𝐶</m:t>
                        </m:r>
                      </m:e>
                      <m:sub>
                        <m:r>
                          <a:rPr lang="en-US" sz="3200" i="1" kern="0">
                            <a:solidFill>
                              <a:srgbClr val="C00000"/>
                            </a:solidFill>
                            <a:latin typeface="Cambria Math"/>
                          </a:rPr>
                          <m:t>𝐸𝑂𝑄</m:t>
                        </m:r>
                      </m:sub>
                    </m:sSub>
                  </m:oMath>
                </a14:m>
                <a:r>
                  <a:rPr lang="en-US" sz="3200" kern="0" dirty="0">
                    <a:solidFill>
                      <a:srgbClr val="C00000"/>
                    </a:solidFill>
                    <a:latin typeface="Book Antiqua" pitchFamily="18" charset="0"/>
                  </a:rPr>
                  <a:t>=</a:t>
                </a:r>
                <a14:m>
                  <m:oMath xmlns:m="http://schemas.openxmlformats.org/officeDocument/2006/math">
                    <m:rad>
                      <m:radPr>
                        <m:degHide m:val="on"/>
                        <m:ctrlPr>
                          <a:rPr lang="en-US" sz="3200" i="1" kern="0" dirty="0">
                            <a:solidFill>
                              <a:srgbClr val="C00000"/>
                            </a:solidFill>
                            <a:latin typeface="Cambria Math" panose="02040503050406030204" pitchFamily="18" charset="0"/>
                          </a:rPr>
                        </m:ctrlPr>
                      </m:radPr>
                      <m:deg/>
                      <m:e>
                        <m:r>
                          <a:rPr lang="en-US" sz="3200" i="1" kern="0" dirty="0">
                            <a:solidFill>
                              <a:srgbClr val="C00000"/>
                            </a:solidFill>
                            <a:latin typeface="Cambria Math"/>
                          </a:rPr>
                          <m:t>2</m:t>
                        </m:r>
                        <m:r>
                          <a:rPr lang="en-US" sz="3200" i="1" kern="0" dirty="0">
                            <a:solidFill>
                              <a:srgbClr val="C00000"/>
                            </a:solidFill>
                            <a:latin typeface="Cambria Math"/>
                          </a:rPr>
                          <m:t>𝑅𝑆𝐻</m:t>
                        </m:r>
                      </m:e>
                    </m:rad>
                  </m:oMath>
                </a14:m>
                <a:endParaRPr lang="en-US" sz="3200" kern="0" dirty="0">
                  <a:latin typeface="Book Antiqua" pitchFamily="18" charset="0"/>
                  <a:ea typeface="+mn-ea"/>
                </a:endParaRPr>
              </a:p>
            </p:txBody>
          </p:sp>
        </mc:Choice>
        <mc:Fallback xmlns="">
          <p:sp>
            <p:nvSpPr>
              <p:cNvPr id="8" name="Content Placeholder 1"/>
              <p:cNvSpPr txBox="1">
                <a:spLocks noRot="1" noChangeAspect="1" noMove="1" noResize="1" noEditPoints="1" noAdjustHandles="1" noChangeArrowheads="1" noChangeShapeType="1" noTextEdit="1"/>
              </p:cNvSpPr>
              <p:nvPr/>
            </p:nvSpPr>
            <p:spPr>
              <a:xfrm>
                <a:off x="0" y="838200"/>
                <a:ext cx="12192000" cy="5877272"/>
              </a:xfrm>
              <a:prstGeom prst="rect">
                <a:avLst/>
              </a:prstGeom>
              <a:blipFill>
                <a:blip r:embed="rId2"/>
                <a:stretch>
                  <a:fillRect l="-750" t="-830"/>
                </a:stretch>
              </a:blipFill>
            </p:spPr>
            <p:txBody>
              <a:bodyPr/>
              <a:lstStyle/>
              <a:p>
                <a:r>
                  <a:rPr lang="en-US">
                    <a:noFill/>
                  </a:rPr>
                  <a:t> </a:t>
                </a:r>
              </a:p>
            </p:txBody>
          </p:sp>
        </mc:Fallback>
      </mc:AlternateContent>
    </p:spTree>
    <p:extLst>
      <p:ext uri="{BB962C8B-B14F-4D97-AF65-F5344CB8AC3E}">
        <p14:creationId xmlns:p14="http://schemas.microsoft.com/office/powerpoint/2010/main" val="2714234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DB75-F341-49D4-8737-23BA3450EB0B}"/>
              </a:ext>
            </a:extLst>
          </p:cNvPr>
          <p:cNvSpPr>
            <a:spLocks noGrp="1"/>
          </p:cNvSpPr>
          <p:nvPr>
            <p:ph type="title"/>
          </p:nvPr>
        </p:nvSpPr>
        <p:spPr/>
        <p:txBody>
          <a:bodyPr/>
          <a:lstStyle/>
          <a:p>
            <a:r>
              <a:rPr lang="en-US" altLang="en-US" dirty="0"/>
              <a:t>Plaining for a Coming Period</a:t>
            </a:r>
            <a:endParaRPr lang="en-US" dirty="0"/>
          </a:p>
        </p:txBody>
      </p:sp>
      <p:pic>
        <p:nvPicPr>
          <p:cNvPr id="3" name="Picture 4">
            <a:extLst>
              <a:ext uri="{FF2B5EF4-FFF2-40B4-BE49-F238E27FC236}">
                <a16:creationId xmlns:a16="http://schemas.microsoft.com/office/drawing/2014/main" id="{525606D6-3964-41AA-8A6B-059391FE04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 y="942985"/>
            <a:ext cx="64008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FAACE56B-3DC0-4519-9E4B-9EE19E1A4662}"/>
              </a:ext>
            </a:extLst>
          </p:cNvPr>
          <p:cNvSpPr txBox="1">
            <a:spLocks noChangeArrowheads="1"/>
          </p:cNvSpPr>
          <p:nvPr/>
        </p:nvSpPr>
        <p:spPr>
          <a:xfrm>
            <a:off x="4618" y="4627584"/>
            <a:ext cx="10878127" cy="461665"/>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altLang="en-US" sz="2400" kern="0" dirty="0">
                <a:latin typeface="Book Antiqua" panose="02040602050305030304" pitchFamily="18" charset="0"/>
              </a:rPr>
              <a:t>Marketing’s forecast for sales is 3200 units.</a:t>
            </a:r>
          </a:p>
          <a:p>
            <a:endParaRPr lang="en-US" altLang="en-US" sz="2400" kern="0" dirty="0">
              <a:latin typeface="Book Antiqua" panose="02040602050305030304" pitchFamily="18" charset="0"/>
            </a:endParaRPr>
          </a:p>
        </p:txBody>
      </p:sp>
    </p:spTree>
    <p:extLst>
      <p:ext uri="{BB962C8B-B14F-4D97-AF65-F5344CB8AC3E}">
        <p14:creationId xmlns:p14="http://schemas.microsoft.com/office/powerpoint/2010/main" val="27824240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27B4-ADF2-4753-B12E-B4FC65292C22}"/>
              </a:ext>
            </a:extLst>
          </p:cNvPr>
          <p:cNvSpPr>
            <a:spLocks noGrp="1"/>
          </p:cNvSpPr>
          <p:nvPr>
            <p:ph type="title"/>
          </p:nvPr>
        </p:nvSpPr>
        <p:spPr/>
        <p:txBody>
          <a:bodyPr/>
          <a:lstStyle/>
          <a:p>
            <a:r>
              <a:rPr lang="en-US" dirty="0"/>
              <a:t>Service Level vs Fill Rate-Example-1. Uniform Distribution</a:t>
            </a:r>
          </a:p>
        </p:txBody>
      </p:sp>
      <p:sp>
        <p:nvSpPr>
          <p:cNvPr id="3" name="Content Placeholder 2">
            <a:extLst>
              <a:ext uri="{FF2B5EF4-FFF2-40B4-BE49-F238E27FC236}">
                <a16:creationId xmlns:a16="http://schemas.microsoft.com/office/drawing/2014/main" id="{DD5C822B-5B9A-4CF1-90F8-B08A4583DE97}"/>
              </a:ext>
            </a:extLst>
          </p:cNvPr>
          <p:cNvSpPr>
            <a:spLocks noGrp="1"/>
          </p:cNvSpPr>
          <p:nvPr>
            <p:ph idx="4294967295"/>
          </p:nvPr>
        </p:nvSpPr>
        <p:spPr>
          <a:xfrm>
            <a:off x="0" y="588963"/>
            <a:ext cx="12181936" cy="3221037"/>
          </a:xfrm>
          <a:prstGeom prst="rect">
            <a:avLst/>
          </a:prstGeom>
        </p:spPr>
        <p:txBody>
          <a:bodyPr/>
          <a:lstStyle/>
          <a:p>
            <a:r>
              <a:rPr lang="en-US" dirty="0">
                <a:latin typeface="Book Antiqua" panose="02040602050305030304" pitchFamily="18" charset="0"/>
              </a:rPr>
              <a:t>Order Lead Time: time from placing an order to receiving it. </a:t>
            </a:r>
          </a:p>
          <a:p>
            <a:r>
              <a:rPr lang="en-US" dirty="0">
                <a:latin typeface="Book Antiqua" panose="02040602050305030304" pitchFamily="18" charset="0"/>
              </a:rPr>
              <a:t>Cycle Service Level (CSL): probability of fulfilling the demand.  </a:t>
            </a:r>
          </a:p>
          <a:p>
            <a:r>
              <a:rPr lang="en-US" dirty="0">
                <a:latin typeface="Book Antiqua" panose="02040602050305030304" pitchFamily="18" charset="0"/>
              </a:rPr>
              <a:t>Fill Rate (FR): proportion of the demand filled. </a:t>
            </a:r>
          </a:p>
          <a:p>
            <a:r>
              <a:rPr lang="en-US" dirty="0">
                <a:latin typeface="Book Antiqua" panose="02040602050305030304" pitchFamily="18" charset="0"/>
              </a:rPr>
              <a:t>Suppose demand during lead time has a uniform distribution [1, 10].</a:t>
            </a:r>
          </a:p>
          <a:p>
            <a:r>
              <a:rPr lang="en-US" dirty="0">
                <a:latin typeface="Book Antiqua" panose="02040602050305030304" pitchFamily="18" charset="0"/>
              </a:rPr>
              <a:t>Suppose you have 8 units. Compute SL and FR.</a:t>
            </a:r>
          </a:p>
          <a:p>
            <a:r>
              <a:rPr lang="en-US" dirty="0">
                <a:latin typeface="Book Antiqua" panose="02040602050305030304" pitchFamily="18" charset="0"/>
              </a:rPr>
              <a:t>FR is always higher than SL. </a:t>
            </a: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p:txBody>
      </p:sp>
      <p:graphicFrame>
        <p:nvGraphicFramePr>
          <p:cNvPr id="4" name="Object 3">
            <a:extLst>
              <a:ext uri="{FF2B5EF4-FFF2-40B4-BE49-F238E27FC236}">
                <a16:creationId xmlns:a16="http://schemas.microsoft.com/office/drawing/2014/main" id="{DC2BACC6-4E1F-478F-8783-C5564ED2163B}"/>
              </a:ext>
            </a:extLst>
          </p:cNvPr>
          <p:cNvGraphicFramePr>
            <a:graphicFrameLocks noChangeAspect="1"/>
          </p:cNvGraphicFramePr>
          <p:nvPr/>
        </p:nvGraphicFramePr>
        <p:xfrm>
          <a:off x="7391400" y="3188170"/>
          <a:ext cx="4619625" cy="3307880"/>
        </p:xfrm>
        <a:graphic>
          <a:graphicData uri="http://schemas.openxmlformats.org/presentationml/2006/ole">
            <mc:AlternateContent xmlns:mc="http://schemas.openxmlformats.org/markup-compatibility/2006">
              <mc:Choice xmlns:v="urn:schemas-microsoft-com:vml" Requires="v">
                <p:oleObj spid="_x0000_s43033" name="Worksheet" r:id="rId4" imgW="3857492" imgH="2762113" progId="Excel.Sheet.12">
                  <p:embed/>
                </p:oleObj>
              </mc:Choice>
              <mc:Fallback>
                <p:oleObj name="Worksheet" r:id="rId4" imgW="3857492" imgH="2762113" progId="Excel.Sheet.12">
                  <p:embed/>
                  <p:pic>
                    <p:nvPicPr>
                      <p:cNvPr id="4" name="Object 3">
                        <a:extLst>
                          <a:ext uri="{FF2B5EF4-FFF2-40B4-BE49-F238E27FC236}">
                            <a16:creationId xmlns:a16="http://schemas.microsoft.com/office/drawing/2014/main" id="{DC2BACC6-4E1F-478F-8783-C5564ED2163B}"/>
                          </a:ext>
                        </a:extLst>
                      </p:cNvPr>
                      <p:cNvPicPr/>
                      <p:nvPr/>
                    </p:nvPicPr>
                    <p:blipFill>
                      <a:blip r:embed="rId5"/>
                      <a:stretch>
                        <a:fillRect/>
                      </a:stretch>
                    </p:blipFill>
                    <p:spPr>
                      <a:xfrm>
                        <a:off x="7391400" y="3188170"/>
                        <a:ext cx="4619625" cy="3307880"/>
                      </a:xfrm>
                      <a:prstGeom prst="rect">
                        <a:avLst/>
                      </a:prstGeom>
                    </p:spPr>
                  </p:pic>
                </p:oleObj>
              </mc:Fallback>
            </mc:AlternateContent>
          </a:graphicData>
        </a:graphic>
      </p:graphicFrame>
    </p:spTree>
    <p:extLst>
      <p:ext uri="{BB962C8B-B14F-4D97-AF65-F5344CB8AC3E}">
        <p14:creationId xmlns:p14="http://schemas.microsoft.com/office/powerpoint/2010/main" val="39806283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6770-D25E-4AED-B2FB-11D07993D09C}"/>
              </a:ext>
            </a:extLst>
          </p:cNvPr>
          <p:cNvSpPr>
            <a:spLocks noGrp="1"/>
          </p:cNvSpPr>
          <p:nvPr>
            <p:ph type="title"/>
          </p:nvPr>
        </p:nvSpPr>
        <p:spPr/>
        <p:txBody>
          <a:bodyPr/>
          <a:lstStyle/>
          <a:p>
            <a:r>
              <a:rPr lang="en-US" dirty="0"/>
              <a:t>The Newsvendor Problem</a:t>
            </a:r>
          </a:p>
        </p:txBody>
      </p:sp>
      <p:sp>
        <p:nvSpPr>
          <p:cNvPr id="3" name="Rectangle 3">
            <a:extLst>
              <a:ext uri="{FF2B5EF4-FFF2-40B4-BE49-F238E27FC236}">
                <a16:creationId xmlns:a16="http://schemas.microsoft.com/office/drawing/2014/main" id="{BFCC4841-D6AE-4FA3-8C1C-D4F5E5988C41}"/>
              </a:ext>
            </a:extLst>
          </p:cNvPr>
          <p:cNvSpPr txBox="1">
            <a:spLocks noChangeArrowheads="1"/>
          </p:cNvSpPr>
          <p:nvPr/>
        </p:nvSpPr>
        <p:spPr>
          <a:xfrm>
            <a:off x="0" y="609600"/>
            <a:ext cx="12181936" cy="5131056"/>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defRPr/>
            </a:pPr>
            <a:r>
              <a:rPr lang="en-US" altLang="en-US" sz="2400" kern="0" dirty="0">
                <a:latin typeface="Book Antiqua" panose="02040602050305030304" pitchFamily="18" charset="0"/>
              </a:rPr>
              <a:t>Characteristics of Newsvendor problem:</a:t>
            </a:r>
          </a:p>
          <a:p>
            <a:pPr>
              <a:buFont typeface="Arial" panose="020B0604020202020204" pitchFamily="34" charset="0"/>
              <a:buChar char="•"/>
              <a:defRPr/>
            </a:pPr>
            <a:r>
              <a:rPr lang="en-US" altLang="en-US" sz="2400" kern="0" dirty="0">
                <a:latin typeface="Book Antiqua" panose="02040602050305030304" pitchFamily="18" charset="0"/>
              </a:rPr>
              <a:t>Making a </a:t>
            </a:r>
            <a:r>
              <a:rPr lang="en-US" altLang="en-US" sz="2400" kern="0" dirty="0">
                <a:solidFill>
                  <a:srgbClr val="FF0000"/>
                </a:solidFill>
                <a:latin typeface="Book Antiqua" panose="02040602050305030304" pitchFamily="18" charset="0"/>
              </a:rPr>
              <a:t>Single Decision </a:t>
            </a:r>
            <a:r>
              <a:rPr lang="en-US" altLang="en-US" sz="2400" kern="0" dirty="0">
                <a:latin typeface="Book Antiqua" panose="02040602050305030304" pitchFamily="18" charset="0"/>
              </a:rPr>
              <a:t>on quantity </a:t>
            </a:r>
            <a:r>
              <a:rPr lang="en-US" altLang="en-US" sz="2400" i="1" kern="0" dirty="0">
                <a:latin typeface="Book Antiqua" panose="02040602050305030304" pitchFamily="18" charset="0"/>
              </a:rPr>
              <a:t>Q</a:t>
            </a:r>
            <a:r>
              <a:rPr lang="en-US" altLang="en-US" sz="2400" kern="0" dirty="0">
                <a:latin typeface="Book Antiqua" panose="02040602050305030304" pitchFamily="18" charset="0"/>
              </a:rPr>
              <a:t> to sell in selling period</a:t>
            </a:r>
          </a:p>
          <a:p>
            <a:pPr>
              <a:buFont typeface="Arial" panose="020B0604020202020204" pitchFamily="34" charset="0"/>
              <a:buChar char="•"/>
              <a:defRPr/>
            </a:pPr>
            <a:r>
              <a:rPr lang="en-US" sz="2400" kern="0" dirty="0">
                <a:latin typeface="Book Antiqua" panose="02040602050305030304" pitchFamily="18" charset="0"/>
              </a:rPr>
              <a:t>The </a:t>
            </a:r>
            <a:r>
              <a:rPr lang="en-US" sz="2400" kern="0" dirty="0">
                <a:solidFill>
                  <a:srgbClr val="FF0000"/>
                </a:solidFill>
                <a:latin typeface="Book Antiqua" panose="02040602050305030304" pitchFamily="18" charset="0"/>
              </a:rPr>
              <a:t>demand </a:t>
            </a:r>
            <a:r>
              <a:rPr lang="en-US" sz="2400" kern="0" dirty="0">
                <a:latin typeface="Book Antiqua" panose="02040602050305030304" pitchFamily="18" charset="0"/>
              </a:rPr>
              <a:t> during the selling period is </a:t>
            </a:r>
            <a:r>
              <a:rPr lang="en-US" sz="2400" kern="0" dirty="0">
                <a:solidFill>
                  <a:srgbClr val="FF0000"/>
                </a:solidFill>
                <a:latin typeface="Book Antiqua" panose="02040602050305030304" pitchFamily="18" charset="0"/>
              </a:rPr>
              <a:t>not certain</a:t>
            </a:r>
            <a:r>
              <a:rPr lang="en-US" sz="2400" kern="0" dirty="0">
                <a:latin typeface="Book Antiqua" panose="02040602050305030304" pitchFamily="18" charset="0"/>
              </a:rPr>
              <a:t>. </a:t>
            </a:r>
          </a:p>
          <a:p>
            <a:pPr>
              <a:buFont typeface="Arial" panose="020B0604020202020204" pitchFamily="34" charset="0"/>
              <a:buChar char="•"/>
              <a:defRPr/>
            </a:pPr>
            <a:r>
              <a:rPr lang="en-US" sz="2400" kern="0" dirty="0">
                <a:latin typeface="Book Antiqua" panose="02040602050305030304" pitchFamily="18" charset="0"/>
              </a:rPr>
              <a:t>The </a:t>
            </a:r>
            <a:r>
              <a:rPr lang="en-US" sz="2400" kern="0" dirty="0">
                <a:solidFill>
                  <a:srgbClr val="FF0000"/>
                </a:solidFill>
                <a:latin typeface="Book Antiqua" panose="02040602050305030304" pitchFamily="18" charset="0"/>
              </a:rPr>
              <a:t>decision </a:t>
            </a:r>
            <a:r>
              <a:rPr lang="en-US" sz="2400" kern="0" dirty="0">
                <a:latin typeface="Book Antiqua" panose="02040602050305030304" pitchFamily="18" charset="0"/>
              </a:rPr>
              <a:t>must be made </a:t>
            </a:r>
            <a:r>
              <a:rPr lang="en-US" sz="2400" kern="0" dirty="0">
                <a:solidFill>
                  <a:srgbClr val="FF0000"/>
                </a:solidFill>
                <a:latin typeface="Book Antiqua" panose="02040602050305030304" pitchFamily="18" charset="0"/>
              </a:rPr>
              <a:t>before the actual demand is observed</a:t>
            </a:r>
            <a:r>
              <a:rPr lang="en-US" sz="2400" kern="0" dirty="0">
                <a:latin typeface="Book Antiqua" panose="02040602050305030304" pitchFamily="18" charset="0"/>
              </a:rPr>
              <a:t>.</a:t>
            </a:r>
          </a:p>
          <a:p>
            <a:pPr>
              <a:buFont typeface="Arial" panose="020B0604020202020204" pitchFamily="34" charset="0"/>
              <a:buChar char="•"/>
              <a:defRPr/>
            </a:pPr>
            <a:r>
              <a:rPr lang="en-US" sz="2400" kern="0" dirty="0">
                <a:latin typeface="Book Antiqua" panose="02040602050305030304" pitchFamily="18" charset="0"/>
              </a:rPr>
              <a:t>Once the decision is made, it </a:t>
            </a:r>
            <a:r>
              <a:rPr lang="en-US" sz="2400" kern="0" dirty="0">
                <a:solidFill>
                  <a:srgbClr val="FF0000"/>
                </a:solidFill>
                <a:latin typeface="Book Antiqua" panose="02040602050305030304" pitchFamily="18" charset="0"/>
              </a:rPr>
              <a:t>cannot be changed</a:t>
            </a:r>
            <a:r>
              <a:rPr lang="en-US" sz="2400" kern="0" dirty="0">
                <a:latin typeface="Book Antiqua" panose="02040602050305030304" pitchFamily="18" charset="0"/>
              </a:rPr>
              <a:t>. </a:t>
            </a:r>
          </a:p>
          <a:p>
            <a:pPr>
              <a:buFont typeface="Arial" panose="020B0604020202020204" pitchFamily="34" charset="0"/>
              <a:buChar char="•"/>
              <a:defRPr/>
            </a:pPr>
            <a:r>
              <a:rPr lang="en-US" sz="2400" kern="0" dirty="0">
                <a:latin typeface="Book Antiqua" panose="02040602050305030304" pitchFamily="18" charset="0"/>
              </a:rPr>
              <a:t>Both </a:t>
            </a:r>
            <a:r>
              <a:rPr lang="en-US" sz="2400" kern="0" dirty="0">
                <a:solidFill>
                  <a:srgbClr val="FF0000"/>
                </a:solidFill>
                <a:latin typeface="Book Antiqua" panose="02040602050305030304" pitchFamily="18" charset="0"/>
              </a:rPr>
              <a:t>leftover</a:t>
            </a:r>
            <a:r>
              <a:rPr lang="en-US" sz="2400" kern="0" dirty="0">
                <a:latin typeface="Book Antiqua" panose="02040602050305030304" pitchFamily="18" charset="0"/>
              </a:rPr>
              <a:t> inventory and </a:t>
            </a:r>
            <a:r>
              <a:rPr lang="en-US" sz="2400" kern="0" dirty="0">
                <a:solidFill>
                  <a:srgbClr val="FF0000"/>
                </a:solidFill>
                <a:latin typeface="Book Antiqua" panose="02040602050305030304" pitchFamily="18" charset="0"/>
              </a:rPr>
              <a:t>shortage</a:t>
            </a:r>
            <a:r>
              <a:rPr lang="en-US" sz="2400" kern="0" dirty="0">
                <a:latin typeface="Book Antiqua" panose="02040602050305030304" pitchFamily="18" charset="0"/>
              </a:rPr>
              <a:t> are </a:t>
            </a:r>
            <a:r>
              <a:rPr lang="en-US" sz="2400" kern="0" dirty="0">
                <a:solidFill>
                  <a:srgbClr val="FF0000"/>
                </a:solidFill>
                <a:latin typeface="Book Antiqua" panose="02040602050305030304" pitchFamily="18" charset="0"/>
              </a:rPr>
              <a:t>costly </a:t>
            </a:r>
          </a:p>
          <a:p>
            <a:pPr>
              <a:buFont typeface="Arial" panose="020B0604020202020204" pitchFamily="34" charset="0"/>
              <a:buChar char="•"/>
              <a:defRPr/>
            </a:pPr>
            <a:r>
              <a:rPr lang="en-US" sz="2400" kern="0" dirty="0">
                <a:latin typeface="Book Antiqua" panose="02040602050305030304" pitchFamily="18" charset="0"/>
              </a:rPr>
              <a:t>The goal is to find the optimal quantity </a:t>
            </a:r>
            <a:r>
              <a:rPr lang="en-US" sz="2400" i="1" kern="0" dirty="0">
                <a:latin typeface="Book Antiqua" panose="02040602050305030304" pitchFamily="18" charset="0"/>
              </a:rPr>
              <a:t>Q*</a:t>
            </a:r>
            <a:r>
              <a:rPr lang="en-US" sz="2400" kern="0" dirty="0">
                <a:latin typeface="Book Antiqua" panose="02040602050305030304" pitchFamily="18" charset="0"/>
              </a:rPr>
              <a:t> that </a:t>
            </a:r>
            <a:r>
              <a:rPr lang="en-US" sz="2400" kern="0" dirty="0">
                <a:solidFill>
                  <a:srgbClr val="FF0000"/>
                </a:solidFill>
                <a:latin typeface="Book Antiqua" panose="02040602050305030304" pitchFamily="18" charset="0"/>
              </a:rPr>
              <a:t>maximizes the </a:t>
            </a:r>
            <a:r>
              <a:rPr lang="en-US" sz="2400" i="1" kern="0" dirty="0">
                <a:solidFill>
                  <a:srgbClr val="FF0000"/>
                </a:solidFill>
                <a:latin typeface="Book Antiqua" panose="02040602050305030304" pitchFamily="18" charset="0"/>
              </a:rPr>
              <a:t>expected </a:t>
            </a:r>
            <a:r>
              <a:rPr lang="en-US" sz="2400" kern="0" dirty="0">
                <a:solidFill>
                  <a:srgbClr val="FF0000"/>
                </a:solidFill>
                <a:latin typeface="Book Antiqua" panose="02040602050305030304" pitchFamily="18" charset="0"/>
              </a:rPr>
              <a:t>profit.</a:t>
            </a:r>
          </a:p>
          <a:p>
            <a:pPr marL="0" indent="0">
              <a:buFont typeface="Wingdings" pitchFamily="2" charset="2"/>
              <a:buNone/>
              <a:defRPr/>
            </a:pPr>
            <a:r>
              <a:rPr lang="en-US" altLang="en-US" sz="2400" b="1" u="sng" kern="0" dirty="0">
                <a:latin typeface="Book Antiqua" panose="02040602050305030304" pitchFamily="18" charset="0"/>
              </a:rPr>
              <a:t>Applications?</a:t>
            </a:r>
          </a:p>
          <a:p>
            <a:pPr marL="0" indent="0">
              <a:defRPr/>
            </a:pPr>
            <a:r>
              <a:rPr lang="en-US" altLang="en-US" sz="2400" i="1" kern="0" dirty="0">
                <a:solidFill>
                  <a:srgbClr val="0066FF"/>
                </a:solidFill>
                <a:latin typeface="Book Antiqua" panose="02040602050305030304" pitchFamily="18" charset="0"/>
              </a:rPr>
              <a:t>  Perishable Product </a:t>
            </a:r>
            <a:r>
              <a:rPr lang="en-US" altLang="en-US" sz="2400" kern="0" dirty="0">
                <a:latin typeface="Book Antiqua" panose="02040602050305030304" pitchFamily="18" charset="0"/>
              </a:rPr>
              <a:t>(e.g., food, flowers), </a:t>
            </a:r>
            <a:r>
              <a:rPr lang="en-US" altLang="en-US" sz="2400" i="1" kern="0" dirty="0">
                <a:solidFill>
                  <a:srgbClr val="0066FF"/>
                </a:solidFill>
                <a:latin typeface="Book Antiqua" panose="02040602050305030304" pitchFamily="18" charset="0"/>
              </a:rPr>
              <a:t>Seasonal products </a:t>
            </a:r>
            <a:r>
              <a:rPr lang="en-US" altLang="en-US" sz="2400" kern="0" dirty="0">
                <a:latin typeface="Book Antiqua" panose="02040602050305030304" pitchFamily="18" charset="0"/>
              </a:rPr>
              <a:t>(Christmas trees, seasonal clothing),  </a:t>
            </a:r>
            <a:r>
              <a:rPr lang="en-US" altLang="en-US" sz="2400" i="1" kern="0" dirty="0">
                <a:solidFill>
                  <a:srgbClr val="0066FF"/>
                </a:solidFill>
                <a:latin typeface="Book Antiqua" panose="02040602050305030304" pitchFamily="18" charset="0"/>
              </a:rPr>
              <a:t>Revenue Management </a:t>
            </a:r>
            <a:r>
              <a:rPr lang="en-US" altLang="en-US" sz="2400" kern="0" dirty="0">
                <a:latin typeface="Book Antiqua" panose="02040602050305030304" pitchFamily="18" charset="0"/>
              </a:rPr>
              <a:t>(Airlines and hotels),  </a:t>
            </a:r>
            <a:r>
              <a:rPr lang="en-US" altLang="en-US" sz="2400" i="1" kern="0" dirty="0">
                <a:solidFill>
                  <a:srgbClr val="0066FF"/>
                </a:solidFill>
                <a:latin typeface="Book Antiqua" panose="02040602050305030304" pitchFamily="18" charset="0"/>
              </a:rPr>
              <a:t>Capacity Investment</a:t>
            </a:r>
            <a:r>
              <a:rPr lang="en-US" altLang="en-US" sz="2400" kern="0" dirty="0">
                <a:latin typeface="Book Antiqua" panose="02040602050305030304" pitchFamily="18" charset="0"/>
              </a:rPr>
              <a:t>, … </a:t>
            </a:r>
          </a:p>
        </p:txBody>
      </p:sp>
    </p:spTree>
    <p:extLst>
      <p:ext uri="{BB962C8B-B14F-4D97-AF65-F5344CB8AC3E}">
        <p14:creationId xmlns:p14="http://schemas.microsoft.com/office/powerpoint/2010/main" val="3220269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C4F4-3518-4818-87D9-375827EFD0ED}"/>
              </a:ext>
            </a:extLst>
          </p:cNvPr>
          <p:cNvSpPr>
            <a:spLocks noGrp="1"/>
          </p:cNvSpPr>
          <p:nvPr>
            <p:ph type="title"/>
          </p:nvPr>
        </p:nvSpPr>
        <p:spPr/>
        <p:txBody>
          <a:bodyPr/>
          <a:lstStyle/>
          <a:p>
            <a:r>
              <a:rPr lang="en-US" altLang="en-US" dirty="0"/>
              <a:t>What is a demand model? </a:t>
            </a:r>
            <a:endParaRPr lang="en-US" dirty="0"/>
          </a:p>
        </p:txBody>
      </p:sp>
      <p:sp>
        <p:nvSpPr>
          <p:cNvPr id="3" name="Content Placeholder 2">
            <a:extLst>
              <a:ext uri="{FF2B5EF4-FFF2-40B4-BE49-F238E27FC236}">
                <a16:creationId xmlns:a16="http://schemas.microsoft.com/office/drawing/2014/main" id="{7E6C6A10-630B-45EE-BCFE-A8A37C1FC72F}"/>
              </a:ext>
            </a:extLst>
          </p:cNvPr>
          <p:cNvSpPr txBox="1">
            <a:spLocks/>
          </p:cNvSpPr>
          <p:nvPr/>
        </p:nvSpPr>
        <p:spPr>
          <a:xfrm>
            <a:off x="10064" y="647700"/>
            <a:ext cx="12192000" cy="18669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kern="0" dirty="0">
                <a:latin typeface="Book Antiqua" panose="02040602050305030304" pitchFamily="18" charset="0"/>
              </a:rPr>
              <a:t>A demand model specifies what demand outcomes are possible and the probability of these outcomes. </a:t>
            </a:r>
          </a:p>
          <a:p>
            <a:r>
              <a:rPr lang="en-US" altLang="en-US" kern="0" dirty="0">
                <a:latin typeface="Book Antiqua" panose="02040602050305030304" pitchFamily="18" charset="0"/>
              </a:rPr>
              <a:t>Traditional distributions from statistics can be used as demand models:</a:t>
            </a:r>
          </a:p>
          <a:p>
            <a:pPr lvl="1"/>
            <a:r>
              <a:rPr lang="en-US" altLang="en-US" kern="0" dirty="0">
                <a:latin typeface="Book Antiqua" panose="02040602050305030304" pitchFamily="18" charset="0"/>
              </a:rPr>
              <a:t>e.g., the Normal, Gamma, Poisson distributions</a:t>
            </a:r>
          </a:p>
        </p:txBody>
      </p:sp>
      <p:pic>
        <p:nvPicPr>
          <p:cNvPr id="4" name="Picture 4">
            <a:extLst>
              <a:ext uri="{FF2B5EF4-FFF2-40B4-BE49-F238E27FC236}">
                <a16:creationId xmlns:a16="http://schemas.microsoft.com/office/drawing/2014/main" id="{E0D1A293-9022-45A9-8EF9-F988AB004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54288"/>
            <a:ext cx="4021138"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34D56349-C007-4895-9BC3-B62FB9A7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2597150"/>
            <a:ext cx="3800475"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1470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06CC-26D0-4CB2-9145-A5962EA712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ED21B0E-B8E5-4B83-BD46-035C0D49228E}"/>
              </a:ext>
            </a:extLst>
          </p:cNvPr>
          <p:cNvSpPr txBox="1">
            <a:spLocks/>
          </p:cNvSpPr>
          <p:nvPr/>
        </p:nvSpPr>
        <p:spPr>
          <a:xfrm>
            <a:off x="0" y="609600"/>
            <a:ext cx="12202064" cy="4953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0"/>
              </a:spcBef>
              <a:spcAft>
                <a:spcPts val="1200"/>
              </a:spcAft>
            </a:pPr>
            <a:r>
              <a:rPr lang="en-US" altLang="en-US" sz="2400" kern="0" dirty="0">
                <a:latin typeface="Book Antiqua" panose="02040602050305030304" pitchFamily="18" charset="0"/>
              </a:rPr>
              <a:t>The </a:t>
            </a:r>
            <a:r>
              <a:rPr lang="en-US" altLang="en-US" sz="2400" b="1" kern="0" dirty="0">
                <a:solidFill>
                  <a:srgbClr val="FF0000"/>
                </a:solidFill>
                <a:latin typeface="Book Antiqua" panose="02040602050305030304" pitchFamily="18" charset="0"/>
              </a:rPr>
              <a:t>density function</a:t>
            </a:r>
            <a:r>
              <a:rPr lang="en-US" altLang="en-US" sz="2400" b="1" kern="0" dirty="0">
                <a:latin typeface="Book Antiqua" panose="02040602050305030304" pitchFamily="18" charset="0"/>
              </a:rPr>
              <a:t> </a:t>
            </a:r>
            <a:r>
              <a:rPr lang="en-US" altLang="en-US" sz="2400" kern="0" dirty="0">
                <a:latin typeface="Book Antiqua" panose="02040602050305030304" pitchFamily="18" charset="0"/>
              </a:rPr>
              <a:t>tells you the probability of a particular outcome occurring. </a:t>
            </a:r>
          </a:p>
          <a:p>
            <a:pPr lvl="1">
              <a:spcBef>
                <a:spcPts val="0"/>
              </a:spcBef>
              <a:spcAft>
                <a:spcPts val="1200"/>
              </a:spcAft>
            </a:pPr>
            <a:r>
              <a:rPr lang="en-US" altLang="en-US" kern="0" dirty="0">
                <a:latin typeface="Book Antiqua" panose="02040602050305030304" pitchFamily="18" charset="0"/>
              </a:rPr>
              <a:t>e.g. the probability demand will be exactly 5 units.</a:t>
            </a:r>
          </a:p>
          <a:p>
            <a:pPr>
              <a:spcBef>
                <a:spcPts val="0"/>
              </a:spcBef>
              <a:spcAft>
                <a:spcPts val="1200"/>
              </a:spcAft>
            </a:pPr>
            <a:r>
              <a:rPr lang="en-US" altLang="en-US" sz="2400" kern="0" dirty="0">
                <a:latin typeface="Book Antiqua" panose="02040602050305030304" pitchFamily="18" charset="0"/>
              </a:rPr>
              <a:t>The </a:t>
            </a:r>
            <a:r>
              <a:rPr lang="en-US" altLang="en-US" sz="2400" b="1" kern="0" dirty="0">
                <a:solidFill>
                  <a:srgbClr val="FF0000"/>
                </a:solidFill>
                <a:latin typeface="Book Antiqua" panose="02040602050305030304" pitchFamily="18" charset="0"/>
              </a:rPr>
              <a:t>distribution function </a:t>
            </a:r>
            <a:r>
              <a:rPr lang="en-US" altLang="en-US" sz="2400" kern="0" dirty="0">
                <a:latin typeface="Book Antiqua" panose="02040602050305030304" pitchFamily="18" charset="0"/>
              </a:rPr>
              <a:t>tells you the probability the outcome will be a particular value </a:t>
            </a:r>
            <a:r>
              <a:rPr lang="en-US" altLang="en-US" sz="2400" u="sng" kern="0" dirty="0">
                <a:latin typeface="Book Antiqua" panose="02040602050305030304" pitchFamily="18" charset="0"/>
              </a:rPr>
              <a:t>or smaller</a:t>
            </a:r>
            <a:r>
              <a:rPr lang="en-US" altLang="en-US" sz="2400" kern="0" dirty="0">
                <a:latin typeface="Book Antiqua" panose="02040602050305030304" pitchFamily="18" charset="0"/>
              </a:rPr>
              <a:t>. </a:t>
            </a:r>
          </a:p>
          <a:p>
            <a:pPr lvl="1">
              <a:spcBef>
                <a:spcPts val="0"/>
              </a:spcBef>
              <a:spcAft>
                <a:spcPts val="1200"/>
              </a:spcAft>
            </a:pPr>
            <a:r>
              <a:rPr lang="en-US" altLang="en-US" kern="0" dirty="0">
                <a:latin typeface="Book Antiqua" panose="02040602050305030304" pitchFamily="18" charset="0"/>
              </a:rPr>
              <a:t>e.g. the probability demand will be 5 </a:t>
            </a:r>
            <a:r>
              <a:rPr lang="en-US" altLang="en-US" u="sng" kern="0" dirty="0">
                <a:latin typeface="Book Antiqua" panose="02040602050305030304" pitchFamily="18" charset="0"/>
              </a:rPr>
              <a:t>or fewer</a:t>
            </a:r>
            <a:r>
              <a:rPr lang="en-US" altLang="en-US" kern="0" dirty="0">
                <a:latin typeface="Book Antiqua" panose="02040602050305030304" pitchFamily="18" charset="0"/>
              </a:rPr>
              <a:t> units. </a:t>
            </a:r>
          </a:p>
          <a:p>
            <a:pPr>
              <a:spcBef>
                <a:spcPts val="0"/>
              </a:spcBef>
              <a:spcAft>
                <a:spcPts val="1200"/>
              </a:spcAft>
            </a:pPr>
            <a:r>
              <a:rPr lang="en-US" altLang="en-US" sz="2400" kern="0" dirty="0">
                <a:latin typeface="Book Antiqua" panose="02040602050305030304" pitchFamily="18" charset="0"/>
              </a:rPr>
              <a:t>Both can be used to describe a demand model, but we will most often work with distribution functions. </a:t>
            </a:r>
          </a:p>
          <a:p>
            <a:pPr>
              <a:spcBef>
                <a:spcPts val="0"/>
              </a:spcBef>
              <a:spcAft>
                <a:spcPts val="1200"/>
              </a:spcAft>
            </a:pPr>
            <a:r>
              <a:rPr lang="en-US" altLang="en-US" sz="2400" kern="0" dirty="0">
                <a:latin typeface="Book Antiqua" panose="02040602050305030304" pitchFamily="18" charset="0"/>
              </a:rPr>
              <a:t>Density functions can take all kinds of shapes (they don’t always have to look like a bell curve).</a:t>
            </a:r>
          </a:p>
          <a:p>
            <a:pPr>
              <a:spcBef>
                <a:spcPts val="0"/>
              </a:spcBef>
              <a:spcAft>
                <a:spcPts val="1200"/>
              </a:spcAft>
            </a:pPr>
            <a:r>
              <a:rPr lang="en-US" altLang="en-US" sz="2400" kern="0" dirty="0">
                <a:latin typeface="Book Antiqua" panose="02040602050305030304" pitchFamily="18" charset="0"/>
              </a:rPr>
              <a:t>Distribution functions always start low and increase towards 1.0</a:t>
            </a:r>
          </a:p>
        </p:txBody>
      </p:sp>
    </p:spTree>
    <p:extLst>
      <p:ext uri="{BB962C8B-B14F-4D97-AF65-F5344CB8AC3E}">
        <p14:creationId xmlns:p14="http://schemas.microsoft.com/office/powerpoint/2010/main" val="16488639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F54C-ABDA-4B0C-8034-0CA47E97845E}"/>
              </a:ext>
            </a:extLst>
          </p:cNvPr>
          <p:cNvSpPr>
            <a:spLocks noGrp="1"/>
          </p:cNvSpPr>
          <p:nvPr>
            <p:ph type="title"/>
          </p:nvPr>
        </p:nvSpPr>
        <p:spPr/>
        <p:txBody>
          <a:bodyPr/>
          <a:lstStyle/>
          <a:p>
            <a:r>
              <a:rPr lang="en-US" dirty="0"/>
              <a:t>Density &amp; Distribution Function</a:t>
            </a:r>
          </a:p>
        </p:txBody>
      </p:sp>
      <p:pic>
        <p:nvPicPr>
          <p:cNvPr id="3" name="Picture 2">
            <a:extLst>
              <a:ext uri="{FF2B5EF4-FFF2-40B4-BE49-F238E27FC236}">
                <a16:creationId xmlns:a16="http://schemas.microsoft.com/office/drawing/2014/main" id="{5C947BF6-47BC-47C4-9A0D-84C0EAAA4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 y="790575"/>
            <a:ext cx="3654931"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DB5CC5E-FFD6-412B-B169-58D3188E9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926" y="790575"/>
            <a:ext cx="3654931"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D637160-A354-4CAA-93C7-75F6F4E79A80}"/>
              </a:ext>
            </a:extLst>
          </p:cNvPr>
          <p:cNvSpPr txBox="1">
            <a:spLocks/>
          </p:cNvSpPr>
          <p:nvPr/>
        </p:nvSpPr>
        <p:spPr>
          <a:xfrm>
            <a:off x="29114" y="4752975"/>
            <a:ext cx="12202064" cy="1724025"/>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0"/>
              </a:spcBef>
              <a:spcAft>
                <a:spcPts val="1200"/>
              </a:spcAft>
            </a:pPr>
            <a:r>
              <a:rPr lang="en-US" altLang="en-US" sz="2400" kern="0" dirty="0">
                <a:latin typeface="Book Antiqua" panose="02040602050305030304" pitchFamily="18" charset="0"/>
              </a:rPr>
              <a:t>f(x) vs F(x)</a:t>
            </a:r>
          </a:p>
          <a:p>
            <a:pPr>
              <a:spcBef>
                <a:spcPts val="0"/>
              </a:spcBef>
              <a:spcAft>
                <a:spcPts val="1200"/>
              </a:spcAft>
            </a:pPr>
            <a:r>
              <a:rPr lang="en-US" sz="2400" dirty="0">
                <a:latin typeface="Book Antiqua" panose="02040602050305030304" pitchFamily="18" charset="0"/>
              </a:rPr>
              <a:t>NORM.DIST(x,mean,stddev,0) vs NORM.DIST(x,mean,stddev,1)</a:t>
            </a:r>
          </a:p>
          <a:p>
            <a:pPr>
              <a:spcBef>
                <a:spcPts val="0"/>
              </a:spcBef>
              <a:spcAft>
                <a:spcPts val="1200"/>
              </a:spcAft>
            </a:pPr>
            <a:r>
              <a:rPr lang="en-US" sz="2400" dirty="0">
                <a:latin typeface="Book Antiqua" panose="02040602050305030304" pitchFamily="18" charset="0"/>
                <a:sym typeface="Symbol" panose="05050102010706020507" pitchFamily="18" charset="2"/>
              </a:rPr>
              <a:t> (x) vs </a:t>
            </a:r>
            <a:r>
              <a:rPr lang="en-US" sz="2400" b="1"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(x)</a:t>
            </a:r>
            <a:r>
              <a:rPr lang="en-US" altLang="en-US" sz="2400" kern="0" dirty="0">
                <a:latin typeface="Book Antiqua" panose="02040602050305030304" pitchFamily="18" charset="0"/>
              </a:rPr>
              <a:t> </a:t>
            </a:r>
          </a:p>
        </p:txBody>
      </p:sp>
    </p:spTree>
    <p:extLst>
      <p:ext uri="{BB962C8B-B14F-4D97-AF65-F5344CB8AC3E}">
        <p14:creationId xmlns:p14="http://schemas.microsoft.com/office/powerpoint/2010/main" val="39731640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7172"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7173" name="Rectangle 2"/>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7174" name="Rectangle 3"/>
          <p:cNvSpPr>
            <a:spLocks noGrp="1" noChangeArrowheads="1"/>
          </p:cNvSpPr>
          <p:nvPr>
            <p:ph type="title"/>
          </p:nvPr>
        </p:nvSpPr>
        <p:spPr>
          <a:noFill/>
        </p:spPr>
        <p:txBody>
          <a:bodyPr vert="horz" wrap="square" lIns="90488" tIns="44450" rIns="90488" bIns="44450" numCol="1" anchor="b" anchorCtr="0" compatLnSpc="1">
            <a:prstTxWarp prst="textNoShape">
              <a:avLst/>
            </a:prstTxWarp>
          </a:bodyPr>
          <a:lstStyle/>
          <a:p>
            <a:pPr eaLnBrk="1" hangingPunct="1"/>
            <a:r>
              <a:rPr lang="en-US">
                <a:latin typeface="Times New Roman" pitchFamily="18" charset="0"/>
              </a:rPr>
              <a:t>Solution</a:t>
            </a:r>
          </a:p>
        </p:txBody>
      </p:sp>
      <p:graphicFrame>
        <p:nvGraphicFramePr>
          <p:cNvPr id="7170" name="Object 1024">
            <a:hlinkClick r:id="" action="ppaction://ole?verb=0"/>
          </p:cNvPr>
          <p:cNvGraphicFramePr>
            <a:graphicFrameLocks/>
          </p:cNvGraphicFramePr>
          <p:nvPr/>
        </p:nvGraphicFramePr>
        <p:xfrm>
          <a:off x="2992439" y="1816101"/>
          <a:ext cx="5648325" cy="663575"/>
        </p:xfrm>
        <a:graphic>
          <a:graphicData uri="http://schemas.openxmlformats.org/presentationml/2006/ole">
            <mc:AlternateContent xmlns:mc="http://schemas.openxmlformats.org/markup-compatibility/2006">
              <mc:Choice xmlns:v="urn:schemas-microsoft-com:vml" Requires="v">
                <p:oleObj spid="_x0000_s57355" name="Equation" r:id="rId4" imgW="2705100" imgH="317500" progId="Equation.3">
                  <p:embed/>
                </p:oleObj>
              </mc:Choice>
              <mc:Fallback>
                <p:oleObj name="Equation" r:id="rId4" imgW="2705100" imgH="317500" progId="Equation.3">
                  <p:embed/>
                  <p:pic>
                    <p:nvPicPr>
                      <p:cNvPr id="7170" name="Object 1024">
                        <a:hlinkClick r:id="" action="ppaction://ole?verb=0"/>
                      </p:cNvPr>
                      <p:cNvPicPr>
                        <a:picLocks noChangeArrowheads="1"/>
                      </p:cNvPicPr>
                      <p:nvPr/>
                    </p:nvPicPr>
                    <p:blipFill>
                      <a:blip r:embed="rId5"/>
                      <a:srcRect/>
                      <a:stretch>
                        <a:fillRect/>
                      </a:stretch>
                    </p:blipFill>
                    <p:spPr bwMode="auto">
                      <a:xfrm>
                        <a:off x="2992439" y="1816101"/>
                        <a:ext cx="5648325" cy="66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Rectangle 5"/>
          <p:cNvSpPr>
            <a:spLocks noChangeArrowheads="1"/>
          </p:cNvSpPr>
          <p:nvPr/>
        </p:nvSpPr>
        <p:spPr bwMode="auto">
          <a:xfrm>
            <a:off x="2667000" y="38100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a:latin typeface="Times New Roman" pitchFamily="18" charset="0"/>
                <a:sym typeface="Symbol" pitchFamily="18" charset="2"/>
              </a:rPr>
              <a:t>Order quantity </a:t>
            </a:r>
            <a:r>
              <a:rPr lang="en-US" sz="2400" i="1">
                <a:latin typeface="Times New Roman" pitchFamily="18" charset="0"/>
                <a:sym typeface="Symbol" pitchFamily="18" charset="2"/>
              </a:rPr>
              <a:t>q = d</a:t>
            </a:r>
            <a:r>
              <a:rPr lang="en-US" sz="2400">
                <a:latin typeface="Times New Roman" pitchFamily="18" charset="0"/>
                <a:sym typeface="Symbol" pitchFamily="18" charset="2"/>
              </a:rPr>
              <a:t>(</a:t>
            </a:r>
            <a:r>
              <a:rPr lang="en-US" sz="2400" i="1">
                <a:latin typeface="Times New Roman" pitchFamily="18" charset="0"/>
                <a:sym typeface="Symbol" pitchFamily="18" charset="2"/>
              </a:rPr>
              <a:t>T+L) + z </a:t>
            </a:r>
            <a:r>
              <a:rPr lang="en-US" sz="2400" baseline="-25000">
                <a:latin typeface="Times New Roman" pitchFamily="18" charset="0"/>
                <a:sym typeface="Symbol" pitchFamily="18" charset="2"/>
              </a:rPr>
              <a:t>LTD</a:t>
            </a:r>
            <a:r>
              <a:rPr lang="en-US" sz="2400" i="1" baseline="-25000">
                <a:latin typeface="Times New Roman" pitchFamily="18" charset="0"/>
                <a:sym typeface="Symbol" pitchFamily="18" charset="2"/>
              </a:rPr>
              <a:t> </a:t>
            </a:r>
            <a:r>
              <a:rPr lang="en-US" sz="2400" i="1">
                <a:latin typeface="Times New Roman" pitchFamily="18" charset="0"/>
                <a:sym typeface="Symbol" pitchFamily="18" charset="2"/>
              </a:rPr>
              <a:t>- I</a:t>
            </a:r>
          </a:p>
        </p:txBody>
      </p:sp>
      <p:sp>
        <p:nvSpPr>
          <p:cNvPr id="7176" name="Rectangle 6"/>
          <p:cNvSpPr>
            <a:spLocks noChangeArrowheads="1"/>
          </p:cNvSpPr>
          <p:nvPr/>
        </p:nvSpPr>
        <p:spPr bwMode="auto">
          <a:xfrm>
            <a:off x="2667000" y="2667001"/>
            <a:ext cx="5867400" cy="1015663"/>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CSL= 0.99;  </a:t>
            </a:r>
          </a:p>
          <a:p>
            <a:pPr>
              <a:spcBef>
                <a:spcPct val="50000"/>
              </a:spcBef>
            </a:pPr>
            <a:r>
              <a:rPr lang="en-US" sz="2400" dirty="0">
                <a:latin typeface="Times New Roman" pitchFamily="18" charset="0"/>
                <a:sym typeface="Symbol" pitchFamily="18" charset="2"/>
              </a:rPr>
              <a:t>Using Excel, </a:t>
            </a:r>
            <a:r>
              <a:rPr lang="en-US" sz="2400" i="1" dirty="0">
                <a:latin typeface="Times New Roman" pitchFamily="18" charset="0"/>
                <a:sym typeface="Symbol" pitchFamily="18" charset="2"/>
              </a:rPr>
              <a:t>z</a:t>
            </a:r>
            <a:r>
              <a:rPr lang="en-US" sz="2400" dirty="0">
                <a:latin typeface="Times New Roman" pitchFamily="18" charset="0"/>
                <a:sym typeface="Symbol" pitchFamily="18" charset="2"/>
              </a:rPr>
              <a:t> = NORMSINV(0.99) = 2.326</a:t>
            </a:r>
          </a:p>
        </p:txBody>
      </p:sp>
      <p:sp>
        <p:nvSpPr>
          <p:cNvPr id="7177" name="Rectangle 7"/>
          <p:cNvSpPr>
            <a:spLocks noChangeArrowheads="1"/>
          </p:cNvSpPr>
          <p:nvPr/>
        </p:nvSpPr>
        <p:spPr bwMode="auto">
          <a:xfrm>
            <a:off x="2667000" y="4419601"/>
            <a:ext cx="7620000" cy="830997"/>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a:t>
            </a:r>
            <a:r>
              <a:rPr lang="en-US" sz="2400" dirty="0">
                <a:latin typeface="Times New Roman" pitchFamily="18" charset="0"/>
                <a:sym typeface="Symbol" pitchFamily="18" charset="2"/>
              </a:rPr>
              <a:t> = 20(30+16) + 2.326*47.5 - 200  830 -&gt; 41.5 days of demand</a:t>
            </a:r>
          </a:p>
        </p:txBody>
      </p:sp>
      <p:sp>
        <p:nvSpPr>
          <p:cNvPr id="7178" name="Rectangle 8"/>
          <p:cNvSpPr>
            <a:spLocks noChangeArrowheads="1"/>
          </p:cNvSpPr>
          <p:nvPr/>
        </p:nvSpPr>
        <p:spPr bwMode="auto">
          <a:xfrm>
            <a:off x="2743200" y="55626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a:latin typeface="Times New Roman" pitchFamily="18" charset="0"/>
                <a:sym typeface="Symbol" pitchFamily="18" charset="2"/>
              </a:rPr>
              <a:t>Average inventory carried = ?</a:t>
            </a:r>
          </a:p>
        </p:txBody>
      </p:sp>
    </p:spTree>
    <p:extLst>
      <p:ext uri="{BB962C8B-B14F-4D97-AF65-F5344CB8AC3E}">
        <p14:creationId xmlns:p14="http://schemas.microsoft.com/office/powerpoint/2010/main" val="1198335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9699"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9700" name="Rectangle 2"/>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29701" name="Rectangle 3"/>
          <p:cNvSpPr>
            <a:spLocks noGrp="1" noChangeArrowheads="1"/>
          </p:cNvSpPr>
          <p:nvPr>
            <p:ph type="title"/>
          </p:nvPr>
        </p:nvSpPr>
        <p:spPr>
          <a:noFill/>
        </p:spPr>
        <p:txBody>
          <a:bodyPr vert="horz" wrap="square" lIns="90488" tIns="44450" rIns="90488" bIns="44450" numCol="1" anchor="b" anchorCtr="0" compatLnSpc="1">
            <a:prstTxWarp prst="textNoShape">
              <a:avLst/>
            </a:prstTxWarp>
          </a:bodyPr>
          <a:lstStyle/>
          <a:p>
            <a:pPr eaLnBrk="1" hangingPunct="1"/>
            <a:r>
              <a:rPr lang="en-US">
                <a:latin typeface="Times New Roman" pitchFamily="18" charset="0"/>
              </a:rPr>
              <a:t>Example with fill rate</a:t>
            </a:r>
          </a:p>
        </p:txBody>
      </p:sp>
      <p:sp>
        <p:nvSpPr>
          <p:cNvPr id="29702" name="Rectangle 4"/>
          <p:cNvSpPr>
            <a:spLocks noChangeArrowheads="1"/>
          </p:cNvSpPr>
          <p:nvPr/>
        </p:nvSpPr>
        <p:spPr bwMode="auto">
          <a:xfrm>
            <a:off x="2590800" y="4191000"/>
            <a:ext cx="5867400" cy="457200"/>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 = d</a:t>
            </a:r>
            <a:r>
              <a:rPr lang="en-US" sz="2400" dirty="0">
                <a:latin typeface="Times New Roman" pitchFamily="18" charset="0"/>
                <a:sym typeface="Symbol" pitchFamily="18" charset="2"/>
              </a:rPr>
              <a:t>(</a:t>
            </a:r>
            <a:r>
              <a:rPr lang="en-US" sz="2400" i="1" dirty="0">
                <a:latin typeface="Times New Roman" pitchFamily="18" charset="0"/>
                <a:sym typeface="Symbol" pitchFamily="18" charset="2"/>
              </a:rPr>
              <a:t>T+L</a:t>
            </a:r>
            <a:r>
              <a:rPr lang="en-US" sz="2400" dirty="0">
                <a:latin typeface="Times New Roman" pitchFamily="18" charset="0"/>
                <a:sym typeface="Symbol" pitchFamily="18" charset="2"/>
              </a:rPr>
              <a:t>)</a:t>
            </a:r>
            <a:r>
              <a:rPr lang="en-US" sz="2400" i="1" dirty="0">
                <a:latin typeface="Times New Roman" pitchFamily="18" charset="0"/>
                <a:sym typeface="Symbol" pitchFamily="18" charset="2"/>
              </a:rPr>
              <a:t> + z </a:t>
            </a:r>
            <a:r>
              <a:rPr lang="en-US" sz="2400" baseline="-25000" dirty="0">
                <a:latin typeface="Times New Roman" pitchFamily="18" charset="0"/>
                <a:sym typeface="Symbol" pitchFamily="18" charset="2"/>
              </a:rPr>
              <a:t>LTD</a:t>
            </a:r>
            <a:r>
              <a:rPr lang="en-US" sz="2400" i="1" baseline="-25000" dirty="0">
                <a:latin typeface="Times New Roman" pitchFamily="18" charset="0"/>
                <a:sym typeface="Symbol" pitchFamily="18" charset="2"/>
              </a:rPr>
              <a:t> </a:t>
            </a:r>
            <a:r>
              <a:rPr lang="en-US" sz="2400" i="1" dirty="0">
                <a:latin typeface="Times New Roman" pitchFamily="18" charset="0"/>
                <a:sym typeface="Symbol" pitchFamily="18" charset="2"/>
              </a:rPr>
              <a:t>- I</a:t>
            </a:r>
          </a:p>
        </p:txBody>
      </p:sp>
      <p:sp>
        <p:nvSpPr>
          <p:cNvPr id="29703" name="Rectangle 6"/>
          <p:cNvSpPr>
            <a:spLocks noChangeArrowheads="1"/>
          </p:cNvSpPr>
          <p:nvPr/>
        </p:nvSpPr>
        <p:spPr bwMode="auto">
          <a:xfrm>
            <a:off x="2590800" y="4648201"/>
            <a:ext cx="7620000" cy="1384995"/>
          </a:xfrm>
          <a:prstGeom prst="rect">
            <a:avLst/>
          </a:prstGeom>
          <a:noFill/>
          <a:ln w="12700">
            <a:noFill/>
            <a:miter lim="800000"/>
            <a:headEnd type="none" w="sm" len="sm"/>
            <a:tailEnd type="none" w="sm" len="sm"/>
          </a:ln>
        </p:spPr>
        <p:txBody>
          <a:bodyPr>
            <a:spAutoFit/>
          </a:bodyPr>
          <a:lstStyle/>
          <a:p>
            <a:pPr>
              <a:spcBef>
                <a:spcPct val="50000"/>
              </a:spcBef>
            </a:pPr>
            <a:r>
              <a:rPr lang="en-US" sz="2400" dirty="0">
                <a:latin typeface="Times New Roman" pitchFamily="18" charset="0"/>
                <a:sym typeface="Symbol" pitchFamily="18" charset="2"/>
              </a:rPr>
              <a:t>Order quantity </a:t>
            </a:r>
            <a:r>
              <a:rPr lang="en-US" sz="2400" i="1" dirty="0">
                <a:latin typeface="Times New Roman" pitchFamily="18" charset="0"/>
                <a:sym typeface="Symbol" pitchFamily="18" charset="2"/>
              </a:rPr>
              <a:t>q</a:t>
            </a:r>
            <a:r>
              <a:rPr lang="en-US" sz="2400" dirty="0">
                <a:latin typeface="Times New Roman" pitchFamily="18" charset="0"/>
                <a:sym typeface="Symbol" pitchFamily="18" charset="2"/>
              </a:rPr>
              <a:t> = 20(30+16) + 0.5*47.5 - 200  744 -&gt; 37 days of demand</a:t>
            </a:r>
          </a:p>
          <a:p>
            <a:pPr>
              <a:spcBef>
                <a:spcPct val="50000"/>
              </a:spcBef>
            </a:pPr>
            <a:r>
              <a:rPr lang="en-US" sz="2400" dirty="0">
                <a:latin typeface="Times New Roman" pitchFamily="18" charset="0"/>
                <a:sym typeface="Symbol" pitchFamily="18" charset="2"/>
              </a:rPr>
              <a:t>Average inventory carried?</a:t>
            </a:r>
          </a:p>
        </p:txBody>
      </p:sp>
      <p:graphicFrame>
        <p:nvGraphicFramePr>
          <p:cNvPr id="9" name="Diagram 8"/>
          <p:cNvGraphicFramePr/>
          <p:nvPr/>
        </p:nvGraphicFramePr>
        <p:xfrm>
          <a:off x="2362200" y="1600201"/>
          <a:ext cx="7467600" cy="246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4292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B25-C6B2-44B5-A896-FCACA89F1D84}"/>
              </a:ext>
            </a:extLst>
          </p:cNvPr>
          <p:cNvSpPr>
            <a:spLocks noGrp="1"/>
          </p:cNvSpPr>
          <p:nvPr>
            <p:ph type="title"/>
          </p:nvPr>
        </p:nvSpPr>
        <p:spPr/>
        <p:txBody>
          <a:bodyPr/>
          <a:lstStyle/>
          <a:p>
            <a:r>
              <a:rPr lang="en-US" dirty="0"/>
              <a:t>Service Level vs Fill Rate</a:t>
            </a:r>
          </a:p>
        </p:txBody>
      </p:sp>
      <p:graphicFrame>
        <p:nvGraphicFramePr>
          <p:cNvPr id="4" name="Object 3">
            <a:extLst>
              <a:ext uri="{FF2B5EF4-FFF2-40B4-BE49-F238E27FC236}">
                <a16:creationId xmlns:a16="http://schemas.microsoft.com/office/drawing/2014/main" id="{91285040-75D1-4818-AC75-57475444B942}"/>
              </a:ext>
            </a:extLst>
          </p:cNvPr>
          <p:cNvGraphicFramePr>
            <a:graphicFrameLocks noChangeAspect="1"/>
          </p:cNvGraphicFramePr>
          <p:nvPr/>
        </p:nvGraphicFramePr>
        <p:xfrm>
          <a:off x="10866" y="685800"/>
          <a:ext cx="12131745" cy="5105400"/>
        </p:xfrm>
        <a:graphic>
          <a:graphicData uri="http://schemas.openxmlformats.org/presentationml/2006/ole">
            <mc:AlternateContent xmlns:mc="http://schemas.openxmlformats.org/markup-compatibility/2006">
              <mc:Choice xmlns:v="urn:schemas-microsoft-com:vml" Requires="v">
                <p:oleObj spid="_x0000_s56331" name="Worksheet" r:id="rId3" imgW="11249247" imgH="4734141" progId="Excel.Sheet.12">
                  <p:embed/>
                </p:oleObj>
              </mc:Choice>
              <mc:Fallback>
                <p:oleObj name="Worksheet" r:id="rId3" imgW="11249247" imgH="4734141" progId="Excel.Sheet.12">
                  <p:embed/>
                  <p:pic>
                    <p:nvPicPr>
                      <p:cNvPr id="4" name="Object 3">
                        <a:extLst>
                          <a:ext uri="{FF2B5EF4-FFF2-40B4-BE49-F238E27FC236}">
                            <a16:creationId xmlns:a16="http://schemas.microsoft.com/office/drawing/2014/main" id="{91285040-75D1-4818-AC75-57475444B942}"/>
                          </a:ext>
                        </a:extLst>
                      </p:cNvPr>
                      <p:cNvPicPr/>
                      <p:nvPr/>
                    </p:nvPicPr>
                    <p:blipFill>
                      <a:blip r:embed="rId4"/>
                      <a:stretch>
                        <a:fillRect/>
                      </a:stretch>
                    </p:blipFill>
                    <p:spPr>
                      <a:xfrm>
                        <a:off x="10866" y="685800"/>
                        <a:ext cx="12131745" cy="5105400"/>
                      </a:xfrm>
                      <a:prstGeom prst="rect">
                        <a:avLst/>
                      </a:prstGeom>
                    </p:spPr>
                  </p:pic>
                </p:oleObj>
              </mc:Fallback>
            </mc:AlternateContent>
          </a:graphicData>
        </a:graphic>
      </p:graphicFrame>
    </p:spTree>
    <p:extLst>
      <p:ext uri="{BB962C8B-B14F-4D97-AF65-F5344CB8AC3E}">
        <p14:creationId xmlns:p14="http://schemas.microsoft.com/office/powerpoint/2010/main" val="950763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r>
              <a:rPr lang="en-US"/>
              <a:t>DSO 581</a:t>
            </a:r>
          </a:p>
        </p:txBody>
      </p:sp>
      <p:sp>
        <p:nvSpPr>
          <p:cNvPr id="3076" name="Footer Placeholder 5"/>
          <p:cNvSpPr>
            <a:spLocks noGrp="1"/>
          </p:cNvSpPr>
          <p:nvPr>
            <p:ph type="ftr" sz="quarter" idx="11"/>
          </p:nvPr>
        </p:nvSpPr>
        <p:spPr>
          <a:noFill/>
        </p:spPr>
        <p:txBody>
          <a:bodyPr/>
          <a:lstStyle/>
          <a:p>
            <a:r>
              <a:rPr lang="en-US"/>
              <a:t>Inventory Models-Uncertainty</a:t>
            </a:r>
          </a:p>
        </p:txBody>
      </p:sp>
      <p:sp>
        <p:nvSpPr>
          <p:cNvPr id="3077" name="Rectangle 2"/>
          <p:cNvSpPr>
            <a:spLocks noGrp="1" noChangeArrowheads="1"/>
          </p:cNvSpPr>
          <p:nvPr>
            <p:ph type="title"/>
          </p:nvPr>
        </p:nvSpPr>
        <p:spPr>
          <a:xfrm>
            <a:off x="2209800" y="228601"/>
            <a:ext cx="8229600" cy="1139825"/>
          </a:xfrm>
        </p:spPr>
        <p:txBody>
          <a:bodyPr/>
          <a:lstStyle/>
          <a:p>
            <a:pPr eaLnBrk="1" hangingPunct="1"/>
            <a:r>
              <a:rPr lang="en-US" sz="4000" dirty="0">
                <a:latin typeface="Times New Roman" pitchFamily="18" charset="0"/>
              </a:rPr>
              <a:t>What fill rate (FR) can you achieve with your current safety stock?</a:t>
            </a:r>
          </a:p>
        </p:txBody>
      </p:sp>
      <p:graphicFrame>
        <p:nvGraphicFramePr>
          <p:cNvPr id="7" name="Diagram 6"/>
          <p:cNvGraphicFramePr/>
          <p:nvPr/>
        </p:nvGraphicFramePr>
        <p:xfrm>
          <a:off x="1981200" y="16002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6902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0483" name="Footer Placeholder 3"/>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0484" name="Rectangle 2"/>
          <p:cNvSpPr>
            <a:spLocks noGrp="1" noChangeArrowheads="1"/>
          </p:cNvSpPr>
          <p:nvPr>
            <p:ph type="title"/>
          </p:nvPr>
        </p:nvSpPr>
        <p:spPr>
          <a:xfrm>
            <a:off x="1905000" y="277814"/>
            <a:ext cx="8763000" cy="1139825"/>
          </a:xfrm>
        </p:spPr>
        <p:txBody>
          <a:bodyPr/>
          <a:lstStyle/>
          <a:p>
            <a:pPr eaLnBrk="1" hangingPunct="1"/>
            <a:r>
              <a:rPr lang="en-US" sz="2800" dirty="0">
                <a:latin typeface="Times New Roman" pitchFamily="18" charset="0"/>
              </a:rPr>
              <a:t>How does demand variability impact service level? </a:t>
            </a:r>
            <a:br>
              <a:rPr lang="en-US" sz="2800" dirty="0">
                <a:latin typeface="Times New Roman" pitchFamily="18" charset="0"/>
              </a:rPr>
            </a:br>
            <a:r>
              <a:rPr lang="en-US" sz="2800" dirty="0">
                <a:latin typeface="Times New Roman" pitchFamily="18" charset="0"/>
              </a:rPr>
              <a:t>CSL and fill rate (FR(</a:t>
            </a:r>
            <a:r>
              <a:rPr lang="en-US" sz="2800" dirty="0" err="1">
                <a:latin typeface="Times New Roman" pitchFamily="18" charset="0"/>
              </a:rPr>
              <a:t>z,cv</a:t>
            </a:r>
            <a:r>
              <a:rPr lang="en-US" sz="2800" dirty="0">
                <a:latin typeface="Times New Roman" pitchFamily="18" charset="0"/>
              </a:rPr>
              <a:t>)) for different scenarios</a:t>
            </a:r>
            <a:br>
              <a:rPr lang="en-US" sz="2800" dirty="0">
                <a:latin typeface="Times New Roman" pitchFamily="18" charset="0"/>
              </a:rPr>
            </a:br>
            <a:r>
              <a:rPr lang="en-US" sz="2000" dirty="0">
                <a:latin typeface="Times New Roman" pitchFamily="18" charset="0"/>
              </a:rPr>
              <a:t>For CSL=90% and cv=0.1, FR=99.5%; when cv=0.5, FR=97.5%; when cv=5, FR=76%</a:t>
            </a:r>
          </a:p>
        </p:txBody>
      </p:sp>
      <p:graphicFrame>
        <p:nvGraphicFramePr>
          <p:cNvPr id="6" name="Chart 5"/>
          <p:cNvGraphicFramePr/>
          <p:nvPr/>
        </p:nvGraphicFramePr>
        <p:xfrm>
          <a:off x="2057401" y="1685924"/>
          <a:ext cx="8229599" cy="4562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75904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4101"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4102" name="Rectangle 2"/>
          <p:cNvSpPr>
            <a:spLocks noGrp="1" noChangeArrowheads="1"/>
          </p:cNvSpPr>
          <p:nvPr>
            <p:ph type="title"/>
          </p:nvPr>
        </p:nvSpPr>
        <p:spPr>
          <a:xfrm>
            <a:off x="1981200" y="277814"/>
            <a:ext cx="8305800" cy="1139825"/>
          </a:xfrm>
          <a:noFill/>
        </p:spPr>
        <p:txBody>
          <a:bodyPr vert="horz" wrap="square" lIns="92075" tIns="46038" rIns="92075" bIns="46038" numCol="1" anchor="ctr" anchorCtr="0" compatLnSpc="1">
            <a:prstTxWarp prst="textNoShape">
              <a:avLst/>
            </a:prstTxWarp>
          </a:bodyPr>
          <a:lstStyle/>
          <a:p>
            <a:pPr lvl="0"/>
            <a:r>
              <a:rPr lang="en-US" sz="2800" dirty="0"/>
              <a:t>Using the earlier equation and working backwards, we can determine the safety stock necessary for achieving a desired fill rate,</a:t>
            </a:r>
          </a:p>
        </p:txBody>
      </p:sp>
      <p:graphicFrame>
        <p:nvGraphicFramePr>
          <p:cNvPr id="8" name="Diagram 7"/>
          <p:cNvGraphicFramePr/>
          <p:nvPr/>
        </p:nvGraphicFramePr>
        <p:xfrm>
          <a:off x="1981200" y="1828800"/>
          <a:ext cx="8534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099" name="Object 5"/>
          <p:cNvGraphicFramePr>
            <a:graphicFrameLocks noChangeAspect="1"/>
          </p:cNvGraphicFramePr>
          <p:nvPr/>
        </p:nvGraphicFramePr>
        <p:xfrm>
          <a:off x="4267201" y="990601"/>
          <a:ext cx="2839141" cy="499989"/>
        </p:xfrm>
        <a:graphic>
          <a:graphicData uri="http://schemas.openxmlformats.org/presentationml/2006/ole">
            <mc:AlternateContent xmlns:mc="http://schemas.openxmlformats.org/markup-compatibility/2006">
              <mc:Choice xmlns:v="urn:schemas-microsoft-com:vml" Requires="v">
                <p:oleObj spid="_x0000_s54285" name="Equation" r:id="rId9" imgW="1701800" imgH="228600" progId="Equation.3">
                  <p:embed/>
                </p:oleObj>
              </mc:Choice>
              <mc:Fallback>
                <p:oleObj name="Equation" r:id="rId9" imgW="1701800" imgH="228600" progId="Equation.3">
                  <p:embed/>
                  <p:pic>
                    <p:nvPicPr>
                      <p:cNvPr id="409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1" y="990601"/>
                        <a:ext cx="2839141" cy="49998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920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B2F8-CA8B-4405-8609-4F0015D8D298}"/>
              </a:ext>
            </a:extLst>
          </p:cNvPr>
          <p:cNvSpPr>
            <a:spLocks noGrp="1"/>
          </p:cNvSpPr>
          <p:nvPr>
            <p:ph type="title"/>
          </p:nvPr>
        </p:nvSpPr>
        <p:spPr/>
        <p:txBody>
          <a:bodyPr/>
          <a:lstStyle/>
          <a:p>
            <a:r>
              <a:rPr lang="en-US" dirty="0"/>
              <a:t>Normal Random Number Generator</a:t>
            </a:r>
          </a:p>
        </p:txBody>
      </p:sp>
      <p:graphicFrame>
        <p:nvGraphicFramePr>
          <p:cNvPr id="3" name="Object 2">
            <a:extLst>
              <a:ext uri="{FF2B5EF4-FFF2-40B4-BE49-F238E27FC236}">
                <a16:creationId xmlns:a16="http://schemas.microsoft.com/office/drawing/2014/main" id="{7DA3DF7A-C77E-4FDA-B109-D84B39FDE67E}"/>
              </a:ext>
            </a:extLst>
          </p:cNvPr>
          <p:cNvGraphicFramePr>
            <a:graphicFrameLocks noChangeAspect="1"/>
          </p:cNvGraphicFramePr>
          <p:nvPr/>
        </p:nvGraphicFramePr>
        <p:xfrm>
          <a:off x="187726" y="990600"/>
          <a:ext cx="12025567" cy="5105400"/>
        </p:xfrm>
        <a:graphic>
          <a:graphicData uri="http://schemas.openxmlformats.org/presentationml/2006/ole">
            <mc:AlternateContent xmlns:mc="http://schemas.openxmlformats.org/markup-compatibility/2006">
              <mc:Choice xmlns:v="urn:schemas-microsoft-com:vml" Requires="v">
                <p:oleObj spid="_x0000_s44057" name="Worksheet" r:id="rId3" imgW="10477410" imgH="4448447" progId="Excel.Sheet.12">
                  <p:embed/>
                </p:oleObj>
              </mc:Choice>
              <mc:Fallback>
                <p:oleObj name="Worksheet" r:id="rId3" imgW="10477410" imgH="4448447" progId="Excel.Sheet.12">
                  <p:embed/>
                  <p:pic>
                    <p:nvPicPr>
                      <p:cNvPr id="3" name="Object 2">
                        <a:extLst>
                          <a:ext uri="{FF2B5EF4-FFF2-40B4-BE49-F238E27FC236}">
                            <a16:creationId xmlns:a16="http://schemas.microsoft.com/office/drawing/2014/main" id="{7DA3DF7A-C77E-4FDA-B109-D84B39FDE67E}"/>
                          </a:ext>
                        </a:extLst>
                      </p:cNvPr>
                      <p:cNvPicPr/>
                      <p:nvPr/>
                    </p:nvPicPr>
                    <p:blipFill>
                      <a:blip r:embed="rId4"/>
                      <a:stretch>
                        <a:fillRect/>
                      </a:stretch>
                    </p:blipFill>
                    <p:spPr>
                      <a:xfrm>
                        <a:off x="187726" y="990600"/>
                        <a:ext cx="12025567" cy="5105400"/>
                      </a:xfrm>
                      <a:prstGeom prst="rect">
                        <a:avLst/>
                      </a:prstGeom>
                    </p:spPr>
                  </p:pic>
                </p:oleObj>
              </mc:Fallback>
            </mc:AlternateContent>
          </a:graphicData>
        </a:graphic>
      </p:graphicFrame>
    </p:spTree>
    <p:extLst>
      <p:ext uri="{BB962C8B-B14F-4D97-AF65-F5344CB8AC3E}">
        <p14:creationId xmlns:p14="http://schemas.microsoft.com/office/powerpoint/2010/main" val="24911211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5124"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5125" name="Rectangle 2"/>
          <p:cNvSpPr>
            <a:spLocks noChangeArrowheads="1"/>
          </p:cNvSpPr>
          <p:nvPr/>
        </p:nvSpPr>
        <p:spPr bwMode="auto">
          <a:xfrm>
            <a:off x="2209800" y="6248400"/>
            <a:ext cx="1905000" cy="457200"/>
          </a:xfrm>
          <a:prstGeom prst="rect">
            <a:avLst/>
          </a:prstGeom>
          <a:noFill/>
          <a:ln w="12700">
            <a:noFill/>
            <a:miter lim="800000"/>
            <a:headEnd/>
            <a:tailEnd/>
          </a:ln>
        </p:spPr>
        <p:txBody>
          <a:bodyPr wrap="none" anchor="ctr"/>
          <a:lstStyle/>
          <a:p>
            <a:endParaRPr lang="en-US"/>
          </a:p>
        </p:txBody>
      </p:sp>
      <p:sp>
        <p:nvSpPr>
          <p:cNvPr id="5126" name="Rectangle 3"/>
          <p:cNvSpPr>
            <a:spLocks noChangeArrowheads="1"/>
          </p:cNvSpPr>
          <p:nvPr/>
        </p:nvSpPr>
        <p:spPr bwMode="auto">
          <a:xfrm>
            <a:off x="4648200" y="6248400"/>
            <a:ext cx="2895600" cy="457200"/>
          </a:xfrm>
          <a:prstGeom prst="rect">
            <a:avLst/>
          </a:prstGeom>
          <a:noFill/>
          <a:ln w="12700">
            <a:noFill/>
            <a:miter lim="800000"/>
            <a:headEnd/>
            <a:tailEnd/>
          </a:ln>
        </p:spPr>
        <p:txBody>
          <a:bodyPr wrap="none" anchor="ctr"/>
          <a:lstStyle/>
          <a:p>
            <a:endParaRPr lang="en-US"/>
          </a:p>
        </p:txBody>
      </p:sp>
      <p:sp>
        <p:nvSpPr>
          <p:cNvPr id="5127" name="Rectangle 4"/>
          <p:cNvSpPr>
            <a:spLocks noGrp="1" noChangeArrowheads="1"/>
          </p:cNvSpPr>
          <p:nvPr>
            <p:ph type="title"/>
          </p:nvPr>
        </p:nvSpPr>
        <p:spPr>
          <a:xfrm>
            <a:off x="1981200" y="314326"/>
            <a:ext cx="8229600" cy="828675"/>
          </a:xfrm>
          <a:noFill/>
        </p:spPr>
        <p:txBody>
          <a:bodyPr vert="horz" wrap="square" lIns="90488" tIns="44450" rIns="90488" bIns="44450" numCol="1" anchor="b" anchorCtr="0" compatLnSpc="1">
            <a:prstTxWarp prst="textNoShape">
              <a:avLst/>
            </a:prstTxWarp>
          </a:bodyPr>
          <a:lstStyle/>
          <a:p>
            <a:pPr lvl="0"/>
            <a:r>
              <a:rPr lang="en-US" sz="2600" dirty="0"/>
              <a:t>Example: Let us consider the same setting as before except that the service level requirement now is fill rate of 99%.</a:t>
            </a:r>
          </a:p>
        </p:txBody>
      </p:sp>
      <p:graphicFrame>
        <p:nvGraphicFramePr>
          <p:cNvPr id="10" name="Diagram 9"/>
          <p:cNvGraphicFramePr/>
          <p:nvPr/>
        </p:nvGraphicFramePr>
        <p:xfrm>
          <a:off x="2209800" y="1447800"/>
          <a:ext cx="80772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29" name="Rectangle 6"/>
          <p:cNvSpPr>
            <a:spLocks noChangeArrowheads="1"/>
          </p:cNvSpPr>
          <p:nvPr/>
        </p:nvSpPr>
        <p:spPr bwMode="auto">
          <a:xfrm>
            <a:off x="9698038" y="6308725"/>
            <a:ext cx="203200" cy="457200"/>
          </a:xfrm>
          <a:prstGeom prst="rect">
            <a:avLst/>
          </a:prstGeom>
          <a:noFill/>
          <a:ln w="12700">
            <a:noFill/>
            <a:miter lim="800000"/>
            <a:headEnd/>
            <a:tailEnd/>
          </a:ln>
        </p:spPr>
        <p:txBody>
          <a:bodyPr wrap="none" anchor="ctr"/>
          <a:lstStyle/>
          <a:p>
            <a:endParaRPr lang="en-US"/>
          </a:p>
        </p:txBody>
      </p:sp>
      <p:graphicFrame>
        <p:nvGraphicFramePr>
          <p:cNvPr id="5122" name="Object 1024"/>
          <p:cNvGraphicFramePr>
            <a:graphicFrameLocks noChangeAspect="1"/>
          </p:cNvGraphicFramePr>
          <p:nvPr/>
        </p:nvGraphicFramePr>
        <p:xfrm>
          <a:off x="3186114" y="2992439"/>
          <a:ext cx="5608637" cy="1119187"/>
        </p:xfrm>
        <a:graphic>
          <a:graphicData uri="http://schemas.openxmlformats.org/presentationml/2006/ole">
            <mc:AlternateContent xmlns:mc="http://schemas.openxmlformats.org/markup-compatibility/2006">
              <mc:Choice xmlns:v="urn:schemas-microsoft-com:vml" Requires="v">
                <p:oleObj spid="_x0000_s53261" name="Equation" r:id="rId9" imgW="3302000" imgH="660400" progId="Equation.3">
                  <p:embed/>
                </p:oleObj>
              </mc:Choice>
              <mc:Fallback>
                <p:oleObj name="Equation" r:id="rId9" imgW="3302000" imgH="660400" progId="Equation.3">
                  <p:embed/>
                  <p:pic>
                    <p:nvPicPr>
                      <p:cNvPr id="5122" name="Object 1024"/>
                      <p:cNvPicPr>
                        <a:picLocks noChangeAspect="1" noChangeArrowheads="1"/>
                      </p:cNvPicPr>
                      <p:nvPr/>
                    </p:nvPicPr>
                    <p:blipFill>
                      <a:blip r:embed="rId10"/>
                      <a:srcRect/>
                      <a:stretch>
                        <a:fillRect/>
                      </a:stretch>
                    </p:blipFill>
                    <p:spPr bwMode="auto">
                      <a:xfrm>
                        <a:off x="3186114" y="2992439"/>
                        <a:ext cx="5608637" cy="1119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0805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1507" name="Footer Placeholder 3"/>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1508" name="Rectangle 2"/>
          <p:cNvSpPr>
            <a:spLocks noGrp="1" noChangeArrowheads="1"/>
          </p:cNvSpPr>
          <p:nvPr>
            <p:ph type="title"/>
          </p:nvPr>
        </p:nvSpPr>
        <p:spPr>
          <a:xfrm>
            <a:off x="1676400" y="152400"/>
            <a:ext cx="8991600" cy="1143000"/>
          </a:xfrm>
        </p:spPr>
        <p:txBody>
          <a:bodyPr/>
          <a:lstStyle/>
          <a:p>
            <a:pPr eaLnBrk="1" hangingPunct="1"/>
            <a:r>
              <a:rPr lang="en-US" sz="4000" dirty="0"/>
              <a:t>How does the desired service level impact the required inventory level?</a:t>
            </a:r>
          </a:p>
        </p:txBody>
      </p:sp>
      <p:sp>
        <p:nvSpPr>
          <p:cNvPr id="21509" name="Text Box 4"/>
          <p:cNvSpPr txBox="1">
            <a:spLocks noChangeArrowheads="1"/>
          </p:cNvSpPr>
          <p:nvPr/>
        </p:nvSpPr>
        <p:spPr bwMode="auto">
          <a:xfrm>
            <a:off x="3657601" y="2019300"/>
            <a:ext cx="4227513" cy="1384300"/>
          </a:xfrm>
          <a:prstGeom prst="rect">
            <a:avLst/>
          </a:prstGeom>
          <a:solidFill>
            <a:srgbClr val="FFFFCC"/>
          </a:solidFill>
          <a:ln w="9525">
            <a:solidFill>
              <a:schemeClr val="tx1"/>
            </a:solidFill>
            <a:miter lim="800000"/>
            <a:headEnd/>
            <a:tailEnd/>
          </a:ln>
        </p:spPr>
        <p:txBody>
          <a:bodyPr>
            <a:spAutoFit/>
          </a:bodyPr>
          <a:lstStyle/>
          <a:p>
            <a:pPr>
              <a:lnSpc>
                <a:spcPct val="105000"/>
              </a:lnSpc>
            </a:pPr>
            <a:r>
              <a:rPr lang="en-US" sz="2000">
                <a:latin typeface="Times New Roman" pitchFamily="18" charset="0"/>
                <a:cs typeface="Times New Roman" pitchFamily="18" charset="0"/>
              </a:rPr>
              <a:t>Based on </a:t>
            </a:r>
          </a:p>
          <a:p>
            <a:pPr>
              <a:lnSpc>
                <a:spcPct val="105000"/>
              </a:lnSpc>
              <a:buFontTx/>
              <a:buChar char="•"/>
            </a:pPr>
            <a:r>
              <a:rPr lang="en-US" sz="2000">
                <a:latin typeface="Times New Roman" pitchFamily="18" charset="0"/>
                <a:cs typeface="Times New Roman" pitchFamily="18" charset="0"/>
              </a:rPr>
              <a:t> 67% forecast accuracy</a:t>
            </a:r>
          </a:p>
          <a:p>
            <a:pPr>
              <a:lnSpc>
                <a:spcPct val="105000"/>
              </a:lnSpc>
              <a:buFontTx/>
              <a:buChar char="•"/>
            </a:pPr>
            <a:r>
              <a:rPr lang="en-US" sz="2000">
                <a:latin typeface="Times New Roman" pitchFamily="18" charset="0"/>
                <a:cs typeface="Times New Roman" pitchFamily="18" charset="0"/>
              </a:rPr>
              <a:t> 30 day replenishment lead-time</a:t>
            </a:r>
          </a:p>
          <a:p>
            <a:pPr>
              <a:lnSpc>
                <a:spcPct val="105000"/>
              </a:lnSpc>
              <a:buFontTx/>
              <a:buChar char="•"/>
            </a:pPr>
            <a:r>
              <a:rPr lang="en-US" sz="2000">
                <a:latin typeface="Times New Roman" pitchFamily="18" charset="0"/>
                <a:cs typeface="Times New Roman" pitchFamily="18" charset="0"/>
              </a:rPr>
              <a:t> no supply uncertainty</a:t>
            </a:r>
          </a:p>
        </p:txBody>
      </p:sp>
      <p:grpSp>
        <p:nvGrpSpPr>
          <p:cNvPr id="2" name="Group 6"/>
          <p:cNvGrpSpPr>
            <a:grpSpLocks noChangeAspect="1"/>
          </p:cNvGrpSpPr>
          <p:nvPr/>
        </p:nvGrpSpPr>
        <p:grpSpPr bwMode="auto">
          <a:xfrm>
            <a:off x="2209800" y="1371600"/>
            <a:ext cx="7924800" cy="4495800"/>
            <a:chOff x="432" y="864"/>
            <a:chExt cx="4992" cy="2832"/>
          </a:xfrm>
        </p:grpSpPr>
        <p:sp>
          <p:nvSpPr>
            <p:cNvPr id="21512" name="AutoShape 5"/>
            <p:cNvSpPr>
              <a:spLocks noChangeAspect="1" noChangeArrowheads="1" noTextEdit="1"/>
            </p:cNvSpPr>
            <p:nvPr/>
          </p:nvSpPr>
          <p:spPr bwMode="auto">
            <a:xfrm>
              <a:off x="432" y="864"/>
              <a:ext cx="4992" cy="2832"/>
            </a:xfrm>
            <a:prstGeom prst="rect">
              <a:avLst/>
            </a:prstGeom>
            <a:noFill/>
            <a:ln w="9525">
              <a:noFill/>
              <a:miter lim="800000"/>
              <a:headEnd/>
              <a:tailEnd/>
            </a:ln>
          </p:spPr>
          <p:txBody>
            <a:bodyPr/>
            <a:lstStyle/>
            <a:p>
              <a:endParaRPr lang="en-US"/>
            </a:p>
          </p:txBody>
        </p:sp>
        <p:sp>
          <p:nvSpPr>
            <p:cNvPr id="21513" name="Rectangle 7"/>
            <p:cNvSpPr>
              <a:spLocks noChangeArrowheads="1"/>
            </p:cNvSpPr>
            <p:nvPr/>
          </p:nvSpPr>
          <p:spPr bwMode="auto">
            <a:xfrm>
              <a:off x="477" y="903"/>
              <a:ext cx="4893" cy="2754"/>
            </a:xfrm>
            <a:prstGeom prst="rect">
              <a:avLst/>
            </a:prstGeom>
            <a:solidFill>
              <a:srgbClr val="FFFFFF"/>
            </a:solidFill>
            <a:ln w="14288">
              <a:solidFill>
                <a:srgbClr val="000000"/>
              </a:solidFill>
              <a:miter lim="800000"/>
              <a:headEnd/>
              <a:tailEnd/>
            </a:ln>
          </p:spPr>
          <p:txBody>
            <a:bodyPr/>
            <a:lstStyle/>
            <a:p>
              <a:endParaRPr lang="en-US"/>
            </a:p>
          </p:txBody>
        </p:sp>
        <p:sp>
          <p:nvSpPr>
            <p:cNvPr id="21514" name="Line 8"/>
            <p:cNvSpPr>
              <a:spLocks noChangeShapeType="1"/>
            </p:cNvSpPr>
            <p:nvPr/>
          </p:nvSpPr>
          <p:spPr bwMode="auto">
            <a:xfrm>
              <a:off x="1022" y="2739"/>
              <a:ext cx="4080" cy="1"/>
            </a:xfrm>
            <a:prstGeom prst="line">
              <a:avLst/>
            </a:prstGeom>
            <a:noFill/>
            <a:ln w="0">
              <a:solidFill>
                <a:srgbClr val="C0C0C0"/>
              </a:solidFill>
              <a:round/>
              <a:headEnd/>
              <a:tailEnd/>
            </a:ln>
          </p:spPr>
          <p:txBody>
            <a:bodyPr/>
            <a:lstStyle/>
            <a:p>
              <a:endParaRPr lang="en-US"/>
            </a:p>
          </p:txBody>
        </p:sp>
        <p:sp>
          <p:nvSpPr>
            <p:cNvPr id="21515" name="Line 9"/>
            <p:cNvSpPr>
              <a:spLocks noChangeShapeType="1"/>
            </p:cNvSpPr>
            <p:nvPr/>
          </p:nvSpPr>
          <p:spPr bwMode="auto">
            <a:xfrm>
              <a:off x="1022" y="2402"/>
              <a:ext cx="4080" cy="1"/>
            </a:xfrm>
            <a:prstGeom prst="line">
              <a:avLst/>
            </a:prstGeom>
            <a:noFill/>
            <a:ln w="0">
              <a:solidFill>
                <a:srgbClr val="C0C0C0"/>
              </a:solidFill>
              <a:round/>
              <a:headEnd/>
              <a:tailEnd/>
            </a:ln>
          </p:spPr>
          <p:txBody>
            <a:bodyPr/>
            <a:lstStyle/>
            <a:p>
              <a:endParaRPr lang="en-US"/>
            </a:p>
          </p:txBody>
        </p:sp>
        <p:sp>
          <p:nvSpPr>
            <p:cNvPr id="21516" name="Line 10"/>
            <p:cNvSpPr>
              <a:spLocks noChangeShapeType="1"/>
            </p:cNvSpPr>
            <p:nvPr/>
          </p:nvSpPr>
          <p:spPr bwMode="auto">
            <a:xfrm>
              <a:off x="1022" y="2072"/>
              <a:ext cx="4080" cy="1"/>
            </a:xfrm>
            <a:prstGeom prst="line">
              <a:avLst/>
            </a:prstGeom>
            <a:noFill/>
            <a:ln w="0">
              <a:solidFill>
                <a:srgbClr val="C0C0C0"/>
              </a:solidFill>
              <a:round/>
              <a:headEnd/>
              <a:tailEnd/>
            </a:ln>
          </p:spPr>
          <p:txBody>
            <a:bodyPr/>
            <a:lstStyle/>
            <a:p>
              <a:endParaRPr lang="en-US"/>
            </a:p>
          </p:txBody>
        </p:sp>
        <p:sp>
          <p:nvSpPr>
            <p:cNvPr id="21517" name="Line 11"/>
            <p:cNvSpPr>
              <a:spLocks noChangeShapeType="1"/>
            </p:cNvSpPr>
            <p:nvPr/>
          </p:nvSpPr>
          <p:spPr bwMode="auto">
            <a:xfrm>
              <a:off x="1022" y="1743"/>
              <a:ext cx="4080" cy="1"/>
            </a:xfrm>
            <a:prstGeom prst="line">
              <a:avLst/>
            </a:prstGeom>
            <a:noFill/>
            <a:ln w="0">
              <a:solidFill>
                <a:srgbClr val="C0C0C0"/>
              </a:solidFill>
              <a:round/>
              <a:headEnd/>
              <a:tailEnd/>
            </a:ln>
          </p:spPr>
          <p:txBody>
            <a:bodyPr/>
            <a:lstStyle/>
            <a:p>
              <a:endParaRPr lang="en-US"/>
            </a:p>
          </p:txBody>
        </p:sp>
        <p:sp>
          <p:nvSpPr>
            <p:cNvPr id="21518" name="Line 12"/>
            <p:cNvSpPr>
              <a:spLocks noChangeShapeType="1"/>
            </p:cNvSpPr>
            <p:nvPr/>
          </p:nvSpPr>
          <p:spPr bwMode="auto">
            <a:xfrm>
              <a:off x="1022" y="1405"/>
              <a:ext cx="4080" cy="1"/>
            </a:xfrm>
            <a:prstGeom prst="line">
              <a:avLst/>
            </a:prstGeom>
            <a:noFill/>
            <a:ln w="0">
              <a:solidFill>
                <a:srgbClr val="C0C0C0"/>
              </a:solidFill>
              <a:round/>
              <a:headEnd/>
              <a:tailEnd/>
            </a:ln>
          </p:spPr>
          <p:txBody>
            <a:bodyPr/>
            <a:lstStyle/>
            <a:p>
              <a:endParaRPr lang="en-US"/>
            </a:p>
          </p:txBody>
        </p:sp>
        <p:sp>
          <p:nvSpPr>
            <p:cNvPr id="21519" name="Line 13"/>
            <p:cNvSpPr>
              <a:spLocks noChangeShapeType="1"/>
            </p:cNvSpPr>
            <p:nvPr/>
          </p:nvSpPr>
          <p:spPr bwMode="auto">
            <a:xfrm>
              <a:off x="1022" y="1076"/>
              <a:ext cx="4080" cy="1"/>
            </a:xfrm>
            <a:prstGeom prst="line">
              <a:avLst/>
            </a:prstGeom>
            <a:noFill/>
            <a:ln w="0">
              <a:solidFill>
                <a:srgbClr val="C0C0C0"/>
              </a:solidFill>
              <a:round/>
              <a:headEnd/>
              <a:tailEnd/>
            </a:ln>
          </p:spPr>
          <p:txBody>
            <a:bodyPr/>
            <a:lstStyle/>
            <a:p>
              <a:endParaRPr lang="en-US"/>
            </a:p>
          </p:txBody>
        </p:sp>
        <p:sp>
          <p:nvSpPr>
            <p:cNvPr id="21520" name="Line 14"/>
            <p:cNvSpPr>
              <a:spLocks noChangeShapeType="1"/>
            </p:cNvSpPr>
            <p:nvPr/>
          </p:nvSpPr>
          <p:spPr bwMode="auto">
            <a:xfrm>
              <a:off x="1022" y="1076"/>
              <a:ext cx="1" cy="1992"/>
            </a:xfrm>
            <a:prstGeom prst="line">
              <a:avLst/>
            </a:prstGeom>
            <a:noFill/>
            <a:ln w="0">
              <a:solidFill>
                <a:srgbClr val="000000"/>
              </a:solidFill>
              <a:round/>
              <a:headEnd/>
              <a:tailEnd/>
            </a:ln>
          </p:spPr>
          <p:txBody>
            <a:bodyPr/>
            <a:lstStyle/>
            <a:p>
              <a:endParaRPr lang="en-US"/>
            </a:p>
          </p:txBody>
        </p:sp>
        <p:sp>
          <p:nvSpPr>
            <p:cNvPr id="21521" name="Line 15"/>
            <p:cNvSpPr>
              <a:spLocks noChangeShapeType="1"/>
            </p:cNvSpPr>
            <p:nvPr/>
          </p:nvSpPr>
          <p:spPr bwMode="auto">
            <a:xfrm>
              <a:off x="978" y="3068"/>
              <a:ext cx="44" cy="1"/>
            </a:xfrm>
            <a:prstGeom prst="line">
              <a:avLst/>
            </a:prstGeom>
            <a:noFill/>
            <a:ln w="0">
              <a:solidFill>
                <a:srgbClr val="000000"/>
              </a:solidFill>
              <a:round/>
              <a:headEnd/>
              <a:tailEnd/>
            </a:ln>
          </p:spPr>
          <p:txBody>
            <a:bodyPr/>
            <a:lstStyle/>
            <a:p>
              <a:endParaRPr lang="en-US"/>
            </a:p>
          </p:txBody>
        </p:sp>
        <p:sp>
          <p:nvSpPr>
            <p:cNvPr id="21522" name="Line 16"/>
            <p:cNvSpPr>
              <a:spLocks noChangeShapeType="1"/>
            </p:cNvSpPr>
            <p:nvPr/>
          </p:nvSpPr>
          <p:spPr bwMode="auto">
            <a:xfrm>
              <a:off x="978" y="2739"/>
              <a:ext cx="44" cy="1"/>
            </a:xfrm>
            <a:prstGeom prst="line">
              <a:avLst/>
            </a:prstGeom>
            <a:noFill/>
            <a:ln w="0">
              <a:solidFill>
                <a:srgbClr val="000000"/>
              </a:solidFill>
              <a:round/>
              <a:headEnd/>
              <a:tailEnd/>
            </a:ln>
          </p:spPr>
          <p:txBody>
            <a:bodyPr/>
            <a:lstStyle/>
            <a:p>
              <a:endParaRPr lang="en-US"/>
            </a:p>
          </p:txBody>
        </p:sp>
        <p:sp>
          <p:nvSpPr>
            <p:cNvPr id="21523" name="Line 17"/>
            <p:cNvSpPr>
              <a:spLocks noChangeShapeType="1"/>
            </p:cNvSpPr>
            <p:nvPr/>
          </p:nvSpPr>
          <p:spPr bwMode="auto">
            <a:xfrm>
              <a:off x="978" y="2402"/>
              <a:ext cx="44" cy="1"/>
            </a:xfrm>
            <a:prstGeom prst="line">
              <a:avLst/>
            </a:prstGeom>
            <a:noFill/>
            <a:ln w="0">
              <a:solidFill>
                <a:srgbClr val="000000"/>
              </a:solidFill>
              <a:round/>
              <a:headEnd/>
              <a:tailEnd/>
            </a:ln>
          </p:spPr>
          <p:txBody>
            <a:bodyPr/>
            <a:lstStyle/>
            <a:p>
              <a:endParaRPr lang="en-US"/>
            </a:p>
          </p:txBody>
        </p:sp>
        <p:sp>
          <p:nvSpPr>
            <p:cNvPr id="21524" name="Line 18"/>
            <p:cNvSpPr>
              <a:spLocks noChangeShapeType="1"/>
            </p:cNvSpPr>
            <p:nvPr/>
          </p:nvSpPr>
          <p:spPr bwMode="auto">
            <a:xfrm>
              <a:off x="978" y="2072"/>
              <a:ext cx="44" cy="1"/>
            </a:xfrm>
            <a:prstGeom prst="line">
              <a:avLst/>
            </a:prstGeom>
            <a:noFill/>
            <a:ln w="0">
              <a:solidFill>
                <a:srgbClr val="000000"/>
              </a:solidFill>
              <a:round/>
              <a:headEnd/>
              <a:tailEnd/>
            </a:ln>
          </p:spPr>
          <p:txBody>
            <a:bodyPr/>
            <a:lstStyle/>
            <a:p>
              <a:endParaRPr lang="en-US"/>
            </a:p>
          </p:txBody>
        </p:sp>
        <p:sp>
          <p:nvSpPr>
            <p:cNvPr id="21525" name="Line 19"/>
            <p:cNvSpPr>
              <a:spLocks noChangeShapeType="1"/>
            </p:cNvSpPr>
            <p:nvPr/>
          </p:nvSpPr>
          <p:spPr bwMode="auto">
            <a:xfrm>
              <a:off x="978" y="1743"/>
              <a:ext cx="44" cy="1"/>
            </a:xfrm>
            <a:prstGeom prst="line">
              <a:avLst/>
            </a:prstGeom>
            <a:noFill/>
            <a:ln w="0">
              <a:solidFill>
                <a:srgbClr val="000000"/>
              </a:solidFill>
              <a:round/>
              <a:headEnd/>
              <a:tailEnd/>
            </a:ln>
          </p:spPr>
          <p:txBody>
            <a:bodyPr/>
            <a:lstStyle/>
            <a:p>
              <a:endParaRPr lang="en-US"/>
            </a:p>
          </p:txBody>
        </p:sp>
        <p:sp>
          <p:nvSpPr>
            <p:cNvPr id="21526" name="Line 20"/>
            <p:cNvSpPr>
              <a:spLocks noChangeShapeType="1"/>
            </p:cNvSpPr>
            <p:nvPr/>
          </p:nvSpPr>
          <p:spPr bwMode="auto">
            <a:xfrm>
              <a:off x="978" y="1405"/>
              <a:ext cx="44" cy="1"/>
            </a:xfrm>
            <a:prstGeom prst="line">
              <a:avLst/>
            </a:prstGeom>
            <a:noFill/>
            <a:ln w="0">
              <a:solidFill>
                <a:srgbClr val="000000"/>
              </a:solidFill>
              <a:round/>
              <a:headEnd/>
              <a:tailEnd/>
            </a:ln>
          </p:spPr>
          <p:txBody>
            <a:bodyPr/>
            <a:lstStyle/>
            <a:p>
              <a:endParaRPr lang="en-US"/>
            </a:p>
          </p:txBody>
        </p:sp>
        <p:sp>
          <p:nvSpPr>
            <p:cNvPr id="21527" name="Line 21"/>
            <p:cNvSpPr>
              <a:spLocks noChangeShapeType="1"/>
            </p:cNvSpPr>
            <p:nvPr/>
          </p:nvSpPr>
          <p:spPr bwMode="auto">
            <a:xfrm>
              <a:off x="978" y="1076"/>
              <a:ext cx="44" cy="1"/>
            </a:xfrm>
            <a:prstGeom prst="line">
              <a:avLst/>
            </a:prstGeom>
            <a:noFill/>
            <a:ln w="0">
              <a:solidFill>
                <a:srgbClr val="000000"/>
              </a:solidFill>
              <a:round/>
              <a:headEnd/>
              <a:tailEnd/>
            </a:ln>
          </p:spPr>
          <p:txBody>
            <a:bodyPr/>
            <a:lstStyle/>
            <a:p>
              <a:endParaRPr lang="en-US"/>
            </a:p>
          </p:txBody>
        </p:sp>
        <p:sp>
          <p:nvSpPr>
            <p:cNvPr id="21528" name="Line 22"/>
            <p:cNvSpPr>
              <a:spLocks noChangeShapeType="1"/>
            </p:cNvSpPr>
            <p:nvPr/>
          </p:nvSpPr>
          <p:spPr bwMode="auto">
            <a:xfrm>
              <a:off x="1022" y="3068"/>
              <a:ext cx="4080" cy="1"/>
            </a:xfrm>
            <a:prstGeom prst="line">
              <a:avLst/>
            </a:prstGeom>
            <a:noFill/>
            <a:ln w="0">
              <a:solidFill>
                <a:srgbClr val="000000"/>
              </a:solidFill>
              <a:round/>
              <a:headEnd/>
              <a:tailEnd/>
            </a:ln>
          </p:spPr>
          <p:txBody>
            <a:bodyPr/>
            <a:lstStyle/>
            <a:p>
              <a:endParaRPr lang="en-US"/>
            </a:p>
          </p:txBody>
        </p:sp>
        <p:sp>
          <p:nvSpPr>
            <p:cNvPr id="21529" name="Line 23"/>
            <p:cNvSpPr>
              <a:spLocks noChangeShapeType="1"/>
            </p:cNvSpPr>
            <p:nvPr/>
          </p:nvSpPr>
          <p:spPr bwMode="auto">
            <a:xfrm flipV="1">
              <a:off x="1022" y="3068"/>
              <a:ext cx="1" cy="40"/>
            </a:xfrm>
            <a:prstGeom prst="line">
              <a:avLst/>
            </a:prstGeom>
            <a:noFill/>
            <a:ln w="0">
              <a:solidFill>
                <a:srgbClr val="000000"/>
              </a:solidFill>
              <a:round/>
              <a:headEnd/>
              <a:tailEnd/>
            </a:ln>
          </p:spPr>
          <p:txBody>
            <a:bodyPr/>
            <a:lstStyle/>
            <a:p>
              <a:endParaRPr lang="en-US"/>
            </a:p>
          </p:txBody>
        </p:sp>
        <p:sp>
          <p:nvSpPr>
            <p:cNvPr id="21530" name="Line 24"/>
            <p:cNvSpPr>
              <a:spLocks noChangeShapeType="1"/>
            </p:cNvSpPr>
            <p:nvPr/>
          </p:nvSpPr>
          <p:spPr bwMode="auto">
            <a:xfrm flipV="1">
              <a:off x="1702" y="3068"/>
              <a:ext cx="1" cy="40"/>
            </a:xfrm>
            <a:prstGeom prst="line">
              <a:avLst/>
            </a:prstGeom>
            <a:noFill/>
            <a:ln w="0">
              <a:solidFill>
                <a:srgbClr val="000000"/>
              </a:solidFill>
              <a:round/>
              <a:headEnd/>
              <a:tailEnd/>
            </a:ln>
          </p:spPr>
          <p:txBody>
            <a:bodyPr/>
            <a:lstStyle/>
            <a:p>
              <a:endParaRPr lang="en-US"/>
            </a:p>
          </p:txBody>
        </p:sp>
        <p:sp>
          <p:nvSpPr>
            <p:cNvPr id="21531" name="Line 25"/>
            <p:cNvSpPr>
              <a:spLocks noChangeShapeType="1"/>
            </p:cNvSpPr>
            <p:nvPr/>
          </p:nvSpPr>
          <p:spPr bwMode="auto">
            <a:xfrm flipV="1">
              <a:off x="2382" y="3068"/>
              <a:ext cx="1" cy="40"/>
            </a:xfrm>
            <a:prstGeom prst="line">
              <a:avLst/>
            </a:prstGeom>
            <a:noFill/>
            <a:ln w="0">
              <a:solidFill>
                <a:srgbClr val="000000"/>
              </a:solidFill>
              <a:round/>
              <a:headEnd/>
              <a:tailEnd/>
            </a:ln>
          </p:spPr>
          <p:txBody>
            <a:bodyPr/>
            <a:lstStyle/>
            <a:p>
              <a:endParaRPr lang="en-US"/>
            </a:p>
          </p:txBody>
        </p:sp>
        <p:sp>
          <p:nvSpPr>
            <p:cNvPr id="21532" name="Line 26"/>
            <p:cNvSpPr>
              <a:spLocks noChangeShapeType="1"/>
            </p:cNvSpPr>
            <p:nvPr/>
          </p:nvSpPr>
          <p:spPr bwMode="auto">
            <a:xfrm flipV="1">
              <a:off x="3062" y="3068"/>
              <a:ext cx="1" cy="40"/>
            </a:xfrm>
            <a:prstGeom prst="line">
              <a:avLst/>
            </a:prstGeom>
            <a:noFill/>
            <a:ln w="0">
              <a:solidFill>
                <a:srgbClr val="000000"/>
              </a:solidFill>
              <a:round/>
              <a:headEnd/>
              <a:tailEnd/>
            </a:ln>
          </p:spPr>
          <p:txBody>
            <a:bodyPr/>
            <a:lstStyle/>
            <a:p>
              <a:endParaRPr lang="en-US"/>
            </a:p>
          </p:txBody>
        </p:sp>
        <p:sp>
          <p:nvSpPr>
            <p:cNvPr id="21533" name="Line 27"/>
            <p:cNvSpPr>
              <a:spLocks noChangeShapeType="1"/>
            </p:cNvSpPr>
            <p:nvPr/>
          </p:nvSpPr>
          <p:spPr bwMode="auto">
            <a:xfrm flipV="1">
              <a:off x="3742" y="3068"/>
              <a:ext cx="1" cy="40"/>
            </a:xfrm>
            <a:prstGeom prst="line">
              <a:avLst/>
            </a:prstGeom>
            <a:noFill/>
            <a:ln w="0">
              <a:solidFill>
                <a:srgbClr val="000000"/>
              </a:solidFill>
              <a:round/>
              <a:headEnd/>
              <a:tailEnd/>
            </a:ln>
          </p:spPr>
          <p:txBody>
            <a:bodyPr/>
            <a:lstStyle/>
            <a:p>
              <a:endParaRPr lang="en-US"/>
            </a:p>
          </p:txBody>
        </p:sp>
        <p:sp>
          <p:nvSpPr>
            <p:cNvPr id="21534" name="Line 28"/>
            <p:cNvSpPr>
              <a:spLocks noChangeShapeType="1"/>
            </p:cNvSpPr>
            <p:nvPr/>
          </p:nvSpPr>
          <p:spPr bwMode="auto">
            <a:xfrm flipV="1">
              <a:off x="4422" y="3068"/>
              <a:ext cx="1" cy="40"/>
            </a:xfrm>
            <a:prstGeom prst="line">
              <a:avLst/>
            </a:prstGeom>
            <a:noFill/>
            <a:ln w="0">
              <a:solidFill>
                <a:srgbClr val="000000"/>
              </a:solidFill>
              <a:round/>
              <a:headEnd/>
              <a:tailEnd/>
            </a:ln>
          </p:spPr>
          <p:txBody>
            <a:bodyPr/>
            <a:lstStyle/>
            <a:p>
              <a:endParaRPr lang="en-US"/>
            </a:p>
          </p:txBody>
        </p:sp>
        <p:sp>
          <p:nvSpPr>
            <p:cNvPr id="21535" name="Line 29"/>
            <p:cNvSpPr>
              <a:spLocks noChangeShapeType="1"/>
            </p:cNvSpPr>
            <p:nvPr/>
          </p:nvSpPr>
          <p:spPr bwMode="auto">
            <a:xfrm flipV="1">
              <a:off x="5102" y="3068"/>
              <a:ext cx="1" cy="40"/>
            </a:xfrm>
            <a:prstGeom prst="line">
              <a:avLst/>
            </a:prstGeom>
            <a:noFill/>
            <a:ln w="0">
              <a:solidFill>
                <a:srgbClr val="000000"/>
              </a:solidFill>
              <a:round/>
              <a:headEnd/>
              <a:tailEnd/>
            </a:ln>
          </p:spPr>
          <p:txBody>
            <a:bodyPr/>
            <a:lstStyle/>
            <a:p>
              <a:endParaRPr lang="en-US"/>
            </a:p>
          </p:txBody>
        </p:sp>
        <p:sp>
          <p:nvSpPr>
            <p:cNvPr id="21536" name="Freeform 30"/>
            <p:cNvSpPr>
              <a:spLocks/>
            </p:cNvSpPr>
            <p:nvPr/>
          </p:nvSpPr>
          <p:spPr bwMode="auto">
            <a:xfrm>
              <a:off x="5084" y="1311"/>
              <a:ext cx="18" cy="267"/>
            </a:xfrm>
            <a:custGeom>
              <a:avLst/>
              <a:gdLst>
                <a:gd name="T0" fmla="*/ 18 w 18"/>
                <a:gd name="T1" fmla="*/ 0 h 267"/>
                <a:gd name="T2" fmla="*/ 18 w 18"/>
                <a:gd name="T3" fmla="*/ 71 h 267"/>
                <a:gd name="T4" fmla="*/ 9 w 18"/>
                <a:gd name="T5" fmla="*/ 141 h 267"/>
                <a:gd name="T6" fmla="*/ 0 w 18"/>
                <a:gd name="T7" fmla="*/ 212 h 267"/>
                <a:gd name="T8" fmla="*/ 0 w 18"/>
                <a:gd name="T9" fmla="*/ 267 h 267"/>
                <a:gd name="T10" fmla="*/ 0 60000 65536"/>
                <a:gd name="T11" fmla="*/ 0 60000 65536"/>
                <a:gd name="T12" fmla="*/ 0 60000 65536"/>
                <a:gd name="T13" fmla="*/ 0 60000 65536"/>
                <a:gd name="T14" fmla="*/ 0 60000 65536"/>
                <a:gd name="T15" fmla="*/ 0 w 18"/>
                <a:gd name="T16" fmla="*/ 0 h 267"/>
                <a:gd name="T17" fmla="*/ 18 w 18"/>
                <a:gd name="T18" fmla="*/ 267 h 267"/>
              </a:gdLst>
              <a:ahLst/>
              <a:cxnLst>
                <a:cxn ang="T10">
                  <a:pos x="T0" y="T1"/>
                </a:cxn>
                <a:cxn ang="T11">
                  <a:pos x="T2" y="T3"/>
                </a:cxn>
                <a:cxn ang="T12">
                  <a:pos x="T4" y="T5"/>
                </a:cxn>
                <a:cxn ang="T13">
                  <a:pos x="T6" y="T7"/>
                </a:cxn>
                <a:cxn ang="T14">
                  <a:pos x="T8" y="T9"/>
                </a:cxn>
              </a:cxnLst>
              <a:rect l="T15" t="T16" r="T17" b="T18"/>
              <a:pathLst>
                <a:path w="18" h="267">
                  <a:moveTo>
                    <a:pt x="18" y="0"/>
                  </a:moveTo>
                  <a:lnTo>
                    <a:pt x="18" y="71"/>
                  </a:lnTo>
                  <a:lnTo>
                    <a:pt x="9" y="141"/>
                  </a:lnTo>
                  <a:lnTo>
                    <a:pt x="0" y="212"/>
                  </a:lnTo>
                  <a:lnTo>
                    <a:pt x="0" y="267"/>
                  </a:lnTo>
                </a:path>
              </a:pathLst>
            </a:custGeom>
            <a:noFill/>
            <a:ln w="14288">
              <a:solidFill>
                <a:srgbClr val="000080"/>
              </a:solidFill>
              <a:round/>
              <a:headEnd/>
              <a:tailEnd/>
            </a:ln>
          </p:spPr>
          <p:txBody>
            <a:bodyPr/>
            <a:lstStyle/>
            <a:p>
              <a:endParaRPr lang="en-US"/>
            </a:p>
          </p:txBody>
        </p:sp>
        <p:sp>
          <p:nvSpPr>
            <p:cNvPr id="21537" name="Freeform 31"/>
            <p:cNvSpPr>
              <a:spLocks/>
            </p:cNvSpPr>
            <p:nvPr/>
          </p:nvSpPr>
          <p:spPr bwMode="auto">
            <a:xfrm>
              <a:off x="5066" y="1578"/>
              <a:ext cx="18" cy="125"/>
            </a:xfrm>
            <a:custGeom>
              <a:avLst/>
              <a:gdLst>
                <a:gd name="T0" fmla="*/ 18 w 18"/>
                <a:gd name="T1" fmla="*/ 0 h 125"/>
                <a:gd name="T2" fmla="*/ 18 w 18"/>
                <a:gd name="T3" fmla="*/ 39 h 125"/>
                <a:gd name="T4" fmla="*/ 9 w 18"/>
                <a:gd name="T5" fmla="*/ 78 h 125"/>
                <a:gd name="T6" fmla="*/ 0 w 18"/>
                <a:gd name="T7" fmla="*/ 102 h 125"/>
                <a:gd name="T8" fmla="*/ 0 w 18"/>
                <a:gd name="T9" fmla="*/ 125 h 125"/>
                <a:gd name="T10" fmla="*/ 0 60000 65536"/>
                <a:gd name="T11" fmla="*/ 0 60000 65536"/>
                <a:gd name="T12" fmla="*/ 0 60000 65536"/>
                <a:gd name="T13" fmla="*/ 0 60000 65536"/>
                <a:gd name="T14" fmla="*/ 0 60000 65536"/>
                <a:gd name="T15" fmla="*/ 0 w 18"/>
                <a:gd name="T16" fmla="*/ 0 h 125"/>
                <a:gd name="T17" fmla="*/ 18 w 18"/>
                <a:gd name="T18" fmla="*/ 125 h 125"/>
              </a:gdLst>
              <a:ahLst/>
              <a:cxnLst>
                <a:cxn ang="T10">
                  <a:pos x="T0" y="T1"/>
                </a:cxn>
                <a:cxn ang="T11">
                  <a:pos x="T2" y="T3"/>
                </a:cxn>
                <a:cxn ang="T12">
                  <a:pos x="T4" y="T5"/>
                </a:cxn>
                <a:cxn ang="T13">
                  <a:pos x="T6" y="T7"/>
                </a:cxn>
                <a:cxn ang="T14">
                  <a:pos x="T8" y="T9"/>
                </a:cxn>
              </a:cxnLst>
              <a:rect l="T15" t="T16" r="T17" b="T18"/>
              <a:pathLst>
                <a:path w="18" h="125">
                  <a:moveTo>
                    <a:pt x="18" y="0"/>
                  </a:moveTo>
                  <a:lnTo>
                    <a:pt x="18" y="39"/>
                  </a:lnTo>
                  <a:lnTo>
                    <a:pt x="9" y="78"/>
                  </a:lnTo>
                  <a:lnTo>
                    <a:pt x="0" y="102"/>
                  </a:lnTo>
                  <a:lnTo>
                    <a:pt x="0" y="125"/>
                  </a:lnTo>
                </a:path>
              </a:pathLst>
            </a:custGeom>
            <a:noFill/>
            <a:ln w="14288">
              <a:solidFill>
                <a:srgbClr val="000080"/>
              </a:solidFill>
              <a:round/>
              <a:headEnd/>
              <a:tailEnd/>
            </a:ln>
          </p:spPr>
          <p:txBody>
            <a:bodyPr/>
            <a:lstStyle/>
            <a:p>
              <a:endParaRPr lang="en-US"/>
            </a:p>
          </p:txBody>
        </p:sp>
        <p:sp>
          <p:nvSpPr>
            <p:cNvPr id="21538" name="Freeform 32"/>
            <p:cNvSpPr>
              <a:spLocks/>
            </p:cNvSpPr>
            <p:nvPr/>
          </p:nvSpPr>
          <p:spPr bwMode="auto">
            <a:xfrm>
              <a:off x="5048" y="1703"/>
              <a:ext cx="18" cy="71"/>
            </a:xfrm>
            <a:custGeom>
              <a:avLst/>
              <a:gdLst>
                <a:gd name="T0" fmla="*/ 18 w 18"/>
                <a:gd name="T1" fmla="*/ 0 h 71"/>
                <a:gd name="T2" fmla="*/ 9 w 18"/>
                <a:gd name="T3" fmla="*/ 32 h 71"/>
                <a:gd name="T4" fmla="*/ 9 w 18"/>
                <a:gd name="T5" fmla="*/ 47 h 71"/>
                <a:gd name="T6" fmla="*/ 0 w 18"/>
                <a:gd name="T7" fmla="*/ 71 h 71"/>
                <a:gd name="T8" fmla="*/ 0 60000 65536"/>
                <a:gd name="T9" fmla="*/ 0 60000 65536"/>
                <a:gd name="T10" fmla="*/ 0 60000 65536"/>
                <a:gd name="T11" fmla="*/ 0 60000 65536"/>
                <a:gd name="T12" fmla="*/ 0 w 18"/>
                <a:gd name="T13" fmla="*/ 0 h 71"/>
                <a:gd name="T14" fmla="*/ 18 w 18"/>
                <a:gd name="T15" fmla="*/ 71 h 71"/>
              </a:gdLst>
              <a:ahLst/>
              <a:cxnLst>
                <a:cxn ang="T8">
                  <a:pos x="T0" y="T1"/>
                </a:cxn>
                <a:cxn ang="T9">
                  <a:pos x="T2" y="T3"/>
                </a:cxn>
                <a:cxn ang="T10">
                  <a:pos x="T4" y="T5"/>
                </a:cxn>
                <a:cxn ang="T11">
                  <a:pos x="T6" y="T7"/>
                </a:cxn>
              </a:cxnLst>
              <a:rect l="T12" t="T13" r="T14" b="T15"/>
              <a:pathLst>
                <a:path w="18" h="71">
                  <a:moveTo>
                    <a:pt x="18" y="0"/>
                  </a:moveTo>
                  <a:lnTo>
                    <a:pt x="9" y="32"/>
                  </a:lnTo>
                  <a:lnTo>
                    <a:pt x="9" y="47"/>
                  </a:lnTo>
                  <a:lnTo>
                    <a:pt x="0" y="71"/>
                  </a:lnTo>
                </a:path>
              </a:pathLst>
            </a:custGeom>
            <a:noFill/>
            <a:ln w="14288">
              <a:solidFill>
                <a:srgbClr val="000080"/>
              </a:solidFill>
              <a:round/>
              <a:headEnd/>
              <a:tailEnd/>
            </a:ln>
          </p:spPr>
          <p:txBody>
            <a:bodyPr/>
            <a:lstStyle/>
            <a:p>
              <a:endParaRPr lang="en-US"/>
            </a:p>
          </p:txBody>
        </p:sp>
        <p:sp>
          <p:nvSpPr>
            <p:cNvPr id="21539" name="Freeform 33"/>
            <p:cNvSpPr>
              <a:spLocks/>
            </p:cNvSpPr>
            <p:nvPr/>
          </p:nvSpPr>
          <p:spPr bwMode="auto">
            <a:xfrm>
              <a:off x="4932" y="1774"/>
              <a:ext cx="116" cy="267"/>
            </a:xfrm>
            <a:custGeom>
              <a:avLst/>
              <a:gdLst>
                <a:gd name="T0" fmla="*/ 116 w 116"/>
                <a:gd name="T1" fmla="*/ 0 h 267"/>
                <a:gd name="T2" fmla="*/ 107 w 116"/>
                <a:gd name="T3" fmla="*/ 24 h 267"/>
                <a:gd name="T4" fmla="*/ 98 w 116"/>
                <a:gd name="T5" fmla="*/ 55 h 267"/>
                <a:gd name="T6" fmla="*/ 72 w 116"/>
                <a:gd name="T7" fmla="*/ 126 h 267"/>
                <a:gd name="T8" fmla="*/ 36 w 116"/>
                <a:gd name="T9" fmla="*/ 204 h 267"/>
                <a:gd name="T10" fmla="*/ 18 w 116"/>
                <a:gd name="T11" fmla="*/ 235 h 267"/>
                <a:gd name="T12" fmla="*/ 0 w 116"/>
                <a:gd name="T13" fmla="*/ 267 h 267"/>
                <a:gd name="T14" fmla="*/ 0 60000 65536"/>
                <a:gd name="T15" fmla="*/ 0 60000 65536"/>
                <a:gd name="T16" fmla="*/ 0 60000 65536"/>
                <a:gd name="T17" fmla="*/ 0 60000 65536"/>
                <a:gd name="T18" fmla="*/ 0 60000 65536"/>
                <a:gd name="T19" fmla="*/ 0 60000 65536"/>
                <a:gd name="T20" fmla="*/ 0 60000 65536"/>
                <a:gd name="T21" fmla="*/ 0 w 116"/>
                <a:gd name="T22" fmla="*/ 0 h 267"/>
                <a:gd name="T23" fmla="*/ 116 w 116"/>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267">
                  <a:moveTo>
                    <a:pt x="116" y="0"/>
                  </a:moveTo>
                  <a:lnTo>
                    <a:pt x="107" y="24"/>
                  </a:lnTo>
                  <a:lnTo>
                    <a:pt x="98" y="55"/>
                  </a:lnTo>
                  <a:lnTo>
                    <a:pt x="72" y="126"/>
                  </a:lnTo>
                  <a:lnTo>
                    <a:pt x="36" y="204"/>
                  </a:lnTo>
                  <a:lnTo>
                    <a:pt x="18" y="235"/>
                  </a:lnTo>
                  <a:lnTo>
                    <a:pt x="0" y="267"/>
                  </a:lnTo>
                </a:path>
              </a:pathLst>
            </a:custGeom>
            <a:noFill/>
            <a:ln w="14288">
              <a:solidFill>
                <a:srgbClr val="000080"/>
              </a:solidFill>
              <a:round/>
              <a:headEnd/>
              <a:tailEnd/>
            </a:ln>
          </p:spPr>
          <p:txBody>
            <a:bodyPr/>
            <a:lstStyle/>
            <a:p>
              <a:endParaRPr lang="en-US"/>
            </a:p>
          </p:txBody>
        </p:sp>
        <p:sp>
          <p:nvSpPr>
            <p:cNvPr id="21540" name="Freeform 34"/>
            <p:cNvSpPr>
              <a:spLocks/>
            </p:cNvSpPr>
            <p:nvPr/>
          </p:nvSpPr>
          <p:spPr bwMode="auto">
            <a:xfrm>
              <a:off x="4762" y="2041"/>
              <a:ext cx="170" cy="164"/>
            </a:xfrm>
            <a:custGeom>
              <a:avLst/>
              <a:gdLst>
                <a:gd name="T0" fmla="*/ 170 w 170"/>
                <a:gd name="T1" fmla="*/ 0 h 164"/>
                <a:gd name="T2" fmla="*/ 134 w 170"/>
                <a:gd name="T3" fmla="*/ 47 h 164"/>
                <a:gd name="T4" fmla="*/ 98 w 170"/>
                <a:gd name="T5" fmla="*/ 86 h 164"/>
                <a:gd name="T6" fmla="*/ 54 w 170"/>
                <a:gd name="T7" fmla="*/ 125 h 164"/>
                <a:gd name="T8" fmla="*/ 0 w 170"/>
                <a:gd name="T9" fmla="*/ 164 h 164"/>
                <a:gd name="T10" fmla="*/ 0 60000 65536"/>
                <a:gd name="T11" fmla="*/ 0 60000 65536"/>
                <a:gd name="T12" fmla="*/ 0 60000 65536"/>
                <a:gd name="T13" fmla="*/ 0 60000 65536"/>
                <a:gd name="T14" fmla="*/ 0 60000 65536"/>
                <a:gd name="T15" fmla="*/ 0 w 170"/>
                <a:gd name="T16" fmla="*/ 0 h 164"/>
                <a:gd name="T17" fmla="*/ 170 w 170"/>
                <a:gd name="T18" fmla="*/ 164 h 164"/>
              </a:gdLst>
              <a:ahLst/>
              <a:cxnLst>
                <a:cxn ang="T10">
                  <a:pos x="T0" y="T1"/>
                </a:cxn>
                <a:cxn ang="T11">
                  <a:pos x="T2" y="T3"/>
                </a:cxn>
                <a:cxn ang="T12">
                  <a:pos x="T4" y="T5"/>
                </a:cxn>
                <a:cxn ang="T13">
                  <a:pos x="T6" y="T7"/>
                </a:cxn>
                <a:cxn ang="T14">
                  <a:pos x="T8" y="T9"/>
                </a:cxn>
              </a:cxnLst>
              <a:rect l="T15" t="T16" r="T17" b="T18"/>
              <a:pathLst>
                <a:path w="170" h="164">
                  <a:moveTo>
                    <a:pt x="170" y="0"/>
                  </a:moveTo>
                  <a:lnTo>
                    <a:pt x="134" y="47"/>
                  </a:lnTo>
                  <a:lnTo>
                    <a:pt x="98" y="86"/>
                  </a:lnTo>
                  <a:lnTo>
                    <a:pt x="54" y="125"/>
                  </a:lnTo>
                  <a:lnTo>
                    <a:pt x="0" y="164"/>
                  </a:lnTo>
                </a:path>
              </a:pathLst>
            </a:custGeom>
            <a:noFill/>
            <a:ln w="14288">
              <a:solidFill>
                <a:srgbClr val="000080"/>
              </a:solidFill>
              <a:round/>
              <a:headEnd/>
              <a:tailEnd/>
            </a:ln>
          </p:spPr>
          <p:txBody>
            <a:bodyPr/>
            <a:lstStyle/>
            <a:p>
              <a:endParaRPr lang="en-US"/>
            </a:p>
          </p:txBody>
        </p:sp>
        <p:sp>
          <p:nvSpPr>
            <p:cNvPr id="21541" name="Freeform 35"/>
            <p:cNvSpPr>
              <a:spLocks/>
            </p:cNvSpPr>
            <p:nvPr/>
          </p:nvSpPr>
          <p:spPr bwMode="auto">
            <a:xfrm>
              <a:off x="4422" y="2205"/>
              <a:ext cx="340" cy="165"/>
            </a:xfrm>
            <a:custGeom>
              <a:avLst/>
              <a:gdLst>
                <a:gd name="T0" fmla="*/ 340 w 340"/>
                <a:gd name="T1" fmla="*/ 0 h 165"/>
                <a:gd name="T2" fmla="*/ 286 w 340"/>
                <a:gd name="T3" fmla="*/ 40 h 165"/>
                <a:gd name="T4" fmla="*/ 215 w 340"/>
                <a:gd name="T5" fmla="*/ 79 h 165"/>
                <a:gd name="T6" fmla="*/ 170 w 340"/>
                <a:gd name="T7" fmla="*/ 102 h 165"/>
                <a:gd name="T8" fmla="*/ 116 w 340"/>
                <a:gd name="T9" fmla="*/ 118 h 165"/>
                <a:gd name="T10" fmla="*/ 63 w 340"/>
                <a:gd name="T11" fmla="*/ 142 h 165"/>
                <a:gd name="T12" fmla="*/ 0 w 340"/>
                <a:gd name="T13" fmla="*/ 165 h 165"/>
                <a:gd name="T14" fmla="*/ 0 60000 65536"/>
                <a:gd name="T15" fmla="*/ 0 60000 65536"/>
                <a:gd name="T16" fmla="*/ 0 60000 65536"/>
                <a:gd name="T17" fmla="*/ 0 60000 65536"/>
                <a:gd name="T18" fmla="*/ 0 60000 65536"/>
                <a:gd name="T19" fmla="*/ 0 60000 65536"/>
                <a:gd name="T20" fmla="*/ 0 60000 65536"/>
                <a:gd name="T21" fmla="*/ 0 w 340"/>
                <a:gd name="T22" fmla="*/ 0 h 165"/>
                <a:gd name="T23" fmla="*/ 340 w 340"/>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 h="165">
                  <a:moveTo>
                    <a:pt x="340" y="0"/>
                  </a:moveTo>
                  <a:lnTo>
                    <a:pt x="286" y="40"/>
                  </a:lnTo>
                  <a:lnTo>
                    <a:pt x="215" y="79"/>
                  </a:lnTo>
                  <a:lnTo>
                    <a:pt x="170" y="102"/>
                  </a:lnTo>
                  <a:lnTo>
                    <a:pt x="116" y="118"/>
                  </a:lnTo>
                  <a:lnTo>
                    <a:pt x="63" y="142"/>
                  </a:lnTo>
                  <a:lnTo>
                    <a:pt x="0" y="165"/>
                  </a:lnTo>
                </a:path>
              </a:pathLst>
            </a:custGeom>
            <a:noFill/>
            <a:ln w="14288">
              <a:solidFill>
                <a:srgbClr val="000080"/>
              </a:solidFill>
              <a:round/>
              <a:headEnd/>
              <a:tailEnd/>
            </a:ln>
          </p:spPr>
          <p:txBody>
            <a:bodyPr/>
            <a:lstStyle/>
            <a:p>
              <a:endParaRPr lang="en-US"/>
            </a:p>
          </p:txBody>
        </p:sp>
        <p:sp>
          <p:nvSpPr>
            <p:cNvPr id="21542" name="Freeform 36"/>
            <p:cNvSpPr>
              <a:spLocks/>
            </p:cNvSpPr>
            <p:nvPr/>
          </p:nvSpPr>
          <p:spPr bwMode="auto">
            <a:xfrm>
              <a:off x="3402" y="2370"/>
              <a:ext cx="1020" cy="267"/>
            </a:xfrm>
            <a:custGeom>
              <a:avLst/>
              <a:gdLst>
                <a:gd name="T0" fmla="*/ 1020 w 1020"/>
                <a:gd name="T1" fmla="*/ 0 h 267"/>
                <a:gd name="T2" fmla="*/ 931 w 1020"/>
                <a:gd name="T3" fmla="*/ 32 h 267"/>
                <a:gd name="T4" fmla="*/ 832 w 1020"/>
                <a:gd name="T5" fmla="*/ 63 h 267"/>
                <a:gd name="T6" fmla="*/ 716 w 1020"/>
                <a:gd name="T7" fmla="*/ 94 h 267"/>
                <a:gd name="T8" fmla="*/ 591 w 1020"/>
                <a:gd name="T9" fmla="*/ 126 h 267"/>
                <a:gd name="T10" fmla="*/ 465 w 1020"/>
                <a:gd name="T11" fmla="*/ 165 h 267"/>
                <a:gd name="T12" fmla="*/ 322 w 1020"/>
                <a:gd name="T13" fmla="*/ 196 h 267"/>
                <a:gd name="T14" fmla="*/ 161 w 1020"/>
                <a:gd name="T15" fmla="*/ 236 h 267"/>
                <a:gd name="T16" fmla="*/ 0 w 1020"/>
                <a:gd name="T17" fmla="*/ 26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0"/>
                <a:gd name="T28" fmla="*/ 0 h 267"/>
                <a:gd name="T29" fmla="*/ 1020 w 1020"/>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0" h="267">
                  <a:moveTo>
                    <a:pt x="1020" y="0"/>
                  </a:moveTo>
                  <a:lnTo>
                    <a:pt x="931" y="32"/>
                  </a:lnTo>
                  <a:lnTo>
                    <a:pt x="832" y="63"/>
                  </a:lnTo>
                  <a:lnTo>
                    <a:pt x="716" y="94"/>
                  </a:lnTo>
                  <a:lnTo>
                    <a:pt x="591" y="126"/>
                  </a:lnTo>
                  <a:lnTo>
                    <a:pt x="465" y="165"/>
                  </a:lnTo>
                  <a:lnTo>
                    <a:pt x="322" y="196"/>
                  </a:lnTo>
                  <a:lnTo>
                    <a:pt x="161" y="236"/>
                  </a:lnTo>
                  <a:lnTo>
                    <a:pt x="0" y="267"/>
                  </a:lnTo>
                </a:path>
              </a:pathLst>
            </a:custGeom>
            <a:noFill/>
            <a:ln w="14288">
              <a:solidFill>
                <a:srgbClr val="000080"/>
              </a:solidFill>
              <a:round/>
              <a:headEnd/>
              <a:tailEnd/>
            </a:ln>
          </p:spPr>
          <p:txBody>
            <a:bodyPr/>
            <a:lstStyle/>
            <a:p>
              <a:endParaRPr lang="en-US"/>
            </a:p>
          </p:txBody>
        </p:sp>
        <p:sp>
          <p:nvSpPr>
            <p:cNvPr id="21543" name="Freeform 37"/>
            <p:cNvSpPr>
              <a:spLocks/>
            </p:cNvSpPr>
            <p:nvPr/>
          </p:nvSpPr>
          <p:spPr bwMode="auto">
            <a:xfrm>
              <a:off x="1702" y="2637"/>
              <a:ext cx="1700" cy="235"/>
            </a:xfrm>
            <a:custGeom>
              <a:avLst/>
              <a:gdLst>
                <a:gd name="T0" fmla="*/ 1700 w 1700"/>
                <a:gd name="T1" fmla="*/ 0 h 235"/>
                <a:gd name="T2" fmla="*/ 1521 w 1700"/>
                <a:gd name="T3" fmla="*/ 31 h 235"/>
                <a:gd name="T4" fmla="*/ 1324 w 1700"/>
                <a:gd name="T5" fmla="*/ 63 h 235"/>
                <a:gd name="T6" fmla="*/ 1110 w 1700"/>
                <a:gd name="T7" fmla="*/ 94 h 235"/>
                <a:gd name="T8" fmla="*/ 895 w 1700"/>
                <a:gd name="T9" fmla="*/ 118 h 235"/>
                <a:gd name="T10" fmla="*/ 439 w 1700"/>
                <a:gd name="T11" fmla="*/ 180 h 235"/>
                <a:gd name="T12" fmla="*/ 215 w 1700"/>
                <a:gd name="T13" fmla="*/ 204 h 235"/>
                <a:gd name="T14" fmla="*/ 0 w 1700"/>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1700"/>
                <a:gd name="T25" fmla="*/ 0 h 235"/>
                <a:gd name="T26" fmla="*/ 1700 w 170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 h="235">
                  <a:moveTo>
                    <a:pt x="1700" y="0"/>
                  </a:moveTo>
                  <a:lnTo>
                    <a:pt x="1521" y="31"/>
                  </a:lnTo>
                  <a:lnTo>
                    <a:pt x="1324" y="63"/>
                  </a:lnTo>
                  <a:lnTo>
                    <a:pt x="1110" y="94"/>
                  </a:lnTo>
                  <a:lnTo>
                    <a:pt x="895" y="118"/>
                  </a:lnTo>
                  <a:lnTo>
                    <a:pt x="439" y="180"/>
                  </a:lnTo>
                  <a:lnTo>
                    <a:pt x="215" y="204"/>
                  </a:lnTo>
                  <a:lnTo>
                    <a:pt x="0" y="235"/>
                  </a:lnTo>
                </a:path>
              </a:pathLst>
            </a:custGeom>
            <a:noFill/>
            <a:ln w="14288">
              <a:solidFill>
                <a:srgbClr val="000080"/>
              </a:solidFill>
              <a:round/>
              <a:headEnd/>
              <a:tailEnd/>
            </a:ln>
          </p:spPr>
          <p:txBody>
            <a:bodyPr/>
            <a:lstStyle/>
            <a:p>
              <a:endParaRPr lang="en-US"/>
            </a:p>
          </p:txBody>
        </p:sp>
        <p:sp>
          <p:nvSpPr>
            <p:cNvPr id="21544" name="Rectangle 38"/>
            <p:cNvSpPr>
              <a:spLocks noChangeArrowheads="1"/>
            </p:cNvSpPr>
            <p:nvPr/>
          </p:nvSpPr>
          <p:spPr bwMode="auto">
            <a:xfrm>
              <a:off x="844" y="3006"/>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21545" name="Rectangle 39"/>
            <p:cNvSpPr>
              <a:spLocks noChangeArrowheads="1"/>
            </p:cNvSpPr>
            <p:nvPr/>
          </p:nvSpPr>
          <p:spPr bwMode="auto">
            <a:xfrm>
              <a:off x="844" y="2676"/>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21546" name="Rectangle 40"/>
            <p:cNvSpPr>
              <a:spLocks noChangeArrowheads="1"/>
            </p:cNvSpPr>
            <p:nvPr/>
          </p:nvSpPr>
          <p:spPr bwMode="auto">
            <a:xfrm>
              <a:off x="844" y="2339"/>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21547" name="Rectangle 41"/>
            <p:cNvSpPr>
              <a:spLocks noChangeArrowheads="1"/>
            </p:cNvSpPr>
            <p:nvPr/>
          </p:nvSpPr>
          <p:spPr bwMode="auto">
            <a:xfrm>
              <a:off x="844" y="2009"/>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3</a:t>
              </a:r>
              <a:endParaRPr lang="en-US"/>
            </a:p>
          </p:txBody>
        </p:sp>
        <p:sp>
          <p:nvSpPr>
            <p:cNvPr id="21548" name="Rectangle 42"/>
            <p:cNvSpPr>
              <a:spLocks noChangeArrowheads="1"/>
            </p:cNvSpPr>
            <p:nvPr/>
          </p:nvSpPr>
          <p:spPr bwMode="auto">
            <a:xfrm>
              <a:off x="844" y="1680"/>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21549" name="Rectangle 43"/>
            <p:cNvSpPr>
              <a:spLocks noChangeArrowheads="1"/>
            </p:cNvSpPr>
            <p:nvPr/>
          </p:nvSpPr>
          <p:spPr bwMode="auto">
            <a:xfrm>
              <a:off x="844" y="1343"/>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21550" name="Rectangle 44"/>
            <p:cNvSpPr>
              <a:spLocks noChangeArrowheads="1"/>
            </p:cNvSpPr>
            <p:nvPr/>
          </p:nvSpPr>
          <p:spPr bwMode="auto">
            <a:xfrm>
              <a:off x="844" y="1013"/>
              <a:ext cx="68"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21551" name="Rectangle 45"/>
            <p:cNvSpPr>
              <a:spLocks noChangeArrowheads="1"/>
            </p:cNvSpPr>
            <p:nvPr/>
          </p:nvSpPr>
          <p:spPr bwMode="auto">
            <a:xfrm>
              <a:off x="89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88%</a:t>
              </a:r>
              <a:endParaRPr lang="en-US"/>
            </a:p>
          </p:txBody>
        </p:sp>
        <p:sp>
          <p:nvSpPr>
            <p:cNvPr id="21552" name="Rectangle 46"/>
            <p:cNvSpPr>
              <a:spLocks noChangeArrowheads="1"/>
            </p:cNvSpPr>
            <p:nvPr/>
          </p:nvSpPr>
          <p:spPr bwMode="auto">
            <a:xfrm>
              <a:off x="157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90%</a:t>
              </a:r>
              <a:endParaRPr lang="en-US"/>
            </a:p>
          </p:txBody>
        </p:sp>
        <p:sp>
          <p:nvSpPr>
            <p:cNvPr id="21553" name="Rectangle 47"/>
            <p:cNvSpPr>
              <a:spLocks noChangeArrowheads="1"/>
            </p:cNvSpPr>
            <p:nvPr/>
          </p:nvSpPr>
          <p:spPr bwMode="auto">
            <a:xfrm>
              <a:off x="225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92%</a:t>
              </a:r>
              <a:endParaRPr lang="en-US"/>
            </a:p>
          </p:txBody>
        </p:sp>
        <p:sp>
          <p:nvSpPr>
            <p:cNvPr id="21554" name="Rectangle 48"/>
            <p:cNvSpPr>
              <a:spLocks noChangeArrowheads="1"/>
            </p:cNvSpPr>
            <p:nvPr/>
          </p:nvSpPr>
          <p:spPr bwMode="auto">
            <a:xfrm>
              <a:off x="293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94%</a:t>
              </a:r>
              <a:endParaRPr lang="en-US"/>
            </a:p>
          </p:txBody>
        </p:sp>
        <p:sp>
          <p:nvSpPr>
            <p:cNvPr id="21555" name="Rectangle 49"/>
            <p:cNvSpPr>
              <a:spLocks noChangeArrowheads="1"/>
            </p:cNvSpPr>
            <p:nvPr/>
          </p:nvSpPr>
          <p:spPr bwMode="auto">
            <a:xfrm>
              <a:off x="361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96%</a:t>
              </a:r>
              <a:endParaRPr lang="en-US"/>
            </a:p>
          </p:txBody>
        </p:sp>
        <p:sp>
          <p:nvSpPr>
            <p:cNvPr id="21556" name="Rectangle 50"/>
            <p:cNvSpPr>
              <a:spLocks noChangeArrowheads="1"/>
            </p:cNvSpPr>
            <p:nvPr/>
          </p:nvSpPr>
          <p:spPr bwMode="auto">
            <a:xfrm>
              <a:off x="4297" y="3178"/>
              <a:ext cx="243"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98%</a:t>
              </a:r>
              <a:endParaRPr lang="en-US"/>
            </a:p>
          </p:txBody>
        </p:sp>
        <p:sp>
          <p:nvSpPr>
            <p:cNvPr id="21557" name="Rectangle 51"/>
            <p:cNvSpPr>
              <a:spLocks noChangeArrowheads="1"/>
            </p:cNvSpPr>
            <p:nvPr/>
          </p:nvSpPr>
          <p:spPr bwMode="auto">
            <a:xfrm>
              <a:off x="4941" y="3178"/>
              <a:ext cx="311" cy="14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100%</a:t>
              </a:r>
              <a:endParaRPr lang="en-US"/>
            </a:p>
          </p:txBody>
        </p:sp>
        <p:sp>
          <p:nvSpPr>
            <p:cNvPr id="21558" name="Rectangle 52"/>
            <p:cNvSpPr>
              <a:spLocks noChangeArrowheads="1"/>
            </p:cNvSpPr>
            <p:nvPr/>
          </p:nvSpPr>
          <p:spPr bwMode="auto">
            <a:xfrm>
              <a:off x="2203" y="3382"/>
              <a:ext cx="1272"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Fill rate (up to 99.99%)</a:t>
              </a:r>
              <a:endParaRPr lang="en-US"/>
            </a:p>
          </p:txBody>
        </p:sp>
        <p:sp>
          <p:nvSpPr>
            <p:cNvPr id="21559" name="Rectangle 53"/>
            <p:cNvSpPr>
              <a:spLocks noChangeArrowheads="1"/>
            </p:cNvSpPr>
            <p:nvPr/>
          </p:nvSpPr>
          <p:spPr bwMode="auto">
            <a:xfrm rot="-5400000">
              <a:off x="75" y="2131"/>
              <a:ext cx="1215"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Safety Stock (Weeks)</a:t>
              </a:r>
              <a:endParaRPr lang="en-US"/>
            </a:p>
          </p:txBody>
        </p:sp>
        <p:sp>
          <p:nvSpPr>
            <p:cNvPr id="21560" name="Rectangle 54"/>
            <p:cNvSpPr>
              <a:spLocks noChangeArrowheads="1"/>
            </p:cNvSpPr>
            <p:nvPr/>
          </p:nvSpPr>
          <p:spPr bwMode="auto">
            <a:xfrm>
              <a:off x="477" y="903"/>
              <a:ext cx="4893" cy="2754"/>
            </a:xfrm>
            <a:prstGeom prst="rect">
              <a:avLst/>
            </a:prstGeom>
            <a:noFill/>
            <a:ln w="14288">
              <a:solidFill>
                <a:srgbClr val="000000"/>
              </a:solidFill>
              <a:miter lim="800000"/>
              <a:headEnd/>
              <a:tailEnd/>
            </a:ln>
          </p:spPr>
          <p:txBody>
            <a:bodyPr/>
            <a:lstStyle/>
            <a:p>
              <a:endParaRPr lang="en-US"/>
            </a:p>
          </p:txBody>
        </p:sp>
      </p:grpSp>
      <p:sp>
        <p:nvSpPr>
          <p:cNvPr id="21511" name="Text Box 55"/>
          <p:cNvSpPr txBox="1">
            <a:spLocks noChangeArrowheads="1"/>
          </p:cNvSpPr>
          <p:nvPr/>
        </p:nvSpPr>
        <p:spPr bwMode="auto">
          <a:xfrm>
            <a:off x="1981201" y="5410200"/>
            <a:ext cx="2895599" cy="1255728"/>
          </a:xfrm>
          <a:prstGeom prst="rect">
            <a:avLst/>
          </a:prstGeom>
          <a:solidFill>
            <a:srgbClr val="FFFFCC"/>
          </a:solidFill>
          <a:ln w="9525">
            <a:solidFill>
              <a:schemeClr val="tx1"/>
            </a:solidFill>
            <a:miter lim="800000"/>
            <a:headEnd/>
            <a:tailEnd/>
          </a:ln>
        </p:spPr>
        <p:txBody>
          <a:bodyPr wrap="square">
            <a:spAutoFit/>
          </a:bodyPr>
          <a:lstStyle/>
          <a:p>
            <a:pPr>
              <a:lnSpc>
                <a:spcPct val="105000"/>
              </a:lnSpc>
            </a:pPr>
            <a:r>
              <a:rPr lang="en-US" dirty="0">
                <a:latin typeface="Times New Roman" pitchFamily="18" charset="0"/>
                <a:cs typeface="Times New Roman" pitchFamily="18" charset="0"/>
              </a:rPr>
              <a:t>Based on </a:t>
            </a:r>
          </a:p>
          <a:p>
            <a:pPr>
              <a:lnSpc>
                <a:spcPct val="105000"/>
              </a:lnSpc>
              <a:buFontTx/>
              <a:buChar char="•"/>
            </a:pPr>
            <a:r>
              <a:rPr lang="en-US" dirty="0">
                <a:latin typeface="Times New Roman" pitchFamily="18" charset="0"/>
                <a:cs typeface="Times New Roman" pitchFamily="18" charset="0"/>
              </a:rPr>
              <a:t> 67% forecast accuracy</a:t>
            </a:r>
          </a:p>
          <a:p>
            <a:pPr>
              <a:lnSpc>
                <a:spcPct val="105000"/>
              </a:lnSpc>
              <a:buFontTx/>
              <a:buChar char="•"/>
            </a:pPr>
            <a:r>
              <a:rPr lang="en-US" dirty="0">
                <a:latin typeface="Times New Roman" pitchFamily="18" charset="0"/>
                <a:cs typeface="Times New Roman" pitchFamily="18" charset="0"/>
              </a:rPr>
              <a:t> 30 day replenishment LT</a:t>
            </a:r>
          </a:p>
          <a:p>
            <a:pPr>
              <a:lnSpc>
                <a:spcPct val="105000"/>
              </a:lnSpc>
              <a:buFontTx/>
              <a:buChar char="•"/>
            </a:pPr>
            <a:r>
              <a:rPr lang="en-US" dirty="0">
                <a:latin typeface="Times New Roman" pitchFamily="18" charset="0"/>
                <a:cs typeface="Times New Roman" pitchFamily="18" charset="0"/>
              </a:rPr>
              <a:t> no supply uncertainty</a:t>
            </a:r>
          </a:p>
        </p:txBody>
      </p:sp>
    </p:spTree>
    <p:extLst>
      <p:ext uri="{BB962C8B-B14F-4D97-AF65-F5344CB8AC3E}">
        <p14:creationId xmlns:p14="http://schemas.microsoft.com/office/powerpoint/2010/main" val="2214573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31D1-214A-4313-8309-F74C8CD77F56}"/>
              </a:ext>
            </a:extLst>
          </p:cNvPr>
          <p:cNvSpPr>
            <a:spLocks noGrp="1"/>
          </p:cNvSpPr>
          <p:nvPr>
            <p:ph type="title"/>
          </p:nvPr>
        </p:nvSpPr>
        <p:spPr/>
        <p:txBody>
          <a:bodyPr/>
          <a:lstStyle/>
          <a:p>
            <a:endParaRPr lang="en-US"/>
          </a:p>
        </p:txBody>
      </p:sp>
      <p:graphicFrame>
        <p:nvGraphicFramePr>
          <p:cNvPr id="3" name="Object 2">
            <a:extLst>
              <a:ext uri="{FF2B5EF4-FFF2-40B4-BE49-F238E27FC236}">
                <a16:creationId xmlns:a16="http://schemas.microsoft.com/office/drawing/2014/main" id="{A3556478-B4BF-46F1-99D8-775F3B2EA020}"/>
              </a:ext>
            </a:extLst>
          </p:cNvPr>
          <p:cNvGraphicFramePr>
            <a:graphicFrameLocks noChangeAspect="1"/>
          </p:cNvGraphicFramePr>
          <p:nvPr/>
        </p:nvGraphicFramePr>
        <p:xfrm>
          <a:off x="76200" y="673280"/>
          <a:ext cx="8001000" cy="5729111"/>
        </p:xfrm>
        <a:graphic>
          <a:graphicData uri="http://schemas.openxmlformats.org/presentationml/2006/ole">
            <mc:AlternateContent xmlns:mc="http://schemas.openxmlformats.org/markup-compatibility/2006">
              <mc:Choice xmlns:v="urn:schemas-microsoft-com:vml" Requires="v">
                <p:oleObj spid="_x0000_s52237" name="Worksheet" r:id="rId3" imgW="3857492" imgH="2762113" progId="Excel.Sheet.12">
                  <p:embed/>
                </p:oleObj>
              </mc:Choice>
              <mc:Fallback>
                <p:oleObj name="Worksheet" r:id="rId3" imgW="3857492" imgH="2762113" progId="Excel.Sheet.12">
                  <p:embed/>
                  <p:pic>
                    <p:nvPicPr>
                      <p:cNvPr id="3" name="Object 2">
                        <a:extLst>
                          <a:ext uri="{FF2B5EF4-FFF2-40B4-BE49-F238E27FC236}">
                            <a16:creationId xmlns:a16="http://schemas.microsoft.com/office/drawing/2014/main" id="{A3556478-B4BF-46F1-99D8-775F3B2EA020}"/>
                          </a:ext>
                        </a:extLst>
                      </p:cNvPr>
                      <p:cNvPicPr/>
                      <p:nvPr/>
                    </p:nvPicPr>
                    <p:blipFill>
                      <a:blip r:embed="rId4"/>
                      <a:stretch>
                        <a:fillRect/>
                      </a:stretch>
                    </p:blipFill>
                    <p:spPr>
                      <a:xfrm>
                        <a:off x="76200" y="673280"/>
                        <a:ext cx="8001000" cy="5729111"/>
                      </a:xfrm>
                      <a:prstGeom prst="rect">
                        <a:avLst/>
                      </a:prstGeom>
                    </p:spPr>
                  </p:pic>
                </p:oleObj>
              </mc:Fallback>
            </mc:AlternateContent>
          </a:graphicData>
        </a:graphic>
      </p:graphicFrame>
    </p:spTree>
    <p:extLst>
      <p:ext uri="{BB962C8B-B14F-4D97-AF65-F5344CB8AC3E}">
        <p14:creationId xmlns:p14="http://schemas.microsoft.com/office/powerpoint/2010/main" val="19717675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CAF-6657-41F4-989F-405EA97EFF8A}"/>
              </a:ext>
            </a:extLst>
          </p:cNvPr>
          <p:cNvSpPr>
            <a:spLocks noGrp="1"/>
          </p:cNvSpPr>
          <p:nvPr>
            <p:ph type="title"/>
          </p:nvPr>
        </p:nvSpPr>
        <p:spPr/>
        <p:txBody>
          <a:bodyPr/>
          <a:lstStyle/>
          <a:p>
            <a:r>
              <a:rPr lang="en-US" dirty="0"/>
              <a:t>Expected Loss, Expected Sales &amp; Expected Leftover</a:t>
            </a:r>
          </a:p>
        </p:txBody>
      </p:sp>
      <p:graphicFrame>
        <p:nvGraphicFramePr>
          <p:cNvPr id="3" name="Object 2">
            <a:extLst>
              <a:ext uri="{FF2B5EF4-FFF2-40B4-BE49-F238E27FC236}">
                <a16:creationId xmlns:a16="http://schemas.microsoft.com/office/drawing/2014/main" id="{95B94435-376F-4393-A54C-B84C0F6FC185}"/>
              </a:ext>
            </a:extLst>
          </p:cNvPr>
          <p:cNvGraphicFramePr>
            <a:graphicFrameLocks noChangeAspect="1"/>
          </p:cNvGraphicFramePr>
          <p:nvPr/>
        </p:nvGraphicFramePr>
        <p:xfrm>
          <a:off x="76200" y="637903"/>
          <a:ext cx="12033844" cy="5077097"/>
        </p:xfrm>
        <a:graphic>
          <a:graphicData uri="http://schemas.openxmlformats.org/presentationml/2006/ole">
            <mc:AlternateContent xmlns:mc="http://schemas.openxmlformats.org/markup-compatibility/2006">
              <mc:Choice xmlns:v="urn:schemas-microsoft-com:vml" Requires="v">
                <p:oleObj spid="_x0000_s51213" name="Worksheet" r:id="rId3" imgW="11220539" imgH="4734141" progId="Excel.Sheet.12">
                  <p:embed/>
                </p:oleObj>
              </mc:Choice>
              <mc:Fallback>
                <p:oleObj name="Worksheet" r:id="rId3" imgW="11220539" imgH="4734141" progId="Excel.Sheet.12">
                  <p:embed/>
                  <p:pic>
                    <p:nvPicPr>
                      <p:cNvPr id="3" name="Object 2">
                        <a:extLst>
                          <a:ext uri="{FF2B5EF4-FFF2-40B4-BE49-F238E27FC236}">
                            <a16:creationId xmlns:a16="http://schemas.microsoft.com/office/drawing/2014/main" id="{95B94435-376F-4393-A54C-B84C0F6FC185}"/>
                          </a:ext>
                        </a:extLst>
                      </p:cNvPr>
                      <p:cNvPicPr/>
                      <p:nvPr/>
                    </p:nvPicPr>
                    <p:blipFill>
                      <a:blip r:embed="rId4"/>
                      <a:stretch>
                        <a:fillRect/>
                      </a:stretch>
                    </p:blipFill>
                    <p:spPr>
                      <a:xfrm>
                        <a:off x="76200" y="637903"/>
                        <a:ext cx="12033844" cy="5077097"/>
                      </a:xfrm>
                      <a:prstGeom prst="rect">
                        <a:avLst/>
                      </a:prstGeom>
                    </p:spPr>
                  </p:pic>
                </p:oleObj>
              </mc:Fallback>
            </mc:AlternateContent>
          </a:graphicData>
        </a:graphic>
      </p:graphicFrame>
    </p:spTree>
    <p:extLst>
      <p:ext uri="{BB962C8B-B14F-4D97-AF65-F5344CB8AC3E}">
        <p14:creationId xmlns:p14="http://schemas.microsoft.com/office/powerpoint/2010/main" val="121138364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CAF-6657-41F4-989F-405EA97EFF8A}"/>
              </a:ext>
            </a:extLst>
          </p:cNvPr>
          <p:cNvSpPr>
            <a:spLocks noGrp="1"/>
          </p:cNvSpPr>
          <p:nvPr>
            <p:ph type="title"/>
          </p:nvPr>
        </p:nvSpPr>
        <p:spPr/>
        <p:txBody>
          <a:bodyPr/>
          <a:lstStyle/>
          <a:p>
            <a:r>
              <a:rPr lang="en-US" dirty="0"/>
              <a:t>Expected Loss, Expected Sales &amp; Expected Leftover</a:t>
            </a:r>
          </a:p>
        </p:txBody>
      </p:sp>
      <p:graphicFrame>
        <p:nvGraphicFramePr>
          <p:cNvPr id="4" name="Object 3">
            <a:extLst>
              <a:ext uri="{FF2B5EF4-FFF2-40B4-BE49-F238E27FC236}">
                <a16:creationId xmlns:a16="http://schemas.microsoft.com/office/drawing/2014/main" id="{9004F171-8CBB-455E-8EC0-600F8D8A2482}"/>
              </a:ext>
            </a:extLst>
          </p:cNvPr>
          <p:cNvGraphicFramePr>
            <a:graphicFrameLocks noChangeAspect="1"/>
          </p:cNvGraphicFramePr>
          <p:nvPr/>
        </p:nvGraphicFramePr>
        <p:xfrm>
          <a:off x="76200" y="685800"/>
          <a:ext cx="11917588" cy="5486400"/>
        </p:xfrm>
        <a:graphic>
          <a:graphicData uri="http://schemas.openxmlformats.org/presentationml/2006/ole">
            <mc:AlternateContent xmlns:mc="http://schemas.openxmlformats.org/markup-compatibility/2006">
              <mc:Choice xmlns:v="urn:schemas-microsoft-com:vml" Requires="v">
                <p:oleObj spid="_x0000_s50189" name="Worksheet" r:id="rId3" imgW="6848431" imgH="3152912" progId="Excel.Sheet.12">
                  <p:embed/>
                </p:oleObj>
              </mc:Choice>
              <mc:Fallback>
                <p:oleObj name="Worksheet" r:id="rId3" imgW="6848431" imgH="3152912" progId="Excel.Sheet.12">
                  <p:embed/>
                  <p:pic>
                    <p:nvPicPr>
                      <p:cNvPr id="4" name="Object 3">
                        <a:extLst>
                          <a:ext uri="{FF2B5EF4-FFF2-40B4-BE49-F238E27FC236}">
                            <a16:creationId xmlns:a16="http://schemas.microsoft.com/office/drawing/2014/main" id="{9004F171-8CBB-455E-8EC0-600F8D8A2482}"/>
                          </a:ext>
                        </a:extLst>
                      </p:cNvPr>
                      <p:cNvPicPr/>
                      <p:nvPr/>
                    </p:nvPicPr>
                    <p:blipFill>
                      <a:blip r:embed="rId4"/>
                      <a:stretch>
                        <a:fillRect/>
                      </a:stretch>
                    </p:blipFill>
                    <p:spPr>
                      <a:xfrm>
                        <a:off x="76200" y="685800"/>
                        <a:ext cx="11917588" cy="5486400"/>
                      </a:xfrm>
                      <a:prstGeom prst="rect">
                        <a:avLst/>
                      </a:prstGeom>
                    </p:spPr>
                  </p:pic>
                </p:oleObj>
              </mc:Fallback>
            </mc:AlternateContent>
          </a:graphicData>
        </a:graphic>
      </p:graphicFrame>
    </p:spTree>
    <p:extLst>
      <p:ext uri="{BB962C8B-B14F-4D97-AF65-F5344CB8AC3E}">
        <p14:creationId xmlns:p14="http://schemas.microsoft.com/office/powerpoint/2010/main" val="36619360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91C8-8A2A-4C17-BDE5-07E592A44B78}"/>
              </a:ext>
            </a:extLst>
          </p:cNvPr>
          <p:cNvSpPr>
            <a:spLocks noGrp="1"/>
          </p:cNvSpPr>
          <p:nvPr>
            <p:ph type="title"/>
          </p:nvPr>
        </p:nvSpPr>
        <p:spPr/>
        <p:txBody>
          <a:bodyPr/>
          <a:lstStyle/>
          <a:p>
            <a:r>
              <a:rPr lang="en-US" dirty="0"/>
              <a:t>More Metrics- Excel Implementation</a:t>
            </a:r>
          </a:p>
        </p:txBody>
      </p:sp>
      <p:pic>
        <p:nvPicPr>
          <p:cNvPr id="3" name="Picture 2">
            <a:extLst>
              <a:ext uri="{FF2B5EF4-FFF2-40B4-BE49-F238E27FC236}">
                <a16:creationId xmlns:a16="http://schemas.microsoft.com/office/drawing/2014/main" id="{D3684F2D-D2E7-4A32-877C-F9A2840192AD}"/>
              </a:ext>
            </a:extLst>
          </p:cNvPr>
          <p:cNvPicPr>
            <a:picLocks noChangeAspect="1"/>
          </p:cNvPicPr>
          <p:nvPr/>
        </p:nvPicPr>
        <p:blipFill>
          <a:blip r:embed="rId3"/>
          <a:stretch>
            <a:fillRect/>
          </a:stretch>
        </p:blipFill>
        <p:spPr>
          <a:xfrm>
            <a:off x="48164" y="609600"/>
            <a:ext cx="7989443" cy="5867400"/>
          </a:xfrm>
          <a:prstGeom prst="rect">
            <a:avLst/>
          </a:prstGeom>
        </p:spPr>
      </p:pic>
      <p:graphicFrame>
        <p:nvGraphicFramePr>
          <p:cNvPr id="4" name="Object 3">
            <a:extLst>
              <a:ext uri="{FF2B5EF4-FFF2-40B4-BE49-F238E27FC236}">
                <a16:creationId xmlns:a16="http://schemas.microsoft.com/office/drawing/2014/main" id="{F5A4DEB6-02BA-42E9-8400-D0D8ECC7BC6D}"/>
              </a:ext>
            </a:extLst>
          </p:cNvPr>
          <p:cNvGraphicFramePr>
            <a:graphicFrameLocks noChangeAspect="1"/>
          </p:cNvGraphicFramePr>
          <p:nvPr/>
        </p:nvGraphicFramePr>
        <p:xfrm>
          <a:off x="381000" y="912813"/>
          <a:ext cx="7697788" cy="5334000"/>
        </p:xfrm>
        <a:graphic>
          <a:graphicData uri="http://schemas.openxmlformats.org/presentationml/2006/ole">
            <mc:AlternateContent xmlns:mc="http://schemas.openxmlformats.org/markup-compatibility/2006">
              <mc:Choice xmlns:v="urn:schemas-microsoft-com:vml" Requires="v">
                <p:oleObj spid="_x0000_s49165" name="Worksheet" r:id="rId4" imgW="7524661" imgH="5191223" progId="Excel.Sheet.12">
                  <p:embed/>
                </p:oleObj>
              </mc:Choice>
              <mc:Fallback>
                <p:oleObj name="Worksheet" r:id="rId4" imgW="7524661" imgH="5191223" progId="Excel.Sheet.12">
                  <p:embed/>
                  <p:pic>
                    <p:nvPicPr>
                      <p:cNvPr id="4" name="Object 3">
                        <a:extLst>
                          <a:ext uri="{FF2B5EF4-FFF2-40B4-BE49-F238E27FC236}">
                            <a16:creationId xmlns:a16="http://schemas.microsoft.com/office/drawing/2014/main" id="{F5A4DEB6-02BA-42E9-8400-D0D8ECC7BC6D}"/>
                          </a:ext>
                        </a:extLst>
                      </p:cNvPr>
                      <p:cNvPicPr/>
                      <p:nvPr/>
                    </p:nvPicPr>
                    <p:blipFill>
                      <a:blip r:embed="rId5"/>
                      <a:stretch>
                        <a:fillRect/>
                      </a:stretch>
                    </p:blipFill>
                    <p:spPr>
                      <a:xfrm>
                        <a:off x="381000" y="912813"/>
                        <a:ext cx="7697788" cy="5334000"/>
                      </a:xfrm>
                      <a:prstGeom prst="rect">
                        <a:avLst/>
                      </a:prstGeom>
                    </p:spPr>
                  </p:pic>
                </p:oleObj>
              </mc:Fallback>
            </mc:AlternateContent>
          </a:graphicData>
        </a:graphic>
      </p:graphicFrame>
    </p:spTree>
    <p:extLst>
      <p:ext uri="{BB962C8B-B14F-4D97-AF65-F5344CB8AC3E}">
        <p14:creationId xmlns:p14="http://schemas.microsoft.com/office/powerpoint/2010/main" val="40285145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8B3E-D6F1-4F03-AD76-246FDD3FC3A0}"/>
              </a:ext>
            </a:extLst>
          </p:cNvPr>
          <p:cNvSpPr>
            <a:spLocks noGrp="1"/>
          </p:cNvSpPr>
          <p:nvPr>
            <p:ph type="title"/>
          </p:nvPr>
        </p:nvSpPr>
        <p:spPr/>
        <p:txBody>
          <a:bodyPr/>
          <a:lstStyle/>
          <a:p>
            <a:r>
              <a:rPr lang="en-US" dirty="0"/>
              <a:t>Fill Rate Always Exceeds Service Level</a:t>
            </a:r>
          </a:p>
        </p:txBody>
      </p:sp>
      <p:graphicFrame>
        <p:nvGraphicFramePr>
          <p:cNvPr id="3" name="Object 2">
            <a:extLst>
              <a:ext uri="{FF2B5EF4-FFF2-40B4-BE49-F238E27FC236}">
                <a16:creationId xmlns:a16="http://schemas.microsoft.com/office/drawing/2014/main" id="{FFCAC68A-2C62-4925-B4DC-87BF10FB1BDB}"/>
              </a:ext>
            </a:extLst>
          </p:cNvPr>
          <p:cNvGraphicFramePr>
            <a:graphicFrameLocks noChangeAspect="1"/>
          </p:cNvGraphicFramePr>
          <p:nvPr/>
        </p:nvGraphicFramePr>
        <p:xfrm>
          <a:off x="249852" y="838201"/>
          <a:ext cx="11360936" cy="5334000"/>
        </p:xfrm>
        <a:graphic>
          <a:graphicData uri="http://schemas.openxmlformats.org/presentationml/2006/ole">
            <mc:AlternateContent xmlns:mc="http://schemas.openxmlformats.org/markup-compatibility/2006">
              <mc:Choice xmlns:v="urn:schemas-microsoft-com:vml" Requires="v">
                <p:oleObj spid="_x0000_s48141" name="Worksheet" r:id="rId3" imgW="6714992" imgH="3152912" progId="Excel.Sheet.12">
                  <p:embed/>
                </p:oleObj>
              </mc:Choice>
              <mc:Fallback>
                <p:oleObj name="Worksheet" r:id="rId3" imgW="6714992" imgH="3152912" progId="Excel.Sheet.12">
                  <p:embed/>
                  <p:pic>
                    <p:nvPicPr>
                      <p:cNvPr id="3" name="Object 2">
                        <a:extLst>
                          <a:ext uri="{FF2B5EF4-FFF2-40B4-BE49-F238E27FC236}">
                            <a16:creationId xmlns:a16="http://schemas.microsoft.com/office/drawing/2014/main" id="{FFCAC68A-2C62-4925-B4DC-87BF10FB1BDB}"/>
                          </a:ext>
                        </a:extLst>
                      </p:cNvPr>
                      <p:cNvPicPr/>
                      <p:nvPr/>
                    </p:nvPicPr>
                    <p:blipFill>
                      <a:blip r:embed="rId4"/>
                      <a:stretch>
                        <a:fillRect/>
                      </a:stretch>
                    </p:blipFill>
                    <p:spPr>
                      <a:xfrm>
                        <a:off x="249852" y="838201"/>
                        <a:ext cx="11360936" cy="5334000"/>
                      </a:xfrm>
                      <a:prstGeom prst="rect">
                        <a:avLst/>
                      </a:prstGeom>
                    </p:spPr>
                  </p:pic>
                </p:oleObj>
              </mc:Fallback>
            </mc:AlternateContent>
          </a:graphicData>
        </a:graphic>
      </p:graphicFrame>
    </p:spTree>
    <p:extLst>
      <p:ext uri="{BB962C8B-B14F-4D97-AF65-F5344CB8AC3E}">
        <p14:creationId xmlns:p14="http://schemas.microsoft.com/office/powerpoint/2010/main" val="10246994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B25-C6B2-44B5-A896-FCACA89F1D84}"/>
              </a:ext>
            </a:extLst>
          </p:cNvPr>
          <p:cNvSpPr>
            <a:spLocks noGrp="1"/>
          </p:cNvSpPr>
          <p:nvPr>
            <p:ph type="title"/>
          </p:nvPr>
        </p:nvSpPr>
        <p:spPr/>
        <p:txBody>
          <a:bodyPr/>
          <a:lstStyle/>
          <a:p>
            <a:r>
              <a:rPr lang="en-US" dirty="0"/>
              <a:t>Service Level vs Fill Rate</a:t>
            </a:r>
          </a:p>
        </p:txBody>
      </p:sp>
      <p:graphicFrame>
        <p:nvGraphicFramePr>
          <p:cNvPr id="4" name="Object 3">
            <a:extLst>
              <a:ext uri="{FF2B5EF4-FFF2-40B4-BE49-F238E27FC236}">
                <a16:creationId xmlns:a16="http://schemas.microsoft.com/office/drawing/2014/main" id="{91285040-75D1-4818-AC75-57475444B942}"/>
              </a:ext>
            </a:extLst>
          </p:cNvPr>
          <p:cNvGraphicFramePr>
            <a:graphicFrameLocks noChangeAspect="1"/>
          </p:cNvGraphicFramePr>
          <p:nvPr/>
        </p:nvGraphicFramePr>
        <p:xfrm>
          <a:off x="10866" y="685800"/>
          <a:ext cx="12131745" cy="5105400"/>
        </p:xfrm>
        <a:graphic>
          <a:graphicData uri="http://schemas.openxmlformats.org/presentationml/2006/ole">
            <mc:AlternateContent xmlns:mc="http://schemas.openxmlformats.org/markup-compatibility/2006">
              <mc:Choice xmlns:v="urn:schemas-microsoft-com:vml" Requires="v">
                <p:oleObj spid="_x0000_s47117" name="Worksheet" r:id="rId3" imgW="11249247" imgH="4734141" progId="Excel.Sheet.12">
                  <p:embed/>
                </p:oleObj>
              </mc:Choice>
              <mc:Fallback>
                <p:oleObj name="Worksheet" r:id="rId3" imgW="11249247" imgH="4734141" progId="Excel.Sheet.12">
                  <p:embed/>
                  <p:pic>
                    <p:nvPicPr>
                      <p:cNvPr id="4" name="Object 3">
                        <a:extLst>
                          <a:ext uri="{FF2B5EF4-FFF2-40B4-BE49-F238E27FC236}">
                            <a16:creationId xmlns:a16="http://schemas.microsoft.com/office/drawing/2014/main" id="{91285040-75D1-4818-AC75-57475444B942}"/>
                          </a:ext>
                        </a:extLst>
                      </p:cNvPr>
                      <p:cNvPicPr/>
                      <p:nvPr/>
                    </p:nvPicPr>
                    <p:blipFill>
                      <a:blip r:embed="rId4"/>
                      <a:stretch>
                        <a:fillRect/>
                      </a:stretch>
                    </p:blipFill>
                    <p:spPr>
                      <a:xfrm>
                        <a:off x="10866" y="685800"/>
                        <a:ext cx="12131745" cy="5105400"/>
                      </a:xfrm>
                      <a:prstGeom prst="rect">
                        <a:avLst/>
                      </a:prstGeom>
                    </p:spPr>
                  </p:pic>
                </p:oleObj>
              </mc:Fallback>
            </mc:AlternateContent>
          </a:graphicData>
        </a:graphic>
      </p:graphicFrame>
    </p:spTree>
    <p:extLst>
      <p:ext uri="{BB962C8B-B14F-4D97-AF65-F5344CB8AC3E}">
        <p14:creationId xmlns:p14="http://schemas.microsoft.com/office/powerpoint/2010/main" val="7024262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Customer Service level –</a:t>
            </a:r>
            <a:r>
              <a:rPr lang="en-US" dirty="0" err="1"/>
              <a:t>csl</a:t>
            </a:r>
            <a:r>
              <a:rPr lang="en-US" dirty="0"/>
              <a:t> vs. fill rate</a:t>
            </a:r>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DSO 581</a:t>
            </a:r>
          </a:p>
        </p:txBody>
      </p:sp>
      <p:sp>
        <p:nvSpPr>
          <p:cNvPr id="5" name="Footer Placeholder 4"/>
          <p:cNvSpPr>
            <a:spLocks noGrp="1"/>
          </p:cNvSpPr>
          <p:nvPr>
            <p:ph type="ftr" sz="quarter" idx="11"/>
          </p:nvPr>
        </p:nvSpPr>
        <p:spPr/>
        <p:txBody>
          <a:bodyPr/>
          <a:lstStyle/>
          <a:p>
            <a:pPr>
              <a:defRPr/>
            </a:pPr>
            <a:r>
              <a:rPr lang="en-US"/>
              <a:t>Inventory Models-Uncertainty</a:t>
            </a:r>
          </a:p>
        </p:txBody>
      </p:sp>
    </p:spTree>
    <p:extLst>
      <p:ext uri="{BB962C8B-B14F-4D97-AF65-F5344CB8AC3E}">
        <p14:creationId xmlns:p14="http://schemas.microsoft.com/office/powerpoint/2010/main" val="1334215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3555" name="Footer Placeholder 4"/>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3556" name="Rectangle 2"/>
          <p:cNvSpPr>
            <a:spLocks noGrp="1" noChangeArrowheads="1"/>
          </p:cNvSpPr>
          <p:nvPr>
            <p:ph type="title"/>
          </p:nvPr>
        </p:nvSpPr>
        <p:spPr>
          <a:xfrm>
            <a:off x="2209800" y="228600"/>
            <a:ext cx="7772400" cy="1143000"/>
          </a:xfrm>
        </p:spPr>
        <p:txBody>
          <a:bodyPr/>
          <a:lstStyle/>
          <a:p>
            <a:pPr eaLnBrk="1" hangingPunct="1"/>
            <a:r>
              <a:rPr lang="en-US" dirty="0"/>
              <a:t>How to evaluate our customer service level? </a:t>
            </a:r>
          </a:p>
        </p:txBody>
      </p:sp>
      <p:graphicFrame>
        <p:nvGraphicFramePr>
          <p:cNvPr id="6" name="Diagram 5"/>
          <p:cNvGraphicFramePr/>
          <p:nvPr/>
        </p:nvGraphicFramePr>
        <p:xfrm>
          <a:off x="2057400" y="14478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15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27B4-ADF2-4753-B12E-B4FC65292C22}"/>
              </a:ext>
            </a:extLst>
          </p:cNvPr>
          <p:cNvSpPr>
            <a:spLocks noGrp="1"/>
          </p:cNvSpPr>
          <p:nvPr>
            <p:ph type="title"/>
          </p:nvPr>
        </p:nvSpPr>
        <p:spPr/>
        <p:txBody>
          <a:bodyPr/>
          <a:lstStyle/>
          <a:p>
            <a:r>
              <a:rPr lang="en-US" dirty="0"/>
              <a:t>Service Level vs Fill Rate - Normal Distribution Demand</a:t>
            </a:r>
          </a:p>
        </p:txBody>
      </p:sp>
      <p:sp>
        <p:nvSpPr>
          <p:cNvPr id="3" name="Content Placeholder 2">
            <a:extLst>
              <a:ext uri="{FF2B5EF4-FFF2-40B4-BE49-F238E27FC236}">
                <a16:creationId xmlns:a16="http://schemas.microsoft.com/office/drawing/2014/main" id="{DD5C822B-5B9A-4CF1-90F8-B08A4583DE97}"/>
              </a:ext>
            </a:extLst>
          </p:cNvPr>
          <p:cNvSpPr>
            <a:spLocks noGrp="1"/>
          </p:cNvSpPr>
          <p:nvPr>
            <p:ph idx="4294967295"/>
          </p:nvPr>
        </p:nvSpPr>
        <p:spPr>
          <a:xfrm>
            <a:off x="0" y="588963"/>
            <a:ext cx="12115800" cy="1668077"/>
          </a:xfrm>
          <a:prstGeom prst="rect">
            <a:avLst/>
          </a:prstGeom>
        </p:spPr>
        <p:txBody>
          <a:bodyPr/>
          <a:lstStyle/>
          <a:p>
            <a:r>
              <a:rPr lang="en-US" sz="2400" dirty="0">
                <a:latin typeface="Book Antiqua" panose="02040602050305030304" pitchFamily="18" charset="0"/>
              </a:rPr>
              <a:t>Demand has Normal distribution N~100, 20. Suppose you have Q units. Simulate 1000 periods. Report SL &amp; FR for Q=140, Q=100, Q=....  </a:t>
            </a:r>
          </a:p>
          <a:p>
            <a:r>
              <a:rPr lang="en-US" sz="2400" dirty="0">
                <a:latin typeface="Book Antiqua" panose="02040602050305030304" pitchFamily="18" charset="0"/>
              </a:rPr>
              <a:t>Right click to open the file. Ctrl~ to see the formulas. Ctrl~ again to go back to normal view.  </a:t>
            </a:r>
          </a:p>
          <a:p>
            <a:endParaRPr lang="en-US" dirty="0">
              <a:latin typeface="Book Antiqua" panose="02040602050305030304" pitchFamily="18" charset="0"/>
            </a:endParaRPr>
          </a:p>
        </p:txBody>
      </p:sp>
      <p:sp>
        <p:nvSpPr>
          <p:cNvPr id="6" name="TextBox 5">
            <a:extLst>
              <a:ext uri="{FF2B5EF4-FFF2-40B4-BE49-F238E27FC236}">
                <a16:creationId xmlns:a16="http://schemas.microsoft.com/office/drawing/2014/main" id="{34265462-90EF-45DF-8AEB-8A95DEBB4F77}"/>
              </a:ext>
            </a:extLst>
          </p:cNvPr>
          <p:cNvSpPr txBox="1"/>
          <p:nvPr/>
        </p:nvSpPr>
        <p:spPr>
          <a:xfrm>
            <a:off x="1214168" y="1676400"/>
            <a:ext cx="5039264" cy="461665"/>
          </a:xfrm>
          <a:prstGeom prst="rect">
            <a:avLst/>
          </a:prstGeom>
          <a:noFill/>
        </p:spPr>
        <p:txBody>
          <a:bodyPr wrap="square">
            <a:spAutoFit/>
          </a:bodyPr>
          <a:lstStyle/>
          <a:p>
            <a:r>
              <a:rPr lang="en-US" sz="2400" dirty="0">
                <a:hlinkClick r:id="rId4"/>
              </a:rPr>
              <a:t>https://youtu.be/7RurbY9b-mY </a:t>
            </a:r>
            <a:endParaRPr lang="en-US" sz="2400" dirty="0"/>
          </a:p>
        </p:txBody>
      </p:sp>
      <p:sp>
        <p:nvSpPr>
          <p:cNvPr id="7" name="TextBox 6">
            <a:extLst>
              <a:ext uri="{FF2B5EF4-FFF2-40B4-BE49-F238E27FC236}">
                <a16:creationId xmlns:a16="http://schemas.microsoft.com/office/drawing/2014/main" id="{FB188297-6819-4FA3-9AB3-0DEF627A49E9}"/>
              </a:ext>
            </a:extLst>
          </p:cNvPr>
          <p:cNvSpPr txBox="1"/>
          <p:nvPr/>
        </p:nvSpPr>
        <p:spPr>
          <a:xfrm>
            <a:off x="4343400" y="6066611"/>
            <a:ext cx="7924800" cy="369332"/>
          </a:xfrm>
          <a:prstGeom prst="rect">
            <a:avLst/>
          </a:prstGeom>
          <a:noFill/>
        </p:spPr>
        <p:txBody>
          <a:bodyPr wrap="square">
            <a:spAutoFit/>
          </a:bodyPr>
          <a:lstStyle/>
          <a:p>
            <a:r>
              <a:rPr lang="en-US" sz="1800" b="0" i="0" u="none" strike="noStrike" dirty="0">
                <a:effectLst/>
                <a:latin typeface="Book Antiqua" panose="02040602050305030304" pitchFamily="18" charset="0"/>
              </a:rPr>
              <a:t>Expected Loss= </a:t>
            </a:r>
            <a:r>
              <a:rPr lang="el-GR" sz="1800" b="0" i="0" u="none" strike="noStrike" dirty="0">
                <a:effectLst/>
                <a:latin typeface="Book Antiqua" panose="02040602050305030304" pitchFamily="18" charset="0"/>
              </a:rPr>
              <a:t>σ^2</a:t>
            </a:r>
            <a:r>
              <a:rPr lang="en-US" dirty="0">
                <a:latin typeface="Book Antiqua" panose="02040602050305030304" pitchFamily="18" charset="0"/>
              </a:rPr>
              <a:t>N</a:t>
            </a:r>
            <a:r>
              <a:rPr lang="en-US" sz="1800" b="0" i="0" u="none" strike="noStrike" dirty="0">
                <a:effectLst/>
                <a:latin typeface="Book Antiqua" panose="02040602050305030304" pitchFamily="18" charset="0"/>
              </a:rPr>
              <a:t>ORM.DIST(</a:t>
            </a:r>
            <a:r>
              <a:rPr lang="en-US" sz="1800" b="0" i="0" u="none" strike="noStrike" dirty="0" err="1">
                <a:effectLst/>
                <a:latin typeface="Book Antiqua" panose="02040602050305030304" pitchFamily="18" charset="0"/>
              </a:rPr>
              <a:t>Q,</a:t>
            </a:r>
            <a:r>
              <a:rPr lang="en-US" sz="1800" b="0" i="0" u="none" strike="noStrike" dirty="0" err="1">
                <a:effectLst/>
                <a:latin typeface="Symbol" panose="05050102010706020507" pitchFamily="18" charset="2"/>
              </a:rPr>
              <a:t>m</a:t>
            </a:r>
            <a:r>
              <a:rPr lang="en-US" sz="1800" b="0" i="0" u="none" strike="noStrike" dirty="0">
                <a:effectLst/>
                <a:latin typeface="Book Antiqua" panose="02040602050305030304" pitchFamily="18" charset="0"/>
              </a:rPr>
              <a:t>,</a:t>
            </a:r>
            <a:r>
              <a:rPr lang="el-GR" sz="1800" b="0" i="0" u="none" strike="noStrike" dirty="0">
                <a:effectLst/>
                <a:latin typeface="Book Antiqua" panose="02040602050305030304" pitchFamily="18" charset="0"/>
              </a:rPr>
              <a:t>σ,0)-(</a:t>
            </a:r>
            <a:r>
              <a:rPr lang="en-US" sz="1800" b="0" i="0" u="none" strike="noStrike" dirty="0">
                <a:effectLst/>
                <a:latin typeface="Book Antiqua" panose="02040602050305030304" pitchFamily="18" charset="0"/>
              </a:rPr>
              <a:t>Q-</a:t>
            </a:r>
            <a:r>
              <a:rPr lang="en-US" sz="1800" b="0" i="0" u="none" strike="noStrike" dirty="0">
                <a:effectLst/>
                <a:latin typeface="Symbol" panose="05050102010706020507" pitchFamily="18" charset="2"/>
              </a:rPr>
              <a:t>m</a:t>
            </a:r>
            <a:r>
              <a:rPr lang="en-US" sz="1800" b="0" i="0" u="none" strike="noStrike" dirty="0">
                <a:effectLst/>
                <a:latin typeface="Book Antiqua" panose="02040602050305030304" pitchFamily="18" charset="0"/>
              </a:rPr>
              <a:t>)*(1-NORM.DIST(</a:t>
            </a:r>
            <a:r>
              <a:rPr lang="en-US" sz="1800" b="0" i="0" u="none" strike="noStrike" dirty="0" err="1">
                <a:effectLst/>
                <a:latin typeface="Book Antiqua" panose="02040602050305030304" pitchFamily="18" charset="0"/>
              </a:rPr>
              <a:t>Q,</a:t>
            </a:r>
            <a:r>
              <a:rPr lang="en-US" sz="1800" b="0" i="0" u="none" strike="noStrike" dirty="0" err="1">
                <a:effectLst/>
                <a:latin typeface="Symbol" panose="05050102010706020507" pitchFamily="18" charset="2"/>
              </a:rPr>
              <a:t>m</a:t>
            </a:r>
            <a:r>
              <a:rPr lang="en-US" sz="1800" b="0" i="0" u="none" strike="noStrike" dirty="0">
                <a:effectLst/>
                <a:latin typeface="Book Antiqua" panose="02040602050305030304" pitchFamily="18" charset="0"/>
              </a:rPr>
              <a:t>, </a:t>
            </a:r>
            <a:r>
              <a:rPr lang="el-GR" sz="1800" b="0" i="0" u="none" strike="noStrike" dirty="0">
                <a:effectLst/>
                <a:latin typeface="Book Antiqua" panose="02040602050305030304" pitchFamily="18" charset="0"/>
              </a:rPr>
              <a:t>σ,1))</a:t>
            </a:r>
            <a:r>
              <a:rPr lang="el-GR" dirty="0"/>
              <a:t> </a:t>
            </a:r>
            <a:endParaRPr lang="en-US" dirty="0"/>
          </a:p>
        </p:txBody>
      </p:sp>
      <p:graphicFrame>
        <p:nvGraphicFramePr>
          <p:cNvPr id="5" name="Object 4">
            <a:extLst>
              <a:ext uri="{FF2B5EF4-FFF2-40B4-BE49-F238E27FC236}">
                <a16:creationId xmlns:a16="http://schemas.microsoft.com/office/drawing/2014/main" id="{7E2A7CF6-E1C2-461D-9D76-68A9B5B7D6A0}"/>
              </a:ext>
            </a:extLst>
          </p:cNvPr>
          <p:cNvGraphicFramePr>
            <a:graphicFrameLocks noChangeAspect="1"/>
          </p:cNvGraphicFramePr>
          <p:nvPr>
            <p:extLst>
              <p:ext uri="{D42A27DB-BD31-4B8C-83A1-F6EECF244321}">
                <p14:modId xmlns:p14="http://schemas.microsoft.com/office/powerpoint/2010/main" val="2228093231"/>
              </p:ext>
            </p:extLst>
          </p:nvPr>
        </p:nvGraphicFramePr>
        <p:xfrm>
          <a:off x="76200" y="2138065"/>
          <a:ext cx="8357204" cy="4331909"/>
        </p:xfrm>
        <a:graphic>
          <a:graphicData uri="http://schemas.openxmlformats.org/presentationml/2006/ole">
            <mc:AlternateContent xmlns:mc="http://schemas.openxmlformats.org/markup-compatibility/2006">
              <mc:Choice xmlns:v="urn:schemas-microsoft-com:vml" Requires="v">
                <p:oleObj spid="_x0000_s45082" name="Worksheet" r:id="rId5" imgW="10125097" imgH="5248547" progId="Excel.Sheet.12">
                  <p:embed/>
                </p:oleObj>
              </mc:Choice>
              <mc:Fallback>
                <p:oleObj name="Worksheet" r:id="rId5" imgW="10125097" imgH="5248547" progId="Excel.Sheet.12">
                  <p:embed/>
                  <p:pic>
                    <p:nvPicPr>
                      <p:cNvPr id="0" name=""/>
                      <p:cNvPicPr/>
                      <p:nvPr/>
                    </p:nvPicPr>
                    <p:blipFill>
                      <a:blip r:embed="rId6"/>
                      <a:stretch>
                        <a:fillRect/>
                      </a:stretch>
                    </p:blipFill>
                    <p:spPr>
                      <a:xfrm>
                        <a:off x="76200" y="2138065"/>
                        <a:ext cx="8357204" cy="4331909"/>
                      </a:xfrm>
                      <a:prstGeom prst="rect">
                        <a:avLst/>
                      </a:prstGeom>
                    </p:spPr>
                  </p:pic>
                </p:oleObj>
              </mc:Fallback>
            </mc:AlternateContent>
          </a:graphicData>
        </a:graphic>
      </p:graphicFrame>
    </p:spTree>
    <p:extLst>
      <p:ext uri="{BB962C8B-B14F-4D97-AF65-F5344CB8AC3E}">
        <p14:creationId xmlns:p14="http://schemas.microsoft.com/office/powerpoint/2010/main" val="140588995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DSO 581</a:t>
            </a:r>
          </a:p>
        </p:txBody>
      </p:sp>
      <p:sp>
        <p:nvSpPr>
          <p:cNvPr id="22531" name="Footer Placeholder 3"/>
          <p:cNvSpPr>
            <a:spLocks noGrp="1"/>
          </p:cNvSpPr>
          <p:nvPr>
            <p:ph type="ftr" sz="quarter" idx="11"/>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a:t>Inventory Models-Uncertainty</a:t>
            </a:r>
          </a:p>
        </p:txBody>
      </p:sp>
      <p:sp>
        <p:nvSpPr>
          <p:cNvPr id="22532" name="Rectangle 2"/>
          <p:cNvSpPr>
            <a:spLocks noGrp="1" noChangeArrowheads="1"/>
          </p:cNvSpPr>
          <p:nvPr>
            <p:ph type="title"/>
          </p:nvPr>
        </p:nvSpPr>
        <p:spPr/>
        <p:txBody>
          <a:bodyPr/>
          <a:lstStyle/>
          <a:p>
            <a:pPr eaLnBrk="1" hangingPunct="1"/>
            <a:r>
              <a:rPr lang="en-US" sz="4800" dirty="0">
                <a:latin typeface="Times New Roman" pitchFamily="18" charset="0"/>
              </a:rPr>
              <a:t>Safety stock level for different </a:t>
            </a:r>
            <a:r>
              <a:rPr lang="en-US" sz="4800" dirty="0" err="1">
                <a:latin typeface="Times New Roman" pitchFamily="18" charset="0"/>
              </a:rPr>
              <a:t>cv</a:t>
            </a:r>
            <a:r>
              <a:rPr lang="en-US" sz="4800" dirty="0">
                <a:latin typeface="Times New Roman" pitchFamily="18" charset="0"/>
              </a:rPr>
              <a:t>, CSL and FR (</a:t>
            </a:r>
            <a:r>
              <a:rPr lang="en-US" sz="4800" dirty="0">
                <a:latin typeface="Times New Roman" pitchFamily="18" charset="0"/>
                <a:cs typeface="Times New Roman" pitchFamily="18" charset="0"/>
              </a:rPr>
              <a:t>µ</a:t>
            </a:r>
            <a:r>
              <a:rPr lang="en-US" sz="4800" dirty="0">
                <a:latin typeface="Times New Roman" pitchFamily="18" charset="0"/>
              </a:rPr>
              <a:t> = 100, L=1)</a:t>
            </a:r>
          </a:p>
        </p:txBody>
      </p:sp>
      <p:graphicFrame>
        <p:nvGraphicFramePr>
          <p:cNvPr id="55" name="Diagram 54"/>
          <p:cNvGraphicFramePr/>
          <p:nvPr/>
        </p:nvGraphicFramePr>
        <p:xfrm>
          <a:off x="1905000" y="4419600"/>
          <a:ext cx="8610600"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7" name="Table 56"/>
          <p:cNvGraphicFramePr>
            <a:graphicFrameLocks noGrp="1"/>
          </p:cNvGraphicFramePr>
          <p:nvPr/>
        </p:nvGraphicFramePr>
        <p:xfrm>
          <a:off x="2286000" y="1676400"/>
          <a:ext cx="7467600" cy="2595880"/>
        </p:xfrm>
        <a:graphic>
          <a:graphicData uri="http://schemas.openxmlformats.org/drawingml/2006/table">
            <a:tbl>
              <a:tblPr firstRow="1" firstCol="1" bandRow="1">
                <a:tableStyleId>{93296810-A885-4BE3-A3E7-6D5BEEA58F35}</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370840">
                <a:tc rowSpan="2">
                  <a:txBody>
                    <a:bodyPr/>
                    <a:lstStyle/>
                    <a:p>
                      <a:pPr algn="ctr"/>
                      <a:r>
                        <a:rPr lang="en-US" dirty="0" err="1"/>
                        <a:t>cv</a:t>
                      </a:r>
                      <a:endParaRPr lang="en-US" dirty="0"/>
                    </a:p>
                  </a:txBody>
                  <a:tcPr/>
                </a:tc>
                <a:tc gridSpan="2">
                  <a:txBody>
                    <a:bodyPr/>
                    <a:lstStyle/>
                    <a:p>
                      <a:pPr algn="ctr"/>
                      <a:r>
                        <a:rPr lang="en-US" dirty="0"/>
                        <a:t>98%</a:t>
                      </a:r>
                    </a:p>
                  </a:txBody>
                  <a:tcPr/>
                </a:tc>
                <a:tc hMerge="1">
                  <a:txBody>
                    <a:bodyPr/>
                    <a:lstStyle/>
                    <a:p>
                      <a:endParaRPr lang="en-US" dirty="0"/>
                    </a:p>
                  </a:txBody>
                  <a:tcPr/>
                </a:tc>
                <a:tc gridSpan="2">
                  <a:txBody>
                    <a:bodyPr/>
                    <a:lstStyle/>
                    <a:p>
                      <a:pPr algn="ctr"/>
                      <a:r>
                        <a:rPr lang="en-US" dirty="0"/>
                        <a:t>99%</a:t>
                      </a:r>
                    </a:p>
                  </a:txBody>
                  <a:tcPr/>
                </a:tc>
                <a:tc hMerge="1">
                  <a:txBody>
                    <a:bodyPr/>
                    <a:lstStyle/>
                    <a:p>
                      <a:endParaRPr lang="en-US" dirty="0"/>
                    </a:p>
                  </a:txBody>
                  <a:tcPr/>
                </a:tc>
                <a:tc gridSpan="2">
                  <a:txBody>
                    <a:bodyPr/>
                    <a:lstStyle/>
                    <a:p>
                      <a:pPr algn="ctr"/>
                      <a:r>
                        <a:rPr lang="en-US" dirty="0"/>
                        <a:t>99.9%</a:t>
                      </a:r>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solidFill>
                      <a:schemeClr val="accent5">
                        <a:lumMod val="75000"/>
                      </a:schemeClr>
                    </a:solidFill>
                  </a:tcPr>
                </a:tc>
                <a:tc>
                  <a:txBody>
                    <a:bodyPr/>
                    <a:lstStyle/>
                    <a:p>
                      <a:pPr algn="r"/>
                      <a:r>
                        <a:rPr lang="en-US" dirty="0"/>
                        <a:t>CSL</a:t>
                      </a:r>
                    </a:p>
                  </a:txBody>
                  <a:tcPr>
                    <a:solidFill>
                      <a:schemeClr val="accent6"/>
                    </a:solidFill>
                  </a:tcPr>
                </a:tc>
                <a:tc>
                  <a:txBody>
                    <a:bodyPr/>
                    <a:lstStyle/>
                    <a:p>
                      <a:pPr algn="r"/>
                      <a:r>
                        <a:rPr lang="en-US" dirty="0"/>
                        <a:t>FR</a:t>
                      </a:r>
                    </a:p>
                  </a:txBody>
                  <a:tcPr>
                    <a:solidFill>
                      <a:schemeClr val="accent6"/>
                    </a:solidFill>
                  </a:tcPr>
                </a:tc>
                <a:tc>
                  <a:txBody>
                    <a:bodyPr/>
                    <a:lstStyle/>
                    <a:p>
                      <a:pPr algn="r"/>
                      <a:r>
                        <a:rPr lang="en-US" dirty="0"/>
                        <a:t>CSL</a:t>
                      </a:r>
                    </a:p>
                  </a:txBody>
                  <a:tcPr>
                    <a:solidFill>
                      <a:schemeClr val="accent6"/>
                    </a:solidFill>
                  </a:tcPr>
                </a:tc>
                <a:tc>
                  <a:txBody>
                    <a:bodyPr/>
                    <a:lstStyle/>
                    <a:p>
                      <a:pPr algn="r"/>
                      <a:r>
                        <a:rPr lang="en-US" dirty="0"/>
                        <a:t>FR</a:t>
                      </a:r>
                    </a:p>
                  </a:txBody>
                  <a:tcPr>
                    <a:solidFill>
                      <a:schemeClr val="accent6"/>
                    </a:solidFill>
                  </a:tcPr>
                </a:tc>
                <a:tc>
                  <a:txBody>
                    <a:bodyPr/>
                    <a:lstStyle/>
                    <a:p>
                      <a:pPr algn="r"/>
                      <a:r>
                        <a:rPr lang="en-US" dirty="0"/>
                        <a:t>CSL</a:t>
                      </a:r>
                    </a:p>
                  </a:txBody>
                  <a:tcPr>
                    <a:solidFill>
                      <a:schemeClr val="accent6"/>
                    </a:solidFill>
                  </a:tcPr>
                </a:tc>
                <a:tc>
                  <a:txBody>
                    <a:bodyPr/>
                    <a:lstStyle/>
                    <a:p>
                      <a:pPr algn="r"/>
                      <a:r>
                        <a:rPr lang="en-US" dirty="0"/>
                        <a:t>FR</a:t>
                      </a:r>
                    </a:p>
                  </a:txBody>
                  <a:tcPr>
                    <a:solidFill>
                      <a:schemeClr val="accent6"/>
                    </a:solidFill>
                  </a:tcPr>
                </a:tc>
                <a:extLst>
                  <a:ext uri="{0D108BD9-81ED-4DB2-BD59-A6C34878D82A}">
                    <a16:rowId xmlns:a16="http://schemas.microsoft.com/office/drawing/2014/main" val="10001"/>
                  </a:ext>
                </a:extLst>
              </a:tr>
              <a:tr h="370840">
                <a:tc>
                  <a:txBody>
                    <a:bodyPr/>
                    <a:lstStyle/>
                    <a:p>
                      <a:r>
                        <a:rPr lang="en-US" dirty="0"/>
                        <a:t>0.10</a:t>
                      </a:r>
                    </a:p>
                  </a:txBody>
                  <a:tcPr/>
                </a:tc>
                <a:tc>
                  <a:txBody>
                    <a:bodyPr/>
                    <a:lstStyle/>
                    <a:p>
                      <a:pPr algn="r"/>
                      <a:r>
                        <a:rPr lang="en-US" dirty="0"/>
                        <a:t>20.5</a:t>
                      </a:r>
                    </a:p>
                  </a:txBody>
                  <a:tcPr/>
                </a:tc>
                <a:tc>
                  <a:txBody>
                    <a:bodyPr/>
                    <a:lstStyle/>
                    <a:p>
                      <a:pPr algn="r"/>
                      <a:r>
                        <a:rPr lang="en-US" dirty="0"/>
                        <a:t>6</a:t>
                      </a:r>
                    </a:p>
                  </a:txBody>
                  <a:tcPr/>
                </a:tc>
                <a:tc>
                  <a:txBody>
                    <a:bodyPr/>
                    <a:lstStyle/>
                    <a:p>
                      <a:pPr algn="r"/>
                      <a:r>
                        <a:rPr lang="en-US" dirty="0"/>
                        <a:t>23.3</a:t>
                      </a:r>
                    </a:p>
                  </a:txBody>
                  <a:tcPr/>
                </a:tc>
                <a:tc>
                  <a:txBody>
                    <a:bodyPr/>
                    <a:lstStyle/>
                    <a:p>
                      <a:pPr algn="r"/>
                      <a:r>
                        <a:rPr lang="en-US" dirty="0"/>
                        <a:t>10</a:t>
                      </a:r>
                    </a:p>
                  </a:txBody>
                  <a:tcPr/>
                </a:tc>
                <a:tc>
                  <a:txBody>
                    <a:bodyPr/>
                    <a:lstStyle/>
                    <a:p>
                      <a:pPr algn="r"/>
                      <a:r>
                        <a:rPr lang="en-US" dirty="0"/>
                        <a:t>30.9</a:t>
                      </a:r>
                    </a:p>
                  </a:txBody>
                  <a:tcPr/>
                </a:tc>
                <a:tc>
                  <a:txBody>
                    <a:bodyPr/>
                    <a:lstStyle/>
                    <a:p>
                      <a:pPr algn="r"/>
                      <a:r>
                        <a:rPr lang="en-US" dirty="0"/>
                        <a:t>20</a:t>
                      </a:r>
                    </a:p>
                  </a:txBody>
                  <a:tcPr/>
                </a:tc>
                <a:extLst>
                  <a:ext uri="{0D108BD9-81ED-4DB2-BD59-A6C34878D82A}">
                    <a16:rowId xmlns:a16="http://schemas.microsoft.com/office/drawing/2014/main" val="10002"/>
                  </a:ext>
                </a:extLst>
              </a:tr>
              <a:tr h="370840">
                <a:tc>
                  <a:txBody>
                    <a:bodyPr/>
                    <a:lstStyle/>
                    <a:p>
                      <a:r>
                        <a:rPr lang="en-US" dirty="0"/>
                        <a:t>0.25</a:t>
                      </a:r>
                    </a:p>
                  </a:txBody>
                  <a:tcPr/>
                </a:tc>
                <a:tc>
                  <a:txBody>
                    <a:bodyPr/>
                    <a:lstStyle/>
                    <a:p>
                      <a:pPr algn="r"/>
                      <a:r>
                        <a:rPr lang="en-US" dirty="0"/>
                        <a:t>51.3</a:t>
                      </a:r>
                    </a:p>
                  </a:txBody>
                  <a:tcPr/>
                </a:tc>
                <a:tc>
                  <a:txBody>
                    <a:bodyPr/>
                    <a:lstStyle/>
                    <a:p>
                      <a:pPr algn="r"/>
                      <a:r>
                        <a:rPr lang="en-US" dirty="0"/>
                        <a:t>26</a:t>
                      </a:r>
                    </a:p>
                  </a:txBody>
                  <a:tcPr/>
                </a:tc>
                <a:tc>
                  <a:txBody>
                    <a:bodyPr/>
                    <a:lstStyle/>
                    <a:p>
                      <a:pPr algn="r"/>
                      <a:r>
                        <a:rPr lang="en-US" dirty="0"/>
                        <a:t>58.2</a:t>
                      </a:r>
                    </a:p>
                  </a:txBody>
                  <a:tcPr/>
                </a:tc>
                <a:tc>
                  <a:txBody>
                    <a:bodyPr/>
                    <a:lstStyle/>
                    <a:p>
                      <a:pPr algn="r"/>
                      <a:r>
                        <a:rPr lang="en-US" dirty="0"/>
                        <a:t>34</a:t>
                      </a:r>
                    </a:p>
                  </a:txBody>
                  <a:tcPr/>
                </a:tc>
                <a:tc>
                  <a:txBody>
                    <a:bodyPr/>
                    <a:lstStyle/>
                    <a:p>
                      <a:pPr algn="r"/>
                      <a:r>
                        <a:rPr lang="en-US" dirty="0"/>
                        <a:t>77.3</a:t>
                      </a:r>
                    </a:p>
                  </a:txBody>
                  <a:tcPr/>
                </a:tc>
                <a:tc>
                  <a:txBody>
                    <a:bodyPr/>
                    <a:lstStyle/>
                    <a:p>
                      <a:pPr algn="r"/>
                      <a:r>
                        <a:rPr lang="en-US" dirty="0"/>
                        <a:t>57</a:t>
                      </a:r>
                    </a:p>
                  </a:txBody>
                  <a:tcPr/>
                </a:tc>
                <a:extLst>
                  <a:ext uri="{0D108BD9-81ED-4DB2-BD59-A6C34878D82A}">
                    <a16:rowId xmlns:a16="http://schemas.microsoft.com/office/drawing/2014/main" val="10003"/>
                  </a:ext>
                </a:extLst>
              </a:tr>
              <a:tr h="370840">
                <a:tc>
                  <a:txBody>
                    <a:bodyPr/>
                    <a:lstStyle/>
                    <a:p>
                      <a:r>
                        <a:rPr lang="en-US" dirty="0"/>
                        <a:t>0.50</a:t>
                      </a:r>
                    </a:p>
                  </a:txBody>
                  <a:tcPr/>
                </a:tc>
                <a:tc>
                  <a:txBody>
                    <a:bodyPr/>
                    <a:lstStyle/>
                    <a:p>
                      <a:pPr algn="r"/>
                      <a:r>
                        <a:rPr lang="en-US" dirty="0"/>
                        <a:t>102.7</a:t>
                      </a:r>
                    </a:p>
                  </a:txBody>
                  <a:tcPr/>
                </a:tc>
                <a:tc>
                  <a:txBody>
                    <a:bodyPr/>
                    <a:lstStyle/>
                    <a:p>
                      <a:pPr algn="r"/>
                      <a:r>
                        <a:rPr lang="en-US" dirty="0"/>
                        <a:t>68</a:t>
                      </a:r>
                    </a:p>
                  </a:txBody>
                  <a:tcPr/>
                </a:tc>
                <a:tc>
                  <a:txBody>
                    <a:bodyPr/>
                    <a:lstStyle/>
                    <a:p>
                      <a:pPr algn="r"/>
                      <a:r>
                        <a:rPr lang="en-US" dirty="0"/>
                        <a:t>116.3</a:t>
                      </a:r>
                    </a:p>
                  </a:txBody>
                  <a:tcPr/>
                </a:tc>
                <a:tc>
                  <a:txBody>
                    <a:bodyPr/>
                    <a:lstStyle/>
                    <a:p>
                      <a:pPr algn="r"/>
                      <a:r>
                        <a:rPr lang="en-US" dirty="0"/>
                        <a:t>83</a:t>
                      </a:r>
                    </a:p>
                  </a:txBody>
                  <a:tcPr/>
                </a:tc>
                <a:tc>
                  <a:txBody>
                    <a:bodyPr/>
                    <a:lstStyle/>
                    <a:p>
                      <a:pPr algn="r"/>
                      <a:r>
                        <a:rPr lang="en-US" dirty="0"/>
                        <a:t>154.5</a:t>
                      </a:r>
                    </a:p>
                  </a:txBody>
                  <a:tcPr/>
                </a:tc>
                <a:tc>
                  <a:txBody>
                    <a:bodyPr/>
                    <a:lstStyle/>
                    <a:p>
                      <a:pPr algn="r"/>
                      <a:r>
                        <a:rPr lang="en-US" dirty="0"/>
                        <a:t>126</a:t>
                      </a:r>
                    </a:p>
                  </a:txBody>
                  <a:tcPr/>
                </a:tc>
                <a:extLst>
                  <a:ext uri="{0D108BD9-81ED-4DB2-BD59-A6C34878D82A}">
                    <a16:rowId xmlns:a16="http://schemas.microsoft.com/office/drawing/2014/main" val="10004"/>
                  </a:ext>
                </a:extLst>
              </a:tr>
              <a:tr h="370840">
                <a:tc>
                  <a:txBody>
                    <a:bodyPr/>
                    <a:lstStyle/>
                    <a:p>
                      <a:r>
                        <a:rPr lang="en-US" dirty="0"/>
                        <a:t>1.00</a:t>
                      </a:r>
                    </a:p>
                  </a:txBody>
                  <a:tcPr/>
                </a:tc>
                <a:tc>
                  <a:txBody>
                    <a:bodyPr/>
                    <a:lstStyle/>
                    <a:p>
                      <a:pPr algn="r"/>
                      <a:r>
                        <a:rPr lang="en-US" dirty="0"/>
                        <a:t>205.4</a:t>
                      </a:r>
                    </a:p>
                  </a:txBody>
                  <a:tcPr/>
                </a:tc>
                <a:tc>
                  <a:txBody>
                    <a:bodyPr/>
                    <a:lstStyle/>
                    <a:p>
                      <a:pPr algn="r"/>
                      <a:r>
                        <a:rPr lang="en-US" dirty="0"/>
                        <a:t>166</a:t>
                      </a:r>
                    </a:p>
                  </a:txBody>
                  <a:tcPr/>
                </a:tc>
                <a:tc>
                  <a:txBody>
                    <a:bodyPr/>
                    <a:lstStyle/>
                    <a:p>
                      <a:pPr algn="r"/>
                      <a:r>
                        <a:rPr lang="en-US" dirty="0"/>
                        <a:t>232.6</a:t>
                      </a:r>
                    </a:p>
                  </a:txBody>
                  <a:tcPr/>
                </a:tc>
                <a:tc>
                  <a:txBody>
                    <a:bodyPr/>
                    <a:lstStyle/>
                    <a:p>
                      <a:pPr algn="r"/>
                      <a:r>
                        <a:rPr lang="en-US" dirty="0"/>
                        <a:t>194</a:t>
                      </a:r>
                    </a:p>
                  </a:txBody>
                  <a:tcPr/>
                </a:tc>
                <a:tc>
                  <a:txBody>
                    <a:bodyPr/>
                    <a:lstStyle/>
                    <a:p>
                      <a:pPr algn="r"/>
                      <a:r>
                        <a:rPr lang="en-US" dirty="0"/>
                        <a:t>309.0</a:t>
                      </a:r>
                    </a:p>
                  </a:txBody>
                  <a:tcPr/>
                </a:tc>
                <a:tc>
                  <a:txBody>
                    <a:bodyPr/>
                    <a:lstStyle/>
                    <a:p>
                      <a:pPr algn="r"/>
                      <a:r>
                        <a:rPr lang="en-US" dirty="0"/>
                        <a:t>273</a:t>
                      </a:r>
                    </a:p>
                  </a:txBody>
                  <a:tcPr/>
                </a:tc>
                <a:extLst>
                  <a:ext uri="{0D108BD9-81ED-4DB2-BD59-A6C34878D82A}">
                    <a16:rowId xmlns:a16="http://schemas.microsoft.com/office/drawing/2014/main" val="10005"/>
                  </a:ext>
                </a:extLst>
              </a:tr>
              <a:tr h="370840">
                <a:tc>
                  <a:txBody>
                    <a:bodyPr/>
                    <a:lstStyle/>
                    <a:p>
                      <a:r>
                        <a:rPr lang="en-US" dirty="0"/>
                        <a:t>5.00</a:t>
                      </a:r>
                    </a:p>
                  </a:txBody>
                  <a:tcPr/>
                </a:tc>
                <a:tc>
                  <a:txBody>
                    <a:bodyPr/>
                    <a:lstStyle/>
                    <a:p>
                      <a:pPr algn="r"/>
                      <a:r>
                        <a:rPr lang="en-US" dirty="0"/>
                        <a:t>1027.0</a:t>
                      </a:r>
                    </a:p>
                  </a:txBody>
                  <a:tcPr/>
                </a:tc>
                <a:tc>
                  <a:txBody>
                    <a:bodyPr/>
                    <a:lstStyle/>
                    <a:p>
                      <a:pPr algn="r"/>
                      <a:r>
                        <a:rPr lang="en-US" dirty="0"/>
                        <a:t>1134</a:t>
                      </a:r>
                    </a:p>
                  </a:txBody>
                  <a:tcPr/>
                </a:tc>
                <a:tc>
                  <a:txBody>
                    <a:bodyPr/>
                    <a:lstStyle/>
                    <a:p>
                      <a:pPr algn="r"/>
                      <a:r>
                        <a:rPr lang="en-US" dirty="0"/>
                        <a:t>1163.0</a:t>
                      </a:r>
                    </a:p>
                  </a:txBody>
                  <a:tcPr/>
                </a:tc>
                <a:tc>
                  <a:txBody>
                    <a:bodyPr/>
                    <a:lstStyle/>
                    <a:p>
                      <a:pPr algn="r"/>
                      <a:r>
                        <a:rPr lang="en-US" dirty="0"/>
                        <a:t>1252</a:t>
                      </a:r>
                    </a:p>
                  </a:txBody>
                  <a:tcPr/>
                </a:tc>
                <a:tc>
                  <a:txBody>
                    <a:bodyPr/>
                    <a:lstStyle/>
                    <a:p>
                      <a:pPr algn="r"/>
                      <a:r>
                        <a:rPr lang="en-US" dirty="0"/>
                        <a:t>1545.0</a:t>
                      </a:r>
                    </a:p>
                  </a:txBody>
                  <a:tcPr/>
                </a:tc>
                <a:tc>
                  <a:txBody>
                    <a:bodyPr/>
                    <a:lstStyle/>
                    <a:p>
                      <a:pPr algn="r"/>
                      <a:r>
                        <a:rPr lang="en-US" dirty="0"/>
                        <a:t>1600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96392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a:ln>
            <a:noFill/>
          </a:ln>
        </p:spPr>
        <p:txBody>
          <a:bodyPr anchor="t"/>
          <a:lstStyle/>
          <a:p>
            <a:r>
              <a:rPr lang="en-US" dirty="0">
                <a:solidFill>
                  <a:srgbClr val="FFFFFF"/>
                </a:solidFill>
              </a:rPr>
              <a:t> Single Period Ordering</a:t>
            </a:r>
            <a:br>
              <a:rPr lang="en-US" dirty="0">
                <a:solidFill>
                  <a:srgbClr val="FFFFFF"/>
                </a:solidFill>
              </a:rPr>
            </a:br>
            <a:r>
              <a:rPr lang="en-US" sz="4800" dirty="0">
                <a:solidFill>
                  <a:srgbClr val="FFFFFF"/>
                </a:solidFill>
              </a:rPr>
              <a:t>Underage Cost, Overage Cost, Order Quantity, Service Level, Fill Rate, Lost Sales, and Leftover</a:t>
            </a:r>
            <a:endParaRPr lang="en-US" sz="4800" dirty="0"/>
          </a:p>
        </p:txBody>
      </p:sp>
      <p:sp>
        <p:nvSpPr>
          <p:cNvPr id="3" name="TextBox 2">
            <a:extLst>
              <a:ext uri="{FF2B5EF4-FFF2-40B4-BE49-F238E27FC236}">
                <a16:creationId xmlns:a16="http://schemas.microsoft.com/office/drawing/2014/main" id="{E2814447-2CF7-410F-A9D4-ECF61AF2F815}"/>
              </a:ext>
            </a:extLst>
          </p:cNvPr>
          <p:cNvSpPr txBox="1"/>
          <p:nvPr/>
        </p:nvSpPr>
        <p:spPr>
          <a:xfrm>
            <a:off x="-4354" y="6488668"/>
            <a:ext cx="12192000" cy="369332"/>
          </a:xfrm>
          <a:prstGeom prst="rect">
            <a:avLst/>
          </a:prstGeom>
          <a:noFill/>
        </p:spPr>
        <p:txBody>
          <a:bodyPr wrap="square">
            <a:spAutoFit/>
          </a:bodyPr>
          <a:lstStyle/>
          <a:p>
            <a:pPr algn="ctr"/>
            <a:r>
              <a:rPr lang="en-US" sz="1800" b="1" dirty="0">
                <a:solidFill>
                  <a:schemeClr val="bg1"/>
                </a:solidFill>
                <a:latin typeface="Lucida Calligraphy" panose="03010101010101010101" pitchFamily="66" charset="0"/>
                <a:ea typeface="ＭＳ Ｐゴシック" pitchFamily="-65" charset="-128"/>
                <a:cs typeface="MS Reference Sans Serif" pitchFamily="34" charset="0"/>
              </a:rPr>
              <a:t>Ardavan Asef-Vaziri</a:t>
            </a:r>
          </a:p>
        </p:txBody>
      </p:sp>
    </p:spTree>
    <p:extLst>
      <p:ext uri="{BB962C8B-B14F-4D97-AF65-F5344CB8AC3E}">
        <p14:creationId xmlns:p14="http://schemas.microsoft.com/office/powerpoint/2010/main" val="15542766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3063" y="21773"/>
            <a:ext cx="12178937" cy="511627"/>
          </a:xfrm>
        </p:spPr>
        <p:txBody>
          <a:bodyPr/>
          <a:lstStyle/>
          <a:p>
            <a:pPr eaLnBrk="1" hangingPunct="1"/>
            <a:r>
              <a:rPr lang="en-US" dirty="0"/>
              <a:t>Single Period Ordering. Overage Cost, Underage Cost, and Order Quantity </a:t>
            </a:r>
          </a:p>
        </p:txBody>
      </p:sp>
      <p:sp>
        <p:nvSpPr>
          <p:cNvPr id="14" name="SMARTInkShape-353">
            <a:extLst>
              <a:ext uri="{FF2B5EF4-FFF2-40B4-BE49-F238E27FC236}">
                <a16:creationId xmlns:a16="http://schemas.microsoft.com/office/drawing/2014/main" id="{6475B029-7D99-4C34-9E76-2EF8FF91E534}"/>
              </a:ext>
            </a:extLst>
          </p:cNvPr>
          <p:cNvSpPr/>
          <p:nvPr>
            <p:custDataLst>
              <p:tags r:id="rId2"/>
            </p:custDataLst>
          </p:nvPr>
        </p:nvSpPr>
        <p:spPr bwMode="auto">
          <a:xfrm>
            <a:off x="6504433" y="1443660"/>
            <a:ext cx="22987" cy="58056"/>
          </a:xfrm>
          <a:custGeom>
            <a:avLst/>
            <a:gdLst/>
            <a:ahLst/>
            <a:cxnLst/>
            <a:rect l="0" t="0" r="0" b="0"/>
            <a:pathLst>
              <a:path w="22987" h="58056">
                <a:moveTo>
                  <a:pt x="0" y="58055"/>
                </a:moveTo>
                <a:lnTo>
                  <a:pt x="0" y="58055"/>
                </a:lnTo>
                <a:lnTo>
                  <a:pt x="8073" y="45761"/>
                </a:lnTo>
                <a:lnTo>
                  <a:pt x="19156" y="21933"/>
                </a:lnTo>
                <a:lnTo>
                  <a:pt x="229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nvGrpSpPr>
          <p:cNvPr id="16" name="Group 15">
            <a:extLst>
              <a:ext uri="{FF2B5EF4-FFF2-40B4-BE49-F238E27FC236}">
                <a16:creationId xmlns:a16="http://schemas.microsoft.com/office/drawing/2014/main" id="{CC201F41-4DB5-4B1A-BFC3-DD1F0720D681}"/>
              </a:ext>
            </a:extLst>
          </p:cNvPr>
          <p:cNvGrpSpPr/>
          <p:nvPr/>
        </p:nvGrpSpPr>
        <p:grpSpPr>
          <a:xfrm>
            <a:off x="30481" y="618309"/>
            <a:ext cx="11350634" cy="5870490"/>
            <a:chOff x="30481" y="618309"/>
            <a:chExt cx="11350634" cy="5870490"/>
          </a:xfrm>
        </p:grpSpPr>
        <p:pic>
          <p:nvPicPr>
            <p:cNvPr id="10" name="Picture 9">
              <a:extLst>
                <a:ext uri="{FF2B5EF4-FFF2-40B4-BE49-F238E27FC236}">
                  <a16:creationId xmlns:a16="http://schemas.microsoft.com/office/drawing/2014/main" id="{9973E51A-F2F2-40BF-BC87-3CBFAE1F6AFF}"/>
                </a:ext>
              </a:extLst>
            </p:cNvPr>
            <p:cNvPicPr>
              <a:picLocks noChangeAspect="1"/>
            </p:cNvPicPr>
            <p:nvPr/>
          </p:nvPicPr>
          <p:blipFill>
            <a:blip r:embed="rId5"/>
            <a:stretch>
              <a:fillRect/>
            </a:stretch>
          </p:blipFill>
          <p:spPr>
            <a:xfrm>
              <a:off x="30481" y="618309"/>
              <a:ext cx="11350634" cy="5870490"/>
            </a:xfrm>
            <a:prstGeom prst="rect">
              <a:avLst/>
            </a:prstGeom>
          </p:spPr>
        </p:pic>
        <p:sp>
          <p:nvSpPr>
            <p:cNvPr id="15" name="Rectangle 14">
              <a:extLst>
                <a:ext uri="{FF2B5EF4-FFF2-40B4-BE49-F238E27FC236}">
                  <a16:creationId xmlns:a16="http://schemas.microsoft.com/office/drawing/2014/main" id="{58ADD7CF-A977-4D76-9805-04BB09DD47DF}"/>
                </a:ext>
              </a:extLst>
            </p:cNvPr>
            <p:cNvSpPr/>
            <p:nvPr/>
          </p:nvSpPr>
          <p:spPr bwMode="auto">
            <a:xfrm>
              <a:off x="304800" y="902601"/>
              <a:ext cx="11049000" cy="5562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graphicFrame>
        <p:nvGraphicFramePr>
          <p:cNvPr id="18" name="Object 17">
            <a:extLst>
              <a:ext uri="{FF2B5EF4-FFF2-40B4-BE49-F238E27FC236}">
                <a16:creationId xmlns:a16="http://schemas.microsoft.com/office/drawing/2014/main" id="{CC648D79-7775-48EE-A0A5-D9BE42610C72}"/>
              </a:ext>
            </a:extLst>
          </p:cNvPr>
          <p:cNvGraphicFramePr>
            <a:graphicFrameLocks noChangeAspect="1"/>
          </p:cNvGraphicFramePr>
          <p:nvPr>
            <p:extLst>
              <p:ext uri="{D42A27DB-BD31-4B8C-83A1-F6EECF244321}">
                <p14:modId xmlns:p14="http://schemas.microsoft.com/office/powerpoint/2010/main" val="1735396699"/>
              </p:ext>
            </p:extLst>
          </p:nvPr>
        </p:nvGraphicFramePr>
        <p:xfrm>
          <a:off x="304801" y="867767"/>
          <a:ext cx="11048999" cy="5448124"/>
        </p:xfrm>
        <a:graphic>
          <a:graphicData uri="http://schemas.openxmlformats.org/presentationml/2006/ole">
            <mc:AlternateContent xmlns:mc="http://schemas.openxmlformats.org/markup-compatibility/2006">
              <mc:Choice xmlns:v="urn:schemas-microsoft-com:vml" Requires="v">
                <p:oleObj spid="_x0000_s38941" name="Worksheet" r:id="rId6" imgW="11629892" imgH="5686484" progId="Excel.Sheet.12">
                  <p:embed/>
                </p:oleObj>
              </mc:Choice>
              <mc:Fallback>
                <p:oleObj name="Worksheet" r:id="rId6" imgW="11629892" imgH="5686484" progId="Excel.Sheet.12">
                  <p:embed/>
                  <p:pic>
                    <p:nvPicPr>
                      <p:cNvPr id="0" name=""/>
                      <p:cNvPicPr/>
                      <p:nvPr/>
                    </p:nvPicPr>
                    <p:blipFill>
                      <a:blip r:embed="rId7"/>
                      <a:stretch>
                        <a:fillRect/>
                      </a:stretch>
                    </p:blipFill>
                    <p:spPr>
                      <a:xfrm>
                        <a:off x="304801" y="867767"/>
                        <a:ext cx="11048999" cy="5448124"/>
                      </a:xfrm>
                      <a:prstGeom prst="rect">
                        <a:avLst/>
                      </a:prstGeom>
                    </p:spPr>
                  </p:pic>
                </p:oleObj>
              </mc:Fallback>
            </mc:AlternateContent>
          </a:graphicData>
        </a:graphic>
      </p:graphicFrame>
    </p:spTree>
    <p:extLst>
      <p:ext uri="{BB962C8B-B14F-4D97-AF65-F5344CB8AC3E}">
        <p14:creationId xmlns:p14="http://schemas.microsoft.com/office/powerpoint/2010/main" val="42274887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3DB5-493C-425B-84FD-630D3BBE7706}"/>
              </a:ext>
            </a:extLst>
          </p:cNvPr>
          <p:cNvSpPr>
            <a:spLocks noGrp="1"/>
          </p:cNvSpPr>
          <p:nvPr>
            <p:ph type="title"/>
          </p:nvPr>
        </p:nvSpPr>
        <p:spPr/>
        <p:txBody>
          <a:bodyPr/>
          <a:lstStyle/>
          <a:p>
            <a:r>
              <a:rPr lang="en-US" dirty="0"/>
              <a:t>The News Vendor Problem</a:t>
            </a:r>
          </a:p>
        </p:txBody>
      </p:sp>
      <p:sp>
        <p:nvSpPr>
          <p:cNvPr id="3" name="Text Box 2">
            <a:extLst>
              <a:ext uri="{FF2B5EF4-FFF2-40B4-BE49-F238E27FC236}">
                <a16:creationId xmlns:a16="http://schemas.microsoft.com/office/drawing/2014/main" id="{57AEADEF-6A06-4C4E-BC79-8A4B5358065C}"/>
              </a:ext>
            </a:extLst>
          </p:cNvPr>
          <p:cNvSpPr txBox="1">
            <a:spLocks noChangeArrowheads="1"/>
          </p:cNvSpPr>
          <p:nvPr/>
        </p:nvSpPr>
        <p:spPr bwMode="auto">
          <a:xfrm>
            <a:off x="20128" y="609600"/>
            <a:ext cx="12181936" cy="5940088"/>
          </a:xfrm>
          <a:prstGeom prst="rect">
            <a:avLst/>
          </a:prstGeom>
          <a:noFill/>
          <a:ln w="9525">
            <a:noFill/>
            <a:miter lim="800000"/>
            <a:headEnd/>
            <a:tailEnd/>
          </a:ln>
        </p:spPr>
        <p:txBody>
          <a:bodyPr wrap="square">
            <a:spAutoFit/>
          </a:bodyPr>
          <a:lstStyle/>
          <a:p>
            <a:pPr>
              <a:spcAft>
                <a:spcPts val="600"/>
              </a:spcAft>
              <a:defRPr/>
            </a:pPr>
            <a:r>
              <a:rPr lang="en-US" sz="2400" dirty="0">
                <a:latin typeface="Book Antiqua" pitchFamily="18" charset="0"/>
              </a:rPr>
              <a:t>Swell Productions  is sponsoring an outdoor conclave for owners of collectible and classic Fords. The concession stand in the T-Bird area will sell clothing such as official Thunderbird racing jerseys. Suppose sales price is $80 per jersey, purchase cost is $40, and  unsold jerseys are returned to the manufacturer for $20 per unit. Suppose the probability of jerseys sales quantities is Normally distributed with mean of 100 and standard deviation of 25. How many Jerseys Swell Production orders</a:t>
            </a:r>
            <a:r>
              <a:rPr lang="en-US" sz="2800" dirty="0">
                <a:latin typeface="Book Antiqua" pitchFamily="18" charset="0"/>
              </a:rPr>
              <a:t>? </a:t>
            </a:r>
          </a:p>
          <a:p>
            <a:pPr>
              <a:spcAft>
                <a:spcPts val="600"/>
              </a:spcAft>
              <a:defRPr/>
            </a:pPr>
            <a:r>
              <a:rPr lang="en-IN" sz="2400" dirty="0">
                <a:latin typeface="Book Antiqua" panose="02040602050305030304" pitchFamily="18" charset="0"/>
              </a:rPr>
              <a:t>p: sale price; c: purchase cost; s: salvage value</a:t>
            </a:r>
          </a:p>
          <a:p>
            <a:pPr>
              <a:spcAft>
                <a:spcPts val="600"/>
              </a:spcAft>
              <a:defRPr/>
            </a:pPr>
            <a:r>
              <a:rPr lang="en-US" sz="2400" dirty="0">
                <a:latin typeface="Book Antiqua" panose="02040602050305030304" pitchFamily="18" charset="0"/>
              </a:rPr>
              <a:t>Underage Cost: What we loose if demand is there but we do not have the product?</a:t>
            </a:r>
          </a:p>
          <a:p>
            <a:pPr>
              <a:spcAft>
                <a:spcPts val="600"/>
              </a:spcAft>
              <a:defRPr/>
            </a:pPr>
            <a:r>
              <a:rPr lang="en-US" sz="2400" dirty="0">
                <a:latin typeface="Book Antiqua" panose="02040602050305030304" pitchFamily="18" charset="0"/>
              </a:rPr>
              <a:t>It depends on all costs involved. In this specific example, </a:t>
            </a:r>
          </a:p>
          <a:p>
            <a:pPr>
              <a:spcAft>
                <a:spcPts val="600"/>
              </a:spcAft>
              <a:defRPr/>
            </a:pPr>
            <a:r>
              <a:rPr lang="en-US" sz="2400" dirty="0">
                <a:latin typeface="Book Antiqua" panose="02040602050305030304" pitchFamily="18" charset="0"/>
              </a:rPr>
              <a:t>Cu= p-c</a:t>
            </a:r>
          </a:p>
          <a:p>
            <a:pPr>
              <a:spcAft>
                <a:spcPts val="600"/>
              </a:spcAft>
              <a:defRPr/>
            </a:pPr>
            <a:r>
              <a:rPr lang="en-US" sz="2400" dirty="0">
                <a:latin typeface="Book Antiqua" panose="02040602050305030304" pitchFamily="18" charset="0"/>
              </a:rPr>
              <a:t>Overage Cost: What we loose if we do have the product but demand is not there? </a:t>
            </a:r>
          </a:p>
          <a:p>
            <a:pPr>
              <a:spcAft>
                <a:spcPts val="600"/>
              </a:spcAft>
              <a:defRPr/>
            </a:pPr>
            <a:r>
              <a:rPr lang="en-US" sz="2400" dirty="0">
                <a:latin typeface="Book Antiqua" panose="02040602050305030304" pitchFamily="18" charset="0"/>
              </a:rPr>
              <a:t>It depends on all costs involved. In this specific example, </a:t>
            </a:r>
          </a:p>
          <a:p>
            <a:pPr>
              <a:spcAft>
                <a:spcPts val="600"/>
              </a:spcAft>
              <a:defRPr/>
            </a:pPr>
            <a:r>
              <a:rPr lang="en-US" sz="2400" dirty="0">
                <a:latin typeface="Book Antiqua" panose="02040602050305030304" pitchFamily="18" charset="0"/>
              </a:rPr>
              <a:t>Cu= c-v</a:t>
            </a:r>
          </a:p>
          <a:p>
            <a:pPr marL="914400" lvl="1" indent="-457200" eaLnBrk="1" hangingPunct="1">
              <a:buFontTx/>
              <a:buAutoNum type="alphaLcPeriod"/>
              <a:defRPr/>
            </a:pPr>
            <a:endParaRPr lang="en-US" sz="2400" dirty="0">
              <a:latin typeface="Book Antiqua" panose="02040602050305030304" pitchFamily="18" charset="0"/>
            </a:endParaRPr>
          </a:p>
        </p:txBody>
      </p:sp>
    </p:spTree>
    <p:extLst>
      <p:ext uri="{BB962C8B-B14F-4D97-AF65-F5344CB8AC3E}">
        <p14:creationId xmlns:p14="http://schemas.microsoft.com/office/powerpoint/2010/main" val="1233573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9B6EC-A0FD-49E2-902B-293CF0CBA019}"/>
              </a:ext>
            </a:extLst>
          </p:cNvPr>
          <p:cNvSpPr>
            <a:spLocks noGrp="1"/>
          </p:cNvSpPr>
          <p:nvPr>
            <p:ph type="title"/>
          </p:nvPr>
        </p:nvSpPr>
        <p:spPr/>
        <p:txBody>
          <a:bodyPr/>
          <a:lstStyle/>
          <a:p>
            <a:r>
              <a:rPr lang="en-US" sz="3200" kern="1200" dirty="0"/>
              <a:t>Overage Cost vs. Underage Cost</a:t>
            </a:r>
            <a:endParaRPr lang="en-US" dirty="0"/>
          </a:p>
        </p:txBody>
      </p:sp>
      <p:sp>
        <p:nvSpPr>
          <p:cNvPr id="6" name="Content Placeholder 2">
            <a:extLst>
              <a:ext uri="{FF2B5EF4-FFF2-40B4-BE49-F238E27FC236}">
                <a16:creationId xmlns:a16="http://schemas.microsoft.com/office/drawing/2014/main" id="{737D0076-994D-41AA-83E2-E523CDC3B020}"/>
              </a:ext>
            </a:extLst>
          </p:cNvPr>
          <p:cNvSpPr txBox="1">
            <a:spLocks/>
          </p:cNvSpPr>
          <p:nvPr/>
        </p:nvSpPr>
        <p:spPr bwMode="auto">
          <a:xfrm>
            <a:off x="147393" y="719746"/>
            <a:ext cx="3113259" cy="81682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Cu: Underage Cost</a:t>
            </a:r>
          </a:p>
          <a:p>
            <a:pPr marL="0" indent="0">
              <a:buNone/>
            </a:pPr>
            <a:r>
              <a:rPr lang="en-US" dirty="0">
                <a:solidFill>
                  <a:srgbClr val="0070C0"/>
                </a:solidFill>
                <a:effectLst/>
                <a:latin typeface="Book Antiqua" pitchFamily="18" charset="0"/>
              </a:rPr>
              <a:t>Cu = 80-40 = 40</a:t>
            </a:r>
          </a:p>
        </p:txBody>
      </p:sp>
      <p:sp>
        <p:nvSpPr>
          <p:cNvPr id="7" name="Content Placeholder 2">
            <a:extLst>
              <a:ext uri="{FF2B5EF4-FFF2-40B4-BE49-F238E27FC236}">
                <a16:creationId xmlns:a16="http://schemas.microsoft.com/office/drawing/2014/main" id="{7EEBDF15-8D1E-4F2F-AC48-529B46C7B2D7}"/>
              </a:ext>
            </a:extLst>
          </p:cNvPr>
          <p:cNvSpPr txBox="1">
            <a:spLocks/>
          </p:cNvSpPr>
          <p:nvPr/>
        </p:nvSpPr>
        <p:spPr bwMode="auto">
          <a:xfrm>
            <a:off x="147393" y="1592398"/>
            <a:ext cx="3113259" cy="88585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Co: Overage Cost</a:t>
            </a:r>
          </a:p>
          <a:p>
            <a:pPr marL="0" indent="0">
              <a:buNone/>
            </a:pPr>
            <a:r>
              <a:rPr lang="en-US" dirty="0">
                <a:solidFill>
                  <a:srgbClr val="9B0000"/>
                </a:solidFill>
                <a:effectLst/>
                <a:latin typeface="Book Antiqua" pitchFamily="18" charset="0"/>
              </a:rPr>
              <a:t>If Co was also 40</a:t>
            </a:r>
          </a:p>
        </p:txBody>
      </p:sp>
      <p:pic>
        <p:nvPicPr>
          <p:cNvPr id="8" name="Picture 7">
            <a:extLst>
              <a:ext uri="{FF2B5EF4-FFF2-40B4-BE49-F238E27FC236}">
                <a16:creationId xmlns:a16="http://schemas.microsoft.com/office/drawing/2014/main" id="{3479EE94-D3E9-495A-A375-A95AD5ED0F2C}"/>
              </a:ext>
            </a:extLst>
          </p:cNvPr>
          <p:cNvPicPr>
            <a:picLocks noChangeAspect="1"/>
          </p:cNvPicPr>
          <p:nvPr/>
        </p:nvPicPr>
        <p:blipFill>
          <a:blip r:embed="rId2"/>
          <a:stretch>
            <a:fillRect/>
          </a:stretch>
        </p:blipFill>
        <p:spPr>
          <a:xfrm>
            <a:off x="7598426" y="616535"/>
            <a:ext cx="4547419" cy="2316480"/>
          </a:xfrm>
          <a:prstGeom prst="rect">
            <a:avLst/>
          </a:prstGeom>
        </p:spPr>
      </p:pic>
      <p:grpSp>
        <p:nvGrpSpPr>
          <p:cNvPr id="12" name="Group 11">
            <a:extLst>
              <a:ext uri="{FF2B5EF4-FFF2-40B4-BE49-F238E27FC236}">
                <a16:creationId xmlns:a16="http://schemas.microsoft.com/office/drawing/2014/main" id="{F11E1E9A-2B52-4513-9C82-A06878B17E39}"/>
              </a:ext>
            </a:extLst>
          </p:cNvPr>
          <p:cNvGrpSpPr/>
          <p:nvPr/>
        </p:nvGrpSpPr>
        <p:grpSpPr>
          <a:xfrm>
            <a:off x="9889030" y="2337725"/>
            <a:ext cx="1231587" cy="461665"/>
            <a:chOff x="7335999" y="4338113"/>
            <a:chExt cx="1244436" cy="461665"/>
          </a:xfrm>
        </p:grpSpPr>
        <p:cxnSp>
          <p:nvCxnSpPr>
            <p:cNvPr id="13" name="Straight Arrow Connector 12">
              <a:extLst>
                <a:ext uri="{FF2B5EF4-FFF2-40B4-BE49-F238E27FC236}">
                  <a16:creationId xmlns:a16="http://schemas.microsoft.com/office/drawing/2014/main" id="{5304B59D-FF4E-4ED3-9C89-D0F271D65B5A}"/>
                </a:ext>
              </a:extLst>
            </p:cNvPr>
            <p:cNvCxnSpPr/>
            <p:nvPr/>
          </p:nvCxnSpPr>
          <p:spPr bwMode="auto">
            <a:xfrm>
              <a:off x="7335999" y="4563126"/>
              <a:ext cx="645134"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14" name="TextBox 13">
              <a:extLst>
                <a:ext uri="{FF2B5EF4-FFF2-40B4-BE49-F238E27FC236}">
                  <a16:creationId xmlns:a16="http://schemas.microsoft.com/office/drawing/2014/main" id="{DCB21E2C-45CA-4425-AA7B-2433CA1450FA}"/>
                </a:ext>
              </a:extLst>
            </p:cNvPr>
            <p:cNvSpPr txBox="1"/>
            <p:nvPr/>
          </p:nvSpPr>
          <p:spPr>
            <a:xfrm>
              <a:off x="7945508" y="4338113"/>
              <a:ext cx="634927" cy="461665"/>
            </a:xfrm>
            <a:prstGeom prst="rect">
              <a:avLst/>
            </a:prstGeom>
            <a:noFill/>
          </p:spPr>
          <p:txBody>
            <a:bodyPr wrap="square" rtlCol="0">
              <a:spAutoFit/>
            </a:bodyPr>
            <a:lstStyle/>
            <a:p>
              <a:r>
                <a:rPr lang="en-US" sz="2400" b="1" dirty="0">
                  <a:solidFill>
                    <a:srgbClr val="0070C0"/>
                  </a:solidFill>
                  <a:latin typeface="Book Antiqua" panose="02040602050305030304" pitchFamily="18" charset="0"/>
                </a:rPr>
                <a:t>40</a:t>
              </a:r>
            </a:p>
          </p:txBody>
        </p:sp>
      </p:grpSp>
      <p:grpSp>
        <p:nvGrpSpPr>
          <p:cNvPr id="15" name="Group 14">
            <a:extLst>
              <a:ext uri="{FF2B5EF4-FFF2-40B4-BE49-F238E27FC236}">
                <a16:creationId xmlns:a16="http://schemas.microsoft.com/office/drawing/2014/main" id="{1481FF6D-F806-43EB-9E98-366263945C2D}"/>
              </a:ext>
            </a:extLst>
          </p:cNvPr>
          <p:cNvGrpSpPr/>
          <p:nvPr/>
        </p:nvGrpSpPr>
        <p:grpSpPr>
          <a:xfrm>
            <a:off x="8815608" y="2329154"/>
            <a:ext cx="1076356" cy="461665"/>
            <a:chOff x="3491880" y="4356043"/>
            <a:chExt cx="1087585" cy="461665"/>
          </a:xfrm>
        </p:grpSpPr>
        <p:cxnSp>
          <p:nvCxnSpPr>
            <p:cNvPr id="16" name="Straight Arrow Connector 15">
              <a:extLst>
                <a:ext uri="{FF2B5EF4-FFF2-40B4-BE49-F238E27FC236}">
                  <a16:creationId xmlns:a16="http://schemas.microsoft.com/office/drawing/2014/main" id="{545D12FE-156D-4E11-AD27-1767BCA760F1}"/>
                </a:ext>
              </a:extLst>
            </p:cNvPr>
            <p:cNvCxnSpPr/>
            <p:nvPr/>
          </p:nvCxnSpPr>
          <p:spPr bwMode="auto">
            <a:xfrm flipH="1">
              <a:off x="3931394" y="4586876"/>
              <a:ext cx="648071" cy="0"/>
            </a:xfrm>
            <a:prstGeom prst="straightConnector1">
              <a:avLst/>
            </a:prstGeom>
            <a:solidFill>
              <a:schemeClr val="accent1"/>
            </a:solidFill>
            <a:ln w="76200" cap="flat" cmpd="sng" algn="ctr">
              <a:solidFill>
                <a:srgbClr val="9B0000"/>
              </a:solidFill>
              <a:prstDash val="solid"/>
              <a:round/>
              <a:headEnd type="none" w="med" len="med"/>
              <a:tailEnd type="triangle"/>
            </a:ln>
            <a:effectLst/>
          </p:spPr>
        </p:cxnSp>
        <p:sp>
          <p:nvSpPr>
            <p:cNvPr id="17" name="TextBox 16">
              <a:extLst>
                <a:ext uri="{FF2B5EF4-FFF2-40B4-BE49-F238E27FC236}">
                  <a16:creationId xmlns:a16="http://schemas.microsoft.com/office/drawing/2014/main" id="{A1FD5427-5C56-435C-8C41-EC97DB4A8165}"/>
                </a:ext>
              </a:extLst>
            </p:cNvPr>
            <p:cNvSpPr txBox="1"/>
            <p:nvPr/>
          </p:nvSpPr>
          <p:spPr>
            <a:xfrm>
              <a:off x="3491880" y="4356043"/>
              <a:ext cx="634927" cy="461665"/>
            </a:xfrm>
            <a:prstGeom prst="rect">
              <a:avLst/>
            </a:prstGeom>
            <a:noFill/>
          </p:spPr>
          <p:txBody>
            <a:bodyPr wrap="square" rtlCol="0">
              <a:spAutoFit/>
            </a:bodyPr>
            <a:lstStyle/>
            <a:p>
              <a:r>
                <a:rPr lang="en-US" sz="2400" b="1" dirty="0">
                  <a:solidFill>
                    <a:srgbClr val="C00000"/>
                  </a:solidFill>
                  <a:latin typeface="Book Antiqua" panose="02040602050305030304" pitchFamily="18" charset="0"/>
                </a:rPr>
                <a:t>40</a:t>
              </a:r>
            </a:p>
          </p:txBody>
        </p:sp>
      </p:grpSp>
      <p:sp>
        <p:nvSpPr>
          <p:cNvPr id="18" name="Content Placeholder 2">
            <a:extLst>
              <a:ext uri="{FF2B5EF4-FFF2-40B4-BE49-F238E27FC236}">
                <a16:creationId xmlns:a16="http://schemas.microsoft.com/office/drawing/2014/main" id="{610B460B-84C0-4B4F-9ECB-B9E141B872E3}"/>
              </a:ext>
            </a:extLst>
          </p:cNvPr>
          <p:cNvSpPr txBox="1">
            <a:spLocks/>
          </p:cNvSpPr>
          <p:nvPr/>
        </p:nvSpPr>
        <p:spPr bwMode="auto">
          <a:xfrm>
            <a:off x="147393" y="2586275"/>
            <a:ext cx="6301529" cy="96843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defPPr>
              <a:defRPr lang="en-US"/>
            </a:defPPr>
            <a:lvl1pPr marL="0" indent="0">
              <a:spcBef>
                <a:spcPct val="20000"/>
              </a:spcBef>
              <a:buClr>
                <a:srgbClr val="66FFFF"/>
              </a:buClr>
              <a:buSzPct val="75000"/>
              <a:buFont typeface="Monotype Sorts" pitchFamily="2" charset="2"/>
              <a:buNone/>
              <a:defRPr sz="2000" kern="0">
                <a:effectLst/>
                <a:latin typeface="Book Antiqua" pitchFamily="18" charset="0"/>
                <a:ea typeface="+mn-ea"/>
              </a:defRPr>
            </a:lvl1pPr>
            <a:lvl2pPr marL="742950" indent="-285750">
              <a:spcBef>
                <a:spcPct val="20000"/>
              </a:spcBef>
              <a:buClr>
                <a:srgbClr val="66FFFF"/>
              </a:buClr>
              <a:buSzPct val="125000"/>
              <a:buChar char="•"/>
              <a:defRPr sz="2400">
                <a:effectLst>
                  <a:outerShdw blurRad="38100" dist="38100" dir="2700000" algn="tl">
                    <a:srgbClr val="000000"/>
                  </a:outerShdw>
                </a:effectLst>
                <a:latin typeface="+mn-lt"/>
              </a:defRPr>
            </a:lvl2pPr>
            <a:lvl3pPr marL="1143000" indent="-228600">
              <a:spcBef>
                <a:spcPct val="20000"/>
              </a:spcBef>
              <a:buClr>
                <a:srgbClr val="66FFFF"/>
              </a:buClr>
              <a:buChar char="•"/>
              <a:defRPr sz="2400">
                <a:effectLst>
                  <a:outerShdw blurRad="38100" dist="38100" dir="2700000" algn="tl">
                    <a:srgbClr val="000000"/>
                  </a:outerShdw>
                </a:effectLst>
                <a:latin typeface="+mn-lt"/>
              </a:defRPr>
            </a:lvl3pPr>
            <a:lvl4pPr marL="1600200" indent="-228600">
              <a:spcBef>
                <a:spcPct val="20000"/>
              </a:spcBef>
              <a:buChar char="–"/>
              <a:defRPr sz="2000">
                <a:latin typeface="Times New Roman" pitchFamily="18" charset="0"/>
              </a:defRPr>
            </a:lvl4pPr>
            <a:lvl5pPr marL="2057400" indent="-228600">
              <a:spcBef>
                <a:spcPct val="20000"/>
              </a:spcBef>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r>
              <a:rPr lang="en-US" sz="2400" dirty="0">
                <a:solidFill>
                  <a:schemeClr val="tx1"/>
                </a:solidFill>
              </a:rPr>
              <a:t>SL* =</a:t>
            </a:r>
            <a:r>
              <a:rPr lang="en-US" sz="2400" dirty="0">
                <a:solidFill>
                  <a:srgbClr val="0070C0"/>
                </a:solidFill>
              </a:rPr>
              <a:t>Blue</a:t>
            </a:r>
            <a:r>
              <a:rPr lang="en-US" sz="2400" dirty="0">
                <a:solidFill>
                  <a:schemeClr val="bg2"/>
                </a:solidFill>
              </a:rPr>
              <a:t>/</a:t>
            </a:r>
            <a:r>
              <a:rPr lang="en-US" sz="2400" dirty="0">
                <a:solidFill>
                  <a:schemeClr val="tx1"/>
                </a:solidFill>
              </a:rPr>
              <a:t>(</a:t>
            </a:r>
            <a:r>
              <a:rPr lang="en-US" sz="2400" dirty="0" err="1">
                <a:solidFill>
                  <a:srgbClr val="0070C0"/>
                </a:solidFill>
              </a:rPr>
              <a:t>Blue</a:t>
            </a:r>
            <a:r>
              <a:rPr lang="en-US" sz="2400" dirty="0" err="1">
                <a:solidFill>
                  <a:schemeClr val="bg2"/>
                </a:solidFill>
              </a:rPr>
              <a:t>+</a:t>
            </a:r>
            <a:r>
              <a:rPr lang="en-US" sz="2400" dirty="0" err="1">
                <a:solidFill>
                  <a:srgbClr val="9B0000"/>
                </a:solidFill>
              </a:rPr>
              <a:t>Red</a:t>
            </a:r>
            <a:r>
              <a:rPr lang="en-US" sz="2400" dirty="0">
                <a:solidFill>
                  <a:schemeClr val="bg2"/>
                </a:solidFill>
              </a:rPr>
              <a:t>) </a:t>
            </a:r>
            <a:r>
              <a:rPr lang="en-US" sz="2400" dirty="0"/>
              <a:t>= Cu/(Cu+Co) </a:t>
            </a:r>
          </a:p>
          <a:p>
            <a:r>
              <a:rPr lang="en-US" sz="2400" dirty="0"/>
              <a:t>SL*= 40/(40+40) =0.5 </a:t>
            </a:r>
          </a:p>
        </p:txBody>
      </p:sp>
      <p:sp>
        <p:nvSpPr>
          <p:cNvPr id="19" name="Content Placeholder 2">
            <a:extLst>
              <a:ext uri="{FF2B5EF4-FFF2-40B4-BE49-F238E27FC236}">
                <a16:creationId xmlns:a16="http://schemas.microsoft.com/office/drawing/2014/main" id="{4C2523AA-17C3-46F7-8598-FFDE8605B54C}"/>
              </a:ext>
            </a:extLst>
          </p:cNvPr>
          <p:cNvSpPr txBox="1">
            <a:spLocks/>
          </p:cNvSpPr>
          <p:nvPr/>
        </p:nvSpPr>
        <p:spPr bwMode="auto">
          <a:xfrm>
            <a:off x="155382" y="3851620"/>
            <a:ext cx="3113259" cy="88585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Cu: Underage Cost</a:t>
            </a:r>
          </a:p>
          <a:p>
            <a:pPr marL="0" indent="0">
              <a:buNone/>
            </a:pPr>
            <a:r>
              <a:rPr lang="en-US" dirty="0">
                <a:solidFill>
                  <a:srgbClr val="0070C0"/>
                </a:solidFill>
                <a:effectLst/>
                <a:latin typeface="Book Antiqua" pitchFamily="18" charset="0"/>
              </a:rPr>
              <a:t>Cu = 80-40 = 40</a:t>
            </a:r>
          </a:p>
          <a:p>
            <a:pPr marL="0" indent="0">
              <a:buNone/>
            </a:pPr>
            <a:endParaRPr lang="en-US" dirty="0">
              <a:solidFill>
                <a:srgbClr val="0070C0"/>
              </a:solidFill>
              <a:effectLst/>
              <a:latin typeface="Book Antiqua" pitchFamily="18" charset="0"/>
            </a:endParaRPr>
          </a:p>
        </p:txBody>
      </p:sp>
      <p:pic>
        <p:nvPicPr>
          <p:cNvPr id="20" name="Picture 19">
            <a:extLst>
              <a:ext uri="{FF2B5EF4-FFF2-40B4-BE49-F238E27FC236}">
                <a16:creationId xmlns:a16="http://schemas.microsoft.com/office/drawing/2014/main" id="{19E7F6ED-6DB2-471E-96F8-BD4F9564688B}"/>
              </a:ext>
            </a:extLst>
          </p:cNvPr>
          <p:cNvPicPr>
            <a:picLocks noChangeAspect="1"/>
          </p:cNvPicPr>
          <p:nvPr/>
        </p:nvPicPr>
        <p:blipFill>
          <a:blip r:embed="rId3"/>
          <a:stretch>
            <a:fillRect/>
          </a:stretch>
        </p:blipFill>
        <p:spPr>
          <a:xfrm>
            <a:off x="4433945" y="3475509"/>
            <a:ext cx="4594860" cy="2308860"/>
          </a:xfrm>
          <a:prstGeom prst="rect">
            <a:avLst/>
          </a:prstGeom>
        </p:spPr>
      </p:pic>
      <p:grpSp>
        <p:nvGrpSpPr>
          <p:cNvPr id="37" name="Group 36">
            <a:extLst>
              <a:ext uri="{FF2B5EF4-FFF2-40B4-BE49-F238E27FC236}">
                <a16:creationId xmlns:a16="http://schemas.microsoft.com/office/drawing/2014/main" id="{065C9CB5-4C4C-4431-9937-E441D7E9399D}"/>
              </a:ext>
            </a:extLst>
          </p:cNvPr>
          <p:cNvGrpSpPr/>
          <p:nvPr/>
        </p:nvGrpSpPr>
        <p:grpSpPr>
          <a:xfrm>
            <a:off x="4941195" y="5658428"/>
            <a:ext cx="4320480" cy="798802"/>
            <a:chOff x="3539941" y="5606750"/>
            <a:chExt cx="4320480" cy="798802"/>
          </a:xfrm>
        </p:grpSpPr>
        <p:sp>
          <p:nvSpPr>
            <p:cNvPr id="21" name="Isosceles Triangle 20">
              <a:extLst>
                <a:ext uri="{FF2B5EF4-FFF2-40B4-BE49-F238E27FC236}">
                  <a16:creationId xmlns:a16="http://schemas.microsoft.com/office/drawing/2014/main" id="{94DF8741-ABB1-4DA1-B836-AFBF99D87FAF}"/>
                </a:ext>
              </a:extLst>
            </p:cNvPr>
            <p:cNvSpPr/>
            <p:nvPr/>
          </p:nvSpPr>
          <p:spPr bwMode="auto">
            <a:xfrm>
              <a:off x="5033950" y="5606750"/>
              <a:ext cx="1368152" cy="79208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sp>
          <p:nvSpPr>
            <p:cNvPr id="22" name="Rectangle 21">
              <a:extLst>
                <a:ext uri="{FF2B5EF4-FFF2-40B4-BE49-F238E27FC236}">
                  <a16:creationId xmlns:a16="http://schemas.microsoft.com/office/drawing/2014/main" id="{116A31C8-B0ED-45CC-860D-06F22013DE6E}"/>
                </a:ext>
              </a:extLst>
            </p:cNvPr>
            <p:cNvSpPr/>
            <p:nvPr/>
          </p:nvSpPr>
          <p:spPr bwMode="auto">
            <a:xfrm>
              <a:off x="3539941" y="5797329"/>
              <a:ext cx="4320480" cy="6082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grpSp>
      <p:grpSp>
        <p:nvGrpSpPr>
          <p:cNvPr id="23" name="Group 22">
            <a:extLst>
              <a:ext uri="{FF2B5EF4-FFF2-40B4-BE49-F238E27FC236}">
                <a16:creationId xmlns:a16="http://schemas.microsoft.com/office/drawing/2014/main" id="{8F04C719-5EF4-4100-951A-61130D40F064}"/>
              </a:ext>
            </a:extLst>
          </p:cNvPr>
          <p:cNvGrpSpPr/>
          <p:nvPr/>
        </p:nvGrpSpPr>
        <p:grpSpPr>
          <a:xfrm>
            <a:off x="7119280" y="5148648"/>
            <a:ext cx="1244436" cy="461665"/>
            <a:chOff x="7335999" y="4338113"/>
            <a:chExt cx="1244436" cy="461665"/>
          </a:xfrm>
        </p:grpSpPr>
        <p:cxnSp>
          <p:nvCxnSpPr>
            <p:cNvPr id="24" name="Straight Arrow Connector 23">
              <a:extLst>
                <a:ext uri="{FF2B5EF4-FFF2-40B4-BE49-F238E27FC236}">
                  <a16:creationId xmlns:a16="http://schemas.microsoft.com/office/drawing/2014/main" id="{F53312CC-E746-4436-98EA-60CF42573ED1}"/>
                </a:ext>
              </a:extLst>
            </p:cNvPr>
            <p:cNvCxnSpPr/>
            <p:nvPr/>
          </p:nvCxnSpPr>
          <p:spPr bwMode="auto">
            <a:xfrm>
              <a:off x="7335999" y="4563126"/>
              <a:ext cx="645134"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25" name="TextBox 24">
              <a:extLst>
                <a:ext uri="{FF2B5EF4-FFF2-40B4-BE49-F238E27FC236}">
                  <a16:creationId xmlns:a16="http://schemas.microsoft.com/office/drawing/2014/main" id="{2EA8AD8D-5039-4C4C-8A49-06E2747D1706}"/>
                </a:ext>
              </a:extLst>
            </p:cNvPr>
            <p:cNvSpPr txBox="1"/>
            <p:nvPr/>
          </p:nvSpPr>
          <p:spPr>
            <a:xfrm>
              <a:off x="7945508" y="4338113"/>
              <a:ext cx="634927" cy="461665"/>
            </a:xfrm>
            <a:prstGeom prst="rect">
              <a:avLst/>
            </a:prstGeom>
            <a:noFill/>
          </p:spPr>
          <p:txBody>
            <a:bodyPr wrap="square" rtlCol="0">
              <a:spAutoFit/>
            </a:bodyPr>
            <a:lstStyle/>
            <a:p>
              <a:r>
                <a:rPr lang="en-US" sz="2400" b="1" dirty="0">
                  <a:solidFill>
                    <a:srgbClr val="0070C0"/>
                  </a:solidFill>
                  <a:latin typeface="Book Antiqua" panose="02040602050305030304" pitchFamily="18" charset="0"/>
                </a:rPr>
                <a:t>40</a:t>
              </a:r>
            </a:p>
          </p:txBody>
        </p:sp>
      </p:grpSp>
      <p:grpSp>
        <p:nvGrpSpPr>
          <p:cNvPr id="26" name="Group 25">
            <a:extLst>
              <a:ext uri="{FF2B5EF4-FFF2-40B4-BE49-F238E27FC236}">
                <a16:creationId xmlns:a16="http://schemas.microsoft.com/office/drawing/2014/main" id="{EB952067-B0A7-4ACB-BE8A-D692FA59B52C}"/>
              </a:ext>
            </a:extLst>
          </p:cNvPr>
          <p:cNvGrpSpPr/>
          <p:nvPr/>
        </p:nvGrpSpPr>
        <p:grpSpPr>
          <a:xfrm>
            <a:off x="6237339" y="5142828"/>
            <a:ext cx="864096" cy="461665"/>
            <a:chOff x="3491880" y="4356043"/>
            <a:chExt cx="864096" cy="461665"/>
          </a:xfrm>
        </p:grpSpPr>
        <p:cxnSp>
          <p:nvCxnSpPr>
            <p:cNvPr id="27" name="Straight Arrow Connector 26">
              <a:extLst>
                <a:ext uri="{FF2B5EF4-FFF2-40B4-BE49-F238E27FC236}">
                  <a16:creationId xmlns:a16="http://schemas.microsoft.com/office/drawing/2014/main" id="{D6D2C2F2-5D7D-4122-9349-1200106F028C}"/>
                </a:ext>
              </a:extLst>
            </p:cNvPr>
            <p:cNvCxnSpPr/>
            <p:nvPr/>
          </p:nvCxnSpPr>
          <p:spPr bwMode="auto">
            <a:xfrm flipH="1">
              <a:off x="3931395" y="4586875"/>
              <a:ext cx="424581" cy="1"/>
            </a:xfrm>
            <a:prstGeom prst="straightConnector1">
              <a:avLst/>
            </a:prstGeom>
            <a:solidFill>
              <a:schemeClr val="accent1"/>
            </a:solidFill>
            <a:ln w="76200" cap="flat" cmpd="sng" algn="ctr">
              <a:solidFill>
                <a:srgbClr val="C00000"/>
              </a:solidFill>
              <a:prstDash val="solid"/>
              <a:round/>
              <a:headEnd type="none" w="med" len="med"/>
              <a:tailEnd type="triangle"/>
            </a:ln>
            <a:effectLst/>
          </p:spPr>
        </p:cxnSp>
        <p:sp>
          <p:nvSpPr>
            <p:cNvPr id="28" name="TextBox 27">
              <a:extLst>
                <a:ext uri="{FF2B5EF4-FFF2-40B4-BE49-F238E27FC236}">
                  <a16:creationId xmlns:a16="http://schemas.microsoft.com/office/drawing/2014/main" id="{2A566008-CCD5-402F-837F-931E6C66A399}"/>
                </a:ext>
              </a:extLst>
            </p:cNvPr>
            <p:cNvSpPr txBox="1"/>
            <p:nvPr/>
          </p:nvSpPr>
          <p:spPr>
            <a:xfrm>
              <a:off x="3491880" y="4356043"/>
              <a:ext cx="634927" cy="461665"/>
            </a:xfrm>
            <a:prstGeom prst="rect">
              <a:avLst/>
            </a:prstGeom>
            <a:noFill/>
          </p:spPr>
          <p:txBody>
            <a:bodyPr wrap="square" rtlCol="0">
              <a:spAutoFit/>
            </a:bodyPr>
            <a:lstStyle/>
            <a:p>
              <a:r>
                <a:rPr lang="en-US" sz="2400" b="1" dirty="0">
                  <a:solidFill>
                    <a:srgbClr val="9B0000"/>
                  </a:solidFill>
                  <a:latin typeface="Book Antiqua" panose="02040602050305030304" pitchFamily="18" charset="0"/>
                </a:rPr>
                <a:t>20</a:t>
              </a:r>
            </a:p>
          </p:txBody>
        </p:sp>
      </p:grpSp>
      <p:grpSp>
        <p:nvGrpSpPr>
          <p:cNvPr id="29" name="Group 5">
            <a:extLst>
              <a:ext uri="{FF2B5EF4-FFF2-40B4-BE49-F238E27FC236}">
                <a16:creationId xmlns:a16="http://schemas.microsoft.com/office/drawing/2014/main" id="{1857A096-7CA4-4D6B-B6F3-5A02684E7201}"/>
              </a:ext>
            </a:extLst>
          </p:cNvPr>
          <p:cNvGrpSpPr>
            <a:grpSpLocks/>
          </p:cNvGrpSpPr>
          <p:nvPr/>
        </p:nvGrpSpPr>
        <p:grpSpPr bwMode="auto">
          <a:xfrm>
            <a:off x="5894904" y="5781048"/>
            <a:ext cx="1319797" cy="592069"/>
            <a:chOff x="615" y="2016"/>
            <a:chExt cx="2176" cy="379"/>
          </a:xfrm>
        </p:grpSpPr>
        <p:sp>
          <p:nvSpPr>
            <p:cNvPr id="30" name="Line 6">
              <a:extLst>
                <a:ext uri="{FF2B5EF4-FFF2-40B4-BE49-F238E27FC236}">
                  <a16:creationId xmlns:a16="http://schemas.microsoft.com/office/drawing/2014/main" id="{C21049E7-F50B-4DF3-931E-F94C433C290A}"/>
                </a:ext>
              </a:extLst>
            </p:cNvPr>
            <p:cNvSpPr>
              <a:spLocks noChangeShapeType="1"/>
            </p:cNvSpPr>
            <p:nvPr/>
          </p:nvSpPr>
          <p:spPr bwMode="auto">
            <a:xfrm flipV="1">
              <a:off x="2256" y="2016"/>
              <a:ext cx="288" cy="192"/>
            </a:xfrm>
            <a:prstGeom prst="line">
              <a:avLst/>
            </a:prstGeom>
            <a:noFill/>
            <a:ln w="57150">
              <a:solidFill>
                <a:schemeClr val="bg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800">
                <a:solidFill>
                  <a:schemeClr val="bg1"/>
                </a:solidFill>
                <a:latin typeface="Book Antiqua" pitchFamily="18" charset="0"/>
              </a:endParaRPr>
            </a:p>
          </p:txBody>
        </p:sp>
        <p:sp>
          <p:nvSpPr>
            <p:cNvPr id="31" name="Text Box 7">
              <a:extLst>
                <a:ext uri="{FF2B5EF4-FFF2-40B4-BE49-F238E27FC236}">
                  <a16:creationId xmlns:a16="http://schemas.microsoft.com/office/drawing/2014/main" id="{F0620EDE-BE94-4203-873D-4151A3D2167B}"/>
                </a:ext>
              </a:extLst>
            </p:cNvPr>
            <p:cNvSpPr txBox="1">
              <a:spLocks noChangeArrowheads="1"/>
            </p:cNvSpPr>
            <p:nvPr/>
          </p:nvSpPr>
          <p:spPr bwMode="auto">
            <a:xfrm>
              <a:off x="615" y="2159"/>
              <a:ext cx="217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dirty="0">
                  <a:solidFill>
                    <a:schemeClr val="bg1"/>
                  </a:solidFill>
                  <a:latin typeface="Book Antiqua" pitchFamily="18" charset="0"/>
                </a:rPr>
                <a:t>Compute x</a:t>
              </a:r>
            </a:p>
          </p:txBody>
        </p:sp>
      </p:grpSp>
      <p:grpSp>
        <p:nvGrpSpPr>
          <p:cNvPr id="32" name="Group 9">
            <a:extLst>
              <a:ext uri="{FF2B5EF4-FFF2-40B4-BE49-F238E27FC236}">
                <a16:creationId xmlns:a16="http://schemas.microsoft.com/office/drawing/2014/main" id="{D5212187-BCDE-4AE7-BEBD-04A72F1FDD0A}"/>
              </a:ext>
            </a:extLst>
          </p:cNvPr>
          <p:cNvGrpSpPr>
            <a:grpSpLocks/>
          </p:cNvGrpSpPr>
          <p:nvPr/>
        </p:nvGrpSpPr>
        <p:grpSpPr bwMode="auto">
          <a:xfrm>
            <a:off x="4781098" y="3284702"/>
            <a:ext cx="2091169" cy="1523022"/>
            <a:chOff x="2273" y="328"/>
            <a:chExt cx="1198" cy="1526"/>
          </a:xfrm>
        </p:grpSpPr>
        <p:sp>
          <p:nvSpPr>
            <p:cNvPr id="33" name="Text Box 11">
              <a:extLst>
                <a:ext uri="{FF2B5EF4-FFF2-40B4-BE49-F238E27FC236}">
                  <a16:creationId xmlns:a16="http://schemas.microsoft.com/office/drawing/2014/main" id="{8705DC56-04EC-46B7-9B84-61D5FEB4FAE0}"/>
                </a:ext>
              </a:extLst>
            </p:cNvPr>
            <p:cNvSpPr txBox="1">
              <a:spLocks noChangeArrowheads="1"/>
            </p:cNvSpPr>
            <p:nvPr/>
          </p:nvSpPr>
          <p:spPr bwMode="auto">
            <a:xfrm>
              <a:off x="2273" y="328"/>
              <a:ext cx="119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Given a 66.67% SL</a:t>
              </a:r>
            </a:p>
            <a:p>
              <a:r>
                <a:rPr lang="en-US" sz="1800" dirty="0">
                  <a:latin typeface="Book Antiqua" pitchFamily="18" charset="0"/>
                </a:rPr>
                <a:t>66.67% Probability</a:t>
              </a:r>
            </a:p>
          </p:txBody>
        </p:sp>
        <p:sp>
          <p:nvSpPr>
            <p:cNvPr id="34" name="Line 10">
              <a:extLst>
                <a:ext uri="{FF2B5EF4-FFF2-40B4-BE49-F238E27FC236}">
                  <a16:creationId xmlns:a16="http://schemas.microsoft.com/office/drawing/2014/main" id="{AFC79F82-3BBC-4899-9E70-F4E519168841}"/>
                </a:ext>
              </a:extLst>
            </p:cNvPr>
            <p:cNvSpPr>
              <a:spLocks noChangeShapeType="1"/>
            </p:cNvSpPr>
            <p:nvPr/>
          </p:nvSpPr>
          <p:spPr bwMode="auto">
            <a:xfrm>
              <a:off x="2656" y="976"/>
              <a:ext cx="414" cy="87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latin typeface="Book Antiqua" pitchFamily="18" charset="0"/>
              </a:endParaRPr>
            </a:p>
          </p:txBody>
        </p:sp>
      </p:grpSp>
      <p:sp>
        <p:nvSpPr>
          <p:cNvPr id="35" name="Content Placeholder 2">
            <a:extLst>
              <a:ext uri="{FF2B5EF4-FFF2-40B4-BE49-F238E27FC236}">
                <a16:creationId xmlns:a16="http://schemas.microsoft.com/office/drawing/2014/main" id="{4F7CF508-9197-41F5-961F-3C696BB2BD1B}"/>
              </a:ext>
            </a:extLst>
          </p:cNvPr>
          <p:cNvSpPr txBox="1">
            <a:spLocks/>
          </p:cNvSpPr>
          <p:nvPr/>
        </p:nvSpPr>
        <p:spPr bwMode="auto">
          <a:xfrm>
            <a:off x="8230251" y="4408666"/>
            <a:ext cx="3961749" cy="57253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defPPr>
              <a:defRPr lang="en-US"/>
            </a:defPPr>
            <a:lvl1pPr marL="0" indent="0">
              <a:spcBef>
                <a:spcPct val="20000"/>
              </a:spcBef>
              <a:buClr>
                <a:srgbClr val="66FFFF"/>
              </a:buClr>
              <a:buSzPct val="75000"/>
              <a:buFont typeface="Monotype Sorts" pitchFamily="2" charset="2"/>
              <a:buNone/>
              <a:defRPr sz="2000" kern="0">
                <a:effectLst/>
                <a:latin typeface="Book Antiqua" pitchFamily="18" charset="0"/>
                <a:ea typeface="+mn-ea"/>
              </a:defRPr>
            </a:lvl1pPr>
            <a:lvl2pPr marL="742950" indent="-285750">
              <a:spcBef>
                <a:spcPct val="20000"/>
              </a:spcBef>
              <a:buClr>
                <a:srgbClr val="66FFFF"/>
              </a:buClr>
              <a:buSzPct val="125000"/>
              <a:buChar char="•"/>
              <a:defRPr sz="2400">
                <a:effectLst>
                  <a:outerShdw blurRad="38100" dist="38100" dir="2700000" algn="tl">
                    <a:srgbClr val="000000"/>
                  </a:outerShdw>
                </a:effectLst>
                <a:latin typeface="+mn-lt"/>
              </a:defRPr>
            </a:lvl2pPr>
            <a:lvl3pPr marL="1143000" indent="-228600">
              <a:spcBef>
                <a:spcPct val="20000"/>
              </a:spcBef>
              <a:buClr>
                <a:srgbClr val="66FFFF"/>
              </a:buClr>
              <a:buChar char="•"/>
              <a:defRPr sz="2400">
                <a:effectLst>
                  <a:outerShdw blurRad="38100" dist="38100" dir="2700000" algn="tl">
                    <a:srgbClr val="000000"/>
                  </a:outerShdw>
                </a:effectLst>
                <a:latin typeface="+mn-lt"/>
              </a:defRPr>
            </a:lvl3pPr>
            <a:lvl4pPr marL="1600200" indent="-228600">
              <a:spcBef>
                <a:spcPct val="20000"/>
              </a:spcBef>
              <a:buChar char="–"/>
              <a:defRPr sz="2000">
                <a:latin typeface="Times New Roman" pitchFamily="18" charset="0"/>
              </a:defRPr>
            </a:lvl4pPr>
            <a:lvl5pPr marL="2057400" indent="-228600">
              <a:spcBef>
                <a:spcPct val="20000"/>
              </a:spcBef>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r>
              <a:rPr lang="en-US" sz="2400" dirty="0">
                <a:solidFill>
                  <a:schemeClr val="tx1"/>
                </a:solidFill>
              </a:rPr>
              <a:t>SL* =</a:t>
            </a:r>
            <a:r>
              <a:rPr lang="en-US" sz="2400" dirty="0">
                <a:solidFill>
                  <a:srgbClr val="0070C0"/>
                </a:solidFill>
              </a:rPr>
              <a:t>Blue</a:t>
            </a:r>
            <a:r>
              <a:rPr lang="en-US" sz="2400" dirty="0">
                <a:solidFill>
                  <a:schemeClr val="bg2"/>
                </a:solidFill>
              </a:rPr>
              <a:t>/</a:t>
            </a:r>
            <a:r>
              <a:rPr lang="en-US" sz="2400" dirty="0">
                <a:solidFill>
                  <a:schemeClr val="tx1"/>
                </a:solidFill>
              </a:rPr>
              <a:t>(</a:t>
            </a:r>
            <a:r>
              <a:rPr lang="en-US" sz="2400" dirty="0" err="1">
                <a:solidFill>
                  <a:srgbClr val="0070C0"/>
                </a:solidFill>
              </a:rPr>
              <a:t>Blue</a:t>
            </a:r>
            <a:r>
              <a:rPr lang="en-US" sz="2400" dirty="0" err="1">
                <a:solidFill>
                  <a:schemeClr val="bg2"/>
                </a:solidFill>
              </a:rPr>
              <a:t>+</a:t>
            </a:r>
            <a:r>
              <a:rPr lang="en-US" sz="2400" dirty="0" err="1">
                <a:solidFill>
                  <a:srgbClr val="9B0000"/>
                </a:solidFill>
              </a:rPr>
              <a:t>Red</a:t>
            </a:r>
            <a:r>
              <a:rPr lang="en-US" sz="2400" dirty="0">
                <a:solidFill>
                  <a:schemeClr val="bg2"/>
                </a:solidFill>
              </a:rPr>
              <a:t>)</a:t>
            </a:r>
          </a:p>
          <a:p>
            <a:r>
              <a:rPr lang="en-US" sz="2400" dirty="0">
                <a:solidFill>
                  <a:srgbClr val="9B0000"/>
                </a:solidFill>
              </a:rPr>
              <a:t> </a:t>
            </a:r>
          </a:p>
          <a:p>
            <a:endParaRPr lang="en-US" sz="2400" dirty="0"/>
          </a:p>
          <a:p>
            <a:endParaRPr lang="en-US" sz="2400" dirty="0"/>
          </a:p>
        </p:txBody>
      </p:sp>
      <p:sp>
        <p:nvSpPr>
          <p:cNvPr id="36" name="Content Placeholder 2">
            <a:extLst>
              <a:ext uri="{FF2B5EF4-FFF2-40B4-BE49-F238E27FC236}">
                <a16:creationId xmlns:a16="http://schemas.microsoft.com/office/drawing/2014/main" id="{1AA8EBDF-4605-4E6C-B21F-92F3A1DB07D5}"/>
              </a:ext>
            </a:extLst>
          </p:cNvPr>
          <p:cNvSpPr txBox="1">
            <a:spLocks/>
          </p:cNvSpPr>
          <p:nvPr/>
        </p:nvSpPr>
        <p:spPr bwMode="auto">
          <a:xfrm>
            <a:off x="94243" y="4981201"/>
            <a:ext cx="3113259" cy="97755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effectLst/>
                <a:latin typeface="Book Antiqua" pitchFamily="18" charset="0"/>
              </a:rPr>
              <a:t>Co: Overage Cost</a:t>
            </a:r>
          </a:p>
          <a:p>
            <a:pPr marL="0" indent="0">
              <a:buNone/>
            </a:pPr>
            <a:r>
              <a:rPr lang="en-US" dirty="0">
                <a:solidFill>
                  <a:srgbClr val="9B0000"/>
                </a:solidFill>
                <a:effectLst/>
                <a:latin typeface="Book Antiqua" pitchFamily="18" charset="0"/>
              </a:rPr>
              <a:t>Co = 40-20 = 20</a:t>
            </a:r>
          </a:p>
          <a:p>
            <a:pPr marL="0" indent="0">
              <a:buNone/>
            </a:pPr>
            <a:endParaRPr lang="en-US" dirty="0">
              <a:solidFill>
                <a:srgbClr val="0070C0"/>
              </a:solidFill>
              <a:effectLst/>
              <a:latin typeface="Book Antiqua" pitchFamily="18" charset="0"/>
            </a:endParaRPr>
          </a:p>
        </p:txBody>
      </p:sp>
      <p:grpSp>
        <p:nvGrpSpPr>
          <p:cNvPr id="9" name="Group 8">
            <a:extLst>
              <a:ext uri="{FF2B5EF4-FFF2-40B4-BE49-F238E27FC236}">
                <a16:creationId xmlns:a16="http://schemas.microsoft.com/office/drawing/2014/main" id="{EC406008-C5DB-40AD-AA28-269399BE7109}"/>
              </a:ext>
            </a:extLst>
          </p:cNvPr>
          <p:cNvGrpSpPr/>
          <p:nvPr/>
        </p:nvGrpSpPr>
        <p:grpSpPr>
          <a:xfrm>
            <a:off x="7728789" y="2799389"/>
            <a:ext cx="4275872" cy="792088"/>
            <a:chOff x="3491880" y="5046518"/>
            <a:chExt cx="4320480" cy="792088"/>
          </a:xfrm>
        </p:grpSpPr>
        <p:sp>
          <p:nvSpPr>
            <p:cNvPr id="10" name="Isosceles Triangle 9">
              <a:extLst>
                <a:ext uri="{FF2B5EF4-FFF2-40B4-BE49-F238E27FC236}">
                  <a16:creationId xmlns:a16="http://schemas.microsoft.com/office/drawing/2014/main" id="{ACDC9FE6-41AD-44EB-A1AB-1AA7398772FE}"/>
                </a:ext>
              </a:extLst>
            </p:cNvPr>
            <p:cNvSpPr/>
            <p:nvPr/>
          </p:nvSpPr>
          <p:spPr bwMode="auto">
            <a:xfrm>
              <a:off x="4974870" y="5046518"/>
              <a:ext cx="1368152" cy="79208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sp>
          <p:nvSpPr>
            <p:cNvPr id="11" name="Rectangle 10">
              <a:extLst>
                <a:ext uri="{FF2B5EF4-FFF2-40B4-BE49-F238E27FC236}">
                  <a16:creationId xmlns:a16="http://schemas.microsoft.com/office/drawing/2014/main" id="{0C729C4E-FC82-40C6-A870-14E0AD28CB38}"/>
                </a:ext>
              </a:extLst>
            </p:cNvPr>
            <p:cNvSpPr/>
            <p:nvPr/>
          </p:nvSpPr>
          <p:spPr bwMode="auto">
            <a:xfrm>
              <a:off x="3491880" y="5230383"/>
              <a:ext cx="4320480" cy="6082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800">
                <a:solidFill>
                  <a:schemeClr val="tx1"/>
                </a:solidFill>
                <a:latin typeface="Verdana" pitchFamily="-112" charset="0"/>
              </a:endParaRPr>
            </a:p>
          </p:txBody>
        </p:sp>
      </p:grpSp>
    </p:spTree>
    <p:extLst>
      <p:ext uri="{BB962C8B-B14F-4D97-AF65-F5344CB8AC3E}">
        <p14:creationId xmlns:p14="http://schemas.microsoft.com/office/powerpoint/2010/main" val="1309790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dissolv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dissolve">
                                      <p:cBhvr>
                                        <p:cTn id="49" dur="500"/>
                                        <p:tgtEl>
                                          <p:spTgt spid="1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8">
                                            <p:txEl>
                                              <p:pRg st="1" end="1"/>
                                            </p:txEl>
                                          </p:spTgt>
                                        </p:tgtEl>
                                        <p:attrNameLst>
                                          <p:attrName>style.visibility</p:attrName>
                                        </p:attrNameLst>
                                      </p:cBhvr>
                                      <p:to>
                                        <p:strVal val="visible"/>
                                      </p:to>
                                    </p:set>
                                    <p:animEffect transition="in" filter="dissolve">
                                      <p:cBhvr>
                                        <p:cTn id="54" dur="500"/>
                                        <p:tgtEl>
                                          <p:spTgt spid="1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xEl>
                                              <p:pRg st="0" end="0"/>
                                            </p:txEl>
                                          </p:spTgt>
                                        </p:tgtEl>
                                        <p:attrNameLst>
                                          <p:attrName>style.visibility</p:attrName>
                                        </p:attrNameLst>
                                      </p:cBhvr>
                                      <p:to>
                                        <p:strVal val="visible"/>
                                      </p:to>
                                    </p:set>
                                    <p:animEffect transition="in" filter="dissolve">
                                      <p:cBhvr>
                                        <p:cTn id="64" dur="500"/>
                                        <p:tgtEl>
                                          <p:spTgt spid="19">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9">
                                            <p:txEl>
                                              <p:pRg st="1" end="1"/>
                                            </p:txEl>
                                          </p:spTgt>
                                        </p:tgtEl>
                                        <p:attrNameLst>
                                          <p:attrName>style.visibility</p:attrName>
                                        </p:attrNameLst>
                                      </p:cBhvr>
                                      <p:to>
                                        <p:strVal val="visible"/>
                                      </p:to>
                                    </p:set>
                                    <p:animEffect transition="in" filter="dissolve">
                                      <p:cBhvr>
                                        <p:cTn id="69" dur="500"/>
                                        <p:tgtEl>
                                          <p:spTgt spid="19">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6">
                                            <p:txEl>
                                              <p:pRg st="0" end="0"/>
                                            </p:txEl>
                                          </p:spTgt>
                                        </p:tgtEl>
                                        <p:attrNameLst>
                                          <p:attrName>style.visibility</p:attrName>
                                        </p:attrNameLst>
                                      </p:cBhvr>
                                      <p:to>
                                        <p:strVal val="visible"/>
                                      </p:to>
                                    </p:set>
                                    <p:animEffect transition="in" filter="dissolve">
                                      <p:cBhvr>
                                        <p:cTn id="80" dur="500"/>
                                        <p:tgtEl>
                                          <p:spTgt spid="3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6">
                                            <p:txEl>
                                              <p:pRg st="1" end="1"/>
                                            </p:txEl>
                                          </p:spTgt>
                                        </p:tgtEl>
                                        <p:attrNameLst>
                                          <p:attrName>style.visibility</p:attrName>
                                        </p:attrNameLst>
                                      </p:cBhvr>
                                      <p:to>
                                        <p:strVal val="visible"/>
                                      </p:to>
                                    </p:set>
                                    <p:animEffect transition="in" filter="dissolve">
                                      <p:cBhvr>
                                        <p:cTn id="85" dur="500"/>
                                        <p:tgtEl>
                                          <p:spTgt spid="36">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dissolv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dissolv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dissolve">
                                      <p:cBhvr>
                                        <p:cTn id="1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8" grpId="0" build="p"/>
      <p:bldP spid="19" grpId="0" build="p"/>
      <p:bldP spid="35" grpId="0"/>
      <p:bldP spid="3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33256</TotalTime>
  <Words>2997</Words>
  <Application>Microsoft Office PowerPoint</Application>
  <PresentationFormat>Widescreen</PresentationFormat>
  <Paragraphs>380</Paragraphs>
  <Slides>50</Slides>
  <Notes>19</Notes>
  <HiddenSlides>0</HiddenSlides>
  <MMClips>1</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3</vt:i4>
      </vt:variant>
      <vt:variant>
        <vt:lpstr>Slide Titles</vt:lpstr>
      </vt:variant>
      <vt:variant>
        <vt:i4>50</vt:i4>
      </vt:variant>
    </vt:vector>
  </HeadingPairs>
  <TitlesOfParts>
    <vt:vector size="70" baseType="lpstr">
      <vt:lpstr>Arial</vt:lpstr>
      <vt:lpstr>Book Antiqua</vt:lpstr>
      <vt:lpstr>Cambria Math</vt:lpstr>
      <vt:lpstr>Garamond</vt:lpstr>
      <vt:lpstr>Impact</vt:lpstr>
      <vt:lpstr>Kunstler Script</vt:lpstr>
      <vt:lpstr>Lucida Calligraphy</vt:lpstr>
      <vt:lpstr>Monotype Sorts</vt:lpstr>
      <vt:lpstr>MS Reference Sans Serif</vt:lpstr>
      <vt:lpstr>Noto Sans Symbols</vt:lpstr>
      <vt:lpstr>Symbol</vt:lpstr>
      <vt:lpstr>Times New Roman</vt:lpstr>
      <vt:lpstr>Verdana</vt:lpstr>
      <vt:lpstr>Wingdings</vt:lpstr>
      <vt:lpstr>Lean Thinking Final</vt:lpstr>
      <vt:lpstr>508 Lecture</vt:lpstr>
      <vt:lpstr>Level</vt:lpstr>
      <vt:lpstr>Worksheet</vt:lpstr>
      <vt:lpstr>Microsoft Excel Worksheet</vt:lpstr>
      <vt:lpstr>Equation</vt:lpstr>
      <vt:lpstr> Cycle Service Level &amp; and Fill Rate </vt:lpstr>
      <vt:lpstr>Lead Time, Re-Order Point, Cycle Service Level, and Fill Rate</vt:lpstr>
      <vt:lpstr>Service Level vs Fill Rate-Example-1. Uniform Distribution</vt:lpstr>
      <vt:lpstr>Normal Random Number Generator</vt:lpstr>
      <vt:lpstr>Service Level vs Fill Rate - Normal Distribution Demand</vt:lpstr>
      <vt:lpstr> Single Period Ordering Underage Cost, Overage Cost, Order Quantity, Service Level, Fill Rate, Lost Sales, and Leftover</vt:lpstr>
      <vt:lpstr>Single Period Ordering. Overage Cost, Underage Cost, and Order Quantity </vt:lpstr>
      <vt:lpstr>The News Vendor Problem</vt:lpstr>
      <vt:lpstr>Overage Cost vs. Underage Cost</vt:lpstr>
      <vt:lpstr>Optimal Service Level</vt:lpstr>
      <vt:lpstr>Example-2. Salvage Value</vt:lpstr>
      <vt:lpstr>Example-3. Recycling Cost</vt:lpstr>
      <vt:lpstr>Periodic Review Policy</vt:lpstr>
      <vt:lpstr> Postponement</vt:lpstr>
      <vt:lpstr>Mass Customization- Making Personalized Products on a Large Scale</vt:lpstr>
      <vt:lpstr>Benetton - Old and New Processes</vt:lpstr>
      <vt:lpstr>Example of postponement implementation</vt:lpstr>
      <vt:lpstr>Value of Postponement</vt:lpstr>
      <vt:lpstr>Postponement</vt:lpstr>
      <vt:lpstr>Postponement</vt:lpstr>
      <vt:lpstr>Postponement</vt:lpstr>
      <vt:lpstr>Simulation</vt:lpstr>
      <vt:lpstr>Simulation</vt:lpstr>
      <vt:lpstr>Lower Safety Inventory &amp; Higher Fill Rate</vt:lpstr>
      <vt:lpstr>Excel Computations</vt:lpstr>
      <vt:lpstr>N locations, at each location identical mean demand d, normally distributed with standard deviation , lead time L=1, continuous review</vt:lpstr>
      <vt:lpstr>PowerPoint Presentation</vt:lpstr>
      <vt:lpstr>PowerPoint Presentation</vt:lpstr>
      <vt:lpstr>Plaining for a Coming Period</vt:lpstr>
      <vt:lpstr>The Newsvendor Problem</vt:lpstr>
      <vt:lpstr>What is a demand model? </vt:lpstr>
      <vt:lpstr>PowerPoint Presentation</vt:lpstr>
      <vt:lpstr>Density &amp; Distribution Function</vt:lpstr>
      <vt:lpstr>Solution</vt:lpstr>
      <vt:lpstr>Example with fill rate</vt:lpstr>
      <vt:lpstr>Service Level vs Fill Rate</vt:lpstr>
      <vt:lpstr>What fill rate (FR) can you achieve with your current safety stock?</vt:lpstr>
      <vt:lpstr>How does demand variability impact service level?  CSL and fill rate (FR(z,cv)) for different scenarios For CSL=90% and cv=0.1, FR=99.5%; when cv=0.5, FR=97.5%; when cv=5, FR=76%</vt:lpstr>
      <vt:lpstr>Using the earlier equation and working backwards, we can determine the safety stock necessary for achieving a desired fill rate,</vt:lpstr>
      <vt:lpstr>Example: Let us consider the same setting as before except that the service level requirement now is fill rate of 99%.</vt:lpstr>
      <vt:lpstr>How does the desired service level impact the required inventory level?</vt:lpstr>
      <vt:lpstr>PowerPoint Presentation</vt:lpstr>
      <vt:lpstr>Expected Loss, Expected Sales &amp; Expected Leftover</vt:lpstr>
      <vt:lpstr>Expected Loss, Expected Sales &amp; Expected Leftover</vt:lpstr>
      <vt:lpstr>More Metrics- Excel Implementation</vt:lpstr>
      <vt:lpstr>Fill Rate Always Exceeds Service Level</vt:lpstr>
      <vt:lpstr>Service Level vs Fill Rate</vt:lpstr>
      <vt:lpstr>Customer Service level –csl vs. fill rate</vt:lpstr>
      <vt:lpstr>How to evaluate our customer service level? </vt:lpstr>
      <vt:lpstr>Safety stock level for different cv, CSL and FR (µ = 100, L=1)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696</cp:revision>
  <cp:lastPrinted>2021-08-25T16:42:58Z</cp:lastPrinted>
  <dcterms:created xsi:type="dcterms:W3CDTF">1995-06-17T23:31:02Z</dcterms:created>
  <dcterms:modified xsi:type="dcterms:W3CDTF">2022-04-22T00:51:41Z</dcterms:modified>
</cp:coreProperties>
</file>