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 id="2147483749" r:id="rId2"/>
    <p:sldMasterId id="2147483756" r:id="rId3"/>
  </p:sldMasterIdLst>
  <p:notesMasterIdLst>
    <p:notesMasterId r:id="rId44"/>
  </p:notesMasterIdLst>
  <p:handoutMasterIdLst>
    <p:handoutMasterId r:id="rId45"/>
  </p:handoutMasterIdLst>
  <p:sldIdLst>
    <p:sldId id="603" r:id="rId4"/>
    <p:sldId id="1124" r:id="rId5"/>
    <p:sldId id="1250" r:id="rId6"/>
    <p:sldId id="1251" r:id="rId7"/>
    <p:sldId id="1252" r:id="rId8"/>
    <p:sldId id="1137" r:id="rId9"/>
    <p:sldId id="572" r:id="rId10"/>
    <p:sldId id="1138" r:id="rId11"/>
    <p:sldId id="1139" r:id="rId12"/>
    <p:sldId id="574" r:id="rId13"/>
    <p:sldId id="1113" r:id="rId14"/>
    <p:sldId id="1140" r:id="rId15"/>
    <p:sldId id="575" r:id="rId16"/>
    <p:sldId id="1114" r:id="rId17"/>
    <p:sldId id="1122" r:id="rId18"/>
    <p:sldId id="1141" r:id="rId19"/>
    <p:sldId id="1256" r:id="rId20"/>
    <p:sldId id="1257" r:id="rId21"/>
    <p:sldId id="1248" r:id="rId22"/>
    <p:sldId id="1142" r:id="rId23"/>
    <p:sldId id="1144" r:id="rId24"/>
    <p:sldId id="1253" r:id="rId25"/>
    <p:sldId id="1145" r:id="rId26"/>
    <p:sldId id="589" r:id="rId27"/>
    <p:sldId id="1247" r:id="rId28"/>
    <p:sldId id="592" r:id="rId29"/>
    <p:sldId id="1258" r:id="rId30"/>
    <p:sldId id="1245" r:id="rId31"/>
    <p:sldId id="1255" r:id="rId32"/>
    <p:sldId id="1119" r:id="rId33"/>
    <p:sldId id="1134" r:id="rId34"/>
    <p:sldId id="1249" r:id="rId35"/>
    <p:sldId id="1135" r:id="rId36"/>
    <p:sldId id="1118" r:id="rId37"/>
    <p:sldId id="633" r:id="rId38"/>
    <p:sldId id="1115" r:id="rId39"/>
    <p:sldId id="1125" r:id="rId40"/>
    <p:sldId id="1116" r:id="rId41"/>
    <p:sldId id="640" r:id="rId42"/>
    <p:sldId id="645" r:id="rId43"/>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ummary Section" id="{21AB8AD9-3D37-4A20-B00B-2AAF488C219E}">
          <p14:sldIdLst/>
        </p14:section>
        <p14:section name="Lead Time, Re-Order Point, Cycle Service Level, and Fill Rate" id="{3EC62C8C-1CD3-48AE-9EC5-BB75C9EF389B}">
          <p14:sldIdLst>
            <p14:sldId id="603"/>
          </p14:sldIdLst>
        </p14:section>
        <p14:section name="Section 2" id="{3366CB70-1B07-4EAD-BDEE-D7A098991584}">
          <p14:sldIdLst>
            <p14:sldId id="1124"/>
            <p14:sldId id="1250"/>
            <p14:sldId id="1251"/>
            <p14:sldId id="1252"/>
          </p14:sldIdLst>
        </p14:section>
        <p14:section name="EOQ" id="{F7BD7359-C6DF-4AB6-86CE-940C45956784}">
          <p14:sldIdLst>
            <p14:sldId id="1137"/>
            <p14:sldId id="572"/>
            <p14:sldId id="1138"/>
            <p14:sldId id="1139"/>
            <p14:sldId id="574"/>
            <p14:sldId id="1113"/>
            <p14:sldId id="1140"/>
            <p14:sldId id="575"/>
            <p14:sldId id="1114"/>
            <p14:sldId id="1122"/>
            <p14:sldId id="1141"/>
            <p14:sldId id="1256"/>
            <p14:sldId id="1257"/>
          </p14:sldIdLst>
        </p14:section>
        <p14:section name="Section 3" id="{0BABE54E-F48A-4797-9E18-EF771F2FB332}">
          <p14:sldIdLst>
            <p14:sldId id="1248"/>
            <p14:sldId id="1142"/>
            <p14:sldId id="1144"/>
            <p14:sldId id="1253"/>
            <p14:sldId id="1145"/>
            <p14:sldId id="589"/>
            <p14:sldId id="1247"/>
            <p14:sldId id="592"/>
            <p14:sldId id="1258"/>
            <p14:sldId id="1245"/>
            <p14:sldId id="1255"/>
            <p14:sldId id="1119"/>
            <p14:sldId id="1134"/>
            <p14:sldId id="1249"/>
            <p14:sldId id="1135"/>
            <p14:sldId id="1118"/>
            <p14:sldId id="633"/>
            <p14:sldId id="1115"/>
            <p14:sldId id="1125"/>
            <p14:sldId id="1116"/>
            <p14:sldId id="640"/>
            <p14:sldId id="6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 id="2" name="Sam" initials="S" lastIdx="1" clrIdx="1">
    <p:extLst>
      <p:ext uri="{19B8F6BF-5375-455C-9EA6-DF929625EA0E}">
        <p15:presenceInfo xmlns:p15="http://schemas.microsoft.com/office/powerpoint/2012/main" userId="S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3C1581"/>
    <a:srgbClr val="A792EC"/>
    <a:srgbClr val="72659E"/>
    <a:srgbClr val="FF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0482" autoAdjust="0"/>
  </p:normalViewPr>
  <p:slideViewPr>
    <p:cSldViewPr>
      <p:cViewPr varScale="1">
        <p:scale>
          <a:sx n="85" d="100"/>
          <a:sy n="85" d="100"/>
        </p:scale>
        <p:origin x="144" y="600"/>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p:scale>
        <a:sx n="61" d="100"/>
        <a:sy n="61" d="100"/>
      </p:scale>
      <p:origin x="0" y="-846"/>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21825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4787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7672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1743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79370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19</a:t>
            </a:fld>
            <a:endParaRPr lang="en-US" dirty="0"/>
          </a:p>
        </p:txBody>
      </p:sp>
    </p:spTree>
    <p:extLst>
      <p:ext uri="{BB962C8B-B14F-4D97-AF65-F5344CB8AC3E}">
        <p14:creationId xmlns:p14="http://schemas.microsoft.com/office/powerpoint/2010/main" val="352022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8262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620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6661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4861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9216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6351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8720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63216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6975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4360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011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7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4690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9683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048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326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40947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147781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dirty="0"/>
            </a:p>
          </p:txBody>
        </p:sp>
      </p:grpSp>
      <p:sp>
        <p:nvSpPr>
          <p:cNvPr id="109570"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109571"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r>
              <a:rPr lang="en-US" dirty="0"/>
              <a:t>DSO 581</a:t>
            </a:r>
          </a:p>
        </p:txBody>
      </p:sp>
      <p:sp>
        <p:nvSpPr>
          <p:cNvPr id="9" name="Rectangle 5"/>
          <p:cNvSpPr>
            <a:spLocks noGrp="1" noChangeArrowheads="1"/>
          </p:cNvSpPr>
          <p:nvPr>
            <p:ph type="ftr" sz="quarter" idx="11"/>
          </p:nvPr>
        </p:nvSpPr>
        <p:spPr/>
        <p:txBody>
          <a:bodyPr/>
          <a:lstStyle>
            <a:lvl1pPr>
              <a:defRPr/>
            </a:lvl1pPr>
          </a:lstStyle>
          <a:p>
            <a:pPr>
              <a:defRPr/>
            </a:pPr>
            <a:r>
              <a:rPr lang="en-US" dirty="0"/>
              <a:t>Inventory Models-Uncertainty</a:t>
            </a:r>
          </a:p>
        </p:txBody>
      </p:sp>
      <p:sp>
        <p:nvSpPr>
          <p:cNvPr id="10" name="Rectangle 6"/>
          <p:cNvSpPr>
            <a:spLocks noGrp="1" noChangeArrowheads="1"/>
          </p:cNvSpPr>
          <p:nvPr>
            <p:ph type="sldNum" sz="quarter" idx="12"/>
          </p:nvPr>
        </p:nvSpPr>
        <p:spPr bwMode="auto">
          <a:xfrm>
            <a:off x="8737600"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25918A3-3FF0-4075-A990-38D1F7B1CE3B}" type="slidenum">
              <a:rPr lang="en-US"/>
              <a:pPr>
                <a:defRPr/>
              </a:pPr>
              <a:t>‹#›</a:t>
            </a:fld>
            <a:endParaRPr lang="en-US" dirty="0"/>
          </a:p>
        </p:txBody>
      </p:sp>
    </p:spTree>
    <p:extLst>
      <p:ext uri="{BB962C8B-B14F-4D97-AF65-F5344CB8AC3E}">
        <p14:creationId xmlns:p14="http://schemas.microsoft.com/office/powerpoint/2010/main" val="22749169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16755806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39479932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22534628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3998275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22758570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403740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4397612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6825674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26908139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5776538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11178473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34163787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14152805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5" y="0"/>
            <a:ext cx="12192000" cy="58973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0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5" y="0"/>
            <a:ext cx="12192000" cy="5897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75734" y="1520826"/>
            <a:ext cx="5450417"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520826"/>
            <a:ext cx="5450416"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66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a:prstGeom prst="rect">
            <a:avLst/>
          </a:prstGeo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3626031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4320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8737600" y="6248400"/>
            <a:ext cx="2540000" cy="457200"/>
          </a:xfrm>
          <a:prstGeom prst="rect">
            <a:avLst/>
          </a:prstGeom>
        </p:spPr>
        <p:txBody>
          <a:bodyPr/>
          <a:lstStyle>
            <a:lvl1pPr>
              <a:defRPr/>
            </a:lvl1pPr>
          </a:lstStyle>
          <a:p>
            <a:fld id="{D0944D79-BC56-44F6-9F07-E5F5D587D50A}" type="slidenum">
              <a:rPr lang="en-US"/>
              <a:pPr/>
              <a:t>‹#›</a:t>
            </a:fld>
            <a:endParaRPr lang="en-US" dirty="0"/>
          </a:p>
        </p:txBody>
      </p:sp>
    </p:spTree>
    <p:extLst>
      <p:ext uri="{BB962C8B-B14F-4D97-AF65-F5344CB8AC3E}">
        <p14:creationId xmlns:p14="http://schemas.microsoft.com/office/powerpoint/2010/main" val="115390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LittleField Technologies Game, EOQ &amp; ROP Considerations, Ardavan Asef-Vaziri</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17935"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71" r:id="rId7"/>
    <p:sldLayoutId id="2147483772" r:id="rId8"/>
    <p:sldLayoutId id="2147483773" r:id="rId9"/>
  </p:sldLayoutIdLst>
  <p:transition/>
  <p:txStyles>
    <p:titleStyle>
      <a:lvl1pPr algn="l" rtl="0" eaLnBrk="0" fontAlgn="base" hangingPunct="0">
        <a:spcBef>
          <a:spcPct val="0"/>
        </a:spcBef>
        <a:spcAft>
          <a:spcPts val="600"/>
        </a:spcAft>
        <a:defRPr lang="en-US" sz="3200" kern="1200" dirty="0">
          <a:solidFill>
            <a:schemeClr val="bg1"/>
          </a:solidFill>
          <a:latin typeface="Impact" pitchFamily="34" charset="0"/>
          <a:ea typeface="+mn-ea"/>
          <a:cs typeface="+mn-cs"/>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5">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7814"/>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US" dirty="0"/>
              <a:t>DSO 581</a:t>
            </a:r>
          </a:p>
        </p:txBody>
      </p:sp>
      <p:sp>
        <p:nvSpPr>
          <p:cNvPr id="1085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dirty="0"/>
              <a:t>Inventory Models-Uncertainty</a:t>
            </a:r>
          </a:p>
        </p:txBody>
      </p:sp>
      <p:sp>
        <p:nvSpPr>
          <p:cNvPr id="108551" name="Rectangle 7"/>
          <p:cNvSpPr>
            <a:spLocks noChangeArrowheads="1"/>
          </p:cNvSpPr>
          <p:nvPr/>
        </p:nvSpPr>
        <p:spPr bwMode="auto">
          <a:xfrm>
            <a:off x="0" y="0"/>
            <a:ext cx="3048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08552" name="Line 8"/>
          <p:cNvSpPr>
            <a:spLocks noChangeShapeType="1"/>
          </p:cNvSpPr>
          <p:nvPr/>
        </p:nvSpPr>
        <p:spPr bwMode="auto">
          <a:xfrm>
            <a:off x="609600" y="1447800"/>
            <a:ext cx="10769600" cy="0"/>
          </a:xfrm>
          <a:prstGeom prst="line">
            <a:avLst/>
          </a:prstGeom>
          <a:noFill/>
          <a:ln w="19050">
            <a:solidFill>
              <a:schemeClr val="tx2"/>
            </a:solidFill>
            <a:round/>
            <a:headEnd/>
            <a:tailEnd/>
          </a:ln>
          <a:effectLst/>
        </p:spPr>
        <p:txBody>
          <a:bodyPr/>
          <a:lstStyle/>
          <a:p>
            <a:pPr>
              <a:defRPr/>
            </a:pPr>
            <a:endParaRPr lang="en-US" dirty="0"/>
          </a:p>
        </p:txBody>
      </p:sp>
      <p:sp>
        <p:nvSpPr>
          <p:cNvPr id="108553" name="Rectangle 9"/>
          <p:cNvSpPr>
            <a:spLocks noChangeArrowheads="1"/>
          </p:cNvSpPr>
          <p:nvPr/>
        </p:nvSpPr>
        <p:spPr bwMode="auto">
          <a:xfrm>
            <a:off x="0" y="2286000"/>
            <a:ext cx="3048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08554" name="Rectangle 10"/>
          <p:cNvSpPr>
            <a:spLocks noChangeArrowheads="1"/>
          </p:cNvSpPr>
          <p:nvPr/>
        </p:nvSpPr>
        <p:spPr bwMode="auto">
          <a:xfrm>
            <a:off x="0" y="4572000"/>
            <a:ext cx="3048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08555" name="Rectangle 11"/>
          <p:cNvSpPr>
            <a:spLocks noChangeArrowheads="1"/>
          </p:cNvSpPr>
          <p:nvPr userDrawn="1"/>
        </p:nvSpPr>
        <p:spPr bwMode="auto">
          <a:xfrm>
            <a:off x="9448800" y="6553200"/>
            <a:ext cx="2540000" cy="76200"/>
          </a:xfrm>
          <a:prstGeom prst="rect">
            <a:avLst/>
          </a:prstGeom>
          <a:noFill/>
          <a:ln w="9525">
            <a:noFill/>
            <a:miter lim="800000"/>
            <a:headEnd/>
            <a:tailEnd/>
          </a:ln>
          <a:effectLst/>
        </p:spPr>
        <p:txBody>
          <a:bodyPr anchor="b"/>
          <a:lstStyle/>
          <a:p>
            <a:pPr algn="r" eaLnBrk="1" hangingPunct="1">
              <a:defRPr/>
            </a:pPr>
            <a:fld id="{F75F93CB-75B4-4A09-9FEF-C24BBFCCD954}" type="slidenum">
              <a:rPr lang="en-US" sz="1000"/>
              <a:pPr algn="r" eaLnBrk="1" hangingPunct="1">
                <a:defRPr/>
              </a:pPr>
              <a:t>‹#›</a:t>
            </a:fld>
            <a:endParaRPr lang="en-US" sz="1000" dirty="0"/>
          </a:p>
        </p:txBody>
      </p:sp>
    </p:spTree>
    <p:extLst>
      <p:ext uri="{BB962C8B-B14F-4D97-AF65-F5344CB8AC3E}">
        <p14:creationId xmlns:p14="http://schemas.microsoft.com/office/powerpoint/2010/main" val="23917425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p:hf sldNum="0"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package" Target="../embeddings/Microsoft_Excel_Worksheet4.xlsx"/><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package" Target="../embeddings/Microsoft_Excel_Worksheet5.xlsx"/><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33.emf"/><Relationship Id="rId4" Type="http://schemas.openxmlformats.org/officeDocument/2006/relationships/package" Target="../embeddings/Microsoft_Excel_Worksheet6.xlsx"/></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package" Target="../embeddings/Microsoft_Excel_Worksheet.xlsx"/><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1.xml"/><Relationship Id="rId1" Type="http://schemas.openxmlformats.org/officeDocument/2006/relationships/vmlDrawing" Target="../drawings/vmlDrawing9.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7.emf"/><Relationship Id="rId4" Type="http://schemas.openxmlformats.org/officeDocument/2006/relationships/package" Target="../embeddings/Microsoft_Excel_Worksheet8.xlsx"/></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package" Target="../embeddings/Microsoft_Excel_Worksheet2.xlsx"/></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package" Target="../embeddings/Microsoft_Excel_Worksheet3.xlsx"/><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9" y="6394158"/>
            <a:ext cx="12219759" cy="388696"/>
          </a:xfrm>
          <a:prstGeom prst="rect">
            <a:avLst/>
          </a:prstGeom>
        </p:spPr>
        <p:txBody>
          <a:bodyPr wrap="square">
            <a:spAutoFit/>
          </a:bodyPr>
          <a:lstStyle/>
          <a:p>
            <a:pPr marL="0" marR="0" algn="ctr">
              <a:lnSpc>
                <a:spcPct val="107000"/>
              </a:lnSpc>
              <a:spcBef>
                <a:spcPts val="0"/>
              </a:spcBef>
              <a:spcAft>
                <a:spcPts val="800"/>
              </a:spcAft>
            </a:pPr>
            <a:r>
              <a:rPr lang="en-US" sz="1800" dirty="0">
                <a:solidFill>
                  <a:schemeClr val="bg1"/>
                </a:solidFill>
                <a:effectLst/>
                <a:latin typeface="Viner Hand ITC" panose="03070502030502020203" pitchFamily="66" charset="0"/>
                <a:ea typeface="Calibri" panose="020F0502020204030204" pitchFamily="34" charset="0"/>
                <a:cs typeface="Times New Roman" panose="02020603050405020304" pitchFamily="18" charset="0"/>
              </a:rPr>
              <a:t>Ardavan Asef-Vaziri</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psuz="http://schemas.microsoft.com/office/powerpoint/2016/summaryzoom" Requires="psuz">
          <p:graphicFrame>
            <p:nvGraphicFramePr>
              <p:cNvPr id="10" name="Summary Zoom 9">
                <a:extLst>
                  <a:ext uri="{FF2B5EF4-FFF2-40B4-BE49-F238E27FC236}">
                    <a16:creationId xmlns:a16="http://schemas.microsoft.com/office/drawing/2014/main" id="{8043099F-1210-4748-9BFF-2FFE488E04F4}"/>
                  </a:ext>
                </a:extLst>
              </p:cNvPr>
              <p:cNvGraphicFramePr>
                <a:graphicFrameLocks noChangeAspect="1"/>
              </p:cNvGraphicFramePr>
              <p:nvPr>
                <p:extLst>
                  <p:ext uri="{D42A27DB-BD31-4B8C-83A1-F6EECF244321}">
                    <p14:modId xmlns:p14="http://schemas.microsoft.com/office/powerpoint/2010/main" val="4099064779"/>
                  </p:ext>
                </p:extLst>
              </p:nvPr>
            </p:nvGraphicFramePr>
            <p:xfrm>
              <a:off x="0" y="0"/>
              <a:ext cx="12192000" cy="6858000"/>
            </p:xfrm>
            <a:graphic>
              <a:graphicData uri="http://schemas.microsoft.com/office/powerpoint/2016/summaryzoom">
                <psuz:summaryZm>
                  <psuz:gridLayout/>
                </psuz:summaryZm>
              </a:graphicData>
            </a:graphic>
          </p:graphicFrame>
        </mc:Choice>
        <mc:Fallback>
          <p:grpSp>
            <p:nvGrpSpPr>
              <p:cNvPr id="10" name="Summary Zoom 9">
                <a:extLst>
                  <a:ext uri="{FF2B5EF4-FFF2-40B4-BE49-F238E27FC236}">
                    <a16:creationId xmlns:a16="http://schemas.microsoft.com/office/drawing/2014/main" id="{8043099F-1210-4748-9BFF-2FFE488E04F4}"/>
                  </a:ext>
                </a:extLst>
              </p:cNvPr>
              <p:cNvGrpSpPr>
                <a:grpSpLocks noGrp="1" noUngrp="1" noRot="1" noChangeAspect="1" noMove="1" noResize="1"/>
              </p:cNvGrpSpPr>
              <p:nvPr/>
            </p:nvGrpSpPr>
            <p:grpSpPr>
              <a:xfrm>
                <a:off x="0" y="0"/>
                <a:ext cx="12192000" cy="6858000"/>
                <a:chOff x="0" y="0"/>
                <a:chExt cx="12192000" cy="6858000"/>
              </a:xfrm>
            </p:grpSpPr>
          </p:grpSp>
        </mc:Fallback>
      </mc:AlternateContent>
      <mc:AlternateContent xmlns:mc="http://schemas.openxmlformats.org/markup-compatibility/2006">
        <mc:Choice xmlns:psuz="http://schemas.microsoft.com/office/powerpoint/2016/summaryzoom" Requires="psuz">
          <p:graphicFrame>
            <p:nvGraphicFramePr>
              <p:cNvPr id="6" name="Summary Zoom 5">
                <a:extLst>
                  <a:ext uri="{FF2B5EF4-FFF2-40B4-BE49-F238E27FC236}">
                    <a16:creationId xmlns:a16="http://schemas.microsoft.com/office/drawing/2014/main" id="{E0C661FA-0227-433E-8B6C-8E51BFAEF4C6}"/>
                  </a:ext>
                </a:extLst>
              </p:cNvPr>
              <p:cNvGraphicFramePr>
                <a:graphicFrameLocks noChangeAspect="1"/>
              </p:cNvGraphicFramePr>
              <p:nvPr>
                <p:extLst>
                  <p:ext uri="{D42A27DB-BD31-4B8C-83A1-F6EECF244321}">
                    <p14:modId xmlns:p14="http://schemas.microsoft.com/office/powerpoint/2010/main" val="3110772919"/>
                  </p:ext>
                </p:extLst>
              </p:nvPr>
            </p:nvGraphicFramePr>
            <p:xfrm>
              <a:off x="27759" y="107505"/>
              <a:ext cx="12192000" cy="6858000"/>
            </p:xfrm>
            <a:graphic>
              <a:graphicData uri="http://schemas.microsoft.com/office/powerpoint/2016/summaryzoom">
                <psuz:summaryZm>
                  <psuz:summaryZmObj sectionId="{3366CB70-1B07-4EAD-BDEE-D7A098991584}">
                    <psuz:zmPr id="{79EB89F0-157C-4E5F-9616-31E16FB3C385}" transitionDur="1000">
                      <p166:blipFill xmlns:p166="http://schemas.microsoft.com/office/powerpoint/2016/6/main">
                        <a:blip r:embed="rId3"/>
                        <a:stretch>
                          <a:fillRect/>
                        </a:stretch>
                      </p166:blipFill>
                      <p166:spPr xmlns:p166="http://schemas.microsoft.com/office/powerpoint/2016/6/main">
                        <a:xfrm>
                          <a:off x="506730" y="240030"/>
                          <a:ext cx="5486400" cy="3086100"/>
                        </a:xfrm>
                        <a:prstGeom prst="rect">
                          <a:avLst/>
                        </a:prstGeom>
                        <a:ln w="3175">
                          <a:solidFill>
                            <a:prstClr val="ltGray"/>
                          </a:solidFill>
                        </a:ln>
                      </p166:spPr>
                    </psuz:zmPr>
                  </psuz:summaryZmObj>
                  <psuz:summaryZmObj sectionId="{F7BD7359-C6DF-4AB6-86CE-940C45956784}">
                    <psuz:zmPr id="{7B7192AD-6FE2-46AE-A147-C6601A5D8B3A}" transitionDur="1000">
                      <p166:blipFill xmlns:p166="http://schemas.microsoft.com/office/powerpoint/2016/6/main">
                        <a:blip r:embed="rId4"/>
                        <a:stretch>
                          <a:fillRect/>
                        </a:stretch>
                      </p166:blipFill>
                      <p166:spPr xmlns:p166="http://schemas.microsoft.com/office/powerpoint/2016/6/main">
                        <a:xfrm>
                          <a:off x="6198870" y="240030"/>
                          <a:ext cx="5486400" cy="3086100"/>
                        </a:xfrm>
                        <a:prstGeom prst="rect">
                          <a:avLst/>
                        </a:prstGeom>
                        <a:ln w="3175">
                          <a:solidFill>
                            <a:prstClr val="ltGray"/>
                          </a:solidFill>
                        </a:ln>
                      </p166:spPr>
                    </psuz:zmPr>
                  </psuz:summaryZmObj>
                  <psuz:summaryZmObj sectionId="{0BABE54E-F48A-4797-9E18-EF771F2FB332}">
                    <psuz:zmPr id="{DBE51990-A01E-45E4-B37B-9EC84C0E3FCD}" transitionDur="1000">
                      <p166:blipFill xmlns:p166="http://schemas.microsoft.com/office/powerpoint/2016/6/main">
                        <a:blip r:embed="rId5"/>
                        <a:stretch>
                          <a:fillRect/>
                        </a:stretch>
                      </p166:blipFill>
                      <p166:spPr xmlns:p166="http://schemas.microsoft.com/office/powerpoint/2016/6/main">
                        <a:xfrm>
                          <a:off x="506730" y="3531870"/>
                          <a:ext cx="5486400" cy="3086100"/>
                        </a:xfrm>
                        <a:prstGeom prst="rect">
                          <a:avLst/>
                        </a:prstGeom>
                        <a:ln w="3175">
                          <a:solidFill>
                            <a:prstClr val="ltGray"/>
                          </a:solidFill>
                        </a:ln>
                      </p166:spPr>
                    </psuz:zmPr>
                  </psuz:summaryZmObj>
                  <psuz:gridLayout/>
                </psuz:summaryZm>
              </a:graphicData>
            </a:graphic>
          </p:graphicFrame>
        </mc:Choice>
        <mc:Fallback>
          <p:grpSp>
            <p:nvGrpSpPr>
              <p:cNvPr id="6" name="Summary Zoom 5">
                <a:extLst>
                  <a:ext uri="{FF2B5EF4-FFF2-40B4-BE49-F238E27FC236}">
                    <a16:creationId xmlns:a16="http://schemas.microsoft.com/office/drawing/2014/main" id="{E0C661FA-0227-433E-8B6C-8E51BFAEF4C6}"/>
                  </a:ext>
                </a:extLst>
              </p:cNvPr>
              <p:cNvGrpSpPr>
                <a:grpSpLocks noGrp="1" noUngrp="1" noRot="1" noChangeAspect="1" noMove="1" noResize="1"/>
              </p:cNvGrpSpPr>
              <p:nvPr/>
            </p:nvGrpSpPr>
            <p:grpSpPr>
              <a:xfrm>
                <a:off x="27759" y="107505"/>
                <a:ext cx="12192000" cy="6858000"/>
                <a:chOff x="27759" y="107505"/>
                <a:chExt cx="12192000" cy="6858000"/>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34489" y="347535"/>
                  <a:ext cx="5486400" cy="3086100"/>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226629" y="347535"/>
                  <a:ext cx="5486400" cy="3086100"/>
                </a:xfrm>
                <a:prstGeom prst="rect">
                  <a:avLst/>
                </a:prstGeom>
                <a:ln w="3175">
                  <a:solidFill>
                    <a:prstClr val="ltGray"/>
                  </a:solidFill>
                </a:ln>
              </p:spPr>
            </p:pic>
            <p:pic>
              <p:nvPicPr>
                <p:cNvPr id="5" name="Picture 5">
                  <a:hlinkClick r:id="rId8"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34489" y="3639375"/>
                  <a:ext cx="5486400" cy="3086100"/>
                </a:xfrm>
                <a:prstGeom prst="rect">
                  <a:avLst/>
                </a:prstGeom>
                <a:ln w="3175">
                  <a:solidFill>
                    <a:prstClr val="ltGray"/>
                  </a:solidFill>
                </a:ln>
              </p:spPr>
            </p:pic>
          </p:grpSp>
        </mc:Fallback>
      </mc:AlternateContent>
    </p:spTree>
    <p:extLst>
      <p:ext uri="{BB962C8B-B14F-4D97-AF65-F5344CB8AC3E}">
        <p14:creationId xmlns:p14="http://schemas.microsoft.com/office/powerpoint/2010/main" val="231326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3"/>
          <p:cNvSpPr txBox="1">
            <a:spLocks noChangeArrowheads="1"/>
          </p:cNvSpPr>
          <p:nvPr/>
        </p:nvSpPr>
        <p:spPr bwMode="auto">
          <a:xfrm>
            <a:off x="0" y="29137"/>
            <a:ext cx="9144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Average Inventory &amp; Carrying Cost</a:t>
            </a:r>
          </a:p>
        </p:txBody>
      </p:sp>
      <p:sp>
        <p:nvSpPr>
          <p:cNvPr id="10" name="Rectangle 9"/>
          <p:cNvSpPr/>
          <p:nvPr/>
        </p:nvSpPr>
        <p:spPr>
          <a:xfrm>
            <a:off x="-59807" y="599791"/>
            <a:ext cx="12273599" cy="1200329"/>
          </a:xfrm>
          <a:prstGeom prst="rect">
            <a:avLst/>
          </a:prstGeom>
        </p:spPr>
        <p:txBody>
          <a:bodyPr wrap="square">
            <a:spAutoFit/>
          </a:bodyPr>
          <a:lstStyle/>
          <a:p>
            <a:r>
              <a:rPr lang="en-US" sz="2400" dirty="0">
                <a:latin typeface="Book Antiqua" panose="02040602050305030304" pitchFamily="18" charset="0"/>
              </a:rPr>
              <a:t>At the start of the cycle, we have the order size of Q units. At the end of the cycle, we have 0. Average inventory = (Q+0)/2 = </a:t>
            </a:r>
            <a:r>
              <a:rPr lang="en-US" sz="2400" b="1" dirty="0">
                <a:latin typeface="Book Antiqua" panose="02040602050305030304" pitchFamily="18" charset="0"/>
              </a:rPr>
              <a:t>Q/2 units.</a:t>
            </a:r>
            <a:endParaRPr lang="en-US" sz="2400" dirty="0">
              <a:latin typeface="Book Antiqua" panose="02040602050305030304" pitchFamily="18" charset="0"/>
            </a:endParaRPr>
          </a:p>
          <a:p>
            <a:r>
              <a:rPr lang="en-US" sz="2400" dirty="0">
                <a:latin typeface="Book Antiqua" panose="02040602050305030304" pitchFamily="18" charset="0"/>
              </a:rPr>
              <a:t>Q/2 is also called cycle inventory.</a:t>
            </a:r>
          </a:p>
        </p:txBody>
      </p:sp>
      <p:grpSp>
        <p:nvGrpSpPr>
          <p:cNvPr id="4" name="Group 50"/>
          <p:cNvGrpSpPr>
            <a:grpSpLocks/>
          </p:cNvGrpSpPr>
          <p:nvPr/>
        </p:nvGrpSpPr>
        <p:grpSpPr bwMode="auto">
          <a:xfrm>
            <a:off x="1905000" y="2023269"/>
            <a:ext cx="7897813" cy="2811462"/>
            <a:chOff x="240" y="2160"/>
            <a:chExt cx="4975" cy="1771"/>
          </a:xfrm>
        </p:grpSpPr>
        <p:sp>
          <p:nvSpPr>
            <p:cNvPr id="5" name="AutoShape 23"/>
            <p:cNvSpPr>
              <a:spLocks noChangeArrowheads="1"/>
            </p:cNvSpPr>
            <p:nvPr/>
          </p:nvSpPr>
          <p:spPr bwMode="auto">
            <a:xfrm>
              <a:off x="240" y="2160"/>
              <a:ext cx="1147" cy="1498"/>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6" name="AutoShape 24"/>
            <p:cNvSpPr>
              <a:spLocks noChangeArrowheads="1"/>
            </p:cNvSpPr>
            <p:nvPr/>
          </p:nvSpPr>
          <p:spPr bwMode="auto">
            <a:xfrm>
              <a:off x="1386" y="2160"/>
              <a:ext cx="1147" cy="1498"/>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grpSp>
          <p:nvGrpSpPr>
            <p:cNvPr id="7" name="Group 40"/>
            <p:cNvGrpSpPr>
              <a:grpSpLocks/>
            </p:cNvGrpSpPr>
            <p:nvPr/>
          </p:nvGrpSpPr>
          <p:grpSpPr bwMode="auto">
            <a:xfrm>
              <a:off x="2536" y="2160"/>
              <a:ext cx="2679" cy="1771"/>
              <a:chOff x="723" y="1436"/>
              <a:chExt cx="4045" cy="2225"/>
            </a:xfrm>
          </p:grpSpPr>
          <p:sp>
            <p:nvSpPr>
              <p:cNvPr id="8" name="Line 41"/>
              <p:cNvSpPr>
                <a:spLocks noChangeShapeType="1"/>
              </p:cNvSpPr>
              <p:nvPr/>
            </p:nvSpPr>
            <p:spPr bwMode="auto">
              <a:xfrm flipV="1">
                <a:off x="4163" y="3318"/>
                <a:ext cx="53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AutoShape 42"/>
              <p:cNvSpPr>
                <a:spLocks noChangeArrowheads="1"/>
              </p:cNvSpPr>
              <p:nvPr/>
            </p:nvSpPr>
            <p:spPr bwMode="auto">
              <a:xfrm>
                <a:off x="723" y="1436"/>
                <a:ext cx="1732" cy="1882"/>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1" name="AutoShape 43"/>
              <p:cNvSpPr>
                <a:spLocks noChangeArrowheads="1"/>
              </p:cNvSpPr>
              <p:nvPr/>
            </p:nvSpPr>
            <p:spPr bwMode="auto">
              <a:xfrm>
                <a:off x="2454" y="1436"/>
                <a:ext cx="1732" cy="1882"/>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2" name="Rectangle 44"/>
              <p:cNvSpPr>
                <a:spLocks noChangeArrowheads="1"/>
              </p:cNvSpPr>
              <p:nvPr/>
            </p:nvSpPr>
            <p:spPr bwMode="auto">
              <a:xfrm>
                <a:off x="4097" y="3371"/>
                <a:ext cx="67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Book Antiqua" panose="02040602050305030304" pitchFamily="18" charset="0"/>
                  </a:rPr>
                  <a:t>Time</a:t>
                </a:r>
              </a:p>
            </p:txBody>
          </p:sp>
        </p:grpSp>
      </p:grpSp>
      <p:sp>
        <p:nvSpPr>
          <p:cNvPr id="13" name="Line 54"/>
          <p:cNvSpPr>
            <a:spLocks noChangeShapeType="1"/>
          </p:cNvSpPr>
          <p:nvPr/>
        </p:nvSpPr>
        <p:spPr bwMode="auto">
          <a:xfrm>
            <a:off x="1904999"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55"/>
          <p:cNvSpPr>
            <a:spLocks noChangeShapeType="1"/>
          </p:cNvSpPr>
          <p:nvPr/>
        </p:nvSpPr>
        <p:spPr bwMode="auto">
          <a:xfrm>
            <a:off x="3705224"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56"/>
          <p:cNvSpPr>
            <a:spLocks noChangeShapeType="1"/>
          </p:cNvSpPr>
          <p:nvPr/>
        </p:nvSpPr>
        <p:spPr bwMode="auto">
          <a:xfrm>
            <a:off x="5541962"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57"/>
          <p:cNvSpPr>
            <a:spLocks noChangeShapeType="1"/>
          </p:cNvSpPr>
          <p:nvPr/>
        </p:nvSpPr>
        <p:spPr bwMode="auto">
          <a:xfrm>
            <a:off x="7402512"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 name="Rectangle 17"/>
          <p:cNvSpPr/>
          <p:nvPr/>
        </p:nvSpPr>
        <p:spPr>
          <a:xfrm>
            <a:off x="-33681" y="4651273"/>
            <a:ext cx="12256182" cy="1569660"/>
          </a:xfrm>
          <a:prstGeom prst="rect">
            <a:avLst/>
          </a:prstGeom>
        </p:spPr>
        <p:txBody>
          <a:bodyPr wrap="square">
            <a:spAutoFit/>
          </a:bodyPr>
          <a:lstStyle/>
          <a:p>
            <a:r>
              <a:rPr lang="en-US" sz="2400" dirty="0">
                <a:latin typeface="Book Antiqua" panose="02040602050305030304" pitchFamily="18" charset="0"/>
              </a:rPr>
              <a:t>In each cycle, we have Q/2 inventory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In all cycles, we have Q/2 inventory. </a:t>
            </a:r>
          </a:p>
          <a:p>
            <a:r>
              <a:rPr lang="en-US" sz="2400" dirty="0">
                <a:latin typeface="Book Antiqua" panose="02040602050305030304" pitchFamily="18" charset="0"/>
              </a:rPr>
              <a:t>Throughout the year, we have Q/2 inventory.</a:t>
            </a:r>
          </a:p>
          <a:p>
            <a:r>
              <a:rPr lang="en-US" sz="2400" dirty="0">
                <a:latin typeface="Book Antiqua" panose="02040602050305030304" pitchFamily="18" charset="0"/>
              </a:rPr>
              <a:t>Cost of carrying (holding) one unit of inventory for one year = </a:t>
            </a:r>
            <a:r>
              <a:rPr lang="en-US" sz="2400" b="1" dirty="0">
                <a:latin typeface="Book Antiqua" panose="02040602050305030304" pitchFamily="18" charset="0"/>
              </a:rPr>
              <a:t>H $ per unit per year.</a:t>
            </a:r>
            <a:endParaRPr lang="en-US" sz="2400" dirty="0">
              <a:latin typeface="Book Antiqua" panose="02040602050305030304" pitchFamily="18" charset="0"/>
            </a:endParaRPr>
          </a:p>
          <a:p>
            <a:r>
              <a:rPr lang="en-US" sz="2400" dirty="0">
                <a:latin typeface="Book Antiqua" panose="02040602050305030304" pitchFamily="18" charset="0"/>
              </a:rPr>
              <a:t>Total Holding Costs (Total Carrying Costs) = </a:t>
            </a:r>
            <a:r>
              <a:rPr lang="en-US" sz="2400" b="1" dirty="0">
                <a:latin typeface="Book Antiqua" panose="02040602050305030304" pitchFamily="18" charset="0"/>
              </a:rPr>
              <a:t>CC = HQ/2  $ per year.</a:t>
            </a:r>
            <a:endParaRPr lang="en-US" sz="2400" dirty="0">
              <a:latin typeface="Book Antiqua" panose="02040602050305030304" pitchFamily="18" charset="0"/>
            </a:endParaRPr>
          </a:p>
        </p:txBody>
      </p:sp>
      <p:sp>
        <p:nvSpPr>
          <p:cNvPr id="17" name="Rectangle 44"/>
          <p:cNvSpPr>
            <a:spLocks noChangeArrowheads="1"/>
          </p:cNvSpPr>
          <p:nvPr/>
        </p:nvSpPr>
        <p:spPr bwMode="auto">
          <a:xfrm>
            <a:off x="773751" y="2023270"/>
            <a:ext cx="109966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Book Antiqua" panose="02040602050305030304" pitchFamily="18" charset="0"/>
              </a:rPr>
              <a:t>Quantity</a:t>
            </a:r>
          </a:p>
        </p:txBody>
      </p:sp>
    </p:spTree>
    <p:extLst>
      <p:ext uri="{BB962C8B-B14F-4D97-AF65-F5344CB8AC3E}">
        <p14:creationId xmlns:p14="http://schemas.microsoft.com/office/powerpoint/2010/main" val="13688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dissolve">
                                      <p:cBhvr>
                                        <p:cTn id="45" dur="500"/>
                                        <p:tgtEl>
                                          <p:spTgt spid="1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dissolve">
                                      <p:cBhvr>
                                        <p:cTn id="50" dur="500"/>
                                        <p:tgtEl>
                                          <p:spTgt spid="1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dissolve">
                                      <p:cBhvr>
                                        <p:cTn id="55" dur="500"/>
                                        <p:tgtEl>
                                          <p:spTgt spid="1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8">
                                            <p:txEl>
                                              <p:pRg st="3" end="3"/>
                                            </p:txEl>
                                          </p:spTgt>
                                        </p:tgtEl>
                                        <p:attrNameLst>
                                          <p:attrName>style.visibility</p:attrName>
                                        </p:attrNameLst>
                                      </p:cBhvr>
                                      <p:to>
                                        <p:strVal val="visible"/>
                                      </p:to>
                                    </p:set>
                                    <p:animEffect transition="in" filter="dissolve">
                                      <p:cBhvr>
                                        <p:cTn id="6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animBg="1"/>
      <p:bldP spid="14" grpId="0" animBg="1"/>
      <p:bldP spid="15" grpId="0" animBg="1"/>
      <p:bldP spid="16" grpId="0" animBg="1"/>
      <p:bldP spid="18" grpId="0" build="p"/>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707886"/>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Inventory Decisions in in LittleField Technologies</a:t>
            </a:r>
          </a:p>
        </p:txBody>
      </p:sp>
      <p:pic>
        <p:nvPicPr>
          <p:cNvPr id="3" name="Picture 2">
            <a:extLst>
              <a:ext uri="{FF2B5EF4-FFF2-40B4-BE49-F238E27FC236}">
                <a16:creationId xmlns:a16="http://schemas.microsoft.com/office/drawing/2014/main" id="{CFF53DE5-9EC2-45AD-8B09-AE04178C379E}"/>
              </a:ext>
            </a:extLst>
          </p:cNvPr>
          <p:cNvPicPr>
            <a:picLocks noChangeAspect="1"/>
          </p:cNvPicPr>
          <p:nvPr/>
        </p:nvPicPr>
        <p:blipFill>
          <a:blip r:embed="rId4"/>
          <a:stretch>
            <a:fillRect/>
          </a:stretch>
        </p:blipFill>
        <p:spPr>
          <a:xfrm>
            <a:off x="0" y="752590"/>
            <a:ext cx="12039600" cy="5421446"/>
          </a:xfrm>
          <a:prstGeom prst="rect">
            <a:avLst/>
          </a:prstGeom>
        </p:spPr>
      </p:pic>
      <p:graphicFrame>
        <p:nvGraphicFramePr>
          <p:cNvPr id="5" name="Object 4">
            <a:extLst>
              <a:ext uri="{FF2B5EF4-FFF2-40B4-BE49-F238E27FC236}">
                <a16:creationId xmlns:a16="http://schemas.microsoft.com/office/drawing/2014/main" id="{4AD3D726-B91A-4337-98F0-744B8A7ED59E}"/>
              </a:ext>
            </a:extLst>
          </p:cNvPr>
          <p:cNvGraphicFramePr>
            <a:graphicFrameLocks noChangeAspect="1"/>
          </p:cNvGraphicFramePr>
          <p:nvPr>
            <p:extLst>
              <p:ext uri="{D42A27DB-BD31-4B8C-83A1-F6EECF244321}">
                <p14:modId xmlns:p14="http://schemas.microsoft.com/office/powerpoint/2010/main" val="3617336345"/>
              </p:ext>
            </p:extLst>
          </p:nvPr>
        </p:nvGraphicFramePr>
        <p:xfrm>
          <a:off x="370331" y="1103919"/>
          <a:ext cx="11683761" cy="5058242"/>
        </p:xfrm>
        <a:graphic>
          <a:graphicData uri="http://schemas.openxmlformats.org/presentationml/2006/ole">
            <mc:AlternateContent xmlns:mc="http://schemas.openxmlformats.org/markup-compatibility/2006">
              <mc:Choice xmlns:v="urn:schemas-microsoft-com:vml" Requires="v">
                <p:oleObj spid="_x0000_s79906" name="Worksheet" r:id="rId5" imgW="8258308" imgH="3571816" progId="Excel.Sheet.12">
                  <p:embed/>
                </p:oleObj>
              </mc:Choice>
              <mc:Fallback>
                <p:oleObj name="Worksheet" r:id="rId5" imgW="8258308" imgH="3571816" progId="Excel.Sheet.12">
                  <p:embed/>
                  <p:pic>
                    <p:nvPicPr>
                      <p:cNvPr id="0" name=""/>
                      <p:cNvPicPr/>
                      <p:nvPr/>
                    </p:nvPicPr>
                    <p:blipFill>
                      <a:blip r:embed="rId6"/>
                      <a:stretch>
                        <a:fillRect/>
                      </a:stretch>
                    </p:blipFill>
                    <p:spPr>
                      <a:xfrm>
                        <a:off x="370331" y="1103919"/>
                        <a:ext cx="11683761" cy="505824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39717E1-B707-47F2-91E3-383A3FA9FCE5}"/>
              </a:ext>
            </a:extLst>
          </p:cNvPr>
          <p:cNvSpPr txBox="1"/>
          <p:nvPr/>
        </p:nvSpPr>
        <p:spPr>
          <a:xfrm>
            <a:off x="8229600" y="2362200"/>
            <a:ext cx="3048000" cy="461665"/>
          </a:xfrm>
          <a:prstGeom prst="rect">
            <a:avLst/>
          </a:prstGeom>
          <a:solidFill>
            <a:schemeClr val="bg1"/>
          </a:solidFill>
        </p:spPr>
        <p:txBody>
          <a:bodyPr wrap="square">
            <a:spAutoFit/>
          </a:bodyPr>
          <a:lstStyle/>
          <a:p>
            <a:pPr eaLnBrk="0" hangingPunct="0">
              <a:spcAft>
                <a:spcPts val="600"/>
              </a:spcAft>
              <a:defRPr/>
            </a:pPr>
            <a:r>
              <a:rPr lang="en-US" sz="2400" b="1" dirty="0">
                <a:solidFill>
                  <a:srgbClr val="C00000"/>
                </a:solidFill>
                <a:latin typeface="Book Antiqua" panose="02040602050305030304" pitchFamily="18" charset="0"/>
                <a:ea typeface="ＭＳ Ｐゴシック" charset="-128"/>
              </a:rPr>
              <a:t>CC = HQ/2 = 120Q/2</a:t>
            </a:r>
          </a:p>
        </p:txBody>
      </p:sp>
    </p:spTree>
    <p:extLst>
      <p:ext uri="{BB962C8B-B14F-4D97-AF65-F5344CB8AC3E}">
        <p14:creationId xmlns:p14="http://schemas.microsoft.com/office/powerpoint/2010/main" val="2327604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Inventory Decisions in in LittleField Technologies</a:t>
            </a:r>
          </a:p>
        </p:txBody>
      </p:sp>
      <p:pic>
        <p:nvPicPr>
          <p:cNvPr id="3" name="Picture 2">
            <a:extLst>
              <a:ext uri="{FF2B5EF4-FFF2-40B4-BE49-F238E27FC236}">
                <a16:creationId xmlns:a16="http://schemas.microsoft.com/office/drawing/2014/main" id="{5FF9FE81-7271-4B72-908B-8213FDAEEEC9}"/>
              </a:ext>
            </a:extLst>
          </p:cNvPr>
          <p:cNvPicPr>
            <a:picLocks noChangeAspect="1"/>
          </p:cNvPicPr>
          <p:nvPr/>
        </p:nvPicPr>
        <p:blipFill>
          <a:blip r:embed="rId4"/>
          <a:stretch>
            <a:fillRect/>
          </a:stretch>
        </p:blipFill>
        <p:spPr>
          <a:xfrm>
            <a:off x="0" y="829426"/>
            <a:ext cx="12192000" cy="5199147"/>
          </a:xfrm>
          <a:prstGeom prst="rect">
            <a:avLst/>
          </a:prstGeom>
        </p:spPr>
      </p:pic>
      <p:graphicFrame>
        <p:nvGraphicFramePr>
          <p:cNvPr id="5" name="Object 4">
            <a:extLst>
              <a:ext uri="{FF2B5EF4-FFF2-40B4-BE49-F238E27FC236}">
                <a16:creationId xmlns:a16="http://schemas.microsoft.com/office/drawing/2014/main" id="{61269641-9D22-4C60-8E9A-E39E30E90D49}"/>
              </a:ext>
            </a:extLst>
          </p:cNvPr>
          <p:cNvGraphicFramePr>
            <a:graphicFrameLocks noChangeAspect="1"/>
          </p:cNvGraphicFramePr>
          <p:nvPr>
            <p:extLst>
              <p:ext uri="{D42A27DB-BD31-4B8C-83A1-F6EECF244321}">
                <p14:modId xmlns:p14="http://schemas.microsoft.com/office/powerpoint/2010/main" val="229930524"/>
              </p:ext>
            </p:extLst>
          </p:nvPr>
        </p:nvGraphicFramePr>
        <p:xfrm>
          <a:off x="345375" y="1154874"/>
          <a:ext cx="11846625" cy="4941126"/>
        </p:xfrm>
        <a:graphic>
          <a:graphicData uri="http://schemas.openxmlformats.org/presentationml/2006/ole">
            <mc:AlternateContent xmlns:mc="http://schemas.openxmlformats.org/markup-compatibility/2006">
              <mc:Choice xmlns:v="urn:schemas-microsoft-com:vml" Requires="v">
                <p:oleObj spid="_x0000_s80929" name="Worksheet" r:id="rId5" imgW="8801100" imgH="3571816" progId="Excel.Sheet.12">
                  <p:embed/>
                </p:oleObj>
              </mc:Choice>
              <mc:Fallback>
                <p:oleObj name="Worksheet" r:id="rId5" imgW="8801100" imgH="3571816" progId="Excel.Sheet.12">
                  <p:embed/>
                  <p:pic>
                    <p:nvPicPr>
                      <p:cNvPr id="0" name=""/>
                      <p:cNvPicPr/>
                      <p:nvPr/>
                    </p:nvPicPr>
                    <p:blipFill>
                      <a:blip r:embed="rId6"/>
                      <a:stretch>
                        <a:fillRect/>
                      </a:stretch>
                    </p:blipFill>
                    <p:spPr>
                      <a:xfrm>
                        <a:off x="345375" y="1154874"/>
                        <a:ext cx="11846625" cy="494112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C2F79BB-1B16-408D-9B00-6B882345FD2B}"/>
              </a:ext>
            </a:extLst>
          </p:cNvPr>
          <p:cNvSpPr txBox="1"/>
          <p:nvPr/>
        </p:nvSpPr>
        <p:spPr>
          <a:xfrm>
            <a:off x="6712650" y="2971800"/>
            <a:ext cx="5095875" cy="338554"/>
          </a:xfrm>
          <a:prstGeom prst="rect">
            <a:avLst/>
          </a:prstGeom>
          <a:solidFill>
            <a:schemeClr val="bg1"/>
          </a:solidFill>
        </p:spPr>
        <p:txBody>
          <a:bodyPr wrap="square">
            <a:spAutoFit/>
          </a:bodyPr>
          <a:lstStyle/>
          <a:p>
            <a:pPr>
              <a:spcAft>
                <a:spcPts val="600"/>
              </a:spcAft>
              <a:defRPr/>
            </a:pPr>
            <a:r>
              <a:rPr lang="en-US" sz="1600" b="1" dirty="0">
                <a:solidFill>
                  <a:srgbClr val="00B050"/>
                </a:solidFill>
                <a:latin typeface="Book Antiqua" panose="02040602050305030304" pitchFamily="18" charset="0"/>
                <a:ea typeface="ＭＳ Ｐゴシック" charset="-128"/>
              </a:rPr>
              <a:t>TC</a:t>
            </a:r>
            <a:r>
              <a:rPr lang="en-US" sz="1600" b="1" dirty="0">
                <a:solidFill>
                  <a:srgbClr val="002060"/>
                </a:solidFill>
                <a:latin typeface="Book Antiqua" panose="02040602050305030304" pitchFamily="18" charset="0"/>
                <a:ea typeface="ＭＳ Ｐゴシック" charset="-128"/>
              </a:rPr>
              <a:t> </a:t>
            </a:r>
            <a:r>
              <a:rPr lang="en-US" sz="1600" b="1" dirty="0">
                <a:latin typeface="Book Antiqua" panose="02040602050305030304" pitchFamily="18" charset="0"/>
                <a:ea typeface="ＭＳ Ｐゴシック" charset="-128"/>
              </a:rPr>
              <a:t>=</a:t>
            </a:r>
            <a:r>
              <a:rPr lang="en-US" sz="1600" b="1" dirty="0">
                <a:solidFill>
                  <a:srgbClr val="002060"/>
                </a:solidFill>
                <a:latin typeface="Book Antiqua" panose="02040602050305030304" pitchFamily="18" charset="0"/>
                <a:ea typeface="ＭＳ Ｐゴシック" charset="-128"/>
              </a:rPr>
              <a:t> OC + </a:t>
            </a:r>
            <a:r>
              <a:rPr lang="en-US" sz="1600" b="1" dirty="0">
                <a:solidFill>
                  <a:srgbClr val="C00000"/>
                </a:solidFill>
                <a:latin typeface="Book Antiqua" panose="02040602050305030304" pitchFamily="18" charset="0"/>
                <a:ea typeface="ＭＳ Ｐゴシック" charset="-128"/>
              </a:rPr>
              <a:t>CC </a:t>
            </a:r>
            <a:r>
              <a:rPr lang="en-US" sz="1600" b="1" dirty="0">
                <a:latin typeface="Book Antiqua" panose="02040602050305030304" pitchFamily="18" charset="0"/>
                <a:ea typeface="ＭＳ Ｐゴシック" charset="-128"/>
              </a:rPr>
              <a:t>=</a:t>
            </a:r>
            <a:r>
              <a:rPr lang="en-US" sz="1600" b="1" dirty="0">
                <a:solidFill>
                  <a:srgbClr val="C00000"/>
                </a:solidFill>
                <a:latin typeface="Book Antiqua" panose="02040602050305030304" pitchFamily="18" charset="0"/>
                <a:ea typeface="ＭＳ Ｐゴシック" charset="-128"/>
              </a:rPr>
              <a:t> </a:t>
            </a:r>
            <a:r>
              <a:rPr lang="en-US" sz="1600" b="1" dirty="0">
                <a:solidFill>
                  <a:srgbClr val="002060"/>
                </a:solidFill>
                <a:latin typeface="Book Antiqua" panose="02040602050305030304" pitchFamily="18" charset="0"/>
                <a:ea typeface="ＭＳ Ｐゴシック" charset="-128"/>
              </a:rPr>
              <a:t>SD/Q </a:t>
            </a:r>
            <a:r>
              <a:rPr lang="en-US" sz="1600" b="1" dirty="0">
                <a:solidFill>
                  <a:srgbClr val="C00000"/>
                </a:solidFill>
                <a:latin typeface="Book Antiqua" panose="02040602050305030304" pitchFamily="18" charset="0"/>
                <a:ea typeface="ＭＳ Ｐゴシック" charset="-128"/>
              </a:rPr>
              <a:t>HQ/2 </a:t>
            </a:r>
            <a:r>
              <a:rPr lang="en-US" sz="1600" b="1" dirty="0">
                <a:latin typeface="Book Antiqua" panose="02040602050305030304" pitchFamily="18" charset="0"/>
                <a:ea typeface="ＭＳ Ｐゴシック" charset="-128"/>
              </a:rPr>
              <a:t>=</a:t>
            </a:r>
            <a:r>
              <a:rPr lang="en-US" sz="1600" b="1" dirty="0">
                <a:solidFill>
                  <a:srgbClr val="C00000"/>
                </a:solidFill>
                <a:latin typeface="Book Antiqua" panose="02040602050305030304" pitchFamily="18" charset="0"/>
                <a:ea typeface="ＭＳ Ｐゴシック" charset="-128"/>
              </a:rPr>
              <a:t> </a:t>
            </a:r>
            <a:r>
              <a:rPr lang="en-US" sz="1600" b="1" dirty="0">
                <a:solidFill>
                  <a:srgbClr val="002060"/>
                </a:solidFill>
                <a:latin typeface="Book Antiqua" panose="02040602050305030304" pitchFamily="18" charset="0"/>
                <a:ea typeface="ＭＳ Ｐゴシック" charset="-128"/>
              </a:rPr>
              <a:t>1000(5480)/Q + </a:t>
            </a:r>
            <a:r>
              <a:rPr lang="en-US" sz="1600" b="1" dirty="0">
                <a:solidFill>
                  <a:srgbClr val="C00000"/>
                </a:solidFill>
                <a:latin typeface="Book Antiqua" panose="02040602050305030304" pitchFamily="18" charset="0"/>
                <a:ea typeface="ＭＳ Ｐゴシック" charset="-128"/>
              </a:rPr>
              <a:t>120Q/2 </a:t>
            </a:r>
            <a:endParaRPr lang="en-US" sz="1600" b="1" dirty="0">
              <a:solidFill>
                <a:srgbClr val="002060"/>
              </a:solidFill>
              <a:latin typeface="Book Antiqua" panose="02040602050305030304" pitchFamily="18" charset="0"/>
              <a:ea typeface="ＭＳ Ｐゴシック" charset="-128"/>
            </a:endParaRPr>
          </a:p>
        </p:txBody>
      </p:sp>
    </p:spTree>
    <p:extLst>
      <p:ext uri="{BB962C8B-B14F-4D97-AF65-F5344CB8AC3E}">
        <p14:creationId xmlns:p14="http://schemas.microsoft.com/office/powerpoint/2010/main" val="1210149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mc:AlternateContent xmlns:mc="http://schemas.openxmlformats.org/markup-compatibility/2006" xmlns:a14="http://schemas.microsoft.com/office/drawing/2010/main">
        <mc:Choice Requires="a14">
          <p:sp>
            <p:nvSpPr>
              <p:cNvPr id="5" name="Object 7"/>
              <p:cNvSpPr txBox="1"/>
              <p:nvPr/>
            </p:nvSpPr>
            <p:spPr bwMode="auto">
              <a:xfrm>
                <a:off x="2533631" y="1517437"/>
                <a:ext cx="2427287" cy="1133475"/>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n-US" sz="2400" i="0">
                          <a:solidFill>
                            <a:srgbClr val="000000"/>
                          </a:solidFill>
                          <a:latin typeface="Cambria Math" panose="02040503050406030204" pitchFamily="18" charset="0"/>
                        </a:rPr>
                        <m:t>EOQ</m:t>
                      </m:r>
                      <m:r>
                        <a:rPr lang="en-US" sz="2400" i="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0">
                                  <a:solidFill>
                                    <a:srgbClr val="000000"/>
                                  </a:solidFill>
                                  <a:latin typeface="Cambria Math" panose="02040503050406030204" pitchFamily="18" charset="0"/>
                                </a:rPr>
                                <m:t>2</m:t>
                              </m:r>
                              <m:r>
                                <m:rPr>
                                  <m:sty m:val="p"/>
                                </m:rPr>
                                <a:rPr lang="en-US" sz="2400" i="0">
                                  <a:solidFill>
                                    <a:srgbClr val="000000"/>
                                  </a:solidFill>
                                  <a:latin typeface="Cambria Math" panose="02040503050406030204" pitchFamily="18" charset="0"/>
                                </a:rPr>
                                <m:t>DS</m:t>
                              </m:r>
                            </m:num>
                            <m:den>
                              <m:r>
                                <m:rPr>
                                  <m:sty m:val="p"/>
                                </m:rPr>
                                <a:rPr lang="en-US" sz="2400" i="0">
                                  <a:solidFill>
                                    <a:srgbClr val="000000"/>
                                  </a:solidFill>
                                  <a:latin typeface="Cambria Math" panose="02040503050406030204" pitchFamily="18" charset="0"/>
                                </a:rPr>
                                <m:t>H</m:t>
                              </m:r>
                            </m:den>
                          </m:f>
                        </m:e>
                      </m:rad>
                    </m:oMath>
                  </m:oMathPara>
                </a14:m>
                <a:endParaRPr lang="en-US" sz="2400" dirty="0"/>
              </a:p>
            </p:txBody>
          </p:sp>
        </mc:Choice>
        <mc:Fallback xmlns="">
          <p:sp>
            <p:nvSpPr>
              <p:cNvPr id="5" name="Object 7"/>
              <p:cNvSpPr txBox="1">
                <a:spLocks noRot="1" noChangeAspect="1" noMove="1" noResize="1" noEditPoints="1" noAdjustHandles="1" noChangeArrowheads="1" noChangeShapeType="1" noTextEdit="1"/>
              </p:cNvSpPr>
              <p:nvPr/>
            </p:nvSpPr>
            <p:spPr bwMode="auto">
              <a:xfrm>
                <a:off x="2533631" y="1517437"/>
                <a:ext cx="2427287" cy="113347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bject 8"/>
              <p:cNvSpPr txBox="1"/>
              <p:nvPr/>
            </p:nvSpPr>
            <p:spPr bwMode="auto">
              <a:xfrm>
                <a:off x="6248400" y="1565760"/>
                <a:ext cx="5934694" cy="1051284"/>
              </a:xfrm>
              <a:prstGeom prst="rect">
                <a:avLst/>
              </a:prstGeom>
              <a:noFill/>
            </p:spPr>
            <p:txBody>
              <a:bodyPr>
                <a:noAutofit/>
              </a:bodyPr>
              <a:lstStyle/>
              <a:p>
                <a14:m>
                  <m:oMath xmlns:m="http://schemas.openxmlformats.org/officeDocument/2006/math">
                    <m:r>
                      <m:rPr>
                        <m:sty m:val="p"/>
                      </m:rPr>
                      <a:rPr lang="en-US" sz="2400" i="0" smtClean="0">
                        <a:solidFill>
                          <a:srgbClr val="000000"/>
                        </a:solidFill>
                        <a:latin typeface="Cambria Math" panose="02040503050406030204" pitchFamily="18" charset="0"/>
                      </a:rPr>
                      <m:t>EOQ</m:t>
                    </m:r>
                    <m:r>
                      <a:rPr lang="en-US" sz="2400" i="0"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0">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5475</m:t>
                            </m:r>
                            <m:r>
                              <a:rPr lang="en-US" sz="2400" i="0">
                                <a:solidFill>
                                  <a:srgbClr val="000000"/>
                                </a:solidFill>
                                <a:latin typeface="Cambria Math" panose="02040503050406030204" pitchFamily="18" charset="0"/>
                              </a:rPr>
                              <m:t>)(</m:t>
                            </m:r>
                            <m:r>
                              <a:rPr lang="en-US" sz="2400" b="0" i="0" smtClean="0">
                                <a:solidFill>
                                  <a:srgbClr val="000000"/>
                                </a:solidFill>
                                <a:latin typeface="Cambria Math" panose="02040503050406030204" pitchFamily="18" charset="0"/>
                              </a:rPr>
                              <m:t>1000</m:t>
                            </m:r>
                            <m:r>
                              <a:rPr lang="en-US" sz="2400" i="0">
                                <a:solidFill>
                                  <a:srgbClr val="000000"/>
                                </a:solidFill>
                                <a:latin typeface="Cambria Math" panose="02040503050406030204" pitchFamily="18" charset="0"/>
                              </a:rPr>
                              <m:t>)</m:t>
                            </m:r>
                          </m:num>
                          <m:den>
                            <m:r>
                              <a:rPr lang="en-US" sz="2400" b="0" i="0" smtClean="0">
                                <a:solidFill>
                                  <a:srgbClr val="000000"/>
                                </a:solidFill>
                                <a:latin typeface="Cambria Math" panose="02040503050406030204" pitchFamily="18" charset="0"/>
                              </a:rPr>
                              <m:t>120</m:t>
                            </m:r>
                          </m:den>
                        </m:f>
                      </m:e>
                    </m:rad>
                    <m:r>
                      <a:rPr lang="en-US" sz="2400" i="0">
                        <a:solidFill>
                          <a:srgbClr val="000000"/>
                        </a:solidFill>
                        <a:latin typeface="Cambria Math" panose="02040503050406030204" pitchFamily="18" charset="0"/>
                      </a:rPr>
                      <m:t>=</m:t>
                    </m:r>
                  </m:oMath>
                </a14:m>
                <a:r>
                  <a:rPr lang="en-US" sz="2400" dirty="0">
                    <a:latin typeface="Book Antiqua" panose="02040602050305030304" pitchFamily="18" charset="0"/>
                  </a:rPr>
                  <a:t> 302.0761 </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302</a:t>
                </a:r>
              </a:p>
            </p:txBody>
          </p:sp>
        </mc:Choice>
        <mc:Fallback>
          <p:sp>
            <p:nvSpPr>
              <p:cNvPr id="7" name="Object 8"/>
              <p:cNvSpPr txBox="1">
                <a:spLocks noRot="1" noChangeAspect="1" noMove="1" noResize="1" noEditPoints="1" noAdjustHandles="1" noChangeArrowheads="1" noChangeShapeType="1" noTextEdit="1"/>
              </p:cNvSpPr>
              <p:nvPr/>
            </p:nvSpPr>
            <p:spPr bwMode="auto">
              <a:xfrm>
                <a:off x="6248400" y="1565760"/>
                <a:ext cx="5934694" cy="1051284"/>
              </a:xfrm>
              <a:prstGeom prst="rect">
                <a:avLst/>
              </a:prstGeom>
              <a:blipFill>
                <a:blip r:embed="rId4"/>
                <a:stretch>
                  <a:fillRect/>
                </a:stretch>
              </a:blipFill>
            </p:spPr>
            <p:txBody>
              <a:bodyPr/>
              <a:lstStyle/>
              <a:p>
                <a:r>
                  <a:rPr lang="en-US">
                    <a:noFill/>
                  </a:rPr>
                  <a:t> </a:t>
                </a:r>
              </a:p>
            </p:txBody>
          </p:sp>
        </mc:Fallback>
      </mc:AlternateContent>
      <p:sp>
        <p:nvSpPr>
          <p:cNvPr id="8" name="Rectangle 6"/>
          <p:cNvSpPr txBox="1">
            <a:spLocks noChangeArrowheads="1"/>
          </p:cNvSpPr>
          <p:nvPr/>
        </p:nvSpPr>
        <p:spPr>
          <a:xfrm>
            <a:off x="-56606" y="608477"/>
            <a:ext cx="12248606" cy="83823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At EOQ (Economic Order Quantity), </a:t>
            </a:r>
            <a:r>
              <a:rPr lang="en-US" sz="2400" b="1" dirty="0">
                <a:solidFill>
                  <a:srgbClr val="AA0000"/>
                </a:solidFill>
                <a:latin typeface="Book Antiqua" panose="02040602050305030304" pitchFamily="18" charset="0"/>
                <a:ea typeface="ＭＳ Ｐゴシック" charset="-128"/>
                <a:cs typeface="+mn-cs"/>
              </a:rPr>
              <a:t>OC = CC</a:t>
            </a:r>
          </a:p>
          <a:p>
            <a:pPr marL="514350" indent="-457200" eaLnBrk="0" hangingPunct="0">
              <a:spcAft>
                <a:spcPts val="600"/>
              </a:spcAft>
              <a:defRPr/>
            </a:pPr>
            <a:r>
              <a:rPr lang="en-US" sz="2400" b="1" dirty="0">
                <a:solidFill>
                  <a:srgbClr val="AA0000"/>
                </a:solidFill>
                <a:latin typeface="Book Antiqua" panose="02040602050305030304" pitchFamily="18" charset="0"/>
                <a:ea typeface="ＭＳ Ｐゴシック" charset="-128"/>
                <a:cs typeface="+mn-cs"/>
              </a:rPr>
              <a:t>SD/Q = HQ/2 </a:t>
            </a:r>
            <a:r>
              <a:rPr lang="en-US" sz="2400" b="1" dirty="0">
                <a:solidFill>
                  <a:srgbClr val="AA0000"/>
                </a:solidFill>
                <a:latin typeface="Book Antiqua" panose="02040602050305030304" pitchFamily="18" charset="0"/>
                <a:ea typeface="ＭＳ Ｐゴシック" charset="-128"/>
                <a:cs typeface="+mn-cs"/>
                <a:sym typeface="Wingdings" panose="05000000000000000000" pitchFamily="2" charset="2"/>
              </a:rPr>
              <a:t> </a:t>
            </a:r>
            <a:r>
              <a:rPr lang="en-US" sz="2400" kern="0" dirty="0">
                <a:latin typeface="Book Antiqua" pitchFamily="18" charset="0"/>
              </a:rPr>
              <a:t>1000(5475)/Q = 120Q/2  </a:t>
            </a:r>
            <a:r>
              <a:rPr lang="en-US" sz="2400" kern="0" dirty="0">
                <a:latin typeface="Book Antiqua" pitchFamily="18" charset="0"/>
                <a:sym typeface="Wingdings" panose="05000000000000000000" pitchFamily="2" charset="2"/>
              </a:rPr>
              <a:t> </a:t>
            </a:r>
            <a:r>
              <a:rPr lang="en-US" sz="2400" kern="0" dirty="0">
                <a:latin typeface="Book Antiqua" pitchFamily="18" charset="0"/>
              </a:rPr>
              <a:t>Q</a:t>
            </a:r>
            <a:r>
              <a:rPr lang="en-US" sz="2400" kern="0" baseline="30000" dirty="0">
                <a:latin typeface="Book Antiqua" pitchFamily="18" charset="0"/>
              </a:rPr>
              <a:t>2 </a:t>
            </a:r>
            <a:r>
              <a:rPr lang="en-US" sz="2400" kern="0" dirty="0">
                <a:latin typeface="Book Antiqua" pitchFamily="18" charset="0"/>
              </a:rPr>
              <a:t>= 91250  </a:t>
            </a:r>
            <a:r>
              <a:rPr lang="en-US" sz="2400" kern="0" dirty="0">
                <a:latin typeface="Book Antiqua" pitchFamily="18" charset="0"/>
                <a:sym typeface="Wingdings" panose="05000000000000000000" pitchFamily="2" charset="2"/>
              </a:rPr>
              <a:t> </a:t>
            </a:r>
            <a:r>
              <a:rPr lang="en-US" sz="2400" kern="0" dirty="0">
                <a:latin typeface="Book Antiqua" pitchFamily="18" charset="0"/>
              </a:rPr>
              <a:t>Q = 302 contracts</a:t>
            </a:r>
          </a:p>
        </p:txBody>
      </p:sp>
      <p:sp>
        <p:nvSpPr>
          <p:cNvPr id="6" name="Rectangle 5"/>
          <p:cNvSpPr/>
          <p:nvPr/>
        </p:nvSpPr>
        <p:spPr>
          <a:xfrm>
            <a:off x="-47700" y="2546386"/>
            <a:ext cx="8994776" cy="461665"/>
          </a:xfrm>
          <a:prstGeom prst="rect">
            <a:avLst/>
          </a:prstGeom>
        </p:spPr>
        <p:txBody>
          <a:bodyPr wrap="square">
            <a:spAutoFit/>
          </a:bodyPr>
          <a:lstStyle/>
          <a:p>
            <a:pPr marL="514350" indent="-457200">
              <a:defRPr/>
            </a:pPr>
            <a:r>
              <a:rPr lang="en-US" sz="2400" b="1" dirty="0">
                <a:solidFill>
                  <a:srgbClr val="AA0000"/>
                </a:solidFill>
                <a:latin typeface="Book Antiqua" panose="02040602050305030304" pitchFamily="18" charset="0"/>
              </a:rPr>
              <a:t>That is one way to compute EOQ and not to memorize it. </a:t>
            </a:r>
          </a:p>
        </p:txBody>
      </p:sp>
      <p:sp>
        <p:nvSpPr>
          <p:cNvPr id="9" name="Rectangle 6">
            <a:extLst>
              <a:ext uri="{FF2B5EF4-FFF2-40B4-BE49-F238E27FC236}">
                <a16:creationId xmlns:a16="http://schemas.microsoft.com/office/drawing/2014/main" id="{036C6686-C722-416D-A3E6-D27F35AA2F46}"/>
              </a:ext>
            </a:extLst>
          </p:cNvPr>
          <p:cNvSpPr txBox="1">
            <a:spLocks noChangeArrowheads="1"/>
          </p:cNvSpPr>
          <p:nvPr/>
        </p:nvSpPr>
        <p:spPr>
          <a:xfrm>
            <a:off x="8906" y="2999342"/>
            <a:ext cx="12192000" cy="3553857"/>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Bef>
                <a:spcPts val="600"/>
              </a:spcBef>
            </a:pPr>
            <a:r>
              <a:rPr lang="en-US" sz="2400" kern="0" dirty="0">
                <a:latin typeface="Book Antiqua" pitchFamily="18" charset="0"/>
              </a:rPr>
              <a:t>EOQ = 302(60) = 18120 kits</a:t>
            </a:r>
          </a:p>
          <a:p>
            <a:pPr>
              <a:spcBef>
                <a:spcPts val="600"/>
              </a:spcBef>
            </a:pPr>
            <a:r>
              <a:rPr lang="en-US" sz="2400" kern="0" dirty="0">
                <a:latin typeface="Book Antiqua" pitchFamily="18" charset="0"/>
              </a:rPr>
              <a:t>Kits for 312 contracts are enough for how many days. 302/15 = 10.07  days.</a:t>
            </a:r>
          </a:p>
          <a:p>
            <a:pPr>
              <a:spcBef>
                <a:spcPts val="600"/>
              </a:spcBef>
            </a:pPr>
            <a:r>
              <a:rPr lang="en-US" sz="2400" kern="0" dirty="0">
                <a:latin typeface="Book Antiqua" pitchFamily="18" charset="0"/>
              </a:rPr>
              <a:t>In order to find D, we did 15(365) = 5475, but the game only runs for </a:t>
            </a:r>
          </a:p>
          <a:p>
            <a:pPr>
              <a:spcBef>
                <a:spcPts val="600"/>
              </a:spcBef>
            </a:pPr>
            <a:r>
              <a:rPr lang="en-US" sz="2400" kern="0" dirty="0">
                <a:latin typeface="Book Antiqua" pitchFamily="18" charset="0"/>
              </a:rPr>
              <a:t>50+7(24)+50 = 50+168+50 = 268 days. Is our computation incorrect?</a:t>
            </a:r>
          </a:p>
          <a:p>
            <a:pPr>
              <a:spcBef>
                <a:spcPts val="600"/>
              </a:spcBef>
            </a:pPr>
            <a:r>
              <a:rPr lang="en-US" sz="2400" kern="0" dirty="0">
                <a:latin typeface="Book Antiqua" pitchFamily="18" charset="0"/>
              </a:rPr>
              <a:t>It does not matter. Since $120 is the cost of carrying 60 kits for 365 days.</a:t>
            </a:r>
          </a:p>
          <a:p>
            <a:pPr>
              <a:spcBef>
                <a:spcPts val="600"/>
              </a:spcBef>
            </a:pPr>
            <a:r>
              <a:rPr lang="en-US" sz="2400" kern="0" dirty="0">
                <a:latin typeface="Book Antiqua" pitchFamily="18" charset="0"/>
              </a:rPr>
              <a:t>For a demand of 268 days,  $120 will be multiplied by 268/365, leading to </a:t>
            </a:r>
          </a:p>
          <a:p>
            <a:pPr>
              <a:spcBef>
                <a:spcPts val="600"/>
              </a:spcBef>
            </a:pPr>
            <a:r>
              <a:rPr lang="en-US" sz="2400" kern="0" dirty="0">
                <a:latin typeface="Book Antiqua" pitchFamily="18" charset="0"/>
              </a:rPr>
              <a:t>H= $120(268/365) =  88.11. </a:t>
            </a:r>
          </a:p>
          <a:p>
            <a:pPr>
              <a:spcBef>
                <a:spcPts val="600"/>
              </a:spcBef>
            </a:pPr>
            <a:r>
              <a:rPr lang="en-US" sz="2400" kern="0" dirty="0">
                <a:latin typeface="Book Antiqua" pitchFamily="18" charset="0"/>
              </a:rPr>
              <a:t>To clarify, let's use monthly demand instead of yearly demand. </a:t>
            </a:r>
          </a:p>
        </p:txBody>
      </p:sp>
      <p:sp>
        <p:nvSpPr>
          <p:cNvPr id="12" name="Rectangle 6">
            <a:extLst>
              <a:ext uri="{FF2B5EF4-FFF2-40B4-BE49-F238E27FC236}">
                <a16:creationId xmlns:a16="http://schemas.microsoft.com/office/drawing/2014/main" id="{11E45FF5-2DFB-4BA1-991D-5EF9FD28B516}"/>
              </a:ext>
            </a:extLst>
          </p:cNvPr>
          <p:cNvSpPr txBox="1">
            <a:spLocks noChangeArrowheads="1"/>
          </p:cNvSpPr>
          <p:nvPr/>
        </p:nvSpPr>
        <p:spPr>
          <a:xfrm>
            <a:off x="8906" y="1596330"/>
            <a:ext cx="12192000" cy="83823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kern="0" dirty="0">
                <a:latin typeface="Book Antiqua" pitchFamily="18" charset="0"/>
              </a:rPr>
              <a:t>SD/Q = HQ/2</a:t>
            </a:r>
          </a:p>
          <a:p>
            <a:r>
              <a:rPr lang="en-US" sz="2400" kern="0" dirty="0">
                <a:latin typeface="Book Antiqua" pitchFamily="18" charset="0"/>
              </a:rPr>
              <a:t>Q</a:t>
            </a:r>
            <a:r>
              <a:rPr lang="en-US" sz="2400" kern="0" baseline="30000" dirty="0">
                <a:latin typeface="Book Antiqua" pitchFamily="18" charset="0"/>
              </a:rPr>
              <a:t>2</a:t>
            </a:r>
            <a:r>
              <a:rPr lang="en-US" sz="2400" kern="0" dirty="0">
                <a:latin typeface="Book Antiqua" pitchFamily="18" charset="0"/>
              </a:rPr>
              <a:t> = 2DS/H</a:t>
            </a:r>
          </a:p>
        </p:txBody>
      </p:sp>
    </p:spTree>
    <p:extLst>
      <p:ext uri="{BB962C8B-B14F-4D97-AF65-F5344CB8AC3E}">
        <p14:creationId xmlns:p14="http://schemas.microsoft.com/office/powerpoint/2010/main" val="361660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ssolv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dissolv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dissolv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dissolv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dissolv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dissolv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dissolve">
                                      <p:cBhvr>
                                        <p:cTn id="67" dur="500"/>
                                        <p:tgtEl>
                                          <p:spTgt spid="9">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xEl>
                                              <p:pRg st="6" end="6"/>
                                            </p:txEl>
                                          </p:spTgt>
                                        </p:tgtEl>
                                        <p:attrNameLst>
                                          <p:attrName>style.visibility</p:attrName>
                                        </p:attrNameLst>
                                      </p:cBhvr>
                                      <p:to>
                                        <p:strVal val="visible"/>
                                      </p:to>
                                    </p:set>
                                    <p:animEffect transition="in" filter="dissolve">
                                      <p:cBhvr>
                                        <p:cTn id="72" dur="500"/>
                                        <p:tgtEl>
                                          <p:spTgt spid="9">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
                                            <p:txEl>
                                              <p:pRg st="7" end="7"/>
                                            </p:txEl>
                                          </p:spTgt>
                                        </p:tgtEl>
                                        <p:attrNameLst>
                                          <p:attrName>style.visibility</p:attrName>
                                        </p:attrNameLst>
                                      </p:cBhvr>
                                      <p:to>
                                        <p:strVal val="visible"/>
                                      </p:to>
                                    </p:set>
                                    <p:animEffect transition="in" filter="dissolve">
                                      <p:cBhvr>
                                        <p:cTn id="7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P spid="6" grpId="0" build="p"/>
      <p:bldP spid="9"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mc:AlternateContent xmlns:mc="http://schemas.openxmlformats.org/markup-compatibility/2006" xmlns:a14="http://schemas.microsoft.com/office/drawing/2010/main">
        <mc:Choice Requires="a14">
          <p:sp>
            <p:nvSpPr>
              <p:cNvPr id="5" name="Object 7"/>
              <p:cNvSpPr txBox="1"/>
              <p:nvPr/>
            </p:nvSpPr>
            <p:spPr bwMode="auto">
              <a:xfrm>
                <a:off x="131287" y="1762125"/>
                <a:ext cx="2427287" cy="11334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𝐸𝑂𝑄</m:t>
                      </m:r>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𝐷𝑆</m:t>
                              </m:r>
                            </m:num>
                            <m:den>
                              <m:r>
                                <a:rPr lang="en-US" sz="2400" i="1">
                                  <a:solidFill>
                                    <a:srgbClr val="000000"/>
                                  </a:solidFill>
                                  <a:latin typeface="Cambria Math" panose="02040503050406030204" pitchFamily="18" charset="0"/>
                                </a:rPr>
                                <m:t>𝐻</m:t>
                              </m:r>
                            </m:den>
                          </m:f>
                        </m:e>
                      </m:rad>
                    </m:oMath>
                  </m:oMathPara>
                </a14:m>
                <a:endParaRPr lang="en-US" sz="2400" dirty="0"/>
              </a:p>
            </p:txBody>
          </p:sp>
        </mc:Choice>
        <mc:Fallback xmlns="">
          <p:sp>
            <p:nvSpPr>
              <p:cNvPr id="5" name="Object 7"/>
              <p:cNvSpPr txBox="1">
                <a:spLocks noRot="1" noChangeAspect="1" noMove="1" noResize="1" noEditPoints="1" noAdjustHandles="1" noChangeArrowheads="1" noChangeShapeType="1" noTextEdit="1"/>
              </p:cNvSpPr>
              <p:nvPr/>
            </p:nvSpPr>
            <p:spPr bwMode="auto">
              <a:xfrm>
                <a:off x="131287" y="1762125"/>
                <a:ext cx="2427287" cy="113347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bject 8"/>
              <p:cNvSpPr txBox="1"/>
              <p:nvPr/>
            </p:nvSpPr>
            <p:spPr bwMode="auto">
              <a:xfrm>
                <a:off x="2558574" y="1765868"/>
                <a:ext cx="6781800" cy="12106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m:rPr>
                                  <m:nor/>
                                </m:rPr>
                                <a:rPr lang="en-US" sz="2400" kern="0" dirty="0">
                                  <a:latin typeface="Book Antiqua" pitchFamily="18" charset="0"/>
                                </a:rPr>
                                <m:t>4</m:t>
                              </m:r>
                              <m:r>
                                <a:rPr lang="en-US" sz="2400" b="0" i="1" kern="0" dirty="0" smtClean="0">
                                  <a:latin typeface="Cambria Math" panose="02040503050406030204" pitchFamily="18" charset="0"/>
                                </a:rPr>
                                <m:t>56.25</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1000</m:t>
                              </m:r>
                              <m:r>
                                <a:rPr lang="en-US" sz="2400" i="1">
                                  <a:solidFill>
                                    <a:srgbClr val="000000"/>
                                  </a:solidFill>
                                  <a:latin typeface="Cambria Math" panose="02040503050406030204" pitchFamily="18" charset="0"/>
                                </a:rPr>
                                <m:t>)</m:t>
                              </m:r>
                            </m:num>
                            <m:den>
                              <m:r>
                                <a:rPr lang="en-US" sz="2400" b="0" i="1" smtClean="0">
                                  <a:solidFill>
                                    <a:srgbClr val="000000"/>
                                  </a:solidFill>
                                  <a:latin typeface="Cambria Math" panose="02040503050406030204" pitchFamily="18" charset="0"/>
                                </a:rPr>
                                <m:t>10</m:t>
                              </m:r>
                            </m:den>
                          </m:f>
                        </m:e>
                      </m:rad>
                      <m:r>
                        <a:rPr lang="en-US" sz="2400" i="1">
                          <a:solidFill>
                            <a:srgbClr val="000000"/>
                          </a:solidFill>
                          <a:latin typeface="Cambria Math" panose="02040503050406030204" pitchFamily="18" charset="0"/>
                        </a:rPr>
                        <m:t>=</m:t>
                      </m:r>
                      <m:r>
                        <m:rPr>
                          <m:nor/>
                        </m:rPr>
                        <a:rPr lang="en-US" sz="2400">
                          <a:latin typeface="Book Antiqua" panose="02040602050305030304" pitchFamily="18" charset="0"/>
                        </a:rPr>
                        <m:t>3</m:t>
                      </m:r>
                      <m:r>
                        <a:rPr lang="en-US" sz="2400" b="0" i="1" smtClean="0">
                          <a:latin typeface="Cambria Math" panose="02040503050406030204" pitchFamily="18" charset="0"/>
                        </a:rPr>
                        <m:t>02.0761</m:t>
                      </m:r>
                      <m:r>
                        <a:rPr lang="en-US" sz="2400" b="0" i="1" smtClean="0">
                          <a:latin typeface="Cambria Math" panose="02040503050406030204" pitchFamily="18" charset="0"/>
                        </a:rPr>
                        <m:t> </m:t>
                      </m:r>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rPr>
                        <m:t> </m:t>
                      </m:r>
                      <m:r>
                        <a:rPr lang="en-US" sz="2400" b="0" i="1" smtClean="0">
                          <a:solidFill>
                            <a:srgbClr val="000000"/>
                          </a:solidFill>
                          <a:latin typeface="Cambria Math" panose="02040503050406030204" pitchFamily="18" charset="0"/>
                        </a:rPr>
                        <m:t>3</m:t>
                      </m:r>
                      <m:r>
                        <a:rPr lang="en-US" sz="2400" b="0" i="1" smtClean="0">
                          <a:solidFill>
                            <a:srgbClr val="000000"/>
                          </a:solidFill>
                          <a:latin typeface="Cambria Math" panose="02040503050406030204" pitchFamily="18" charset="0"/>
                        </a:rPr>
                        <m:t>0</m:t>
                      </m:r>
                      <m:r>
                        <a:rPr lang="en-US" sz="2400" b="0" i="1" smtClean="0">
                          <a:solidFill>
                            <a:srgbClr val="000000"/>
                          </a:solidFill>
                          <a:latin typeface="Cambria Math" panose="02040503050406030204" pitchFamily="18" charset="0"/>
                        </a:rPr>
                        <m:t>2</m:t>
                      </m:r>
                    </m:oMath>
                  </m:oMathPara>
                </a14:m>
                <a:endParaRPr lang="en-US" sz="2400" dirty="0"/>
              </a:p>
            </p:txBody>
          </p:sp>
        </mc:Choice>
        <mc:Fallback>
          <p:sp>
            <p:nvSpPr>
              <p:cNvPr id="7" name="Object 8"/>
              <p:cNvSpPr txBox="1">
                <a:spLocks noRot="1" noChangeAspect="1" noMove="1" noResize="1" noEditPoints="1" noAdjustHandles="1" noChangeArrowheads="1" noChangeShapeType="1" noTextEdit="1"/>
              </p:cNvSpPr>
              <p:nvPr/>
            </p:nvSpPr>
            <p:spPr bwMode="auto">
              <a:xfrm>
                <a:off x="2558574" y="1765868"/>
                <a:ext cx="6781800" cy="1210666"/>
              </a:xfrm>
              <a:prstGeom prst="rect">
                <a:avLst/>
              </a:prstGeom>
              <a:blipFill>
                <a:blip r:embed="rId4"/>
                <a:stretch>
                  <a:fillRect/>
                </a:stretch>
              </a:blipFill>
            </p:spPr>
            <p:txBody>
              <a:bodyPr/>
              <a:lstStyle/>
              <a:p>
                <a:r>
                  <a:rPr lang="en-US">
                    <a:noFill/>
                  </a:rPr>
                  <a:t> </a:t>
                </a:r>
              </a:p>
            </p:txBody>
          </p:sp>
        </mc:Fallback>
      </mc:AlternateContent>
      <p:sp>
        <p:nvSpPr>
          <p:cNvPr id="8" name="Rectangle 6"/>
          <p:cNvSpPr txBox="1">
            <a:spLocks noChangeArrowheads="1"/>
          </p:cNvSpPr>
          <p:nvPr/>
        </p:nvSpPr>
        <p:spPr>
          <a:xfrm>
            <a:off x="15240" y="605069"/>
            <a:ext cx="12192000" cy="129993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dirty="0">
                <a:latin typeface="Book Antiqua" panose="02040602050305030304" pitchFamily="18" charset="0"/>
              </a:rPr>
              <a:t>Since yearly demand is 5475, then monthly demand is 5475/12 = 486.6667.  </a:t>
            </a:r>
          </a:p>
          <a:p>
            <a:r>
              <a:rPr lang="en-US" sz="2400" dirty="0">
                <a:latin typeface="Book Antiqua" panose="02040602050305030304" pitchFamily="18" charset="0"/>
              </a:rPr>
              <a:t>The ordering cost remains $1000 per order. The carrying cost of $120 for 60 kits for one contract per year is translated into $120/12= $10 per month. </a:t>
            </a:r>
          </a:p>
        </p:txBody>
      </p:sp>
      <p:sp>
        <p:nvSpPr>
          <p:cNvPr id="12" name="Rectangle 6">
            <a:extLst>
              <a:ext uri="{FF2B5EF4-FFF2-40B4-BE49-F238E27FC236}">
                <a16:creationId xmlns:a16="http://schemas.microsoft.com/office/drawing/2014/main" id="{11E45FF5-2DFB-4BA1-991D-5EF9FD28B516}"/>
              </a:ext>
            </a:extLst>
          </p:cNvPr>
          <p:cNvSpPr txBox="1">
            <a:spLocks noChangeArrowheads="1"/>
          </p:cNvSpPr>
          <p:nvPr/>
        </p:nvSpPr>
        <p:spPr>
          <a:xfrm>
            <a:off x="-15240" y="2895600"/>
            <a:ext cx="12176760" cy="828618"/>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The same is true for daily demand. We can have D=R=16 per day. S=$1000 per order, and H =120/365 = $0.328767123287671</a:t>
            </a:r>
          </a:p>
        </p:txBody>
      </p:sp>
      <mc:AlternateContent xmlns:mc="http://schemas.openxmlformats.org/markup-compatibility/2006" xmlns:a14="http://schemas.microsoft.com/office/drawing/2010/main">
        <mc:Choice Requires="a14">
          <p:sp>
            <p:nvSpPr>
              <p:cNvPr id="9" name="Object 7">
                <a:extLst>
                  <a:ext uri="{FF2B5EF4-FFF2-40B4-BE49-F238E27FC236}">
                    <a16:creationId xmlns:a16="http://schemas.microsoft.com/office/drawing/2014/main" id="{4288AD2E-B692-4021-B834-902D35174E0D}"/>
                  </a:ext>
                </a:extLst>
              </p:cNvPr>
              <p:cNvSpPr txBox="1"/>
              <p:nvPr/>
            </p:nvSpPr>
            <p:spPr bwMode="auto">
              <a:xfrm>
                <a:off x="5181600" y="3362325"/>
                <a:ext cx="2427287" cy="11334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𝐸𝑂𝑄</m:t>
                      </m:r>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𝐷𝑆</m:t>
                              </m:r>
                            </m:num>
                            <m:den>
                              <m:r>
                                <a:rPr lang="en-US" sz="2400" i="1">
                                  <a:solidFill>
                                    <a:srgbClr val="000000"/>
                                  </a:solidFill>
                                  <a:latin typeface="Cambria Math" panose="02040503050406030204" pitchFamily="18" charset="0"/>
                                </a:rPr>
                                <m:t>𝐻</m:t>
                              </m:r>
                            </m:den>
                          </m:f>
                        </m:e>
                      </m:rad>
                    </m:oMath>
                  </m:oMathPara>
                </a14:m>
                <a:endParaRPr lang="en-US" sz="2400" dirty="0"/>
              </a:p>
            </p:txBody>
          </p:sp>
        </mc:Choice>
        <mc:Fallback xmlns="">
          <p:sp>
            <p:nvSpPr>
              <p:cNvPr id="9" name="Object 7">
                <a:extLst>
                  <a:ext uri="{FF2B5EF4-FFF2-40B4-BE49-F238E27FC236}">
                    <a16:creationId xmlns:a16="http://schemas.microsoft.com/office/drawing/2014/main" id="{4288AD2E-B692-4021-B834-902D35174E0D}"/>
                  </a:ext>
                </a:extLst>
              </p:cNvPr>
              <p:cNvSpPr txBox="1">
                <a:spLocks noRot="1" noChangeAspect="1" noMove="1" noResize="1" noEditPoints="1" noAdjustHandles="1" noChangeArrowheads="1" noChangeShapeType="1" noTextEdit="1"/>
              </p:cNvSpPr>
              <p:nvPr/>
            </p:nvSpPr>
            <p:spPr bwMode="auto">
              <a:xfrm>
                <a:off x="5181600" y="3362325"/>
                <a:ext cx="2427287" cy="113347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bject 8">
                <a:extLst>
                  <a:ext uri="{FF2B5EF4-FFF2-40B4-BE49-F238E27FC236}">
                    <a16:creationId xmlns:a16="http://schemas.microsoft.com/office/drawing/2014/main" id="{A5DEAF64-B3FE-4CA0-AE31-8358238199CC}"/>
                  </a:ext>
                </a:extLst>
              </p:cNvPr>
              <p:cNvSpPr txBox="1"/>
              <p:nvPr/>
            </p:nvSpPr>
            <p:spPr bwMode="auto">
              <a:xfrm>
                <a:off x="7391400" y="3320667"/>
                <a:ext cx="4572000" cy="12106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1</m:t>
                              </m:r>
                              <m:r>
                                <a:rPr lang="en-US" sz="2400" b="0" i="1" smtClean="0">
                                  <a:solidFill>
                                    <a:srgbClr val="000000"/>
                                  </a:solidFill>
                                  <a:latin typeface="Cambria Math" panose="02040503050406030204" pitchFamily="18" charset="0"/>
                                </a:rPr>
                                <m:t>5</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1000</m:t>
                              </m:r>
                              <m:r>
                                <a:rPr lang="en-US" sz="2400" i="1">
                                  <a:solidFill>
                                    <a:srgbClr val="000000"/>
                                  </a:solidFill>
                                  <a:latin typeface="Cambria Math" panose="02040503050406030204" pitchFamily="18" charset="0"/>
                                </a:rPr>
                                <m:t>)</m:t>
                              </m:r>
                            </m:num>
                            <m:den>
                              <m:r>
                                <m:rPr>
                                  <m:nor/>
                                </m:rPr>
                                <a:rPr lang="en-US" sz="2400" kern="0" dirty="0">
                                  <a:latin typeface="Book Antiqua" pitchFamily="18" charset="0"/>
                                </a:rPr>
                                <m:t>0.328767123287671</m:t>
                              </m:r>
                            </m:den>
                          </m:f>
                        </m:e>
                      </m:rad>
                      <m:r>
                        <a:rPr lang="en-US" sz="2400" i="1">
                          <a:latin typeface="Cambria Math" panose="02040503050406030204" pitchFamily="18" charset="0"/>
                          <a:sym typeface="Symbol" panose="05050102010706020507" pitchFamily="18" charset="2"/>
                        </a:rPr>
                        <m:t></m:t>
                      </m:r>
                      <m:r>
                        <a:rPr lang="en-US" sz="2400" i="1">
                          <a:latin typeface="Cambria Math" panose="02040503050406030204" pitchFamily="18" charset="0"/>
                        </a:rPr>
                        <m:t> </m:t>
                      </m:r>
                      <m:r>
                        <a:rPr lang="en-US" sz="2400" i="1">
                          <a:solidFill>
                            <a:srgbClr val="000000"/>
                          </a:solidFill>
                          <a:latin typeface="Cambria Math" panose="02040503050406030204" pitchFamily="18" charset="0"/>
                        </a:rPr>
                        <m:t>3</m:t>
                      </m:r>
                      <m:r>
                        <a:rPr lang="en-US" sz="2400" b="0" i="1" smtClean="0">
                          <a:solidFill>
                            <a:srgbClr val="000000"/>
                          </a:solidFill>
                          <a:latin typeface="Cambria Math" panose="02040503050406030204" pitchFamily="18" charset="0"/>
                        </a:rPr>
                        <m:t>0</m:t>
                      </m:r>
                      <m:r>
                        <a:rPr lang="en-US" sz="2400" i="1">
                          <a:solidFill>
                            <a:srgbClr val="000000"/>
                          </a:solidFill>
                          <a:latin typeface="Cambria Math" panose="02040503050406030204" pitchFamily="18" charset="0"/>
                        </a:rPr>
                        <m:t>2</m:t>
                      </m:r>
                    </m:oMath>
                  </m:oMathPara>
                </a14:m>
                <a:endParaRPr lang="en-US" sz="2400" dirty="0"/>
              </a:p>
            </p:txBody>
          </p:sp>
        </mc:Choice>
        <mc:Fallback>
          <p:sp>
            <p:nvSpPr>
              <p:cNvPr id="10" name="Object 8">
                <a:extLst>
                  <a:ext uri="{FF2B5EF4-FFF2-40B4-BE49-F238E27FC236}">
                    <a16:creationId xmlns:a16="http://schemas.microsoft.com/office/drawing/2014/main" id="{A5DEAF64-B3FE-4CA0-AE31-8358238199CC}"/>
                  </a:ext>
                </a:extLst>
              </p:cNvPr>
              <p:cNvSpPr txBox="1">
                <a:spLocks noRot="1" noChangeAspect="1" noMove="1" noResize="1" noEditPoints="1" noAdjustHandles="1" noChangeArrowheads="1" noChangeShapeType="1" noTextEdit="1"/>
              </p:cNvSpPr>
              <p:nvPr/>
            </p:nvSpPr>
            <p:spPr bwMode="auto">
              <a:xfrm>
                <a:off x="7391400" y="3320667"/>
                <a:ext cx="4572000" cy="1210666"/>
              </a:xfrm>
              <a:prstGeom prst="rect">
                <a:avLst/>
              </a:prstGeom>
              <a:blipFill>
                <a:blip r:embed="rId6"/>
                <a:stretch>
                  <a:fillRect/>
                </a:stretch>
              </a:blipFill>
            </p:spPr>
            <p:txBody>
              <a:bodyPr/>
              <a:lstStyle/>
              <a:p>
                <a:r>
                  <a:rPr lang="en-US">
                    <a:noFill/>
                  </a:rPr>
                  <a:t> </a:t>
                </a:r>
              </a:p>
            </p:txBody>
          </p:sp>
        </mc:Fallback>
      </mc:AlternateContent>
      <p:sp>
        <p:nvSpPr>
          <p:cNvPr id="11" name="Rectangle 6">
            <a:extLst>
              <a:ext uri="{FF2B5EF4-FFF2-40B4-BE49-F238E27FC236}">
                <a16:creationId xmlns:a16="http://schemas.microsoft.com/office/drawing/2014/main" id="{84523771-890B-4DD6-A4FD-95949FB51E01}"/>
              </a:ext>
            </a:extLst>
          </p:cNvPr>
          <p:cNvSpPr txBox="1">
            <a:spLocks noChangeArrowheads="1"/>
          </p:cNvSpPr>
          <p:nvPr/>
        </p:nvSpPr>
        <p:spPr>
          <a:xfrm>
            <a:off x="30480" y="4495800"/>
            <a:ext cx="12176760" cy="1915087"/>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dirty="0">
                <a:latin typeface="Book Antiqua" panose="02040602050305030304" pitchFamily="18" charset="0"/>
              </a:rPr>
              <a:t>As long as D and H are defined over the same period, year, month, week, and day, they all result in the same EOQ. The ordering cost is still S(D/Q), and the carrying cost is still H(Q/2). Nevertheless, throughout the game, based on the volume of demand and how you manage the capacity, you may use a different value as your yearly, or monthly demand (throughput) estimate each time.</a:t>
            </a:r>
            <a:endParaRPr lang="en-US" sz="2400" kern="0" dirty="0">
              <a:latin typeface="Book Antiqua" pitchFamily="18" charset="0"/>
            </a:endParaRPr>
          </a:p>
        </p:txBody>
      </p:sp>
    </p:spTree>
    <p:extLst>
      <p:ext uri="{BB962C8B-B14F-4D97-AF65-F5344CB8AC3E}">
        <p14:creationId xmlns:p14="http://schemas.microsoft.com/office/powerpoint/2010/main" val="291049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dissolve">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P spid="12" grpId="0" build="p"/>
      <p:bldP spid="9" grpId="0"/>
      <p:bldP spid="10" grpId="0"/>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Ordering Cost, Carrying Cost, Ordering Cycle, Flow Time, InvTurns </a:t>
            </a:r>
          </a:p>
        </p:txBody>
      </p:sp>
      <mc:AlternateContent xmlns:mc="http://schemas.openxmlformats.org/markup-compatibility/2006">
        <mc:Choice xmlns:a14="http://schemas.microsoft.com/office/drawing/2010/main" Requires="a14">
          <p:sp>
            <p:nvSpPr>
              <p:cNvPr id="8" name="Rectangle 6"/>
              <p:cNvSpPr txBox="1">
                <a:spLocks noChangeArrowheads="1"/>
              </p:cNvSpPr>
              <p:nvPr/>
            </p:nvSpPr>
            <p:spPr>
              <a:xfrm>
                <a:off x="7620" y="603979"/>
                <a:ext cx="12192000" cy="584819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OC= SD/Q = 1000(5475)/302.0761= 18124.57.</a:t>
                </a:r>
              </a:p>
              <a:p>
                <a:pPr marL="514350" indent="-457200" eaLnBrk="0" hangingPunct="0">
                  <a:spcAft>
                    <a:spcPts val="600"/>
                  </a:spcAft>
                  <a:defRPr/>
                </a:pPr>
                <a:r>
                  <a:rPr lang="en-US" sz="2400" kern="0" dirty="0">
                    <a:latin typeface="Book Antiqua" pitchFamily="18" charset="0"/>
                  </a:rPr>
                  <a:t>CC = HQ/2 = 120(</a:t>
                </a:r>
                <a14:m>
                  <m:oMath xmlns:m="http://schemas.openxmlformats.org/officeDocument/2006/math">
                    <m:r>
                      <m:rPr>
                        <m:nor/>
                      </m:rPr>
                      <a:rPr lang="en-US" sz="2400" kern="0" dirty="0">
                        <a:latin typeface="Book Antiqua" pitchFamily="18" charset="0"/>
                      </a:rPr>
                      <m:t>302.0761</m:t>
                    </m:r>
                  </m:oMath>
                </a14:m>
                <a:r>
                  <a:rPr lang="en-US" sz="2400" kern="0" dirty="0">
                    <a:latin typeface="Book Antiqua" pitchFamily="18" charset="0"/>
                  </a:rPr>
                  <a:t>)/2 = 18124.57.</a:t>
                </a:r>
              </a:p>
              <a:p>
                <a:pPr marL="514350" indent="-457200" eaLnBrk="0" hangingPunct="0">
                  <a:spcAft>
                    <a:spcPts val="600"/>
                  </a:spcAft>
                  <a:defRPr/>
                </a:pPr>
                <a:r>
                  <a:rPr lang="en-US" sz="2400" kern="0" dirty="0">
                    <a:latin typeface="Book Antiqua" pitchFamily="18" charset="0"/>
                  </a:rPr>
                  <a:t>Ordering Cycle = 302/16= 20.13 days.</a:t>
                </a:r>
              </a:p>
              <a:p>
                <a:pPr marL="514350" indent="-457200" eaLnBrk="0" hangingPunct="0">
                  <a:spcAft>
                    <a:spcPts val="600"/>
                  </a:spcAft>
                  <a:defRPr/>
                </a:pPr>
                <a:r>
                  <a:rPr lang="en-US" sz="2400" kern="0" dirty="0">
                    <a:latin typeface="Book Antiqua" pitchFamily="18" charset="0"/>
                  </a:rPr>
                  <a:t>Cycle Inventory = 302/2= 151.</a:t>
                </a:r>
              </a:p>
              <a:p>
                <a:pPr marL="514350" indent="-457200" eaLnBrk="0" hangingPunct="0">
                  <a:spcAft>
                    <a:spcPts val="600"/>
                  </a:spcAft>
                  <a:defRPr/>
                </a:pPr>
                <a:r>
                  <a:rPr lang="en-US" sz="2400" kern="0" dirty="0">
                    <a:latin typeface="Book Antiqua" pitchFamily="18" charset="0"/>
                  </a:rPr>
                  <a:t>For the time being we assume the safety stock is 0.</a:t>
                </a:r>
              </a:p>
              <a:p>
                <a:pPr marL="514350" indent="-457200" eaLnBrk="0" hangingPunct="0">
                  <a:spcAft>
                    <a:spcPts val="600"/>
                  </a:spcAft>
                  <a:defRPr/>
                </a:pPr>
                <a:r>
                  <a:rPr lang="en-US" sz="2400" kern="0" dirty="0">
                    <a:latin typeface="Book Antiqua" pitchFamily="18" charset="0"/>
                  </a:rPr>
                  <a:t>Therefore, average inventory is equal to cycle inventory.</a:t>
                </a:r>
              </a:p>
              <a:p>
                <a:pPr marL="514350" indent="-457200" eaLnBrk="0" hangingPunct="0">
                  <a:spcAft>
                    <a:spcPts val="600"/>
                  </a:spcAft>
                  <a:defRPr/>
                </a:pPr>
                <a:r>
                  <a:rPr lang="en-US" sz="2400" kern="0" dirty="0">
                    <a:latin typeface="Book Antiqua" pitchFamily="18" charset="0"/>
                  </a:rPr>
                  <a:t>I = Q/2 = 151.</a:t>
                </a:r>
              </a:p>
              <a:p>
                <a:pPr marL="514350" indent="-457200" eaLnBrk="0" hangingPunct="0">
                  <a:spcAft>
                    <a:spcPts val="600"/>
                  </a:spcAft>
                  <a:defRPr/>
                </a:pPr>
                <a:r>
                  <a:rPr lang="en-US" sz="2400" kern="0" dirty="0">
                    <a:latin typeface="Book Antiqua" pitchFamily="18" charset="0"/>
                  </a:rPr>
                  <a:t>Flow time </a:t>
                </a:r>
                <a:r>
                  <a:rPr lang="en-US" sz="2400" kern="0" dirty="0">
                    <a:latin typeface="Book Antiqua" pitchFamily="18" charset="0"/>
                    <a:sym typeface="Wingdings" panose="05000000000000000000" pitchFamily="2" charset="2"/>
                  </a:rPr>
                  <a:t> RT=I  T=I/R.</a:t>
                </a:r>
              </a:p>
              <a:p>
                <a:pPr marL="514350" indent="-457200" eaLnBrk="0" hangingPunct="0">
                  <a:spcAft>
                    <a:spcPts val="600"/>
                  </a:spcAft>
                  <a:defRPr/>
                </a:pPr>
                <a:r>
                  <a:rPr lang="en-US" sz="2400" kern="0" dirty="0">
                    <a:latin typeface="Book Antiqua" pitchFamily="18" charset="0"/>
                    <a:sym typeface="Wingdings" panose="05000000000000000000" pitchFamily="2" charset="2"/>
                  </a:rPr>
                  <a:t>R=16 per day, I = 156  T= 151/15 = 10.07.</a:t>
                </a:r>
              </a:p>
              <a:p>
                <a:pPr marL="514350" indent="-457200" eaLnBrk="0" hangingPunct="0">
                  <a:spcAft>
                    <a:spcPts val="600"/>
                  </a:spcAft>
                  <a:defRPr/>
                </a:pPr>
                <a:r>
                  <a:rPr lang="en-US" sz="2400" kern="0" dirty="0">
                    <a:latin typeface="Book Antiqua" pitchFamily="18" charset="0"/>
                    <a:sym typeface="Wingdings" panose="05000000000000000000" pitchFamily="2" charset="2"/>
                  </a:rPr>
                  <a:t>Alternatively, (20.13+0)/2 = 10.07 days.</a:t>
                </a:r>
              </a:p>
              <a:p>
                <a:pPr marL="514350" indent="-457200" eaLnBrk="0" hangingPunct="0">
                  <a:spcAft>
                    <a:spcPts val="600"/>
                  </a:spcAft>
                  <a:defRPr/>
                </a:pPr>
                <a:r>
                  <a:rPr lang="en-US" sz="2400" kern="0" dirty="0">
                    <a:latin typeface="Book Antiqua" pitchFamily="18" charset="0"/>
                    <a:sym typeface="Wingdings" panose="05000000000000000000" pitchFamily="2" charset="2"/>
                  </a:rPr>
                  <a:t>This is in-storage flow time. It differs from the production flow time.</a:t>
                </a:r>
              </a:p>
              <a:p>
                <a:pPr marL="514350" indent="-457200" eaLnBrk="0" hangingPunct="0">
                  <a:spcAft>
                    <a:spcPts val="600"/>
                  </a:spcAft>
                  <a:defRPr/>
                </a:pPr>
                <a:r>
                  <a:rPr lang="en-US" sz="2400" kern="0" dirty="0">
                    <a:latin typeface="Book Antiqua" pitchFamily="18" charset="0"/>
                    <a:sym typeface="Wingdings" panose="05000000000000000000" pitchFamily="2" charset="2"/>
                  </a:rPr>
                  <a:t>Production flow time has impact on revenue per unit if product delivered.</a:t>
                </a:r>
              </a:p>
              <a:p>
                <a:pPr marL="514350" indent="-457200" eaLnBrk="0" hangingPunct="0">
                  <a:spcAft>
                    <a:spcPts val="600"/>
                  </a:spcAft>
                  <a:defRPr/>
                </a:pPr>
                <a:r>
                  <a:rPr lang="en-US" sz="2400" kern="0" dirty="0">
                    <a:latin typeface="Book Antiqua" pitchFamily="18" charset="0"/>
                    <a:sym typeface="Wingdings" panose="05000000000000000000" pitchFamily="2" charset="2"/>
                  </a:rPr>
                  <a:t>In-storage flow time had impact on inventory costs and inventory turns. </a:t>
                </a:r>
              </a:p>
            </p:txBody>
          </p:sp>
        </mc:Choice>
        <mc:Fallback>
          <p:sp>
            <p:nvSpPr>
              <p:cNvPr id="8" name="Rectangle 6"/>
              <p:cNvSpPr txBox="1">
                <a:spLocks noRot="1" noChangeAspect="1" noMove="1" noResize="1" noEditPoints="1" noAdjustHandles="1" noChangeArrowheads="1" noChangeShapeType="1" noTextEdit="1"/>
              </p:cNvSpPr>
              <p:nvPr/>
            </p:nvSpPr>
            <p:spPr>
              <a:xfrm>
                <a:off x="7620" y="603979"/>
                <a:ext cx="12192000" cy="5848195"/>
              </a:xfrm>
              <a:prstGeom prst="rect">
                <a:avLst/>
              </a:prstGeom>
              <a:blipFill>
                <a:blip r:embed="rId3"/>
                <a:stretch>
                  <a:fillRect l="-300" t="-834" b="-938"/>
                </a:stretch>
              </a:blipFill>
            </p:spPr>
            <p:txBody>
              <a:bodyPr/>
              <a:lstStyle/>
              <a:p>
                <a:r>
                  <a:rPr lang="en-US">
                    <a:noFill/>
                  </a:rPr>
                  <a:t> </a:t>
                </a:r>
              </a:p>
            </p:txBody>
          </p:sp>
        </mc:Fallback>
      </mc:AlternateContent>
    </p:spTree>
    <p:extLst>
      <p:ext uri="{BB962C8B-B14F-4D97-AF65-F5344CB8AC3E}">
        <p14:creationId xmlns:p14="http://schemas.microsoft.com/office/powerpoint/2010/main" val="245813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dissolv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dissolv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dissolve">
                                      <p:cBhvr>
                                        <p:cTn id="6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Ordering Cost, Carrying Cost, Ordering Cycle, Flow Time, InvTurns </a:t>
            </a:r>
          </a:p>
        </p:txBody>
      </p:sp>
      <p:sp>
        <p:nvSpPr>
          <p:cNvPr id="8" name="Rectangle 6"/>
          <p:cNvSpPr txBox="1">
            <a:spLocks noChangeArrowheads="1"/>
          </p:cNvSpPr>
          <p:nvPr/>
        </p:nvSpPr>
        <p:spPr>
          <a:xfrm>
            <a:off x="7620" y="603979"/>
            <a:ext cx="12192000" cy="137722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Wingdings" panose="05000000000000000000" pitchFamily="2" charset="2"/>
              </a:rPr>
              <a:t>Inventory turns = R/I = 5475/151 = 36.26 times.</a:t>
            </a:r>
          </a:p>
          <a:p>
            <a:pPr marL="514350" indent="-457200" eaLnBrk="0" hangingPunct="0">
              <a:spcAft>
                <a:spcPts val="600"/>
              </a:spcAft>
              <a:defRPr/>
            </a:pPr>
            <a:r>
              <a:rPr lang="en-US" sz="2400" kern="0" dirty="0">
                <a:latin typeface="Book Antiqua" pitchFamily="18" charset="0"/>
                <a:sym typeface="Wingdings" panose="05000000000000000000" pitchFamily="2" charset="2"/>
              </a:rPr>
              <a:t>InvTurns = 1/FlowTime =1/9.75. </a:t>
            </a:r>
          </a:p>
          <a:p>
            <a:pPr marL="514350" indent="-457200" eaLnBrk="0" hangingPunct="0">
              <a:spcAft>
                <a:spcPts val="600"/>
              </a:spcAft>
              <a:defRPr/>
            </a:pPr>
            <a:r>
              <a:rPr lang="en-US" sz="2400" kern="0" dirty="0">
                <a:latin typeface="Book Antiqua" pitchFamily="18" charset="0"/>
                <a:sym typeface="Wingdings" panose="05000000000000000000" pitchFamily="2" charset="2"/>
              </a:rPr>
              <a:t>1/10.07 OR  36.26?</a:t>
            </a:r>
          </a:p>
        </p:txBody>
      </p:sp>
      <p:sp>
        <p:nvSpPr>
          <p:cNvPr id="4" name="Rectangle 6">
            <a:extLst>
              <a:ext uri="{FF2B5EF4-FFF2-40B4-BE49-F238E27FC236}">
                <a16:creationId xmlns:a16="http://schemas.microsoft.com/office/drawing/2014/main" id="{95980F2E-1BDF-450B-9644-36893D952563}"/>
              </a:ext>
            </a:extLst>
          </p:cNvPr>
          <p:cNvSpPr txBox="1">
            <a:spLocks noChangeArrowheads="1"/>
          </p:cNvSpPr>
          <p:nvPr/>
        </p:nvSpPr>
        <p:spPr>
          <a:xfrm>
            <a:off x="2971800" y="1524000"/>
            <a:ext cx="3124200" cy="58477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Wingdings" panose="05000000000000000000" pitchFamily="2" charset="2"/>
              </a:rPr>
              <a:t>365(1/10.07) = 36.26.</a:t>
            </a: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r>
              <a:rPr lang="en-US" sz="2400" kern="0" dirty="0">
                <a:latin typeface="Book Antiqua" pitchFamily="18" charset="0"/>
              </a:rPr>
              <a:t> </a:t>
            </a:r>
          </a:p>
        </p:txBody>
      </p:sp>
      <p:sp>
        <p:nvSpPr>
          <p:cNvPr id="5" name="Rectangle 6">
            <a:extLst>
              <a:ext uri="{FF2B5EF4-FFF2-40B4-BE49-F238E27FC236}">
                <a16:creationId xmlns:a16="http://schemas.microsoft.com/office/drawing/2014/main" id="{E1425601-8739-4924-A311-EB94B9380923}"/>
              </a:ext>
            </a:extLst>
          </p:cNvPr>
          <p:cNvSpPr txBox="1">
            <a:spLocks noChangeArrowheads="1"/>
          </p:cNvSpPr>
          <p:nvPr/>
        </p:nvSpPr>
        <p:spPr>
          <a:xfrm>
            <a:off x="7620" y="2000404"/>
            <a:ext cx="12108180" cy="4444424"/>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Wingdings" panose="05000000000000000000" pitchFamily="2" charset="2"/>
              </a:rPr>
              <a:t>Suppose kits are delivered in </a:t>
            </a:r>
            <a:r>
              <a:rPr lang="en-US" sz="2400" b="1" kern="0" dirty="0">
                <a:solidFill>
                  <a:srgbClr val="C00000"/>
                </a:solidFill>
                <a:latin typeface="Book Antiqua" pitchFamily="18" charset="0"/>
                <a:sym typeface="Wingdings" panose="05000000000000000000" pitchFamily="2" charset="2"/>
              </a:rPr>
              <a:t>boxes of 400 products</a:t>
            </a:r>
            <a:r>
              <a:rPr lang="en-US" sz="2400" kern="0" dirty="0">
                <a:latin typeface="Book Antiqua" pitchFamily="18" charset="0"/>
                <a:sym typeface="Wingdings" panose="05000000000000000000" pitchFamily="2" charset="2"/>
              </a:rPr>
              <a:t>. That is boxes of 24000 kits. What is the impact on the total cost. </a:t>
            </a:r>
          </a:p>
          <a:p>
            <a:pPr marL="514350" indent="-457200" eaLnBrk="0" hangingPunct="0">
              <a:spcAft>
                <a:spcPts val="600"/>
              </a:spcAft>
              <a:defRPr/>
            </a:pPr>
            <a:r>
              <a:rPr lang="en-US" sz="2400" kern="0" dirty="0">
                <a:latin typeface="Book Antiqua" pitchFamily="18" charset="0"/>
                <a:sym typeface="Wingdings" panose="05000000000000000000" pitchFamily="2" charset="2"/>
              </a:rPr>
              <a:t>The current EOQ with all the decimal points is  </a:t>
            </a:r>
            <a:r>
              <a:rPr lang="en-US" sz="2400" kern="0" dirty="0">
                <a:latin typeface="Book Antiqua" pitchFamily="18" charset="0"/>
              </a:rPr>
              <a:t>311.9829.</a:t>
            </a:r>
            <a:endParaRPr lang="en-US" sz="2400" kern="0" dirty="0">
              <a:latin typeface="Book Antiqua" pitchFamily="18" charset="0"/>
              <a:sym typeface="Wingdings" panose="05000000000000000000" pitchFamily="2" charset="2"/>
            </a:endParaRPr>
          </a:p>
          <a:p>
            <a:pPr marL="514350" indent="-457200" eaLnBrk="0" hangingPunct="0">
              <a:spcAft>
                <a:spcPts val="600"/>
              </a:spcAft>
              <a:defRPr/>
            </a:pPr>
            <a:r>
              <a:rPr lang="en-US" sz="2400" kern="0" dirty="0">
                <a:latin typeface="Book Antiqua" pitchFamily="18" charset="0"/>
                <a:sym typeface="Wingdings" panose="05000000000000000000" pitchFamily="2" charset="2"/>
              </a:rPr>
              <a:t>TC(EOQ) = 1000*5475/</a:t>
            </a:r>
            <a:r>
              <a:rPr lang="en-US" sz="2400" kern="0" dirty="0">
                <a:latin typeface="Book Antiqua" pitchFamily="18" charset="0"/>
              </a:rPr>
              <a:t>302.0761 </a:t>
            </a:r>
            <a:r>
              <a:rPr lang="en-US" sz="2400" kern="0" dirty="0">
                <a:latin typeface="Book Antiqua" pitchFamily="18" charset="0"/>
                <a:sym typeface="Wingdings" panose="05000000000000000000" pitchFamily="2" charset="2"/>
              </a:rPr>
              <a:t>+ 120*</a:t>
            </a:r>
            <a:r>
              <a:rPr lang="en-US" sz="2400" kern="0" dirty="0">
                <a:latin typeface="Book Antiqua" pitchFamily="18" charset="0"/>
              </a:rPr>
              <a:t>302.0761</a:t>
            </a:r>
            <a:r>
              <a:rPr lang="en-US" sz="2400" kern="0" dirty="0">
                <a:latin typeface="Book Antiqua" pitchFamily="18" charset="0"/>
                <a:sym typeface="Wingdings" panose="05000000000000000000" pitchFamily="2" charset="2"/>
              </a:rPr>
              <a:t> = </a:t>
            </a:r>
            <a:r>
              <a:rPr lang="en-US" sz="2400" kern="0" dirty="0">
                <a:latin typeface="Book Antiqua" pitchFamily="18" charset="0"/>
              </a:rPr>
              <a:t>18124.57 + 18124.57 = 36249.14.</a:t>
            </a:r>
          </a:p>
          <a:p>
            <a:pPr marL="514350" indent="-457200" eaLnBrk="0" hangingPunct="0">
              <a:spcAft>
                <a:spcPts val="600"/>
              </a:spcAft>
              <a:defRPr/>
            </a:pPr>
            <a:r>
              <a:rPr lang="en-US" sz="2400" kern="0" dirty="0">
                <a:latin typeface="Book Antiqua" pitchFamily="18" charset="0"/>
                <a:sym typeface="Wingdings" panose="05000000000000000000" pitchFamily="2" charset="2"/>
              </a:rPr>
              <a:t>TC(400) = </a:t>
            </a:r>
            <a:r>
              <a:rPr lang="en-US" sz="2400" b="1" kern="0" dirty="0">
                <a:solidFill>
                  <a:srgbClr val="00B050"/>
                </a:solidFill>
                <a:latin typeface="Book Antiqua" pitchFamily="18" charset="0"/>
                <a:sym typeface="Wingdings" panose="05000000000000000000" pitchFamily="2" charset="2"/>
              </a:rPr>
              <a:t>1000*5475/</a:t>
            </a:r>
            <a:r>
              <a:rPr lang="en-US" sz="2400" b="1" kern="0" dirty="0">
                <a:solidFill>
                  <a:srgbClr val="00B050"/>
                </a:solidFill>
                <a:latin typeface="Book Antiqua" pitchFamily="18" charset="0"/>
              </a:rPr>
              <a:t>400</a:t>
            </a:r>
            <a:r>
              <a:rPr lang="en-US" sz="2400" kern="0" dirty="0">
                <a:latin typeface="Book Antiqua" pitchFamily="18" charset="0"/>
              </a:rPr>
              <a:t> </a:t>
            </a:r>
            <a:r>
              <a:rPr lang="en-US" sz="2400" kern="0" dirty="0">
                <a:latin typeface="Book Antiqua" pitchFamily="18" charset="0"/>
                <a:sym typeface="Wingdings" panose="05000000000000000000" pitchFamily="2" charset="2"/>
              </a:rPr>
              <a:t>+ </a:t>
            </a:r>
            <a:r>
              <a:rPr lang="en-US" sz="2400" b="1" kern="0" dirty="0">
                <a:solidFill>
                  <a:srgbClr val="FF0000"/>
                </a:solidFill>
                <a:latin typeface="Book Antiqua" pitchFamily="18" charset="0"/>
                <a:sym typeface="Wingdings" panose="05000000000000000000" pitchFamily="2" charset="2"/>
              </a:rPr>
              <a:t>120*</a:t>
            </a:r>
            <a:r>
              <a:rPr lang="en-US" sz="2400" b="1" kern="0" dirty="0">
                <a:solidFill>
                  <a:srgbClr val="FF0000"/>
                </a:solidFill>
                <a:latin typeface="Book Antiqua" pitchFamily="18" charset="0"/>
              </a:rPr>
              <a:t>400</a:t>
            </a:r>
            <a:r>
              <a:rPr lang="en-US" sz="2400" b="1" kern="0" dirty="0">
                <a:solidFill>
                  <a:srgbClr val="FF0000"/>
                </a:solidFill>
                <a:latin typeface="Book Antiqua" pitchFamily="18" charset="0"/>
                <a:sym typeface="Wingdings" panose="05000000000000000000" pitchFamily="2" charset="2"/>
              </a:rPr>
              <a:t>/2</a:t>
            </a:r>
            <a:r>
              <a:rPr lang="en-US" sz="2400" kern="0" dirty="0">
                <a:latin typeface="Book Antiqua" pitchFamily="18" charset="0"/>
                <a:sym typeface="Wingdings" panose="05000000000000000000" pitchFamily="2" charset="2"/>
              </a:rPr>
              <a:t> = </a:t>
            </a:r>
            <a:r>
              <a:rPr lang="en-US" sz="2400" b="1" kern="0" dirty="0">
                <a:solidFill>
                  <a:srgbClr val="00B050"/>
                </a:solidFill>
                <a:latin typeface="Book Antiqua" pitchFamily="18" charset="0"/>
              </a:rPr>
              <a:t>13687.5</a:t>
            </a:r>
            <a:r>
              <a:rPr lang="en-US" sz="2400" kern="0" dirty="0">
                <a:latin typeface="Book Antiqua" pitchFamily="18" charset="0"/>
              </a:rPr>
              <a:t> + </a:t>
            </a:r>
            <a:r>
              <a:rPr lang="en-US" sz="2400" kern="0" dirty="0">
                <a:solidFill>
                  <a:srgbClr val="FF0000"/>
                </a:solidFill>
                <a:latin typeface="Book Antiqua" pitchFamily="18" charset="0"/>
              </a:rPr>
              <a:t>24000</a:t>
            </a:r>
            <a:r>
              <a:rPr lang="en-US" sz="2400" kern="0" dirty="0">
                <a:latin typeface="Book Antiqua" pitchFamily="18" charset="0"/>
              </a:rPr>
              <a:t> = 37687.5.</a:t>
            </a:r>
          </a:p>
          <a:p>
            <a:pPr marL="514350" indent="-457200" eaLnBrk="0" hangingPunct="0">
              <a:spcAft>
                <a:spcPts val="600"/>
              </a:spcAft>
              <a:defRPr/>
            </a:pPr>
            <a:r>
              <a:rPr lang="en-US" sz="2400" kern="0" dirty="0">
                <a:latin typeface="Book Antiqua" pitchFamily="18" charset="0"/>
              </a:rPr>
              <a:t>Ordering cost goes down, because we order in larger quantities. </a:t>
            </a:r>
          </a:p>
          <a:p>
            <a:pPr marL="514350" indent="-457200" eaLnBrk="0" hangingPunct="0">
              <a:spcAft>
                <a:spcPts val="600"/>
              </a:spcAft>
              <a:defRPr/>
            </a:pPr>
            <a:r>
              <a:rPr lang="en-US" sz="2400" kern="0" dirty="0">
                <a:latin typeface="Book Antiqua" pitchFamily="18" charset="0"/>
              </a:rPr>
              <a:t>Carrying cost goes down, because we carry more inventory.</a:t>
            </a:r>
          </a:p>
          <a:p>
            <a:pPr marL="514350" indent="-457200" eaLnBrk="0" hangingPunct="0">
              <a:spcAft>
                <a:spcPts val="600"/>
              </a:spcAft>
              <a:defRPr/>
            </a:pPr>
            <a:r>
              <a:rPr lang="en-US" sz="2400" kern="0" dirty="0">
                <a:latin typeface="Book Antiqua" pitchFamily="18" charset="0"/>
              </a:rPr>
              <a:t>Total cost goes up because we order other than EOQ.</a:t>
            </a:r>
          </a:p>
          <a:p>
            <a:pPr marL="514350" indent="-457200" eaLnBrk="0" hangingPunct="0">
              <a:spcAft>
                <a:spcPts val="600"/>
              </a:spcAft>
              <a:defRPr/>
            </a:pPr>
            <a:r>
              <a:rPr lang="en-US" sz="2400" kern="0" dirty="0">
                <a:latin typeface="Book Antiqua" pitchFamily="18" charset="0"/>
              </a:rPr>
              <a:t>Q2/Q1 = (400-302)/302 = 32.5%</a:t>
            </a:r>
            <a:r>
              <a:rPr lang="en-US" sz="2400" kern="0" dirty="0">
                <a:latin typeface="Book Antiqua" pitchFamily="18" charset="0"/>
                <a:sym typeface="Symbol" panose="05050102010706020507" pitchFamily="18" charset="2"/>
              </a:rPr>
              <a:t>  </a:t>
            </a:r>
            <a:endParaRPr lang="en-US" sz="2400" kern="0" dirty="0">
              <a:latin typeface="Book Antiqua" pitchFamily="18" charset="0"/>
            </a:endParaRPr>
          </a:p>
          <a:p>
            <a:pPr marL="514350" indent="-457200" eaLnBrk="0" hangingPunct="0">
              <a:spcAft>
                <a:spcPts val="600"/>
              </a:spcAft>
              <a:defRPr/>
            </a:pPr>
            <a:r>
              <a:rPr lang="en-US" sz="2400" kern="0" dirty="0">
                <a:latin typeface="Book Antiqua" pitchFamily="18" charset="0"/>
              </a:rPr>
              <a:t>TC2/TC1 = (37687.5-36249.14)/36249.14 = 4%</a:t>
            </a:r>
            <a:r>
              <a:rPr lang="en-US" sz="2400" kern="0" dirty="0">
                <a:latin typeface="Book Antiqua" pitchFamily="18" charset="0"/>
                <a:sym typeface="Symbol" panose="05050102010706020507" pitchFamily="18" charset="2"/>
              </a:rPr>
              <a:t> </a:t>
            </a: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sym typeface="Wingdings" panose="05000000000000000000" pitchFamily="2" charset="2"/>
            </a:endParaRPr>
          </a:p>
        </p:txBody>
      </p:sp>
      <p:sp>
        <p:nvSpPr>
          <p:cNvPr id="9" name="TextBox 8">
            <a:extLst>
              <a:ext uri="{FF2B5EF4-FFF2-40B4-BE49-F238E27FC236}">
                <a16:creationId xmlns:a16="http://schemas.microsoft.com/office/drawing/2014/main" id="{2DA15812-9F50-4D84-A503-C508838A9E6A}"/>
              </a:ext>
            </a:extLst>
          </p:cNvPr>
          <p:cNvSpPr txBox="1"/>
          <p:nvPr/>
        </p:nvSpPr>
        <p:spPr>
          <a:xfrm>
            <a:off x="6705600" y="5638800"/>
            <a:ext cx="3962400" cy="461665"/>
          </a:xfrm>
          <a:prstGeom prst="rect">
            <a:avLst/>
          </a:prstGeom>
          <a:noFill/>
        </p:spPr>
        <p:txBody>
          <a:bodyPr wrap="square">
            <a:spAutoFit/>
          </a:bodyPr>
          <a:lstStyle/>
          <a:p>
            <a:pPr marL="514350" indent="-457200" eaLnBrk="0" hangingPunct="0">
              <a:spcAft>
                <a:spcPts val="600"/>
              </a:spcAft>
              <a:defRPr/>
            </a:pPr>
            <a:r>
              <a:rPr lang="en-US" sz="2400" b="1" kern="0" dirty="0">
                <a:solidFill>
                  <a:srgbClr val="C00000"/>
                </a:solidFill>
                <a:latin typeface="Book Antiqua" pitchFamily="18" charset="0"/>
              </a:rPr>
              <a:t>Q: 32.5%</a:t>
            </a:r>
            <a:r>
              <a:rPr lang="en-US" sz="2400" b="1" kern="0" dirty="0">
                <a:solidFill>
                  <a:srgbClr val="C00000"/>
                </a:solidFill>
                <a:latin typeface="Book Antiqua" pitchFamily="18" charset="0"/>
                <a:sym typeface="Symbol" panose="05050102010706020507" pitchFamily="18" charset="2"/>
              </a:rPr>
              <a:t>  </a:t>
            </a:r>
            <a:r>
              <a:rPr lang="en-US" sz="2400" b="1" kern="0" dirty="0">
                <a:solidFill>
                  <a:srgbClr val="C00000"/>
                </a:solidFill>
                <a:latin typeface="Book Antiqua" pitchFamily="18" charset="0"/>
                <a:sym typeface="Wingdings" panose="05000000000000000000" pitchFamily="2" charset="2"/>
              </a:rPr>
              <a:t> </a:t>
            </a:r>
            <a:r>
              <a:rPr lang="en-US" sz="2400" b="1" kern="0" dirty="0">
                <a:solidFill>
                  <a:srgbClr val="C00000"/>
                </a:solidFill>
                <a:latin typeface="Book Antiqua" pitchFamily="18" charset="0"/>
              </a:rPr>
              <a:t>TC: 4%</a:t>
            </a:r>
            <a:r>
              <a:rPr lang="en-US" sz="2400" b="1" kern="0" dirty="0">
                <a:solidFill>
                  <a:srgbClr val="C00000"/>
                </a:solidFill>
                <a:latin typeface="Book Antiqua" pitchFamily="18" charset="0"/>
                <a:sym typeface="Symbol" panose="05050102010706020507" pitchFamily="18" charset="2"/>
              </a:rPr>
              <a:t> </a:t>
            </a:r>
            <a:endParaRPr lang="en-US" sz="2400" b="1" kern="0" dirty="0">
              <a:solidFill>
                <a:srgbClr val="C00000"/>
              </a:solidFill>
              <a:latin typeface="Book Antiqua" pitchFamily="18" charset="0"/>
            </a:endParaRPr>
          </a:p>
        </p:txBody>
      </p:sp>
    </p:spTree>
    <p:extLst>
      <p:ext uri="{BB962C8B-B14F-4D97-AF65-F5344CB8AC3E}">
        <p14:creationId xmlns:p14="http://schemas.microsoft.com/office/powerpoint/2010/main" val="59236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ssolv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ssolv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dissolv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dissolv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dissolve">
                                      <p:cBhvr>
                                        <p:cTn id="52" dur="5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dissolve">
                                      <p:cBhvr>
                                        <p:cTn id="57" dur="500"/>
                                        <p:tgtEl>
                                          <p:spTgt spid="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dissolve">
                                      <p:cBhvr>
                                        <p:cTn id="62" dur="500"/>
                                        <p:tgtEl>
                                          <p:spTgt spid="5">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ssolv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5"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Periodic Inventory</a:t>
            </a:r>
          </a:p>
        </p:txBody>
      </p:sp>
      <p:sp>
        <p:nvSpPr>
          <p:cNvPr id="8" name="Rectangle 6"/>
          <p:cNvSpPr txBox="1">
            <a:spLocks noChangeArrowheads="1"/>
          </p:cNvSpPr>
          <p:nvPr/>
        </p:nvSpPr>
        <p:spPr>
          <a:xfrm>
            <a:off x="7620" y="603979"/>
            <a:ext cx="12192000" cy="594922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Wingdings" panose="05000000000000000000" pitchFamily="2" charset="2"/>
              </a:rPr>
              <a:t>Suppose there is not restriction on order size and you have decided to switch to the Periodic Inventory System. Assume that you decide to order every 30 days. That is an order size of 15(30)= 450 product (60*450 kits per order).</a:t>
            </a:r>
          </a:p>
          <a:p>
            <a:pPr marL="514350" indent="-457200" eaLnBrk="0" hangingPunct="0">
              <a:spcAft>
                <a:spcPts val="600"/>
              </a:spcAft>
              <a:buAutoNum type="alphaLcParenR"/>
              <a:defRPr/>
            </a:pPr>
            <a:r>
              <a:rPr lang="en-US" sz="2400" kern="0" dirty="0">
                <a:latin typeface="Book Antiqua" pitchFamily="18" charset="0"/>
                <a:sym typeface="Wingdings" panose="05000000000000000000" pitchFamily="2" charset="2"/>
              </a:rPr>
              <a:t>Compute the cycle inventory</a:t>
            </a:r>
          </a:p>
          <a:p>
            <a:pPr marL="57150" eaLnBrk="0" hangingPunct="0">
              <a:spcAft>
                <a:spcPts val="600"/>
              </a:spcAft>
              <a:defRPr/>
            </a:pPr>
            <a:r>
              <a:rPr lang="en-US" sz="2400" kern="0" dirty="0">
                <a:latin typeface="Book Antiqua" pitchFamily="18" charset="0"/>
                <a:sym typeface="Wingdings" panose="05000000000000000000" pitchFamily="2" charset="2"/>
              </a:rPr>
              <a:t> Icycle = Q/2 = 450/2 =225.</a:t>
            </a:r>
          </a:p>
          <a:p>
            <a:pPr marL="57150" eaLnBrk="0" hangingPunct="0">
              <a:spcAft>
                <a:spcPts val="600"/>
              </a:spcAft>
              <a:defRPr/>
            </a:pPr>
            <a:r>
              <a:rPr lang="en-US" sz="2400" kern="0" dirty="0">
                <a:latin typeface="Book Antiqua" pitchFamily="18" charset="0"/>
                <a:sym typeface="Wingdings" panose="05000000000000000000" pitchFamily="2" charset="2"/>
              </a:rPr>
              <a:t>b) Compute the number of cycles (assume LFT continues for many years). </a:t>
            </a:r>
          </a:p>
          <a:p>
            <a:pPr marL="57150" eaLnBrk="0" hangingPunct="0">
              <a:spcAft>
                <a:spcPts val="600"/>
              </a:spcAft>
              <a:defRPr/>
            </a:pPr>
            <a:r>
              <a:rPr lang="en-US" sz="2400" kern="0" dirty="0">
                <a:latin typeface="Book Antiqua" pitchFamily="18" charset="0"/>
                <a:sym typeface="Wingdings" panose="05000000000000000000" pitchFamily="2" charset="2"/>
              </a:rPr>
              <a:t># of cycles = 5475/450 = 12.167</a:t>
            </a:r>
          </a:p>
          <a:p>
            <a:pPr marL="57150" eaLnBrk="0" hangingPunct="0">
              <a:spcAft>
                <a:spcPts val="600"/>
              </a:spcAft>
              <a:defRPr/>
            </a:pPr>
            <a:r>
              <a:rPr lang="en-US" sz="2400" kern="0" dirty="0">
                <a:latin typeface="Book Antiqua" pitchFamily="18" charset="0"/>
                <a:sym typeface="Wingdings" panose="05000000000000000000" pitchFamily="2" charset="2"/>
              </a:rPr>
              <a:t>c) Compute the length of a cycle.</a:t>
            </a:r>
          </a:p>
          <a:p>
            <a:pPr marL="57150" eaLnBrk="0" hangingPunct="0">
              <a:spcAft>
                <a:spcPts val="600"/>
              </a:spcAft>
              <a:defRPr/>
            </a:pPr>
            <a:r>
              <a:rPr lang="en-US" sz="2400" kern="0" dirty="0">
                <a:latin typeface="Book Antiqua" pitchFamily="18" charset="0"/>
                <a:sym typeface="Wingdings" panose="05000000000000000000" pitchFamily="2" charset="2"/>
              </a:rPr>
              <a:t>Cycle length = 30 days. </a:t>
            </a:r>
          </a:p>
          <a:p>
            <a:pPr marL="57150" eaLnBrk="0" hangingPunct="0">
              <a:spcAft>
                <a:spcPts val="600"/>
              </a:spcAft>
              <a:defRPr/>
            </a:pPr>
            <a:r>
              <a:rPr lang="en-US" sz="2400" kern="0" dirty="0">
                <a:latin typeface="Book Antiqua" pitchFamily="18" charset="0"/>
                <a:sym typeface="Wingdings" panose="05000000000000000000" pitchFamily="2" charset="2"/>
              </a:rPr>
              <a:t>Alternatively,  (450/5475)*365 = 30.</a:t>
            </a:r>
          </a:p>
          <a:p>
            <a:pPr marL="57150" eaLnBrk="0" hangingPunct="0">
              <a:spcAft>
                <a:spcPts val="600"/>
              </a:spcAft>
              <a:defRPr/>
            </a:pPr>
            <a:r>
              <a:rPr lang="en-US" sz="2400" kern="0" dirty="0">
                <a:latin typeface="Book Antiqua" pitchFamily="18" charset="0"/>
                <a:sym typeface="Wingdings" panose="05000000000000000000" pitchFamily="2" charset="2"/>
              </a:rPr>
              <a:t>d) Compute flow time</a:t>
            </a:r>
          </a:p>
          <a:p>
            <a:pPr marL="57150" eaLnBrk="0" hangingPunct="0">
              <a:spcAft>
                <a:spcPts val="600"/>
              </a:spcAft>
              <a:defRPr/>
            </a:pPr>
            <a:r>
              <a:rPr lang="en-US" sz="2400" kern="0" dirty="0">
                <a:latin typeface="Book Antiqua" pitchFamily="18" charset="0"/>
                <a:sym typeface="Wingdings" panose="05000000000000000000" pitchFamily="2" charset="2"/>
              </a:rPr>
              <a:t>T= 30/2 = 15. </a:t>
            </a:r>
          </a:p>
          <a:p>
            <a:pPr marL="57150" eaLnBrk="0" hangingPunct="0">
              <a:spcAft>
                <a:spcPts val="600"/>
              </a:spcAft>
              <a:defRPr/>
            </a:pPr>
            <a:r>
              <a:rPr lang="en-US" sz="2400" kern="0" dirty="0">
                <a:latin typeface="Book Antiqua" pitchFamily="18" charset="0"/>
                <a:sym typeface="Wingdings" panose="05000000000000000000" pitchFamily="2" charset="2"/>
              </a:rPr>
              <a:t>Alternatively, T=I/R = 225/5475 = </a:t>
            </a:r>
            <a:r>
              <a:rPr lang="en-US" sz="2400" kern="0" dirty="0">
                <a:latin typeface="Book Antiqua" pitchFamily="18" charset="0"/>
              </a:rPr>
              <a:t>0.041095890 year or 356(0.041095890</a:t>
            </a:r>
            <a:r>
              <a:rPr lang="en-US" sz="2400" dirty="0"/>
              <a:t> </a:t>
            </a:r>
            <a:r>
              <a:rPr lang="en-US" sz="2400" kern="0" dirty="0">
                <a:latin typeface="Book Antiqua" pitchFamily="18" charset="0"/>
              </a:rPr>
              <a:t>) = 15 days. </a:t>
            </a:r>
          </a:p>
          <a:p>
            <a:pPr marL="57150" eaLnBrk="0" hangingPunct="0">
              <a:spcAft>
                <a:spcPts val="600"/>
              </a:spcAft>
              <a:defRPr/>
            </a:pPr>
            <a:endParaRPr lang="en-US" sz="2400" kern="0" dirty="0">
              <a:latin typeface="Book Antiqua" pitchFamily="18" charset="0"/>
              <a:sym typeface="Wingdings" panose="05000000000000000000" pitchFamily="2" charset="2"/>
            </a:endParaRPr>
          </a:p>
        </p:txBody>
      </p:sp>
      <p:sp>
        <p:nvSpPr>
          <p:cNvPr id="5" name="Rectangle 6">
            <a:extLst>
              <a:ext uri="{FF2B5EF4-FFF2-40B4-BE49-F238E27FC236}">
                <a16:creationId xmlns:a16="http://schemas.microsoft.com/office/drawing/2014/main" id="{E1425601-8739-4924-A311-EB94B9380923}"/>
              </a:ext>
            </a:extLst>
          </p:cNvPr>
          <p:cNvSpPr txBox="1">
            <a:spLocks noChangeArrowheads="1"/>
          </p:cNvSpPr>
          <p:nvPr/>
        </p:nvSpPr>
        <p:spPr>
          <a:xfrm>
            <a:off x="7620" y="3505200"/>
            <a:ext cx="12108180" cy="4444424"/>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329242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dissolv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dissolv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dissolv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dissolv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dissolve">
                                      <p:cBhvr>
                                        <p:cTn id="5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Periodic Inventory</a:t>
            </a:r>
          </a:p>
        </p:txBody>
      </p:sp>
      <p:sp>
        <p:nvSpPr>
          <p:cNvPr id="8" name="Rectangle 6"/>
          <p:cNvSpPr txBox="1">
            <a:spLocks noChangeArrowheads="1"/>
          </p:cNvSpPr>
          <p:nvPr/>
        </p:nvSpPr>
        <p:spPr>
          <a:xfrm>
            <a:off x="7620" y="603979"/>
            <a:ext cx="12192000" cy="594922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7150" eaLnBrk="0" hangingPunct="0">
              <a:spcAft>
                <a:spcPts val="600"/>
              </a:spcAft>
              <a:defRPr/>
            </a:pPr>
            <a:r>
              <a:rPr lang="en-US" sz="2400" kern="0" dirty="0">
                <a:latin typeface="Book Antiqua" pitchFamily="18" charset="0"/>
              </a:rPr>
              <a:t>e) Compute inventory turns  </a:t>
            </a:r>
          </a:p>
          <a:p>
            <a:pPr marL="57150" eaLnBrk="0" hangingPunct="0">
              <a:spcAft>
                <a:spcPts val="600"/>
              </a:spcAft>
              <a:defRPr/>
            </a:pPr>
            <a:r>
              <a:rPr lang="en-US" sz="2400" kern="0" dirty="0">
                <a:latin typeface="Book Antiqua" pitchFamily="18" charset="0"/>
                <a:sym typeface="Wingdings" panose="05000000000000000000" pitchFamily="2" charset="2"/>
              </a:rPr>
              <a:t>InvTurns = 5475/225 = 24.33</a:t>
            </a:r>
          </a:p>
          <a:p>
            <a:pPr marL="57150" eaLnBrk="0" hangingPunct="0">
              <a:spcAft>
                <a:spcPts val="600"/>
              </a:spcAft>
              <a:defRPr/>
            </a:pPr>
            <a:r>
              <a:rPr lang="en-US" sz="2400" kern="0" dirty="0">
                <a:latin typeface="Book Antiqua" pitchFamily="18" charset="0"/>
                <a:sym typeface="Wingdings" panose="05000000000000000000" pitchFamily="2" charset="2"/>
              </a:rPr>
              <a:t>InvTurns = 1/T = 1/15??!!</a:t>
            </a:r>
          </a:p>
          <a:p>
            <a:pPr marL="57150" eaLnBrk="0" hangingPunct="0">
              <a:spcAft>
                <a:spcPts val="600"/>
              </a:spcAft>
              <a:defRPr/>
            </a:pPr>
            <a:r>
              <a:rPr lang="en-US" sz="2400" kern="0" dirty="0">
                <a:latin typeface="Book Antiqua" pitchFamily="18" charset="0"/>
                <a:sym typeface="Wingdings" panose="05000000000000000000" pitchFamily="2" charset="2"/>
              </a:rPr>
              <a:t>1/15 or 24.33?</a:t>
            </a:r>
          </a:p>
          <a:p>
            <a:pPr marL="57150" eaLnBrk="0" hangingPunct="0">
              <a:spcAft>
                <a:spcPts val="600"/>
              </a:spcAft>
              <a:defRPr/>
            </a:pPr>
            <a:r>
              <a:rPr lang="en-US" sz="2400" kern="0" dirty="0">
                <a:latin typeface="Book Antiqua" pitchFamily="18" charset="0"/>
                <a:sym typeface="Wingdings" panose="05000000000000000000" pitchFamily="2" charset="2"/>
              </a:rPr>
              <a:t>1/15 is in days, 24.33 is over a year</a:t>
            </a:r>
          </a:p>
          <a:p>
            <a:pPr marL="57150" eaLnBrk="0" hangingPunct="0">
              <a:spcAft>
                <a:spcPts val="600"/>
              </a:spcAft>
              <a:defRPr/>
            </a:pPr>
            <a:r>
              <a:rPr lang="en-US" sz="2400" kern="0" dirty="0">
                <a:latin typeface="Book Antiqua" pitchFamily="18" charset="0"/>
                <a:sym typeface="Wingdings" panose="05000000000000000000" pitchFamily="2" charset="2"/>
              </a:rPr>
              <a:t>(1/15)*365= 24.33.</a:t>
            </a:r>
          </a:p>
          <a:p>
            <a:pPr marL="57150" eaLnBrk="0" hangingPunct="0">
              <a:spcAft>
                <a:spcPts val="600"/>
              </a:spcAft>
              <a:defRPr/>
            </a:pPr>
            <a:r>
              <a:rPr lang="en-US" sz="2400" kern="0" dirty="0">
                <a:latin typeface="Book Antiqua" pitchFamily="18" charset="0"/>
                <a:sym typeface="Wingdings" panose="05000000000000000000" pitchFamily="2" charset="2"/>
              </a:rPr>
              <a:t>f) Compute the total costs? </a:t>
            </a:r>
          </a:p>
          <a:p>
            <a:pPr marL="57150" eaLnBrk="0" hangingPunct="0">
              <a:spcAft>
                <a:spcPts val="600"/>
              </a:spcAft>
              <a:defRPr/>
            </a:pPr>
            <a:r>
              <a:rPr lang="en-US" sz="2400" kern="0" dirty="0">
                <a:latin typeface="Book Antiqua" pitchFamily="18" charset="0"/>
                <a:sym typeface="Wingdings" panose="05000000000000000000" pitchFamily="2" charset="2"/>
              </a:rPr>
              <a:t>TC = OC + CC = SD/Q + HQ/2</a:t>
            </a:r>
          </a:p>
          <a:p>
            <a:pPr marL="57150" eaLnBrk="0" hangingPunct="0">
              <a:spcAft>
                <a:spcPts val="600"/>
              </a:spcAft>
              <a:defRPr/>
            </a:pPr>
            <a:r>
              <a:rPr lang="en-US" sz="2400" kern="0" dirty="0">
                <a:latin typeface="Book Antiqua" pitchFamily="18" charset="0"/>
                <a:sym typeface="Wingdings" panose="05000000000000000000" pitchFamily="2" charset="2"/>
              </a:rPr>
              <a:t>TC = 1000*5475/450 + 120*450/2</a:t>
            </a:r>
          </a:p>
          <a:p>
            <a:pPr marL="57150" eaLnBrk="0" hangingPunct="0">
              <a:spcAft>
                <a:spcPts val="600"/>
              </a:spcAft>
              <a:defRPr/>
            </a:pPr>
            <a:r>
              <a:rPr lang="en-US" sz="2400" kern="0" dirty="0">
                <a:latin typeface="Book Antiqua" pitchFamily="18" charset="0"/>
                <a:sym typeface="Wingdings" panose="05000000000000000000" pitchFamily="2" charset="2"/>
              </a:rPr>
              <a:t>TC = 12166.7 + 27000 = 39166.67 </a:t>
            </a:r>
          </a:p>
          <a:p>
            <a:pPr marL="57150" eaLnBrk="0" hangingPunct="0">
              <a:spcAft>
                <a:spcPts val="600"/>
              </a:spcAft>
              <a:defRPr/>
            </a:pPr>
            <a:endParaRPr lang="en-US" sz="2400" kern="0" dirty="0">
              <a:latin typeface="Book Antiqua" pitchFamily="18" charset="0"/>
              <a:sym typeface="Wingdings" panose="05000000000000000000" pitchFamily="2" charset="2"/>
            </a:endParaRPr>
          </a:p>
        </p:txBody>
      </p:sp>
      <p:sp>
        <p:nvSpPr>
          <p:cNvPr id="5" name="Rectangle 6">
            <a:extLst>
              <a:ext uri="{FF2B5EF4-FFF2-40B4-BE49-F238E27FC236}">
                <a16:creationId xmlns:a16="http://schemas.microsoft.com/office/drawing/2014/main" id="{E1425601-8739-4924-A311-EB94B9380923}"/>
              </a:ext>
            </a:extLst>
          </p:cNvPr>
          <p:cNvSpPr txBox="1">
            <a:spLocks noChangeArrowheads="1"/>
          </p:cNvSpPr>
          <p:nvPr/>
        </p:nvSpPr>
        <p:spPr>
          <a:xfrm>
            <a:off x="7620" y="3505200"/>
            <a:ext cx="12108180" cy="4444424"/>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sym typeface="Wingdings" panose="05000000000000000000" pitchFamily="2" charset="2"/>
            </a:endParaRPr>
          </a:p>
        </p:txBody>
      </p:sp>
      <p:graphicFrame>
        <p:nvGraphicFramePr>
          <p:cNvPr id="2" name="Object 1">
            <a:extLst>
              <a:ext uri="{FF2B5EF4-FFF2-40B4-BE49-F238E27FC236}">
                <a16:creationId xmlns:a16="http://schemas.microsoft.com/office/drawing/2014/main" id="{D99EE8CB-6980-4C59-A2E9-8E904E22C11B}"/>
              </a:ext>
            </a:extLst>
          </p:cNvPr>
          <p:cNvGraphicFramePr>
            <a:graphicFrameLocks noChangeAspect="1"/>
          </p:cNvGraphicFramePr>
          <p:nvPr>
            <p:extLst>
              <p:ext uri="{D42A27DB-BD31-4B8C-83A1-F6EECF244321}">
                <p14:modId xmlns:p14="http://schemas.microsoft.com/office/powerpoint/2010/main" val="2775727447"/>
              </p:ext>
            </p:extLst>
          </p:nvPr>
        </p:nvGraphicFramePr>
        <p:xfrm>
          <a:off x="76200" y="4997450"/>
          <a:ext cx="8747125" cy="1460500"/>
        </p:xfrm>
        <a:graphic>
          <a:graphicData uri="http://schemas.openxmlformats.org/presentationml/2006/ole">
            <mc:AlternateContent xmlns:mc="http://schemas.openxmlformats.org/markup-compatibility/2006">
              <mc:Choice xmlns:v="urn:schemas-microsoft-com:vml" Requires="v">
                <p:oleObj spid="_x0000_s87055" name="Worksheet" r:id="rId4" imgW="5248231" imgH="876516" progId="Excel.Sheet.12">
                  <p:embed/>
                </p:oleObj>
              </mc:Choice>
              <mc:Fallback>
                <p:oleObj name="Worksheet" r:id="rId4" imgW="5248231" imgH="876516" progId="Excel.Sheet.12">
                  <p:embed/>
                  <p:pic>
                    <p:nvPicPr>
                      <p:cNvPr id="0" name=""/>
                      <p:cNvPicPr/>
                      <p:nvPr/>
                    </p:nvPicPr>
                    <p:blipFill>
                      <a:blip r:embed="rId5"/>
                      <a:stretch>
                        <a:fillRect/>
                      </a:stretch>
                    </p:blipFill>
                    <p:spPr>
                      <a:xfrm>
                        <a:off x="76200" y="4997450"/>
                        <a:ext cx="8747125" cy="1460500"/>
                      </a:xfrm>
                      <a:prstGeom prst="rect">
                        <a:avLst/>
                      </a:prstGeom>
                    </p:spPr>
                  </p:pic>
                </p:oleObj>
              </mc:Fallback>
            </mc:AlternateContent>
          </a:graphicData>
        </a:graphic>
      </p:graphicFrame>
    </p:spTree>
    <p:extLst>
      <p:ext uri="{BB962C8B-B14F-4D97-AF65-F5344CB8AC3E}">
        <p14:creationId xmlns:p14="http://schemas.microsoft.com/office/powerpoint/2010/main" val="304144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10" name="Summary Zoom 9">
                <a:extLst>
                  <a:ext uri="{FF2B5EF4-FFF2-40B4-BE49-F238E27FC236}">
                    <a16:creationId xmlns:a16="http://schemas.microsoft.com/office/drawing/2014/main" id="{8043099F-1210-4748-9BFF-2FFE488E04F4}"/>
                  </a:ext>
                </a:extLst>
              </p:cNvPr>
              <p:cNvGraphicFramePr>
                <a:graphicFrameLocks noChangeAspect="1"/>
              </p:cNvGraphicFramePr>
              <p:nvPr>
                <p:extLst>
                  <p:ext uri="{D42A27DB-BD31-4B8C-83A1-F6EECF244321}">
                    <p14:modId xmlns:p14="http://schemas.microsoft.com/office/powerpoint/2010/main" val="485255873"/>
                  </p:ext>
                </p:extLst>
              </p:nvPr>
            </p:nvGraphicFramePr>
            <p:xfrm>
              <a:off x="0" y="0"/>
              <a:ext cx="12192000" cy="6934200"/>
            </p:xfrm>
            <a:graphic>
              <a:graphicData uri="http://schemas.microsoft.com/office/powerpoint/2016/summaryzoom">
                <psuz:summaryZm>
                  <psuz:gridLayout/>
                </psuz:summaryZm>
              </a:graphicData>
            </a:graphic>
          </p:graphicFrame>
        </mc:Choice>
        <mc:Fallback>
          <p:grpSp>
            <p:nvGrpSpPr>
              <p:cNvPr id="10" name="Summary Zoom 9">
                <a:extLst>
                  <a:ext uri="{FF2B5EF4-FFF2-40B4-BE49-F238E27FC236}">
                    <a16:creationId xmlns:a16="http://schemas.microsoft.com/office/drawing/2014/main" id="{8043099F-1210-4748-9BFF-2FFE488E04F4}"/>
                  </a:ext>
                </a:extLst>
              </p:cNvPr>
              <p:cNvGrpSpPr>
                <a:grpSpLocks noGrp="1" noUngrp="1" noRot="1" noChangeAspect="1" noMove="1" noResize="1"/>
              </p:cNvGrpSpPr>
              <p:nvPr/>
            </p:nvGrpSpPr>
            <p:grpSpPr>
              <a:xfrm>
                <a:off x="0" y="0"/>
                <a:ext cx="12192000" cy="6934200"/>
                <a:chOff x="0" y="0"/>
                <a:chExt cx="12192000" cy="6934200"/>
              </a:xfrm>
            </p:grpSpPr>
          </p:gr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134369-226D-424B-B87B-61494A9A8E50}"/>
                  </a:ext>
                </a:extLst>
              </p:cNvPr>
              <p:cNvSpPr txBox="1"/>
              <p:nvPr/>
            </p:nvSpPr>
            <p:spPr>
              <a:xfrm>
                <a:off x="-10886" y="0"/>
                <a:ext cx="12191999" cy="5324535"/>
              </a:xfrm>
              <a:prstGeom prst="rect">
                <a:avLst/>
              </a:prstGeom>
              <a:noFill/>
            </p:spPr>
            <p:txBody>
              <a:bodyPr wrap="square" rtlCol="0">
                <a:spAutoFit/>
              </a:bodyPr>
              <a:lstStyle/>
              <a:p>
                <a:r>
                  <a:rPr lang="en-US" sz="9600" dirty="0">
                    <a:solidFill>
                      <a:schemeClr val="bg1"/>
                    </a:solidFill>
                    <a:latin typeface="Impact" panose="020B0806030902050204" pitchFamily="34" charset="0"/>
                  </a:rPr>
                  <a:t>Extensions Beyond LFT</a:t>
                </a:r>
              </a:p>
              <a:p>
                <a:r>
                  <a:rPr lang="en-US" sz="9600" dirty="0">
                    <a:solidFill>
                      <a:schemeClr val="bg1"/>
                    </a:solidFill>
                    <a:latin typeface="Impact" panose="020B0806030902050204" pitchFamily="34" charset="0"/>
                  </a:rPr>
                  <a:t>Not in the Game. </a:t>
                </a:r>
              </a:p>
              <a:p>
                <a:r>
                  <a:rPr lang="en-US" sz="4400" dirty="0">
                    <a:solidFill>
                      <a:schemeClr val="bg1"/>
                    </a:solidFill>
                    <a:latin typeface="Impact" panose="020B0806030902050204" pitchFamily="34" charset="0"/>
                  </a:rPr>
                  <a:t>Just for learning additional EOQ related concepts. </a:t>
                </a:r>
              </a:p>
              <a:p>
                <a:r>
                  <a:rPr lang="en-US" sz="4400" dirty="0">
                    <a:solidFill>
                      <a:schemeClr val="bg1"/>
                    </a:solidFill>
                    <a:latin typeface="Impact" panose="020B0806030902050204" pitchFamily="34" charset="0"/>
                  </a:rPr>
                  <a:t>Assume LFT is operating indefinitely </a:t>
                </a:r>
                <a:r>
                  <a:rPr lang="en-US" sz="4000" dirty="0">
                    <a:solidFill>
                      <a:schemeClr val="bg1"/>
                    </a:solidFill>
                    <a:ea typeface="Cambria Math" panose="02040503050406030204" pitchFamily="18" charset="0"/>
                  </a:rPr>
                  <a:t>(</a:t>
                </a:r>
                <a14:m>
                  <m:oMath xmlns:m="http://schemas.openxmlformats.org/officeDocument/2006/math">
                    <m:r>
                      <a:rPr lang="en-US" sz="4000" i="1" smtClean="0">
                        <a:solidFill>
                          <a:schemeClr val="bg1"/>
                        </a:solidFill>
                        <a:latin typeface="Cambria Math" panose="02040503050406030204" pitchFamily="18" charset="0"/>
                        <a:ea typeface="Cambria Math" panose="02040503050406030204" pitchFamily="18" charset="0"/>
                      </a:rPr>
                      <m:t>∞</m:t>
                    </m:r>
                    <m:r>
                      <a:rPr lang="en-US" sz="4000" b="0" i="0" smtClean="0">
                        <a:solidFill>
                          <a:schemeClr val="bg1"/>
                        </a:solidFill>
                        <a:latin typeface="Cambria Math" panose="02040503050406030204" pitchFamily="18" charset="0"/>
                        <a:ea typeface="Cambria Math" panose="02040503050406030204" pitchFamily="18" charset="0"/>
                      </a:rPr>
                      <m:t>)</m:t>
                    </m:r>
                  </m:oMath>
                </a14:m>
                <a:endParaRPr lang="en-US" sz="4000" dirty="0">
                  <a:solidFill>
                    <a:schemeClr val="bg1"/>
                  </a:solidFill>
                  <a:latin typeface="Impact" panose="020B0806030902050204" pitchFamily="34" charset="0"/>
                </a:endParaRPr>
              </a:p>
              <a:p>
                <a:endParaRPr lang="en-US" sz="6000" dirty="0">
                  <a:solidFill>
                    <a:schemeClr val="bg1"/>
                  </a:solidFill>
                  <a:latin typeface="Impact" panose="020B0806030902050204" pitchFamily="34" charset="0"/>
                </a:endParaRPr>
              </a:p>
            </p:txBody>
          </p:sp>
        </mc:Choice>
        <mc:Fallback xmlns="">
          <p:sp>
            <p:nvSpPr>
              <p:cNvPr id="4" name="TextBox 3">
                <a:extLst>
                  <a:ext uri="{FF2B5EF4-FFF2-40B4-BE49-F238E27FC236}">
                    <a16:creationId xmlns:a16="http://schemas.microsoft.com/office/drawing/2014/main" id="{03134369-226D-424B-B87B-61494A9A8E50}"/>
                  </a:ext>
                </a:extLst>
              </p:cNvPr>
              <p:cNvSpPr txBox="1">
                <a:spLocks noRot="1" noChangeAspect="1" noMove="1" noResize="1" noEditPoints="1" noAdjustHandles="1" noChangeArrowheads="1" noChangeShapeType="1" noTextEdit="1"/>
              </p:cNvSpPr>
              <p:nvPr/>
            </p:nvSpPr>
            <p:spPr>
              <a:xfrm>
                <a:off x="-10886" y="0"/>
                <a:ext cx="12191999" cy="5324535"/>
              </a:xfrm>
              <a:prstGeom prst="rect">
                <a:avLst/>
              </a:prstGeom>
              <a:blipFill>
                <a:blip r:embed="rId3"/>
                <a:stretch>
                  <a:fillRect l="-5250" t="-6071"/>
                </a:stretch>
              </a:blipFill>
            </p:spPr>
            <p:txBody>
              <a:bodyPr/>
              <a:lstStyle/>
              <a:p>
                <a:r>
                  <a:rPr lang="en-US">
                    <a:noFill/>
                  </a:rPr>
                  <a:t> </a:t>
                </a:r>
              </a:p>
            </p:txBody>
          </p:sp>
        </mc:Fallback>
      </mc:AlternateContent>
    </p:spTree>
    <p:extLst>
      <p:ext uri="{BB962C8B-B14F-4D97-AF65-F5344CB8AC3E}">
        <p14:creationId xmlns:p14="http://schemas.microsoft.com/office/powerpoint/2010/main" val="108597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a:extLst>
              <a:ext uri="{FF2B5EF4-FFF2-40B4-BE49-F238E27FC236}">
                <a16:creationId xmlns:a16="http://schemas.microsoft.com/office/drawing/2014/main" id="{D51D758C-D054-4552-8E0E-E9E1DC428783}"/>
              </a:ext>
            </a:extLst>
          </p:cNvPr>
          <p:cNvGraphicFramePr>
            <a:graphicFrameLocks noChangeAspect="1"/>
          </p:cNvGraphicFramePr>
          <p:nvPr>
            <p:extLst>
              <p:ext uri="{D42A27DB-BD31-4B8C-83A1-F6EECF244321}">
                <p14:modId xmlns:p14="http://schemas.microsoft.com/office/powerpoint/2010/main" val="1426907461"/>
              </p:ext>
            </p:extLst>
          </p:nvPr>
        </p:nvGraphicFramePr>
        <p:xfrm>
          <a:off x="85725" y="808038"/>
          <a:ext cx="12020550" cy="5238750"/>
        </p:xfrm>
        <a:graphic>
          <a:graphicData uri="http://schemas.openxmlformats.org/presentationml/2006/ole">
            <mc:AlternateContent xmlns:mc="http://schemas.openxmlformats.org/markup-compatibility/2006">
              <mc:Choice xmlns:v="urn:schemas-microsoft-com:vml" Requires="v">
                <p:oleObj spid="_x0000_s69717" name="Worksheet" r:id="rId3" imgW="12020595" imgH="5238750" progId="Excel.Sheet.12">
                  <p:embed/>
                </p:oleObj>
              </mc:Choice>
              <mc:Fallback>
                <p:oleObj name="Worksheet" r:id="rId3" imgW="12020595" imgH="5238750" progId="Excel.Sheet.12">
                  <p:embed/>
                  <p:pic>
                    <p:nvPicPr>
                      <p:cNvPr id="0" name=""/>
                      <p:cNvPicPr/>
                      <p:nvPr/>
                    </p:nvPicPr>
                    <p:blipFill>
                      <a:blip r:embed="rId4"/>
                      <a:stretch>
                        <a:fillRect/>
                      </a:stretch>
                    </p:blipFill>
                    <p:spPr>
                      <a:xfrm>
                        <a:off x="85725" y="808038"/>
                        <a:ext cx="12020550" cy="5238750"/>
                      </a:xfrm>
                      <a:prstGeom prst="rect">
                        <a:avLst/>
                      </a:prstGeom>
                    </p:spPr>
                  </p:pic>
                </p:oleObj>
              </mc:Fallback>
            </mc:AlternateContent>
          </a:graphicData>
        </a:graphic>
      </p:graphicFrame>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First 24 Days; Demand, Production, Inventory, Utilization and Capacity</a:t>
            </a:r>
          </a:p>
        </p:txBody>
      </p:sp>
      <p:pic>
        <p:nvPicPr>
          <p:cNvPr id="12" name="Picture 11">
            <a:extLst>
              <a:ext uri="{FF2B5EF4-FFF2-40B4-BE49-F238E27FC236}">
                <a16:creationId xmlns:a16="http://schemas.microsoft.com/office/drawing/2014/main" id="{7CD42BD4-EA87-45BA-8E50-5467201B614A}"/>
              </a:ext>
            </a:extLst>
          </p:cNvPr>
          <p:cNvPicPr>
            <a:picLocks noChangeAspect="1"/>
          </p:cNvPicPr>
          <p:nvPr/>
        </p:nvPicPr>
        <p:blipFill>
          <a:blip r:embed="rId5"/>
          <a:stretch>
            <a:fillRect/>
          </a:stretch>
        </p:blipFill>
        <p:spPr>
          <a:xfrm>
            <a:off x="1648799" y="1609666"/>
            <a:ext cx="8382000" cy="4257734"/>
          </a:xfrm>
          <a:prstGeom prst="rect">
            <a:avLst/>
          </a:prstGeom>
        </p:spPr>
      </p:pic>
      <p:grpSp>
        <p:nvGrpSpPr>
          <p:cNvPr id="56" name="Group 55">
            <a:extLst>
              <a:ext uri="{FF2B5EF4-FFF2-40B4-BE49-F238E27FC236}">
                <a16:creationId xmlns:a16="http://schemas.microsoft.com/office/drawing/2014/main" id="{C56ACCEC-8431-4DF9-B219-2FFC87215943}"/>
              </a:ext>
            </a:extLst>
          </p:cNvPr>
          <p:cNvGrpSpPr/>
          <p:nvPr/>
        </p:nvGrpSpPr>
        <p:grpSpPr>
          <a:xfrm>
            <a:off x="1295400" y="1009650"/>
            <a:ext cx="2971800" cy="3036761"/>
            <a:chOff x="1295400" y="1009650"/>
            <a:chExt cx="2971800" cy="3036761"/>
          </a:xfrm>
        </p:grpSpPr>
        <p:cxnSp>
          <p:nvCxnSpPr>
            <p:cNvPr id="18" name="Straight Arrow Connector 17">
              <a:extLst>
                <a:ext uri="{FF2B5EF4-FFF2-40B4-BE49-F238E27FC236}">
                  <a16:creationId xmlns:a16="http://schemas.microsoft.com/office/drawing/2014/main" id="{7B1B7169-2BFE-4017-B224-BFBB40E1879A}"/>
                </a:ext>
              </a:extLst>
            </p:cNvPr>
            <p:cNvCxnSpPr>
              <a:cxnSpLocks/>
            </p:cNvCxnSpPr>
            <p:nvPr/>
          </p:nvCxnSpPr>
          <p:spPr bwMode="auto">
            <a:xfrm>
              <a:off x="1295400" y="1009650"/>
              <a:ext cx="1371600" cy="1640482"/>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pic>
          <p:nvPicPr>
            <p:cNvPr id="47" name="Picture 46">
              <a:extLst>
                <a:ext uri="{FF2B5EF4-FFF2-40B4-BE49-F238E27FC236}">
                  <a16:creationId xmlns:a16="http://schemas.microsoft.com/office/drawing/2014/main" id="{D26A893D-4889-40CF-BD8E-5B6FEDD3397B}"/>
                </a:ext>
              </a:extLst>
            </p:cNvPr>
            <p:cNvPicPr>
              <a:picLocks noChangeAspect="1"/>
            </p:cNvPicPr>
            <p:nvPr/>
          </p:nvPicPr>
          <p:blipFill>
            <a:blip r:embed="rId6"/>
            <a:stretch>
              <a:fillRect/>
            </a:stretch>
          </p:blipFill>
          <p:spPr>
            <a:xfrm>
              <a:off x="1371600" y="3109219"/>
              <a:ext cx="2895600" cy="937192"/>
            </a:xfrm>
            <a:prstGeom prst="rect">
              <a:avLst/>
            </a:prstGeom>
          </p:spPr>
        </p:pic>
      </p:grpSp>
      <p:grpSp>
        <p:nvGrpSpPr>
          <p:cNvPr id="57" name="Group 56">
            <a:extLst>
              <a:ext uri="{FF2B5EF4-FFF2-40B4-BE49-F238E27FC236}">
                <a16:creationId xmlns:a16="http://schemas.microsoft.com/office/drawing/2014/main" id="{4B43D45D-CD86-451E-BDA9-750800728E0D}"/>
              </a:ext>
            </a:extLst>
          </p:cNvPr>
          <p:cNvGrpSpPr/>
          <p:nvPr/>
        </p:nvGrpSpPr>
        <p:grpSpPr>
          <a:xfrm>
            <a:off x="3657600" y="990600"/>
            <a:ext cx="6839018" cy="2587215"/>
            <a:chOff x="3657600" y="990600"/>
            <a:chExt cx="6839018" cy="2587215"/>
          </a:xfrm>
        </p:grpSpPr>
        <p:cxnSp>
          <p:nvCxnSpPr>
            <p:cNvPr id="20" name="Straight Arrow Connector 19">
              <a:extLst>
                <a:ext uri="{FF2B5EF4-FFF2-40B4-BE49-F238E27FC236}">
                  <a16:creationId xmlns:a16="http://schemas.microsoft.com/office/drawing/2014/main" id="{A7FB02A6-573A-45FB-BB85-D138EAE75444}"/>
                </a:ext>
              </a:extLst>
            </p:cNvPr>
            <p:cNvCxnSpPr>
              <a:cxnSpLocks/>
            </p:cNvCxnSpPr>
            <p:nvPr/>
          </p:nvCxnSpPr>
          <p:spPr bwMode="auto">
            <a:xfrm>
              <a:off x="3657600" y="990600"/>
              <a:ext cx="5638800" cy="1183868"/>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pic>
          <p:nvPicPr>
            <p:cNvPr id="49" name="Picture 48">
              <a:extLst>
                <a:ext uri="{FF2B5EF4-FFF2-40B4-BE49-F238E27FC236}">
                  <a16:creationId xmlns:a16="http://schemas.microsoft.com/office/drawing/2014/main" id="{6F8B9DAB-07B0-468A-AD16-8E8F23536841}"/>
                </a:ext>
              </a:extLst>
            </p:cNvPr>
            <p:cNvPicPr>
              <a:picLocks noChangeAspect="1"/>
            </p:cNvPicPr>
            <p:nvPr/>
          </p:nvPicPr>
          <p:blipFill>
            <a:blip r:embed="rId7"/>
            <a:stretch>
              <a:fillRect/>
            </a:stretch>
          </p:blipFill>
          <p:spPr>
            <a:xfrm>
              <a:off x="8413637" y="2359339"/>
              <a:ext cx="2082981" cy="1218476"/>
            </a:xfrm>
            <a:prstGeom prst="rect">
              <a:avLst/>
            </a:prstGeom>
          </p:spPr>
        </p:pic>
      </p:grpSp>
      <p:grpSp>
        <p:nvGrpSpPr>
          <p:cNvPr id="58" name="Group 57">
            <a:extLst>
              <a:ext uri="{FF2B5EF4-FFF2-40B4-BE49-F238E27FC236}">
                <a16:creationId xmlns:a16="http://schemas.microsoft.com/office/drawing/2014/main" id="{F28F28B2-91E3-4093-9546-34CB3832C361}"/>
              </a:ext>
            </a:extLst>
          </p:cNvPr>
          <p:cNvGrpSpPr/>
          <p:nvPr/>
        </p:nvGrpSpPr>
        <p:grpSpPr>
          <a:xfrm>
            <a:off x="4798695" y="1184791"/>
            <a:ext cx="6697981" cy="3539610"/>
            <a:chOff x="4798695" y="1184791"/>
            <a:chExt cx="6697981" cy="3539610"/>
          </a:xfrm>
        </p:grpSpPr>
        <p:cxnSp>
          <p:nvCxnSpPr>
            <p:cNvPr id="13" name="Straight Arrow Connector 12">
              <a:extLst>
                <a:ext uri="{FF2B5EF4-FFF2-40B4-BE49-F238E27FC236}">
                  <a16:creationId xmlns:a16="http://schemas.microsoft.com/office/drawing/2014/main" id="{340EF6F7-A82A-4E85-AF58-533C0044259B}"/>
                </a:ext>
              </a:extLst>
            </p:cNvPr>
            <p:cNvCxnSpPr>
              <a:cxnSpLocks/>
            </p:cNvCxnSpPr>
            <p:nvPr/>
          </p:nvCxnSpPr>
          <p:spPr bwMode="auto">
            <a:xfrm flipH="1">
              <a:off x="5849324" y="1184791"/>
              <a:ext cx="4361476" cy="1924428"/>
            </a:xfrm>
            <a:prstGeom prst="straightConnector1">
              <a:avLst/>
            </a:prstGeom>
            <a:solidFill>
              <a:schemeClr val="accent1"/>
            </a:solidFill>
            <a:ln w="38100" cap="flat" cmpd="sng" algn="ctr">
              <a:solidFill>
                <a:srgbClr val="0070C0"/>
              </a:solidFill>
              <a:prstDash val="solid"/>
              <a:round/>
              <a:headEnd type="none" w="med" len="med"/>
              <a:tailEnd type="arrow" w="med" len="med"/>
            </a:ln>
            <a:effectLst/>
          </p:spPr>
        </p:cxnSp>
        <p:cxnSp>
          <p:nvCxnSpPr>
            <p:cNvPr id="14" name="Straight Arrow Connector 13">
              <a:extLst>
                <a:ext uri="{FF2B5EF4-FFF2-40B4-BE49-F238E27FC236}">
                  <a16:creationId xmlns:a16="http://schemas.microsoft.com/office/drawing/2014/main" id="{8E4B4F01-352C-45E0-A851-23049B3CF12E}"/>
                </a:ext>
              </a:extLst>
            </p:cNvPr>
            <p:cNvCxnSpPr>
              <a:cxnSpLocks/>
            </p:cNvCxnSpPr>
            <p:nvPr/>
          </p:nvCxnSpPr>
          <p:spPr bwMode="auto">
            <a:xfrm flipH="1">
              <a:off x="8089856" y="1184791"/>
              <a:ext cx="2730544" cy="1979354"/>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5" name="Straight Arrow Connector 14">
              <a:extLst>
                <a:ext uri="{FF2B5EF4-FFF2-40B4-BE49-F238E27FC236}">
                  <a16:creationId xmlns:a16="http://schemas.microsoft.com/office/drawing/2014/main" id="{980F7C53-7C65-4681-BB3C-D20561779B17}"/>
                </a:ext>
              </a:extLst>
            </p:cNvPr>
            <p:cNvCxnSpPr>
              <a:cxnSpLocks/>
            </p:cNvCxnSpPr>
            <p:nvPr/>
          </p:nvCxnSpPr>
          <p:spPr bwMode="auto">
            <a:xfrm flipH="1">
              <a:off x="8153400" y="1184791"/>
              <a:ext cx="3343276" cy="3539610"/>
            </a:xfrm>
            <a:prstGeom prst="straightConnector1">
              <a:avLst/>
            </a:prstGeom>
            <a:solidFill>
              <a:schemeClr val="accent1"/>
            </a:solidFill>
            <a:ln w="38100" cap="flat" cmpd="sng" algn="ctr">
              <a:solidFill>
                <a:srgbClr val="00B050"/>
              </a:solidFill>
              <a:prstDash val="solid"/>
              <a:round/>
              <a:headEnd type="none" w="med" len="med"/>
              <a:tailEnd type="arrow" w="med" len="med"/>
            </a:ln>
            <a:effectLst/>
          </p:spPr>
        </p:cxnSp>
        <p:pic>
          <p:nvPicPr>
            <p:cNvPr id="55" name="Picture 54">
              <a:extLst>
                <a:ext uri="{FF2B5EF4-FFF2-40B4-BE49-F238E27FC236}">
                  <a16:creationId xmlns:a16="http://schemas.microsoft.com/office/drawing/2014/main" id="{68393FD0-23E9-45E4-917F-DD79F87D7D78}"/>
                </a:ext>
              </a:extLst>
            </p:cNvPr>
            <p:cNvPicPr>
              <a:picLocks noChangeAspect="1"/>
            </p:cNvPicPr>
            <p:nvPr/>
          </p:nvPicPr>
          <p:blipFill rotWithShape="1">
            <a:blip r:embed="rId8"/>
            <a:srcRect t="-7835" r="2652" b="19157"/>
            <a:stretch/>
          </p:blipFill>
          <p:spPr>
            <a:xfrm>
              <a:off x="4798695" y="3255327"/>
              <a:ext cx="1678305" cy="493455"/>
            </a:xfrm>
            <a:prstGeom prst="rect">
              <a:avLst/>
            </a:prstGeom>
          </p:spPr>
        </p:pic>
      </p:grpSp>
      <p:grpSp>
        <p:nvGrpSpPr>
          <p:cNvPr id="5" name="Group 4">
            <a:extLst>
              <a:ext uri="{FF2B5EF4-FFF2-40B4-BE49-F238E27FC236}">
                <a16:creationId xmlns:a16="http://schemas.microsoft.com/office/drawing/2014/main" id="{47C8C369-11D2-4CFB-882E-8B1F3BA7FC46}"/>
              </a:ext>
            </a:extLst>
          </p:cNvPr>
          <p:cNvGrpSpPr/>
          <p:nvPr/>
        </p:nvGrpSpPr>
        <p:grpSpPr>
          <a:xfrm>
            <a:off x="3191781" y="1610362"/>
            <a:ext cx="2923564" cy="1059034"/>
            <a:chOff x="3191781" y="1610362"/>
            <a:chExt cx="2923564" cy="1059034"/>
          </a:xfrm>
        </p:grpSpPr>
        <p:cxnSp>
          <p:nvCxnSpPr>
            <p:cNvPr id="16" name="Straight Arrow Connector 15">
              <a:extLst>
                <a:ext uri="{FF2B5EF4-FFF2-40B4-BE49-F238E27FC236}">
                  <a16:creationId xmlns:a16="http://schemas.microsoft.com/office/drawing/2014/main" id="{D873CFF2-6857-4C41-8007-89F14E03312F}"/>
                </a:ext>
              </a:extLst>
            </p:cNvPr>
            <p:cNvCxnSpPr>
              <a:cxnSpLocks/>
            </p:cNvCxnSpPr>
            <p:nvPr/>
          </p:nvCxnSpPr>
          <p:spPr bwMode="auto">
            <a:xfrm flipV="1">
              <a:off x="3191781" y="2112903"/>
              <a:ext cx="327524" cy="532465"/>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pic>
          <p:nvPicPr>
            <p:cNvPr id="19" name="Picture 18">
              <a:extLst>
                <a:ext uri="{FF2B5EF4-FFF2-40B4-BE49-F238E27FC236}">
                  <a16:creationId xmlns:a16="http://schemas.microsoft.com/office/drawing/2014/main" id="{89324609-894A-472F-A647-98D8EA52F253}"/>
                </a:ext>
              </a:extLst>
            </p:cNvPr>
            <p:cNvPicPr>
              <a:picLocks noChangeAspect="1"/>
            </p:cNvPicPr>
            <p:nvPr/>
          </p:nvPicPr>
          <p:blipFill>
            <a:blip r:embed="rId9"/>
            <a:stretch>
              <a:fillRect/>
            </a:stretch>
          </p:blipFill>
          <p:spPr>
            <a:xfrm>
              <a:off x="4343400" y="1610362"/>
              <a:ext cx="1771945" cy="1059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a:extLst>
              <a:ext uri="{FF2B5EF4-FFF2-40B4-BE49-F238E27FC236}">
                <a16:creationId xmlns:a16="http://schemas.microsoft.com/office/drawing/2014/main" id="{2CB3276F-5848-4937-8E71-D482FBE1D150}"/>
              </a:ext>
            </a:extLst>
          </p:cNvPr>
          <p:cNvGrpSpPr/>
          <p:nvPr/>
        </p:nvGrpSpPr>
        <p:grpSpPr>
          <a:xfrm>
            <a:off x="2116464" y="2879676"/>
            <a:ext cx="1627801" cy="3396655"/>
            <a:chOff x="2116464" y="2879676"/>
            <a:chExt cx="1627801" cy="3396655"/>
          </a:xfrm>
        </p:grpSpPr>
        <p:pic>
          <p:nvPicPr>
            <p:cNvPr id="21" name="Picture 20">
              <a:extLst>
                <a:ext uri="{FF2B5EF4-FFF2-40B4-BE49-F238E27FC236}">
                  <a16:creationId xmlns:a16="http://schemas.microsoft.com/office/drawing/2014/main" id="{30411CD8-3DAF-4D52-85EC-D4942A4D7844}"/>
                </a:ext>
              </a:extLst>
            </p:cNvPr>
            <p:cNvPicPr>
              <a:picLocks noChangeAspect="1"/>
            </p:cNvPicPr>
            <p:nvPr/>
          </p:nvPicPr>
          <p:blipFill>
            <a:blip r:embed="rId10"/>
            <a:stretch>
              <a:fillRect/>
            </a:stretch>
          </p:blipFill>
          <p:spPr>
            <a:xfrm>
              <a:off x="2116464" y="4020166"/>
              <a:ext cx="1627801" cy="225616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cxnSp>
          <p:nvCxnSpPr>
            <p:cNvPr id="22" name="Straight Arrow Connector 21">
              <a:extLst>
                <a:ext uri="{FF2B5EF4-FFF2-40B4-BE49-F238E27FC236}">
                  <a16:creationId xmlns:a16="http://schemas.microsoft.com/office/drawing/2014/main" id="{FC989C47-EF57-489A-AA17-E372F50664C9}"/>
                </a:ext>
              </a:extLst>
            </p:cNvPr>
            <p:cNvCxnSpPr>
              <a:cxnSpLocks/>
            </p:cNvCxnSpPr>
            <p:nvPr/>
          </p:nvCxnSpPr>
          <p:spPr bwMode="auto">
            <a:xfrm flipH="1" flipV="1">
              <a:off x="2930364" y="2879676"/>
              <a:ext cx="1449" cy="1080203"/>
            </a:xfrm>
            <a:prstGeom prst="straightConnector1">
              <a:avLst/>
            </a:prstGeom>
            <a:solidFill>
              <a:schemeClr val="accent1"/>
            </a:solidFill>
            <a:ln w="38100" cap="flat" cmpd="sng" algn="ctr">
              <a:solidFill>
                <a:srgbClr val="7030A0"/>
              </a:solidFill>
              <a:prstDash val="solid"/>
              <a:round/>
              <a:headEnd type="none" w="med" len="med"/>
              <a:tailEnd type="arrow" w="med" len="med"/>
            </a:ln>
            <a:effectLst/>
          </p:spPr>
        </p:cxnSp>
      </p:grpSp>
    </p:spTree>
    <p:extLst>
      <p:ext uri="{BB962C8B-B14F-4D97-AF65-F5344CB8AC3E}">
        <p14:creationId xmlns:p14="http://schemas.microsoft.com/office/powerpoint/2010/main" val="2759921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37525F35-E974-4E26-A1B6-670D5DEBBB85}"/>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Square Root Effect- Demand Doubled</a:t>
            </a:r>
          </a:p>
        </p:txBody>
      </p:sp>
      <p:sp>
        <p:nvSpPr>
          <p:cNvPr id="4" name="TextBox 3">
            <a:extLst>
              <a:ext uri="{FF2B5EF4-FFF2-40B4-BE49-F238E27FC236}">
                <a16:creationId xmlns:a16="http://schemas.microsoft.com/office/drawing/2014/main" id="{377DAA0E-E35F-4EE1-AC8A-CEDBF387D671}"/>
              </a:ext>
            </a:extLst>
          </p:cNvPr>
          <p:cNvSpPr txBox="1"/>
          <p:nvPr/>
        </p:nvSpPr>
        <p:spPr>
          <a:xfrm>
            <a:off x="0" y="638564"/>
            <a:ext cx="12192000" cy="2551083"/>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Now we go through some extensions of the Littlefield assumptions and basic EOQ model. Suppose Littlefield continues operations for many years.  Suppose the following parameters remain the same. S=$1000, C=$600, h=0.2, </a:t>
            </a:r>
            <a:r>
              <a:rPr lang="en-US" sz="2400" dirty="0">
                <a:effectLst/>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H = hC = 0.2(600) = $120. However, assume the demand is doubled, and we have enough capacity to accept the incoming demand. D = R = 2(5475) = 11680.</a:t>
            </a:r>
          </a:p>
          <a:p>
            <a:pPr marL="0" marR="0">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Compute the impact on EOQ and TC.</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80D7374-4723-4AD0-8102-680021FDD1C7}"/>
                  </a:ext>
                </a:extLst>
              </p:cNvPr>
              <p:cNvSpPr txBox="1"/>
              <p:nvPr/>
            </p:nvSpPr>
            <p:spPr>
              <a:xfrm>
                <a:off x="1219200" y="3200400"/>
                <a:ext cx="3505200" cy="896464"/>
              </a:xfrm>
              <a:prstGeom prst="rect">
                <a:avLst/>
              </a:prstGeom>
              <a:noFill/>
            </p:spPr>
            <p:txBody>
              <a:bodyPr wrap="square">
                <a:spAutoFit/>
              </a:bodyPr>
              <a:lstStyle/>
              <a:p>
                <a:pPr marL="0" marR="0">
                  <a:lnSpc>
                    <a:spcPct val="107000"/>
                  </a:lnSpc>
                  <a:spcBef>
                    <a:spcPts val="0"/>
                  </a:spcBef>
                  <a:spcAft>
                    <a:spcPts val="800"/>
                  </a:spcAft>
                </a:pPr>
                <a:r>
                  <a:rPr lang="en-US" sz="2400" dirty="0">
                    <a:latin typeface="Book Antiqua" panose="02040602050305030304" pitchFamily="18" charset="0"/>
                    <a:ea typeface="Times New Roman" panose="02020603050405020304" pitchFamily="18" charset="0"/>
                    <a:cs typeface="Times New Roman" panose="02020603050405020304" pitchFamily="18" charset="0"/>
                  </a:rPr>
                  <a:t>EOQ</a:t>
                </a:r>
                <a:r>
                  <a:rPr lang="en-US" sz="2400" baseline="-25000" dirty="0">
                    <a:latin typeface="Book Antiqua" panose="02040602050305030304" pitchFamily="18" charset="0"/>
                    <a:ea typeface="Times New Roman" panose="02020603050405020304" pitchFamily="18" charset="0"/>
                    <a:cs typeface="Times New Roman" panose="02020603050405020304" pitchFamily="18" charset="0"/>
                  </a:rPr>
                  <a:t>Old</a:t>
                </a:r>
                <a:r>
                  <a:rPr lang="en-US" sz="2400" dirty="0">
                    <a:latin typeface="Book Antiqua" panose="02040602050305030304" pitchFamily="18" charset="0"/>
                    <a:ea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0">
                                <a:latin typeface="Cambria Math" panose="02040503050406030204" pitchFamily="18" charset="0"/>
                                <a:ea typeface="Calibri" panose="020F0502020204030204" pitchFamily="34" charset="0"/>
                                <a:cs typeface="Times New Roman" panose="02020603050405020304" pitchFamily="18" charset="0"/>
                              </a:rPr>
                              <m:t>2</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b="1" i="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𝟒𝟕𝟓</m:t>
                                </m:r>
                              </m:e>
                            </m:d>
                            <m:r>
                              <a:rPr lang="en-US" sz="2400" i="0">
                                <a:latin typeface="Cambria Math" panose="02040503050406030204" pitchFamily="18" charset="0"/>
                                <a:ea typeface="Calibri" panose="020F0502020204030204" pitchFamily="34" charset="0"/>
                                <a:cs typeface="Times New Roman" panose="02020603050405020304" pitchFamily="18" charset="0"/>
                              </a:rPr>
                              <m:t>∗1000</m:t>
                            </m:r>
                          </m:num>
                          <m:den>
                            <m:r>
                              <a:rPr lang="en-US" sz="2400" i="0">
                                <a:latin typeface="Cambria Math" panose="02040503050406030204" pitchFamily="18" charset="0"/>
                                <a:ea typeface="Calibri" panose="020F0502020204030204" pitchFamily="34" charset="0"/>
                                <a:cs typeface="Times New Roman" panose="02020603050405020304" pitchFamily="18" charset="0"/>
                              </a:rPr>
                              <m:t>120</m:t>
                            </m:r>
                          </m:den>
                        </m:f>
                      </m:e>
                    </m:rad>
                  </m:oMath>
                </a14:m>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p>
            </p:txBody>
          </p:sp>
        </mc:Choice>
        <mc:Fallback>
          <p:sp>
            <p:nvSpPr>
              <p:cNvPr id="5" name="TextBox 4">
                <a:extLst>
                  <a:ext uri="{FF2B5EF4-FFF2-40B4-BE49-F238E27FC236}">
                    <a16:creationId xmlns:a16="http://schemas.microsoft.com/office/drawing/2014/main" id="{480D7374-4723-4AD0-8102-680021FDD1C7}"/>
                  </a:ext>
                </a:extLst>
              </p:cNvPr>
              <p:cNvSpPr txBox="1">
                <a:spLocks noRot="1" noChangeAspect="1" noMove="1" noResize="1" noEditPoints="1" noAdjustHandles="1" noChangeArrowheads="1" noChangeShapeType="1" noTextEdit="1"/>
              </p:cNvSpPr>
              <p:nvPr/>
            </p:nvSpPr>
            <p:spPr>
              <a:xfrm>
                <a:off x="1219200" y="3200400"/>
                <a:ext cx="3505200" cy="896464"/>
              </a:xfrm>
              <a:prstGeom prst="rect">
                <a:avLst/>
              </a:prstGeom>
              <a:blipFill>
                <a:blip r:embed="rId2"/>
                <a:stretch>
                  <a:fillRect l="-26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2210AD8-FD52-42B5-8E17-2D1BCC84C177}"/>
                  </a:ext>
                </a:extLst>
              </p:cNvPr>
              <p:cNvSpPr txBox="1"/>
              <p:nvPr/>
            </p:nvSpPr>
            <p:spPr>
              <a:xfrm>
                <a:off x="5638800" y="3213961"/>
                <a:ext cx="4114800" cy="896464"/>
              </a:xfrm>
              <a:prstGeom prst="rect">
                <a:avLst/>
              </a:prstGeom>
              <a:noFill/>
            </p:spPr>
            <p:txBody>
              <a:bodyPr wrap="square">
                <a:spAutoFit/>
              </a:bodyPr>
              <a:lstStyle/>
              <a:p>
                <a:pPr marL="0" marR="0">
                  <a:lnSpc>
                    <a:spcPct val="107000"/>
                  </a:lnSpc>
                  <a:spcBef>
                    <a:spcPts val="0"/>
                  </a:spcBef>
                  <a:spcAft>
                    <a:spcPts val="800"/>
                  </a:spcAft>
                </a:pPr>
                <a:r>
                  <a:rPr lang="en-US" sz="2400" dirty="0">
                    <a:latin typeface="Book Antiqua" panose="02040602050305030304" pitchFamily="18" charset="0"/>
                    <a:ea typeface="Times New Roman" panose="02020603050405020304" pitchFamily="18" charset="0"/>
                    <a:cs typeface="Times New Roman" panose="02020603050405020304" pitchFamily="18" charset="0"/>
                  </a:rPr>
                  <a:t>EOQ</a:t>
                </a:r>
                <a:r>
                  <a:rPr lang="en-US" sz="2400" baseline="-25000" dirty="0">
                    <a:latin typeface="Book Antiqua" panose="02040602050305030304" pitchFamily="18" charset="0"/>
                    <a:ea typeface="Times New Roman" panose="02020603050405020304" pitchFamily="18" charset="0"/>
                    <a:cs typeface="Times New Roman" panose="02020603050405020304" pitchFamily="18" charset="0"/>
                  </a:rPr>
                  <a:t>New</a:t>
                </a:r>
                <a:r>
                  <a:rPr lang="en-US" sz="2400" dirty="0">
                    <a:latin typeface="Book Antiqua" panose="02040602050305030304" pitchFamily="18" charset="0"/>
                    <a:ea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0">
                                <a:latin typeface="Cambria Math" panose="02040503050406030204" pitchFamily="18" charset="0"/>
                                <a:ea typeface="Calibri" panose="020F0502020204030204" pitchFamily="34" charset="0"/>
                                <a:cs typeface="Times New Roman" panose="02020603050405020304" pitchFamily="18" charset="0"/>
                              </a:rPr>
                              <m:t>2</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b="1" i="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m:t>
                                </m:r>
                                <m:r>
                                  <a:rPr lang="en-US" sz="2400" b="1" i="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𝟒𝟕𝟓</m:t>
                                </m:r>
                              </m:e>
                            </m:d>
                            <m:r>
                              <a:rPr lang="en-US" sz="2400" i="0">
                                <a:latin typeface="Cambria Math" panose="02040503050406030204" pitchFamily="18" charset="0"/>
                                <a:ea typeface="Calibri" panose="020F0502020204030204" pitchFamily="34" charset="0"/>
                                <a:cs typeface="Times New Roman" panose="02020603050405020304" pitchFamily="18" charset="0"/>
                              </a:rPr>
                              <m:t>∗1000</m:t>
                            </m:r>
                          </m:num>
                          <m:den>
                            <m:r>
                              <a:rPr lang="en-US" sz="2400" i="0">
                                <a:latin typeface="Cambria Math" panose="02040503050406030204" pitchFamily="18" charset="0"/>
                                <a:ea typeface="Calibri" panose="020F0502020204030204" pitchFamily="34" charset="0"/>
                                <a:cs typeface="Times New Roman" panose="02020603050405020304" pitchFamily="18" charset="0"/>
                              </a:rPr>
                              <m:t>120</m:t>
                            </m:r>
                          </m:den>
                        </m:f>
                      </m:e>
                    </m:rad>
                  </m:oMath>
                </a14:m>
                <a:r>
                  <a:rPr lang="en-US" sz="2400" dirty="0">
                    <a:latin typeface="Book Antiqua" panose="02040602050305030304" pitchFamily="18" charset="0"/>
                    <a:ea typeface="Calibri" panose="020F0502020204030204" pitchFamily="34" charset="0"/>
                    <a:cs typeface="Times New Roman" panose="02020603050405020304" pitchFamily="18" charset="0"/>
                  </a:rPr>
                  <a:t> </a:t>
                </a:r>
              </a:p>
            </p:txBody>
          </p:sp>
        </mc:Choice>
        <mc:Fallback>
          <p:sp>
            <p:nvSpPr>
              <p:cNvPr id="6" name="TextBox 5">
                <a:extLst>
                  <a:ext uri="{FF2B5EF4-FFF2-40B4-BE49-F238E27FC236}">
                    <a16:creationId xmlns:a16="http://schemas.microsoft.com/office/drawing/2014/main" id="{A2210AD8-FD52-42B5-8E17-2D1BCC84C177}"/>
                  </a:ext>
                </a:extLst>
              </p:cNvPr>
              <p:cNvSpPr txBox="1">
                <a:spLocks noRot="1" noChangeAspect="1" noMove="1" noResize="1" noEditPoints="1" noAdjustHandles="1" noChangeArrowheads="1" noChangeShapeType="1" noTextEdit="1"/>
              </p:cNvSpPr>
              <p:nvPr/>
            </p:nvSpPr>
            <p:spPr>
              <a:xfrm>
                <a:off x="5638800" y="3213961"/>
                <a:ext cx="4114800" cy="896464"/>
              </a:xfrm>
              <a:prstGeom prst="rect">
                <a:avLst/>
              </a:prstGeom>
              <a:blipFill>
                <a:blip r:embed="rId3"/>
                <a:stretch>
                  <a:fillRect l="-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864BE88-2DBF-4FB9-A502-EF25A7192EE2}"/>
                  </a:ext>
                </a:extLst>
              </p:cNvPr>
              <p:cNvSpPr txBox="1"/>
              <p:nvPr/>
            </p:nvSpPr>
            <p:spPr>
              <a:xfrm>
                <a:off x="228600" y="4221426"/>
                <a:ext cx="5144490" cy="1308435"/>
              </a:xfrm>
              <a:prstGeom prst="rect">
                <a:avLst/>
              </a:prstGeom>
              <a:noFill/>
            </p:spPr>
            <p:txBody>
              <a:bodyPr wrap="square">
                <a:spAutoFit/>
              </a:bodyPr>
              <a:lstStyle/>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smtClean="0">
                                <a:effectLst/>
                                <a:latin typeface="Cambria Math" panose="02040503050406030204" pitchFamily="18" charset="0"/>
                                <a:cs typeface="Times New Roman" panose="02020603050405020304" pitchFamily="18" charset="0"/>
                              </a:rPr>
                            </m:ctrlPr>
                          </m:sSubPr>
                          <m:e>
                            <m:r>
                              <m:rPr>
                                <m:sty m:val="p"/>
                              </m:rPr>
                              <a:rPr lang="en-US" sz="2400" b="0" i="0" smtClean="0">
                                <a:effectLst/>
                                <a:latin typeface="Cambria Math" panose="02040503050406030204" pitchFamily="18" charset="0"/>
                                <a:cs typeface="Times New Roman" panose="02020603050405020304" pitchFamily="18" charset="0"/>
                              </a:rPr>
                              <m:t>EOQ</m:t>
                            </m:r>
                          </m:e>
                          <m:sub>
                            <m:r>
                              <m:rPr>
                                <m:sty m:val="p"/>
                              </m:rPr>
                              <a:rPr lang="en-US" sz="2400" b="0" i="0" smtClean="0">
                                <a:effectLst/>
                                <a:latin typeface="Cambria Math" panose="02040503050406030204" pitchFamily="18" charset="0"/>
                                <a:cs typeface="Times New Roman" panose="02020603050405020304" pitchFamily="18" charset="0"/>
                              </a:rPr>
                              <m:t>New</m:t>
                            </m:r>
                          </m:sub>
                        </m:sSub>
                      </m:num>
                      <m:den>
                        <m:sSub>
                          <m:sSubPr>
                            <m:ctrlPr>
                              <a:rPr lang="en-US" sz="2400" i="1">
                                <a:latin typeface="Cambria Math" panose="02040503050406030204" pitchFamily="18" charset="0"/>
                                <a:cs typeface="Times New Roman" panose="02020603050405020304" pitchFamily="18" charset="0"/>
                              </a:rPr>
                            </m:ctrlPr>
                          </m:sSubPr>
                          <m:e>
                            <m:r>
                              <m:rPr>
                                <m:sty m:val="p"/>
                              </m:rPr>
                              <a:rPr lang="en-US" sz="2400" i="0">
                                <a:latin typeface="Cambria Math" panose="02040503050406030204" pitchFamily="18" charset="0"/>
                                <a:cs typeface="Times New Roman" panose="02020603050405020304" pitchFamily="18" charset="0"/>
                              </a:rPr>
                              <m:t>EOQ</m:t>
                            </m:r>
                          </m:e>
                          <m:sub>
                            <m:r>
                              <m:rPr>
                                <m:sty m:val="p"/>
                              </m:rPr>
                              <a:rPr lang="en-US" sz="2400" b="0" i="0" smtClean="0">
                                <a:latin typeface="Cambria Math" panose="02040503050406030204" pitchFamily="18" charset="0"/>
                                <a:cs typeface="Times New Roman" panose="02020603050405020304" pitchFamily="18" charset="0"/>
                              </a:rPr>
                              <m:t>Old</m:t>
                            </m:r>
                          </m:sub>
                        </m:sSub>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400" b="1" i="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𝟒𝟕𝟓</m:t>
                                    </m:r>
                                  </m:e>
                                </m:d>
                                <m:r>
                                  <a:rPr lang="en-US" sz="2400" i="0">
                                    <a:effectLst/>
                                    <a:latin typeface="Cambria Math" panose="02040503050406030204" pitchFamily="18" charset="0"/>
                                    <a:ea typeface="Calibri" panose="020F0502020204030204" pitchFamily="34" charset="0"/>
                                    <a:cs typeface="Times New Roman" panose="02020603050405020304" pitchFamily="18" charset="0"/>
                                  </a:rPr>
                                  <m:t>∗1000</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120</m:t>
                                </m:r>
                              </m:den>
                            </m:f>
                          </m:e>
                        </m:rad>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𝟒𝟕𝟓</m:t>
                                    </m:r>
                                  </m:e>
                                </m:d>
                                <m:r>
                                  <a:rPr lang="en-US" sz="2400" i="0">
                                    <a:effectLst/>
                                    <a:latin typeface="Cambria Math" panose="02040503050406030204" pitchFamily="18" charset="0"/>
                                    <a:ea typeface="Calibri" panose="020F0502020204030204" pitchFamily="34" charset="0"/>
                                    <a:cs typeface="Times New Roman" panose="02020603050405020304" pitchFamily="18" charset="0"/>
                                  </a:rPr>
                                  <m:t>∗1000</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120</m:t>
                                </m:r>
                              </m:den>
                            </m:f>
                          </m:e>
                        </m:rad>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400" i="0">
                        <a:effectLst/>
                        <a:latin typeface="Cambria Math" panose="02040503050406030204" pitchFamily="18" charset="0"/>
                        <a:ea typeface="Calibri" panose="020F0502020204030204" pitchFamily="34" charset="0"/>
                        <a:cs typeface="Times New Roman" panose="02020603050405020304" pitchFamily="18" charset="0"/>
                      </a:rPr>
                      <m:t> =1.41</m:t>
                    </m:r>
                  </m:oMath>
                </a14:m>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0864BE88-2DBF-4FB9-A502-EF25A7192EE2}"/>
                  </a:ext>
                </a:extLst>
              </p:cNvPr>
              <p:cNvSpPr txBox="1">
                <a:spLocks noRot="1" noChangeAspect="1" noMove="1" noResize="1" noEditPoints="1" noAdjustHandles="1" noChangeArrowheads="1" noChangeShapeType="1" noTextEdit="1"/>
              </p:cNvSpPr>
              <p:nvPr/>
            </p:nvSpPr>
            <p:spPr>
              <a:xfrm>
                <a:off x="228600" y="4221426"/>
                <a:ext cx="5144490" cy="13084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38C361A-3F03-439E-9957-9998703D8D42}"/>
                  </a:ext>
                </a:extLst>
              </p:cNvPr>
              <p:cNvSpPr txBox="1"/>
              <p:nvPr/>
            </p:nvSpPr>
            <p:spPr>
              <a:xfrm>
                <a:off x="6248400" y="4422891"/>
                <a:ext cx="4648200" cy="1004699"/>
              </a:xfrm>
              <a:prstGeom prst="rect">
                <a:avLst/>
              </a:prstGeom>
              <a:noFill/>
            </p:spPr>
            <p:txBody>
              <a:bodyPr wrap="square">
                <a:spAutoFit/>
              </a:bodyPr>
              <a:lstStyle/>
              <a:p>
                <a:pPr marL="0" marR="0">
                  <a:lnSpc>
                    <a:spcPct val="107000"/>
                  </a:lnSpc>
                  <a:spcBef>
                    <a:spcPts val="0"/>
                  </a:spcBef>
                  <a:spcAft>
                    <a:spcPts val="800"/>
                  </a:spcAft>
                </a:pPr>
                <a14:m>
                  <m:oMathPara xmlns:m="http://schemas.openxmlformats.org/officeDocument/2006/math">
                    <m:oMathParaPr>
                      <m:jc m:val="left"/>
                    </m:oMathParaPr>
                    <m:oMath xmlns:m="http://schemas.openxmlformats.org/officeDocument/2006/math">
                      <m:f>
                        <m:f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m:rPr>
                                  <m:sty m:val="p"/>
                                </m:rPr>
                                <a:rPr lang="en-US" sz="2400">
                                  <a:latin typeface="Cambria Math" panose="02040503050406030204" pitchFamily="18" charset="0"/>
                                  <a:cs typeface="Times New Roman" panose="02020603050405020304" pitchFamily="18" charset="0"/>
                                </a:rPr>
                                <m:t>EOQ</m:t>
                              </m:r>
                            </m:e>
                            <m:sub>
                              <m:r>
                                <m:rPr>
                                  <m:sty m:val="p"/>
                                </m:rPr>
                                <a:rPr lang="en-US" sz="2400">
                                  <a:latin typeface="Cambria Math" panose="02040503050406030204" pitchFamily="18" charset="0"/>
                                  <a:cs typeface="Times New Roman" panose="02020603050405020304" pitchFamily="18" charset="0"/>
                                </a:rPr>
                                <m:t>New</m:t>
                              </m:r>
                            </m:sub>
                          </m:sSub>
                        </m:num>
                        <m:den>
                          <m:sSub>
                            <m:sSubPr>
                              <m:ctrlPr>
                                <a:rPr lang="en-US" sz="2400" i="1">
                                  <a:latin typeface="Cambria Math" panose="02040503050406030204" pitchFamily="18" charset="0"/>
                                  <a:cs typeface="Times New Roman" panose="02020603050405020304" pitchFamily="18" charset="0"/>
                                </a:rPr>
                              </m:ctrlPr>
                            </m:sSubPr>
                            <m:e>
                              <m:r>
                                <m:rPr>
                                  <m:sty m:val="p"/>
                                </m:rPr>
                                <a:rPr lang="en-US" sz="2400">
                                  <a:latin typeface="Cambria Math" panose="02040503050406030204" pitchFamily="18" charset="0"/>
                                  <a:cs typeface="Times New Roman" panose="02020603050405020304" pitchFamily="18" charset="0"/>
                                </a:rPr>
                                <m:t>EOQ</m:t>
                              </m:r>
                            </m:e>
                            <m:sub>
                              <m:r>
                                <m:rPr>
                                  <m:sty m:val="p"/>
                                </m:rPr>
                                <a:rPr lang="en-US" sz="2400">
                                  <a:latin typeface="Cambria Math" panose="02040503050406030204" pitchFamily="18" charset="0"/>
                                  <a:cs typeface="Times New Roman" panose="02020603050405020304" pitchFamily="18" charset="0"/>
                                </a:rPr>
                                <m:t>Old</m:t>
                              </m:r>
                            </m:sub>
                          </m:sSub>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4</m:t>
                          </m:r>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27.2</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3</m:t>
                          </m:r>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=1.41=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400" i="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D38C361A-3F03-439E-9957-9998703D8D42}"/>
                  </a:ext>
                </a:extLst>
              </p:cNvPr>
              <p:cNvSpPr txBox="1">
                <a:spLocks noRot="1" noChangeAspect="1" noMove="1" noResize="1" noEditPoints="1" noAdjustHandles="1" noChangeArrowheads="1" noChangeShapeType="1" noTextEdit="1"/>
              </p:cNvSpPr>
              <p:nvPr/>
            </p:nvSpPr>
            <p:spPr>
              <a:xfrm>
                <a:off x="6248400" y="4422891"/>
                <a:ext cx="4648200" cy="1004699"/>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E072F24-7BBD-4CCD-9F58-E0967BAC2DED}"/>
              </a:ext>
            </a:extLst>
          </p:cNvPr>
          <p:cNvSpPr txBox="1"/>
          <p:nvPr/>
        </p:nvSpPr>
        <p:spPr>
          <a:xfrm>
            <a:off x="266205" y="5846019"/>
            <a:ext cx="7543800" cy="47263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If demand is doubled, EOQ decreases by SQRT(2)</a:t>
            </a:r>
          </a:p>
        </p:txBody>
      </p:sp>
    </p:spTree>
    <p:extLst>
      <p:ext uri="{BB962C8B-B14F-4D97-AF65-F5344CB8AC3E}">
        <p14:creationId xmlns:p14="http://schemas.microsoft.com/office/powerpoint/2010/main" val="198372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37525F35-E974-4E26-A1B6-670D5DEBBB85}"/>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Square Root Effect- Changes in EOQ</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77DAA0E-E35F-4EE1-AC8A-CEDBF387D671}"/>
                  </a:ext>
                </a:extLst>
              </p:cNvPr>
              <p:cNvSpPr txBox="1"/>
              <p:nvPr/>
            </p:nvSpPr>
            <p:spPr>
              <a:xfrm>
                <a:off x="19792" y="584775"/>
                <a:ext cx="12192000" cy="5109219"/>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same is true for S. For example, if S is reduced to $250, that is divided by 4. Then EOQ is halved.</a:t>
                </a:r>
              </a:p>
              <a:p>
                <a:pPr marL="0" marR="0">
                  <a:lnSpc>
                    <a:spcPct val="107000"/>
                  </a:lnSpc>
                  <a:spcBef>
                    <a:spcPts val="0"/>
                  </a:spcBef>
                  <a:spcAft>
                    <a:spcPts val="800"/>
                  </a:spcAft>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EOQ = </a:t>
                </a:r>
                <a14:m>
                  <m:oMath xmlns:m="http://schemas.openxmlformats.org/officeDocument/2006/math">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5475</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𝟐𝟓𝟎</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120</m:t>
                            </m:r>
                          </m:den>
                        </m:f>
                      </m:e>
                    </m:ra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151. That is 50% of 302.</a:t>
                </a:r>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If H is reduced to 1/4 of the original value, EOQ is doubled. </a:t>
                </a:r>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EOQ = </a:t>
                </a:r>
                <a14:m>
                  <m:oMath xmlns:m="http://schemas.openxmlformats.org/officeDocument/2006/math">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5475</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1000</m:t>
                            </m:r>
                          </m:num>
                          <m:den>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𝟑𝟎</m:t>
                            </m:r>
                          </m:den>
                        </m:f>
                      </m:e>
                    </m:rad>
                    <m:r>
                      <a:rPr lang="en-US" sz="24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 = 604 that is twice 302.</a:t>
                </a:r>
              </a:p>
              <a:p>
                <a:pPr>
                  <a:spcBef>
                    <a:spcPct val="20000"/>
                  </a:spcBef>
                  <a:defRPr/>
                </a:pPr>
                <a:r>
                  <a:rPr lang="en-US" sz="2400" kern="0" dirty="0">
                    <a:latin typeface="Book Antiqua" pitchFamily="18" charset="0"/>
                  </a:rPr>
                  <a:t>Average Inventory (I) when we do not have safety stock is referred to as Cycle Inventory (Icycle). Cycle Inventory (Icycle) when we order Q is Q/2, and for EOQ is .</a:t>
                </a:r>
              </a:p>
              <a:p>
                <a:pPr>
                  <a:spcBef>
                    <a:spcPct val="20000"/>
                  </a:spcBef>
                  <a:defRPr/>
                </a:pPr>
                <a:r>
                  <a:rPr lang="en-US" sz="2400" kern="0" dirty="0">
                    <a:latin typeface="Book Antiqua" pitchFamily="18" charset="0"/>
                  </a:rPr>
                  <a:t>I = EOQ/2  </a:t>
                </a:r>
                <a:r>
                  <a:rPr lang="en-US" sz="2400" kern="0" dirty="0">
                    <a:latin typeface="Book Antiqua" pitchFamily="18" charset="0"/>
                    <a:sym typeface="Wingdings" panose="05000000000000000000" pitchFamily="2" charset="2"/>
                  </a:rPr>
                  <a:t> </a:t>
                </a:r>
                <a14:m>
                  <m:oMath xmlns:m="http://schemas.openxmlformats.org/officeDocument/2006/math">
                    <m:r>
                      <a:rPr lang="en-US" sz="2400" i="1" kern="0">
                        <a:latin typeface="Cambria Math"/>
                      </a:rPr>
                      <m:t>𝐼</m:t>
                    </m:r>
                    <m:r>
                      <a:rPr lang="en-US" sz="2400" i="1" kern="0">
                        <a:latin typeface="Cambria Math"/>
                      </a:rPr>
                      <m:t>=</m:t>
                    </m:r>
                    <m:f>
                      <m:fPr>
                        <m:ctrlPr>
                          <a:rPr lang="en-US" sz="2400" i="1" kern="0">
                            <a:latin typeface="Cambria Math" panose="02040503050406030204" pitchFamily="18" charset="0"/>
                          </a:rPr>
                        </m:ctrlPr>
                      </m:fPr>
                      <m:num>
                        <m:r>
                          <a:rPr lang="en-US" sz="2400" i="1" kern="0">
                            <a:latin typeface="Cambria Math"/>
                          </a:rPr>
                          <m:t>𝐸𝑂𝑄</m:t>
                        </m:r>
                      </m:num>
                      <m:den>
                        <m:r>
                          <a:rPr lang="en-US" sz="2400" i="1" kern="0">
                            <a:latin typeface="Cambria Math"/>
                          </a:rPr>
                          <m:t>2</m:t>
                        </m:r>
                      </m:den>
                    </m:f>
                  </m:oMath>
                </a14:m>
                <a:r>
                  <a:rPr lang="en-US" sz="2400" kern="0" dirty="0">
                    <a:latin typeface="Book Antiqua" pitchFamily="18" charset="0"/>
                  </a:rPr>
                  <a:t> = </a:t>
                </a:r>
                <a14:m>
                  <m:oMath xmlns:m="http://schemas.openxmlformats.org/officeDocument/2006/math">
                    <m:f>
                      <m:fPr>
                        <m:ctrlPr>
                          <a:rPr lang="en-US" sz="2400" i="1" kern="0" dirty="0">
                            <a:latin typeface="Cambria Math" panose="02040503050406030204" pitchFamily="18" charset="0"/>
                          </a:rPr>
                        </m:ctrlPr>
                      </m:fPr>
                      <m:num>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num>
                      <m:den>
                        <m:r>
                          <a:rPr lang="en-US" sz="2400" i="1" kern="0" dirty="0">
                            <a:latin typeface="Cambria Math"/>
                          </a:rPr>
                          <m:t>2</m:t>
                        </m:r>
                      </m:den>
                    </m:f>
                  </m:oMath>
                </a14:m>
                <a:r>
                  <a:rPr lang="en-US" sz="2400" kern="0" dirty="0">
                    <a:latin typeface="Book Antiqua" pitchFamily="18" charset="0"/>
                  </a:rPr>
                  <a:t> = </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r>
                              <a:rPr lang="en-US" sz="2400" i="1" kern="0" dirty="0">
                                <a:latin typeface="Cambria Math" panose="02040503050406030204" pitchFamily="18" charset="0"/>
                              </a:rPr>
                              <m:t> </m:t>
                            </m:r>
                          </m:num>
                          <m:den>
                            <m:r>
                              <a:rPr lang="en-US" sz="2400" i="1" kern="0" dirty="0">
                                <a:latin typeface="Cambria Math"/>
                              </a:rPr>
                              <m:t>4</m:t>
                            </m:r>
                            <m:r>
                              <a:rPr lang="en-US" sz="2400" i="1" kern="0" dirty="0">
                                <a:latin typeface="Cambria Math"/>
                              </a:rPr>
                              <m:t>𝐻</m:t>
                            </m:r>
                          </m:den>
                        </m:f>
                      </m:e>
                    </m:rad>
                    <m:r>
                      <a:rPr lang="en-US" sz="2400" kern="0" dirty="0">
                        <a:latin typeface="Cambria Math" panose="02040503050406030204" pitchFamily="18" charset="0"/>
                      </a:rPr>
                      <m:t> </m:t>
                    </m:r>
                  </m:oMath>
                </a14:m>
                <a:r>
                  <a:rPr lang="en-US" sz="2400" kern="0" dirty="0">
                    <a:latin typeface="Book Antiqua" pitchFamily="18" charset="0"/>
                  </a:rPr>
                  <a:t>= </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m:t>
                            </m:r>
                          </m:den>
                        </m:f>
                      </m:e>
                    </m:rad>
                  </m:oMath>
                </a14:m>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377DAA0E-E35F-4EE1-AC8A-CEDBF387D671}"/>
                  </a:ext>
                </a:extLst>
              </p:cNvPr>
              <p:cNvSpPr txBox="1">
                <a:spLocks noRot="1" noChangeAspect="1" noMove="1" noResize="1" noEditPoints="1" noAdjustHandles="1" noChangeArrowheads="1" noChangeShapeType="1" noTextEdit="1"/>
              </p:cNvSpPr>
              <p:nvPr/>
            </p:nvSpPr>
            <p:spPr>
              <a:xfrm>
                <a:off x="19792" y="584775"/>
                <a:ext cx="12192000" cy="5109219"/>
              </a:xfrm>
              <a:prstGeom prst="rect">
                <a:avLst/>
              </a:prstGeom>
              <a:blipFill>
                <a:blip r:embed="rId2"/>
                <a:stretch>
                  <a:fillRect l="-750" t="-716" r="-1100"/>
                </a:stretch>
              </a:blipFill>
            </p:spPr>
            <p:txBody>
              <a:bodyPr/>
              <a:lstStyle/>
              <a:p>
                <a:r>
                  <a:rPr lang="en-US">
                    <a:noFill/>
                  </a:rPr>
                  <a:t> </a:t>
                </a:r>
              </a:p>
            </p:txBody>
          </p:sp>
        </mc:Fallback>
      </mc:AlternateContent>
    </p:spTree>
    <p:extLst>
      <p:ext uri="{BB962C8B-B14F-4D97-AF65-F5344CB8AC3E}">
        <p14:creationId xmlns:p14="http://schemas.microsoft.com/office/powerpoint/2010/main" val="3965355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1546122" y="11188"/>
            <a:ext cx="9144000" cy="707886"/>
          </a:xfrm>
          <a:prstGeom prst="rect">
            <a:avLst/>
          </a:prstGeom>
          <a:noFill/>
          <a:ln w="9525">
            <a:noFill/>
            <a:miter lim="800000"/>
            <a:headEnd/>
            <a:tailEnd/>
          </a:ln>
        </p:spPr>
        <p:txBody>
          <a:bodyPr wrap="square">
            <a:spAutoFit/>
          </a:bodyPr>
          <a:lstStyle/>
          <a:p>
            <a:pPr algn="ctr">
              <a:defRPr/>
            </a:pPr>
            <a:r>
              <a:rPr lang="en-US" sz="4000" dirty="0">
                <a:solidFill>
                  <a:srgbClr val="AA0000"/>
                </a:solidFill>
                <a:latin typeface="Impact" pitchFamily="34" charset="0"/>
              </a:rPr>
              <a:t>Formula Proof for Flow Time Under EOQ</a:t>
            </a:r>
          </a:p>
        </p:txBody>
      </p:sp>
      <p:sp>
        <p:nvSpPr>
          <p:cNvPr id="8" name="Content Placeholder 1"/>
          <p:cNvSpPr txBox="1">
            <a:spLocks/>
          </p:cNvSpPr>
          <p:nvPr/>
        </p:nvSpPr>
        <p:spPr>
          <a:xfrm>
            <a:off x="58469" y="589621"/>
            <a:ext cx="12090722" cy="5887379"/>
          </a:xfrm>
          <a:prstGeom prst="rect">
            <a:avLst/>
          </a:prstGeom>
        </p:spPr>
        <p:txBody>
          <a:bodyPr/>
          <a:lstStyle/>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If D (or R)  is multiplied by K, EOQ is multiplied by SQRT(K).</a:t>
            </a:r>
          </a:p>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If S is multiplied by K, EOQ  is multiplied by SQRT(K).</a:t>
            </a:r>
          </a:p>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If H is multiplied by K, EOQ is divided by SQRT(K).</a:t>
            </a:r>
          </a:p>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The same can be said about Cycle inventory and In-storage flow time.</a:t>
            </a:r>
          </a:p>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What about annual inventory cost (TC=OC+CC). Again, we assume that the operations continues for several years- That is a basic assumption in EOQ model.</a:t>
            </a:r>
          </a:p>
          <a:p>
            <a:pPr>
              <a:spcBef>
                <a:spcPct val="20000"/>
              </a:spcBef>
              <a:defRPr/>
            </a:pPr>
            <a:r>
              <a:rPr lang="en-US" sz="2400" kern="0" dirty="0">
                <a:latin typeface="Book Antiqua" pitchFamily="18" charset="0"/>
              </a:rPr>
              <a:t>Total cost of any Q?</a:t>
            </a:r>
          </a:p>
          <a:p>
            <a:pPr>
              <a:spcBef>
                <a:spcPct val="20000"/>
              </a:spcBef>
              <a:defRPr/>
            </a:pPr>
            <a:r>
              <a:rPr lang="en-US" sz="2400" kern="0" dirty="0">
                <a:latin typeface="Book Antiqua" pitchFamily="18" charset="0"/>
              </a:rPr>
              <a:t>TC</a:t>
            </a:r>
            <a:r>
              <a:rPr lang="en-US" sz="2400" kern="0" baseline="-25000" dirty="0">
                <a:latin typeface="Book Antiqua" pitchFamily="18" charset="0"/>
              </a:rPr>
              <a:t>Q </a:t>
            </a:r>
            <a:r>
              <a:rPr lang="en-US" sz="2400" kern="0" dirty="0">
                <a:latin typeface="Book Antiqua" pitchFamily="18" charset="0"/>
              </a:rPr>
              <a:t>= OC</a:t>
            </a:r>
            <a:r>
              <a:rPr lang="en-US" sz="2400" kern="0" baseline="-25000" dirty="0">
                <a:latin typeface="Book Antiqua" pitchFamily="18" charset="0"/>
              </a:rPr>
              <a:t>Q </a:t>
            </a:r>
            <a:r>
              <a:rPr lang="en-US" sz="2400" kern="0" dirty="0">
                <a:latin typeface="Book Antiqua" pitchFamily="18" charset="0"/>
              </a:rPr>
              <a:t> + CC</a:t>
            </a:r>
            <a:r>
              <a:rPr lang="en-US" sz="2400" kern="0" baseline="-25000" dirty="0">
                <a:latin typeface="Book Antiqua" pitchFamily="18" charset="0"/>
              </a:rPr>
              <a:t>Q  </a:t>
            </a:r>
            <a:endParaRPr lang="en-US" sz="2400" kern="0" dirty="0">
              <a:latin typeface="Book Antiqua" pitchFamily="18" charset="0"/>
              <a:sym typeface="Wingdings" panose="05000000000000000000" pitchFamily="2" charset="2"/>
            </a:endParaRPr>
          </a:p>
          <a:p>
            <a:pPr>
              <a:spcBef>
                <a:spcPct val="20000"/>
              </a:spcBef>
              <a:defRPr/>
            </a:pPr>
            <a:r>
              <a:rPr lang="en-US" sz="2400" b="1" kern="0" dirty="0">
                <a:solidFill>
                  <a:srgbClr val="A80000"/>
                </a:solidFill>
                <a:latin typeface="Book Antiqua" pitchFamily="18" charset="0"/>
              </a:rPr>
              <a:t>TC</a:t>
            </a:r>
            <a:r>
              <a:rPr lang="en-US" sz="2400" b="1" kern="0" baseline="-25000" dirty="0">
                <a:solidFill>
                  <a:srgbClr val="A80000"/>
                </a:solidFill>
                <a:latin typeface="Book Antiqua" pitchFamily="18" charset="0"/>
              </a:rPr>
              <a:t>Q </a:t>
            </a:r>
            <a:r>
              <a:rPr lang="en-US" sz="2400" b="1" kern="0" dirty="0">
                <a:solidFill>
                  <a:srgbClr val="A80000"/>
                </a:solidFill>
                <a:latin typeface="Book Antiqua" pitchFamily="18" charset="0"/>
              </a:rPr>
              <a:t>= SR/Q + HQ/2</a:t>
            </a:r>
          </a:p>
          <a:p>
            <a:pPr>
              <a:spcBef>
                <a:spcPct val="20000"/>
              </a:spcBef>
              <a:defRPr/>
            </a:pPr>
            <a:r>
              <a:rPr lang="en-US" sz="2400" kern="0" dirty="0">
                <a:latin typeface="Book Antiqua" pitchFamily="18" charset="0"/>
              </a:rPr>
              <a:t>This is a correct formula everywhere, including at EOQ, but we can simplify it for EOQ.</a:t>
            </a:r>
          </a:p>
          <a:p>
            <a:pPr>
              <a:spcBef>
                <a:spcPct val="20000"/>
              </a:spcBef>
              <a:defRPr/>
            </a:pPr>
            <a:r>
              <a:rPr lang="en-US" sz="2400" kern="0" dirty="0">
                <a:latin typeface="Book Antiqua" pitchFamily="18" charset="0"/>
              </a:rPr>
              <a:t>At EOQ, we have</a:t>
            </a:r>
          </a:p>
          <a:p>
            <a:pPr>
              <a:spcBef>
                <a:spcPct val="20000"/>
              </a:spcBef>
              <a:defRPr/>
            </a:pPr>
            <a:r>
              <a:rPr lang="en-US" sz="2400" kern="0" dirty="0">
                <a:latin typeface="Book Antiqua" pitchFamily="18" charset="0"/>
              </a:rPr>
              <a:t>OC</a:t>
            </a:r>
            <a:r>
              <a:rPr lang="en-US" sz="2400" kern="0" baseline="-25000" dirty="0">
                <a:latin typeface="Book Antiqua" pitchFamily="18" charset="0"/>
              </a:rPr>
              <a:t>EOQ </a:t>
            </a:r>
            <a:r>
              <a:rPr lang="en-US" sz="2400" kern="0" dirty="0">
                <a:latin typeface="Book Antiqua" pitchFamily="18" charset="0"/>
              </a:rPr>
              <a:t> = CC</a:t>
            </a:r>
            <a:r>
              <a:rPr lang="en-US" sz="2400" kern="0" baseline="-25000" dirty="0">
                <a:latin typeface="Book Antiqua" pitchFamily="18" charset="0"/>
              </a:rPr>
              <a:t>EOQ  </a:t>
            </a:r>
            <a:endParaRPr lang="en-US" sz="2400" kern="0" dirty="0">
              <a:latin typeface="Book Antiqua" pitchFamily="18" charset="0"/>
              <a:sym typeface="Wingdings" panose="05000000000000000000" pitchFamily="2" charset="2"/>
            </a:endParaRPr>
          </a:p>
          <a:p>
            <a:pPr marL="0" marR="0">
              <a:lnSpc>
                <a:spcPct val="107000"/>
              </a:lnSpc>
              <a:spcBef>
                <a:spcPts val="0"/>
              </a:spcBef>
              <a:spcAft>
                <a:spcPts val="800"/>
              </a:spcAft>
            </a:pPr>
            <a:endParaRPr lang="en-US" sz="2400" dirty="0">
              <a:latin typeface="Book Antiqua" panose="02040602050305030304" pitchFamily="18" charset="0"/>
              <a:ea typeface="Calibri" panose="020F0502020204030204" pitchFamily="34" charset="0"/>
              <a:cs typeface="Times New Roman" panose="02020603050405020304" pitchFamily="18" charset="0"/>
            </a:endParaRPr>
          </a:p>
          <a:p>
            <a:pPr>
              <a:spcBef>
                <a:spcPct val="20000"/>
              </a:spcBef>
              <a:defRPr/>
            </a:pPr>
            <a:endParaRPr lang="en-US" sz="2400" kern="0" dirty="0">
              <a:latin typeface="Book Antiqua" pitchFamily="18" charset="0"/>
            </a:endParaRPr>
          </a:p>
          <a:p>
            <a:pPr>
              <a:spcBef>
                <a:spcPct val="20000"/>
              </a:spcBef>
              <a:defRPr/>
            </a:pPr>
            <a:endParaRPr lang="en-US" sz="2400" kern="0" dirty="0">
              <a:latin typeface="Book Antiqua" pitchFamily="18" charset="0"/>
            </a:endParaRPr>
          </a:p>
          <a:p>
            <a:pPr>
              <a:spcBef>
                <a:spcPct val="20000"/>
              </a:spcBef>
              <a:defRPr/>
            </a:pPr>
            <a:endParaRPr lang="en-US" sz="2400" kern="0" dirty="0">
              <a:latin typeface="Book Antiqua" pitchFamily="18" charset="0"/>
            </a:endParaRPr>
          </a:p>
        </p:txBody>
      </p:sp>
      <p:sp>
        <p:nvSpPr>
          <p:cNvPr id="5" name="Content Placeholder 1">
            <a:extLst>
              <a:ext uri="{FF2B5EF4-FFF2-40B4-BE49-F238E27FC236}">
                <a16:creationId xmlns:a16="http://schemas.microsoft.com/office/drawing/2014/main" id="{5ACA7B17-1BD9-4637-B8AB-EB81C80DA655}"/>
              </a:ext>
            </a:extLst>
          </p:cNvPr>
          <p:cNvSpPr txBox="1">
            <a:spLocks/>
          </p:cNvSpPr>
          <p:nvPr/>
        </p:nvSpPr>
        <p:spPr>
          <a:xfrm>
            <a:off x="-5938" y="589621"/>
            <a:ext cx="12155128" cy="2458379"/>
          </a:xfrm>
          <a:prstGeom prst="rect">
            <a:avLst/>
          </a:prstGeom>
        </p:spPr>
        <p:txBody>
          <a:bodyPr/>
          <a:lstStyle/>
          <a:p>
            <a:pPr lvl="0">
              <a:spcBef>
                <a:spcPct val="20000"/>
              </a:spcBef>
              <a:defRPr/>
            </a:pPr>
            <a:endParaRPr lang="en-US" sz="2400" kern="0" dirty="0">
              <a:latin typeface="Book Antiqua" pitchFamily="18" charset="0"/>
            </a:endParaRPr>
          </a:p>
          <a:p>
            <a:pPr lvl="0">
              <a:spcBef>
                <a:spcPct val="20000"/>
              </a:spcBef>
              <a:defRPr/>
            </a:pPr>
            <a:endParaRPr lang="en-US" sz="2400" kern="0" dirty="0">
              <a:latin typeface="Book Antiqua" pitchFamily="18" charset="0"/>
            </a:endParaRPr>
          </a:p>
        </p:txBody>
      </p:sp>
      <p:sp>
        <p:nvSpPr>
          <p:cNvPr id="6" name="Text Box 11">
            <a:extLst>
              <a:ext uri="{FF2B5EF4-FFF2-40B4-BE49-F238E27FC236}">
                <a16:creationId xmlns:a16="http://schemas.microsoft.com/office/drawing/2014/main" id="{1EA84032-749B-4451-ADA2-BF67A518D4F1}"/>
              </a:ext>
            </a:extLst>
          </p:cNvPr>
          <p:cNvSpPr txBox="1">
            <a:spLocks noChangeArrowheads="1"/>
          </p:cNvSpPr>
          <p:nvPr/>
        </p:nvSpPr>
        <p:spPr bwMode="auto">
          <a:xfrm>
            <a:off x="-17417" y="-30708"/>
            <a:ext cx="12183291" cy="584775"/>
          </a:xfrm>
          <a:prstGeom prst="rect">
            <a:avLst/>
          </a:prstGeom>
          <a:noFill/>
          <a:ln w="9525">
            <a:noFill/>
            <a:miter lim="800000"/>
            <a:headEnd/>
            <a:tailEnd/>
          </a:ln>
        </p:spPr>
        <p:txBody>
          <a:bodyPr wrap="square">
            <a:spAutoFit/>
          </a:bodyPr>
          <a:lstStyle/>
          <a:p>
            <a:pPr>
              <a:spcAft>
                <a:spcPts val="600"/>
              </a:spcAft>
            </a:pPr>
            <a:r>
              <a:rPr lang="en-US" sz="3200" dirty="0">
                <a:solidFill>
                  <a:schemeClr val="bg1"/>
                </a:solidFill>
                <a:latin typeface="Impact" pitchFamily="34" charset="0"/>
              </a:rPr>
              <a:t>Square Root Effect- Changes in EOQ, Icycle, and Flow Time</a:t>
            </a:r>
          </a:p>
        </p:txBody>
      </p:sp>
    </p:spTree>
    <p:extLst>
      <p:ext uri="{BB962C8B-B14F-4D97-AF65-F5344CB8AC3E}">
        <p14:creationId xmlns:p14="http://schemas.microsoft.com/office/powerpoint/2010/main" val="345401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dissolv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dissolv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dissolv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dissolv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dissolv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dissolve">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dissolve">
                                      <p:cBhvr>
                                        <p:cTn id="4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37525F35-E974-4E26-A1B6-670D5DEBBB85}"/>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Total Inventory Cost Formula at EOQ, and Inventory Cost Per unit</a:t>
            </a:r>
          </a:p>
        </p:txBody>
      </p:sp>
      <p:sp>
        <p:nvSpPr>
          <p:cNvPr id="4" name="TextBox 3">
            <a:extLst>
              <a:ext uri="{FF2B5EF4-FFF2-40B4-BE49-F238E27FC236}">
                <a16:creationId xmlns:a16="http://schemas.microsoft.com/office/drawing/2014/main" id="{377DAA0E-E35F-4EE1-AC8A-CEDBF387D671}"/>
              </a:ext>
            </a:extLst>
          </p:cNvPr>
          <p:cNvSpPr txBox="1"/>
          <p:nvPr/>
        </p:nvSpPr>
        <p:spPr>
          <a:xfrm>
            <a:off x="19792" y="584775"/>
            <a:ext cx="12192000" cy="472630"/>
          </a:xfrm>
          <a:prstGeom prst="rect">
            <a:avLst/>
          </a:prstGeom>
          <a:noFill/>
        </p:spPr>
        <p:txBody>
          <a:bodyPr wrap="square">
            <a:spAutoFit/>
          </a:bodyPr>
          <a:lstStyle/>
          <a:p>
            <a:pPr marL="0" marR="0">
              <a:lnSpc>
                <a:spcPct val="107000"/>
              </a:lnSpc>
              <a:spcBef>
                <a:spcPts val="0"/>
              </a:spcBef>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5" name="Content Placeholder 1">
                <a:extLst>
                  <a:ext uri="{FF2B5EF4-FFF2-40B4-BE49-F238E27FC236}">
                    <a16:creationId xmlns:a16="http://schemas.microsoft.com/office/drawing/2014/main" id="{3C5F3778-F612-401A-A892-84D142A00302}"/>
                  </a:ext>
                </a:extLst>
              </p:cNvPr>
              <p:cNvSpPr txBox="1">
                <a:spLocks/>
              </p:cNvSpPr>
              <p:nvPr/>
            </p:nvSpPr>
            <p:spPr>
              <a:xfrm>
                <a:off x="-19792" y="584775"/>
                <a:ext cx="12192000" cy="5435025"/>
              </a:xfrm>
              <a:prstGeom prst="rect">
                <a:avLst/>
              </a:prstGeom>
            </p:spPr>
            <p:txBody>
              <a:bodyPr/>
              <a:lstStyle/>
              <a:p>
                <a:pPr>
                  <a:spcBef>
                    <a:spcPct val="20000"/>
                  </a:spcBef>
                  <a:defRPr/>
                </a:pPr>
                <a:r>
                  <a:rPr lang="en-US" sz="2400" kern="0" dirty="0">
                    <a:latin typeface="Book Antiqua" pitchFamily="18" charset="0"/>
                  </a:rPr>
                  <a:t>TC</a:t>
                </a:r>
                <a:r>
                  <a:rPr lang="en-US" sz="2400" kern="0" baseline="-25000" dirty="0">
                    <a:latin typeface="Book Antiqua" pitchFamily="18" charset="0"/>
                  </a:rPr>
                  <a:t>EOQ </a:t>
                </a:r>
                <a:r>
                  <a:rPr lang="en-US" sz="2400" kern="0" dirty="0">
                    <a:latin typeface="Book Antiqua" pitchFamily="18" charset="0"/>
                  </a:rPr>
                  <a:t>= 2CC</a:t>
                </a:r>
                <a:r>
                  <a:rPr lang="en-US" sz="2400" kern="0" baseline="-25000" dirty="0">
                    <a:latin typeface="Book Antiqua" pitchFamily="18" charset="0"/>
                  </a:rPr>
                  <a:t>EOQ </a:t>
                </a:r>
                <a:r>
                  <a:rPr lang="en-US" sz="2400" kern="0" dirty="0">
                    <a:latin typeface="Book Antiqua" pitchFamily="18" charset="0"/>
                  </a:rPr>
                  <a:t>= 2(H*EOQ/2) </a:t>
                </a:r>
              </a:p>
              <a:p>
                <a:pPr>
                  <a:spcBef>
                    <a:spcPct val="20000"/>
                  </a:spcBef>
                  <a:defRPr/>
                </a:pPr>
                <a:r>
                  <a:rPr lang="en-US" sz="2400" kern="0" dirty="0">
                    <a:latin typeface="Book Antiqua" pitchFamily="18" charset="0"/>
                  </a:rPr>
                  <a:t>TC</a:t>
                </a:r>
                <a:r>
                  <a:rPr lang="en-US" sz="2400" kern="0" baseline="-25000" dirty="0">
                    <a:latin typeface="Book Antiqua" pitchFamily="18" charset="0"/>
                  </a:rPr>
                  <a:t>EOQ </a:t>
                </a:r>
                <a:r>
                  <a:rPr lang="en-US" sz="2400" kern="0" dirty="0">
                    <a:latin typeface="Book Antiqua" pitchFamily="18" charset="0"/>
                  </a:rPr>
                  <a:t>=  H*EOQ</a:t>
                </a:r>
              </a:p>
              <a:p>
                <a:pPr lvl="0">
                  <a:spcBef>
                    <a:spcPct val="20000"/>
                  </a:spcBef>
                  <a:defRPr/>
                </a:pPr>
                <a14:m>
                  <m:oMath xmlns:m="http://schemas.openxmlformats.org/officeDocument/2006/math">
                    <m:sSub>
                      <m:sSubPr>
                        <m:ctrlPr>
                          <a:rPr lang="en-US" sz="2400" i="1" kern="0">
                            <a:latin typeface="Cambria Math" panose="02040503050406030204" pitchFamily="18" charset="0"/>
                          </a:rPr>
                        </m:ctrlPr>
                      </m:sSubPr>
                      <m:e>
                        <m:r>
                          <m:rPr>
                            <m:sty m:val="p"/>
                          </m:rPr>
                          <a:rPr lang="en-US" sz="2400" i="0" kern="0">
                            <a:latin typeface="Cambria Math"/>
                          </a:rPr>
                          <m:t>TC</m:t>
                        </m:r>
                      </m:e>
                      <m:sub>
                        <m:r>
                          <m:rPr>
                            <m:sty m:val="p"/>
                          </m:rPr>
                          <a:rPr lang="en-US" sz="2400" i="0" kern="0">
                            <a:latin typeface="Cambria Math"/>
                          </a:rPr>
                          <m:t>EOQ</m:t>
                        </m:r>
                      </m:sub>
                    </m:sSub>
                    <m:r>
                      <a:rPr lang="en-US" sz="2400" i="0" kern="0">
                        <a:latin typeface="Cambria Math"/>
                      </a:rPr>
                      <m:t>=</m:t>
                    </m:r>
                    <m:r>
                      <m:rPr>
                        <m:sty m:val="p"/>
                      </m:rPr>
                      <a:rPr lang="en-US" sz="2400" i="0" kern="0" dirty="0">
                        <a:latin typeface="Cambria Math"/>
                      </a:rPr>
                      <m:t>H</m:t>
                    </m:r>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0" kern="0" dirty="0">
                                <a:latin typeface="Cambria Math"/>
                              </a:rPr>
                              <m:t>2</m:t>
                            </m:r>
                            <m:r>
                              <m:rPr>
                                <m:sty m:val="p"/>
                              </m:rPr>
                              <a:rPr lang="en-US" sz="2400" i="0" kern="0" dirty="0">
                                <a:latin typeface="Cambria Math"/>
                              </a:rPr>
                              <m:t>RS</m:t>
                            </m:r>
                          </m:num>
                          <m:den>
                            <m:r>
                              <m:rPr>
                                <m:sty m:val="p"/>
                              </m:rPr>
                              <a:rPr lang="en-US" sz="2400" i="0" kern="0" dirty="0">
                                <a:latin typeface="Cambria Math"/>
                              </a:rPr>
                              <m:t>H</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sSup>
                              <m:sSupPr>
                                <m:ctrlPr>
                                  <a:rPr lang="en-US" sz="2400" i="1" kern="0" dirty="0">
                                    <a:latin typeface="Cambria Math" panose="02040503050406030204" pitchFamily="18" charset="0"/>
                                  </a:rPr>
                                </m:ctrlPr>
                              </m:sSupPr>
                              <m:e>
                                <m:r>
                                  <m:rPr>
                                    <m:sty m:val="p"/>
                                  </m:rPr>
                                  <a:rPr lang="en-US" sz="2400" i="0" kern="0" dirty="0">
                                    <a:latin typeface="Cambria Math"/>
                                  </a:rPr>
                                  <m:t>H</m:t>
                                </m:r>
                              </m:e>
                              <m:sup>
                                <m:r>
                                  <a:rPr lang="en-US" sz="2400" i="0" kern="0" dirty="0">
                                    <a:latin typeface="Cambria Math"/>
                                  </a:rPr>
                                  <m:t>2</m:t>
                                </m:r>
                              </m:sup>
                            </m:sSup>
                            <m:r>
                              <a:rPr lang="en-US" sz="2400" i="0" kern="0" dirty="0">
                                <a:latin typeface="Cambria Math"/>
                              </a:rPr>
                              <m:t>2</m:t>
                            </m:r>
                            <m:r>
                              <m:rPr>
                                <m:sty m:val="p"/>
                              </m:rPr>
                              <a:rPr lang="en-US" sz="2400" i="0" kern="0" dirty="0">
                                <a:latin typeface="Cambria Math"/>
                              </a:rPr>
                              <m:t>RS</m:t>
                            </m:r>
                          </m:num>
                          <m:den>
                            <m:r>
                              <m:rPr>
                                <m:sty m:val="p"/>
                              </m:rPr>
                              <a:rPr lang="en-US" sz="2400" i="0" kern="0" dirty="0">
                                <a:latin typeface="Cambria Math"/>
                              </a:rPr>
                              <m:t>H</m:t>
                            </m:r>
                          </m:den>
                        </m:f>
                      </m:e>
                    </m:rad>
                  </m:oMath>
                </a14:m>
                <a:r>
                  <a:rPr lang="en-US" sz="2400" kern="0" dirty="0">
                    <a:latin typeface="Book Antiqua" pitchFamily="18" charset="0"/>
                  </a:rPr>
                  <a:t> = </a:t>
                </a:r>
                <a14:m>
                  <m:oMath xmlns:m="http://schemas.openxmlformats.org/officeDocument/2006/math">
                    <m:rad>
                      <m:radPr>
                        <m:degHide m:val="on"/>
                        <m:ctrlPr>
                          <a:rPr lang="en-US" sz="2400" i="1" kern="0" dirty="0">
                            <a:latin typeface="Cambria Math" panose="02040503050406030204" pitchFamily="18" charset="0"/>
                          </a:rPr>
                        </m:ctrlPr>
                      </m:radPr>
                      <m:deg/>
                      <m:e>
                        <m:r>
                          <a:rPr lang="en-US" sz="2400" i="0" kern="0" dirty="0">
                            <a:latin typeface="Cambria Math"/>
                          </a:rPr>
                          <m:t>2</m:t>
                        </m:r>
                        <m:r>
                          <m:rPr>
                            <m:sty m:val="p"/>
                          </m:rPr>
                          <a:rPr lang="en-US" sz="2400" i="0" kern="0" dirty="0">
                            <a:latin typeface="Cambria Math"/>
                          </a:rPr>
                          <m:t>RSH</m:t>
                        </m:r>
                      </m:e>
                    </m:rad>
                  </m:oMath>
                </a14:m>
                <a:endParaRPr lang="en-US" sz="2400" kern="0" dirty="0">
                  <a:latin typeface="Book Antiqua" pitchFamily="18" charset="0"/>
                </a:endParaRPr>
              </a:p>
              <a:p>
                <a:pPr lvl="0">
                  <a:spcBef>
                    <a:spcPct val="20000"/>
                  </a:spcBef>
                  <a:spcAft>
                    <a:spcPts val="600"/>
                  </a:spcAft>
                  <a:defRPr/>
                </a:pPr>
                <a14:m>
                  <m:oMath xmlns:m="http://schemas.openxmlformats.org/officeDocument/2006/math">
                    <m:sSub>
                      <m:sSubPr>
                        <m:ctrlPr>
                          <a:rPr lang="en-US" sz="2400" b="1" i="1" kern="0" smtClean="0">
                            <a:solidFill>
                              <a:srgbClr val="A80000"/>
                            </a:solidFill>
                            <a:latin typeface="Cambria Math" panose="02040503050406030204" pitchFamily="18" charset="0"/>
                          </a:rPr>
                        </m:ctrlPr>
                      </m:sSubPr>
                      <m:e>
                        <m:r>
                          <a:rPr lang="en-US" sz="2400" b="1" i="0" kern="0">
                            <a:solidFill>
                              <a:srgbClr val="A80000"/>
                            </a:solidFill>
                            <a:latin typeface="Cambria Math"/>
                          </a:rPr>
                          <m:t>𝐓𝐂</m:t>
                        </m:r>
                      </m:e>
                      <m:sub>
                        <m:r>
                          <a:rPr lang="en-US" sz="2400" b="1" i="0" kern="0">
                            <a:solidFill>
                              <a:srgbClr val="A80000"/>
                            </a:solidFill>
                            <a:latin typeface="Cambria Math"/>
                          </a:rPr>
                          <m:t>𝐄𝐎𝐐</m:t>
                        </m:r>
                      </m:sub>
                    </m:sSub>
                  </m:oMath>
                </a14:m>
                <a:r>
                  <a:rPr lang="en-US" sz="2400" b="1" kern="0" dirty="0">
                    <a:solidFill>
                      <a:srgbClr val="A80000"/>
                    </a:solidFill>
                    <a:latin typeface="Book Antiqua" pitchFamily="18" charset="0"/>
                  </a:rPr>
                  <a:t>=</a:t>
                </a:r>
                <a14:m>
                  <m:oMath xmlns:m="http://schemas.openxmlformats.org/officeDocument/2006/math">
                    <m:rad>
                      <m:radPr>
                        <m:degHide m:val="on"/>
                        <m:ctrlPr>
                          <a:rPr lang="en-US" sz="2400" b="1" i="1" kern="0" dirty="0">
                            <a:solidFill>
                              <a:srgbClr val="A80000"/>
                            </a:solidFill>
                            <a:latin typeface="Cambria Math" panose="02040503050406030204" pitchFamily="18" charset="0"/>
                          </a:rPr>
                        </m:ctrlPr>
                      </m:radPr>
                      <m:deg/>
                      <m:e>
                        <m:r>
                          <a:rPr lang="en-US" sz="2400" b="1" i="0" kern="0" dirty="0">
                            <a:solidFill>
                              <a:srgbClr val="A80000"/>
                            </a:solidFill>
                            <a:latin typeface="Cambria Math"/>
                          </a:rPr>
                          <m:t>𝟐𝐑𝐒𝐇</m:t>
                        </m:r>
                      </m:e>
                    </m:rad>
                  </m:oMath>
                </a14:m>
                <a:r>
                  <a:rPr lang="en-US" sz="2400" b="1" kern="0" dirty="0">
                    <a:solidFill>
                      <a:srgbClr val="A80000"/>
                    </a:solidFill>
                    <a:latin typeface="Book Antiqua" pitchFamily="18" charset="0"/>
                  </a:rPr>
                  <a:t> </a:t>
                </a:r>
                <a:r>
                  <a:rPr lang="en-US" sz="2400" kern="0" dirty="0">
                    <a:latin typeface="Book Antiqua" pitchFamily="18" charset="0"/>
                  </a:rPr>
                  <a:t>=SQRT(2*5475*1000*120) = 36249.14.</a:t>
                </a:r>
              </a:p>
              <a:p>
                <a:pPr marL="0" marR="0">
                  <a:lnSpc>
                    <a:spcPct val="107000"/>
                  </a:lnSpc>
                  <a:spcBef>
                    <a:spcPts val="0"/>
                  </a:spcBef>
                  <a:spcAft>
                    <a:spcPts val="6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If D (or R)  is multiplied by K, TC</a:t>
                </a:r>
                <a:r>
                  <a:rPr lang="en-US" sz="2400" baseline="-25000" dirty="0">
                    <a:latin typeface="Book Antiqua" panose="02040602050305030304" pitchFamily="18" charset="0"/>
                    <a:ea typeface="Calibri" panose="020F0502020204030204" pitchFamily="34" charset="0"/>
                    <a:cs typeface="Times New Roman" panose="02020603050405020304" pitchFamily="18" charset="0"/>
                  </a:rPr>
                  <a:t>EOQ</a:t>
                </a:r>
                <a:r>
                  <a:rPr lang="en-US" sz="2400" dirty="0">
                    <a:latin typeface="Book Antiqua" panose="02040602050305030304" pitchFamily="18" charset="0"/>
                    <a:ea typeface="Calibri" panose="020F0502020204030204" pitchFamily="34" charset="0"/>
                    <a:cs typeface="Times New Roman" panose="02020603050405020304" pitchFamily="18" charset="0"/>
                  </a:rPr>
                  <a:t> is multiplied by SQRT(K).</a:t>
                </a:r>
              </a:p>
              <a:p>
                <a:pPr marL="0" marR="0">
                  <a:lnSpc>
                    <a:spcPct val="107000"/>
                  </a:lnSpc>
                  <a:spcBef>
                    <a:spcPts val="0"/>
                  </a:spcBef>
                  <a:spcAft>
                    <a:spcPts val="6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If S is multiplied by K, TC</a:t>
                </a:r>
                <a:r>
                  <a:rPr lang="en-US" sz="2400" baseline="-25000" dirty="0">
                    <a:latin typeface="Book Antiqua" panose="02040602050305030304" pitchFamily="18" charset="0"/>
                    <a:ea typeface="Calibri" panose="020F0502020204030204" pitchFamily="34" charset="0"/>
                    <a:cs typeface="Times New Roman" panose="02020603050405020304" pitchFamily="18" charset="0"/>
                  </a:rPr>
                  <a:t>EOQ</a:t>
                </a:r>
                <a:r>
                  <a:rPr lang="en-US" sz="2400" dirty="0">
                    <a:latin typeface="Book Antiqua" panose="02040602050305030304" pitchFamily="18" charset="0"/>
                    <a:ea typeface="Calibri" panose="020F0502020204030204" pitchFamily="34" charset="0"/>
                    <a:cs typeface="Times New Roman" panose="02020603050405020304" pitchFamily="18" charset="0"/>
                  </a:rPr>
                  <a:t> is multiplied by SQRT(K).</a:t>
                </a:r>
              </a:p>
              <a:p>
                <a:pPr>
                  <a:lnSpc>
                    <a:spcPct val="107000"/>
                  </a:lnSpc>
                  <a:spcBef>
                    <a:spcPts val="0"/>
                  </a:spcBef>
                  <a:spcAft>
                    <a:spcPts val="6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If H is multiplied by K, TC</a:t>
                </a:r>
                <a:r>
                  <a:rPr lang="en-US" sz="2400" baseline="-25000" dirty="0">
                    <a:latin typeface="Book Antiqua" panose="02040602050305030304" pitchFamily="18" charset="0"/>
                    <a:ea typeface="Calibri" panose="020F0502020204030204" pitchFamily="34" charset="0"/>
                    <a:cs typeface="Times New Roman" panose="02020603050405020304" pitchFamily="18" charset="0"/>
                  </a:rPr>
                  <a:t>EOQ</a:t>
                </a:r>
                <a:r>
                  <a:rPr lang="en-US" sz="2400" dirty="0">
                    <a:latin typeface="Book Antiqua" panose="02040602050305030304" pitchFamily="18" charset="0"/>
                    <a:ea typeface="Calibri" panose="020F0502020204030204" pitchFamily="34" charset="0"/>
                    <a:cs typeface="Times New Roman" panose="02020603050405020304" pitchFamily="18" charset="0"/>
                  </a:rPr>
                  <a:t> is multiplied by SQRT(K).</a:t>
                </a:r>
              </a:p>
              <a:p>
                <a:pPr lvl="0">
                  <a:spcBef>
                    <a:spcPct val="20000"/>
                  </a:spcBef>
                  <a:defRPr/>
                </a:pPr>
                <a:r>
                  <a:rPr lang="en-US" sz="2400" kern="0" dirty="0">
                    <a:latin typeface="Book Antiqua" pitchFamily="18" charset="0"/>
                  </a:rPr>
                  <a:t>Compute average inventory cost per unit of product = TC/D or TC/R  since we assume D=R</a:t>
                </a:r>
              </a:p>
              <a:p>
                <a:pPr>
                  <a:spcBef>
                    <a:spcPct val="20000"/>
                  </a:spcBef>
                  <a:defRPr/>
                </a:pPr>
                <a:r>
                  <a:rPr lang="en-US" sz="2400" kern="0" dirty="0">
                    <a:latin typeface="Book Antiqua" pitchFamily="18" charset="0"/>
                  </a:rPr>
                  <a:t>TC/R = 36249.14/5475 = 6.62</a:t>
                </a:r>
              </a:p>
              <a:p>
                <a:pPr lvl="0">
                  <a:spcBef>
                    <a:spcPts val="0"/>
                  </a:spcBef>
                  <a:defRPr/>
                </a:pPr>
                <a:r>
                  <a:rPr lang="en-US" sz="2400" kern="0" dirty="0">
                    <a:latin typeface="Book Antiqua" pitchFamily="18" charset="0"/>
                  </a:rPr>
                  <a:t>Compute % of inventory cost in cost of goods sold excluding fixed costs = 6.62/600 </a:t>
                </a:r>
                <a:r>
                  <a:rPr lang="en-US" sz="2400" kern="0" dirty="0">
                    <a:latin typeface="Book Antiqua" pitchFamily="18" charset="0"/>
                    <a:sym typeface="Symbol" panose="05050102010706020507" pitchFamily="18" charset="2"/>
                  </a:rPr>
                  <a:t> 1.1%</a:t>
                </a:r>
                <a:endParaRPr lang="en-US" sz="2400" dirty="0">
                  <a:latin typeface="Book Antiqua" panose="02040602050305030304" pitchFamily="18" charset="0"/>
                  <a:ea typeface="Calibri" panose="020F0502020204030204" pitchFamily="34" charset="0"/>
                  <a:cs typeface="Times New Roman" panose="02020603050405020304" pitchFamily="18" charset="0"/>
                </a:endParaRPr>
              </a:p>
              <a:p>
                <a:pPr lvl="0">
                  <a:spcBef>
                    <a:spcPct val="20000"/>
                  </a:spcBef>
                  <a:defRPr/>
                </a:pPr>
                <a:endParaRPr lang="en-US" sz="2400" kern="0" dirty="0">
                  <a:latin typeface="Book Antiqua" pitchFamily="18" charset="0"/>
                </a:endParaRPr>
              </a:p>
              <a:p>
                <a:pPr lvl="0">
                  <a:spcBef>
                    <a:spcPct val="20000"/>
                  </a:spcBef>
                  <a:defRPr/>
                </a:pPr>
                <a:endParaRPr lang="en-US" sz="2400" kern="0" dirty="0">
                  <a:latin typeface="Book Antiqua" pitchFamily="18" charset="0"/>
                </a:endParaRPr>
              </a:p>
            </p:txBody>
          </p:sp>
        </mc:Choice>
        <mc:Fallback>
          <p:sp>
            <p:nvSpPr>
              <p:cNvPr id="5" name="Content Placeholder 1">
                <a:extLst>
                  <a:ext uri="{FF2B5EF4-FFF2-40B4-BE49-F238E27FC236}">
                    <a16:creationId xmlns:a16="http://schemas.microsoft.com/office/drawing/2014/main" id="{3C5F3778-F612-401A-A892-84D142A00302}"/>
                  </a:ext>
                </a:extLst>
              </p:cNvPr>
              <p:cNvSpPr txBox="1">
                <a:spLocks noRot="1" noChangeAspect="1" noMove="1" noResize="1" noEditPoints="1" noAdjustHandles="1" noChangeArrowheads="1" noChangeShapeType="1" noTextEdit="1"/>
              </p:cNvSpPr>
              <p:nvPr/>
            </p:nvSpPr>
            <p:spPr>
              <a:xfrm>
                <a:off x="-19792" y="584775"/>
                <a:ext cx="12192000" cy="5435025"/>
              </a:xfrm>
              <a:prstGeom prst="rect">
                <a:avLst/>
              </a:prstGeom>
              <a:blipFill>
                <a:blip r:embed="rId2"/>
                <a:stretch>
                  <a:fillRect l="-800" t="-897" b="-7848"/>
                </a:stretch>
              </a:blipFill>
            </p:spPr>
            <p:txBody>
              <a:bodyPr/>
              <a:lstStyle/>
              <a:p>
                <a:r>
                  <a:rPr lang="en-US">
                    <a:noFill/>
                  </a:rPr>
                  <a:t> </a:t>
                </a:r>
              </a:p>
            </p:txBody>
          </p:sp>
        </mc:Fallback>
      </mc:AlternateContent>
    </p:spTree>
    <p:extLst>
      <p:ext uri="{BB962C8B-B14F-4D97-AF65-F5344CB8AC3E}">
        <p14:creationId xmlns:p14="http://schemas.microsoft.com/office/powerpoint/2010/main" val="137731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0262" y="584775"/>
            <a:ext cx="12121738" cy="5663089"/>
          </a:xfrm>
          <a:prstGeom prst="rect">
            <a:avLst/>
          </a:prstGeom>
          <a:noFill/>
          <a:ln w="9525">
            <a:noFill/>
            <a:miter lim="800000"/>
            <a:headEnd/>
            <a:tailEnd/>
          </a:ln>
        </p:spPr>
        <p:txBody>
          <a:bodyPr wrap="square">
            <a:spAutoFit/>
          </a:bodyPr>
          <a:lstStyle/>
          <a:p>
            <a:pPr eaLnBrk="1" hangingPunct="1">
              <a:spcAft>
                <a:spcPts val="600"/>
              </a:spcAft>
            </a:pPr>
            <a:r>
              <a:rPr lang="en-US" sz="2400" dirty="0">
                <a:latin typeface="Book Antiqua" pitchFamily="18" charset="0"/>
              </a:rPr>
              <a:t>Four LFT plants. Order individually or collectively. </a:t>
            </a:r>
          </a:p>
          <a:p>
            <a:pPr eaLnBrk="1" hangingPunct="1">
              <a:spcAft>
                <a:spcPts val="600"/>
              </a:spcAft>
            </a:pPr>
            <a:r>
              <a:rPr lang="en-US" sz="2400" dirty="0">
                <a:latin typeface="Book Antiqua" pitchFamily="18" charset="0"/>
              </a:rPr>
              <a:t>D =5475 and H = $120 per product per year remain the same. S = $800 fixed, plus $200 per plant. That is S = $800+$200=$1000 if each warehouse order independently.</a:t>
            </a:r>
          </a:p>
          <a:p>
            <a:pPr eaLnBrk="1" hangingPunct="1">
              <a:spcAft>
                <a:spcPts val="600"/>
              </a:spcAft>
            </a:pPr>
            <a:r>
              <a:rPr lang="en-US" sz="2400" dirty="0">
                <a:latin typeface="Book Antiqua" pitchFamily="18" charset="0"/>
              </a:rPr>
              <a:t>S=800+200+200 = 1200 if two plants order together. S = 800+200+200+200+200 = $1600. </a:t>
            </a:r>
          </a:p>
          <a:p>
            <a:pPr eaLnBrk="1" hangingPunct="1">
              <a:spcAft>
                <a:spcPts val="600"/>
              </a:spcAft>
            </a:pPr>
            <a:r>
              <a:rPr lang="en-US" sz="2400" b="1" dirty="0">
                <a:solidFill>
                  <a:srgbClr val="A50023"/>
                </a:solidFill>
                <a:latin typeface="Book Antiqua" pitchFamily="18" charset="0"/>
              </a:rPr>
              <a:t>When two or more plants order together, S goes up since the truck travel time in a route to more than one warehouses is longer than a trip to a single warehouse. </a:t>
            </a:r>
          </a:p>
          <a:p>
            <a:pPr eaLnBrk="1" hangingPunct="1">
              <a:spcAft>
                <a:spcPts val="600"/>
              </a:spcAft>
            </a:pPr>
            <a:r>
              <a:rPr lang="en-US" sz="2400" dirty="0">
                <a:latin typeface="Book Antiqua" pitchFamily="18" charset="0"/>
              </a:rPr>
              <a:t>Currently each plant orders independently. </a:t>
            </a:r>
          </a:p>
          <a:p>
            <a:pPr eaLnBrk="1" hangingPunct="1">
              <a:spcAft>
                <a:spcPts val="600"/>
              </a:spcAft>
            </a:pPr>
            <a:r>
              <a:rPr lang="en-US" sz="2400" dirty="0">
                <a:latin typeface="Book Antiqua" pitchFamily="18" charset="0"/>
              </a:rPr>
              <a:t>We already have the followings for each warehouse. </a:t>
            </a:r>
          </a:p>
          <a:p>
            <a:pPr eaLnBrk="1" hangingPunct="1">
              <a:spcAft>
                <a:spcPts val="600"/>
              </a:spcAft>
            </a:pPr>
            <a:r>
              <a:rPr lang="en-US" sz="2400" b="1" dirty="0">
                <a:solidFill>
                  <a:srgbClr val="A80000"/>
                </a:solidFill>
                <a:latin typeface="Book Antiqua" pitchFamily="18" charset="0"/>
              </a:rPr>
              <a:t>EOQ = 302</a:t>
            </a:r>
          </a:p>
          <a:p>
            <a:pPr eaLnBrk="1" hangingPunct="1">
              <a:spcAft>
                <a:spcPts val="600"/>
              </a:spcAft>
            </a:pPr>
            <a:r>
              <a:rPr lang="en-US" sz="2400" dirty="0">
                <a:latin typeface="Book Antiqua" pitchFamily="18" charset="0"/>
              </a:rPr>
              <a:t>Cycle inventory </a:t>
            </a:r>
            <a:r>
              <a:rPr lang="en-US" sz="2400" b="1" dirty="0">
                <a:solidFill>
                  <a:srgbClr val="A80000"/>
                </a:solidFill>
                <a:latin typeface="Book Antiqua" pitchFamily="18" charset="0"/>
              </a:rPr>
              <a:t>(Icycle) = 302/2 = 151</a:t>
            </a:r>
          </a:p>
          <a:p>
            <a:pPr eaLnBrk="1" hangingPunct="1">
              <a:spcAft>
                <a:spcPts val="600"/>
              </a:spcAft>
            </a:pPr>
            <a:r>
              <a:rPr lang="en-US" sz="2400" b="1" dirty="0">
                <a:solidFill>
                  <a:srgbClr val="A80000"/>
                </a:solidFill>
                <a:latin typeface="Book Antiqua" pitchFamily="18" charset="0"/>
              </a:rPr>
              <a:t>Icycle for 4 warehouses = 4(151) = 604.</a:t>
            </a:r>
          </a:p>
          <a:p>
            <a:pPr eaLnBrk="1" hangingPunct="1">
              <a:spcAft>
                <a:spcPts val="600"/>
              </a:spcAft>
            </a:pPr>
            <a:r>
              <a:rPr lang="en-US" sz="2400" dirty="0">
                <a:latin typeface="Book Antiqua" pitchFamily="18" charset="0"/>
              </a:rPr>
              <a:t>Demand = 5475 per year or 15 per day </a:t>
            </a:r>
            <a:r>
              <a:rPr lang="en-US" sz="2400" dirty="0">
                <a:latin typeface="Book Antiqua" pitchFamily="18" charset="0"/>
                <a:sym typeface="Wingdings" panose="05000000000000000000" pitchFamily="2" charset="2"/>
              </a:rPr>
              <a:t> </a:t>
            </a:r>
            <a:r>
              <a:rPr lang="en-US" sz="2400" b="1" dirty="0">
                <a:solidFill>
                  <a:srgbClr val="A80000"/>
                </a:solidFill>
                <a:latin typeface="Book Antiqua" pitchFamily="18" charset="0"/>
              </a:rPr>
              <a:t>Cycle length = 302/15 = 20.133 days</a:t>
            </a:r>
          </a:p>
          <a:p>
            <a:pPr eaLnBrk="1" hangingPunct="1">
              <a:spcAft>
                <a:spcPts val="600"/>
              </a:spcAft>
            </a:pPr>
            <a:r>
              <a:rPr lang="en-US" sz="2400" b="1" dirty="0">
                <a:solidFill>
                  <a:srgbClr val="A80000"/>
                </a:solidFill>
                <a:latin typeface="Book Antiqua" pitchFamily="18" charset="0"/>
              </a:rPr>
              <a:t>In-Storage  Flow time = 20.133/2 = 10.1 days (Alternatively,  I/R =  151/15 = 10.1 days </a:t>
            </a:r>
          </a:p>
        </p:txBody>
      </p:sp>
      <p:sp>
        <p:nvSpPr>
          <p:cNvPr id="15364" name="Text Box 4"/>
          <p:cNvSpPr txBox="1">
            <a:spLocks noChangeArrowheads="1"/>
          </p:cNvSpPr>
          <p:nvPr/>
        </p:nvSpPr>
        <p:spPr bwMode="auto">
          <a:xfrm>
            <a:off x="-17813" y="0"/>
            <a:ext cx="9144000" cy="584775"/>
          </a:xfrm>
          <a:prstGeom prst="rect">
            <a:avLst/>
          </a:prstGeom>
          <a:noFill/>
          <a:ln w="12700">
            <a:noFill/>
            <a:miter lim="800000"/>
            <a:headEnd/>
            <a:tailEnd/>
          </a:ln>
        </p:spPr>
        <p:txBody>
          <a:bodyPr>
            <a:spAutoFit/>
          </a:bodyPr>
          <a:lstStyle/>
          <a:p>
            <a:pPr>
              <a:spcAft>
                <a:spcPts val="600"/>
              </a:spcAft>
            </a:pPr>
            <a:r>
              <a:rPr lang="en-US" sz="3200" dirty="0">
                <a:solidFill>
                  <a:schemeClr val="bg1"/>
                </a:solidFill>
                <a:latin typeface="Impact" pitchFamily="34" charset="0"/>
              </a:rPr>
              <a:t>Centralization vs. Decentralization Ordering</a:t>
            </a:r>
          </a:p>
        </p:txBody>
      </p:sp>
    </p:spTree>
    <p:extLst>
      <p:ext uri="{BB962C8B-B14F-4D97-AF65-F5344CB8AC3E}">
        <p14:creationId xmlns:p14="http://schemas.microsoft.com/office/powerpoint/2010/main" val="4974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ssolv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ssolve">
                                      <p:cBhvr>
                                        <p:cTn id="17" dur="5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ssolve">
                                      <p:cBhvr>
                                        <p:cTn id="22" dur="500"/>
                                        <p:tgtEl>
                                          <p:spTgt spid="15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ssolve">
                                      <p:cBhvr>
                                        <p:cTn id="27" dur="500"/>
                                        <p:tgtEl>
                                          <p:spTgt spid="15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dissolve">
                                      <p:cBhvr>
                                        <p:cTn id="32" dur="500"/>
                                        <p:tgtEl>
                                          <p:spTgt spid="153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dissolve">
                                      <p:cBhvr>
                                        <p:cTn id="37" dur="500"/>
                                        <p:tgtEl>
                                          <p:spTgt spid="153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2">
                                            <p:txEl>
                                              <p:pRg st="7" end="7"/>
                                            </p:txEl>
                                          </p:spTgt>
                                        </p:tgtEl>
                                        <p:attrNameLst>
                                          <p:attrName>style.visibility</p:attrName>
                                        </p:attrNameLst>
                                      </p:cBhvr>
                                      <p:to>
                                        <p:strVal val="visible"/>
                                      </p:to>
                                    </p:set>
                                    <p:animEffect transition="in" filter="dissolve">
                                      <p:cBhvr>
                                        <p:cTn id="42" dur="500"/>
                                        <p:tgtEl>
                                          <p:spTgt spid="153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2">
                                            <p:txEl>
                                              <p:pRg st="8" end="8"/>
                                            </p:txEl>
                                          </p:spTgt>
                                        </p:tgtEl>
                                        <p:attrNameLst>
                                          <p:attrName>style.visibility</p:attrName>
                                        </p:attrNameLst>
                                      </p:cBhvr>
                                      <p:to>
                                        <p:strVal val="visible"/>
                                      </p:to>
                                    </p:set>
                                    <p:animEffect transition="in" filter="dissolve">
                                      <p:cBhvr>
                                        <p:cTn id="47" dur="500"/>
                                        <p:tgtEl>
                                          <p:spTgt spid="153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2">
                                            <p:txEl>
                                              <p:pRg st="9" end="9"/>
                                            </p:txEl>
                                          </p:spTgt>
                                        </p:tgtEl>
                                        <p:attrNameLst>
                                          <p:attrName>style.visibility</p:attrName>
                                        </p:attrNameLst>
                                      </p:cBhvr>
                                      <p:to>
                                        <p:strVal val="visible"/>
                                      </p:to>
                                    </p:set>
                                    <p:animEffect transition="in" filter="dissolve">
                                      <p:cBhvr>
                                        <p:cTn id="52" dur="500"/>
                                        <p:tgtEl>
                                          <p:spTgt spid="1536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2">
                                            <p:txEl>
                                              <p:pRg st="10" end="10"/>
                                            </p:txEl>
                                          </p:spTgt>
                                        </p:tgtEl>
                                        <p:attrNameLst>
                                          <p:attrName>style.visibility</p:attrName>
                                        </p:attrNameLst>
                                      </p:cBhvr>
                                      <p:to>
                                        <p:strVal val="visible"/>
                                      </p:to>
                                    </p:set>
                                    <p:animEffect transition="in" filter="dissolve">
                                      <p:cBhvr>
                                        <p:cTn id="57" dur="500"/>
                                        <p:tgtEl>
                                          <p:spTgt spid="153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0262" y="584775"/>
            <a:ext cx="12121738" cy="907941"/>
          </a:xfrm>
          <a:prstGeom prst="rect">
            <a:avLst/>
          </a:prstGeom>
          <a:noFill/>
          <a:ln w="9525">
            <a:noFill/>
            <a:miter lim="800000"/>
            <a:headEnd/>
            <a:tailEnd/>
          </a:ln>
        </p:spPr>
        <p:txBody>
          <a:bodyPr wrap="square">
            <a:spAutoFit/>
          </a:bodyPr>
          <a:lstStyle/>
          <a:p>
            <a:pPr eaLnBrk="1" hangingPunct="1">
              <a:spcAft>
                <a:spcPts val="600"/>
              </a:spcAft>
            </a:pPr>
            <a:r>
              <a:rPr lang="en-US" sz="2400" dirty="0">
                <a:latin typeface="Book Antiqua" pitchFamily="18" charset="0"/>
              </a:rPr>
              <a:t>a) Compare Cycle inventory for Centralized vs  Decentralized.</a:t>
            </a:r>
          </a:p>
          <a:p>
            <a:pPr eaLnBrk="1" hangingPunct="1">
              <a:spcAft>
                <a:spcPts val="600"/>
              </a:spcAft>
            </a:pPr>
            <a:r>
              <a:rPr lang="en-US" sz="2400" dirty="0">
                <a:latin typeface="Book Antiqua" pitchFamily="18" charset="0"/>
              </a:rPr>
              <a:t>Demand for 4 plants = 4(5475), and EOQ if 4 plants order together</a:t>
            </a:r>
          </a:p>
        </p:txBody>
      </p:sp>
      <p:sp>
        <p:nvSpPr>
          <p:cNvPr id="15364" name="Text Box 4"/>
          <p:cNvSpPr txBox="1">
            <a:spLocks noChangeArrowheads="1"/>
          </p:cNvSpPr>
          <p:nvPr/>
        </p:nvSpPr>
        <p:spPr bwMode="auto">
          <a:xfrm>
            <a:off x="-17813" y="0"/>
            <a:ext cx="9144000" cy="584775"/>
          </a:xfrm>
          <a:prstGeom prst="rect">
            <a:avLst/>
          </a:prstGeom>
          <a:noFill/>
          <a:ln w="12700">
            <a:noFill/>
            <a:miter lim="800000"/>
            <a:headEnd/>
            <a:tailEnd/>
          </a:ln>
        </p:spPr>
        <p:txBody>
          <a:bodyPr>
            <a:spAutoFit/>
          </a:bodyPr>
          <a:lstStyle/>
          <a:p>
            <a:pPr>
              <a:spcAft>
                <a:spcPts val="600"/>
              </a:spcAft>
            </a:pPr>
            <a:r>
              <a:rPr lang="en-US" sz="3200" dirty="0">
                <a:solidFill>
                  <a:schemeClr val="bg1"/>
                </a:solidFill>
                <a:latin typeface="Impact" pitchFamily="34" charset="0"/>
              </a:rPr>
              <a:t>Centralization vs. Decentralization Ordering</a:t>
            </a:r>
          </a:p>
        </p:txBody>
      </p:sp>
      <mc:AlternateContent xmlns:mc="http://schemas.openxmlformats.org/markup-compatibility/2006">
        <mc:Choice xmlns:a14="http://schemas.microsoft.com/office/drawing/2010/main" Requires="a14">
          <p:sp>
            <p:nvSpPr>
              <p:cNvPr id="4" name="Object 11">
                <a:extLst>
                  <a:ext uri="{FF2B5EF4-FFF2-40B4-BE49-F238E27FC236}">
                    <a16:creationId xmlns:a16="http://schemas.microsoft.com/office/drawing/2014/main" id="{0E0C296D-3A1B-461A-9648-BF87A8679482}"/>
                  </a:ext>
                </a:extLst>
              </p:cNvPr>
              <p:cNvSpPr txBox="1"/>
              <p:nvPr/>
            </p:nvSpPr>
            <p:spPr bwMode="auto">
              <a:xfrm>
                <a:off x="380999" y="1632197"/>
                <a:ext cx="3800475" cy="890587"/>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𝐸𝑂𝑄</m:t>
                      </m:r>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2(4×</m:t>
                              </m:r>
                              <m:r>
                                <a:rPr lang="en-US" b="0" i="1" smtClean="0">
                                  <a:solidFill>
                                    <a:srgbClr val="000000"/>
                                  </a:solidFill>
                                  <a:latin typeface="Cambria Math" panose="02040503050406030204" pitchFamily="18" charset="0"/>
                                </a:rPr>
                                <m:t>5475</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1800</m:t>
                              </m:r>
                              <m:r>
                                <a:rPr lang="en-US" i="1">
                                  <a:solidFill>
                                    <a:srgbClr val="000000"/>
                                  </a:solidFill>
                                  <a:latin typeface="Cambria Math" panose="02040503050406030204" pitchFamily="18" charset="0"/>
                                </a:rPr>
                                <m:t>)</m:t>
                              </m:r>
                            </m:num>
                            <m:den>
                              <m:r>
                                <a:rPr lang="en-US" b="0" i="1" smtClean="0">
                                  <a:solidFill>
                                    <a:srgbClr val="000000"/>
                                  </a:solidFill>
                                  <a:latin typeface="Cambria Math" panose="02040503050406030204" pitchFamily="18" charset="0"/>
                                </a:rPr>
                                <m:t>12</m:t>
                              </m:r>
                              <m:r>
                                <a:rPr lang="en-US" i="1">
                                  <a:solidFill>
                                    <a:srgbClr val="000000"/>
                                  </a:solidFill>
                                  <a:latin typeface="Cambria Math" panose="02040503050406030204" pitchFamily="18" charset="0"/>
                                </a:rPr>
                                <m:t>0</m:t>
                              </m:r>
                            </m:den>
                          </m:f>
                        </m:e>
                      </m:rad>
                    </m:oMath>
                  </m:oMathPara>
                </a14:m>
                <a:endParaRPr lang="en-US" dirty="0"/>
              </a:p>
            </p:txBody>
          </p:sp>
        </mc:Choice>
        <mc:Fallback>
          <p:sp>
            <p:nvSpPr>
              <p:cNvPr id="4" name="Object 11">
                <a:extLst>
                  <a:ext uri="{FF2B5EF4-FFF2-40B4-BE49-F238E27FC236}">
                    <a16:creationId xmlns:a16="http://schemas.microsoft.com/office/drawing/2014/main" id="{0E0C296D-3A1B-461A-9648-BF87A8679482}"/>
                  </a:ext>
                </a:extLst>
              </p:cNvPr>
              <p:cNvSpPr txBox="1">
                <a:spLocks noRot="1" noChangeAspect="1" noMove="1" noResize="1" noEditPoints="1" noAdjustHandles="1" noChangeArrowheads="1" noChangeShapeType="1" noTextEdit="1"/>
              </p:cNvSpPr>
              <p:nvPr/>
            </p:nvSpPr>
            <p:spPr bwMode="auto">
              <a:xfrm>
                <a:off x="380999" y="1632197"/>
                <a:ext cx="3800475" cy="890587"/>
              </a:xfrm>
              <a:prstGeom prst="rect">
                <a:avLst/>
              </a:prstGeom>
              <a:blipFill>
                <a:blip r:embed="rId2"/>
                <a:stretch>
                  <a:fillRect/>
                </a:stretch>
              </a:blipFill>
            </p:spPr>
            <p:txBody>
              <a:bodyPr/>
              <a:lstStyle/>
              <a:p>
                <a:r>
                  <a:rPr lang="en-US">
                    <a:noFill/>
                  </a:rPr>
                  <a:t> </a:t>
                </a:r>
              </a:p>
            </p:txBody>
          </p:sp>
        </mc:Fallback>
      </mc:AlternateContent>
      <p:sp>
        <p:nvSpPr>
          <p:cNvPr id="5" name="Text Box 12">
            <a:extLst>
              <a:ext uri="{FF2B5EF4-FFF2-40B4-BE49-F238E27FC236}">
                <a16:creationId xmlns:a16="http://schemas.microsoft.com/office/drawing/2014/main" id="{324D6BDF-047C-4CBC-BE29-355A0D0D420A}"/>
              </a:ext>
            </a:extLst>
          </p:cNvPr>
          <p:cNvSpPr txBox="1">
            <a:spLocks noChangeArrowheads="1"/>
          </p:cNvSpPr>
          <p:nvPr/>
        </p:nvSpPr>
        <p:spPr bwMode="auto">
          <a:xfrm>
            <a:off x="3581400" y="1846657"/>
            <a:ext cx="1425575" cy="461665"/>
          </a:xfrm>
          <a:prstGeom prst="rect">
            <a:avLst/>
          </a:prstGeom>
          <a:noFill/>
          <a:ln w="9525">
            <a:noFill/>
            <a:miter lim="800000"/>
            <a:headEnd/>
            <a:tailEnd/>
          </a:ln>
        </p:spPr>
        <p:txBody>
          <a:bodyPr>
            <a:spAutoFit/>
          </a:bodyPr>
          <a:lstStyle/>
          <a:p>
            <a:pPr eaLnBrk="1" hangingPunct="1">
              <a:spcBef>
                <a:spcPct val="50000"/>
              </a:spcBef>
              <a:defRPr/>
            </a:pPr>
            <a:r>
              <a:rPr lang="en-US" sz="2400" dirty="0">
                <a:latin typeface="Book Antiqua" pitchFamily="18" charset="0"/>
              </a:rPr>
              <a:t>=764.2</a:t>
            </a:r>
          </a:p>
        </p:txBody>
      </p:sp>
      <p:sp>
        <p:nvSpPr>
          <p:cNvPr id="6" name="Text Box 13">
            <a:extLst>
              <a:ext uri="{FF2B5EF4-FFF2-40B4-BE49-F238E27FC236}">
                <a16:creationId xmlns:a16="http://schemas.microsoft.com/office/drawing/2014/main" id="{B5F3A6CF-0D12-4716-8EDF-B136CC6AFB62}"/>
              </a:ext>
            </a:extLst>
          </p:cNvPr>
          <p:cNvSpPr txBox="1">
            <a:spLocks noChangeArrowheads="1"/>
          </p:cNvSpPr>
          <p:nvPr/>
        </p:nvSpPr>
        <p:spPr bwMode="auto">
          <a:xfrm>
            <a:off x="90054" y="2413432"/>
            <a:ext cx="12101946" cy="3585597"/>
          </a:xfrm>
          <a:prstGeom prst="rect">
            <a:avLst/>
          </a:prstGeom>
          <a:noFill/>
          <a:ln w="9525">
            <a:noFill/>
            <a:miter lim="800000"/>
            <a:headEnd/>
            <a:tailEnd/>
          </a:ln>
        </p:spPr>
        <p:txBody>
          <a:bodyPr wrap="square">
            <a:spAutoFit/>
          </a:bodyPr>
          <a:lstStyle/>
          <a:p>
            <a:pPr eaLnBrk="1" hangingPunct="1">
              <a:spcAft>
                <a:spcPts val="600"/>
              </a:spcAft>
              <a:defRPr/>
            </a:pPr>
            <a:r>
              <a:rPr lang="en-US" sz="2400" dirty="0">
                <a:latin typeface="Book Antiqua" pitchFamily="18" charset="0"/>
              </a:rPr>
              <a:t>The total cycle inventory across all four outlets equals </a:t>
            </a:r>
            <a:r>
              <a:rPr lang="en-US" sz="2400" b="1" dirty="0">
                <a:solidFill>
                  <a:srgbClr val="AA0000"/>
                </a:solidFill>
                <a:latin typeface="Book Antiqua" pitchFamily="18" charset="0"/>
              </a:rPr>
              <a:t>382, compared to 604.</a:t>
            </a:r>
            <a:r>
              <a:rPr lang="en-US" sz="2400" dirty="0">
                <a:latin typeface="Book Antiqua" pitchFamily="18" charset="0"/>
              </a:rPr>
              <a:t> </a:t>
            </a:r>
          </a:p>
          <a:p>
            <a:pPr eaLnBrk="1" hangingPunct="1">
              <a:spcAft>
                <a:spcPts val="600"/>
              </a:spcAft>
              <a:defRPr/>
            </a:pPr>
            <a:r>
              <a:rPr lang="en-US" sz="2400" dirty="0">
                <a:latin typeface="Book Antiqua" pitchFamily="18" charset="0"/>
              </a:rPr>
              <a:t>A (604-382)/604 = 37%</a:t>
            </a:r>
            <a:r>
              <a:rPr lang="en-US" sz="2400" dirty="0">
                <a:latin typeface="Book Antiqua" pitchFamily="18" charset="0"/>
                <a:sym typeface="Symbol" panose="05050102010706020507" pitchFamily="18" charset="2"/>
              </a:rPr>
              <a:t></a:t>
            </a:r>
          </a:p>
          <a:p>
            <a:pPr eaLnBrk="1" hangingPunct="1">
              <a:spcAft>
                <a:spcPts val="600"/>
              </a:spcAft>
            </a:pPr>
            <a:r>
              <a:rPr lang="en-US" sz="2400" dirty="0">
                <a:latin typeface="Book Antiqua" pitchFamily="18" charset="0"/>
              </a:rPr>
              <a:t>b) Compare total inventory cost Centralized vs  Decentralized.</a:t>
            </a:r>
          </a:p>
          <a:p>
            <a:pPr eaLnBrk="1" hangingPunct="1">
              <a:spcAft>
                <a:spcPts val="600"/>
              </a:spcAft>
            </a:pPr>
            <a:r>
              <a:rPr lang="en-US" sz="2400" dirty="0">
                <a:solidFill>
                  <a:srgbClr val="AA0000"/>
                </a:solidFill>
                <a:latin typeface="Book Antiqua" pitchFamily="18" charset="0"/>
              </a:rPr>
              <a:t>TC-Centralized = SQRT(2*4*5475*1600*120) = 91704. </a:t>
            </a:r>
          </a:p>
          <a:p>
            <a:pPr eaLnBrk="1" hangingPunct="1">
              <a:spcAft>
                <a:spcPts val="600"/>
              </a:spcAft>
            </a:pPr>
            <a:r>
              <a:rPr lang="en-US" sz="2400" dirty="0">
                <a:latin typeface="Book Antiqua" pitchFamily="18" charset="0"/>
              </a:rPr>
              <a:t>TC-Decentralized (already computed for one plant)  = 36249. </a:t>
            </a:r>
          </a:p>
          <a:p>
            <a:pPr eaLnBrk="1" hangingPunct="1">
              <a:spcAft>
                <a:spcPts val="600"/>
              </a:spcAft>
            </a:pPr>
            <a:r>
              <a:rPr lang="en-US" sz="2400" dirty="0">
                <a:latin typeface="Book Antiqua" pitchFamily="18" charset="0"/>
              </a:rPr>
              <a:t>TC-Decentralized 4 plant  = 4(36249) = 144996.</a:t>
            </a:r>
          </a:p>
          <a:p>
            <a:pPr eaLnBrk="1" hangingPunct="1">
              <a:spcAft>
                <a:spcPts val="600"/>
              </a:spcAft>
            </a:pPr>
            <a:r>
              <a:rPr lang="en-US" sz="2400" dirty="0">
                <a:latin typeface="Book Antiqua" pitchFamily="18" charset="0"/>
              </a:rPr>
              <a:t>A (144996- 91704)/144996 = 37% cost reduction</a:t>
            </a:r>
          </a:p>
          <a:p>
            <a:pPr eaLnBrk="1" hangingPunct="1">
              <a:defRPr/>
            </a:pPr>
            <a:endParaRPr lang="en-US" sz="2400" dirty="0">
              <a:latin typeface="Book Antiqua" pitchFamily="18" charset="0"/>
            </a:endParaRPr>
          </a:p>
        </p:txBody>
      </p:sp>
    </p:spTree>
    <p:extLst>
      <p:ext uri="{BB962C8B-B14F-4D97-AF65-F5344CB8AC3E}">
        <p14:creationId xmlns:p14="http://schemas.microsoft.com/office/powerpoint/2010/main" val="40375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dissolv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dissolv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dissolv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dissolve">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36616" y="0"/>
            <a:ext cx="12155384"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Impact" pitchFamily="34" charset="0"/>
              </a:rPr>
              <a:t>Ordering Interval, Inventory Cycle, Flow Time</a:t>
            </a:r>
          </a:p>
        </p:txBody>
      </p:sp>
      <p:sp>
        <p:nvSpPr>
          <p:cNvPr id="12" name="Rectangle 11"/>
          <p:cNvSpPr/>
          <p:nvPr/>
        </p:nvSpPr>
        <p:spPr>
          <a:xfrm>
            <a:off x="152400" y="718917"/>
            <a:ext cx="12039600" cy="461665"/>
          </a:xfrm>
          <a:prstGeom prst="rect">
            <a:avLst/>
          </a:prstGeom>
        </p:spPr>
        <p:txBody>
          <a:bodyPr wrap="square">
            <a:spAutoFit/>
          </a:bodyPr>
          <a:lstStyle/>
          <a:p>
            <a:pPr eaLnBrk="1" hangingPunct="1"/>
            <a:r>
              <a:rPr lang="en-US" sz="2400" dirty="0">
                <a:latin typeface="Book Antiqua" pitchFamily="18" charset="0"/>
              </a:rPr>
              <a:t>c) Compute the ordering interval in decentralized and centralized systems. </a:t>
            </a:r>
          </a:p>
        </p:txBody>
      </p:sp>
      <p:sp>
        <p:nvSpPr>
          <p:cNvPr id="4" name="Rectangle 3"/>
          <p:cNvSpPr/>
          <p:nvPr/>
        </p:nvSpPr>
        <p:spPr>
          <a:xfrm>
            <a:off x="152400" y="1189488"/>
            <a:ext cx="11887200" cy="4924425"/>
          </a:xfrm>
          <a:prstGeom prst="rect">
            <a:avLst/>
          </a:prstGeom>
        </p:spPr>
        <p:txBody>
          <a:bodyPr wrap="square">
            <a:spAutoFit/>
          </a:bodyPr>
          <a:lstStyle/>
          <a:p>
            <a:pPr eaLnBrk="1" hangingPunct="1">
              <a:spcAft>
                <a:spcPts val="600"/>
              </a:spcAft>
            </a:pPr>
            <a:r>
              <a:rPr lang="en-US" sz="2400" dirty="0">
                <a:latin typeface="Book Antiqua" pitchFamily="18" charset="0"/>
              </a:rPr>
              <a:t>Decentralized R/Dy </a:t>
            </a:r>
            <a:r>
              <a:rPr lang="en-US" sz="2400" dirty="0">
                <a:latin typeface="Book Antiqua" pitchFamily="18" charset="0"/>
                <a:sym typeface="Wingdings" panose="05000000000000000000" pitchFamily="2" charset="2"/>
              </a:rPr>
              <a:t>= </a:t>
            </a:r>
            <a:r>
              <a:rPr lang="en-US" sz="2400" dirty="0">
                <a:latin typeface="Book Antiqua" pitchFamily="18" charset="0"/>
              </a:rPr>
              <a:t>15/Dy</a:t>
            </a:r>
          </a:p>
          <a:p>
            <a:pPr eaLnBrk="1" hangingPunct="1">
              <a:spcAft>
                <a:spcPts val="600"/>
              </a:spcAft>
            </a:pPr>
            <a:r>
              <a:rPr lang="en-US" sz="2400" dirty="0">
                <a:latin typeface="Book Antiqua" pitchFamily="18" charset="0"/>
              </a:rPr>
              <a:t>Centralized R/Dy = 4(15) = 60/Dy</a:t>
            </a:r>
          </a:p>
          <a:p>
            <a:pPr eaLnBrk="1" hangingPunct="1">
              <a:spcAft>
                <a:spcPts val="600"/>
              </a:spcAft>
            </a:pPr>
            <a:r>
              <a:rPr lang="en-US" sz="2400" dirty="0">
                <a:latin typeface="Book Antiqua" pitchFamily="18" charset="0"/>
              </a:rPr>
              <a:t>Decentralized = 302/15 = 20.14 days</a:t>
            </a:r>
          </a:p>
          <a:p>
            <a:pPr eaLnBrk="1" hangingPunct="1">
              <a:spcAft>
                <a:spcPts val="600"/>
              </a:spcAft>
            </a:pPr>
            <a:r>
              <a:rPr lang="en-US" sz="2400" dirty="0">
                <a:latin typeface="Book Antiqua" pitchFamily="18" charset="0"/>
              </a:rPr>
              <a:t>Centralized = 790/64 = 12.74 days</a:t>
            </a:r>
          </a:p>
          <a:p>
            <a:pPr marL="341313" indent="-341313" eaLnBrk="1" hangingPunct="1">
              <a:spcAft>
                <a:spcPts val="600"/>
              </a:spcAft>
            </a:pPr>
            <a:r>
              <a:rPr lang="en-US" sz="2400" dirty="0">
                <a:latin typeface="Book Antiqua" pitchFamily="18" charset="0"/>
              </a:rPr>
              <a:t>d) Compute the average in-storage flow time</a:t>
            </a:r>
          </a:p>
          <a:p>
            <a:pPr eaLnBrk="1" hangingPunct="1">
              <a:spcAft>
                <a:spcPts val="600"/>
              </a:spcAft>
            </a:pPr>
            <a:r>
              <a:rPr lang="en-US" sz="2400" dirty="0">
                <a:latin typeface="Book Antiqua" pitchFamily="18" charset="0"/>
              </a:rPr>
              <a:t> 20.14/2 = 10.07 days</a:t>
            </a:r>
          </a:p>
          <a:p>
            <a:pPr eaLnBrk="1" hangingPunct="1">
              <a:spcAft>
                <a:spcPts val="600"/>
              </a:spcAft>
            </a:pPr>
            <a:r>
              <a:rPr lang="en-US" sz="2400" dirty="0">
                <a:latin typeface="Book Antiqua" pitchFamily="18" charset="0"/>
              </a:rPr>
              <a:t>12.74/2 =  6.37 days</a:t>
            </a:r>
          </a:p>
          <a:p>
            <a:pPr marL="341313" indent="-341313" eaLnBrk="1" hangingPunct="1">
              <a:spcAft>
                <a:spcPts val="600"/>
              </a:spcAft>
            </a:pPr>
            <a:r>
              <a:rPr lang="en-US" sz="2400" dirty="0">
                <a:solidFill>
                  <a:srgbClr val="AA0000"/>
                </a:solidFill>
                <a:latin typeface="Book Antiqua" pitchFamily="18" charset="0"/>
              </a:rPr>
              <a:t>Alternatively- Using The Little’s Law</a:t>
            </a:r>
          </a:p>
          <a:p>
            <a:pPr marL="341313" indent="-341313" eaLnBrk="1" hangingPunct="1">
              <a:spcAft>
                <a:spcPts val="600"/>
              </a:spcAft>
            </a:pPr>
            <a:r>
              <a:rPr lang="en-US" sz="2400" dirty="0">
                <a:latin typeface="Book Antiqua" pitchFamily="18" charset="0"/>
              </a:rPr>
              <a:t>RT = I  </a:t>
            </a:r>
            <a:r>
              <a:rPr lang="en-US" sz="2400" dirty="0">
                <a:latin typeface="Book Antiqua" pitchFamily="18" charset="0"/>
                <a:sym typeface="Wingdings" panose="05000000000000000000" pitchFamily="2" charset="2"/>
              </a:rPr>
              <a:t> T= R/I</a:t>
            </a:r>
            <a:endParaRPr lang="en-US" sz="2400" dirty="0">
              <a:latin typeface="Book Antiqua" pitchFamily="18" charset="0"/>
            </a:endParaRPr>
          </a:p>
          <a:p>
            <a:pPr marL="341313" indent="-341313" eaLnBrk="1" hangingPunct="1">
              <a:spcAft>
                <a:spcPts val="600"/>
              </a:spcAft>
            </a:pPr>
            <a:r>
              <a:rPr lang="en-US" sz="2400" dirty="0">
                <a:latin typeface="Book Antiqua" pitchFamily="18" charset="0"/>
              </a:rPr>
              <a:t>15T= 151  </a:t>
            </a:r>
            <a:r>
              <a:rPr lang="en-US" sz="2400" dirty="0">
                <a:latin typeface="Book Antiqua" pitchFamily="18" charset="0"/>
                <a:sym typeface="Wingdings" panose="05000000000000000000" pitchFamily="2" charset="2"/>
              </a:rPr>
              <a:t> T = 151/15 days </a:t>
            </a:r>
          </a:p>
          <a:p>
            <a:pPr marL="341313" indent="-341313" eaLnBrk="1" hangingPunct="1">
              <a:spcAft>
                <a:spcPts val="600"/>
              </a:spcAft>
            </a:pPr>
            <a:r>
              <a:rPr lang="en-US" sz="2400" dirty="0">
                <a:latin typeface="Book Antiqua" pitchFamily="18" charset="0"/>
              </a:rPr>
              <a:t>60T= 382 </a:t>
            </a:r>
            <a:r>
              <a:rPr lang="en-US" sz="2400" dirty="0">
                <a:latin typeface="Book Antiqua" pitchFamily="18" charset="0"/>
                <a:sym typeface="Wingdings" panose="05000000000000000000" pitchFamily="2" charset="2"/>
              </a:rPr>
              <a:t> T = 382/60  days</a:t>
            </a:r>
          </a:p>
        </p:txBody>
      </p:sp>
    </p:spTree>
    <p:extLst>
      <p:ext uri="{BB962C8B-B14F-4D97-AF65-F5344CB8AC3E}">
        <p14:creationId xmlns:p14="http://schemas.microsoft.com/office/powerpoint/2010/main" val="293565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dissolv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172D7-1C34-4001-9CBB-1231281724FE}"/>
              </a:ext>
            </a:extLst>
          </p:cNvPr>
          <p:cNvSpPr>
            <a:spLocks noGrp="1"/>
          </p:cNvSpPr>
          <p:nvPr>
            <p:ph type="title"/>
          </p:nvPr>
        </p:nvSpPr>
        <p:spPr>
          <a:xfrm>
            <a:off x="0" y="0"/>
            <a:ext cx="12192000" cy="609600"/>
          </a:xfrm>
        </p:spPr>
        <p:txBody>
          <a:bodyPr/>
          <a:lstStyle/>
          <a:p>
            <a:endParaRPr lang="en-US" dirty="0"/>
          </a:p>
        </p:txBody>
      </p:sp>
      <p:graphicFrame>
        <p:nvGraphicFramePr>
          <p:cNvPr id="5" name="Object 4">
            <a:extLst>
              <a:ext uri="{FF2B5EF4-FFF2-40B4-BE49-F238E27FC236}">
                <a16:creationId xmlns:a16="http://schemas.microsoft.com/office/drawing/2014/main" id="{B722092E-8C1F-468D-8E55-5FA9D7FD7568}"/>
              </a:ext>
            </a:extLst>
          </p:cNvPr>
          <p:cNvGraphicFramePr>
            <a:graphicFrameLocks noChangeAspect="1"/>
          </p:cNvGraphicFramePr>
          <p:nvPr>
            <p:extLst>
              <p:ext uri="{D42A27DB-BD31-4B8C-83A1-F6EECF244321}">
                <p14:modId xmlns:p14="http://schemas.microsoft.com/office/powerpoint/2010/main" val="1657706358"/>
              </p:ext>
            </p:extLst>
          </p:nvPr>
        </p:nvGraphicFramePr>
        <p:xfrm>
          <a:off x="152400" y="762000"/>
          <a:ext cx="11950700" cy="1447800"/>
        </p:xfrm>
        <a:graphic>
          <a:graphicData uri="http://schemas.openxmlformats.org/presentationml/2006/ole">
            <mc:AlternateContent xmlns:mc="http://schemas.openxmlformats.org/markup-compatibility/2006">
              <mc:Choice xmlns:v="urn:schemas-microsoft-com:vml" Requires="v">
                <p:oleObj spid="_x0000_s88070" name="Worksheet" r:id="rId3" imgW="8963247" imgH="1085968" progId="Excel.Sheet.12">
                  <p:embed/>
                </p:oleObj>
              </mc:Choice>
              <mc:Fallback>
                <p:oleObj name="Worksheet" r:id="rId3" imgW="8963247" imgH="1085968" progId="Excel.Sheet.12">
                  <p:embed/>
                  <p:pic>
                    <p:nvPicPr>
                      <p:cNvPr id="0" name=""/>
                      <p:cNvPicPr/>
                      <p:nvPr/>
                    </p:nvPicPr>
                    <p:blipFill>
                      <a:blip r:embed="rId4"/>
                      <a:stretch>
                        <a:fillRect/>
                      </a:stretch>
                    </p:blipFill>
                    <p:spPr>
                      <a:xfrm>
                        <a:off x="152400" y="762000"/>
                        <a:ext cx="11950700" cy="1447800"/>
                      </a:xfrm>
                      <a:prstGeom prst="rect">
                        <a:avLst/>
                      </a:prstGeom>
                    </p:spPr>
                  </p:pic>
                </p:oleObj>
              </mc:Fallback>
            </mc:AlternateContent>
          </a:graphicData>
        </a:graphic>
      </p:graphicFrame>
    </p:spTree>
    <p:extLst>
      <p:ext uri="{BB962C8B-B14F-4D97-AF65-F5344CB8AC3E}">
        <p14:creationId xmlns:p14="http://schemas.microsoft.com/office/powerpoint/2010/main" val="36368697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37010" y="0"/>
            <a:ext cx="12154989" cy="584775"/>
          </a:xfrm>
          <a:prstGeom prst="rect">
            <a:avLst/>
          </a:prstGeom>
          <a:noFill/>
          <a:ln w="9525">
            <a:noFill/>
            <a:miter lim="800000"/>
            <a:headEnd/>
            <a:tailEnd/>
          </a:ln>
        </p:spPr>
        <p:txBody>
          <a:bodyPr wrap="square">
            <a:spAutoFit/>
          </a:bodyPr>
          <a:lstStyle/>
          <a:p>
            <a:pPr>
              <a:spcAft>
                <a:spcPts val="600"/>
              </a:spcAft>
              <a:defRPr/>
            </a:pPr>
            <a:r>
              <a:rPr lang="en-US" sz="3200" dirty="0">
                <a:solidFill>
                  <a:schemeClr val="bg1"/>
                </a:solidFill>
                <a:latin typeface="Impact" pitchFamily="34" charset="0"/>
              </a:rPr>
              <a:t>How to Reduce EOQ</a:t>
            </a:r>
          </a:p>
        </p:txBody>
      </p:sp>
      <p:graphicFrame>
        <p:nvGraphicFramePr>
          <p:cNvPr id="462854" name="Object 6"/>
          <p:cNvGraphicFramePr>
            <a:graphicFrameLocks noChangeAspect="1"/>
          </p:cNvGraphicFramePr>
          <p:nvPr>
            <p:extLst>
              <p:ext uri="{D42A27DB-BD31-4B8C-83A1-F6EECF244321}">
                <p14:modId xmlns:p14="http://schemas.microsoft.com/office/powerpoint/2010/main" val="2588493357"/>
              </p:ext>
            </p:extLst>
          </p:nvPr>
        </p:nvGraphicFramePr>
        <p:xfrm>
          <a:off x="8153400" y="606823"/>
          <a:ext cx="3597872" cy="1727845"/>
        </p:xfrm>
        <a:graphic>
          <a:graphicData uri="http://schemas.openxmlformats.org/presentationml/2006/ole">
            <mc:AlternateContent xmlns:mc="http://schemas.openxmlformats.org/markup-compatibility/2006">
              <mc:Choice xmlns:v="urn:schemas-microsoft-com:vml" Requires="v">
                <p:oleObj spid="_x0000_s82980" name="Equation" r:id="rId4" imgW="927000" imgH="444240" progId="Equation.3">
                  <p:embed/>
                </p:oleObj>
              </mc:Choice>
              <mc:Fallback>
                <p:oleObj name="Equation" r:id="rId4" imgW="927000" imgH="444240" progId="Equation.3">
                  <p:embed/>
                  <p:pic>
                    <p:nvPicPr>
                      <p:cNvPr id="462854" name="Object 6"/>
                      <p:cNvPicPr>
                        <a:picLocks noChangeAspect="1" noChangeArrowheads="1"/>
                      </p:cNvPicPr>
                      <p:nvPr/>
                    </p:nvPicPr>
                    <p:blipFill>
                      <a:blip r:embed="rId5"/>
                      <a:srcRect/>
                      <a:stretch>
                        <a:fillRect/>
                      </a:stretch>
                    </p:blipFill>
                    <p:spPr bwMode="auto">
                      <a:xfrm>
                        <a:off x="8153400" y="606823"/>
                        <a:ext cx="3597872" cy="1727845"/>
                      </a:xfrm>
                      <a:prstGeom prst="rect">
                        <a:avLst/>
                      </a:prstGeom>
                      <a:noFill/>
                    </p:spPr>
                  </p:pic>
                </p:oleObj>
              </mc:Fallback>
            </mc:AlternateContent>
          </a:graphicData>
        </a:graphic>
      </p:graphicFrame>
      <p:sp>
        <p:nvSpPr>
          <p:cNvPr id="9" name="TextBox 8"/>
          <p:cNvSpPr txBox="1"/>
          <p:nvPr/>
        </p:nvSpPr>
        <p:spPr>
          <a:xfrm>
            <a:off x="43275" y="666102"/>
            <a:ext cx="8110126" cy="1723549"/>
          </a:xfrm>
          <a:prstGeom prst="rect">
            <a:avLst/>
          </a:prstGeom>
          <a:noFill/>
        </p:spPr>
        <p:txBody>
          <a:bodyPr wrap="square" rtlCol="0">
            <a:spAutoFit/>
          </a:bodyPr>
          <a:lstStyle/>
          <a:p>
            <a:pPr>
              <a:spcAft>
                <a:spcPts val="600"/>
              </a:spcAft>
            </a:pPr>
            <a:r>
              <a:rPr lang="en-US" sz="2400" dirty="0">
                <a:latin typeface="Book Antiqua" pitchFamily="18" charset="0"/>
              </a:rPr>
              <a:t>To reduce EOQ we may </a:t>
            </a:r>
            <a:r>
              <a:rPr lang="en-US" sz="2400" b="1" dirty="0">
                <a:solidFill>
                  <a:srgbClr val="FF0000"/>
                </a:solidFill>
                <a:latin typeface="Book Antiqua" pitchFamily="18" charset="0"/>
              </a:rPr>
              <a:t>↓R</a:t>
            </a:r>
            <a:r>
              <a:rPr lang="en-US" sz="2400" b="1" dirty="0">
                <a:latin typeface="Book Antiqua" pitchFamily="18" charset="0"/>
              </a:rPr>
              <a:t>, </a:t>
            </a:r>
            <a:r>
              <a:rPr lang="en-US" sz="2400" b="1" dirty="0">
                <a:solidFill>
                  <a:srgbClr val="79DB1F"/>
                </a:solidFill>
                <a:latin typeface="Book Antiqua" pitchFamily="18" charset="0"/>
              </a:rPr>
              <a:t>↓ S</a:t>
            </a:r>
            <a:r>
              <a:rPr lang="en-US" sz="2400" b="1" dirty="0">
                <a:latin typeface="Book Antiqua" pitchFamily="18" charset="0"/>
              </a:rPr>
              <a:t>, </a:t>
            </a:r>
            <a:r>
              <a:rPr lang="en-US" sz="2400" b="1" dirty="0">
                <a:solidFill>
                  <a:srgbClr val="FF0000"/>
                </a:solidFill>
                <a:latin typeface="Book Antiqua" pitchFamily="18" charset="0"/>
              </a:rPr>
              <a:t>↑H</a:t>
            </a:r>
          </a:p>
          <a:p>
            <a:pPr>
              <a:spcAft>
                <a:spcPts val="600"/>
              </a:spcAft>
            </a:pPr>
            <a:r>
              <a:rPr lang="en-US" sz="2400" b="1" dirty="0">
                <a:solidFill>
                  <a:srgbClr val="FF0000"/>
                </a:solidFill>
                <a:latin typeface="Book Antiqua" pitchFamily="18" charset="0"/>
              </a:rPr>
              <a:t>↓R</a:t>
            </a:r>
            <a:r>
              <a:rPr lang="en-US" sz="2400" b="1" dirty="0">
                <a:latin typeface="Book Antiqua" pitchFamily="18" charset="0"/>
              </a:rPr>
              <a:t> </a:t>
            </a:r>
            <a:r>
              <a:rPr lang="en-US" sz="2400" dirty="0">
                <a:latin typeface="Book Antiqua" pitchFamily="18" charset="0"/>
              </a:rPr>
              <a:t>and</a:t>
            </a:r>
            <a:r>
              <a:rPr lang="en-US" sz="2400" b="1" dirty="0">
                <a:latin typeface="Book Antiqua" pitchFamily="18" charset="0"/>
              </a:rPr>
              <a:t> </a:t>
            </a:r>
            <a:r>
              <a:rPr lang="en-US" sz="2400" b="1" dirty="0">
                <a:solidFill>
                  <a:srgbClr val="FF0000"/>
                </a:solidFill>
                <a:latin typeface="Book Antiqua" pitchFamily="18" charset="0"/>
              </a:rPr>
              <a:t>↑H </a:t>
            </a:r>
            <a:r>
              <a:rPr lang="en-US" sz="2400" dirty="0">
                <a:latin typeface="Book Antiqua" pitchFamily="18" charset="0"/>
              </a:rPr>
              <a:t>are out of question. </a:t>
            </a:r>
          </a:p>
          <a:p>
            <a:pPr>
              <a:spcAft>
                <a:spcPts val="600"/>
              </a:spcAft>
            </a:pPr>
            <a:r>
              <a:rPr lang="en-US" sz="2400" b="1" dirty="0">
                <a:latin typeface="Book Antiqua" panose="02040602050305030304" pitchFamily="18" charset="0"/>
              </a:rPr>
              <a:t>Reduce</a:t>
            </a:r>
            <a:r>
              <a:rPr lang="en-US" sz="2400" dirty="0">
                <a:latin typeface="Book Antiqua" pitchFamily="18" charset="0"/>
              </a:rPr>
              <a:t> </a:t>
            </a:r>
            <a:r>
              <a:rPr lang="en-US" sz="2400" b="1" dirty="0">
                <a:latin typeface="Book Antiqua" panose="02040602050305030304" pitchFamily="18" charset="0"/>
              </a:rPr>
              <a:t>S</a:t>
            </a:r>
            <a:r>
              <a:rPr lang="en-US" sz="2400" dirty="0">
                <a:latin typeface="Book Antiqua" pitchFamily="18" charset="0"/>
              </a:rPr>
              <a:t>. IT&amp;IS can help in reduction of fixed costs. It can cut operational costs for buyers and suppliers.  </a:t>
            </a:r>
          </a:p>
        </p:txBody>
      </p:sp>
      <p:sp>
        <p:nvSpPr>
          <p:cNvPr id="463180" name="SMARTInkShape-343">
            <a:extLst>
              <a:ext uri="{FF2B5EF4-FFF2-40B4-BE49-F238E27FC236}">
                <a16:creationId xmlns:a16="http://schemas.microsoft.com/office/drawing/2014/main" id="{4C25C9C3-DA33-423E-AFAD-CA944A605237}"/>
              </a:ext>
            </a:extLst>
          </p:cNvPr>
          <p:cNvSpPr/>
          <p:nvPr>
            <p:custDataLst>
              <p:tags r:id="rId2"/>
            </p:custDataLst>
          </p:nvPr>
        </p:nvSpPr>
        <p:spPr bwMode="auto">
          <a:xfrm>
            <a:off x="9501404" y="3024589"/>
            <a:ext cx="6325" cy="25945"/>
          </a:xfrm>
          <a:custGeom>
            <a:avLst/>
            <a:gdLst/>
            <a:ahLst/>
            <a:cxnLst/>
            <a:rect l="0" t="0" r="0" b="0"/>
            <a:pathLst>
              <a:path w="6325" h="25945">
                <a:moveTo>
                  <a:pt x="6324" y="0"/>
                </a:moveTo>
                <a:lnTo>
                  <a:pt x="6324" y="0"/>
                </a:lnTo>
                <a:lnTo>
                  <a:pt x="1956" y="19295"/>
                </a:lnTo>
                <a:lnTo>
                  <a:pt x="0" y="2594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6" name="Rectangle 5">
            <a:extLst>
              <a:ext uri="{FF2B5EF4-FFF2-40B4-BE49-F238E27FC236}">
                <a16:creationId xmlns:a16="http://schemas.microsoft.com/office/drawing/2014/main" id="{6D7803F1-C2CA-4501-92F8-CEBBD6C841B5}"/>
              </a:ext>
            </a:extLst>
          </p:cNvPr>
          <p:cNvSpPr/>
          <p:nvPr/>
        </p:nvSpPr>
        <p:spPr>
          <a:xfrm>
            <a:off x="23440" y="2378067"/>
            <a:ext cx="12039600" cy="1200329"/>
          </a:xfrm>
          <a:prstGeom prst="rect">
            <a:avLst/>
          </a:prstGeom>
        </p:spPr>
        <p:txBody>
          <a:bodyPr wrap="square">
            <a:spAutoFit/>
          </a:bodyPr>
          <a:lstStyle/>
          <a:p>
            <a:pPr eaLnBrk="1" hangingPunct="1"/>
            <a:r>
              <a:rPr lang="en-US" sz="2400" dirty="0">
                <a:latin typeface="Book Antiqua" pitchFamily="18" charset="0"/>
              </a:rPr>
              <a:t>Suppose you could have hired an IT/IS consultant to reduce S in the game such that the EOQ is lowered to the number of kits needed for 100 contact. To what value do the consultant company needs to lower S? </a:t>
            </a:r>
          </a:p>
        </p:txBody>
      </p:sp>
      <p:sp>
        <p:nvSpPr>
          <p:cNvPr id="7" name="Rectangle 6">
            <a:extLst>
              <a:ext uri="{FF2B5EF4-FFF2-40B4-BE49-F238E27FC236}">
                <a16:creationId xmlns:a16="http://schemas.microsoft.com/office/drawing/2014/main" id="{0267BE28-7207-44AE-9FE7-131810FACFCF}"/>
              </a:ext>
            </a:extLst>
          </p:cNvPr>
          <p:cNvSpPr/>
          <p:nvPr/>
        </p:nvSpPr>
        <p:spPr>
          <a:xfrm>
            <a:off x="3048000" y="3925175"/>
            <a:ext cx="1143000" cy="461665"/>
          </a:xfrm>
          <a:prstGeom prst="rect">
            <a:avLst/>
          </a:prstGeom>
        </p:spPr>
        <p:txBody>
          <a:bodyPr wrap="square">
            <a:spAutoFit/>
          </a:bodyPr>
          <a:lstStyle/>
          <a:p>
            <a:pPr eaLnBrk="1" hangingPunct="1"/>
            <a:r>
              <a:rPr lang="en-US" sz="2400" dirty="0">
                <a:latin typeface="Book Antiqua" pitchFamily="18" charset="0"/>
              </a:rPr>
              <a:t>= 100</a:t>
            </a:r>
            <a:endParaRPr lang="en-US" sz="2400" dirty="0">
              <a:latin typeface="Book Antiqua" pitchFamily="18" charset="0"/>
              <a:sym typeface="Wingdings" panose="05000000000000000000" pitchFamily="2" charset="2"/>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E4AF424-F0C1-4A31-A809-9EDBB5BD2C24}"/>
                  </a:ext>
                </a:extLst>
              </p:cNvPr>
              <p:cNvSpPr txBox="1"/>
              <p:nvPr/>
            </p:nvSpPr>
            <p:spPr>
              <a:xfrm>
                <a:off x="457200" y="3597574"/>
                <a:ext cx="2438400" cy="896464"/>
              </a:xfrm>
              <a:prstGeom prst="rect">
                <a:avLst/>
              </a:prstGeom>
              <a:noFill/>
            </p:spPr>
            <p:txBody>
              <a:bodyPr wrap="square">
                <a:spAutoFit/>
              </a:bodyPr>
              <a:lstStyle/>
              <a:p>
                <a:pPr marL="0" marR="0">
                  <a:lnSpc>
                    <a:spcPct val="107000"/>
                  </a:lnSpc>
                  <a:spcBef>
                    <a:spcPts val="0"/>
                  </a:spcBef>
                  <a:spcAft>
                    <a:spcPts val="800"/>
                  </a:spcAft>
                </a:pPr>
                <a:r>
                  <a:rPr lang="en-US" sz="2400" dirty="0">
                    <a:latin typeface="Book Antiqua" panose="02040602050305030304" pitchFamily="18" charset="0"/>
                    <a:ea typeface="Times New Roman" panose="02020603050405020304" pitchFamily="18" charset="0"/>
                    <a:cs typeface="Times New Roman" panose="02020603050405020304" pitchFamily="18" charset="0"/>
                  </a:rPr>
                  <a:t>EOQ = </a:t>
                </a: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0" i="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5475</m:t>
                                </m:r>
                              </m:e>
                            </m:d>
                            <m:r>
                              <m:rPr>
                                <m:sty m:val="p"/>
                              </m:rP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S</m:t>
                            </m:r>
                          </m:num>
                          <m:den>
                            <m:r>
                              <a:rPr lang="en-US" sz="2400" b="0" i="0">
                                <a:solidFill>
                                  <a:schemeClr val="tx1"/>
                                </a:solidFill>
                                <a:latin typeface="Cambria Math" panose="02040503050406030204" pitchFamily="18" charset="0"/>
                                <a:ea typeface="Calibri" panose="020F0502020204030204" pitchFamily="34" charset="0"/>
                                <a:cs typeface="Times New Roman" panose="02020603050405020304" pitchFamily="18" charset="0"/>
                              </a:rPr>
                              <m:t>120</m:t>
                            </m:r>
                          </m:den>
                        </m:f>
                      </m:e>
                    </m:rad>
                  </m:oMath>
                </a14:m>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p>
            </p:txBody>
          </p:sp>
        </mc:Choice>
        <mc:Fallback>
          <p:sp>
            <p:nvSpPr>
              <p:cNvPr id="8" name="TextBox 7">
                <a:extLst>
                  <a:ext uri="{FF2B5EF4-FFF2-40B4-BE49-F238E27FC236}">
                    <a16:creationId xmlns:a16="http://schemas.microsoft.com/office/drawing/2014/main" id="{1E4AF424-F0C1-4A31-A809-9EDBB5BD2C24}"/>
                  </a:ext>
                </a:extLst>
              </p:cNvPr>
              <p:cNvSpPr txBox="1">
                <a:spLocks noRot="1" noChangeAspect="1" noMove="1" noResize="1" noEditPoints="1" noAdjustHandles="1" noChangeArrowheads="1" noChangeShapeType="1" noTextEdit="1"/>
              </p:cNvSpPr>
              <p:nvPr/>
            </p:nvSpPr>
            <p:spPr>
              <a:xfrm>
                <a:off x="457200" y="3597574"/>
                <a:ext cx="2438400" cy="896464"/>
              </a:xfrm>
              <a:prstGeom prst="rect">
                <a:avLst/>
              </a:prstGeom>
              <a:blipFill>
                <a:blip r:embed="rId6"/>
                <a:stretch>
                  <a:fillRect l="-375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3D562B43-E02D-4F70-9811-7014AACAB91D}"/>
              </a:ext>
            </a:extLst>
          </p:cNvPr>
          <p:cNvGrpSpPr/>
          <p:nvPr/>
        </p:nvGrpSpPr>
        <p:grpSpPr>
          <a:xfrm>
            <a:off x="4495800" y="3842144"/>
            <a:ext cx="2857500" cy="681597"/>
            <a:chOff x="533400" y="3245341"/>
            <a:chExt cx="2857500" cy="681597"/>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4CCB6EF-15C6-4EE2-B317-BB2EAEB11764}"/>
                    </a:ext>
                  </a:extLst>
                </p:cNvPr>
                <p:cNvSpPr txBox="1"/>
                <p:nvPr/>
              </p:nvSpPr>
              <p:spPr>
                <a:xfrm>
                  <a:off x="533400" y="3245341"/>
                  <a:ext cx="1371600" cy="681597"/>
                </a:xfrm>
                <a:prstGeom prst="rect">
                  <a:avLst/>
                </a:prstGeom>
                <a:noFill/>
              </p:spPr>
              <p:txBody>
                <a:bodyPr wrap="square">
                  <a:spAutoFit/>
                </a:bodyPr>
                <a:lstStyle/>
                <a:p>
                  <a:pPr marL="0" marR="0">
                    <a:lnSpc>
                      <a:spcPct val="107000"/>
                    </a:lnSpc>
                    <a:spcBef>
                      <a:spcPts val="0"/>
                    </a:spcBef>
                    <a:spcAft>
                      <a:spcPts val="800"/>
                    </a:spcAft>
                  </a:pPr>
                  <a:r>
                    <a:rPr lang="en-US" sz="2400" dirty="0">
                      <a:latin typeface="Book Antiqua" panose="0204060205030503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2</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smtClean="0">
                                  <a:latin typeface="Cambria Math" panose="02040503050406030204" pitchFamily="18" charset="0"/>
                                  <a:ea typeface="Calibri" panose="020F0502020204030204" pitchFamily="34" charset="0"/>
                                  <a:cs typeface="Times New Roman" panose="02020603050405020304" pitchFamily="18" charset="0"/>
                                </a:rPr>
                                <m:t>5475</m:t>
                              </m:r>
                            </m:e>
                          </m:d>
                          <m:r>
                            <m:rPr>
                              <m:sty m:val="p"/>
                            </m:rPr>
                            <a:rPr lang="en-US" sz="2400">
                              <a:latin typeface="Cambria Math" panose="02040503050406030204" pitchFamily="18" charset="0"/>
                              <a:ea typeface="Calibri" panose="020F0502020204030204" pitchFamily="34" charset="0"/>
                              <a:cs typeface="Times New Roman" panose="02020603050405020304" pitchFamily="18" charset="0"/>
                            </a:rPr>
                            <m:t>S</m:t>
                          </m:r>
                        </m:num>
                        <m:den>
                          <m:r>
                            <a:rPr lang="en-US" sz="2400">
                              <a:latin typeface="Cambria Math" panose="02040503050406030204" pitchFamily="18" charset="0"/>
                              <a:ea typeface="Calibri" panose="020F0502020204030204" pitchFamily="34" charset="0"/>
                              <a:cs typeface="Times New Roman" panose="02020603050405020304" pitchFamily="18" charset="0"/>
                            </a:rPr>
                            <m:t>120</m:t>
                          </m:r>
                        </m:den>
                      </m:f>
                    </m:oMath>
                  </a14:m>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E4CCB6EF-15C6-4EE2-B317-BB2EAEB11764}"/>
                    </a:ext>
                  </a:extLst>
                </p:cNvPr>
                <p:cNvSpPr txBox="1">
                  <a:spLocks noRot="1" noChangeAspect="1" noMove="1" noResize="1" noEditPoints="1" noAdjustHandles="1" noChangeArrowheads="1" noChangeShapeType="1" noTextEdit="1"/>
                </p:cNvSpPr>
                <p:nvPr/>
              </p:nvSpPr>
              <p:spPr>
                <a:xfrm>
                  <a:off x="533400" y="3245341"/>
                  <a:ext cx="1371600" cy="681597"/>
                </a:xfrm>
                <a:prstGeom prst="rect">
                  <a:avLst/>
                </a:prstGeom>
                <a:blipFill>
                  <a:blip r:embed="rId7"/>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AF75EB4-C935-44E4-B1C5-AD2570B1EC38}"/>
                </a:ext>
              </a:extLst>
            </p:cNvPr>
            <p:cNvSpPr/>
            <p:nvPr/>
          </p:nvSpPr>
          <p:spPr>
            <a:xfrm>
              <a:off x="1790700" y="3355306"/>
              <a:ext cx="1600200" cy="461665"/>
            </a:xfrm>
            <a:prstGeom prst="rect">
              <a:avLst/>
            </a:prstGeom>
          </p:spPr>
          <p:txBody>
            <a:bodyPr wrap="square">
              <a:spAutoFit/>
            </a:bodyPr>
            <a:lstStyle/>
            <a:p>
              <a:pPr eaLnBrk="1" hangingPunct="1"/>
              <a:r>
                <a:rPr lang="en-US" sz="2400" dirty="0">
                  <a:latin typeface="Book Antiqua" pitchFamily="18" charset="0"/>
                </a:rPr>
                <a:t>= 10000</a:t>
              </a:r>
              <a:endParaRPr lang="en-US" sz="2400" dirty="0">
                <a:latin typeface="Book Antiqua" pitchFamily="18" charset="0"/>
                <a:sym typeface="Wingdings" panose="05000000000000000000" pitchFamily="2" charset="2"/>
              </a:endParaRPr>
            </a:p>
          </p:txBody>
        </p:sp>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DF8D6BAE-460F-4A4A-A462-47D1F943F5CE}"/>
                  </a:ext>
                </a:extLst>
              </p:cNvPr>
              <p:cNvSpPr/>
              <p:nvPr/>
            </p:nvSpPr>
            <p:spPr>
              <a:xfrm>
                <a:off x="7467600" y="3803656"/>
                <a:ext cx="1981200" cy="690382"/>
              </a:xfrm>
              <a:prstGeom prst="rect">
                <a:avLst/>
              </a:prstGeom>
            </p:spPr>
            <p:txBody>
              <a:bodyPr wrap="square">
                <a:spAutoFit/>
              </a:bodyPr>
              <a:lstStyle/>
              <a:p>
                <a:pPr eaLnBrk="1" hangingPunct="1"/>
                <a:r>
                  <a:rPr lang="en-US" sz="2400" dirty="0">
                    <a:latin typeface="Book Antiqua" pitchFamily="18" charset="0"/>
                  </a:rPr>
                  <a:t>S=</a:t>
                </a:r>
                <a:r>
                  <a:rPr lang="en-US" sz="2400" dirty="0">
                    <a:ea typeface="Calibri" panose="020F0502020204030204" pitchFamily="34"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fPr>
                      <m:num>
                        <m:r>
                          <a:rPr lang="en-US" sz="2400" b="0" i="0" smtClean="0">
                            <a:latin typeface="Cambria Math" panose="02040503050406030204" pitchFamily="18" charset="0"/>
                            <a:ea typeface="Calibri" panose="020F0502020204030204" pitchFamily="34" charset="0"/>
                            <a:cs typeface="Times New Roman" panose="02020603050405020304" pitchFamily="18" charset="0"/>
                          </a:rPr>
                          <m:t>120</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b="0" i="0" smtClean="0">
                                <a:latin typeface="Cambria Math" panose="02040503050406030204" pitchFamily="18" charset="0"/>
                                <a:ea typeface="Calibri" panose="020F0502020204030204" pitchFamily="34" charset="0"/>
                                <a:cs typeface="Times New Roman" panose="02020603050405020304" pitchFamily="18" charset="0"/>
                              </a:rPr>
                              <m:t>10000</m:t>
                            </m:r>
                          </m:e>
                        </m:d>
                      </m:num>
                      <m:den>
                        <m:r>
                          <a:rPr lang="en-US" sz="2400" b="0" i="1" smtClean="0">
                            <a:latin typeface="Cambria Math" panose="02040503050406030204" pitchFamily="18" charset="0"/>
                            <a:ea typeface="Calibri" panose="020F0502020204030204" pitchFamily="34" charset="0"/>
                            <a:cs typeface="Times New Roman" panose="02020603050405020304" pitchFamily="18" charset="0"/>
                          </a:rPr>
                          <m:t>2(</m:t>
                        </m:r>
                        <m:r>
                          <a:rPr lang="en-US" sz="2400" b="0" i="1" smtClean="0">
                            <a:latin typeface="Cambria Math" panose="02040503050406030204" pitchFamily="18" charset="0"/>
                            <a:ea typeface="Calibri" panose="020F0502020204030204" pitchFamily="34" charset="0"/>
                            <a:cs typeface="Times New Roman" panose="02020603050405020304" pitchFamily="18" charset="0"/>
                          </a:rPr>
                          <m:t>5475</m:t>
                        </m:r>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den>
                    </m:f>
                  </m:oMath>
                </a14:m>
                <a:endParaRPr lang="en-US" sz="2400" dirty="0">
                  <a:latin typeface="Book Antiqua" pitchFamily="18" charset="0"/>
                  <a:sym typeface="Wingdings" panose="05000000000000000000" pitchFamily="2" charset="2"/>
                </a:endParaRPr>
              </a:p>
            </p:txBody>
          </p:sp>
        </mc:Choice>
        <mc:Fallback>
          <p:sp>
            <p:nvSpPr>
              <p:cNvPr id="13" name="Rectangle 12">
                <a:extLst>
                  <a:ext uri="{FF2B5EF4-FFF2-40B4-BE49-F238E27FC236}">
                    <a16:creationId xmlns:a16="http://schemas.microsoft.com/office/drawing/2014/main" id="{DF8D6BAE-460F-4A4A-A462-47D1F943F5CE}"/>
                  </a:ext>
                </a:extLst>
              </p:cNvPr>
              <p:cNvSpPr>
                <a:spLocks noRot="1" noChangeAspect="1" noMove="1" noResize="1" noEditPoints="1" noAdjustHandles="1" noChangeArrowheads="1" noChangeShapeType="1" noTextEdit="1"/>
              </p:cNvSpPr>
              <p:nvPr/>
            </p:nvSpPr>
            <p:spPr>
              <a:xfrm>
                <a:off x="7467600" y="3803656"/>
                <a:ext cx="1981200" cy="690382"/>
              </a:xfrm>
              <a:prstGeom prst="rect">
                <a:avLst/>
              </a:prstGeom>
              <a:blipFill>
                <a:blip r:embed="rId8"/>
                <a:stretch>
                  <a:fillRect l="-4615" b="-2655"/>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6771BF8E-26DC-4AA5-95F0-EDBF5A9A5BEE}"/>
              </a:ext>
            </a:extLst>
          </p:cNvPr>
          <p:cNvSpPr/>
          <p:nvPr/>
        </p:nvSpPr>
        <p:spPr>
          <a:xfrm>
            <a:off x="9639300" y="3918014"/>
            <a:ext cx="1600200" cy="461665"/>
          </a:xfrm>
          <a:prstGeom prst="rect">
            <a:avLst/>
          </a:prstGeom>
        </p:spPr>
        <p:txBody>
          <a:bodyPr wrap="square">
            <a:spAutoFit/>
          </a:bodyPr>
          <a:lstStyle/>
          <a:p>
            <a:pPr eaLnBrk="1" hangingPunct="1"/>
            <a:r>
              <a:rPr lang="en-US" sz="2400" dirty="0">
                <a:latin typeface="Book Antiqua" pitchFamily="18" charset="0"/>
              </a:rPr>
              <a:t>S = $110</a:t>
            </a:r>
            <a:endParaRPr lang="en-US" sz="2400" dirty="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201136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2854"/>
                                        </p:tgtEl>
                                        <p:attrNameLst>
                                          <p:attrName>style.visibility</p:attrName>
                                        </p:attrNameLst>
                                      </p:cBhvr>
                                      <p:to>
                                        <p:strVal val="visible"/>
                                      </p:to>
                                    </p:set>
                                    <p:animEffect transition="in" filter="dissolve">
                                      <p:cBhvr>
                                        <p:cTn id="7" dur="500"/>
                                        <p:tgtEl>
                                          <p:spTgt spid="4628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dissolv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dissolv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dissolv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P spid="7" grpId="0" build="p"/>
      <p:bldP spid="8"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37010" y="0"/>
            <a:ext cx="12154989" cy="584775"/>
          </a:xfrm>
          <a:prstGeom prst="rect">
            <a:avLst/>
          </a:prstGeom>
          <a:noFill/>
          <a:ln w="9525">
            <a:noFill/>
            <a:miter lim="800000"/>
            <a:headEnd/>
            <a:tailEnd/>
          </a:ln>
        </p:spPr>
        <p:txBody>
          <a:bodyPr wrap="square">
            <a:spAutoFit/>
          </a:bodyPr>
          <a:lstStyle/>
          <a:p>
            <a:pPr>
              <a:spcAft>
                <a:spcPts val="600"/>
              </a:spcAft>
              <a:defRPr/>
            </a:pPr>
            <a:r>
              <a:rPr lang="en-US" sz="3200" dirty="0">
                <a:solidFill>
                  <a:schemeClr val="bg1"/>
                </a:solidFill>
                <a:latin typeface="Impact" pitchFamily="34" charset="0"/>
              </a:rPr>
              <a:t>How to Reduce Inventory </a:t>
            </a:r>
          </a:p>
        </p:txBody>
      </p:sp>
      <p:sp>
        <p:nvSpPr>
          <p:cNvPr id="9" name="TextBox 8"/>
          <p:cNvSpPr txBox="1"/>
          <p:nvPr/>
        </p:nvSpPr>
        <p:spPr>
          <a:xfrm>
            <a:off x="0" y="685800"/>
            <a:ext cx="12154989" cy="3062377"/>
          </a:xfrm>
          <a:prstGeom prst="rect">
            <a:avLst/>
          </a:prstGeom>
          <a:noFill/>
        </p:spPr>
        <p:txBody>
          <a:bodyPr wrap="square" rtlCol="0">
            <a:spAutoFit/>
          </a:bodyPr>
          <a:lstStyle/>
          <a:p>
            <a:pPr marL="342900" indent="-342900">
              <a:spcAft>
                <a:spcPts val="600"/>
              </a:spcAft>
              <a:buFont typeface="Wingdings" panose="05000000000000000000" pitchFamily="2" charset="2"/>
              <a:buChar char="p"/>
            </a:pPr>
            <a:r>
              <a:rPr lang="en-US" sz="2400" b="1" dirty="0">
                <a:latin typeface="Book Antiqua" panose="02040602050305030304" pitchFamily="18" charset="0"/>
              </a:rPr>
              <a:t>Centralize</a:t>
            </a:r>
          </a:p>
          <a:p>
            <a:pPr marL="800100" lvl="1" indent="-342900">
              <a:spcAft>
                <a:spcPts val="600"/>
              </a:spcAft>
              <a:buFont typeface="Wingdings" panose="05000000000000000000" pitchFamily="2" charset="2"/>
              <a:buChar char="n"/>
            </a:pPr>
            <a:r>
              <a:rPr lang="en-US" sz="2400" dirty="0">
                <a:latin typeface="Book Antiqua" pitchFamily="18" charset="0"/>
              </a:rPr>
              <a:t>EOQ increases as the square route of demand and the square route of the ordering cost.</a:t>
            </a:r>
          </a:p>
          <a:p>
            <a:pPr marL="800100" lvl="1" indent="-342900">
              <a:spcAft>
                <a:spcPts val="600"/>
              </a:spcAft>
              <a:buFont typeface="Wingdings" panose="05000000000000000000" pitchFamily="2" charset="2"/>
              <a:buChar char="n"/>
            </a:pPr>
            <a:r>
              <a:rPr lang="en-US" sz="2400" dirty="0">
                <a:latin typeface="Book Antiqua" pitchFamily="18" charset="0"/>
              </a:rPr>
              <a:t>Breakdown S on a larger order quantity.            </a:t>
            </a:r>
          </a:p>
          <a:p>
            <a:pPr marL="342900" indent="-342900">
              <a:spcAft>
                <a:spcPts val="600"/>
              </a:spcAft>
              <a:buFont typeface="Wingdings" panose="05000000000000000000" pitchFamily="2" charset="2"/>
              <a:buChar char="p"/>
            </a:pPr>
            <a:r>
              <a:rPr lang="en-US" sz="2400" dirty="0">
                <a:latin typeface="Book Antiqua" pitchFamily="18" charset="0"/>
              </a:rPr>
              <a:t>Commonality, modularization and standardization is another type of Centralization.</a:t>
            </a:r>
          </a:p>
          <a:p>
            <a:pPr marL="342900" indent="-342900">
              <a:spcAft>
                <a:spcPts val="600"/>
              </a:spcAft>
              <a:buFont typeface="Wingdings" panose="05000000000000000000" pitchFamily="2" charset="2"/>
              <a:buChar char="p"/>
            </a:pPr>
            <a:r>
              <a:rPr lang="en-US" sz="2400" dirty="0">
                <a:latin typeface="Book Antiqua" pitchFamily="18" charset="0"/>
              </a:rPr>
              <a:t>Postponement, Delayed Differentiation.</a:t>
            </a:r>
          </a:p>
          <a:p>
            <a:pPr marL="342900" indent="-342900">
              <a:spcAft>
                <a:spcPts val="600"/>
              </a:spcAft>
              <a:buFontTx/>
              <a:buChar char="-"/>
            </a:pPr>
            <a:endParaRPr lang="en-US" sz="2400" dirty="0">
              <a:solidFill>
                <a:srgbClr val="C00000"/>
              </a:solidFill>
              <a:latin typeface="Book Antiqua" pitchFamily="18" charset="0"/>
            </a:endParaRPr>
          </a:p>
        </p:txBody>
      </p:sp>
      <p:sp>
        <p:nvSpPr>
          <p:cNvPr id="463180" name="SMARTInkShape-343">
            <a:extLst>
              <a:ext uri="{FF2B5EF4-FFF2-40B4-BE49-F238E27FC236}">
                <a16:creationId xmlns:a16="http://schemas.microsoft.com/office/drawing/2014/main" id="{4C25C9C3-DA33-423E-AFAD-CA944A605237}"/>
              </a:ext>
            </a:extLst>
          </p:cNvPr>
          <p:cNvSpPr/>
          <p:nvPr>
            <p:custDataLst>
              <p:tags r:id="rId1"/>
            </p:custDataLst>
          </p:nvPr>
        </p:nvSpPr>
        <p:spPr bwMode="auto">
          <a:xfrm>
            <a:off x="9443709" y="4459658"/>
            <a:ext cx="6325" cy="25945"/>
          </a:xfrm>
          <a:custGeom>
            <a:avLst/>
            <a:gdLst/>
            <a:ahLst/>
            <a:cxnLst/>
            <a:rect l="0" t="0" r="0" b="0"/>
            <a:pathLst>
              <a:path w="6325" h="25945">
                <a:moveTo>
                  <a:pt x="6324" y="0"/>
                </a:moveTo>
                <a:lnTo>
                  <a:pt x="6324" y="0"/>
                </a:lnTo>
                <a:lnTo>
                  <a:pt x="1956" y="19295"/>
                </a:lnTo>
                <a:lnTo>
                  <a:pt x="0" y="2594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335419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ssolv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ssolv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First 24 Days; Demand, Accepted Demand, Production, and Inventory</a:t>
            </a:r>
          </a:p>
        </p:txBody>
      </p:sp>
      <p:pic>
        <p:nvPicPr>
          <p:cNvPr id="4" name="Picture 3">
            <a:extLst>
              <a:ext uri="{FF2B5EF4-FFF2-40B4-BE49-F238E27FC236}">
                <a16:creationId xmlns:a16="http://schemas.microsoft.com/office/drawing/2014/main" id="{56E859CC-3F52-46AE-BA50-35ABD3E2C98C}"/>
              </a:ext>
            </a:extLst>
          </p:cNvPr>
          <p:cNvPicPr>
            <a:picLocks noChangeAspect="1"/>
          </p:cNvPicPr>
          <p:nvPr/>
        </p:nvPicPr>
        <p:blipFill>
          <a:blip r:embed="rId3"/>
          <a:stretch>
            <a:fillRect/>
          </a:stretch>
        </p:blipFill>
        <p:spPr>
          <a:xfrm>
            <a:off x="457200" y="762000"/>
            <a:ext cx="10933333" cy="5466667"/>
          </a:xfrm>
          <a:prstGeom prst="rect">
            <a:avLst/>
          </a:prstGeom>
        </p:spPr>
      </p:pic>
      <p:graphicFrame>
        <p:nvGraphicFramePr>
          <p:cNvPr id="5" name="Object 4">
            <a:extLst>
              <a:ext uri="{FF2B5EF4-FFF2-40B4-BE49-F238E27FC236}">
                <a16:creationId xmlns:a16="http://schemas.microsoft.com/office/drawing/2014/main" id="{B83ACED6-190B-486A-93E0-BA03F902E8F0}"/>
              </a:ext>
            </a:extLst>
          </p:cNvPr>
          <p:cNvGraphicFramePr>
            <a:graphicFrameLocks noChangeAspect="1"/>
          </p:cNvGraphicFramePr>
          <p:nvPr>
            <p:extLst>
              <p:ext uri="{D42A27DB-BD31-4B8C-83A1-F6EECF244321}">
                <p14:modId xmlns:p14="http://schemas.microsoft.com/office/powerpoint/2010/main" val="309831677"/>
              </p:ext>
            </p:extLst>
          </p:nvPr>
        </p:nvGraphicFramePr>
        <p:xfrm>
          <a:off x="704168" y="961341"/>
          <a:ext cx="10686365" cy="5267325"/>
        </p:xfrm>
        <a:graphic>
          <a:graphicData uri="http://schemas.openxmlformats.org/presentationml/2006/ole">
            <mc:AlternateContent xmlns:mc="http://schemas.openxmlformats.org/markup-compatibility/2006">
              <mc:Choice xmlns:v="urn:schemas-microsoft-com:vml" Requires="v">
                <p:oleObj spid="_x0000_s83985" name="Worksheet" r:id="rId4" imgW="10868069" imgH="5258036" progId="Excel.Sheet.12">
                  <p:embed/>
                </p:oleObj>
              </mc:Choice>
              <mc:Fallback>
                <p:oleObj name="Worksheet" r:id="rId4" imgW="10868069" imgH="5258036" progId="Excel.Sheet.12">
                  <p:embed/>
                  <p:pic>
                    <p:nvPicPr>
                      <p:cNvPr id="0" name=""/>
                      <p:cNvPicPr/>
                      <p:nvPr/>
                    </p:nvPicPr>
                    <p:blipFill>
                      <a:blip r:embed="rId5"/>
                      <a:stretch>
                        <a:fillRect/>
                      </a:stretch>
                    </p:blipFill>
                    <p:spPr>
                      <a:xfrm>
                        <a:off x="704168" y="961341"/>
                        <a:ext cx="10686365" cy="5267325"/>
                      </a:xfrm>
                      <a:prstGeom prst="rect">
                        <a:avLst/>
                      </a:prstGeom>
                    </p:spPr>
                  </p:pic>
                </p:oleObj>
              </mc:Fallback>
            </mc:AlternateContent>
          </a:graphicData>
        </a:graphic>
      </p:graphicFrame>
    </p:spTree>
    <p:extLst>
      <p:ext uri="{BB962C8B-B14F-4D97-AF65-F5344CB8AC3E}">
        <p14:creationId xmlns:p14="http://schemas.microsoft.com/office/powerpoint/2010/main" val="192615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0" y="584775"/>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Symbol" panose="05050102010706020507" pitchFamily="18" charset="2"/>
              </a:rPr>
              <a:t>What is the Re-Order Point</a:t>
            </a:r>
          </a:p>
          <a:p>
            <a:pPr marL="514350" indent="-457200" eaLnBrk="0" hangingPunct="0">
              <a:spcAft>
                <a:spcPts val="600"/>
              </a:spcAft>
              <a:defRPr/>
            </a:pPr>
            <a:r>
              <a:rPr lang="en-US" sz="2400" kern="0" dirty="0">
                <a:latin typeface="Book Antiqua" pitchFamily="18" charset="0"/>
                <a:sym typeface="Symbol" panose="05050102010706020507" pitchFamily="18" charset="2"/>
              </a:rPr>
              <a:t>We have already computed the standard deviation of the accepted daily demand which is 6.4 for the first 24 days. But standard deviation  goes down when WIP gets close to Max-WIP. As we can see, the standard deviation in the first 14 days is 5.47, while it is  for days 11-24 is 2.8.  Assume the standard deviation of the daily demand is </a:t>
            </a:r>
            <a:r>
              <a:rPr lang="el-GR" sz="2400" kern="0" dirty="0">
                <a:latin typeface="MS Reference Sans Serif" panose="020B0604030504040204" pitchFamily="34" charset="0"/>
                <a:sym typeface="Symbol" panose="05050102010706020507" pitchFamily="18" charset="2"/>
              </a:rPr>
              <a:t>σ</a:t>
            </a:r>
            <a:r>
              <a:rPr lang="en-US" sz="2400" kern="0" baseline="-25000" dirty="0">
                <a:latin typeface="MS Reference Sans Serif" panose="020B0604030504040204" pitchFamily="34" charset="0"/>
                <a:sym typeface="Symbol" panose="05050102010706020507" pitchFamily="18" charset="2"/>
              </a:rPr>
              <a:t>R </a:t>
            </a:r>
            <a:r>
              <a:rPr lang="en-US" sz="2400" kern="0" dirty="0">
                <a:latin typeface="Book Antiqua" pitchFamily="18" charset="0"/>
                <a:sym typeface="Symbol" panose="05050102010706020507" pitchFamily="18" charset="2"/>
              </a:rPr>
              <a:t>= 5.</a:t>
            </a:r>
            <a:r>
              <a:rPr lang="en-US" sz="2400" kern="0" dirty="0">
                <a:latin typeface="MS Reference Sans Serif" panose="020B0604030504040204" pitchFamily="34" charset="0"/>
                <a:sym typeface="Symbol" panose="05050102010706020507" pitchFamily="18" charset="2"/>
              </a:rPr>
              <a:t> </a:t>
            </a:r>
            <a:r>
              <a:rPr lang="en-US" sz="2400" kern="0" dirty="0">
                <a:latin typeface="Book Antiqua" pitchFamily="18" charset="0"/>
                <a:sym typeface="Symbol" panose="05050102010706020507" pitchFamily="18" charset="2"/>
              </a:rPr>
              <a:t>You need to recompute it throughout the game- especially for the last order.</a:t>
            </a:r>
          </a:p>
          <a:p>
            <a:pPr marL="514350" indent="-457200" eaLnBrk="0" hangingPunct="0">
              <a:spcAft>
                <a:spcPts val="600"/>
              </a:spcAft>
              <a:defRPr/>
            </a:pPr>
            <a:r>
              <a:rPr lang="en-US" sz="2400" kern="0" dirty="0">
                <a:latin typeface="Book Antiqua" pitchFamily="18" charset="0"/>
              </a:rPr>
              <a:t>Standard deviation of the demand during the lead time during the game differs from that of the end of the game. We will discuss the end of the game later. </a:t>
            </a:r>
          </a:p>
          <a:p>
            <a:pPr marL="514350" indent="-457200" eaLnBrk="0" hangingPunct="0">
              <a:spcAft>
                <a:spcPts val="600"/>
              </a:spcAft>
              <a:defRPr/>
            </a:pPr>
            <a:r>
              <a:rPr lang="en-US" sz="2400" kern="0" dirty="0">
                <a:latin typeface="Book Antiqua" pitchFamily="18" charset="0"/>
              </a:rPr>
              <a:t>During the game, we have a lead time of L= 9 days </a:t>
            </a:r>
            <a:r>
              <a:rPr lang="en-US" sz="2400" kern="0" dirty="0">
                <a:latin typeface="Book Antiqua" pitchFamily="18" charset="0"/>
                <a:sym typeface="Wingdings" panose="05000000000000000000" pitchFamily="2" charset="2"/>
              </a:rPr>
              <a:t> </a:t>
            </a:r>
            <a:r>
              <a:rPr lang="en-US" sz="2400" b="1" kern="0" dirty="0">
                <a:solidFill>
                  <a:srgbClr val="C00000"/>
                </a:solidFill>
                <a:latin typeface="Book Antiqua" pitchFamily="18" charset="0"/>
              </a:rPr>
              <a:t>σLTD = </a:t>
            </a:r>
            <a:r>
              <a:rPr lang="en-US" sz="2400" kern="0" dirty="0">
                <a:latin typeface="Book Antiqua" pitchFamily="18" charset="0"/>
              </a:rPr>
              <a:t>SQRT(9)*5=</a:t>
            </a:r>
            <a:r>
              <a:rPr lang="en-US" sz="2400" b="1" kern="0" dirty="0">
                <a:solidFill>
                  <a:srgbClr val="C00000"/>
                </a:solidFill>
                <a:latin typeface="Book Antiqua" pitchFamily="18" charset="0"/>
              </a:rPr>
              <a:t>15</a:t>
            </a:r>
            <a:r>
              <a:rPr lang="en-US" sz="2400" kern="0" dirty="0">
                <a:latin typeface="Book Antiqua" pitchFamily="18" charset="0"/>
              </a:rPr>
              <a:t>.</a:t>
            </a:r>
          </a:p>
          <a:p>
            <a:pPr marL="514350" indent="-457200" eaLnBrk="0" hangingPunct="0">
              <a:spcAft>
                <a:spcPts val="600"/>
              </a:spcAft>
              <a:defRPr/>
            </a:pPr>
            <a:r>
              <a:rPr lang="en-US" sz="2400" kern="0" dirty="0">
                <a:latin typeface="Book Antiqua" pitchFamily="18" charset="0"/>
                <a:sym typeface="Symbol" panose="05050102010706020507" pitchFamily="18" charset="2"/>
              </a:rPr>
              <a:t>Demand per day R=16, Lead Time = 9 days. Lead time demand =LTD = L*R=9(16)=144</a:t>
            </a:r>
          </a:p>
          <a:p>
            <a:pPr marL="514350" indent="-457200" eaLnBrk="0" hangingPunct="0">
              <a:spcAft>
                <a:spcPts val="600"/>
              </a:spcAft>
              <a:defRPr/>
            </a:pPr>
            <a:r>
              <a:rPr lang="en-US" sz="2400" b="1" kern="0" dirty="0">
                <a:solidFill>
                  <a:srgbClr val="C00000"/>
                </a:solidFill>
                <a:latin typeface="Book Antiqua" pitchFamily="18" charset="0"/>
                <a:sym typeface="Symbol" panose="05050102010706020507" pitchFamily="18" charset="2"/>
              </a:rPr>
              <a:t>LTD ~ N(144, 15)</a:t>
            </a:r>
          </a:p>
          <a:p>
            <a:pPr marL="514350" indent="-457200" eaLnBrk="0" hangingPunct="0">
              <a:spcAft>
                <a:spcPts val="600"/>
              </a:spcAft>
              <a:defRPr/>
            </a:pPr>
            <a:r>
              <a:rPr lang="en-US" sz="2400" kern="0" dirty="0">
                <a:latin typeface="Book Antiqua" pitchFamily="18" charset="0"/>
                <a:sym typeface="Symbol" panose="05050102010706020507" pitchFamily="18" charset="2"/>
              </a:rPr>
              <a:t>To compute ROP, we need to compute the service level. </a:t>
            </a:r>
          </a:p>
          <a:p>
            <a:pPr marL="514350" indent="-457200" eaLnBrk="0" hangingPunct="0">
              <a:spcAft>
                <a:spcPts val="600"/>
              </a:spcAft>
              <a:defRPr/>
            </a:pPr>
            <a:r>
              <a:rPr lang="en-US" sz="2400" kern="0" dirty="0">
                <a:latin typeface="Book Antiqua" pitchFamily="18" charset="0"/>
              </a:rPr>
              <a:t>Service level during the game differs from the required service level in the very last 50 days. </a:t>
            </a:r>
          </a:p>
        </p:txBody>
      </p:sp>
    </p:spTree>
    <p:extLst>
      <p:ext uri="{BB962C8B-B14F-4D97-AF65-F5344CB8AC3E}">
        <p14:creationId xmlns:p14="http://schemas.microsoft.com/office/powerpoint/2010/main" val="136795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663F-C7A3-4E94-B259-04A1C1D6076E}"/>
              </a:ext>
            </a:extLst>
          </p:cNvPr>
          <p:cNvSpPr>
            <a:spLocks noGrp="1"/>
          </p:cNvSpPr>
          <p:nvPr>
            <p:ph type="title"/>
          </p:nvPr>
        </p:nvSpPr>
        <p:spPr/>
        <p:txBody>
          <a:bodyPr/>
          <a:lstStyle/>
          <a:p>
            <a:r>
              <a:rPr lang="en-US" dirty="0"/>
              <a:t>CSL For Continuously Stocked Item With &amp; Without Lost Sales</a:t>
            </a:r>
          </a:p>
        </p:txBody>
      </p:sp>
      <mc:AlternateContent xmlns:mc="http://schemas.openxmlformats.org/markup-compatibility/2006" xmlns:a14="http://schemas.microsoft.com/office/drawing/2010/main">
        <mc:Choice Requires="a14">
          <p:sp>
            <p:nvSpPr>
              <p:cNvPr id="4" name="Rectangle 6">
                <a:extLst>
                  <a:ext uri="{FF2B5EF4-FFF2-40B4-BE49-F238E27FC236}">
                    <a16:creationId xmlns:a16="http://schemas.microsoft.com/office/drawing/2014/main" id="{697FF75E-41FA-48E5-A855-25366D9C5C5F}"/>
                  </a:ext>
                </a:extLst>
              </p:cNvPr>
              <p:cNvSpPr txBox="1">
                <a:spLocks noChangeArrowheads="1"/>
              </p:cNvSpPr>
              <p:nvPr/>
            </p:nvSpPr>
            <p:spPr>
              <a:xfrm>
                <a:off x="0" y="584775"/>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Symbol" panose="05050102010706020507" pitchFamily="18" charset="2"/>
                  </a:rPr>
                  <a:t>CSL* (Without Lost Sale) </a:t>
                </a:r>
                <a14:m>
                  <m:oMath xmlns:m="http://schemas.openxmlformats.org/officeDocument/2006/math">
                    <m:r>
                      <a:rPr lang="en-US" sz="2400" i="1" kern="0" smtClean="0">
                        <a:latin typeface="Cambria Math" panose="02040503050406030204" pitchFamily="18" charset="0"/>
                        <a:sym typeface="Symbol" panose="05050102010706020507" pitchFamily="18" charset="2"/>
                      </a:rPr>
                      <m:t>=</m:t>
                    </m:r>
                    <m:r>
                      <a:rPr lang="en-US" sz="2400" b="0" i="1" kern="0" smtClean="0">
                        <a:latin typeface="Cambria Math" panose="02040503050406030204" pitchFamily="18" charset="0"/>
                        <a:sym typeface="Symbol" panose="05050102010706020507" pitchFamily="18" charset="2"/>
                      </a:rPr>
                      <m:t>1−</m:t>
                    </m:r>
                    <m:f>
                      <m:fPr>
                        <m:ctrlPr>
                          <a:rPr lang="en-US" sz="2400" i="1" kern="0" smtClean="0">
                            <a:latin typeface="Cambria Math" panose="02040503050406030204" pitchFamily="18" charset="0"/>
                            <a:sym typeface="Symbol" panose="05050102010706020507" pitchFamily="18" charset="2"/>
                          </a:rPr>
                        </m:ctrlPr>
                      </m:fPr>
                      <m:num>
                        <m:r>
                          <a:rPr lang="en-US" sz="2400" b="0" i="1" kern="0" smtClean="0">
                            <a:latin typeface="Cambria Math" panose="02040503050406030204" pitchFamily="18" charset="0"/>
                            <a:sym typeface="Symbol" panose="05050102010706020507" pitchFamily="18" charset="2"/>
                          </a:rPr>
                          <m:t>𝐻𝑄</m:t>
                        </m:r>
                      </m:num>
                      <m:den>
                        <m:r>
                          <a:rPr lang="en-US" sz="2400" b="0" i="1" kern="0" smtClean="0">
                            <a:latin typeface="Cambria Math" panose="02040503050406030204" pitchFamily="18" charset="0"/>
                            <a:sym typeface="Symbol" panose="05050102010706020507" pitchFamily="18" charset="2"/>
                          </a:rPr>
                          <m:t>𝐷𝐶𝑢</m:t>
                        </m:r>
                      </m:den>
                    </m:f>
                  </m:oMath>
                </a14:m>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r>
                  <a:rPr lang="en-US" sz="2400" kern="0" dirty="0">
                    <a:latin typeface="Book Antiqua" pitchFamily="18" charset="0"/>
                    <a:sym typeface="Symbol" panose="05050102010706020507" pitchFamily="18" charset="2"/>
                  </a:rPr>
                  <a:t>CSL* (With Lost Sale) = </a:t>
                </a:r>
                <a14:m>
                  <m:oMath xmlns:m="http://schemas.openxmlformats.org/officeDocument/2006/math">
                    <m:r>
                      <a:rPr lang="en-US" sz="2400" b="0" i="1" kern="0" smtClean="0">
                        <a:latin typeface="Cambria Math" panose="02040503050406030204" pitchFamily="18" charset="0"/>
                        <a:sym typeface="Symbol" panose="05050102010706020507" pitchFamily="18" charset="2"/>
                      </a:rPr>
                      <m:t>1−</m:t>
                    </m:r>
                    <m:f>
                      <m:fPr>
                        <m:ctrlPr>
                          <a:rPr lang="en-US" sz="2400" i="1" kern="0" smtClean="0">
                            <a:latin typeface="Cambria Math" panose="02040503050406030204" pitchFamily="18" charset="0"/>
                            <a:sym typeface="Symbol" panose="05050102010706020507" pitchFamily="18" charset="2"/>
                          </a:rPr>
                        </m:ctrlPr>
                      </m:fPr>
                      <m:num>
                        <m:r>
                          <a:rPr lang="en-US" sz="2400" b="0" i="1" kern="0" smtClean="0">
                            <a:latin typeface="Cambria Math" panose="02040503050406030204" pitchFamily="18" charset="0"/>
                            <a:sym typeface="Symbol" panose="05050102010706020507" pitchFamily="18" charset="2"/>
                          </a:rPr>
                          <m:t>𝐻𝑄</m:t>
                        </m:r>
                      </m:num>
                      <m:den>
                        <m:r>
                          <a:rPr lang="en-US" sz="2400" b="0" i="1" kern="0" smtClean="0">
                            <a:latin typeface="Cambria Math" panose="02040503050406030204" pitchFamily="18" charset="0"/>
                            <a:sym typeface="Symbol" panose="05050102010706020507" pitchFamily="18" charset="2"/>
                          </a:rPr>
                          <m:t>𝐷𝐶𝑢</m:t>
                        </m:r>
                        <m:r>
                          <a:rPr lang="en-US" sz="2400" b="0" i="1" kern="0" smtClean="0">
                            <a:latin typeface="Cambria Math" panose="02040503050406030204" pitchFamily="18" charset="0"/>
                            <a:sym typeface="Symbol" panose="05050102010706020507" pitchFamily="18" charset="2"/>
                          </a:rPr>
                          <m:t>+</m:t>
                        </m:r>
                        <m:r>
                          <a:rPr lang="en-US" sz="2400" b="0" i="1" kern="0" smtClean="0">
                            <a:latin typeface="Cambria Math" panose="02040503050406030204" pitchFamily="18" charset="0"/>
                            <a:sym typeface="Symbol" panose="05050102010706020507" pitchFamily="18" charset="2"/>
                          </a:rPr>
                          <m:t>𝐻𝑄</m:t>
                        </m:r>
                      </m:den>
                    </m:f>
                    <m:r>
                      <a:rPr lang="en-US" sz="2400" b="0" i="1" kern="0" smtClean="0">
                        <a:latin typeface="Cambria Math" panose="02040503050406030204" pitchFamily="18" charset="0"/>
                        <a:sym typeface="Symbol" panose="05050102010706020507" pitchFamily="18" charset="2"/>
                      </a:rPr>
                      <m:t> </m:t>
                    </m:r>
                  </m:oMath>
                </a14:m>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p:txBody>
          </p:sp>
        </mc:Choice>
        <mc:Fallback xmlns="">
          <p:sp>
            <p:nvSpPr>
              <p:cNvPr id="4" name="Rectangle 6">
                <a:extLst>
                  <a:ext uri="{FF2B5EF4-FFF2-40B4-BE49-F238E27FC236}">
                    <a16:creationId xmlns:a16="http://schemas.microsoft.com/office/drawing/2014/main" id="{697FF75E-41FA-48E5-A855-25366D9C5C5F}"/>
                  </a:ext>
                </a:extLst>
              </p:cNvPr>
              <p:cNvSpPr txBox="1">
                <a:spLocks noRot="1" noChangeAspect="1" noMove="1" noResize="1" noEditPoints="1" noAdjustHandles="1" noChangeArrowheads="1" noChangeShapeType="1" noTextEdit="1"/>
              </p:cNvSpPr>
              <p:nvPr/>
            </p:nvSpPr>
            <p:spPr>
              <a:xfrm>
                <a:off x="0" y="584775"/>
                <a:ext cx="12192000" cy="5779236"/>
              </a:xfrm>
              <a:prstGeom prst="rect">
                <a:avLst/>
              </a:prstGeom>
              <a:blipFill>
                <a:blip r:embed="rId3"/>
                <a:stretch>
                  <a:fillRect l="-300"/>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BB9D2009-C603-49F9-ACAC-57599E26A1BE}"/>
              </a:ext>
            </a:extLst>
          </p:cNvPr>
          <p:cNvGraphicFramePr>
            <a:graphicFrameLocks noChangeAspect="1"/>
          </p:cNvGraphicFramePr>
          <p:nvPr>
            <p:extLst>
              <p:ext uri="{D42A27DB-BD31-4B8C-83A1-F6EECF244321}">
                <p14:modId xmlns:p14="http://schemas.microsoft.com/office/powerpoint/2010/main" val="73875167"/>
              </p:ext>
            </p:extLst>
          </p:nvPr>
        </p:nvGraphicFramePr>
        <p:xfrm>
          <a:off x="5562600" y="609600"/>
          <a:ext cx="2238375" cy="1533525"/>
        </p:xfrm>
        <a:graphic>
          <a:graphicData uri="http://schemas.openxmlformats.org/presentationml/2006/ole">
            <mc:AlternateContent xmlns:mc="http://schemas.openxmlformats.org/markup-compatibility/2006">
              <mc:Choice xmlns:v="urn:schemas-microsoft-com:vml" Requires="v">
                <p:oleObj spid="_x0000_s77872" name="Worksheet" r:id="rId4" imgW="2238153" imgH="1533505" progId="Excel.Sheet.12">
                  <p:embed/>
                </p:oleObj>
              </mc:Choice>
              <mc:Fallback>
                <p:oleObj name="Worksheet" r:id="rId4" imgW="2238153" imgH="1533505" progId="Excel.Sheet.12">
                  <p:embed/>
                  <p:pic>
                    <p:nvPicPr>
                      <p:cNvPr id="0" name=""/>
                      <p:cNvPicPr/>
                      <p:nvPr/>
                    </p:nvPicPr>
                    <p:blipFill>
                      <a:blip r:embed="rId5"/>
                      <a:stretch>
                        <a:fillRect/>
                      </a:stretch>
                    </p:blipFill>
                    <p:spPr>
                      <a:xfrm>
                        <a:off x="5562600" y="609600"/>
                        <a:ext cx="2238375" cy="1533525"/>
                      </a:xfrm>
                      <a:prstGeom prst="rect">
                        <a:avLst/>
                      </a:prstGeom>
                    </p:spPr>
                  </p:pic>
                </p:oleObj>
              </mc:Fallback>
            </mc:AlternateContent>
          </a:graphicData>
        </a:graphic>
      </p:graphicFrame>
    </p:spTree>
    <p:extLst>
      <p:ext uri="{BB962C8B-B14F-4D97-AF65-F5344CB8AC3E}">
        <p14:creationId xmlns:p14="http://schemas.microsoft.com/office/powerpoint/2010/main" val="110085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181F5D-CB14-4464-831F-67D0B0E98D1F}"/>
              </a:ext>
            </a:extLst>
          </p:cNvPr>
          <p:cNvPicPr>
            <a:picLocks noChangeAspect="1"/>
          </p:cNvPicPr>
          <p:nvPr/>
        </p:nvPicPr>
        <p:blipFill>
          <a:blip r:embed="rId2"/>
          <a:stretch>
            <a:fillRect/>
          </a:stretch>
        </p:blipFill>
        <p:spPr>
          <a:xfrm>
            <a:off x="210889" y="685800"/>
            <a:ext cx="11572875" cy="5878575"/>
          </a:xfrm>
          <a:prstGeom prst="rect">
            <a:avLst/>
          </a:prstGeom>
        </p:spPr>
      </p:pic>
      <p:sp>
        <p:nvSpPr>
          <p:cNvPr id="26" name="Text Box 4">
            <a:extLst>
              <a:ext uri="{FF2B5EF4-FFF2-40B4-BE49-F238E27FC236}">
                <a16:creationId xmlns:a16="http://schemas.microsoft.com/office/drawing/2014/main" id="{01082624-FC33-4060-BD42-452B5E850359}"/>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Inventory Profiles, Good &amp; Bad Decisions</a:t>
            </a:r>
          </a:p>
        </p:txBody>
      </p:sp>
      <p:pic>
        <p:nvPicPr>
          <p:cNvPr id="30" name="Picture 29">
            <a:extLst>
              <a:ext uri="{FF2B5EF4-FFF2-40B4-BE49-F238E27FC236}">
                <a16:creationId xmlns:a16="http://schemas.microsoft.com/office/drawing/2014/main" id="{44D26A85-ECBD-4B08-B3BF-949437BAA106}"/>
              </a:ext>
            </a:extLst>
          </p:cNvPr>
          <p:cNvPicPr>
            <a:picLocks noChangeAspect="1"/>
          </p:cNvPicPr>
          <p:nvPr/>
        </p:nvPicPr>
        <p:blipFill>
          <a:blip r:embed="rId3"/>
          <a:stretch>
            <a:fillRect/>
          </a:stretch>
        </p:blipFill>
        <p:spPr>
          <a:xfrm>
            <a:off x="4800600" y="697448"/>
            <a:ext cx="1771945" cy="1059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693B39F5-219E-40C9-AFF8-946383DA0FD8}"/>
              </a:ext>
            </a:extLst>
          </p:cNvPr>
          <p:cNvSpPr/>
          <p:nvPr/>
        </p:nvSpPr>
        <p:spPr bwMode="auto">
          <a:xfrm>
            <a:off x="803042" y="643053"/>
            <a:ext cx="3733800" cy="1167825"/>
          </a:xfrm>
          <a:prstGeom prst="rect">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7" name="Straight Arrow Connector 6">
            <a:extLst>
              <a:ext uri="{FF2B5EF4-FFF2-40B4-BE49-F238E27FC236}">
                <a16:creationId xmlns:a16="http://schemas.microsoft.com/office/drawing/2014/main" id="{165A4CF5-BC95-4C92-BD31-6EE7345D968B}"/>
              </a:ext>
            </a:extLst>
          </p:cNvPr>
          <p:cNvCxnSpPr>
            <a:cxnSpLocks/>
          </p:cNvCxnSpPr>
          <p:nvPr/>
        </p:nvCxnSpPr>
        <p:spPr bwMode="auto">
          <a:xfrm flipV="1">
            <a:off x="2286000" y="1299664"/>
            <a:ext cx="1008311" cy="337845"/>
          </a:xfrm>
          <a:prstGeom prst="straightConnector1">
            <a:avLst/>
          </a:prstGeom>
          <a:solidFill>
            <a:schemeClr val="accent1"/>
          </a:solidFill>
          <a:ln w="76200" cap="flat" cmpd="sng" algn="ctr">
            <a:solidFill>
              <a:schemeClr val="tx1"/>
            </a:solidFill>
            <a:prstDash val="solid"/>
            <a:round/>
            <a:headEnd type="none" w="med" len="med"/>
            <a:tailEnd type="arrow" w="med" len="med"/>
          </a:ln>
          <a:effectLst/>
        </p:spPr>
      </p:cxnSp>
      <p:pic>
        <p:nvPicPr>
          <p:cNvPr id="4" name="Picture 3">
            <a:extLst>
              <a:ext uri="{FF2B5EF4-FFF2-40B4-BE49-F238E27FC236}">
                <a16:creationId xmlns:a16="http://schemas.microsoft.com/office/drawing/2014/main" id="{22629447-85B4-4539-A703-311EEB54C40B}"/>
              </a:ext>
            </a:extLst>
          </p:cNvPr>
          <p:cNvPicPr>
            <a:picLocks noChangeAspect="1"/>
          </p:cNvPicPr>
          <p:nvPr/>
        </p:nvPicPr>
        <p:blipFill>
          <a:blip r:embed="rId4"/>
          <a:stretch>
            <a:fillRect/>
          </a:stretch>
        </p:blipFill>
        <p:spPr>
          <a:xfrm>
            <a:off x="408236" y="3420238"/>
            <a:ext cx="2590800"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457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ROP - When We have Access to the Game </a:t>
            </a:r>
          </a:p>
        </p:txBody>
      </p:sp>
      <p:sp>
        <p:nvSpPr>
          <p:cNvPr id="8" name="Rectangle 6"/>
          <p:cNvSpPr txBox="1">
            <a:spLocks noChangeArrowheads="1"/>
          </p:cNvSpPr>
          <p:nvPr/>
        </p:nvSpPr>
        <p:spPr>
          <a:xfrm>
            <a:off x="0" y="609600"/>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We first discuss the service level at the end of the game.</a:t>
            </a:r>
          </a:p>
          <a:p>
            <a:pPr marL="514350" indent="-457200" eaLnBrk="0" hangingPunct="0">
              <a:spcAft>
                <a:spcPts val="600"/>
              </a:spcAft>
              <a:defRPr/>
            </a:pPr>
            <a:r>
              <a:rPr lang="en-US" sz="2400" kern="0" dirty="0">
                <a:latin typeface="Book Antiqua" pitchFamily="18" charset="0"/>
              </a:rPr>
              <a:t>Suppose we are on $1000 contract. What service level should we choose?</a:t>
            </a:r>
            <a:r>
              <a:rPr lang="en-US" sz="2400" u="sng" kern="0" dirty="0">
                <a:latin typeface="Book Antiqua" pitchFamily="18" charset="0"/>
              </a:rPr>
              <a:t> </a:t>
            </a:r>
            <a:r>
              <a:rPr lang="en-US" sz="2400" kern="0" dirty="0">
                <a:latin typeface="Book Antiqua" pitchFamily="18" charset="0"/>
              </a:rPr>
              <a:t> </a:t>
            </a:r>
          </a:p>
          <a:p>
            <a:pPr marL="514350" indent="-457200" eaLnBrk="0" hangingPunct="0">
              <a:spcAft>
                <a:spcPts val="600"/>
              </a:spcAft>
              <a:defRPr/>
            </a:pPr>
            <a:r>
              <a:rPr lang="en-US" sz="2400" b="1" kern="0" dirty="0">
                <a:solidFill>
                  <a:srgbClr val="A80000"/>
                </a:solidFill>
                <a:latin typeface="Book Antiqua" pitchFamily="18" charset="0"/>
              </a:rPr>
              <a:t>What is the underage cost (Cu)?</a:t>
            </a:r>
          </a:p>
          <a:p>
            <a:pPr marL="514350" indent="-457200" eaLnBrk="0" hangingPunct="0">
              <a:spcAft>
                <a:spcPts val="600"/>
              </a:spcAft>
              <a:defRPr/>
            </a:pPr>
            <a:r>
              <a:rPr lang="en-US" sz="2400" kern="0" dirty="0">
                <a:latin typeface="Book Antiqua" pitchFamily="18" charset="0"/>
              </a:rPr>
              <a:t>If a contract is available but we cannot deliver it, we don’t earn $1000.</a:t>
            </a:r>
          </a:p>
          <a:p>
            <a:pPr marL="514350" indent="-457200" eaLnBrk="0" hangingPunct="0">
              <a:spcAft>
                <a:spcPts val="600"/>
              </a:spcAft>
              <a:defRPr/>
            </a:pPr>
            <a:r>
              <a:rPr lang="en-US" sz="2400" kern="0" dirty="0">
                <a:latin typeface="Book Antiqua" pitchFamily="18" charset="0"/>
              </a:rPr>
              <a:t>We would have spent $600 on the 60 kits required for each contract. </a:t>
            </a:r>
          </a:p>
          <a:p>
            <a:pPr marL="514350" indent="-457200" eaLnBrk="0" hangingPunct="0">
              <a:spcAft>
                <a:spcPts val="600"/>
              </a:spcAft>
              <a:defRPr/>
            </a:pPr>
            <a:r>
              <a:rPr lang="en-US" sz="2400" kern="0" dirty="0">
                <a:latin typeface="Book Antiqua" pitchFamily="18" charset="0"/>
              </a:rPr>
              <a:t>Cu=$1000-$600=$400. However, we do not loose this profit because we earn it in the next cycle. Since each cycle is 19.5 </a:t>
            </a:r>
            <a:r>
              <a:rPr lang="el-GR" sz="2400" kern="0" dirty="0">
                <a:latin typeface="MS Reference Sans Serif" panose="020B0604030504040204" pitchFamily="34" charset="0"/>
                <a:sym typeface="Symbol" panose="05050102010706020507" pitchFamily="18" charset="2"/>
              </a:rPr>
              <a:t></a:t>
            </a:r>
            <a:r>
              <a:rPr lang="en-US" sz="2400" kern="0" dirty="0">
                <a:latin typeface="Book Antiqua" pitchFamily="18" charset="0"/>
              </a:rPr>
              <a:t> 20 days, and interest rate that we do not earn is 10%. Therefore, underage cost Cu = 0.1(20/365)(400) = 2.2.  </a:t>
            </a:r>
          </a:p>
          <a:p>
            <a:pPr marL="514350" indent="-457200" eaLnBrk="0" hangingPunct="0">
              <a:spcAft>
                <a:spcPts val="600"/>
              </a:spcAft>
              <a:defRPr/>
            </a:pPr>
            <a:r>
              <a:rPr lang="en-US" sz="2400" b="1" kern="0" dirty="0">
                <a:solidFill>
                  <a:srgbClr val="A80000"/>
                </a:solidFill>
                <a:latin typeface="Book Antiqua" pitchFamily="18" charset="0"/>
              </a:rPr>
              <a:t>What is the overage cost (Co)?</a:t>
            </a:r>
          </a:p>
          <a:p>
            <a:pPr marL="514350" indent="-457200" eaLnBrk="0" hangingPunct="0">
              <a:spcAft>
                <a:spcPts val="600"/>
              </a:spcAft>
              <a:defRPr/>
            </a:pPr>
            <a:r>
              <a:rPr lang="en-US" sz="2400" kern="0" dirty="0">
                <a:latin typeface="Book Antiqua" pitchFamily="18" charset="0"/>
                <a:sym typeface="Symbol" panose="05050102010706020507" pitchFamily="18" charset="2"/>
              </a:rPr>
              <a:t>If we order kits for one extra contract, and we do not use it in this cycle, we use it in the next cycle. But we have 20% financial and storage cost per carrying the 60 kits ($600) of a contract for one year. </a:t>
            </a:r>
            <a:r>
              <a:rPr lang="en-US" sz="2400" kern="0" dirty="0">
                <a:latin typeface="Book Antiqua" pitchFamily="18" charset="0"/>
              </a:rPr>
              <a:t>Therefore, overerage cost Co = 0.2(20/365)(600) = 6.6 </a:t>
            </a:r>
          </a:p>
          <a:p>
            <a:pPr marL="514350" indent="-457200" eaLnBrk="0" hangingPunct="0">
              <a:spcAft>
                <a:spcPts val="600"/>
              </a:spcAft>
              <a:defRPr/>
            </a:pPr>
            <a:r>
              <a:rPr lang="en-US" sz="2400" kern="0" dirty="0">
                <a:latin typeface="Book Antiqua" pitchFamily="18" charset="0"/>
                <a:sym typeface="Symbol" panose="05050102010706020507" pitchFamily="18" charset="2"/>
              </a:rPr>
              <a:t>SL* =</a:t>
            </a:r>
            <a:r>
              <a:rPr lang="en-US" sz="2400" kern="0" dirty="0">
                <a:latin typeface="Book Antiqua" pitchFamily="18" charset="0"/>
              </a:rPr>
              <a:t> 2.2/(2.2+6.6) = 0.25</a:t>
            </a:r>
          </a:p>
          <a:p>
            <a:pPr marL="514350" indent="-457200" eaLnBrk="0" hangingPunct="0">
              <a:spcAft>
                <a:spcPts val="600"/>
              </a:spcAft>
              <a:defRPr/>
            </a:pPr>
            <a:r>
              <a:rPr lang="en-US" sz="2400" kern="0" dirty="0">
                <a:latin typeface="Book Antiqua" pitchFamily="18" charset="0"/>
              </a:rPr>
              <a:t>                                                                                                                                                                                                                                                      </a:t>
            </a:r>
          </a:p>
        </p:txBody>
      </p:sp>
    </p:spTree>
    <p:extLst>
      <p:ext uri="{BB962C8B-B14F-4D97-AF65-F5344CB8AC3E}">
        <p14:creationId xmlns:p14="http://schemas.microsoft.com/office/powerpoint/2010/main" val="4122139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ROP - When We have Access to the Game </a:t>
            </a:r>
          </a:p>
        </p:txBody>
      </p:sp>
      <p:sp>
        <p:nvSpPr>
          <p:cNvPr id="8" name="Rectangle 6"/>
          <p:cNvSpPr txBox="1">
            <a:spLocks noChangeArrowheads="1"/>
          </p:cNvSpPr>
          <p:nvPr/>
        </p:nvSpPr>
        <p:spPr>
          <a:xfrm>
            <a:off x="0" y="609600"/>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We first discuss the service level during the game. Suppose we want to make out </a:t>
            </a:r>
          </a:p>
          <a:p>
            <a:pPr marL="514350" indent="-457200" eaLnBrk="0" hangingPunct="0">
              <a:spcAft>
                <a:spcPts val="600"/>
              </a:spcAft>
              <a:defRPr/>
            </a:pPr>
            <a:r>
              <a:rPr lang="en-US" sz="2400" kern="0" dirty="0">
                <a:latin typeface="Book Antiqua" pitchFamily="18" charset="0"/>
              </a:rPr>
              <a:t>Suppose we are on $1000 contract. What service level should we choose?</a:t>
            </a:r>
            <a:r>
              <a:rPr lang="en-US" sz="2400" u="sng" kern="0" dirty="0">
                <a:latin typeface="Book Antiqua" pitchFamily="18" charset="0"/>
              </a:rPr>
              <a:t> </a:t>
            </a:r>
            <a:r>
              <a:rPr lang="en-US" sz="2400" kern="0" dirty="0">
                <a:latin typeface="Book Antiqua" pitchFamily="18" charset="0"/>
              </a:rPr>
              <a:t> </a:t>
            </a:r>
          </a:p>
          <a:p>
            <a:pPr marL="514350" indent="-457200" eaLnBrk="0" hangingPunct="0">
              <a:spcAft>
                <a:spcPts val="600"/>
              </a:spcAft>
              <a:defRPr/>
            </a:pPr>
            <a:r>
              <a:rPr lang="en-US" sz="2400" b="1" kern="0" dirty="0">
                <a:solidFill>
                  <a:srgbClr val="A80000"/>
                </a:solidFill>
                <a:latin typeface="Book Antiqua" pitchFamily="18" charset="0"/>
              </a:rPr>
              <a:t>What is the underage cost (Cu)?</a:t>
            </a:r>
          </a:p>
          <a:p>
            <a:pPr marL="514350" indent="-457200" eaLnBrk="0" hangingPunct="0">
              <a:spcAft>
                <a:spcPts val="600"/>
              </a:spcAft>
              <a:defRPr/>
            </a:pPr>
            <a:r>
              <a:rPr lang="en-US" sz="2400" kern="0" dirty="0">
                <a:latin typeface="Book Antiqua" pitchFamily="18" charset="0"/>
              </a:rPr>
              <a:t>If a contract is available but we cannot deliver it, we don’t earn $1000.</a:t>
            </a:r>
          </a:p>
          <a:p>
            <a:pPr marL="514350" indent="-457200" eaLnBrk="0" hangingPunct="0">
              <a:spcAft>
                <a:spcPts val="600"/>
              </a:spcAft>
              <a:defRPr/>
            </a:pPr>
            <a:r>
              <a:rPr lang="en-US" sz="2400" kern="0" dirty="0">
                <a:latin typeface="Book Antiqua" pitchFamily="18" charset="0"/>
              </a:rPr>
              <a:t>We would have spent $600 on the 60 kits required for each contract. </a:t>
            </a:r>
          </a:p>
          <a:p>
            <a:pPr marL="514350" indent="-457200" eaLnBrk="0" hangingPunct="0">
              <a:spcAft>
                <a:spcPts val="600"/>
              </a:spcAft>
              <a:defRPr/>
            </a:pPr>
            <a:r>
              <a:rPr lang="en-US" sz="2400" kern="0" dirty="0">
                <a:latin typeface="Book Antiqua" pitchFamily="18" charset="0"/>
              </a:rPr>
              <a:t>Cu=$1000-$600=$400. However, we do not loose this profit because we earn it in the next cycle. Since each cycle is 19.5 </a:t>
            </a:r>
            <a:r>
              <a:rPr lang="el-GR" sz="2400" kern="0" dirty="0">
                <a:latin typeface="MS Reference Sans Serif" panose="020B0604030504040204" pitchFamily="34" charset="0"/>
                <a:sym typeface="Symbol" panose="05050102010706020507" pitchFamily="18" charset="2"/>
              </a:rPr>
              <a:t></a:t>
            </a:r>
            <a:r>
              <a:rPr lang="en-US" sz="2400" kern="0" dirty="0">
                <a:latin typeface="Book Antiqua" pitchFamily="18" charset="0"/>
              </a:rPr>
              <a:t> 20 days, and interest rate that we do not earn is 10%. Therefore, underage cost Cu = 0.1(20/365)(400) = 2.2.  </a:t>
            </a:r>
          </a:p>
          <a:p>
            <a:pPr marL="514350" indent="-457200" eaLnBrk="0" hangingPunct="0">
              <a:spcAft>
                <a:spcPts val="600"/>
              </a:spcAft>
              <a:defRPr/>
            </a:pPr>
            <a:r>
              <a:rPr lang="en-US" sz="2400" b="1" kern="0" dirty="0">
                <a:solidFill>
                  <a:srgbClr val="A80000"/>
                </a:solidFill>
                <a:latin typeface="Book Antiqua" pitchFamily="18" charset="0"/>
              </a:rPr>
              <a:t>What is the overage cost (Co)?</a:t>
            </a:r>
          </a:p>
          <a:p>
            <a:pPr marL="514350" indent="-457200" eaLnBrk="0" hangingPunct="0">
              <a:spcAft>
                <a:spcPts val="600"/>
              </a:spcAft>
              <a:defRPr/>
            </a:pPr>
            <a:r>
              <a:rPr lang="en-US" sz="2400" kern="0" dirty="0">
                <a:latin typeface="Book Antiqua" pitchFamily="18" charset="0"/>
                <a:sym typeface="Symbol" panose="05050102010706020507" pitchFamily="18" charset="2"/>
              </a:rPr>
              <a:t>If we order kits for one extra contract, and we do not use it in this cycle, we use it in the next cycle. But we have 20% financial and storage cost per carrying the 60 kits ($600) of a contract for one year. </a:t>
            </a:r>
            <a:r>
              <a:rPr lang="en-US" sz="2400" kern="0" dirty="0">
                <a:latin typeface="Book Antiqua" pitchFamily="18" charset="0"/>
              </a:rPr>
              <a:t>Therefore, overerage cost Co = 0.2(20/365)(600) = 6.6 </a:t>
            </a:r>
          </a:p>
          <a:p>
            <a:pPr marL="514350" indent="-457200" eaLnBrk="0" hangingPunct="0">
              <a:spcAft>
                <a:spcPts val="600"/>
              </a:spcAft>
              <a:defRPr/>
            </a:pPr>
            <a:r>
              <a:rPr lang="en-US" sz="2400" kern="0" dirty="0">
                <a:latin typeface="Book Antiqua" pitchFamily="18" charset="0"/>
                <a:sym typeface="Symbol" panose="05050102010706020507" pitchFamily="18" charset="2"/>
              </a:rPr>
              <a:t>SL* =</a:t>
            </a:r>
            <a:r>
              <a:rPr lang="en-US" sz="2400" kern="0" dirty="0">
                <a:latin typeface="Book Antiqua" pitchFamily="18" charset="0"/>
              </a:rPr>
              <a:t> 2.2/(2.2+6.6) = 0.25</a:t>
            </a:r>
          </a:p>
          <a:p>
            <a:pPr marL="514350" indent="-457200" eaLnBrk="0" hangingPunct="0">
              <a:spcAft>
                <a:spcPts val="600"/>
              </a:spcAft>
              <a:defRPr/>
            </a:pPr>
            <a:r>
              <a:rPr lang="en-US" sz="2400" kern="0" dirty="0">
                <a:latin typeface="Book Antiqua" pitchFamily="18" charset="0"/>
              </a:rPr>
              <a:t>                                                                                                                                                                                                                                                      </a:t>
            </a:r>
          </a:p>
        </p:txBody>
      </p:sp>
    </p:spTree>
    <p:extLst>
      <p:ext uri="{BB962C8B-B14F-4D97-AF65-F5344CB8AC3E}">
        <p14:creationId xmlns:p14="http://schemas.microsoft.com/office/powerpoint/2010/main" val="140652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0" y="584774"/>
            <a:ext cx="12192000" cy="596842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NORM.S.INV(0.25) = -0.67</a:t>
            </a:r>
            <a:r>
              <a:rPr lang="en-US" sz="2400" dirty="0"/>
              <a:t>  </a:t>
            </a:r>
            <a:r>
              <a:rPr lang="en-US" sz="2400" kern="0" dirty="0">
                <a:latin typeface="Book Antiqua" pitchFamily="18" charset="0"/>
              </a:rPr>
              <a:t>standard deviation of lead time demand to the right.</a:t>
            </a:r>
          </a:p>
          <a:p>
            <a:pPr marL="514350" indent="-457200" eaLnBrk="0" hangingPunct="0">
              <a:spcAft>
                <a:spcPts val="600"/>
              </a:spcAft>
              <a:defRPr/>
            </a:pPr>
            <a:r>
              <a:rPr lang="en-US" sz="2400" kern="0" dirty="0">
                <a:latin typeface="Book Antiqua" pitchFamily="18" charset="0"/>
              </a:rPr>
              <a:t>That is </a:t>
            </a:r>
            <a:r>
              <a:rPr lang="en-US" sz="2400" b="1" kern="0" dirty="0">
                <a:solidFill>
                  <a:srgbClr val="C00000"/>
                </a:solidFill>
                <a:latin typeface="Book Antiqua" pitchFamily="18" charset="0"/>
              </a:rPr>
              <a:t>0.67 </a:t>
            </a:r>
            <a:r>
              <a:rPr lang="en-US" sz="2400" kern="0" dirty="0">
                <a:latin typeface="Book Antiqua" pitchFamily="18" charset="0"/>
              </a:rPr>
              <a:t>to the left</a:t>
            </a:r>
          </a:p>
          <a:p>
            <a:pPr marL="514350" indent="-457200" eaLnBrk="0" hangingPunct="0">
              <a:spcAft>
                <a:spcPts val="600"/>
              </a:spcAft>
              <a:defRPr/>
            </a:pPr>
            <a:r>
              <a:rPr lang="en-US" sz="2400" kern="0" dirty="0">
                <a:latin typeface="Book Antiqua" pitchFamily="18" charset="0"/>
                <a:sym typeface="Symbol" panose="05050102010706020507" pitchFamily="18" charset="2"/>
              </a:rPr>
              <a:t>We have already assumed the standard deviation of daily demand. Suppose it is </a:t>
            </a:r>
            <a:r>
              <a:rPr lang="el-GR" sz="2400" kern="0" dirty="0">
                <a:latin typeface="MS Reference Sans Serif" panose="020B0604030504040204" pitchFamily="34" charset="0"/>
                <a:sym typeface="Symbol" panose="05050102010706020507" pitchFamily="18" charset="2"/>
              </a:rPr>
              <a:t>σ</a:t>
            </a:r>
            <a:r>
              <a:rPr lang="en-US" sz="2400" kern="0" baseline="-25000" dirty="0">
                <a:latin typeface="MS Reference Sans Serif" panose="020B0604030504040204" pitchFamily="34" charset="0"/>
                <a:sym typeface="Symbol" panose="05050102010706020507" pitchFamily="18" charset="2"/>
              </a:rPr>
              <a:t>R </a:t>
            </a:r>
            <a:r>
              <a:rPr lang="en-US" sz="2400" kern="0" dirty="0">
                <a:latin typeface="Book Antiqua" pitchFamily="18" charset="0"/>
                <a:sym typeface="Symbol" panose="05050102010706020507" pitchFamily="18" charset="2"/>
              </a:rPr>
              <a:t>= 5.</a:t>
            </a:r>
            <a:r>
              <a:rPr lang="en-US" sz="2400" kern="0" dirty="0">
                <a:latin typeface="MS Reference Sans Serif" panose="020B0604030504040204" pitchFamily="34" charset="0"/>
                <a:sym typeface="Symbol" panose="05050102010706020507" pitchFamily="18" charset="2"/>
              </a:rPr>
              <a:t> </a:t>
            </a:r>
            <a:endParaRPr lang="en-US" sz="2400" kern="0" dirty="0">
              <a:latin typeface="Book Antiqua" pitchFamily="18" charset="0"/>
              <a:sym typeface="Symbol" panose="05050102010706020507" pitchFamily="18" charset="2"/>
            </a:endParaRPr>
          </a:p>
          <a:p>
            <a:pPr marL="514350" indent="-457200" eaLnBrk="0" hangingPunct="0">
              <a:spcAft>
                <a:spcPts val="600"/>
              </a:spcAft>
              <a:defRPr/>
            </a:pPr>
            <a:r>
              <a:rPr lang="en-US" sz="2400" kern="0" dirty="0">
                <a:latin typeface="Book Antiqua" pitchFamily="18" charset="0"/>
              </a:rPr>
              <a:t>Standard deviation of the demand during the lead time during the game differs from that of the end of the game.</a:t>
            </a:r>
          </a:p>
          <a:p>
            <a:pPr marL="514350" indent="-457200" eaLnBrk="0" hangingPunct="0">
              <a:spcAft>
                <a:spcPts val="600"/>
              </a:spcAft>
              <a:defRPr/>
            </a:pPr>
            <a:r>
              <a:rPr lang="en-US" sz="2400" kern="0" dirty="0">
                <a:latin typeface="Book Antiqua" pitchFamily="18" charset="0"/>
              </a:rPr>
              <a:t>During the game, we have a lead time of 9 days. Therefore, </a:t>
            </a:r>
            <a:r>
              <a:rPr lang="en-US" sz="2400" b="1" kern="0" dirty="0">
                <a:solidFill>
                  <a:srgbClr val="C00000"/>
                </a:solidFill>
                <a:latin typeface="Book Antiqua" pitchFamily="18" charset="0"/>
              </a:rPr>
              <a:t>σLTD = </a:t>
            </a:r>
            <a:r>
              <a:rPr lang="en-US" sz="2400" kern="0" dirty="0">
                <a:latin typeface="Book Antiqua" pitchFamily="18" charset="0"/>
              </a:rPr>
              <a:t>SQRT(9)*5=</a:t>
            </a:r>
            <a:r>
              <a:rPr lang="en-US" sz="2400" b="1" kern="0" dirty="0">
                <a:solidFill>
                  <a:srgbClr val="C00000"/>
                </a:solidFill>
                <a:latin typeface="Book Antiqua" pitchFamily="18" charset="0"/>
              </a:rPr>
              <a:t>15</a:t>
            </a:r>
            <a:r>
              <a:rPr lang="en-US" sz="2400" kern="0" dirty="0">
                <a:latin typeface="Book Antiqua" pitchFamily="18" charset="0"/>
              </a:rPr>
              <a:t>.</a:t>
            </a:r>
          </a:p>
          <a:p>
            <a:pPr marL="514350" indent="-457200" eaLnBrk="0" hangingPunct="0">
              <a:spcAft>
                <a:spcPts val="600"/>
              </a:spcAft>
              <a:defRPr/>
            </a:pPr>
            <a:r>
              <a:rPr lang="en-US" sz="2400" kern="0" dirty="0">
                <a:latin typeface="Book Antiqua" pitchFamily="18" charset="0"/>
              </a:rPr>
              <a:t>Is = -0.67 (15)=-10 </a:t>
            </a:r>
            <a:endParaRPr lang="en-US" sz="2400" kern="0" dirty="0">
              <a:latin typeface="Book Antiqua" pitchFamily="18" charset="0"/>
              <a:sym typeface="Symbol" panose="05050102010706020507" pitchFamily="18" charset="2"/>
            </a:endParaRPr>
          </a:p>
          <a:p>
            <a:pPr marL="514350" indent="-457200" eaLnBrk="0" hangingPunct="0">
              <a:spcAft>
                <a:spcPts val="600"/>
              </a:spcAft>
              <a:defRPr/>
            </a:pPr>
            <a:r>
              <a:rPr lang="en-US" sz="2400" kern="0" dirty="0">
                <a:latin typeface="Book Antiqua" pitchFamily="18" charset="0"/>
                <a:sym typeface="Symbol" panose="05050102010706020507" pitchFamily="18" charset="2"/>
              </a:rPr>
              <a:t>Demand per day R=16, Lead Time = 9 days. Lead time demand =LTD = L*R=9(16)=144</a:t>
            </a:r>
          </a:p>
          <a:p>
            <a:pPr marL="514350" indent="-457200" eaLnBrk="0" hangingPunct="0">
              <a:spcAft>
                <a:spcPts val="600"/>
              </a:spcAft>
              <a:defRPr/>
            </a:pPr>
            <a:r>
              <a:rPr lang="en-US" sz="2400" b="1" kern="0" dirty="0">
                <a:solidFill>
                  <a:srgbClr val="C00000"/>
                </a:solidFill>
                <a:latin typeface="Book Antiqua" pitchFamily="18" charset="0"/>
                <a:sym typeface="Symbol" panose="05050102010706020507" pitchFamily="18" charset="2"/>
              </a:rPr>
              <a:t>LTD ~ N(144, 15)</a:t>
            </a:r>
          </a:p>
          <a:p>
            <a:pPr marL="514350" indent="-457200" eaLnBrk="0" hangingPunct="0">
              <a:spcAft>
                <a:spcPts val="600"/>
              </a:spcAft>
              <a:defRPr/>
            </a:pPr>
            <a:r>
              <a:rPr lang="en-US" sz="2400" kern="0" dirty="0">
                <a:latin typeface="Book Antiqua" pitchFamily="18" charset="0"/>
                <a:sym typeface="Symbol" panose="05050102010706020507" pitchFamily="18" charset="2"/>
              </a:rPr>
              <a:t>ROP=144-10=134 orders </a:t>
            </a:r>
            <a:r>
              <a:rPr lang="en-US" sz="2400" kern="0" dirty="0">
                <a:latin typeface="Book Antiqua" pitchFamily="18" charset="0"/>
                <a:sym typeface="Wingdings" panose="05000000000000000000" pitchFamily="2" charset="2"/>
              </a:rPr>
              <a:t> </a:t>
            </a:r>
            <a:r>
              <a:rPr lang="en-US" sz="2400" kern="0" dirty="0">
                <a:latin typeface="Book Antiqua" pitchFamily="18" charset="0"/>
                <a:sym typeface="Symbol" panose="05050102010706020507" pitchFamily="18" charset="2"/>
              </a:rPr>
              <a:t>ROP = 176 orders x 60 kits/order = 10560 kits. </a:t>
            </a:r>
          </a:p>
          <a:p>
            <a:pPr marL="514350" indent="-457200" eaLnBrk="0" hangingPunct="0">
              <a:spcAft>
                <a:spcPts val="600"/>
              </a:spcAft>
              <a:defRPr/>
            </a:pPr>
            <a:r>
              <a:rPr lang="en-US" sz="2400" kern="0" dirty="0">
                <a:latin typeface="Book Antiqua" pitchFamily="18" charset="0"/>
                <a:sym typeface="Symbol" panose="05050102010706020507" pitchFamily="18" charset="2"/>
              </a:rPr>
              <a:t>We place an order Q=</a:t>
            </a:r>
            <a:r>
              <a:rPr lang="en-US" sz="2400" kern="0" dirty="0">
                <a:latin typeface="Book Antiqua" pitchFamily="18" charset="0"/>
              </a:rPr>
              <a:t> 18720 kits</a:t>
            </a:r>
            <a:r>
              <a:rPr lang="en-US" sz="2400" kern="0" dirty="0">
                <a:latin typeface="Book Antiqua" pitchFamily="18" charset="0"/>
                <a:sym typeface="Symbol" panose="05050102010706020507" pitchFamily="18" charset="2"/>
              </a:rPr>
              <a:t> when inventory reaches ROP=10560 kits. </a:t>
            </a:r>
          </a:p>
          <a:p>
            <a:pPr marL="514350" indent="-457200" eaLnBrk="0" hangingPunct="0">
              <a:spcAft>
                <a:spcPts val="600"/>
              </a:spcAft>
              <a:defRPr/>
            </a:pPr>
            <a:r>
              <a:rPr lang="en-US" sz="2400" kern="0" dirty="0">
                <a:latin typeface="Book Antiqua" pitchFamily="18" charset="0"/>
                <a:sym typeface="Symbol" panose="05050102010706020507" pitchFamily="18" charset="2"/>
              </a:rPr>
              <a:t>But we have ignores one important component in Cu. </a:t>
            </a:r>
          </a:p>
          <a:p>
            <a:pPr marL="514350" indent="-457200" eaLnBrk="0" hangingPunct="0">
              <a:spcAft>
                <a:spcPts val="600"/>
              </a:spcAft>
              <a:defRPr/>
            </a:pPr>
            <a:r>
              <a:rPr lang="en-US" sz="2400" kern="0" dirty="0">
                <a:latin typeface="Book Antiqua" pitchFamily="18" charset="0"/>
                <a:sym typeface="Symbol" panose="05050102010706020507" pitchFamily="18" charset="2"/>
              </a:rPr>
              <a:t>We did not discussed since it needs a knowledge  beyond the mathematical content of our course. But we need to take it into account.</a:t>
            </a: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223949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Service Level - For the Last Order for the Last 50 Days</a:t>
            </a:r>
          </a:p>
        </p:txBody>
      </p:sp>
      <p:sp>
        <p:nvSpPr>
          <p:cNvPr id="8" name="Rectangle 6"/>
          <p:cNvSpPr txBox="1">
            <a:spLocks noChangeArrowheads="1"/>
          </p:cNvSpPr>
          <p:nvPr/>
        </p:nvSpPr>
        <p:spPr>
          <a:xfrm>
            <a:off x="0" y="685800"/>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Symbol" panose="05050102010706020507" pitchFamily="18" charset="2"/>
              </a:rPr>
              <a:t>What if shortage of kits lead to delay in the delivery of contract. A delay may reduce the revenue of a contract from 1000 to 0. That is a huge increase in Cu. </a:t>
            </a:r>
          </a:p>
          <a:p>
            <a:pPr marL="514350" indent="-457200" eaLnBrk="0" hangingPunct="0">
              <a:spcAft>
                <a:spcPts val="600"/>
              </a:spcAft>
              <a:defRPr/>
            </a:pPr>
            <a:r>
              <a:rPr lang="en-US" sz="2400" kern="0" dirty="0">
                <a:latin typeface="Book Antiqua" pitchFamily="18" charset="0"/>
                <a:sym typeface="Symbol" panose="05050102010706020507" pitchFamily="18" charset="2"/>
              </a:rPr>
              <a:t>Therefore, throughout the game, but not in the very last 50 days of the game, apply a large service level, say 3 standard deviations to the right- which is about %99 service level. Then monitor the inventory level, if you think you carry extra inventory,  instead of three standard deviations, you may chose two or even one standard deviation. </a:t>
            </a:r>
          </a:p>
          <a:p>
            <a:pPr marL="514350" indent="-457200" eaLnBrk="0" hangingPunct="0">
              <a:spcAft>
                <a:spcPts val="600"/>
              </a:spcAft>
              <a:defRPr/>
            </a:pPr>
            <a:r>
              <a:rPr lang="en-US" sz="2400" kern="0" dirty="0">
                <a:latin typeface="Book Antiqua" pitchFamily="18" charset="0"/>
                <a:sym typeface="Symbol" panose="05050102010706020507" pitchFamily="18" charset="2"/>
              </a:rPr>
              <a:t>But the situation is entirely different in the very last 50 days of the game.</a:t>
            </a:r>
          </a:p>
          <a:p>
            <a:pPr marL="514350" indent="-457200" eaLnBrk="0" hangingPunct="0">
              <a:spcAft>
                <a:spcPts val="600"/>
              </a:spcAft>
              <a:defRPr/>
            </a:pPr>
            <a:r>
              <a:rPr lang="en-US" sz="2400" kern="0" dirty="0">
                <a:latin typeface="Book Antiqua" pitchFamily="18" charset="0"/>
                <a:sym typeface="Symbol" panose="05050102010706020507" pitchFamily="18" charset="2"/>
              </a:rPr>
              <a:t>We place an order Q=</a:t>
            </a:r>
            <a:r>
              <a:rPr lang="en-US" sz="2400" kern="0" dirty="0">
                <a:latin typeface="Book Antiqua" pitchFamily="18" charset="0"/>
              </a:rPr>
              <a:t> 18720 kits</a:t>
            </a:r>
            <a:r>
              <a:rPr lang="en-US" sz="2400" kern="0" dirty="0">
                <a:latin typeface="Book Antiqua" pitchFamily="18" charset="0"/>
                <a:sym typeface="Symbol" panose="05050102010706020507" pitchFamily="18" charset="2"/>
              </a:rPr>
              <a:t> when inventory reaches the kits required for 144+3*15 orders. That is 60(189)= 11340 kits. </a:t>
            </a: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201881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CAA263-C777-4E99-838C-88FC32F703EF}"/>
              </a:ext>
            </a:extLst>
          </p:cNvPr>
          <p:cNvPicPr>
            <a:picLocks noChangeAspect="1"/>
          </p:cNvPicPr>
          <p:nvPr/>
        </p:nvPicPr>
        <p:blipFill>
          <a:blip r:embed="rId2"/>
          <a:stretch>
            <a:fillRect/>
          </a:stretch>
        </p:blipFill>
        <p:spPr>
          <a:xfrm>
            <a:off x="239876" y="860625"/>
            <a:ext cx="3733333" cy="247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C2F9186B-0043-4B8C-98BC-B1025C8BCC14}"/>
              </a:ext>
            </a:extLst>
          </p:cNvPr>
          <p:cNvPicPr>
            <a:picLocks noChangeAspect="1"/>
          </p:cNvPicPr>
          <p:nvPr/>
        </p:nvPicPr>
        <p:blipFill>
          <a:blip r:embed="rId3"/>
          <a:stretch>
            <a:fillRect/>
          </a:stretch>
        </p:blipFill>
        <p:spPr>
          <a:xfrm>
            <a:off x="4192325" y="860625"/>
            <a:ext cx="3784367" cy="247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AB5BB4EB-8A49-43A0-8278-DBD41FE20632}"/>
              </a:ext>
            </a:extLst>
          </p:cNvPr>
          <p:cNvPicPr>
            <a:picLocks noChangeAspect="1"/>
          </p:cNvPicPr>
          <p:nvPr/>
        </p:nvPicPr>
        <p:blipFill>
          <a:blip r:embed="rId4"/>
          <a:stretch>
            <a:fillRect/>
          </a:stretch>
        </p:blipFill>
        <p:spPr>
          <a:xfrm>
            <a:off x="8214522" y="860625"/>
            <a:ext cx="3784367" cy="247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50060865-BFD4-4739-8934-00C3AD878E06}"/>
              </a:ext>
            </a:extLst>
          </p:cNvPr>
          <p:cNvPicPr>
            <a:picLocks noChangeAspect="1"/>
          </p:cNvPicPr>
          <p:nvPr/>
        </p:nvPicPr>
        <p:blipFill>
          <a:blip r:embed="rId5"/>
          <a:stretch>
            <a:fillRect/>
          </a:stretch>
        </p:blipFill>
        <p:spPr>
          <a:xfrm>
            <a:off x="222137" y="3810000"/>
            <a:ext cx="3751072" cy="2523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A9E40E3F-1478-4DE7-B1D1-E9174DEFDC2F}"/>
              </a:ext>
            </a:extLst>
          </p:cNvPr>
          <p:cNvPicPr>
            <a:picLocks noChangeAspect="1"/>
          </p:cNvPicPr>
          <p:nvPr/>
        </p:nvPicPr>
        <p:blipFill>
          <a:blip r:embed="rId6"/>
          <a:stretch>
            <a:fillRect/>
          </a:stretch>
        </p:blipFill>
        <p:spPr>
          <a:xfrm>
            <a:off x="4187215" y="3842062"/>
            <a:ext cx="3784367" cy="2521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81CB97A0-7328-4BCB-B85B-902E04096689}"/>
              </a:ext>
            </a:extLst>
          </p:cNvPr>
          <p:cNvPicPr>
            <a:picLocks noChangeAspect="1"/>
          </p:cNvPicPr>
          <p:nvPr/>
        </p:nvPicPr>
        <p:blipFill>
          <a:blip r:embed="rId7"/>
          <a:stretch>
            <a:fillRect/>
          </a:stretch>
        </p:blipFill>
        <p:spPr>
          <a:xfrm>
            <a:off x="8217730" y="3861720"/>
            <a:ext cx="3789961" cy="250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 Box 4">
            <a:extLst>
              <a:ext uri="{FF2B5EF4-FFF2-40B4-BE49-F238E27FC236}">
                <a16:creationId xmlns:a16="http://schemas.microsoft.com/office/drawing/2014/main" id="{01082624-FC33-4060-BD42-452B5E850359}"/>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Last 50 Days; Inventory</a:t>
            </a:r>
          </a:p>
        </p:txBody>
      </p:sp>
      <p:pic>
        <p:nvPicPr>
          <p:cNvPr id="28" name="Picture 27">
            <a:extLst>
              <a:ext uri="{FF2B5EF4-FFF2-40B4-BE49-F238E27FC236}">
                <a16:creationId xmlns:a16="http://schemas.microsoft.com/office/drawing/2014/main" id="{338B5CA3-1532-45D9-92BD-1D79EC4DF090}"/>
              </a:ext>
            </a:extLst>
          </p:cNvPr>
          <p:cNvPicPr>
            <a:picLocks noChangeAspect="1"/>
          </p:cNvPicPr>
          <p:nvPr/>
        </p:nvPicPr>
        <p:blipFill>
          <a:blip r:embed="rId8"/>
          <a:stretch>
            <a:fillRect/>
          </a:stretch>
        </p:blipFill>
        <p:spPr>
          <a:xfrm>
            <a:off x="5334000" y="860625"/>
            <a:ext cx="2486025" cy="828675"/>
          </a:xfrm>
          <a:prstGeom prst="rect">
            <a:avLst/>
          </a:prstGeom>
        </p:spPr>
      </p:pic>
      <p:pic>
        <p:nvPicPr>
          <p:cNvPr id="30" name="Picture 29">
            <a:extLst>
              <a:ext uri="{FF2B5EF4-FFF2-40B4-BE49-F238E27FC236}">
                <a16:creationId xmlns:a16="http://schemas.microsoft.com/office/drawing/2014/main" id="{44D26A85-ECBD-4B08-B3BF-949437BAA106}"/>
              </a:ext>
            </a:extLst>
          </p:cNvPr>
          <p:cNvPicPr>
            <a:picLocks noChangeAspect="1"/>
          </p:cNvPicPr>
          <p:nvPr/>
        </p:nvPicPr>
        <p:blipFill>
          <a:blip r:embed="rId9"/>
          <a:stretch>
            <a:fillRect/>
          </a:stretch>
        </p:blipFill>
        <p:spPr>
          <a:xfrm>
            <a:off x="8929043" y="884574"/>
            <a:ext cx="1771945" cy="1059034"/>
          </a:xfrm>
          <a:prstGeom prst="rect">
            <a:avLst/>
          </a:prstGeom>
        </p:spPr>
      </p:pic>
    </p:spTree>
    <p:extLst>
      <p:ext uri="{BB962C8B-B14F-4D97-AF65-F5344CB8AC3E}">
        <p14:creationId xmlns:p14="http://schemas.microsoft.com/office/powerpoint/2010/main" val="59056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15240" y="773964"/>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What is L and what is σ</a:t>
            </a:r>
            <a:r>
              <a:rPr lang="en-US" sz="2400" kern="0" baseline="-25000" dirty="0">
                <a:latin typeface="Book Antiqua" pitchFamily="18" charset="0"/>
              </a:rPr>
              <a:t>LTD</a:t>
            </a:r>
            <a:r>
              <a:rPr lang="en-US" sz="2400" kern="0" dirty="0">
                <a:latin typeface="Book Antiqua" pitchFamily="18" charset="0"/>
              </a:rPr>
              <a:t> a few hours before when we will be disabled of making any changes. </a:t>
            </a:r>
          </a:p>
          <a:p>
            <a:pPr marL="514350" indent="-457200" eaLnBrk="0" hangingPunct="0">
              <a:spcAft>
                <a:spcPts val="600"/>
              </a:spcAft>
              <a:defRPr/>
            </a:pPr>
            <a:r>
              <a:rPr lang="en-US" sz="2400" kern="0" dirty="0">
                <a:latin typeface="Book Antiqua" pitchFamily="18" charset="0"/>
              </a:rPr>
              <a:t>Suppose it is a little before 8 PM a day before the end of the game. The 218 days of the game ends at 1 PM tomorrow. The game then runs for 50 more days, but it takes a second for computer to do all the computations. Therefore, at 1:01 PM you can see your final standing. </a:t>
            </a:r>
          </a:p>
          <a:p>
            <a:pPr marL="514350" indent="-457200" eaLnBrk="0" hangingPunct="0">
              <a:spcAft>
                <a:spcPts val="600"/>
              </a:spcAft>
              <a:defRPr/>
            </a:pPr>
            <a:r>
              <a:rPr lang="en-US" sz="2400" kern="0" dirty="0">
                <a:latin typeface="Book Antiqua" pitchFamily="18" charset="0"/>
              </a:rPr>
              <a:t>Now it is a little before 8 PM the day before, and we have 17 hours (days) to the last 50 days. Therefore, the game has 50+17 days to run. L=67.</a:t>
            </a:r>
          </a:p>
          <a:p>
            <a:pPr marL="514350" indent="-457200" eaLnBrk="0" hangingPunct="0">
              <a:spcAft>
                <a:spcPts val="600"/>
              </a:spcAft>
              <a:defRPr/>
            </a:pPr>
            <a:r>
              <a:rPr lang="en-US" sz="2400" kern="0" dirty="0">
                <a:latin typeface="Book Antiqua" pitchFamily="18" charset="0"/>
              </a:rPr>
              <a:t>Demand per day = R=16</a:t>
            </a:r>
          </a:p>
          <a:p>
            <a:pPr marL="514350" indent="-457200" eaLnBrk="0" hangingPunct="0">
              <a:spcAft>
                <a:spcPts val="600"/>
              </a:spcAft>
              <a:defRPr/>
            </a:pPr>
            <a:r>
              <a:rPr lang="en-US" sz="2400" kern="0" dirty="0">
                <a:latin typeface="Book Antiqua" pitchFamily="18" charset="0"/>
              </a:rPr>
              <a:t>Demand in 67 days =LTD = L*R = 67(16) = 1072</a:t>
            </a:r>
          </a:p>
          <a:p>
            <a:pPr marL="514350" indent="-457200" eaLnBrk="0" hangingPunct="0">
              <a:spcAft>
                <a:spcPts val="600"/>
              </a:spcAft>
              <a:defRPr/>
            </a:pPr>
            <a:r>
              <a:rPr lang="en-US" sz="2400" kern="0" dirty="0">
                <a:latin typeface="Book Antiqua" pitchFamily="18" charset="0"/>
              </a:rPr>
              <a:t>Standard deviation of daily demand =  σ</a:t>
            </a:r>
            <a:r>
              <a:rPr lang="en-US" sz="2400" kern="0" baseline="-25000" dirty="0">
                <a:latin typeface="Book Antiqua" pitchFamily="18" charset="0"/>
              </a:rPr>
              <a:t>R</a:t>
            </a:r>
            <a:r>
              <a:rPr lang="en-US" sz="2400" kern="0" dirty="0">
                <a:latin typeface="Book Antiqua" pitchFamily="18" charset="0"/>
              </a:rPr>
              <a:t>=5</a:t>
            </a:r>
          </a:p>
          <a:p>
            <a:pPr marL="514350" indent="-457200" eaLnBrk="0" hangingPunct="0">
              <a:spcAft>
                <a:spcPts val="600"/>
              </a:spcAft>
              <a:defRPr/>
            </a:pPr>
            <a:r>
              <a:rPr lang="en-US" sz="2400" kern="0" dirty="0">
                <a:latin typeface="Book Antiqua" pitchFamily="18" charset="0"/>
              </a:rPr>
              <a:t>Standard deviation of demand for 67 days of demand = σ</a:t>
            </a:r>
            <a:r>
              <a:rPr lang="en-US" sz="2400" kern="0" baseline="-25000" dirty="0">
                <a:latin typeface="Book Antiqua" pitchFamily="18" charset="0"/>
              </a:rPr>
              <a:t>LTD</a:t>
            </a:r>
            <a:r>
              <a:rPr lang="en-US" sz="2400" kern="0" dirty="0">
                <a:latin typeface="Book Antiqua" pitchFamily="18" charset="0"/>
              </a:rPr>
              <a:t>= SQRT(67)*5 40.9 </a:t>
            </a:r>
            <a:r>
              <a:rPr lang="en-US" sz="2400" kern="0" dirty="0">
                <a:latin typeface="Book Antiqua" pitchFamily="18" charset="0"/>
                <a:sym typeface="Symbol" panose="05050102010706020507" pitchFamily="18" charset="2"/>
              </a:rPr>
              <a:t> 41</a:t>
            </a:r>
            <a:endParaRPr lang="en-US" sz="2400" kern="0" dirty="0">
              <a:latin typeface="Book Antiqua" pitchFamily="18" charset="0"/>
            </a:endParaRPr>
          </a:p>
          <a:p>
            <a:pPr marL="514350" indent="-457200" eaLnBrk="0" hangingPunct="0">
              <a:spcAft>
                <a:spcPts val="600"/>
              </a:spcAft>
              <a:defRPr/>
            </a:pPr>
            <a:r>
              <a:rPr lang="en-US" sz="2400" kern="0" dirty="0">
                <a:latin typeface="Book Antiqua" pitchFamily="18" charset="0"/>
              </a:rPr>
              <a:t>LTD=N~(1072, 41)</a:t>
            </a:r>
          </a:p>
          <a:p>
            <a:pPr marL="514350" indent="-457200" eaLnBrk="0" hangingPunct="0">
              <a:spcAft>
                <a:spcPts val="600"/>
              </a:spcAft>
              <a:defRPr/>
            </a:pPr>
            <a:r>
              <a:rPr lang="en-US" sz="2400" kern="0" dirty="0">
                <a:latin typeface="Book Antiqua" pitchFamily="18" charset="0"/>
              </a:rPr>
              <a:t>What are Cu and Co? </a:t>
            </a: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399156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15240" y="773964"/>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If a contract is there but the kits are not, you could have spent $600 and have earned $1000. Cu = $400.</a:t>
            </a:r>
          </a:p>
          <a:p>
            <a:pPr marL="514350" indent="-457200" eaLnBrk="0" hangingPunct="0">
              <a:spcAft>
                <a:spcPts val="600"/>
              </a:spcAft>
              <a:defRPr/>
            </a:pPr>
            <a:r>
              <a:rPr lang="en-US" sz="2400" kern="0" dirty="0">
                <a:latin typeface="Book Antiqua" pitchFamily="18" charset="0"/>
              </a:rPr>
              <a:t>If kits for a contract are there but contract is not, you have no use for them, and at the end of the game their value is 0. Cu = $600.</a:t>
            </a:r>
          </a:p>
          <a:p>
            <a:pPr marL="514350" indent="-457200" eaLnBrk="0" hangingPunct="0">
              <a:spcAft>
                <a:spcPts val="600"/>
              </a:spcAft>
              <a:defRPr/>
            </a:pPr>
            <a:r>
              <a:rPr lang="en-US" sz="2400" kern="0" dirty="0">
                <a:latin typeface="Book Antiqua" pitchFamily="18" charset="0"/>
                <a:sym typeface="Symbol" panose="05050102010706020507" pitchFamily="18" charset="2"/>
              </a:rPr>
              <a:t>SL*=$400/($400+600) = </a:t>
            </a:r>
            <a:r>
              <a:rPr lang="en-US" sz="2400" kern="0" dirty="0">
                <a:latin typeface="Book Antiqua" pitchFamily="18" charset="0"/>
              </a:rPr>
              <a:t>0.4 </a:t>
            </a:r>
          </a:p>
          <a:p>
            <a:pPr marL="514350" indent="-457200" eaLnBrk="0" hangingPunct="0">
              <a:spcAft>
                <a:spcPts val="600"/>
              </a:spcAft>
              <a:defRPr/>
            </a:pPr>
            <a:r>
              <a:rPr lang="en-US" sz="2400" kern="0" dirty="0">
                <a:latin typeface="Book Antiqua" pitchFamily="18" charset="0"/>
              </a:rPr>
              <a:t>NORM.S.INV(0.396739) = -0.253</a:t>
            </a:r>
            <a:r>
              <a:rPr lang="en-US" sz="2400" dirty="0"/>
              <a:t>  </a:t>
            </a:r>
            <a:r>
              <a:rPr lang="en-US" sz="2400" kern="0" dirty="0">
                <a:latin typeface="Book Antiqua" pitchFamily="18" charset="0"/>
              </a:rPr>
              <a:t>standard deviation of lead time demand to the right.</a:t>
            </a:r>
          </a:p>
          <a:p>
            <a:pPr marL="514350" indent="-457200" eaLnBrk="0" hangingPunct="0">
              <a:spcAft>
                <a:spcPts val="600"/>
              </a:spcAft>
              <a:defRPr/>
            </a:pPr>
            <a:r>
              <a:rPr lang="en-US" sz="2400" kern="0" dirty="0">
                <a:latin typeface="Book Antiqua" pitchFamily="18" charset="0"/>
              </a:rPr>
              <a:t>That is -0.253347103 to the left</a:t>
            </a:r>
          </a:p>
          <a:p>
            <a:pPr marL="514350" indent="-457200" eaLnBrk="0" hangingPunct="0">
              <a:spcAft>
                <a:spcPts val="600"/>
              </a:spcAft>
              <a:defRPr/>
            </a:pPr>
            <a:r>
              <a:rPr lang="en-US" sz="2400" kern="0" dirty="0">
                <a:latin typeface="Book Antiqua" pitchFamily="18" charset="0"/>
              </a:rPr>
              <a:t>Is = -0.253347103 (41)=-10.38 </a:t>
            </a:r>
            <a:r>
              <a:rPr lang="en-US" sz="2400" kern="0" dirty="0">
                <a:latin typeface="Book Antiqua" pitchFamily="18" charset="0"/>
                <a:sym typeface="Symbol" panose="05050102010706020507" pitchFamily="18" charset="2"/>
              </a:rPr>
              <a:t> -10</a:t>
            </a:r>
          </a:p>
          <a:p>
            <a:pPr marL="514350" indent="-457200" eaLnBrk="0" hangingPunct="0">
              <a:spcAft>
                <a:spcPts val="600"/>
              </a:spcAft>
              <a:defRPr/>
            </a:pPr>
            <a:r>
              <a:rPr lang="en-US" sz="2400" kern="0" dirty="0">
                <a:latin typeface="Book Antiqua" pitchFamily="18" charset="0"/>
              </a:rPr>
              <a:t>LTD=N~(1072, 41)</a:t>
            </a:r>
          </a:p>
          <a:p>
            <a:pPr marL="514350" indent="-457200" eaLnBrk="0" hangingPunct="0">
              <a:spcAft>
                <a:spcPts val="600"/>
              </a:spcAft>
              <a:defRPr/>
            </a:pPr>
            <a:r>
              <a:rPr lang="en-US" sz="2400" kern="0" dirty="0">
                <a:latin typeface="Book Antiqua" pitchFamily="18" charset="0"/>
              </a:rPr>
              <a:t>Q= 1072-10= 1062</a:t>
            </a: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55484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First 24 Days; Demand, Accepted Demand, Production, and Inventory</a:t>
            </a:r>
          </a:p>
        </p:txBody>
      </p:sp>
      <p:pic>
        <p:nvPicPr>
          <p:cNvPr id="4" name="Picture 3">
            <a:extLst>
              <a:ext uri="{FF2B5EF4-FFF2-40B4-BE49-F238E27FC236}">
                <a16:creationId xmlns:a16="http://schemas.microsoft.com/office/drawing/2014/main" id="{C8038A38-FD07-4C19-B1F6-7CE7FA16FBBE}"/>
              </a:ext>
            </a:extLst>
          </p:cNvPr>
          <p:cNvPicPr>
            <a:picLocks noChangeAspect="1"/>
          </p:cNvPicPr>
          <p:nvPr/>
        </p:nvPicPr>
        <p:blipFill>
          <a:blip r:embed="rId3"/>
          <a:stretch>
            <a:fillRect/>
          </a:stretch>
        </p:blipFill>
        <p:spPr>
          <a:xfrm>
            <a:off x="44219" y="685800"/>
            <a:ext cx="9597102" cy="5715000"/>
          </a:xfrm>
          <a:prstGeom prst="rect">
            <a:avLst/>
          </a:prstGeom>
        </p:spPr>
      </p:pic>
      <p:graphicFrame>
        <p:nvGraphicFramePr>
          <p:cNvPr id="5" name="Object 4">
            <a:extLst>
              <a:ext uri="{FF2B5EF4-FFF2-40B4-BE49-F238E27FC236}">
                <a16:creationId xmlns:a16="http://schemas.microsoft.com/office/drawing/2014/main" id="{C5708ACB-235C-421B-8CC9-F2867C2A1D5C}"/>
              </a:ext>
            </a:extLst>
          </p:cNvPr>
          <p:cNvGraphicFramePr>
            <a:graphicFrameLocks noChangeAspect="1"/>
          </p:cNvGraphicFramePr>
          <p:nvPr>
            <p:extLst>
              <p:ext uri="{D42A27DB-BD31-4B8C-83A1-F6EECF244321}">
                <p14:modId xmlns:p14="http://schemas.microsoft.com/office/powerpoint/2010/main" val="1679484163"/>
              </p:ext>
            </p:extLst>
          </p:nvPr>
        </p:nvGraphicFramePr>
        <p:xfrm>
          <a:off x="323849" y="962024"/>
          <a:ext cx="9317471" cy="5438775"/>
        </p:xfrm>
        <a:graphic>
          <a:graphicData uri="http://schemas.openxmlformats.org/presentationml/2006/ole">
            <mc:AlternateContent xmlns:mc="http://schemas.openxmlformats.org/markup-compatibility/2006">
              <mc:Choice xmlns:v="urn:schemas-microsoft-com:vml" Requires="v">
                <p:oleObj spid="_x0000_s85008" name="Worksheet" r:id="rId4" imgW="8553361" imgH="5028964" progId="Excel.Sheet.12">
                  <p:embed/>
                </p:oleObj>
              </mc:Choice>
              <mc:Fallback>
                <p:oleObj name="Worksheet" r:id="rId4" imgW="8553361" imgH="5028964" progId="Excel.Sheet.12">
                  <p:embed/>
                  <p:pic>
                    <p:nvPicPr>
                      <p:cNvPr id="0" name=""/>
                      <p:cNvPicPr/>
                      <p:nvPr/>
                    </p:nvPicPr>
                    <p:blipFill>
                      <a:blip r:embed="rId5"/>
                      <a:stretch>
                        <a:fillRect/>
                      </a:stretch>
                    </p:blipFill>
                    <p:spPr>
                      <a:xfrm>
                        <a:off x="323849" y="962024"/>
                        <a:ext cx="9317471" cy="543877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0328CE7-C87E-414F-AFAA-C202F0D9FE80}"/>
              </a:ext>
            </a:extLst>
          </p:cNvPr>
          <p:cNvPicPr>
            <a:picLocks noChangeAspect="1"/>
          </p:cNvPicPr>
          <p:nvPr/>
        </p:nvPicPr>
        <p:blipFill>
          <a:blip r:embed="rId6"/>
          <a:stretch>
            <a:fillRect/>
          </a:stretch>
        </p:blipFill>
        <p:spPr>
          <a:xfrm>
            <a:off x="762000" y="2106774"/>
            <a:ext cx="4663844" cy="2895851"/>
          </a:xfrm>
          <a:prstGeom prst="rect">
            <a:avLst/>
          </a:prstGeom>
        </p:spPr>
      </p:pic>
      <p:pic>
        <p:nvPicPr>
          <p:cNvPr id="10" name="Picture 9">
            <a:extLst>
              <a:ext uri="{FF2B5EF4-FFF2-40B4-BE49-F238E27FC236}">
                <a16:creationId xmlns:a16="http://schemas.microsoft.com/office/drawing/2014/main" id="{9FEE24EB-FAB4-4205-9030-DF617C8E5115}"/>
              </a:ext>
            </a:extLst>
          </p:cNvPr>
          <p:cNvPicPr>
            <a:picLocks noChangeAspect="1"/>
          </p:cNvPicPr>
          <p:nvPr/>
        </p:nvPicPr>
        <p:blipFill>
          <a:blip r:embed="rId7"/>
          <a:stretch>
            <a:fillRect/>
          </a:stretch>
        </p:blipFill>
        <p:spPr>
          <a:xfrm>
            <a:off x="6248400" y="2179932"/>
            <a:ext cx="4651651" cy="2749534"/>
          </a:xfrm>
          <a:prstGeom prst="rect">
            <a:avLst/>
          </a:prstGeom>
        </p:spPr>
      </p:pic>
    </p:spTree>
    <p:extLst>
      <p:ext uri="{BB962C8B-B14F-4D97-AF65-F5344CB8AC3E}">
        <p14:creationId xmlns:p14="http://schemas.microsoft.com/office/powerpoint/2010/main" val="260886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15240" y="773964"/>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Symbol" panose="05050102010706020507" pitchFamily="18" charset="2"/>
              </a:rPr>
              <a:t>Should we order the kits required for </a:t>
            </a:r>
            <a:r>
              <a:rPr lang="en-US" sz="2400" kern="0" dirty="0">
                <a:latin typeface="Book Antiqua" pitchFamily="18" charset="0"/>
              </a:rPr>
              <a:t>1062</a:t>
            </a:r>
            <a:r>
              <a:rPr lang="en-US" sz="2400" kern="0" dirty="0">
                <a:latin typeface="Book Antiqua" pitchFamily="18" charset="0"/>
                <a:sym typeface="Symbol" panose="05050102010706020507" pitchFamily="18" charset="2"/>
              </a:rPr>
              <a:t> contracts?</a:t>
            </a:r>
          </a:p>
          <a:p>
            <a:pPr marL="514350" indent="-457200" eaLnBrk="0" hangingPunct="0">
              <a:spcAft>
                <a:spcPts val="600"/>
              </a:spcAft>
              <a:defRPr/>
            </a:pPr>
            <a:r>
              <a:rPr lang="en-US" sz="2400" kern="0" dirty="0">
                <a:latin typeface="Book Antiqua" pitchFamily="18" charset="0"/>
                <a:sym typeface="Symbol" panose="05050102010706020507" pitchFamily="18" charset="2"/>
              </a:rPr>
              <a:t>Should we order 63720 kits?</a:t>
            </a:r>
          </a:p>
          <a:p>
            <a:pPr marL="514350" indent="-457200" eaLnBrk="0" hangingPunct="0">
              <a:spcAft>
                <a:spcPts val="600"/>
              </a:spcAft>
              <a:defRPr/>
            </a:pPr>
            <a:r>
              <a:rPr lang="en-US" sz="2400" kern="0" dirty="0">
                <a:latin typeface="Book Antiqua" pitchFamily="18" charset="0"/>
                <a:sym typeface="Symbol" panose="05050102010706020507" pitchFamily="18" charset="2"/>
              </a:rPr>
              <a:t>No.</a:t>
            </a:r>
          </a:p>
          <a:p>
            <a:pPr marL="514350" indent="-457200" eaLnBrk="0" hangingPunct="0">
              <a:spcAft>
                <a:spcPts val="600"/>
              </a:spcAft>
              <a:defRPr/>
            </a:pPr>
            <a:r>
              <a:rPr lang="en-US" sz="2400" kern="0" dirty="0">
                <a:latin typeface="Book Antiqua" pitchFamily="18" charset="0"/>
                <a:sym typeface="Symbol" panose="05050102010706020507" pitchFamily="18" charset="2"/>
              </a:rPr>
              <a:t>Why</a:t>
            </a:r>
          </a:p>
          <a:p>
            <a:pPr marL="514350" indent="-457200" eaLnBrk="0" hangingPunct="0">
              <a:spcAft>
                <a:spcPts val="600"/>
              </a:spcAft>
              <a:defRPr/>
            </a:pPr>
            <a:r>
              <a:rPr lang="en-US" sz="2400" kern="0" dirty="0">
                <a:latin typeface="Book Antiqua" pitchFamily="18" charset="0"/>
              </a:rPr>
              <a:t>We need to check how much inventory we have. Suppose we have 6000 kits which is enough for 100 contracts. </a:t>
            </a:r>
          </a:p>
          <a:p>
            <a:pPr marL="514350" indent="-457200" eaLnBrk="0" hangingPunct="0">
              <a:spcAft>
                <a:spcPts val="600"/>
              </a:spcAft>
              <a:defRPr/>
            </a:pPr>
            <a:r>
              <a:rPr lang="en-US" sz="2400" kern="0" dirty="0">
                <a:latin typeface="Book Antiqua" pitchFamily="18" charset="0"/>
              </a:rPr>
              <a:t>Set your new order quantity 63720-6000= 57720 kits, then quickly set your ROP to more than 6000 kits to make sure that you trigger that materials order immediately. </a:t>
            </a: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31304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18A74E-198F-4490-B333-A180CAB31CCB}"/>
              </a:ext>
            </a:extLst>
          </p:cNvPr>
          <p:cNvPicPr>
            <a:picLocks noChangeAspect="1"/>
          </p:cNvPicPr>
          <p:nvPr/>
        </p:nvPicPr>
        <p:blipFill>
          <a:blip r:embed="rId2"/>
          <a:stretch>
            <a:fillRect/>
          </a:stretch>
        </p:blipFill>
        <p:spPr>
          <a:xfrm>
            <a:off x="1219200" y="914400"/>
            <a:ext cx="8839200" cy="5373766"/>
          </a:xfrm>
          <a:prstGeom prst="rect">
            <a:avLst/>
          </a:prstGeom>
        </p:spPr>
      </p:pic>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Input, Output, Inventory, and Flow Time</a:t>
            </a:r>
          </a:p>
        </p:txBody>
      </p:sp>
      <p:grpSp>
        <p:nvGrpSpPr>
          <p:cNvPr id="15" name="Group 14">
            <a:extLst>
              <a:ext uri="{FF2B5EF4-FFF2-40B4-BE49-F238E27FC236}">
                <a16:creationId xmlns:a16="http://schemas.microsoft.com/office/drawing/2014/main" id="{29DBC866-27D2-41D9-AC93-6EA455775B3D}"/>
              </a:ext>
            </a:extLst>
          </p:cNvPr>
          <p:cNvGrpSpPr/>
          <p:nvPr/>
        </p:nvGrpSpPr>
        <p:grpSpPr>
          <a:xfrm>
            <a:off x="8372475" y="2133600"/>
            <a:ext cx="352982" cy="1047750"/>
            <a:chOff x="8372475" y="2133600"/>
            <a:chExt cx="352982" cy="1047750"/>
          </a:xfrm>
        </p:grpSpPr>
        <p:cxnSp>
          <p:nvCxnSpPr>
            <p:cNvPr id="5" name="Straight Connector 4">
              <a:extLst>
                <a:ext uri="{FF2B5EF4-FFF2-40B4-BE49-F238E27FC236}">
                  <a16:creationId xmlns:a16="http://schemas.microsoft.com/office/drawing/2014/main" id="{CD4FECC9-18B7-4F54-B2DD-E0CF27D240E7}"/>
                </a:ext>
              </a:extLst>
            </p:cNvPr>
            <p:cNvCxnSpPr>
              <a:cxnSpLocks/>
            </p:cNvCxnSpPr>
            <p:nvPr/>
          </p:nvCxnSpPr>
          <p:spPr bwMode="auto">
            <a:xfrm flipV="1">
              <a:off x="8372475" y="2133600"/>
              <a:ext cx="0" cy="1047750"/>
            </a:xfrm>
            <a:prstGeom prst="line">
              <a:avLst/>
            </a:prstGeom>
            <a:solidFill>
              <a:schemeClr val="accent1"/>
            </a:solidFill>
            <a:ln w="57150" cap="flat" cmpd="sng" algn="ctr">
              <a:solidFill>
                <a:srgbClr val="A80000"/>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043733DB-B698-4B79-94C0-17DB915FA2D8}"/>
                </a:ext>
              </a:extLst>
            </p:cNvPr>
            <p:cNvSpPr txBox="1"/>
            <p:nvPr/>
          </p:nvSpPr>
          <p:spPr>
            <a:xfrm>
              <a:off x="8372475" y="2453015"/>
              <a:ext cx="352982" cy="461665"/>
            </a:xfrm>
            <a:prstGeom prst="rect">
              <a:avLst/>
            </a:prstGeom>
            <a:noFill/>
          </p:spPr>
          <p:txBody>
            <a:bodyPr wrap="none" rtlCol="0">
              <a:spAutoFit/>
            </a:bodyPr>
            <a:lstStyle/>
            <a:p>
              <a:r>
                <a:rPr lang="en-US" sz="2400" b="1" dirty="0">
                  <a:solidFill>
                    <a:srgbClr val="A80000"/>
                  </a:solidFill>
                </a:rPr>
                <a:t>I</a:t>
              </a:r>
            </a:p>
          </p:txBody>
        </p:sp>
      </p:grpSp>
      <p:grpSp>
        <p:nvGrpSpPr>
          <p:cNvPr id="16" name="Group 15">
            <a:extLst>
              <a:ext uri="{FF2B5EF4-FFF2-40B4-BE49-F238E27FC236}">
                <a16:creationId xmlns:a16="http://schemas.microsoft.com/office/drawing/2014/main" id="{1918AEE0-0B0F-431D-B098-3045847B5FC5}"/>
              </a:ext>
            </a:extLst>
          </p:cNvPr>
          <p:cNvGrpSpPr/>
          <p:nvPr/>
        </p:nvGrpSpPr>
        <p:grpSpPr>
          <a:xfrm>
            <a:off x="5486400" y="3139618"/>
            <a:ext cx="2886075" cy="461665"/>
            <a:chOff x="6020079" y="2091868"/>
            <a:chExt cx="2886075" cy="461665"/>
          </a:xfrm>
        </p:grpSpPr>
        <p:cxnSp>
          <p:nvCxnSpPr>
            <p:cNvPr id="17" name="Straight Connector 16">
              <a:extLst>
                <a:ext uri="{FF2B5EF4-FFF2-40B4-BE49-F238E27FC236}">
                  <a16:creationId xmlns:a16="http://schemas.microsoft.com/office/drawing/2014/main" id="{59E40F62-A177-4893-945F-F3557669F910}"/>
                </a:ext>
              </a:extLst>
            </p:cNvPr>
            <p:cNvCxnSpPr>
              <a:cxnSpLocks/>
            </p:cNvCxnSpPr>
            <p:nvPr/>
          </p:nvCxnSpPr>
          <p:spPr bwMode="auto">
            <a:xfrm>
              <a:off x="6020079" y="2133600"/>
              <a:ext cx="2886075" cy="0"/>
            </a:xfrm>
            <a:prstGeom prst="line">
              <a:avLst/>
            </a:prstGeom>
            <a:solidFill>
              <a:schemeClr val="accent1"/>
            </a:solidFill>
            <a:ln w="57150" cap="flat" cmpd="sng" algn="ctr">
              <a:solidFill>
                <a:srgbClr val="A800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B11D9556-8CE3-4D01-BC3B-A443AE256BCB}"/>
                </a:ext>
              </a:extLst>
            </p:cNvPr>
            <p:cNvSpPr txBox="1"/>
            <p:nvPr/>
          </p:nvSpPr>
          <p:spPr>
            <a:xfrm>
              <a:off x="7220971" y="2091868"/>
              <a:ext cx="394660" cy="461665"/>
            </a:xfrm>
            <a:prstGeom prst="rect">
              <a:avLst/>
            </a:prstGeom>
            <a:noFill/>
          </p:spPr>
          <p:txBody>
            <a:bodyPr wrap="none" rtlCol="0">
              <a:spAutoFit/>
            </a:bodyPr>
            <a:lstStyle/>
            <a:p>
              <a:r>
                <a:rPr lang="en-US" sz="2400" b="1" dirty="0">
                  <a:solidFill>
                    <a:srgbClr val="A80000"/>
                  </a:solidFill>
                </a:rPr>
                <a:t>T</a:t>
              </a:r>
            </a:p>
          </p:txBody>
        </p:sp>
      </p:grpSp>
    </p:spTree>
    <p:extLst>
      <p:ext uri="{BB962C8B-B14F-4D97-AF65-F5344CB8AC3E}">
        <p14:creationId xmlns:p14="http://schemas.microsoft.com/office/powerpoint/2010/main" val="56271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4496DB20-5067-4553-9DEC-6FFD0E242F52}"/>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EOQ</a:t>
            </a:r>
          </a:p>
        </p:txBody>
      </p:sp>
      <p:pic>
        <p:nvPicPr>
          <p:cNvPr id="4" name="Picture 3">
            <a:extLst>
              <a:ext uri="{FF2B5EF4-FFF2-40B4-BE49-F238E27FC236}">
                <a16:creationId xmlns:a16="http://schemas.microsoft.com/office/drawing/2014/main" id="{D52F6E27-D840-40EC-B039-A9FD7C452F4A}"/>
              </a:ext>
            </a:extLst>
          </p:cNvPr>
          <p:cNvPicPr>
            <a:picLocks noChangeAspect="1"/>
          </p:cNvPicPr>
          <p:nvPr/>
        </p:nvPicPr>
        <p:blipFill rotWithShape="1">
          <a:blip r:embed="rId2"/>
          <a:srcRect l="45000" t="37428" r="1250" b="2095"/>
          <a:stretch/>
        </p:blipFill>
        <p:spPr>
          <a:xfrm>
            <a:off x="571708" y="824941"/>
            <a:ext cx="11086892" cy="5208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8C8BAB06-3A25-4EAD-BEF0-CFA102266B87}"/>
              </a:ext>
            </a:extLst>
          </p:cNvPr>
          <p:cNvSpPr txBox="1"/>
          <p:nvPr/>
        </p:nvSpPr>
        <p:spPr>
          <a:xfrm>
            <a:off x="2743200" y="1981200"/>
            <a:ext cx="2042547" cy="1569660"/>
          </a:xfrm>
          <a:prstGeom prst="rect">
            <a:avLst/>
          </a:prstGeom>
          <a:noFill/>
        </p:spPr>
        <p:txBody>
          <a:bodyPr wrap="none" rtlCol="0">
            <a:spAutoFit/>
          </a:bodyPr>
          <a:lstStyle/>
          <a:p>
            <a:r>
              <a:rPr lang="en-US" sz="9600" dirty="0">
                <a:solidFill>
                  <a:srgbClr val="A80000"/>
                </a:solidFill>
                <a:latin typeface="Impact" panose="020B0806030902050204" pitchFamily="34" charset="0"/>
              </a:rPr>
              <a:t>EOQ</a:t>
            </a:r>
          </a:p>
        </p:txBody>
      </p:sp>
    </p:spTree>
    <p:extLst>
      <p:ext uri="{BB962C8B-B14F-4D97-AF65-F5344CB8AC3E}">
        <p14:creationId xmlns:p14="http://schemas.microsoft.com/office/powerpoint/2010/main" val="227672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Inventory Decisions in LittleField Technologies</a:t>
            </a:r>
          </a:p>
        </p:txBody>
      </p:sp>
      <p:sp>
        <p:nvSpPr>
          <p:cNvPr id="5" name="Text Box 2"/>
          <p:cNvSpPr txBox="1">
            <a:spLocks noChangeArrowheads="1"/>
          </p:cNvSpPr>
          <p:nvPr/>
        </p:nvSpPr>
        <p:spPr bwMode="auto">
          <a:xfrm>
            <a:off x="-6531" y="591306"/>
            <a:ext cx="12192000" cy="5278368"/>
          </a:xfrm>
          <a:prstGeom prst="rect">
            <a:avLst/>
          </a:prstGeom>
          <a:noFill/>
          <a:ln w="12700">
            <a:noFill/>
            <a:miter lim="800000"/>
            <a:headEnd/>
            <a:tailEnd/>
          </a:ln>
        </p:spPr>
        <p:txBody>
          <a:bodyPr wrap="square">
            <a:spAutoFit/>
          </a:bodyPr>
          <a:lstStyle/>
          <a:p>
            <a:pPr marL="0" marR="0">
              <a:spcBef>
                <a:spcPts val="0"/>
              </a:spcBef>
              <a:spcAft>
                <a:spcPts val="600"/>
              </a:spcAft>
            </a:pP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R and D are used interchangeably in our EOQ (Economic Order Quantity) models. </a:t>
            </a:r>
          </a:p>
          <a:p>
            <a:pPr marL="0" marR="0">
              <a:spcBef>
                <a:spcPts val="0"/>
              </a:spcBef>
              <a:spcAft>
                <a:spcPts val="600"/>
              </a:spcAft>
            </a:pP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D is demand, and R is throughput. We assume R = D </a:t>
            </a:r>
            <a:r>
              <a:rPr lang="en-US" sz="2400" b="1" dirty="0">
                <a:effectLst/>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 Everything produced is sold.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Note that only part of the actual demand enters our system when we do not allow all the demand (arrival) to come  (due to a  Max-WIP). </a:t>
            </a:r>
            <a:r>
              <a:rPr lang="en-US" sz="2400" dirty="0">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That is the accepted demand or input.</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For the first 24 days, the average daily output was  15.5. </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We round it to 16 per day.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(You need to work with the actual game data throughout the game and not round the numbers.) </a:t>
            </a:r>
          </a:p>
          <a:p>
            <a:pPr marL="0" marR="0">
              <a:spcBef>
                <a:spcPts val="0"/>
              </a:spcBef>
              <a:spcAft>
                <a:spcPts val="600"/>
              </a:spcAft>
            </a:pP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We need 60 kits for each contract at $10 per kit.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That is the purchase price of C=$600 per unit of product. While the demand is probabilistic and moves up and down around the average, to use the EOQ model, we need to assume that the demand is deterministic and R = D = 16 until we increase the capacity or there is a change in demand.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kits are used at a steady rate of 16(60) = 960 per day, and a year is 365 days. That is </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5475 products or 350400 kits per year. </a:t>
            </a:r>
            <a:endParaRPr lang="en-US" sz="4000" b="1" dirty="0">
              <a:latin typeface="Book Antiqua" panose="02040602050305030304" pitchFamily="18" charset="0"/>
            </a:endParaRPr>
          </a:p>
        </p:txBody>
      </p:sp>
    </p:spTree>
    <p:extLst>
      <p:ext uri="{BB962C8B-B14F-4D97-AF65-F5344CB8AC3E}">
        <p14:creationId xmlns:p14="http://schemas.microsoft.com/office/powerpoint/2010/main" val="274731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Inventory Decisions in LittleField Technologies</a:t>
            </a:r>
          </a:p>
        </p:txBody>
      </p:sp>
      <p:sp>
        <p:nvSpPr>
          <p:cNvPr id="5" name="Text Box 2"/>
          <p:cNvSpPr txBox="1">
            <a:spLocks noChangeArrowheads="1"/>
          </p:cNvSpPr>
          <p:nvPr/>
        </p:nvSpPr>
        <p:spPr bwMode="auto">
          <a:xfrm>
            <a:off x="-6531" y="591306"/>
            <a:ext cx="12192000" cy="2462213"/>
          </a:xfrm>
          <a:prstGeom prst="rect">
            <a:avLst/>
          </a:prstGeom>
          <a:noFill/>
          <a:ln w="12700">
            <a:noFill/>
            <a:miter lim="800000"/>
            <a:headEnd/>
            <a:tailEnd/>
          </a:ln>
        </p:spPr>
        <p:txBody>
          <a:bodyPr wrap="square">
            <a:spAutoFit/>
          </a:bodyPr>
          <a:lstStyle/>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We have 10% capital cost (interests) and 10% physical storage cost during the game. That is a total of h=20% per dollar invested in inventory per year, or </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H=hC=0.20($600) = $120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per product per year.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ordering cost is S=$1000 per order.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How much should we order each time to minimize our total annual inventory ( ordering and carrying) costs?</a:t>
            </a:r>
            <a:endParaRPr lang="en-US" sz="4000"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39136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0" y="609600"/>
            <a:ext cx="12157166" cy="1828800"/>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D = R = (16)(365) = 5475 contracts per year or D = R = 60(5475) = 350400 kits per year.</a:t>
            </a:r>
          </a:p>
          <a:p>
            <a:pPr>
              <a:spcAft>
                <a:spcPts val="600"/>
              </a:spcAft>
            </a:pPr>
            <a:r>
              <a:rPr lang="en-US" sz="2400" kern="0" dirty="0">
                <a:latin typeface="Book Antiqua" pitchFamily="18" charset="0"/>
              </a:rPr>
              <a:t>H = 0.2($10) = $2 per kit per year,  or H = $10*0.20(60) = $120 per contract per year.</a:t>
            </a:r>
          </a:p>
          <a:p>
            <a:pPr>
              <a:spcAft>
                <a:spcPts val="600"/>
              </a:spcAft>
            </a:pPr>
            <a:r>
              <a:rPr lang="en-US" sz="2400" kern="0" dirty="0">
                <a:latin typeface="Book Antiqua" pitchFamily="18" charset="0"/>
              </a:rPr>
              <a:t>S = $1000 per order. Ordering Quantity = Q. </a:t>
            </a:r>
          </a:p>
          <a:p>
            <a:pPr eaLnBrk="0" hangingPunct="0">
              <a:spcAft>
                <a:spcPts val="600"/>
              </a:spcAft>
              <a:defRPr/>
            </a:pPr>
            <a:r>
              <a:rPr lang="en-US" sz="2400" b="1" dirty="0">
                <a:solidFill>
                  <a:srgbClr val="AA0000"/>
                </a:solidFill>
                <a:latin typeface="Book Antiqua" panose="02040602050305030304" pitchFamily="18" charset="0"/>
                <a:ea typeface="ＭＳ Ｐゴシック" charset="-128"/>
                <a:cs typeface="+mn-cs"/>
              </a:rPr>
              <a:t># of orders per year = D/Q = 5475/Q.</a:t>
            </a:r>
          </a:p>
        </p:txBody>
      </p:sp>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Number  of Orders &amp; Ordering Costs</a:t>
            </a:r>
          </a:p>
        </p:txBody>
      </p:sp>
      <p:pic>
        <p:nvPicPr>
          <p:cNvPr id="13" name="Picture 12">
            <a:extLst>
              <a:ext uri="{FF2B5EF4-FFF2-40B4-BE49-F238E27FC236}">
                <a16:creationId xmlns:a16="http://schemas.microsoft.com/office/drawing/2014/main" id="{24B1F55D-5A31-46B6-BAAC-4233B496520D}"/>
              </a:ext>
            </a:extLst>
          </p:cNvPr>
          <p:cNvPicPr>
            <a:picLocks noChangeAspect="1"/>
          </p:cNvPicPr>
          <p:nvPr/>
        </p:nvPicPr>
        <p:blipFill>
          <a:blip r:embed="rId4"/>
          <a:stretch>
            <a:fillRect/>
          </a:stretch>
        </p:blipFill>
        <p:spPr>
          <a:xfrm>
            <a:off x="39864" y="2438399"/>
            <a:ext cx="9413333" cy="3940000"/>
          </a:xfrm>
          <a:prstGeom prst="rect">
            <a:avLst/>
          </a:prstGeom>
        </p:spPr>
      </p:pic>
      <p:graphicFrame>
        <p:nvGraphicFramePr>
          <p:cNvPr id="14" name="Object 13">
            <a:extLst>
              <a:ext uri="{FF2B5EF4-FFF2-40B4-BE49-F238E27FC236}">
                <a16:creationId xmlns:a16="http://schemas.microsoft.com/office/drawing/2014/main" id="{D973448B-A732-45E6-BD44-5F9DE261781F}"/>
              </a:ext>
            </a:extLst>
          </p:cNvPr>
          <p:cNvGraphicFramePr>
            <a:graphicFrameLocks noChangeAspect="1"/>
          </p:cNvGraphicFramePr>
          <p:nvPr>
            <p:extLst>
              <p:ext uri="{D42A27DB-BD31-4B8C-83A1-F6EECF244321}">
                <p14:modId xmlns:p14="http://schemas.microsoft.com/office/powerpoint/2010/main" val="1434852217"/>
              </p:ext>
            </p:extLst>
          </p:nvPr>
        </p:nvGraphicFramePr>
        <p:xfrm>
          <a:off x="304800" y="2642923"/>
          <a:ext cx="9159686" cy="3735476"/>
        </p:xfrm>
        <a:graphic>
          <a:graphicData uri="http://schemas.openxmlformats.org/presentationml/2006/ole">
            <mc:AlternateContent xmlns:mc="http://schemas.openxmlformats.org/markup-compatibility/2006">
              <mc:Choice xmlns:v="urn:schemas-microsoft-com:vml" Requires="v">
                <p:oleObj spid="_x0000_s78876" name="Worksheet" r:id="rId5" imgW="8839377" imgH="3571816" progId="Excel.Sheet.12">
                  <p:embed/>
                </p:oleObj>
              </mc:Choice>
              <mc:Fallback>
                <p:oleObj name="Worksheet" r:id="rId5" imgW="8839377" imgH="3571816" progId="Excel.Sheet.12">
                  <p:embed/>
                  <p:pic>
                    <p:nvPicPr>
                      <p:cNvPr id="0" name=""/>
                      <p:cNvPicPr/>
                      <p:nvPr/>
                    </p:nvPicPr>
                    <p:blipFill>
                      <a:blip r:embed="rId6"/>
                      <a:stretch>
                        <a:fillRect/>
                      </a:stretch>
                    </p:blipFill>
                    <p:spPr>
                      <a:xfrm>
                        <a:off x="304800" y="2642923"/>
                        <a:ext cx="9159686" cy="373547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9AFBE89-791B-4C25-8A0A-54655C92AF67}"/>
              </a:ext>
            </a:extLst>
          </p:cNvPr>
          <p:cNvSpPr txBox="1"/>
          <p:nvPr/>
        </p:nvSpPr>
        <p:spPr>
          <a:xfrm>
            <a:off x="5410200" y="3581400"/>
            <a:ext cx="3926064" cy="461665"/>
          </a:xfrm>
          <a:prstGeom prst="rect">
            <a:avLst/>
          </a:prstGeom>
          <a:solidFill>
            <a:schemeClr val="bg1"/>
          </a:solidFill>
        </p:spPr>
        <p:txBody>
          <a:bodyPr wrap="square">
            <a:spAutoFit/>
          </a:bodyPr>
          <a:lstStyle/>
          <a:p>
            <a:pPr eaLnBrk="0" hangingPunct="0">
              <a:spcAft>
                <a:spcPts val="600"/>
              </a:spcAft>
              <a:defRPr/>
            </a:pPr>
            <a:r>
              <a:rPr lang="en-US" sz="2400" b="1" dirty="0">
                <a:solidFill>
                  <a:srgbClr val="002060"/>
                </a:solidFill>
                <a:latin typeface="Book Antiqua" panose="02040602050305030304" pitchFamily="18" charset="0"/>
                <a:ea typeface="ＭＳ Ｐゴシック" charset="-128"/>
              </a:rPr>
              <a:t>OC = SD/Q = 1000(5480)/Q</a:t>
            </a:r>
          </a:p>
        </p:txBody>
      </p:sp>
    </p:spTree>
    <p:extLst>
      <p:ext uri="{BB962C8B-B14F-4D97-AF65-F5344CB8AC3E}">
        <p14:creationId xmlns:p14="http://schemas.microsoft.com/office/powerpoint/2010/main" val="76527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37279</TotalTime>
  <Words>4193</Words>
  <Application>Microsoft Office PowerPoint</Application>
  <PresentationFormat>Widescreen</PresentationFormat>
  <Paragraphs>304</Paragraphs>
  <Slides>40</Slides>
  <Notes>22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3</vt:i4>
      </vt:variant>
      <vt:variant>
        <vt:lpstr>Slide Titles</vt:lpstr>
      </vt:variant>
      <vt:variant>
        <vt:i4>40</vt:i4>
      </vt:variant>
    </vt:vector>
  </HeadingPairs>
  <TitlesOfParts>
    <vt:vector size="59" baseType="lpstr">
      <vt:lpstr>Arial</vt:lpstr>
      <vt:lpstr>Book Antiqua</vt:lpstr>
      <vt:lpstr>Calibri</vt:lpstr>
      <vt:lpstr>Cambria Math</vt:lpstr>
      <vt:lpstr>Garamond</vt:lpstr>
      <vt:lpstr>Impact</vt:lpstr>
      <vt:lpstr>Lucida Calligraphy</vt:lpstr>
      <vt:lpstr>MS Reference Sans Serif</vt:lpstr>
      <vt:lpstr>Noto Sans Symbols</vt:lpstr>
      <vt:lpstr>Times New Roman</vt:lpstr>
      <vt:lpstr>Verdana</vt:lpstr>
      <vt:lpstr>Viner Hand ITC</vt:lpstr>
      <vt:lpstr>Wingdings</vt:lpstr>
      <vt:lpstr>Lean Thinking Final</vt:lpstr>
      <vt:lpstr>508 Lecture</vt:lpstr>
      <vt:lpstr>Level</vt:lpstr>
      <vt:lpstr>Worksheet</vt:lpstr>
      <vt:lpstr>Microsoft Excel 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CSL For Continuously Stocked Item With &amp; Without Lost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923</cp:revision>
  <cp:lastPrinted>2021-08-25T16:42:58Z</cp:lastPrinted>
  <dcterms:created xsi:type="dcterms:W3CDTF">1995-06-17T23:31:02Z</dcterms:created>
  <dcterms:modified xsi:type="dcterms:W3CDTF">2022-07-09T06:32:46Z</dcterms:modified>
</cp:coreProperties>
</file>