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0" r:id="rId1"/>
    <p:sldMasterId id="2147483749" r:id="rId2"/>
    <p:sldMasterId id="2147483756" r:id="rId3"/>
  </p:sldMasterIdLst>
  <p:notesMasterIdLst>
    <p:notesMasterId r:id="rId106"/>
  </p:notesMasterIdLst>
  <p:handoutMasterIdLst>
    <p:handoutMasterId r:id="rId107"/>
  </p:handoutMasterIdLst>
  <p:sldIdLst>
    <p:sldId id="1107" r:id="rId4"/>
    <p:sldId id="644" r:id="rId5"/>
    <p:sldId id="634" r:id="rId6"/>
    <p:sldId id="1108" r:id="rId7"/>
    <p:sldId id="641" r:id="rId8"/>
    <p:sldId id="636" r:id="rId9"/>
    <p:sldId id="638" r:id="rId10"/>
    <p:sldId id="639" r:id="rId11"/>
    <p:sldId id="642" r:id="rId12"/>
    <p:sldId id="637" r:id="rId13"/>
    <p:sldId id="603" r:id="rId14"/>
    <p:sldId id="625" r:id="rId15"/>
    <p:sldId id="367" r:id="rId16"/>
    <p:sldId id="630" r:id="rId17"/>
    <p:sldId id="631" r:id="rId18"/>
    <p:sldId id="1104" r:id="rId19"/>
    <p:sldId id="595" r:id="rId20"/>
    <p:sldId id="598" r:id="rId21"/>
    <p:sldId id="599" r:id="rId22"/>
    <p:sldId id="1103" r:id="rId23"/>
    <p:sldId id="1105" r:id="rId24"/>
    <p:sldId id="356" r:id="rId25"/>
    <p:sldId id="618" r:id="rId26"/>
    <p:sldId id="1106" r:id="rId27"/>
    <p:sldId id="620" r:id="rId28"/>
    <p:sldId id="635" r:id="rId29"/>
    <p:sldId id="632" r:id="rId30"/>
    <p:sldId id="619" r:id="rId31"/>
    <p:sldId id="1110" r:id="rId32"/>
    <p:sldId id="1001" r:id="rId33"/>
    <p:sldId id="990" r:id="rId34"/>
    <p:sldId id="1084" r:id="rId35"/>
    <p:sldId id="996" r:id="rId36"/>
    <p:sldId id="998" r:id="rId37"/>
    <p:sldId id="1109" r:id="rId38"/>
    <p:sldId id="898" r:id="rId39"/>
    <p:sldId id="904" r:id="rId40"/>
    <p:sldId id="905" r:id="rId41"/>
    <p:sldId id="909" r:id="rId42"/>
    <p:sldId id="908" r:id="rId43"/>
    <p:sldId id="1112" r:id="rId44"/>
    <p:sldId id="1093" r:id="rId45"/>
    <p:sldId id="414" r:id="rId46"/>
    <p:sldId id="377" r:id="rId47"/>
    <p:sldId id="441" r:id="rId48"/>
    <p:sldId id="382" r:id="rId49"/>
    <p:sldId id="1094" r:id="rId50"/>
    <p:sldId id="1023" r:id="rId51"/>
    <p:sldId id="1080" r:id="rId52"/>
    <p:sldId id="1007" r:id="rId53"/>
    <p:sldId id="1068" r:id="rId54"/>
    <p:sldId id="404" r:id="rId55"/>
    <p:sldId id="406" r:id="rId56"/>
    <p:sldId id="970" r:id="rId57"/>
    <p:sldId id="1095" r:id="rId58"/>
    <p:sldId id="967" r:id="rId59"/>
    <p:sldId id="968" r:id="rId60"/>
    <p:sldId id="969" r:id="rId61"/>
    <p:sldId id="943" r:id="rId62"/>
    <p:sldId id="1096" r:id="rId63"/>
    <p:sldId id="334" r:id="rId64"/>
    <p:sldId id="390" r:id="rId65"/>
    <p:sldId id="1097" r:id="rId66"/>
    <p:sldId id="372" r:id="rId67"/>
    <p:sldId id="388" r:id="rId68"/>
    <p:sldId id="335" r:id="rId69"/>
    <p:sldId id="374" r:id="rId70"/>
    <p:sldId id="337" r:id="rId71"/>
    <p:sldId id="394" r:id="rId72"/>
    <p:sldId id="1098" r:id="rId73"/>
    <p:sldId id="1099" r:id="rId74"/>
    <p:sldId id="1100" r:id="rId75"/>
    <p:sldId id="389" r:id="rId76"/>
    <p:sldId id="396" r:id="rId77"/>
    <p:sldId id="1101" r:id="rId78"/>
    <p:sldId id="1102" r:id="rId79"/>
    <p:sldId id="397" r:id="rId80"/>
    <p:sldId id="398" r:id="rId81"/>
    <p:sldId id="615" r:id="rId82"/>
    <p:sldId id="616" r:id="rId83"/>
    <p:sldId id="539" r:id="rId84"/>
    <p:sldId id="545" r:id="rId85"/>
    <p:sldId id="540" r:id="rId86"/>
    <p:sldId id="541" r:id="rId87"/>
    <p:sldId id="542" r:id="rId88"/>
    <p:sldId id="339" r:id="rId89"/>
    <p:sldId id="340" r:id="rId90"/>
    <p:sldId id="1090" r:id="rId91"/>
    <p:sldId id="333" r:id="rId92"/>
    <p:sldId id="327" r:id="rId93"/>
    <p:sldId id="328" r:id="rId94"/>
    <p:sldId id="330" r:id="rId95"/>
    <p:sldId id="393" r:id="rId96"/>
    <p:sldId id="1086" r:id="rId97"/>
    <p:sldId id="1087" r:id="rId98"/>
    <p:sldId id="1089" r:id="rId99"/>
    <p:sldId id="547" r:id="rId100"/>
    <p:sldId id="546" r:id="rId101"/>
    <p:sldId id="1085" r:id="rId102"/>
    <p:sldId id="387" r:id="rId103"/>
    <p:sldId id="375" r:id="rId104"/>
    <p:sldId id="381" r:id="rId105"/>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Lead Time, Re-Order Point, Cycle Service Level, and Fill Rate" id="{3EC62C8C-1CD3-48AE-9EC5-BB75C9EF389B}">
          <p14:sldIdLst>
            <p14:sldId id="1107"/>
            <p14:sldId id="644"/>
            <p14:sldId id="634"/>
            <p14:sldId id="1108"/>
            <p14:sldId id="641"/>
            <p14:sldId id="636"/>
            <p14:sldId id="638"/>
            <p14:sldId id="639"/>
            <p14:sldId id="642"/>
            <p14:sldId id="637"/>
            <p14:sldId id="603"/>
            <p14:sldId id="625"/>
            <p14:sldId id="367"/>
            <p14:sldId id="630"/>
            <p14:sldId id="631"/>
            <p14:sldId id="1104"/>
            <p14:sldId id="595"/>
            <p14:sldId id="598"/>
            <p14:sldId id="599"/>
            <p14:sldId id="1103"/>
            <p14:sldId id="1105"/>
            <p14:sldId id="356"/>
            <p14:sldId id="618"/>
            <p14:sldId id="1106"/>
            <p14:sldId id="620"/>
            <p14:sldId id="635"/>
            <p14:sldId id="632"/>
            <p14:sldId id="619"/>
            <p14:sldId id="1110"/>
            <p14:sldId id="1001"/>
            <p14:sldId id="990"/>
            <p14:sldId id="1084"/>
            <p14:sldId id="996"/>
            <p14:sldId id="998"/>
            <p14:sldId id="1109"/>
            <p14:sldId id="898"/>
            <p14:sldId id="904"/>
            <p14:sldId id="905"/>
            <p14:sldId id="909"/>
            <p14:sldId id="908"/>
            <p14:sldId id="1112"/>
            <p14:sldId id="1093"/>
            <p14:sldId id="414"/>
            <p14:sldId id="377"/>
            <p14:sldId id="441"/>
            <p14:sldId id="382"/>
            <p14:sldId id="1094"/>
            <p14:sldId id="1023"/>
            <p14:sldId id="1080"/>
            <p14:sldId id="1007"/>
            <p14:sldId id="1068"/>
            <p14:sldId id="404"/>
            <p14:sldId id="406"/>
            <p14:sldId id="970"/>
            <p14:sldId id="1095"/>
            <p14:sldId id="967"/>
            <p14:sldId id="968"/>
            <p14:sldId id="969"/>
            <p14:sldId id="943"/>
            <p14:sldId id="1096"/>
            <p14:sldId id="334"/>
            <p14:sldId id="390"/>
            <p14:sldId id="1097"/>
            <p14:sldId id="372"/>
            <p14:sldId id="388"/>
            <p14:sldId id="335"/>
            <p14:sldId id="374"/>
            <p14:sldId id="337"/>
            <p14:sldId id="394"/>
            <p14:sldId id="1098"/>
            <p14:sldId id="1099"/>
            <p14:sldId id="1100"/>
            <p14:sldId id="389"/>
            <p14:sldId id="396"/>
            <p14:sldId id="1101"/>
            <p14:sldId id="1102"/>
            <p14:sldId id="397"/>
            <p14:sldId id="398"/>
            <p14:sldId id="615"/>
            <p14:sldId id="616"/>
            <p14:sldId id="539"/>
            <p14:sldId id="545"/>
            <p14:sldId id="540"/>
            <p14:sldId id="541"/>
            <p14:sldId id="542"/>
            <p14:sldId id="339"/>
            <p14:sldId id="340"/>
            <p14:sldId id="1090"/>
            <p14:sldId id="333"/>
            <p14:sldId id="327"/>
            <p14:sldId id="328"/>
            <p14:sldId id="330"/>
            <p14:sldId id="393"/>
            <p14:sldId id="1086"/>
            <p14:sldId id="1087"/>
            <p14:sldId id="1089"/>
            <p14:sldId id="547"/>
            <p14:sldId id="546"/>
            <p14:sldId id="1085"/>
            <p14:sldId id="387"/>
            <p14:sldId id="375"/>
            <p14:sldId id="3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1" clrIdx="0">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581"/>
    <a:srgbClr val="A792EC"/>
    <a:srgbClr val="72659E"/>
    <a:srgbClr val="FF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6" autoAdjust="0"/>
    <p:restoredTop sz="90482" autoAdjust="0"/>
  </p:normalViewPr>
  <p:slideViewPr>
    <p:cSldViewPr>
      <p:cViewPr varScale="1">
        <p:scale>
          <a:sx n="110" d="100"/>
          <a:sy n="110" d="100"/>
        </p:scale>
        <p:origin x="414" y="90"/>
      </p:cViewPr>
      <p:guideLst>
        <p:guide orient="horz" pos="2160"/>
        <p:guide pos="3840"/>
      </p:guideLst>
    </p:cSldViewPr>
  </p:slideViewPr>
  <p:outlineViewPr>
    <p:cViewPr>
      <p:scale>
        <a:sx n="33" d="100"/>
        <a:sy n="33" d="100"/>
      </p:scale>
      <p:origin x="0" y="-25428"/>
    </p:cViewPr>
    <p:sldLst>
      <p:sld r:id="rId1" collapse="1"/>
    </p:sldLst>
  </p:outlineViewPr>
  <p:notesTextViewPr>
    <p:cViewPr>
      <p:scale>
        <a:sx n="100" d="100"/>
        <a:sy n="100" d="100"/>
      </p:scale>
      <p:origin x="0" y="0"/>
    </p:cViewPr>
  </p:notesTextViewPr>
  <p:sorterViewPr>
    <p:cViewPr>
      <p:scale>
        <a:sx n="61" d="100"/>
        <a:sy n="61" d="100"/>
      </p:scale>
      <p:origin x="0" y="0"/>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handoutMaster" Target="handoutMasters/handout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commentAuthors" Target="commentAuthor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0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eys\Dropbox\courses\581\excel%20examples\week%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cv=0.1</c:v>
          </c:tx>
          <c:xVal>
            <c:numRef>
              <c:f>Sheet2!$C$5:$G$5</c:f>
              <c:numCache>
                <c:formatCode>General</c:formatCode>
                <c:ptCount val="5"/>
                <c:pt idx="0">
                  <c:v>0.9</c:v>
                </c:pt>
                <c:pt idx="1">
                  <c:v>0.95</c:v>
                </c:pt>
                <c:pt idx="2">
                  <c:v>0.98</c:v>
                </c:pt>
                <c:pt idx="3">
                  <c:v>0.99</c:v>
                </c:pt>
                <c:pt idx="4">
                  <c:v>0.999</c:v>
                </c:pt>
              </c:numCache>
            </c:numRef>
          </c:xVal>
          <c:yVal>
            <c:numRef>
              <c:f>Sheet2!$C$6:$G$6</c:f>
              <c:numCache>
                <c:formatCode>0.00%</c:formatCode>
                <c:ptCount val="5"/>
                <c:pt idx="0">
                  <c:v>0.99529999999999996</c:v>
                </c:pt>
                <c:pt idx="1">
                  <c:v>0.99790000000000001</c:v>
                </c:pt>
                <c:pt idx="2">
                  <c:v>0.99929999999999997</c:v>
                </c:pt>
                <c:pt idx="3">
                  <c:v>0.99970000000000003</c:v>
                </c:pt>
                <c:pt idx="4" formatCode="0.000%">
                  <c:v>0.99997000000000003</c:v>
                </c:pt>
              </c:numCache>
            </c:numRef>
          </c:yVal>
          <c:smooth val="0"/>
          <c:extLst>
            <c:ext xmlns:c16="http://schemas.microsoft.com/office/drawing/2014/chart" uri="{C3380CC4-5D6E-409C-BE32-E72D297353CC}">
              <c16:uniqueId val="{00000000-6DE1-4519-993A-A7F2D49BAEAB}"/>
            </c:ext>
          </c:extLst>
        </c:ser>
        <c:ser>
          <c:idx val="2"/>
          <c:order val="1"/>
          <c:tx>
            <c:v>cv=.5</c:v>
          </c:tx>
          <c:spPr>
            <a:ln>
              <a:solidFill>
                <a:srgbClr val="CC9900"/>
              </a:solidFill>
            </a:ln>
          </c:spPr>
          <c:marker>
            <c:spPr>
              <a:ln>
                <a:solidFill>
                  <a:srgbClr val="CC9900"/>
                </a:solidFill>
              </a:ln>
            </c:spPr>
          </c:marker>
          <c:xVal>
            <c:numRef>
              <c:f>Sheet2!$C$5:$G$5</c:f>
              <c:numCache>
                <c:formatCode>General</c:formatCode>
                <c:ptCount val="5"/>
                <c:pt idx="0">
                  <c:v>0.9</c:v>
                </c:pt>
                <c:pt idx="1">
                  <c:v>0.95</c:v>
                </c:pt>
                <c:pt idx="2">
                  <c:v>0.98</c:v>
                </c:pt>
                <c:pt idx="3">
                  <c:v>0.99</c:v>
                </c:pt>
                <c:pt idx="4">
                  <c:v>0.999</c:v>
                </c:pt>
              </c:numCache>
            </c:numRef>
          </c:xVal>
          <c:yVal>
            <c:numRef>
              <c:f>Sheet2!$C$8:$G$8</c:f>
              <c:numCache>
                <c:formatCode>0.00%</c:formatCode>
                <c:ptCount val="5"/>
                <c:pt idx="0">
                  <c:v>0.97640000000000005</c:v>
                </c:pt>
                <c:pt idx="1">
                  <c:v>0.98970000000000002</c:v>
                </c:pt>
                <c:pt idx="2">
                  <c:v>0.99639999999999995</c:v>
                </c:pt>
                <c:pt idx="3">
                  <c:v>0.99829999999999997</c:v>
                </c:pt>
                <c:pt idx="4" formatCode="0.000%">
                  <c:v>0.99985000000000002</c:v>
                </c:pt>
              </c:numCache>
            </c:numRef>
          </c:yVal>
          <c:smooth val="0"/>
          <c:extLst>
            <c:ext xmlns:c16="http://schemas.microsoft.com/office/drawing/2014/chart" uri="{C3380CC4-5D6E-409C-BE32-E72D297353CC}">
              <c16:uniqueId val="{00000001-6DE1-4519-993A-A7F2D49BAEAB}"/>
            </c:ext>
          </c:extLst>
        </c:ser>
        <c:ser>
          <c:idx val="4"/>
          <c:order val="2"/>
          <c:tx>
            <c:v>cv=5</c:v>
          </c:tx>
          <c:xVal>
            <c:numRef>
              <c:f>Sheet2!$C$5:$G$5</c:f>
              <c:numCache>
                <c:formatCode>General</c:formatCode>
                <c:ptCount val="5"/>
                <c:pt idx="0">
                  <c:v>0.9</c:v>
                </c:pt>
                <c:pt idx="1">
                  <c:v>0.95</c:v>
                </c:pt>
                <c:pt idx="2">
                  <c:v>0.98</c:v>
                </c:pt>
                <c:pt idx="3">
                  <c:v>0.99</c:v>
                </c:pt>
                <c:pt idx="4">
                  <c:v>0.999</c:v>
                </c:pt>
              </c:numCache>
            </c:numRef>
          </c:xVal>
          <c:yVal>
            <c:numRef>
              <c:f>Sheet2!$C$10:$G$10</c:f>
              <c:numCache>
                <c:formatCode>0.00%</c:formatCode>
                <c:ptCount val="5"/>
                <c:pt idx="0">
                  <c:v>0.76390000000000002</c:v>
                </c:pt>
                <c:pt idx="1">
                  <c:v>0.89659999999999995</c:v>
                </c:pt>
                <c:pt idx="2">
                  <c:v>0.9637</c:v>
                </c:pt>
                <c:pt idx="3">
                  <c:v>0.98309999999999997</c:v>
                </c:pt>
                <c:pt idx="4" formatCode="0.000%">
                  <c:v>0.99853000000000003</c:v>
                </c:pt>
              </c:numCache>
            </c:numRef>
          </c:yVal>
          <c:smooth val="0"/>
          <c:extLst>
            <c:ext xmlns:c16="http://schemas.microsoft.com/office/drawing/2014/chart" uri="{C3380CC4-5D6E-409C-BE32-E72D297353CC}">
              <c16:uniqueId val="{00000002-6DE1-4519-993A-A7F2D49BAEAB}"/>
            </c:ext>
          </c:extLst>
        </c:ser>
        <c:dLbls>
          <c:showLegendKey val="0"/>
          <c:showVal val="0"/>
          <c:showCatName val="0"/>
          <c:showSerName val="0"/>
          <c:showPercent val="0"/>
          <c:showBubbleSize val="0"/>
        </c:dLbls>
        <c:axId val="-2061037848"/>
        <c:axId val="-2124786552"/>
      </c:scatterChart>
      <c:valAx>
        <c:axId val="-2061037848"/>
        <c:scaling>
          <c:orientation val="minMax"/>
          <c:max val="1"/>
          <c:min val="0.9"/>
        </c:scaling>
        <c:delete val="0"/>
        <c:axPos val="b"/>
        <c:title>
          <c:tx>
            <c:rich>
              <a:bodyPr/>
              <a:lstStyle/>
              <a:p>
                <a:pPr>
                  <a:defRPr sz="1200"/>
                </a:pPr>
                <a:r>
                  <a:rPr lang="en-US" sz="1200"/>
                  <a:t>CSL (for z value)</a:t>
                </a:r>
              </a:p>
            </c:rich>
          </c:tx>
          <c:overlay val="0"/>
        </c:title>
        <c:numFmt formatCode="General" sourceLinked="1"/>
        <c:majorTickMark val="out"/>
        <c:minorTickMark val="none"/>
        <c:tickLblPos val="nextTo"/>
        <c:txPr>
          <a:bodyPr/>
          <a:lstStyle/>
          <a:p>
            <a:pPr>
              <a:defRPr sz="1100"/>
            </a:pPr>
            <a:endParaRPr lang="en-US"/>
          </a:p>
        </c:txPr>
        <c:crossAx val="-2124786552"/>
        <c:crosses val="autoZero"/>
        <c:crossBetween val="midCat"/>
      </c:valAx>
      <c:valAx>
        <c:axId val="-2124786552"/>
        <c:scaling>
          <c:orientation val="minMax"/>
          <c:max val="1"/>
          <c:min val="0.750000000000001"/>
        </c:scaling>
        <c:delete val="0"/>
        <c:axPos val="l"/>
        <c:majorGridlines/>
        <c:title>
          <c:tx>
            <c:rich>
              <a:bodyPr rot="-5400000" vert="horz"/>
              <a:lstStyle/>
              <a:p>
                <a:pPr>
                  <a:defRPr sz="1200"/>
                </a:pPr>
                <a:r>
                  <a:rPr lang="en-US" sz="1200"/>
                  <a:t>Fill rate</a:t>
                </a:r>
              </a:p>
            </c:rich>
          </c:tx>
          <c:overlay val="0"/>
        </c:title>
        <c:numFmt formatCode="0%" sourceLinked="0"/>
        <c:majorTickMark val="out"/>
        <c:minorTickMark val="none"/>
        <c:tickLblPos val="nextTo"/>
        <c:txPr>
          <a:bodyPr/>
          <a:lstStyle/>
          <a:p>
            <a:pPr>
              <a:defRPr sz="1100"/>
            </a:pPr>
            <a:endParaRPr lang="en-US"/>
          </a:p>
        </c:txPr>
        <c:crossAx val="-2061037848"/>
        <c:crosses val="autoZero"/>
        <c:crossBetween val="midCat"/>
        <c:majorUnit val="0.05"/>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jpeg"/></Relationships>
</file>

<file path=ppt/diagrams/_rels/data12.xml.rels><?xml version="1.0" encoding="UTF-8" standalone="yes"?>
<Relationships xmlns="http://schemas.openxmlformats.org/package/2006/relationships"><Relationship Id="rId1" Type="http://schemas.openxmlformats.org/officeDocument/2006/relationships/image" Target="../media/image79.png"/></Relationships>
</file>

<file path=ppt/diagrams/_rels/data13.xml.rels><?xml version="1.0" encoding="UTF-8" standalone="yes"?>
<Relationships xmlns="http://schemas.openxmlformats.org/package/2006/relationships"><Relationship Id="rId1" Type="http://schemas.openxmlformats.org/officeDocument/2006/relationships/image" Target="../media/image81.png"/></Relationships>
</file>

<file path=ppt/diagrams/_rels/data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_rels/data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79.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8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B20C4-6018-471A-AE1E-3DDF58B9E438}" type="doc">
      <dgm:prSet loTypeId="urn:microsoft.com/office/officeart/2005/8/layout/pList1#6" loCatId="list" qsTypeId="urn:microsoft.com/office/officeart/2005/8/quickstyle/3d1" qsCatId="3D" csTypeId="urn:microsoft.com/office/officeart/2005/8/colors/accent0_3" csCatId="mainScheme" phldr="1"/>
      <dgm:spPr/>
      <dgm:t>
        <a:bodyPr/>
        <a:lstStyle/>
        <a:p>
          <a:endParaRPr lang="en-US"/>
        </a:p>
      </dgm:t>
    </dgm:pt>
    <dgm:pt modelId="{052A7801-228D-4E7E-878E-FE8EEEB0F5D6}">
      <dgm:prSet custT="1"/>
      <dgm:spPr/>
      <dgm:t>
        <a:bodyPr/>
        <a:lstStyle/>
        <a:p>
          <a:pPr rtl="0"/>
          <a:r>
            <a:rPr lang="en-US" sz="1400" dirty="0"/>
            <a:t>Enables the use of aggregate forecasts</a:t>
          </a:r>
        </a:p>
      </dgm:t>
    </dgm:pt>
    <dgm:pt modelId="{27AE44D7-B484-4647-BB6C-F3663ECE0846}" type="parTrans" cxnId="{442D1BFC-DAEF-4273-859F-0B3ECEF352FD}">
      <dgm:prSet/>
      <dgm:spPr/>
      <dgm:t>
        <a:bodyPr/>
        <a:lstStyle/>
        <a:p>
          <a:endParaRPr lang="en-US"/>
        </a:p>
      </dgm:t>
    </dgm:pt>
    <dgm:pt modelId="{A02D6EDE-C166-49AF-9FE2-91015E5518E0}" type="sibTrans" cxnId="{442D1BFC-DAEF-4273-859F-0B3ECEF352FD}">
      <dgm:prSet/>
      <dgm:spPr/>
      <dgm:t>
        <a:bodyPr/>
        <a:lstStyle/>
        <a:p>
          <a:endParaRPr lang="en-US"/>
        </a:p>
      </dgm:t>
    </dgm:pt>
    <dgm:pt modelId="{466FB0E1-196B-4FA8-A188-A8E9381DBE5F}">
      <dgm:prSet custT="1"/>
      <dgm:spPr/>
      <dgm:t>
        <a:bodyPr/>
        <a:lstStyle/>
        <a:p>
          <a:pPr rtl="0"/>
          <a:r>
            <a:rPr lang="en-US" sz="1400" dirty="0"/>
            <a:t>Reduces scrapped or obsolete inventory, increases customer service</a:t>
          </a:r>
        </a:p>
      </dgm:t>
    </dgm:pt>
    <dgm:pt modelId="{6D7B42C0-382C-4A0C-8F78-45A728C7C316}" type="parTrans" cxnId="{04D79154-8FDD-4D8B-957B-2DEAD6BBD5D9}">
      <dgm:prSet/>
      <dgm:spPr/>
      <dgm:t>
        <a:bodyPr/>
        <a:lstStyle/>
        <a:p>
          <a:endParaRPr lang="en-US"/>
        </a:p>
      </dgm:t>
    </dgm:pt>
    <dgm:pt modelId="{CB61A8DF-452A-4A79-9D1A-5593ACE63B7D}" type="sibTrans" cxnId="{04D79154-8FDD-4D8B-957B-2DEAD6BBD5D9}">
      <dgm:prSet/>
      <dgm:spPr/>
      <dgm:t>
        <a:bodyPr/>
        <a:lstStyle/>
        <a:p>
          <a:endParaRPr lang="en-US"/>
        </a:p>
      </dgm:t>
    </dgm:pt>
    <dgm:pt modelId="{4244EE91-93AF-4E24-ACDA-86BE9E30B6A5}">
      <dgm:prSet custT="1"/>
      <dgm:spPr/>
      <dgm:t>
        <a:bodyPr/>
        <a:lstStyle/>
        <a:p>
          <a:pPr rtl="0"/>
          <a:r>
            <a:rPr lang="en-US" sz="1400" dirty="0"/>
            <a:t>May require new processes or product design with associated cost</a:t>
          </a:r>
        </a:p>
      </dgm:t>
    </dgm:pt>
    <dgm:pt modelId="{4EC66CCF-752A-443E-B962-B604A5906C51}" type="parTrans" cxnId="{4D3A783E-E0E9-4F18-A6B5-2433DF7E1B26}">
      <dgm:prSet/>
      <dgm:spPr/>
      <dgm:t>
        <a:bodyPr/>
        <a:lstStyle/>
        <a:p>
          <a:endParaRPr lang="en-US"/>
        </a:p>
      </dgm:t>
    </dgm:pt>
    <dgm:pt modelId="{FD24EC17-12CD-4078-92D3-16EF875EF24B}" type="sibTrans" cxnId="{4D3A783E-E0E9-4F18-A6B5-2433DF7E1B26}">
      <dgm:prSet/>
      <dgm:spPr/>
      <dgm:t>
        <a:bodyPr/>
        <a:lstStyle/>
        <a:p>
          <a:endParaRPr lang="en-US"/>
        </a:p>
      </dgm:t>
    </dgm:pt>
    <dgm:pt modelId="{571703D2-3A2E-4424-9E59-0FBC574BDEDF}">
      <dgm:prSet custT="1"/>
      <dgm:spPr/>
      <dgm:t>
        <a:bodyPr/>
        <a:lstStyle/>
        <a:p>
          <a:pPr rtl="0"/>
          <a:r>
            <a:rPr lang="en-US" sz="1400" dirty="0"/>
            <a:t>Enables the delay of detailed forecasts</a:t>
          </a:r>
        </a:p>
      </dgm:t>
    </dgm:pt>
    <dgm:pt modelId="{474C78AE-C971-4485-ACE5-DC6D8578DA8A}" type="parTrans" cxnId="{D96FD625-C0A5-4B11-82F2-D16D55DC416A}">
      <dgm:prSet/>
      <dgm:spPr/>
      <dgm:t>
        <a:bodyPr/>
        <a:lstStyle/>
        <a:p>
          <a:endParaRPr lang="en-US"/>
        </a:p>
      </dgm:t>
    </dgm:pt>
    <dgm:pt modelId="{6BEFD477-7E66-4C1B-91FB-9C41AAF21BB3}" type="sibTrans" cxnId="{D96FD625-C0A5-4B11-82F2-D16D55DC416A}">
      <dgm:prSet/>
      <dgm:spPr/>
      <dgm:t>
        <a:bodyPr/>
        <a:lstStyle/>
        <a:p>
          <a:endParaRPr lang="en-US"/>
        </a:p>
      </dgm:t>
    </dgm:pt>
    <dgm:pt modelId="{B6519318-4A3E-41C9-97D6-887FC2D6D430}" type="pres">
      <dgm:prSet presAssocID="{D3CB20C4-6018-471A-AE1E-3DDF58B9E438}" presName="Name0" presStyleCnt="0">
        <dgm:presLayoutVars>
          <dgm:dir/>
          <dgm:resizeHandles val="exact"/>
        </dgm:presLayoutVars>
      </dgm:prSet>
      <dgm:spPr/>
    </dgm:pt>
    <dgm:pt modelId="{E2893F77-B774-499E-B251-C6A0ACF876E7}" type="pres">
      <dgm:prSet presAssocID="{052A7801-228D-4E7E-878E-FE8EEEB0F5D6}" presName="compNode" presStyleCnt="0"/>
      <dgm:spPr/>
    </dgm:pt>
    <dgm:pt modelId="{80976FB7-74D2-4CA1-A2A5-8F56F9D8A7F5}" type="pres">
      <dgm:prSet presAssocID="{052A7801-228D-4E7E-878E-FE8EEEB0F5D6}" presName="pictRect" presStyleLbl="node1" presStyleIdx="0" presStyleCnt="4"/>
      <dgm:spPr>
        <a:blipFill rotWithShape="0">
          <a:blip xmlns:r="http://schemas.openxmlformats.org/officeDocument/2006/relationships" r:embed="rId1"/>
          <a:stretch>
            <a:fillRect/>
          </a:stretch>
        </a:blipFill>
      </dgm:spPr>
    </dgm:pt>
    <dgm:pt modelId="{2B325179-3BBF-483A-AFCD-4E80B9D867F4}" type="pres">
      <dgm:prSet presAssocID="{052A7801-228D-4E7E-878E-FE8EEEB0F5D6}" presName="textRect" presStyleLbl="revTx" presStyleIdx="0" presStyleCnt="4">
        <dgm:presLayoutVars>
          <dgm:bulletEnabled val="1"/>
        </dgm:presLayoutVars>
      </dgm:prSet>
      <dgm:spPr/>
    </dgm:pt>
    <dgm:pt modelId="{5E13A237-CDCC-4576-A2F5-062EC725CD67}" type="pres">
      <dgm:prSet presAssocID="{A02D6EDE-C166-49AF-9FE2-91015E5518E0}" presName="sibTrans" presStyleLbl="sibTrans2D1" presStyleIdx="0" presStyleCnt="0"/>
      <dgm:spPr/>
    </dgm:pt>
    <dgm:pt modelId="{DB260F20-21EE-4FDA-B8FF-9F8AA42C7572}" type="pres">
      <dgm:prSet presAssocID="{571703D2-3A2E-4424-9E59-0FBC574BDEDF}" presName="compNode" presStyleCnt="0"/>
      <dgm:spPr/>
    </dgm:pt>
    <dgm:pt modelId="{5C751FF1-F447-4E67-8A2F-FF21A256429F}" type="pres">
      <dgm:prSet presAssocID="{571703D2-3A2E-4424-9E59-0FBC574BDEDF}" presName="pictRect" presStyleLbl="node1" presStyleIdx="1" presStyleCnt="4"/>
      <dgm:spPr>
        <a:blipFill rotWithShape="0">
          <a:blip xmlns:r="http://schemas.openxmlformats.org/officeDocument/2006/relationships" r:embed="rId2"/>
          <a:stretch>
            <a:fillRect/>
          </a:stretch>
        </a:blipFill>
      </dgm:spPr>
    </dgm:pt>
    <dgm:pt modelId="{2892FC88-F49C-4C0C-99A1-B7796A14C046}" type="pres">
      <dgm:prSet presAssocID="{571703D2-3A2E-4424-9E59-0FBC574BDEDF}" presName="textRect" presStyleLbl="revTx" presStyleIdx="1" presStyleCnt="4">
        <dgm:presLayoutVars>
          <dgm:bulletEnabled val="1"/>
        </dgm:presLayoutVars>
      </dgm:prSet>
      <dgm:spPr/>
    </dgm:pt>
    <dgm:pt modelId="{12B7E425-B4FC-41BE-BCB9-536E7C749AB8}" type="pres">
      <dgm:prSet presAssocID="{6BEFD477-7E66-4C1B-91FB-9C41AAF21BB3}" presName="sibTrans" presStyleLbl="sibTrans2D1" presStyleIdx="0" presStyleCnt="0"/>
      <dgm:spPr/>
    </dgm:pt>
    <dgm:pt modelId="{A241F859-90C0-409C-B82F-CEA849998B45}" type="pres">
      <dgm:prSet presAssocID="{466FB0E1-196B-4FA8-A188-A8E9381DBE5F}" presName="compNode" presStyleCnt="0"/>
      <dgm:spPr/>
    </dgm:pt>
    <dgm:pt modelId="{D31FC7D6-63FD-4232-95BE-1D810935AD76}" type="pres">
      <dgm:prSet presAssocID="{466FB0E1-196B-4FA8-A188-A8E9381DBE5F}" presName="pictRect" presStyleLbl="node1" presStyleIdx="2" presStyleCnt="4"/>
      <dgm:spPr>
        <a:blipFill rotWithShape="0">
          <a:blip xmlns:r="http://schemas.openxmlformats.org/officeDocument/2006/relationships" r:embed="rId3"/>
          <a:stretch>
            <a:fillRect/>
          </a:stretch>
        </a:blipFill>
      </dgm:spPr>
    </dgm:pt>
    <dgm:pt modelId="{B23039C3-B026-4B25-8EB9-49A977D31011}" type="pres">
      <dgm:prSet presAssocID="{466FB0E1-196B-4FA8-A188-A8E9381DBE5F}" presName="textRect" presStyleLbl="revTx" presStyleIdx="2" presStyleCnt="4">
        <dgm:presLayoutVars>
          <dgm:bulletEnabled val="1"/>
        </dgm:presLayoutVars>
      </dgm:prSet>
      <dgm:spPr/>
    </dgm:pt>
    <dgm:pt modelId="{851BF1EC-9CDA-4CE9-A36D-D0608BE4DF71}" type="pres">
      <dgm:prSet presAssocID="{CB61A8DF-452A-4A79-9D1A-5593ACE63B7D}" presName="sibTrans" presStyleLbl="sibTrans2D1" presStyleIdx="0" presStyleCnt="0"/>
      <dgm:spPr/>
    </dgm:pt>
    <dgm:pt modelId="{4E5F76AE-3185-4D32-B8AF-51151B14E15C}" type="pres">
      <dgm:prSet presAssocID="{4244EE91-93AF-4E24-ACDA-86BE9E30B6A5}" presName="compNode" presStyleCnt="0"/>
      <dgm:spPr/>
    </dgm:pt>
    <dgm:pt modelId="{D58D40D3-B9C7-4632-A60C-B11E8B417C56}" type="pres">
      <dgm:prSet presAssocID="{4244EE91-93AF-4E24-ACDA-86BE9E30B6A5}" presName="pictRect" presStyleLbl="node1" presStyleIdx="3" presStyleCnt="4" custLinFactNeighborX="3380" custLinFactNeighborY="-12462"/>
      <dgm:spPr>
        <a:blipFill rotWithShape="0">
          <a:blip xmlns:r="http://schemas.openxmlformats.org/officeDocument/2006/relationships" r:embed="rId4"/>
          <a:stretch>
            <a:fillRect/>
          </a:stretch>
        </a:blipFill>
      </dgm:spPr>
    </dgm:pt>
    <dgm:pt modelId="{AFC840D2-B939-4262-9C8E-CE457CA7E0A4}" type="pres">
      <dgm:prSet presAssocID="{4244EE91-93AF-4E24-ACDA-86BE9E30B6A5}" presName="textRect" presStyleLbl="revTx" presStyleIdx="3" presStyleCnt="4" custLinFactNeighborX="-207" custLinFactNeighborY="-15532">
        <dgm:presLayoutVars>
          <dgm:bulletEnabled val="1"/>
        </dgm:presLayoutVars>
      </dgm:prSet>
      <dgm:spPr/>
    </dgm:pt>
  </dgm:ptLst>
  <dgm:cxnLst>
    <dgm:cxn modelId="{D96FD625-C0A5-4B11-82F2-D16D55DC416A}" srcId="{D3CB20C4-6018-471A-AE1E-3DDF58B9E438}" destId="{571703D2-3A2E-4424-9E59-0FBC574BDEDF}" srcOrd="1" destOrd="0" parTransId="{474C78AE-C971-4485-ACE5-DC6D8578DA8A}" sibTransId="{6BEFD477-7E66-4C1B-91FB-9C41AAF21BB3}"/>
    <dgm:cxn modelId="{45AF002C-24A1-4938-97CA-F0F8B46A061F}" type="presOf" srcId="{4244EE91-93AF-4E24-ACDA-86BE9E30B6A5}" destId="{AFC840D2-B939-4262-9C8E-CE457CA7E0A4}" srcOrd="0" destOrd="0" presId="urn:microsoft.com/office/officeart/2005/8/layout/pList1#6"/>
    <dgm:cxn modelId="{4D3A783E-E0E9-4F18-A6B5-2433DF7E1B26}" srcId="{D3CB20C4-6018-471A-AE1E-3DDF58B9E438}" destId="{4244EE91-93AF-4E24-ACDA-86BE9E30B6A5}" srcOrd="3" destOrd="0" parTransId="{4EC66CCF-752A-443E-B962-B604A5906C51}" sibTransId="{FD24EC17-12CD-4078-92D3-16EF875EF24B}"/>
    <dgm:cxn modelId="{04D79154-8FDD-4D8B-957B-2DEAD6BBD5D9}" srcId="{D3CB20C4-6018-471A-AE1E-3DDF58B9E438}" destId="{466FB0E1-196B-4FA8-A188-A8E9381DBE5F}" srcOrd="2" destOrd="0" parTransId="{6D7B42C0-382C-4A0C-8F78-45A728C7C316}" sibTransId="{CB61A8DF-452A-4A79-9D1A-5593ACE63B7D}"/>
    <dgm:cxn modelId="{0E1EE859-CE15-45F4-86AF-7B8A47D60E1A}" type="presOf" srcId="{D3CB20C4-6018-471A-AE1E-3DDF58B9E438}" destId="{B6519318-4A3E-41C9-97D6-887FC2D6D430}" srcOrd="0" destOrd="0" presId="urn:microsoft.com/office/officeart/2005/8/layout/pList1#6"/>
    <dgm:cxn modelId="{40DB017D-4321-4B01-8135-F6EB552DE66A}" type="presOf" srcId="{571703D2-3A2E-4424-9E59-0FBC574BDEDF}" destId="{2892FC88-F49C-4C0C-99A1-B7796A14C046}" srcOrd="0" destOrd="0" presId="urn:microsoft.com/office/officeart/2005/8/layout/pList1#6"/>
    <dgm:cxn modelId="{17019F91-F93E-45A0-9591-516C0F035117}" type="presOf" srcId="{CB61A8DF-452A-4A79-9D1A-5593ACE63B7D}" destId="{851BF1EC-9CDA-4CE9-A36D-D0608BE4DF71}" srcOrd="0" destOrd="0" presId="urn:microsoft.com/office/officeart/2005/8/layout/pList1#6"/>
    <dgm:cxn modelId="{1B375EA0-AF09-42DF-A004-F1C24519A4A8}" type="presOf" srcId="{6BEFD477-7E66-4C1B-91FB-9C41AAF21BB3}" destId="{12B7E425-B4FC-41BE-BCB9-536E7C749AB8}" srcOrd="0" destOrd="0" presId="urn:microsoft.com/office/officeart/2005/8/layout/pList1#6"/>
    <dgm:cxn modelId="{311BBDBC-DF16-498B-A891-B6896FAF7EE1}" type="presOf" srcId="{466FB0E1-196B-4FA8-A188-A8E9381DBE5F}" destId="{B23039C3-B026-4B25-8EB9-49A977D31011}" srcOrd="0" destOrd="0" presId="urn:microsoft.com/office/officeart/2005/8/layout/pList1#6"/>
    <dgm:cxn modelId="{04DF30C4-1637-4A0C-BF0A-80D814AEE373}" type="presOf" srcId="{A02D6EDE-C166-49AF-9FE2-91015E5518E0}" destId="{5E13A237-CDCC-4576-A2F5-062EC725CD67}" srcOrd="0" destOrd="0" presId="urn:microsoft.com/office/officeart/2005/8/layout/pList1#6"/>
    <dgm:cxn modelId="{1E8B5BC9-D0EA-4DC2-8498-DA6A1CD8E2C4}" type="presOf" srcId="{052A7801-228D-4E7E-878E-FE8EEEB0F5D6}" destId="{2B325179-3BBF-483A-AFCD-4E80B9D867F4}" srcOrd="0" destOrd="0" presId="urn:microsoft.com/office/officeart/2005/8/layout/pList1#6"/>
    <dgm:cxn modelId="{442D1BFC-DAEF-4273-859F-0B3ECEF352FD}" srcId="{D3CB20C4-6018-471A-AE1E-3DDF58B9E438}" destId="{052A7801-228D-4E7E-878E-FE8EEEB0F5D6}" srcOrd="0" destOrd="0" parTransId="{27AE44D7-B484-4647-BB6C-F3663ECE0846}" sibTransId="{A02D6EDE-C166-49AF-9FE2-91015E5518E0}"/>
    <dgm:cxn modelId="{783AEFD7-D837-4165-B3E7-1DF690456FB1}" type="presParOf" srcId="{B6519318-4A3E-41C9-97D6-887FC2D6D430}" destId="{E2893F77-B774-499E-B251-C6A0ACF876E7}" srcOrd="0" destOrd="0" presId="urn:microsoft.com/office/officeart/2005/8/layout/pList1#6"/>
    <dgm:cxn modelId="{CC4EC4B8-ED66-4374-B60A-D60D6387F026}" type="presParOf" srcId="{E2893F77-B774-499E-B251-C6A0ACF876E7}" destId="{80976FB7-74D2-4CA1-A2A5-8F56F9D8A7F5}" srcOrd="0" destOrd="0" presId="urn:microsoft.com/office/officeart/2005/8/layout/pList1#6"/>
    <dgm:cxn modelId="{5A9CDD1E-D369-4284-92BE-960D45E01B7E}" type="presParOf" srcId="{E2893F77-B774-499E-B251-C6A0ACF876E7}" destId="{2B325179-3BBF-483A-AFCD-4E80B9D867F4}" srcOrd="1" destOrd="0" presId="urn:microsoft.com/office/officeart/2005/8/layout/pList1#6"/>
    <dgm:cxn modelId="{F015F9FA-0636-4B3E-A6EC-8BF2474B366D}" type="presParOf" srcId="{B6519318-4A3E-41C9-97D6-887FC2D6D430}" destId="{5E13A237-CDCC-4576-A2F5-062EC725CD67}" srcOrd="1" destOrd="0" presId="urn:microsoft.com/office/officeart/2005/8/layout/pList1#6"/>
    <dgm:cxn modelId="{2370F57E-E5D0-404B-A6E8-80895806A453}" type="presParOf" srcId="{B6519318-4A3E-41C9-97D6-887FC2D6D430}" destId="{DB260F20-21EE-4FDA-B8FF-9F8AA42C7572}" srcOrd="2" destOrd="0" presId="urn:microsoft.com/office/officeart/2005/8/layout/pList1#6"/>
    <dgm:cxn modelId="{FD478E51-ACA2-4FD8-B2EE-CCE8D0A13548}" type="presParOf" srcId="{DB260F20-21EE-4FDA-B8FF-9F8AA42C7572}" destId="{5C751FF1-F447-4E67-8A2F-FF21A256429F}" srcOrd="0" destOrd="0" presId="urn:microsoft.com/office/officeart/2005/8/layout/pList1#6"/>
    <dgm:cxn modelId="{0A65C5FE-D4DE-4FF9-A911-631159C251B9}" type="presParOf" srcId="{DB260F20-21EE-4FDA-B8FF-9F8AA42C7572}" destId="{2892FC88-F49C-4C0C-99A1-B7796A14C046}" srcOrd="1" destOrd="0" presId="urn:microsoft.com/office/officeart/2005/8/layout/pList1#6"/>
    <dgm:cxn modelId="{5985199C-3542-4868-B3AD-1045E90E2A8D}" type="presParOf" srcId="{B6519318-4A3E-41C9-97D6-887FC2D6D430}" destId="{12B7E425-B4FC-41BE-BCB9-536E7C749AB8}" srcOrd="3" destOrd="0" presId="urn:microsoft.com/office/officeart/2005/8/layout/pList1#6"/>
    <dgm:cxn modelId="{2EF9DA77-A7FC-40EF-9C83-3F53F32DCB27}" type="presParOf" srcId="{B6519318-4A3E-41C9-97D6-887FC2D6D430}" destId="{A241F859-90C0-409C-B82F-CEA849998B45}" srcOrd="4" destOrd="0" presId="urn:microsoft.com/office/officeart/2005/8/layout/pList1#6"/>
    <dgm:cxn modelId="{93C391EA-4787-456B-93DA-3C342ABACA4C}" type="presParOf" srcId="{A241F859-90C0-409C-B82F-CEA849998B45}" destId="{D31FC7D6-63FD-4232-95BE-1D810935AD76}" srcOrd="0" destOrd="0" presId="urn:microsoft.com/office/officeart/2005/8/layout/pList1#6"/>
    <dgm:cxn modelId="{36D92E91-D490-4BAA-B900-C094AEC5522C}" type="presParOf" srcId="{A241F859-90C0-409C-B82F-CEA849998B45}" destId="{B23039C3-B026-4B25-8EB9-49A977D31011}" srcOrd="1" destOrd="0" presId="urn:microsoft.com/office/officeart/2005/8/layout/pList1#6"/>
    <dgm:cxn modelId="{BC512AD1-C46D-4C64-9CE2-59C690C1F373}" type="presParOf" srcId="{B6519318-4A3E-41C9-97D6-887FC2D6D430}" destId="{851BF1EC-9CDA-4CE9-A36D-D0608BE4DF71}" srcOrd="5" destOrd="0" presId="urn:microsoft.com/office/officeart/2005/8/layout/pList1#6"/>
    <dgm:cxn modelId="{D2008959-1394-4DD0-BAA5-D020B018E658}" type="presParOf" srcId="{B6519318-4A3E-41C9-97D6-887FC2D6D430}" destId="{4E5F76AE-3185-4D32-B8AF-51151B14E15C}" srcOrd="6" destOrd="0" presId="urn:microsoft.com/office/officeart/2005/8/layout/pList1#6"/>
    <dgm:cxn modelId="{2E75FB25-B4B1-4301-B421-DF0BB82CD3ED}" type="presParOf" srcId="{4E5F76AE-3185-4D32-B8AF-51151B14E15C}" destId="{D58D40D3-B9C7-4632-A60C-B11E8B417C56}" srcOrd="0" destOrd="0" presId="urn:microsoft.com/office/officeart/2005/8/layout/pList1#6"/>
    <dgm:cxn modelId="{DFC5DD2B-25BF-4D14-9F5C-651B2B8AF039}" type="presParOf" srcId="{4E5F76AE-3185-4D32-B8AF-51151B14E15C}" destId="{AFC840D2-B939-4262-9C8E-CE457CA7E0A4}" srcOrd="1" destOrd="0" presId="urn:microsoft.com/office/officeart/2005/8/layout/pList1#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83F1FC-1079-4B12-BDA4-0AF909FC19BB}" type="doc">
      <dgm:prSet loTypeId="urn:microsoft.com/office/officeart/2005/8/layout/hList6" loCatId="list" qsTypeId="urn:microsoft.com/office/officeart/2005/8/quickstyle/3d2" qsCatId="3D" csTypeId="urn:microsoft.com/office/officeart/2005/8/colors/accent0_3" csCatId="mainScheme" phldr="1"/>
      <dgm:spPr/>
      <dgm:t>
        <a:bodyPr/>
        <a:lstStyle/>
        <a:p>
          <a:endParaRPr lang="en-US"/>
        </a:p>
      </dgm:t>
    </dgm:pt>
    <dgm:pt modelId="{0EAB9EA0-0263-49C4-BB95-43E715D77D2D}">
      <dgm:prSet custT="1"/>
      <dgm:spPr/>
      <dgm:t>
        <a:bodyPr/>
        <a:lstStyle/>
        <a:p>
          <a:pPr rtl="0"/>
          <a:r>
            <a:rPr lang="en-US" sz="2000" dirty="0"/>
            <a:t>Measure lead times - average and variability</a:t>
          </a:r>
        </a:p>
      </dgm:t>
    </dgm:pt>
    <dgm:pt modelId="{F8C7320B-F069-4052-83D0-6310B299EF6A}" type="parTrans" cxnId="{4B07EC44-5B89-41BA-B58E-DD7C52CFA699}">
      <dgm:prSet/>
      <dgm:spPr/>
      <dgm:t>
        <a:bodyPr/>
        <a:lstStyle/>
        <a:p>
          <a:endParaRPr lang="en-US"/>
        </a:p>
      </dgm:t>
    </dgm:pt>
    <dgm:pt modelId="{36F2B99F-2B75-4633-A69B-2F4CEA19F71C}" type="sibTrans" cxnId="{4B07EC44-5B89-41BA-B58E-DD7C52CFA699}">
      <dgm:prSet/>
      <dgm:spPr/>
      <dgm:t>
        <a:bodyPr/>
        <a:lstStyle/>
        <a:p>
          <a:endParaRPr lang="en-US"/>
        </a:p>
      </dgm:t>
    </dgm:pt>
    <dgm:pt modelId="{9803E23C-9D31-4CD5-982E-6C0AD64E8667}">
      <dgm:prSet custT="1"/>
      <dgm:spPr/>
      <dgm:t>
        <a:bodyPr/>
        <a:lstStyle/>
        <a:p>
          <a:pPr rtl="0"/>
          <a:r>
            <a:rPr lang="en-US" sz="1800" dirty="0"/>
            <a:t>If lead times are long and/or variable, what factors are responsible?</a:t>
          </a:r>
        </a:p>
      </dgm:t>
    </dgm:pt>
    <dgm:pt modelId="{A4787D45-8215-4110-9D9A-B06BE64D06E5}" type="parTrans" cxnId="{79978E2E-F3BC-4D58-AA4B-964E863BAB3F}">
      <dgm:prSet/>
      <dgm:spPr/>
      <dgm:t>
        <a:bodyPr/>
        <a:lstStyle/>
        <a:p>
          <a:endParaRPr lang="en-US"/>
        </a:p>
      </dgm:t>
    </dgm:pt>
    <dgm:pt modelId="{9E9DD02B-BBA1-4A70-942C-32D6FD345B88}" type="sibTrans" cxnId="{79978E2E-F3BC-4D58-AA4B-964E863BAB3F}">
      <dgm:prSet/>
      <dgm:spPr/>
      <dgm:t>
        <a:bodyPr/>
        <a:lstStyle/>
        <a:p>
          <a:endParaRPr lang="en-US"/>
        </a:p>
      </dgm:t>
    </dgm:pt>
    <dgm:pt modelId="{E2BC1EFF-64CB-404F-9A04-DF6255F183BB}">
      <dgm:prSet custT="1"/>
      <dgm:spPr/>
      <dgm:t>
        <a:bodyPr/>
        <a:lstStyle/>
        <a:p>
          <a:pPr rtl="0"/>
          <a:r>
            <a:rPr lang="en-US" sz="2000" dirty="0"/>
            <a:t>Measure variability in demand and supply</a:t>
          </a:r>
        </a:p>
      </dgm:t>
    </dgm:pt>
    <dgm:pt modelId="{EF1980F4-B6A7-46C1-824C-689BE8312269}" type="parTrans" cxnId="{F853356C-B310-4CA4-A7C7-1632201A190F}">
      <dgm:prSet/>
      <dgm:spPr/>
      <dgm:t>
        <a:bodyPr/>
        <a:lstStyle/>
        <a:p>
          <a:endParaRPr lang="en-US"/>
        </a:p>
      </dgm:t>
    </dgm:pt>
    <dgm:pt modelId="{30D741C2-05DF-4A57-8149-1AFF06AB0ED5}" type="sibTrans" cxnId="{F853356C-B310-4CA4-A7C7-1632201A190F}">
      <dgm:prSet/>
      <dgm:spPr/>
      <dgm:t>
        <a:bodyPr/>
        <a:lstStyle/>
        <a:p>
          <a:endParaRPr lang="en-US"/>
        </a:p>
      </dgm:t>
    </dgm:pt>
    <dgm:pt modelId="{D2C60ECE-3DBC-4A85-BA4D-287FFAA4CFB7}">
      <dgm:prSet custT="1"/>
      <dgm:spPr/>
      <dgm:t>
        <a:bodyPr/>
        <a:lstStyle/>
        <a:p>
          <a:pPr rtl="0"/>
          <a:r>
            <a:rPr lang="en-US" sz="1800" dirty="0"/>
            <a:t>If there is considerable variability in demand and supply, what are the root causes?</a:t>
          </a:r>
        </a:p>
      </dgm:t>
    </dgm:pt>
    <dgm:pt modelId="{B78393F8-7DC2-4674-8C18-58F8238292BF}" type="parTrans" cxnId="{E9170443-BDE6-45CE-A02E-F2D54D1B92C9}">
      <dgm:prSet/>
      <dgm:spPr/>
      <dgm:t>
        <a:bodyPr/>
        <a:lstStyle/>
        <a:p>
          <a:endParaRPr lang="en-US"/>
        </a:p>
      </dgm:t>
    </dgm:pt>
    <dgm:pt modelId="{9A0F22CB-7B7F-4690-83D2-0F44B6FAEE29}" type="sibTrans" cxnId="{E9170443-BDE6-45CE-A02E-F2D54D1B92C9}">
      <dgm:prSet/>
      <dgm:spPr/>
      <dgm:t>
        <a:bodyPr/>
        <a:lstStyle/>
        <a:p>
          <a:endParaRPr lang="en-US"/>
        </a:p>
      </dgm:t>
    </dgm:pt>
    <dgm:pt modelId="{87DA50A3-16C8-4FC0-842A-BA956EB2734F}">
      <dgm:prSet custT="1"/>
      <dgm:spPr/>
      <dgm:t>
        <a:bodyPr/>
        <a:lstStyle/>
        <a:p>
          <a:pPr rtl="0"/>
          <a:r>
            <a:rPr lang="en-US" sz="2000" dirty="0"/>
            <a:t>What determines order frequency or order quantity?</a:t>
          </a:r>
        </a:p>
      </dgm:t>
    </dgm:pt>
    <dgm:pt modelId="{6235B657-408F-4335-B4E7-182AB68FC267}" type="parTrans" cxnId="{9C9812E1-7ADA-47F3-A144-A3856CAAFEF0}">
      <dgm:prSet/>
      <dgm:spPr/>
      <dgm:t>
        <a:bodyPr/>
        <a:lstStyle/>
        <a:p>
          <a:endParaRPr lang="en-US"/>
        </a:p>
      </dgm:t>
    </dgm:pt>
    <dgm:pt modelId="{BA287BE6-8725-4CF4-B3C9-3981B396ECA0}" type="sibTrans" cxnId="{9C9812E1-7ADA-47F3-A144-A3856CAAFEF0}">
      <dgm:prSet/>
      <dgm:spPr/>
      <dgm:t>
        <a:bodyPr/>
        <a:lstStyle/>
        <a:p>
          <a:endParaRPr lang="en-US"/>
        </a:p>
      </dgm:t>
    </dgm:pt>
    <dgm:pt modelId="{C14FD2FF-2F11-4A30-8840-A46008394887}">
      <dgm:prSet custT="1"/>
      <dgm:spPr/>
      <dgm:t>
        <a:bodyPr/>
        <a:lstStyle/>
        <a:p>
          <a:pPr rtl="0"/>
          <a:endParaRPr lang="en-US" sz="1800" dirty="0"/>
        </a:p>
      </dgm:t>
    </dgm:pt>
    <dgm:pt modelId="{E82736B4-BAA6-4D50-8BE8-2E8AC6D34E13}" type="parTrans" cxnId="{5E5B10B7-168C-4F10-81C6-D2B7A9F08051}">
      <dgm:prSet/>
      <dgm:spPr/>
      <dgm:t>
        <a:bodyPr/>
        <a:lstStyle/>
        <a:p>
          <a:endParaRPr lang="en-US"/>
        </a:p>
      </dgm:t>
    </dgm:pt>
    <dgm:pt modelId="{19F961B2-381B-4DBE-856E-044D4606E7D4}" type="sibTrans" cxnId="{5E5B10B7-168C-4F10-81C6-D2B7A9F08051}">
      <dgm:prSet/>
      <dgm:spPr/>
      <dgm:t>
        <a:bodyPr/>
        <a:lstStyle/>
        <a:p>
          <a:endParaRPr lang="en-US"/>
        </a:p>
      </dgm:t>
    </dgm:pt>
    <dgm:pt modelId="{36D7AFBA-7A15-4967-BF51-A0F912945C49}">
      <dgm:prSet/>
      <dgm:spPr/>
      <dgm:t>
        <a:bodyPr/>
        <a:lstStyle/>
        <a:p>
          <a:pPr rtl="0"/>
          <a:r>
            <a:rPr lang="en-US" sz="2000" dirty="0"/>
            <a:t>ERP</a:t>
          </a:r>
        </a:p>
      </dgm:t>
    </dgm:pt>
    <dgm:pt modelId="{A8CE03DD-071A-40BE-AE28-D4C22EA711D5}" type="parTrans" cxnId="{D370921E-7644-43C4-8AFF-188842742910}">
      <dgm:prSet/>
      <dgm:spPr/>
    </dgm:pt>
    <dgm:pt modelId="{C9D0F9C6-0CFF-43D5-BFDD-B362A102EBC7}" type="sibTrans" cxnId="{D370921E-7644-43C4-8AFF-188842742910}">
      <dgm:prSet/>
      <dgm:spPr/>
    </dgm:pt>
    <dgm:pt modelId="{64AC6A46-FB63-4AD5-9F73-7A017457C0AE}">
      <dgm:prSet/>
      <dgm:spPr/>
      <dgm:t>
        <a:bodyPr/>
        <a:lstStyle/>
        <a:p>
          <a:pPr rtl="0"/>
          <a:r>
            <a:rPr lang="en-US" sz="2000" dirty="0"/>
            <a:t>EOQ</a:t>
          </a:r>
        </a:p>
      </dgm:t>
    </dgm:pt>
    <dgm:pt modelId="{B3ED6FEC-047A-4E74-8D97-1C87193932BC}" type="parTrans" cxnId="{4A25A56D-AE61-400A-885C-518D8D2702D9}">
      <dgm:prSet/>
      <dgm:spPr/>
    </dgm:pt>
    <dgm:pt modelId="{EA1CB410-F599-4A3A-A13F-B2A3AB673C04}" type="sibTrans" cxnId="{4A25A56D-AE61-400A-885C-518D8D2702D9}">
      <dgm:prSet/>
      <dgm:spPr/>
    </dgm:pt>
    <dgm:pt modelId="{30819695-406A-47BA-953E-7A35AB7AE7C0}">
      <dgm:prSet/>
      <dgm:spPr/>
      <dgm:t>
        <a:bodyPr/>
        <a:lstStyle/>
        <a:p>
          <a:pPr rtl="0"/>
          <a:r>
            <a:rPr lang="en-US" sz="2000" dirty="0"/>
            <a:t>Rule of thumb</a:t>
          </a:r>
        </a:p>
      </dgm:t>
    </dgm:pt>
    <dgm:pt modelId="{0372986F-0B23-4912-B9B4-4EC6CDFE1379}" type="parTrans" cxnId="{F58110E6-D1A5-4A4A-9CE8-651213DA35A2}">
      <dgm:prSet/>
      <dgm:spPr/>
    </dgm:pt>
    <dgm:pt modelId="{6532F3B5-A2BE-479C-9F6B-95A94A0787D9}" type="sibTrans" cxnId="{F58110E6-D1A5-4A4A-9CE8-651213DA35A2}">
      <dgm:prSet/>
      <dgm:spPr/>
    </dgm:pt>
    <dgm:pt modelId="{52E65A53-A351-496A-A689-CE51DA07352E}" type="pres">
      <dgm:prSet presAssocID="{5B83F1FC-1079-4B12-BDA4-0AF909FC19BB}" presName="Name0" presStyleCnt="0">
        <dgm:presLayoutVars>
          <dgm:dir/>
          <dgm:resizeHandles val="exact"/>
        </dgm:presLayoutVars>
      </dgm:prSet>
      <dgm:spPr/>
    </dgm:pt>
    <dgm:pt modelId="{9705DAF7-057D-4365-B998-7DD78BAC5C11}" type="pres">
      <dgm:prSet presAssocID="{0EAB9EA0-0263-49C4-BB95-43E715D77D2D}" presName="node" presStyleLbl="node1" presStyleIdx="0" presStyleCnt="3">
        <dgm:presLayoutVars>
          <dgm:bulletEnabled val="1"/>
        </dgm:presLayoutVars>
      </dgm:prSet>
      <dgm:spPr/>
    </dgm:pt>
    <dgm:pt modelId="{16FC32B0-2606-4B85-92C6-D6F40DF7D8E7}" type="pres">
      <dgm:prSet presAssocID="{36F2B99F-2B75-4633-A69B-2F4CEA19F71C}" presName="sibTrans" presStyleCnt="0"/>
      <dgm:spPr/>
    </dgm:pt>
    <dgm:pt modelId="{BDE11457-9669-4056-99B2-AA0F6B46A4D1}" type="pres">
      <dgm:prSet presAssocID="{E2BC1EFF-64CB-404F-9A04-DF6255F183BB}" presName="node" presStyleLbl="node1" presStyleIdx="1" presStyleCnt="3">
        <dgm:presLayoutVars>
          <dgm:bulletEnabled val="1"/>
        </dgm:presLayoutVars>
      </dgm:prSet>
      <dgm:spPr/>
    </dgm:pt>
    <dgm:pt modelId="{710EB8B4-2F9E-4EC8-BED1-F5F39F0DD7E5}" type="pres">
      <dgm:prSet presAssocID="{30D741C2-05DF-4A57-8149-1AFF06AB0ED5}" presName="sibTrans" presStyleCnt="0"/>
      <dgm:spPr/>
    </dgm:pt>
    <dgm:pt modelId="{D894E6A1-8D8C-49DC-AF66-A35F8B91EA8A}" type="pres">
      <dgm:prSet presAssocID="{87DA50A3-16C8-4FC0-842A-BA956EB2734F}" presName="node" presStyleLbl="node1" presStyleIdx="2" presStyleCnt="3">
        <dgm:presLayoutVars>
          <dgm:bulletEnabled val="1"/>
        </dgm:presLayoutVars>
      </dgm:prSet>
      <dgm:spPr/>
    </dgm:pt>
  </dgm:ptLst>
  <dgm:cxnLst>
    <dgm:cxn modelId="{EAE56E02-7DC1-46DD-91A5-4FC3066DF47B}" type="presOf" srcId="{36D7AFBA-7A15-4967-BF51-A0F912945C49}" destId="{D894E6A1-8D8C-49DC-AF66-A35F8B91EA8A}" srcOrd="0" destOrd="1" presId="urn:microsoft.com/office/officeart/2005/8/layout/hList6"/>
    <dgm:cxn modelId="{D370921E-7644-43C4-8AFF-188842742910}" srcId="{87DA50A3-16C8-4FC0-842A-BA956EB2734F}" destId="{36D7AFBA-7A15-4967-BF51-A0F912945C49}" srcOrd="0" destOrd="0" parTransId="{A8CE03DD-071A-40BE-AE28-D4C22EA711D5}" sibTransId="{C9D0F9C6-0CFF-43D5-BFDD-B362A102EBC7}"/>
    <dgm:cxn modelId="{79978E2E-F3BC-4D58-AA4B-964E863BAB3F}" srcId="{0EAB9EA0-0263-49C4-BB95-43E715D77D2D}" destId="{9803E23C-9D31-4CD5-982E-6C0AD64E8667}" srcOrd="0" destOrd="0" parTransId="{A4787D45-8215-4110-9D9A-B06BE64D06E5}" sibTransId="{9E9DD02B-BBA1-4A70-942C-32D6FD345B88}"/>
    <dgm:cxn modelId="{BC463430-702C-4A7B-854F-48B7A89582A1}" type="presOf" srcId="{E2BC1EFF-64CB-404F-9A04-DF6255F183BB}" destId="{BDE11457-9669-4056-99B2-AA0F6B46A4D1}" srcOrd="0" destOrd="0" presId="urn:microsoft.com/office/officeart/2005/8/layout/hList6"/>
    <dgm:cxn modelId="{E5178233-4677-40FD-8953-2710E6B6E2CB}" type="presOf" srcId="{0EAB9EA0-0263-49C4-BB95-43E715D77D2D}" destId="{9705DAF7-057D-4365-B998-7DD78BAC5C11}" srcOrd="0" destOrd="0" presId="urn:microsoft.com/office/officeart/2005/8/layout/hList6"/>
    <dgm:cxn modelId="{A1F9FB5D-B23D-4AE7-99A5-C811B0981EC9}" type="presOf" srcId="{9803E23C-9D31-4CD5-982E-6C0AD64E8667}" destId="{9705DAF7-057D-4365-B998-7DD78BAC5C11}" srcOrd="0" destOrd="1" presId="urn:microsoft.com/office/officeart/2005/8/layout/hList6"/>
    <dgm:cxn modelId="{E9170443-BDE6-45CE-A02E-F2D54D1B92C9}" srcId="{E2BC1EFF-64CB-404F-9A04-DF6255F183BB}" destId="{D2C60ECE-3DBC-4A85-BA4D-287FFAA4CFB7}" srcOrd="0" destOrd="0" parTransId="{B78393F8-7DC2-4674-8C18-58F8238292BF}" sibTransId="{9A0F22CB-7B7F-4690-83D2-0F44B6FAEE29}"/>
    <dgm:cxn modelId="{4B07EC44-5B89-41BA-B58E-DD7C52CFA699}" srcId="{5B83F1FC-1079-4B12-BDA4-0AF909FC19BB}" destId="{0EAB9EA0-0263-49C4-BB95-43E715D77D2D}" srcOrd="0" destOrd="0" parTransId="{F8C7320B-F069-4052-83D0-6310B299EF6A}" sibTransId="{36F2B99F-2B75-4633-A69B-2F4CEA19F71C}"/>
    <dgm:cxn modelId="{11E13C66-8BB9-4D98-AF7D-52A05F095110}" type="presOf" srcId="{87DA50A3-16C8-4FC0-842A-BA956EB2734F}" destId="{D894E6A1-8D8C-49DC-AF66-A35F8B91EA8A}" srcOrd="0" destOrd="0" presId="urn:microsoft.com/office/officeart/2005/8/layout/hList6"/>
    <dgm:cxn modelId="{F853356C-B310-4CA4-A7C7-1632201A190F}" srcId="{5B83F1FC-1079-4B12-BDA4-0AF909FC19BB}" destId="{E2BC1EFF-64CB-404F-9A04-DF6255F183BB}" srcOrd="1" destOrd="0" parTransId="{EF1980F4-B6A7-46C1-824C-689BE8312269}" sibTransId="{30D741C2-05DF-4A57-8149-1AFF06AB0ED5}"/>
    <dgm:cxn modelId="{4A25A56D-AE61-400A-885C-518D8D2702D9}" srcId="{87DA50A3-16C8-4FC0-842A-BA956EB2734F}" destId="{64AC6A46-FB63-4AD5-9F73-7A017457C0AE}" srcOrd="1" destOrd="0" parTransId="{B3ED6FEC-047A-4E74-8D97-1C87193932BC}" sibTransId="{EA1CB410-F599-4A3A-A13F-B2A3AB673C04}"/>
    <dgm:cxn modelId="{2A309971-4700-4DEF-877F-272C0F345358}" type="presOf" srcId="{5B83F1FC-1079-4B12-BDA4-0AF909FC19BB}" destId="{52E65A53-A351-496A-A689-CE51DA07352E}" srcOrd="0" destOrd="0" presId="urn:microsoft.com/office/officeart/2005/8/layout/hList6"/>
    <dgm:cxn modelId="{5E5B10B7-168C-4F10-81C6-D2B7A9F08051}" srcId="{87DA50A3-16C8-4FC0-842A-BA956EB2734F}" destId="{C14FD2FF-2F11-4A30-8840-A46008394887}" srcOrd="3" destOrd="0" parTransId="{E82736B4-BAA6-4D50-8BE8-2E8AC6D34E13}" sibTransId="{19F961B2-381B-4DBE-856E-044D4606E7D4}"/>
    <dgm:cxn modelId="{F3529FC7-E7A0-4FBF-97BC-64E6C909D066}" type="presOf" srcId="{C14FD2FF-2F11-4A30-8840-A46008394887}" destId="{D894E6A1-8D8C-49DC-AF66-A35F8B91EA8A}" srcOrd="0" destOrd="4" presId="urn:microsoft.com/office/officeart/2005/8/layout/hList6"/>
    <dgm:cxn modelId="{CCADEFD0-E279-4B3C-9E6C-D8DAFE237B16}" type="presOf" srcId="{64AC6A46-FB63-4AD5-9F73-7A017457C0AE}" destId="{D894E6A1-8D8C-49DC-AF66-A35F8B91EA8A}" srcOrd="0" destOrd="2" presId="urn:microsoft.com/office/officeart/2005/8/layout/hList6"/>
    <dgm:cxn modelId="{A60A21DD-DDFE-4EE4-8FA2-13994AEA0ED1}" type="presOf" srcId="{30819695-406A-47BA-953E-7A35AB7AE7C0}" destId="{D894E6A1-8D8C-49DC-AF66-A35F8B91EA8A}" srcOrd="0" destOrd="3" presId="urn:microsoft.com/office/officeart/2005/8/layout/hList6"/>
    <dgm:cxn modelId="{9C9812E1-7ADA-47F3-A144-A3856CAAFEF0}" srcId="{5B83F1FC-1079-4B12-BDA4-0AF909FC19BB}" destId="{87DA50A3-16C8-4FC0-842A-BA956EB2734F}" srcOrd="2" destOrd="0" parTransId="{6235B657-408F-4335-B4E7-182AB68FC267}" sibTransId="{BA287BE6-8725-4CF4-B3C9-3981B396ECA0}"/>
    <dgm:cxn modelId="{1D4876E3-CAE7-4D8A-A392-C99C204C629E}" type="presOf" srcId="{D2C60ECE-3DBC-4A85-BA4D-287FFAA4CFB7}" destId="{BDE11457-9669-4056-99B2-AA0F6B46A4D1}" srcOrd="0" destOrd="1" presId="urn:microsoft.com/office/officeart/2005/8/layout/hList6"/>
    <dgm:cxn modelId="{F58110E6-D1A5-4A4A-9CE8-651213DA35A2}" srcId="{87DA50A3-16C8-4FC0-842A-BA956EB2734F}" destId="{30819695-406A-47BA-953E-7A35AB7AE7C0}" srcOrd="2" destOrd="0" parTransId="{0372986F-0B23-4912-B9B4-4EC6CDFE1379}" sibTransId="{6532F3B5-A2BE-479C-9F6B-95A94A0787D9}"/>
    <dgm:cxn modelId="{760DBEF0-4F2F-4AF8-8949-CABBB25CF5C7}" type="presParOf" srcId="{52E65A53-A351-496A-A689-CE51DA07352E}" destId="{9705DAF7-057D-4365-B998-7DD78BAC5C11}" srcOrd="0" destOrd="0" presId="urn:microsoft.com/office/officeart/2005/8/layout/hList6"/>
    <dgm:cxn modelId="{05B0B21E-258B-47E1-9544-909FD851C469}" type="presParOf" srcId="{52E65A53-A351-496A-A689-CE51DA07352E}" destId="{16FC32B0-2606-4B85-92C6-D6F40DF7D8E7}" srcOrd="1" destOrd="0" presId="urn:microsoft.com/office/officeart/2005/8/layout/hList6"/>
    <dgm:cxn modelId="{FCEE49A9-B52E-4DD6-9FBD-9DA54E3B088F}" type="presParOf" srcId="{52E65A53-A351-496A-A689-CE51DA07352E}" destId="{BDE11457-9669-4056-99B2-AA0F6B46A4D1}" srcOrd="2" destOrd="0" presId="urn:microsoft.com/office/officeart/2005/8/layout/hList6"/>
    <dgm:cxn modelId="{97C47ECC-78AA-4498-9299-7D352767FB7D}" type="presParOf" srcId="{52E65A53-A351-496A-A689-CE51DA07352E}" destId="{710EB8B4-2F9E-4EC8-BED1-F5F39F0DD7E5}" srcOrd="3" destOrd="0" presId="urn:microsoft.com/office/officeart/2005/8/layout/hList6"/>
    <dgm:cxn modelId="{342A5499-55D2-4CE3-93D5-97FD9E15E921}" type="presParOf" srcId="{52E65A53-A351-496A-A689-CE51DA07352E}" destId="{D894E6A1-8D8C-49DC-AF66-A35F8B91EA8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EE72BA-32FF-42B8-BD18-93A4BFBCC6DF}"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5FC86691-B120-4285-A284-04FA9099476F}">
      <dgm:prSet/>
      <dgm:spPr/>
      <dgm:t>
        <a:bodyPr/>
        <a:lstStyle/>
        <a:p>
          <a:pPr rtl="0"/>
          <a:r>
            <a:rPr lang="en-US" dirty="0"/>
            <a:t>In above example, what if performance measure is fill rate of 99%?</a:t>
          </a:r>
        </a:p>
      </dgm:t>
    </dgm:pt>
    <dgm:pt modelId="{7BA7413E-3953-4C5C-8052-0BB29819D2AC}" type="parTrans" cxnId="{6B39554E-5B78-46CD-9643-FF0FE09AD4AE}">
      <dgm:prSet/>
      <dgm:spPr/>
      <dgm:t>
        <a:bodyPr/>
        <a:lstStyle/>
        <a:p>
          <a:endParaRPr lang="en-US"/>
        </a:p>
      </dgm:t>
    </dgm:pt>
    <dgm:pt modelId="{D34FA9B8-961B-492B-B32D-A706AD043DB9}" type="sibTrans" cxnId="{6B39554E-5B78-46CD-9643-FF0FE09AD4AE}">
      <dgm:prSet/>
      <dgm:spPr/>
      <dgm:t>
        <a:bodyPr/>
        <a:lstStyle/>
        <a:p>
          <a:endParaRPr lang="en-US"/>
        </a:p>
      </dgm:t>
    </dgm:pt>
    <dgm:pt modelId="{BA1C7EC8-DE2F-4034-A24F-33F9761B2445}">
      <dgm:prSet/>
      <dgm:spPr/>
      <dgm:t>
        <a:bodyPr/>
        <a:lstStyle/>
        <a:p>
          <a:pPr rtl="0"/>
          <a:r>
            <a:rPr lang="en-US" dirty="0"/>
            <a:t>Using the formula for </a:t>
          </a:r>
          <a:r>
            <a:rPr lang="en-US" i="1" dirty="0"/>
            <a:t>z </a:t>
          </a:r>
          <a:r>
            <a:rPr lang="en-US" i="0" dirty="0"/>
            <a:t>or table</a:t>
          </a:r>
          <a:r>
            <a:rPr lang="en-US" dirty="0"/>
            <a:t>, given fill rate </a:t>
          </a:r>
          <a:r>
            <a:rPr lang="en-US" i="1" dirty="0"/>
            <a:t>FR</a:t>
          </a:r>
          <a:r>
            <a:rPr lang="en-US" dirty="0"/>
            <a:t> and coefficient of variation, </a:t>
          </a:r>
          <a:r>
            <a:rPr lang="en-US" i="1" dirty="0"/>
            <a:t>z</a:t>
          </a:r>
          <a:r>
            <a:rPr lang="en-US" dirty="0"/>
            <a:t> = 0.5</a:t>
          </a:r>
        </a:p>
      </dgm:t>
    </dgm:pt>
    <dgm:pt modelId="{775315E9-286F-4CB2-8997-5B78801E4BDB}" type="parTrans" cxnId="{3B629910-1B61-47A2-9CB6-6A4CA0C756E4}">
      <dgm:prSet/>
      <dgm:spPr/>
      <dgm:t>
        <a:bodyPr/>
        <a:lstStyle/>
        <a:p>
          <a:endParaRPr lang="en-US"/>
        </a:p>
      </dgm:t>
    </dgm:pt>
    <dgm:pt modelId="{6E18365B-55FD-445C-8EE3-5E933B511AF4}" type="sibTrans" cxnId="{3B629910-1B61-47A2-9CB6-6A4CA0C756E4}">
      <dgm:prSet/>
      <dgm:spPr/>
      <dgm:t>
        <a:bodyPr/>
        <a:lstStyle/>
        <a:p>
          <a:endParaRPr lang="en-US"/>
        </a:p>
      </dgm:t>
    </dgm:pt>
    <dgm:pt modelId="{532CD059-1C04-432B-8F61-B306CEEF69BD}" type="pres">
      <dgm:prSet presAssocID="{ECEE72BA-32FF-42B8-BD18-93A4BFBCC6DF}" presName="Name0" presStyleCnt="0">
        <dgm:presLayoutVars>
          <dgm:dir/>
          <dgm:animLvl val="lvl"/>
          <dgm:resizeHandles val="exact"/>
        </dgm:presLayoutVars>
      </dgm:prSet>
      <dgm:spPr/>
    </dgm:pt>
    <dgm:pt modelId="{D960D95B-21D7-4AE3-8836-5A5443A1AD67}" type="pres">
      <dgm:prSet presAssocID="{5FC86691-B120-4285-A284-04FA9099476F}" presName="composite" presStyleCnt="0"/>
      <dgm:spPr/>
    </dgm:pt>
    <dgm:pt modelId="{F29D2E79-DD69-4A26-A6C2-D2768E0D450A}" type="pres">
      <dgm:prSet presAssocID="{5FC86691-B120-4285-A284-04FA9099476F}" presName="parTx" presStyleLbl="alignNode1" presStyleIdx="0" presStyleCnt="1">
        <dgm:presLayoutVars>
          <dgm:chMax val="0"/>
          <dgm:chPref val="0"/>
          <dgm:bulletEnabled val="1"/>
        </dgm:presLayoutVars>
      </dgm:prSet>
      <dgm:spPr/>
    </dgm:pt>
    <dgm:pt modelId="{5E9231DE-52B0-4FA3-BE38-BD0D3288B06E}" type="pres">
      <dgm:prSet presAssocID="{5FC86691-B120-4285-A284-04FA9099476F}" presName="desTx" presStyleLbl="alignAccFollowNode1" presStyleIdx="0" presStyleCnt="1">
        <dgm:presLayoutVars>
          <dgm:bulletEnabled val="1"/>
        </dgm:presLayoutVars>
      </dgm:prSet>
      <dgm:spPr/>
    </dgm:pt>
  </dgm:ptLst>
  <dgm:cxnLst>
    <dgm:cxn modelId="{3B629910-1B61-47A2-9CB6-6A4CA0C756E4}" srcId="{5FC86691-B120-4285-A284-04FA9099476F}" destId="{BA1C7EC8-DE2F-4034-A24F-33F9761B2445}" srcOrd="0" destOrd="0" parTransId="{775315E9-286F-4CB2-8997-5B78801E4BDB}" sibTransId="{6E18365B-55FD-445C-8EE3-5E933B511AF4}"/>
    <dgm:cxn modelId="{377E283D-D58D-4F2E-A6D0-3416A74BAFE7}" type="presOf" srcId="{5FC86691-B120-4285-A284-04FA9099476F}" destId="{F29D2E79-DD69-4A26-A6C2-D2768E0D450A}" srcOrd="0" destOrd="0" presId="urn:microsoft.com/office/officeart/2005/8/layout/hList1"/>
    <dgm:cxn modelId="{6B39554E-5B78-46CD-9643-FF0FE09AD4AE}" srcId="{ECEE72BA-32FF-42B8-BD18-93A4BFBCC6DF}" destId="{5FC86691-B120-4285-A284-04FA9099476F}" srcOrd="0" destOrd="0" parTransId="{7BA7413E-3953-4C5C-8052-0BB29819D2AC}" sibTransId="{D34FA9B8-961B-492B-B32D-A706AD043DB9}"/>
    <dgm:cxn modelId="{154B6C9B-A318-47EB-9383-8908AAF59011}" type="presOf" srcId="{ECEE72BA-32FF-42B8-BD18-93A4BFBCC6DF}" destId="{532CD059-1C04-432B-8F61-B306CEEF69BD}" srcOrd="0" destOrd="0" presId="urn:microsoft.com/office/officeart/2005/8/layout/hList1"/>
    <dgm:cxn modelId="{712A21EC-0B5B-4977-8B3A-8A0033F0E801}" type="presOf" srcId="{BA1C7EC8-DE2F-4034-A24F-33F9761B2445}" destId="{5E9231DE-52B0-4FA3-BE38-BD0D3288B06E}" srcOrd="0" destOrd="0" presId="urn:microsoft.com/office/officeart/2005/8/layout/hList1"/>
    <dgm:cxn modelId="{C1D08088-35DD-48F8-82F4-8A9928695235}" type="presParOf" srcId="{532CD059-1C04-432B-8F61-B306CEEF69BD}" destId="{D960D95B-21D7-4AE3-8836-5A5443A1AD67}" srcOrd="0" destOrd="0" presId="urn:microsoft.com/office/officeart/2005/8/layout/hList1"/>
    <dgm:cxn modelId="{1A2CB794-CE02-42EC-9157-796A7E6348B4}" type="presParOf" srcId="{D960D95B-21D7-4AE3-8836-5A5443A1AD67}" destId="{F29D2E79-DD69-4A26-A6C2-D2768E0D450A}" srcOrd="0" destOrd="0" presId="urn:microsoft.com/office/officeart/2005/8/layout/hList1"/>
    <dgm:cxn modelId="{8311E2F5-8B8F-44C7-8221-174D5C90800A}" type="presParOf" srcId="{D960D95B-21D7-4AE3-8836-5A5443A1AD67}" destId="{5E9231DE-52B0-4FA3-BE38-BD0D3288B0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D350B8-485B-4447-A4DC-7BA6C38E2A69}" type="doc">
      <dgm:prSet loTypeId="urn:microsoft.com/office/officeart/2005/8/layout/pList2#1" loCatId="list" qsTypeId="urn:microsoft.com/office/officeart/2005/8/quickstyle/3d2" qsCatId="3D" csTypeId="urn:microsoft.com/office/officeart/2005/8/colors/accent0_3" csCatId="mainScheme" phldr="1"/>
      <dgm:spPr/>
      <dgm:t>
        <a:bodyPr/>
        <a:lstStyle/>
        <a:p>
          <a:endParaRPr lang="en-US"/>
        </a:p>
      </dgm:t>
    </dgm:pt>
    <dgm:pt modelId="{36E16C39-7A13-48BD-8822-CDE09C0B2B88}">
      <dgm:prSet/>
      <dgm:spPr/>
      <dgm:t>
        <a:bodyPr/>
        <a:lstStyle/>
        <a:p>
          <a:pPr rtl="0"/>
          <a:r>
            <a:rPr lang="en-US" dirty="0"/>
            <a:t>Good approximation formula for determining item fill rate given:</a:t>
          </a:r>
        </a:p>
      </dgm:t>
    </dgm:pt>
    <dgm:pt modelId="{5A8CD60B-61AA-497C-840B-AFE485E4116E}" type="parTrans" cxnId="{2F3B42F7-D39F-4BCA-89C2-E36F481CFAA8}">
      <dgm:prSet/>
      <dgm:spPr/>
      <dgm:t>
        <a:bodyPr/>
        <a:lstStyle/>
        <a:p>
          <a:endParaRPr lang="en-US"/>
        </a:p>
      </dgm:t>
    </dgm:pt>
    <dgm:pt modelId="{C137F505-03AD-4606-AD26-A98767BCEB7B}" type="sibTrans" cxnId="{2F3B42F7-D39F-4BCA-89C2-E36F481CFAA8}">
      <dgm:prSet/>
      <dgm:spPr/>
      <dgm:t>
        <a:bodyPr/>
        <a:lstStyle/>
        <a:p>
          <a:endParaRPr lang="en-US"/>
        </a:p>
      </dgm:t>
    </dgm:pt>
    <dgm:pt modelId="{021CC717-64F3-433C-BA08-78D77DF660EA}">
      <dgm:prSet/>
      <dgm:spPr/>
      <dgm:t>
        <a:bodyPr/>
        <a:lstStyle/>
        <a:p>
          <a:pPr rtl="0"/>
          <a:r>
            <a:rPr lang="en-US" i="1" dirty="0"/>
            <a:t>z</a:t>
          </a:r>
          <a:r>
            <a:rPr lang="en-US" dirty="0"/>
            <a:t> value</a:t>
          </a:r>
        </a:p>
      </dgm:t>
    </dgm:pt>
    <dgm:pt modelId="{72E36C65-E9F9-4167-9D1E-2F8F670B5208}" type="parTrans" cxnId="{38CF423C-2BD1-4ADC-B40F-9A142DAB17F5}">
      <dgm:prSet/>
      <dgm:spPr/>
      <dgm:t>
        <a:bodyPr/>
        <a:lstStyle/>
        <a:p>
          <a:endParaRPr lang="en-US"/>
        </a:p>
      </dgm:t>
    </dgm:pt>
    <dgm:pt modelId="{7EC8F6C7-B23B-47AC-AF16-C4127123510B}" type="sibTrans" cxnId="{38CF423C-2BD1-4ADC-B40F-9A142DAB17F5}">
      <dgm:prSet/>
      <dgm:spPr/>
      <dgm:t>
        <a:bodyPr/>
        <a:lstStyle/>
        <a:p>
          <a:endParaRPr lang="en-US"/>
        </a:p>
      </dgm:t>
    </dgm:pt>
    <dgm:pt modelId="{B1102C11-2BDF-4049-82B0-55D59DEB65BC}">
      <dgm:prSet/>
      <dgm:spPr/>
      <dgm:t>
        <a:bodyPr/>
        <a:lstStyle/>
        <a:p>
          <a:pPr rtl="0"/>
          <a:r>
            <a:rPr lang="en-US" dirty="0"/>
            <a:t>mean demand </a:t>
          </a:r>
          <a:r>
            <a:rPr lang="en-US" dirty="0">
              <a:latin typeface="Symbol" pitchFamily="18" charset="2"/>
            </a:rPr>
            <a:t>m</a:t>
          </a:r>
          <a:r>
            <a:rPr lang="en-US" dirty="0"/>
            <a:t> and standard deviation </a:t>
          </a:r>
          <a:r>
            <a:rPr lang="en-US" dirty="0">
              <a:sym typeface="Symbol"/>
            </a:rPr>
            <a:t></a:t>
          </a:r>
          <a:endParaRPr lang="en-US" dirty="0"/>
        </a:p>
      </dgm:t>
    </dgm:pt>
    <dgm:pt modelId="{B5318D47-97EA-43A0-8D8D-DCBBC3BC045D}" type="parTrans" cxnId="{34E7719F-FAC2-4AA1-8585-50C7889CE1EE}">
      <dgm:prSet/>
      <dgm:spPr/>
      <dgm:t>
        <a:bodyPr/>
        <a:lstStyle/>
        <a:p>
          <a:endParaRPr lang="en-US"/>
        </a:p>
      </dgm:t>
    </dgm:pt>
    <dgm:pt modelId="{A67F1AEA-9C35-4219-9DFF-582995C1B75D}" type="sibTrans" cxnId="{34E7719F-FAC2-4AA1-8585-50C7889CE1EE}">
      <dgm:prSet/>
      <dgm:spPr/>
      <dgm:t>
        <a:bodyPr/>
        <a:lstStyle/>
        <a:p>
          <a:endParaRPr lang="en-US"/>
        </a:p>
      </dgm:t>
    </dgm:pt>
    <dgm:pt modelId="{994F632E-973D-4DF3-B7C8-0A3C8EC696B7}">
      <dgm:prSet/>
      <dgm:spPr/>
      <dgm:t>
        <a:bodyPr/>
        <a:lstStyle/>
        <a:p>
          <a:pPr rtl="0"/>
          <a:r>
            <a:rPr lang="en-US" dirty="0"/>
            <a:t>demand distribution is normal</a:t>
          </a:r>
        </a:p>
      </dgm:t>
    </dgm:pt>
    <dgm:pt modelId="{61BB941A-1683-43BD-B5EE-E9C2CAD81271}" type="parTrans" cxnId="{B2ECE390-DFED-4ECD-9AB2-D3486B3B5E9A}">
      <dgm:prSet/>
      <dgm:spPr/>
      <dgm:t>
        <a:bodyPr/>
        <a:lstStyle/>
        <a:p>
          <a:endParaRPr lang="en-US"/>
        </a:p>
      </dgm:t>
    </dgm:pt>
    <dgm:pt modelId="{AAA494DD-F8D8-4DAC-9B9F-A7C2047AA48A}" type="sibTrans" cxnId="{B2ECE390-DFED-4ECD-9AB2-D3486B3B5E9A}">
      <dgm:prSet/>
      <dgm:spPr/>
      <dgm:t>
        <a:bodyPr/>
        <a:lstStyle/>
        <a:p>
          <a:endParaRPr lang="en-US"/>
        </a:p>
      </dgm:t>
    </dgm:pt>
    <dgm:pt modelId="{04BA8C96-D861-4633-B753-5768A958055A}">
      <dgm:prSet/>
      <dgm:spPr/>
      <dgm:t>
        <a:bodyPr/>
        <a:lstStyle/>
        <a:p>
          <a:pPr rtl="0"/>
          <a:r>
            <a:rPr lang="en-US" dirty="0"/>
            <a:t>provided </a:t>
          </a:r>
          <a:r>
            <a:rPr lang="en-US" i="1" dirty="0"/>
            <a:t>z</a:t>
          </a:r>
          <a:r>
            <a:rPr lang="en-US" dirty="0"/>
            <a:t> &gt; 0 or desired fill rate &gt; 50%, </a:t>
          </a:r>
        </a:p>
      </dgm:t>
    </dgm:pt>
    <dgm:pt modelId="{D1842140-B7C0-4498-B8AC-474396B32568}" type="parTrans" cxnId="{FC3ACBCD-052D-4F34-A79A-DBAAF8254303}">
      <dgm:prSet/>
      <dgm:spPr/>
      <dgm:t>
        <a:bodyPr/>
        <a:lstStyle/>
        <a:p>
          <a:endParaRPr lang="en-US"/>
        </a:p>
      </dgm:t>
    </dgm:pt>
    <dgm:pt modelId="{AA49B4BC-774C-4BEA-85F3-6AFA1EE34486}" type="sibTrans" cxnId="{FC3ACBCD-052D-4F34-A79A-DBAAF8254303}">
      <dgm:prSet/>
      <dgm:spPr/>
      <dgm:t>
        <a:bodyPr/>
        <a:lstStyle/>
        <a:p>
          <a:endParaRPr lang="en-US"/>
        </a:p>
      </dgm:t>
    </dgm:pt>
    <dgm:pt modelId="{CEDC3513-31E0-4BBB-86F8-485E58038B12}">
      <dgm:prSet/>
      <dgm:spPr/>
      <dgm:t>
        <a:bodyPr/>
        <a:lstStyle/>
        <a:p>
          <a:pPr rtl="0"/>
          <a:r>
            <a:rPr lang="en-US" dirty="0"/>
            <a:t>used to calculate coefficient of variation </a:t>
          </a:r>
          <a:r>
            <a:rPr lang="en-US" dirty="0" err="1"/>
            <a:t>cv</a:t>
          </a:r>
          <a:r>
            <a:rPr lang="en-US" dirty="0"/>
            <a:t>= </a:t>
          </a:r>
          <a:r>
            <a:rPr lang="en-US" dirty="0">
              <a:sym typeface="Symbol"/>
            </a:rPr>
            <a:t></a:t>
          </a:r>
          <a:r>
            <a:rPr lang="en-US" dirty="0"/>
            <a:t>/</a:t>
          </a:r>
          <a:r>
            <a:rPr lang="en-US" dirty="0">
              <a:latin typeface="Symbol" pitchFamily="18" charset="2"/>
            </a:rPr>
            <a:t>m</a:t>
          </a:r>
          <a:endParaRPr lang="en-US" dirty="0"/>
        </a:p>
      </dgm:t>
    </dgm:pt>
    <dgm:pt modelId="{016F22BC-C625-48FF-9D8A-CF10F68EC40F}" type="parTrans" cxnId="{9D32F3F4-4F1A-4A01-A3E6-1FE1ACBE319E}">
      <dgm:prSet/>
      <dgm:spPr/>
      <dgm:t>
        <a:bodyPr/>
        <a:lstStyle/>
        <a:p>
          <a:endParaRPr lang="en-US"/>
        </a:p>
      </dgm:t>
    </dgm:pt>
    <dgm:pt modelId="{813F0FE5-15F6-4873-9217-4972C075C936}" type="sibTrans" cxnId="{9D32F3F4-4F1A-4A01-A3E6-1FE1ACBE319E}">
      <dgm:prSet/>
      <dgm:spPr/>
      <dgm:t>
        <a:bodyPr/>
        <a:lstStyle/>
        <a:p>
          <a:endParaRPr lang="en-US"/>
        </a:p>
      </dgm:t>
    </dgm:pt>
    <dgm:pt modelId="{86B2F415-8EB3-4908-A143-935AB41DA6BB}" type="pres">
      <dgm:prSet presAssocID="{AAD350B8-485B-4447-A4DC-7BA6C38E2A69}" presName="Name0" presStyleCnt="0">
        <dgm:presLayoutVars>
          <dgm:dir/>
          <dgm:resizeHandles val="exact"/>
        </dgm:presLayoutVars>
      </dgm:prSet>
      <dgm:spPr/>
    </dgm:pt>
    <dgm:pt modelId="{6D527A58-4684-469A-8784-64D8F17C68BE}" type="pres">
      <dgm:prSet presAssocID="{AAD350B8-485B-4447-A4DC-7BA6C38E2A69}" presName="bkgdShp" presStyleLbl="alignAccFollowNode1" presStyleIdx="0" presStyleCnt="1" custScaleY="58192"/>
      <dgm:spPr/>
    </dgm:pt>
    <dgm:pt modelId="{917951E0-D108-4637-80A7-CA17E5BBBE7D}" type="pres">
      <dgm:prSet presAssocID="{AAD350B8-485B-4447-A4DC-7BA6C38E2A69}" presName="linComp" presStyleCnt="0"/>
      <dgm:spPr/>
    </dgm:pt>
    <dgm:pt modelId="{ED1DF036-5AC4-4BBC-9BA8-8B8DFCE264E4}" type="pres">
      <dgm:prSet presAssocID="{36E16C39-7A13-48BD-8822-CDE09C0B2B88}" presName="compNode" presStyleCnt="0"/>
      <dgm:spPr/>
    </dgm:pt>
    <dgm:pt modelId="{8C6C99F8-E1B0-4DB6-95B2-EED92F71FE7D}" type="pres">
      <dgm:prSet presAssocID="{36E16C39-7A13-48BD-8822-CDE09C0B2B88}" presName="node" presStyleLbl="node1" presStyleIdx="0" presStyleCnt="1" custScaleY="121880">
        <dgm:presLayoutVars>
          <dgm:bulletEnabled val="1"/>
        </dgm:presLayoutVars>
      </dgm:prSet>
      <dgm:spPr/>
    </dgm:pt>
    <dgm:pt modelId="{69625C42-2850-4FD7-A7BF-8E05435A3243}" type="pres">
      <dgm:prSet presAssocID="{36E16C39-7A13-48BD-8822-CDE09C0B2B88}" presName="invisiNode" presStyleLbl="node1" presStyleIdx="0" presStyleCnt="1"/>
      <dgm:spPr/>
    </dgm:pt>
    <dgm:pt modelId="{E646615A-28F1-4145-8F88-758F1256D12F}" type="pres">
      <dgm:prSet presAssocID="{36E16C39-7A13-48BD-8822-CDE09C0B2B88}" presName="imagNode" presStyleLbl="fgImgPlace1" presStyleIdx="0" presStyleCnt="1" custScaleY="48536" custLinFactNeighborX="-80" custLinFactNeighborY="6292"/>
      <dgm:spPr>
        <a:blipFill rotWithShape="0">
          <a:blip xmlns:r="http://schemas.openxmlformats.org/officeDocument/2006/relationships" r:embed="rId1"/>
          <a:stretch>
            <a:fillRect/>
          </a:stretch>
        </a:blipFill>
      </dgm:spPr>
    </dgm:pt>
  </dgm:ptLst>
  <dgm:cxnLst>
    <dgm:cxn modelId="{3E48C027-B27B-438A-9453-C78A7E885CE2}" type="presOf" srcId="{CEDC3513-31E0-4BBB-86F8-485E58038B12}" destId="{8C6C99F8-E1B0-4DB6-95B2-EED92F71FE7D}" srcOrd="0" destOrd="4" presId="urn:microsoft.com/office/officeart/2005/8/layout/pList2#1"/>
    <dgm:cxn modelId="{1773B236-5497-425B-91C5-9EFCD0D5A439}" type="presOf" srcId="{B1102C11-2BDF-4049-82B0-55D59DEB65BC}" destId="{8C6C99F8-E1B0-4DB6-95B2-EED92F71FE7D}" srcOrd="0" destOrd="3" presId="urn:microsoft.com/office/officeart/2005/8/layout/pList2#1"/>
    <dgm:cxn modelId="{D4ECFF39-6C99-4110-9CD0-F8A3BAD88B4A}" type="presOf" srcId="{AAD350B8-485B-4447-A4DC-7BA6C38E2A69}" destId="{86B2F415-8EB3-4908-A143-935AB41DA6BB}" srcOrd="0" destOrd="0" presId="urn:microsoft.com/office/officeart/2005/8/layout/pList2#1"/>
    <dgm:cxn modelId="{38CF423C-2BD1-4ADC-B40F-9A142DAB17F5}" srcId="{36E16C39-7A13-48BD-8822-CDE09C0B2B88}" destId="{021CC717-64F3-433C-BA08-78D77DF660EA}" srcOrd="0" destOrd="0" parTransId="{72E36C65-E9F9-4167-9D1E-2F8F670B5208}" sibTransId="{7EC8F6C7-B23B-47AC-AF16-C4127123510B}"/>
    <dgm:cxn modelId="{A183C43E-4E93-4C74-B697-91FDCDD9982D}" type="presOf" srcId="{36E16C39-7A13-48BD-8822-CDE09C0B2B88}" destId="{8C6C99F8-E1B0-4DB6-95B2-EED92F71FE7D}" srcOrd="0" destOrd="0" presId="urn:microsoft.com/office/officeart/2005/8/layout/pList2#1"/>
    <dgm:cxn modelId="{579E507E-A418-428D-8824-DBB48C879698}" type="presOf" srcId="{04BA8C96-D861-4633-B753-5768A958055A}" destId="{8C6C99F8-E1B0-4DB6-95B2-EED92F71FE7D}" srcOrd="0" destOrd="2" presId="urn:microsoft.com/office/officeart/2005/8/layout/pList2#1"/>
    <dgm:cxn modelId="{B2ECE390-DFED-4ECD-9AB2-D3486B3B5E9A}" srcId="{36E16C39-7A13-48BD-8822-CDE09C0B2B88}" destId="{994F632E-973D-4DF3-B7C8-0A3C8EC696B7}" srcOrd="2" destOrd="0" parTransId="{61BB941A-1683-43BD-B5EE-E9C2CAD81271}" sibTransId="{AAA494DD-F8D8-4DAC-9B9F-A7C2047AA48A}"/>
    <dgm:cxn modelId="{882F379C-BCE5-4310-B5E4-C79596641136}" type="presOf" srcId="{021CC717-64F3-433C-BA08-78D77DF660EA}" destId="{8C6C99F8-E1B0-4DB6-95B2-EED92F71FE7D}" srcOrd="0" destOrd="1" presId="urn:microsoft.com/office/officeart/2005/8/layout/pList2#1"/>
    <dgm:cxn modelId="{34E7719F-FAC2-4AA1-8585-50C7889CE1EE}" srcId="{36E16C39-7A13-48BD-8822-CDE09C0B2B88}" destId="{B1102C11-2BDF-4049-82B0-55D59DEB65BC}" srcOrd="1" destOrd="0" parTransId="{B5318D47-97EA-43A0-8D8D-DCBBC3BC045D}" sibTransId="{A67F1AEA-9C35-4219-9DFF-582995C1B75D}"/>
    <dgm:cxn modelId="{FC3ACBCD-052D-4F34-A79A-DBAAF8254303}" srcId="{021CC717-64F3-433C-BA08-78D77DF660EA}" destId="{04BA8C96-D861-4633-B753-5768A958055A}" srcOrd="0" destOrd="0" parTransId="{D1842140-B7C0-4498-B8AC-474396B32568}" sibTransId="{AA49B4BC-774C-4BEA-85F3-6AFA1EE34486}"/>
    <dgm:cxn modelId="{4B53ABDB-610C-41E6-AC1A-17B4A0B2FC25}" type="presOf" srcId="{994F632E-973D-4DF3-B7C8-0A3C8EC696B7}" destId="{8C6C99F8-E1B0-4DB6-95B2-EED92F71FE7D}" srcOrd="0" destOrd="5" presId="urn:microsoft.com/office/officeart/2005/8/layout/pList2#1"/>
    <dgm:cxn modelId="{9D32F3F4-4F1A-4A01-A3E6-1FE1ACBE319E}" srcId="{B1102C11-2BDF-4049-82B0-55D59DEB65BC}" destId="{CEDC3513-31E0-4BBB-86F8-485E58038B12}" srcOrd="0" destOrd="0" parTransId="{016F22BC-C625-48FF-9D8A-CF10F68EC40F}" sibTransId="{813F0FE5-15F6-4873-9217-4972C075C936}"/>
    <dgm:cxn modelId="{2F3B42F7-D39F-4BCA-89C2-E36F481CFAA8}" srcId="{AAD350B8-485B-4447-A4DC-7BA6C38E2A69}" destId="{36E16C39-7A13-48BD-8822-CDE09C0B2B88}" srcOrd="0" destOrd="0" parTransId="{5A8CD60B-61AA-497C-840B-AFE485E4116E}" sibTransId="{C137F505-03AD-4606-AD26-A98767BCEB7B}"/>
    <dgm:cxn modelId="{1F31CB59-9F89-4468-9445-5B74D431CF6F}" type="presParOf" srcId="{86B2F415-8EB3-4908-A143-935AB41DA6BB}" destId="{6D527A58-4684-469A-8784-64D8F17C68BE}" srcOrd="0" destOrd="0" presId="urn:microsoft.com/office/officeart/2005/8/layout/pList2#1"/>
    <dgm:cxn modelId="{55D728F3-DDC6-4332-8106-E1A42B8F9F0C}" type="presParOf" srcId="{86B2F415-8EB3-4908-A143-935AB41DA6BB}" destId="{917951E0-D108-4637-80A7-CA17E5BBBE7D}" srcOrd="1" destOrd="0" presId="urn:microsoft.com/office/officeart/2005/8/layout/pList2#1"/>
    <dgm:cxn modelId="{17B74172-9841-45DE-8965-71FFCDEDA404}" type="presParOf" srcId="{917951E0-D108-4637-80A7-CA17E5BBBE7D}" destId="{ED1DF036-5AC4-4BBC-9BA8-8B8DFCE264E4}" srcOrd="0" destOrd="0" presId="urn:microsoft.com/office/officeart/2005/8/layout/pList2#1"/>
    <dgm:cxn modelId="{79EE2C84-C4A4-45D3-9619-D2521583D72C}" type="presParOf" srcId="{ED1DF036-5AC4-4BBC-9BA8-8B8DFCE264E4}" destId="{8C6C99F8-E1B0-4DB6-95B2-EED92F71FE7D}" srcOrd="0" destOrd="0" presId="urn:microsoft.com/office/officeart/2005/8/layout/pList2#1"/>
    <dgm:cxn modelId="{62FFEB3A-9DC4-4DD2-BA58-25D461CC4FB3}" type="presParOf" srcId="{ED1DF036-5AC4-4BBC-9BA8-8B8DFCE264E4}" destId="{69625C42-2850-4FD7-A7BF-8E05435A3243}" srcOrd="1" destOrd="0" presId="urn:microsoft.com/office/officeart/2005/8/layout/pList2#1"/>
    <dgm:cxn modelId="{1A09E025-8414-4F86-9957-6CEC607F49F1}" type="presParOf" srcId="{ED1DF036-5AC4-4BBC-9BA8-8B8DFCE264E4}" destId="{E646615A-28F1-4145-8F88-758F1256D12F}"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BDFB06-808B-40A2-A668-6E5BD4AB9CFB}" type="doc">
      <dgm:prSet loTypeId="urn:microsoft.com/office/officeart/2005/8/layout/pList2#2" loCatId="list" qsTypeId="urn:microsoft.com/office/officeart/2005/8/quickstyle/3d2" qsCatId="3D" csTypeId="urn:microsoft.com/office/officeart/2005/8/colors/accent0_3" csCatId="mainScheme" phldr="1"/>
      <dgm:spPr/>
      <dgm:t>
        <a:bodyPr/>
        <a:lstStyle/>
        <a:p>
          <a:endParaRPr lang="en-US"/>
        </a:p>
      </dgm:t>
    </dgm:pt>
    <dgm:pt modelId="{1E97C826-C266-41B9-996B-838E654B2482}">
      <dgm:prSet custT="1"/>
      <dgm:spPr/>
      <dgm:t>
        <a:bodyPr/>
        <a:lstStyle/>
        <a:p>
          <a:pPr rtl="0"/>
          <a:r>
            <a:rPr lang="en-US" sz="2000" i="1" dirty="0"/>
            <a:t>z</a:t>
          </a:r>
          <a:r>
            <a:rPr lang="en-US" sz="2000" dirty="0"/>
            <a:t> can be obtained by solving a quadratic equation in </a:t>
          </a:r>
          <a:r>
            <a:rPr lang="en-US" sz="2000" i="1" dirty="0"/>
            <a:t>z</a:t>
          </a:r>
          <a:endParaRPr lang="en-US" sz="2000" dirty="0"/>
        </a:p>
      </dgm:t>
    </dgm:pt>
    <dgm:pt modelId="{4E510DE3-6145-4DC3-8E7D-5741797D69FB}" type="parTrans" cxnId="{01377AEF-11B5-45ED-B8A1-C73AAB9B624A}">
      <dgm:prSet/>
      <dgm:spPr/>
      <dgm:t>
        <a:bodyPr/>
        <a:lstStyle/>
        <a:p>
          <a:endParaRPr lang="en-US"/>
        </a:p>
      </dgm:t>
    </dgm:pt>
    <dgm:pt modelId="{F366CA22-FF14-4AA3-9428-576D086F38A2}" type="sibTrans" cxnId="{01377AEF-11B5-45ED-B8A1-C73AAB9B624A}">
      <dgm:prSet/>
      <dgm:spPr/>
      <dgm:t>
        <a:bodyPr/>
        <a:lstStyle/>
        <a:p>
          <a:endParaRPr lang="en-US"/>
        </a:p>
      </dgm:t>
    </dgm:pt>
    <dgm:pt modelId="{AB5F42AF-F069-4A7F-8D0C-24D36A76E073}">
      <dgm:prSet custT="1"/>
      <dgm:spPr/>
      <dgm:t>
        <a:bodyPr/>
        <a:lstStyle/>
        <a:p>
          <a:pPr rtl="0"/>
          <a:r>
            <a:rPr lang="en-US" sz="2000" dirty="0"/>
            <a:t>We first need to find </a:t>
          </a:r>
          <a:r>
            <a:rPr lang="en-US" sz="2000" dirty="0" err="1"/>
            <a:t>cv</a:t>
          </a:r>
          <a:r>
            <a:rPr lang="en-US" sz="2000" dirty="0"/>
            <a:t>! </a:t>
          </a:r>
        </a:p>
      </dgm:t>
    </dgm:pt>
    <dgm:pt modelId="{4AFCB0C2-36EC-4BE1-B356-372C49CEBD32}" type="parTrans" cxnId="{62C433A8-93BF-4F4C-A735-487A0DB8DA9C}">
      <dgm:prSet/>
      <dgm:spPr/>
      <dgm:t>
        <a:bodyPr/>
        <a:lstStyle/>
        <a:p>
          <a:endParaRPr lang="en-US"/>
        </a:p>
      </dgm:t>
    </dgm:pt>
    <dgm:pt modelId="{D7CB6996-97DC-4341-81EC-741F42E08265}" type="sibTrans" cxnId="{62C433A8-93BF-4F4C-A735-487A0DB8DA9C}">
      <dgm:prSet/>
      <dgm:spPr/>
      <dgm:t>
        <a:bodyPr/>
        <a:lstStyle/>
        <a:p>
          <a:endParaRPr lang="en-US"/>
        </a:p>
      </dgm:t>
    </dgm:pt>
    <dgm:pt modelId="{3CF8B946-0FF4-465A-8D1F-B382AAD857D8}" type="pres">
      <dgm:prSet presAssocID="{9FBDFB06-808B-40A2-A668-6E5BD4AB9CFB}" presName="Name0" presStyleCnt="0">
        <dgm:presLayoutVars>
          <dgm:dir/>
          <dgm:resizeHandles val="exact"/>
        </dgm:presLayoutVars>
      </dgm:prSet>
      <dgm:spPr/>
    </dgm:pt>
    <dgm:pt modelId="{1EE2647B-4E0A-48F8-9976-D24C5EE58917}" type="pres">
      <dgm:prSet presAssocID="{9FBDFB06-808B-40A2-A668-6E5BD4AB9CFB}" presName="bkgdShp" presStyleLbl="alignAccFollowNode1" presStyleIdx="0" presStyleCnt="1"/>
      <dgm:spPr/>
    </dgm:pt>
    <dgm:pt modelId="{335B276E-897B-41B2-BCC9-D81E106E8DD6}" type="pres">
      <dgm:prSet presAssocID="{9FBDFB06-808B-40A2-A668-6E5BD4AB9CFB}" presName="linComp" presStyleCnt="0"/>
      <dgm:spPr/>
    </dgm:pt>
    <dgm:pt modelId="{0C29B9DE-7A6B-41FC-B633-F9186002A7F4}" type="pres">
      <dgm:prSet presAssocID="{1E97C826-C266-41B9-996B-838E654B2482}" presName="compNode" presStyleCnt="0"/>
      <dgm:spPr/>
    </dgm:pt>
    <dgm:pt modelId="{4A5787CC-2BDA-43EB-A9C2-802A8C239A05}" type="pres">
      <dgm:prSet presAssocID="{1E97C826-C266-41B9-996B-838E654B2482}" presName="node" presStyleLbl="node1" presStyleIdx="0" presStyleCnt="1">
        <dgm:presLayoutVars>
          <dgm:bulletEnabled val="1"/>
        </dgm:presLayoutVars>
      </dgm:prSet>
      <dgm:spPr/>
    </dgm:pt>
    <dgm:pt modelId="{84B930A3-80FB-4BBF-A8E7-3E7B199018B4}" type="pres">
      <dgm:prSet presAssocID="{1E97C826-C266-41B9-996B-838E654B2482}" presName="invisiNode" presStyleLbl="node1" presStyleIdx="0" presStyleCnt="1"/>
      <dgm:spPr/>
    </dgm:pt>
    <dgm:pt modelId="{2BA9EB14-2925-4206-AC23-C624E85D4DE0}" type="pres">
      <dgm:prSet presAssocID="{1E97C826-C266-41B9-996B-838E654B2482}" presName="imagNode" presStyleLbl="fgImgPlace1" presStyleIdx="0" presStyleCnt="1" custLinFactNeighborX="-342" custLinFactNeighborY="2717"/>
      <dgm:spPr>
        <a:blipFill rotWithShape="0">
          <a:blip xmlns:r="http://schemas.openxmlformats.org/officeDocument/2006/relationships" r:embed="rId1"/>
          <a:stretch>
            <a:fillRect/>
          </a:stretch>
        </a:blipFill>
      </dgm:spPr>
    </dgm:pt>
  </dgm:ptLst>
  <dgm:cxnLst>
    <dgm:cxn modelId="{92BAD32D-4841-4849-B29E-E35C46788FE8}" type="presOf" srcId="{1E97C826-C266-41B9-996B-838E654B2482}" destId="{4A5787CC-2BDA-43EB-A9C2-802A8C239A05}" srcOrd="0" destOrd="0" presId="urn:microsoft.com/office/officeart/2005/8/layout/pList2#2"/>
    <dgm:cxn modelId="{74A53350-0BA2-4BAC-A58D-6C6887DADF0C}" type="presOf" srcId="{AB5F42AF-F069-4A7F-8D0C-24D36A76E073}" destId="{4A5787CC-2BDA-43EB-A9C2-802A8C239A05}" srcOrd="0" destOrd="1" presId="urn:microsoft.com/office/officeart/2005/8/layout/pList2#2"/>
    <dgm:cxn modelId="{AD7B3BA6-C30A-4624-9542-50FD9ABDAEDC}" type="presOf" srcId="{9FBDFB06-808B-40A2-A668-6E5BD4AB9CFB}" destId="{3CF8B946-0FF4-465A-8D1F-B382AAD857D8}" srcOrd="0" destOrd="0" presId="urn:microsoft.com/office/officeart/2005/8/layout/pList2#2"/>
    <dgm:cxn modelId="{62C433A8-93BF-4F4C-A735-487A0DB8DA9C}" srcId="{1E97C826-C266-41B9-996B-838E654B2482}" destId="{AB5F42AF-F069-4A7F-8D0C-24D36A76E073}" srcOrd="0" destOrd="0" parTransId="{4AFCB0C2-36EC-4BE1-B356-372C49CEBD32}" sibTransId="{D7CB6996-97DC-4341-81EC-741F42E08265}"/>
    <dgm:cxn modelId="{01377AEF-11B5-45ED-B8A1-C73AAB9B624A}" srcId="{9FBDFB06-808B-40A2-A668-6E5BD4AB9CFB}" destId="{1E97C826-C266-41B9-996B-838E654B2482}" srcOrd="0" destOrd="0" parTransId="{4E510DE3-6145-4DC3-8E7D-5741797D69FB}" sibTransId="{F366CA22-FF14-4AA3-9428-576D086F38A2}"/>
    <dgm:cxn modelId="{397C7E89-3E13-4321-BD1C-467E2BDC34E7}" type="presParOf" srcId="{3CF8B946-0FF4-465A-8D1F-B382AAD857D8}" destId="{1EE2647B-4E0A-48F8-9976-D24C5EE58917}" srcOrd="0" destOrd="0" presId="urn:microsoft.com/office/officeart/2005/8/layout/pList2#2"/>
    <dgm:cxn modelId="{36AFB97D-3009-4D7B-9DE8-7F28B86BEA17}" type="presParOf" srcId="{3CF8B946-0FF4-465A-8D1F-B382AAD857D8}" destId="{335B276E-897B-41B2-BCC9-D81E106E8DD6}" srcOrd="1" destOrd="0" presId="urn:microsoft.com/office/officeart/2005/8/layout/pList2#2"/>
    <dgm:cxn modelId="{5C3791F3-4F69-4980-9F53-FF3B144E9785}" type="presParOf" srcId="{335B276E-897B-41B2-BCC9-D81E106E8DD6}" destId="{0C29B9DE-7A6B-41FC-B633-F9186002A7F4}" srcOrd="0" destOrd="0" presId="urn:microsoft.com/office/officeart/2005/8/layout/pList2#2"/>
    <dgm:cxn modelId="{F68D2E67-F45B-450B-86D7-2D34B2C6A4E5}" type="presParOf" srcId="{0C29B9DE-7A6B-41FC-B633-F9186002A7F4}" destId="{4A5787CC-2BDA-43EB-A9C2-802A8C239A05}" srcOrd="0" destOrd="0" presId="urn:microsoft.com/office/officeart/2005/8/layout/pList2#2"/>
    <dgm:cxn modelId="{62BB0795-E869-4F5F-9D55-1F007272E8B5}" type="presParOf" srcId="{0C29B9DE-7A6B-41FC-B633-F9186002A7F4}" destId="{84B930A3-80FB-4BBF-A8E7-3E7B199018B4}" srcOrd="1" destOrd="0" presId="urn:microsoft.com/office/officeart/2005/8/layout/pList2#2"/>
    <dgm:cxn modelId="{4A73B349-B6EC-4995-86D9-E7260BBE39C2}" type="presParOf" srcId="{0C29B9DE-7A6B-41FC-B633-F9186002A7F4}" destId="{2BA9EB14-2925-4206-AC23-C624E85D4DE0}" srcOrd="2" destOrd="0" presId="urn:microsoft.com/office/officeart/2005/8/layout/p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65C9CF-2F67-4B65-8DA3-081921075196}"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5BB060E1-6A9E-4ADE-B17D-7282E887B316}">
      <dgm:prSet/>
      <dgm:spPr/>
      <dgm:t>
        <a:bodyPr/>
        <a:lstStyle/>
        <a:p>
          <a:pPr rtl="0"/>
          <a:r>
            <a:rPr lang="en-US" dirty="0"/>
            <a:t>Optimal order quantity = 600</a:t>
          </a:r>
        </a:p>
      </dgm:t>
    </dgm:pt>
    <dgm:pt modelId="{0E8F32FE-96D1-46E7-8EEE-A3BE57F66EAF}" type="parTrans" cxnId="{867EA3F5-EF3A-4FB8-8D80-968B7713268B}">
      <dgm:prSet/>
      <dgm:spPr/>
      <dgm:t>
        <a:bodyPr/>
        <a:lstStyle/>
        <a:p>
          <a:endParaRPr lang="en-US"/>
        </a:p>
      </dgm:t>
    </dgm:pt>
    <dgm:pt modelId="{64C056E5-4CC1-44AF-A09A-5073CE16FD73}" type="sibTrans" cxnId="{867EA3F5-EF3A-4FB8-8D80-968B7713268B}">
      <dgm:prSet/>
      <dgm:spPr/>
      <dgm:t>
        <a:bodyPr/>
        <a:lstStyle/>
        <a:p>
          <a:endParaRPr lang="en-US"/>
        </a:p>
      </dgm:t>
    </dgm:pt>
    <dgm:pt modelId="{94FA828F-64EE-4F91-BF8F-CC201B8F2641}">
      <dgm:prSet custT="1"/>
      <dgm:spPr/>
      <dgm:t>
        <a:bodyPr/>
        <a:lstStyle/>
        <a:p>
          <a:pPr rtl="0"/>
          <a:r>
            <a:rPr lang="en-US" sz="1800" dirty="0"/>
            <a:t>Given desired fill rate of 99%, the desired z is </a:t>
          </a:r>
        </a:p>
      </dgm:t>
    </dgm:pt>
    <dgm:pt modelId="{8DA10D86-943D-4A26-87AA-D7F918983797}" type="parTrans" cxnId="{BD7031B8-5E21-436F-A70E-12E039A0E116}">
      <dgm:prSet/>
      <dgm:spPr/>
      <dgm:t>
        <a:bodyPr/>
        <a:lstStyle/>
        <a:p>
          <a:endParaRPr lang="en-US"/>
        </a:p>
      </dgm:t>
    </dgm:pt>
    <dgm:pt modelId="{DD27B6BD-C004-4218-98F3-311387876686}" type="sibTrans" cxnId="{BD7031B8-5E21-436F-A70E-12E039A0E116}">
      <dgm:prSet/>
      <dgm:spPr/>
      <dgm:t>
        <a:bodyPr/>
        <a:lstStyle/>
        <a:p>
          <a:endParaRPr lang="en-US"/>
        </a:p>
      </dgm:t>
    </dgm:pt>
    <dgm:pt modelId="{6B1E7910-C221-4F0F-BDD0-D93400FE7074}">
      <dgm:prSet custT="1"/>
      <dgm:spPr/>
      <dgm:t>
        <a:bodyPr/>
        <a:lstStyle/>
        <a:p>
          <a:pPr rtl="0"/>
          <a:endParaRPr lang="en-US" sz="1800" dirty="0"/>
        </a:p>
      </dgm:t>
    </dgm:pt>
    <dgm:pt modelId="{0A921282-4050-4BE6-A1DE-94317732AA88}" type="parTrans" cxnId="{640A2A96-C8EE-46C1-9427-6C19ED5C152D}">
      <dgm:prSet/>
      <dgm:spPr/>
      <dgm:t>
        <a:bodyPr/>
        <a:lstStyle/>
        <a:p>
          <a:endParaRPr lang="en-US"/>
        </a:p>
      </dgm:t>
    </dgm:pt>
    <dgm:pt modelId="{20F1B953-113C-4205-9D0B-7E33205F6DBF}" type="sibTrans" cxnId="{640A2A96-C8EE-46C1-9427-6C19ED5C152D}">
      <dgm:prSet/>
      <dgm:spPr/>
      <dgm:t>
        <a:bodyPr/>
        <a:lstStyle/>
        <a:p>
          <a:endParaRPr lang="en-US"/>
        </a:p>
      </dgm:t>
    </dgm:pt>
    <dgm:pt modelId="{18284593-2A13-4C3A-A6EE-B0166842B517}">
      <dgm:prSet custT="1"/>
      <dgm:spPr/>
      <dgm:t>
        <a:bodyPr/>
        <a:lstStyle/>
        <a:p>
          <a:pPr rtl="0"/>
          <a:endParaRPr lang="en-US" sz="1800" dirty="0"/>
        </a:p>
      </dgm:t>
    </dgm:pt>
    <dgm:pt modelId="{E198A597-46C6-4BB5-B2A7-6C9234D8AE4E}" type="parTrans" cxnId="{757A8B73-4C58-4951-8551-F4D15E54FDD0}">
      <dgm:prSet/>
      <dgm:spPr/>
      <dgm:t>
        <a:bodyPr/>
        <a:lstStyle/>
        <a:p>
          <a:endParaRPr lang="en-US"/>
        </a:p>
      </dgm:t>
    </dgm:pt>
    <dgm:pt modelId="{F08B103D-DAD1-43E6-99E6-FC6DA002B42A}" type="sibTrans" cxnId="{757A8B73-4C58-4951-8551-F4D15E54FDD0}">
      <dgm:prSet/>
      <dgm:spPr/>
      <dgm:t>
        <a:bodyPr/>
        <a:lstStyle/>
        <a:p>
          <a:endParaRPr lang="en-US"/>
        </a:p>
      </dgm:t>
    </dgm:pt>
    <dgm:pt modelId="{10AC4D1E-5BC9-453E-AD02-C9FBDD927109}">
      <dgm:prSet custT="1"/>
      <dgm:spPr/>
      <dgm:t>
        <a:bodyPr/>
        <a:lstStyle/>
        <a:p>
          <a:pPr rtl="0"/>
          <a:endParaRPr lang="en-US" sz="1800" dirty="0"/>
        </a:p>
      </dgm:t>
    </dgm:pt>
    <dgm:pt modelId="{A85B64E3-514F-4A4E-A0D4-C8864F803221}" type="parTrans" cxnId="{334E9AC3-186F-44A1-9DBC-1D79ADC5883A}">
      <dgm:prSet/>
      <dgm:spPr/>
      <dgm:t>
        <a:bodyPr/>
        <a:lstStyle/>
        <a:p>
          <a:endParaRPr lang="en-US"/>
        </a:p>
      </dgm:t>
    </dgm:pt>
    <dgm:pt modelId="{DDE0DD64-7352-41B3-B2B2-5C073EBA4D21}" type="sibTrans" cxnId="{334E9AC3-186F-44A1-9DBC-1D79ADC5883A}">
      <dgm:prSet/>
      <dgm:spPr/>
      <dgm:t>
        <a:bodyPr/>
        <a:lstStyle/>
        <a:p>
          <a:endParaRPr lang="en-US"/>
        </a:p>
      </dgm:t>
    </dgm:pt>
    <dgm:pt modelId="{319556C8-79CA-448F-A055-E72748C18828}">
      <dgm:prSet custT="1"/>
      <dgm:spPr/>
      <dgm:t>
        <a:bodyPr/>
        <a:lstStyle/>
        <a:p>
          <a:pPr rtl="0"/>
          <a:r>
            <a:rPr lang="en-US" sz="1800" dirty="0"/>
            <a:t>where FR = 0.99, </a:t>
          </a:r>
          <a:r>
            <a:rPr lang="en-US" sz="1800" dirty="0">
              <a:sym typeface="Symbol"/>
            </a:rPr>
            <a:t></a:t>
          </a:r>
          <a:r>
            <a:rPr lang="en-US" sz="1800" dirty="0"/>
            <a:t> = 320, </a:t>
          </a:r>
          <a:r>
            <a:rPr lang="en-US" sz="1800" dirty="0">
              <a:sym typeface="Symbol"/>
            </a:rPr>
            <a:t></a:t>
          </a:r>
          <a:r>
            <a:rPr lang="en-US" sz="1800" dirty="0"/>
            <a:t> </a:t>
          </a:r>
          <a:r>
            <a:rPr lang="en-US" sz="1800"/>
            <a:t>= 16 </a:t>
          </a:r>
          <a:r>
            <a:rPr lang="en-US" sz="1800" dirty="0"/>
            <a:t>for lead time demand.</a:t>
          </a:r>
        </a:p>
      </dgm:t>
    </dgm:pt>
    <dgm:pt modelId="{13B17212-1C56-429B-89F1-E21EE437715C}" type="parTrans" cxnId="{BF5AD3C6-BD47-416A-B893-4BA7D433D43A}">
      <dgm:prSet/>
      <dgm:spPr/>
      <dgm:t>
        <a:bodyPr/>
        <a:lstStyle/>
        <a:p>
          <a:endParaRPr lang="en-US"/>
        </a:p>
      </dgm:t>
    </dgm:pt>
    <dgm:pt modelId="{57A5C00F-F20B-4DB3-A858-49CBCAD34189}" type="sibTrans" cxnId="{BF5AD3C6-BD47-416A-B893-4BA7D433D43A}">
      <dgm:prSet/>
      <dgm:spPr/>
      <dgm:t>
        <a:bodyPr/>
        <a:lstStyle/>
        <a:p>
          <a:endParaRPr lang="en-US"/>
        </a:p>
      </dgm:t>
    </dgm:pt>
    <dgm:pt modelId="{2C8DFBD6-9111-487D-856A-A92439E9B4AB}">
      <dgm:prSet custT="1"/>
      <dgm:spPr/>
      <dgm:t>
        <a:bodyPr/>
        <a:lstStyle/>
        <a:p>
          <a:pPr rtl="0"/>
          <a:r>
            <a:rPr lang="en-US" sz="1800" i="1" dirty="0"/>
            <a:t>r = d*L + z*</a:t>
          </a:r>
          <a:r>
            <a:rPr lang="en-US" sz="1800" i="1" dirty="0">
              <a:sym typeface="Symbol"/>
            </a:rPr>
            <a:t></a:t>
          </a:r>
          <a:r>
            <a:rPr lang="en-US" sz="1800" baseline="-25000" dirty="0"/>
            <a:t>LTD</a:t>
          </a:r>
          <a:r>
            <a:rPr lang="en-US" sz="1800" dirty="0"/>
            <a:t> = 20*16 + 0.5*16 </a:t>
          </a:r>
          <a:r>
            <a:rPr lang="en-US" sz="1800" dirty="0">
              <a:sym typeface="Symbol"/>
            </a:rPr>
            <a:t></a:t>
          </a:r>
          <a:r>
            <a:rPr lang="en-US" sz="1800" dirty="0"/>
            <a:t> 328 -&gt; 16.5 days of demand</a:t>
          </a:r>
        </a:p>
      </dgm:t>
    </dgm:pt>
    <dgm:pt modelId="{206AC186-AAFD-4AAE-86C2-80B5193F7948}" type="parTrans" cxnId="{B86E8A4F-DE51-4818-8F1D-58660B966341}">
      <dgm:prSet/>
      <dgm:spPr/>
      <dgm:t>
        <a:bodyPr/>
        <a:lstStyle/>
        <a:p>
          <a:endParaRPr lang="en-US"/>
        </a:p>
      </dgm:t>
    </dgm:pt>
    <dgm:pt modelId="{907FAA52-4434-43FA-A3DB-96012DE87963}" type="sibTrans" cxnId="{B86E8A4F-DE51-4818-8F1D-58660B966341}">
      <dgm:prSet/>
      <dgm:spPr/>
      <dgm:t>
        <a:bodyPr/>
        <a:lstStyle/>
        <a:p>
          <a:endParaRPr lang="en-US"/>
        </a:p>
      </dgm:t>
    </dgm:pt>
    <dgm:pt modelId="{81A4C981-5FD5-470D-BB4B-4551CB2199E2}">
      <dgm:prSet custT="1"/>
      <dgm:spPr/>
      <dgm:t>
        <a:bodyPr/>
        <a:lstStyle/>
        <a:p>
          <a:pPr rtl="0"/>
          <a:r>
            <a:rPr lang="en-US" sz="1800" dirty="0"/>
            <a:t>Safety stock = 0.5*16 </a:t>
          </a:r>
          <a:r>
            <a:rPr lang="en-US" sz="1800" dirty="0">
              <a:sym typeface="Symbol"/>
            </a:rPr>
            <a:t></a:t>
          </a:r>
          <a:r>
            <a:rPr lang="en-US" sz="1800" dirty="0"/>
            <a:t> 8 -&gt; ½ day of demand</a:t>
          </a:r>
        </a:p>
      </dgm:t>
    </dgm:pt>
    <dgm:pt modelId="{173EE62B-C2F0-4C2F-98D1-3D40DB151D09}" type="parTrans" cxnId="{CCAB63CD-52D8-441F-8556-11EBF1B8C720}">
      <dgm:prSet/>
      <dgm:spPr/>
      <dgm:t>
        <a:bodyPr/>
        <a:lstStyle/>
        <a:p>
          <a:endParaRPr lang="en-US"/>
        </a:p>
      </dgm:t>
    </dgm:pt>
    <dgm:pt modelId="{2D3330D2-4F22-49A2-87AF-B7459B7A2A70}" type="sibTrans" cxnId="{CCAB63CD-52D8-441F-8556-11EBF1B8C720}">
      <dgm:prSet/>
      <dgm:spPr/>
      <dgm:t>
        <a:bodyPr/>
        <a:lstStyle/>
        <a:p>
          <a:endParaRPr lang="en-US"/>
        </a:p>
      </dgm:t>
    </dgm:pt>
    <dgm:pt modelId="{59F658E5-FF04-4D22-8664-9D54D54F21A0}">
      <dgm:prSet custT="1"/>
      <dgm:spPr/>
      <dgm:t>
        <a:bodyPr/>
        <a:lstStyle/>
        <a:p>
          <a:pPr rtl="0"/>
          <a:r>
            <a:rPr lang="en-US" sz="1800" dirty="0">
              <a:sym typeface="Symbol"/>
            </a:rPr>
            <a:t></a:t>
          </a:r>
          <a:r>
            <a:rPr lang="en-US" sz="1800" baseline="-25000" dirty="0"/>
            <a:t>LTD </a:t>
          </a:r>
          <a:r>
            <a:rPr lang="en-US" sz="1800" dirty="0"/>
            <a:t>= </a:t>
          </a:r>
          <a:r>
            <a:rPr lang="en-US" sz="1800" dirty="0">
              <a:sym typeface="Symbol"/>
            </a:rPr>
            <a:t></a:t>
          </a:r>
          <a:r>
            <a:rPr lang="en-US" sz="1800" baseline="-25000" dirty="0"/>
            <a:t>d</a:t>
          </a:r>
          <a:r>
            <a:rPr lang="en-US" sz="1800" dirty="0"/>
            <a:t>*</a:t>
          </a:r>
          <a:r>
            <a:rPr lang="en-US" sz="1800" dirty="0">
              <a:sym typeface="Symbol"/>
            </a:rPr>
            <a:t></a:t>
          </a:r>
          <a:r>
            <a:rPr lang="en-US" sz="1800" i="1" dirty="0"/>
            <a:t>L</a:t>
          </a:r>
          <a:r>
            <a:rPr lang="en-US" sz="1800" dirty="0"/>
            <a:t> = 4* </a:t>
          </a:r>
          <a:r>
            <a:rPr lang="en-US" sz="1800" dirty="0">
              <a:sym typeface="Symbol"/>
            </a:rPr>
            <a:t></a:t>
          </a:r>
          <a:r>
            <a:rPr lang="en-US" sz="1800" dirty="0"/>
            <a:t>16 = 16</a:t>
          </a:r>
        </a:p>
      </dgm:t>
    </dgm:pt>
    <dgm:pt modelId="{8767B393-60F6-40CE-A10E-D822C8A4E0F0}" type="parTrans" cxnId="{80D0088A-0499-4AB9-B33A-C555BF584434}">
      <dgm:prSet/>
      <dgm:spPr/>
      <dgm:t>
        <a:bodyPr/>
        <a:lstStyle/>
        <a:p>
          <a:endParaRPr lang="en-US"/>
        </a:p>
      </dgm:t>
    </dgm:pt>
    <dgm:pt modelId="{73DE2D32-01BF-4AE4-B3F9-8278679E68BA}" type="sibTrans" cxnId="{80D0088A-0499-4AB9-B33A-C555BF584434}">
      <dgm:prSet/>
      <dgm:spPr/>
      <dgm:t>
        <a:bodyPr/>
        <a:lstStyle/>
        <a:p>
          <a:endParaRPr lang="en-US"/>
        </a:p>
      </dgm:t>
    </dgm:pt>
    <dgm:pt modelId="{098F0084-0445-48AC-A4D0-B8F289E13B46}">
      <dgm:prSet custT="1"/>
      <dgm:spPr/>
      <dgm:t>
        <a:bodyPr/>
        <a:lstStyle/>
        <a:p>
          <a:pPr rtl="0"/>
          <a:endParaRPr lang="en-US" sz="1800" dirty="0"/>
        </a:p>
      </dgm:t>
    </dgm:pt>
    <dgm:pt modelId="{83781A68-1C0E-4029-A438-DF826E9247C5}" type="parTrans" cxnId="{6C0D7456-D9B2-47FF-99D9-44F26995B6B9}">
      <dgm:prSet/>
      <dgm:spPr/>
      <dgm:t>
        <a:bodyPr/>
        <a:lstStyle/>
        <a:p>
          <a:endParaRPr lang="en-US"/>
        </a:p>
      </dgm:t>
    </dgm:pt>
    <dgm:pt modelId="{41861133-E535-4296-9B52-9273DA0C6845}" type="sibTrans" cxnId="{6C0D7456-D9B2-47FF-99D9-44F26995B6B9}">
      <dgm:prSet/>
      <dgm:spPr/>
      <dgm:t>
        <a:bodyPr/>
        <a:lstStyle/>
        <a:p>
          <a:endParaRPr lang="en-US"/>
        </a:p>
      </dgm:t>
    </dgm:pt>
    <dgm:pt modelId="{7BA6F8B3-7EEF-4A18-9961-2834A8E02F4B}">
      <dgm:prSet custT="1"/>
      <dgm:spPr/>
      <dgm:t>
        <a:bodyPr/>
        <a:lstStyle/>
        <a:p>
          <a:pPr rtl="0"/>
          <a:endParaRPr lang="en-US" sz="1800" dirty="0"/>
        </a:p>
      </dgm:t>
    </dgm:pt>
    <dgm:pt modelId="{26DC657B-A568-4F42-B341-650AF012F676}" type="parTrans" cxnId="{4B971480-D63E-4951-9822-9D7EDE782CF2}">
      <dgm:prSet/>
      <dgm:spPr/>
      <dgm:t>
        <a:bodyPr/>
        <a:lstStyle/>
        <a:p>
          <a:endParaRPr lang="en-US"/>
        </a:p>
      </dgm:t>
    </dgm:pt>
    <dgm:pt modelId="{98A5E2E4-4E50-406D-8302-06D51540C4E1}" type="sibTrans" cxnId="{4B971480-D63E-4951-9822-9D7EDE782CF2}">
      <dgm:prSet/>
      <dgm:spPr/>
      <dgm:t>
        <a:bodyPr/>
        <a:lstStyle/>
        <a:p>
          <a:endParaRPr lang="en-US"/>
        </a:p>
      </dgm:t>
    </dgm:pt>
    <dgm:pt modelId="{2C9F8490-0B88-4AFD-86FF-CFDF0642CEC9}">
      <dgm:prSet custT="1"/>
      <dgm:spPr/>
      <dgm:t>
        <a:bodyPr/>
        <a:lstStyle/>
        <a:p>
          <a:pPr rtl="0"/>
          <a:endParaRPr lang="en-US" sz="1800" dirty="0"/>
        </a:p>
      </dgm:t>
    </dgm:pt>
    <dgm:pt modelId="{13CEB550-C332-4401-A029-20CFEEDB702C}" type="parTrans" cxnId="{63B9F4E3-2896-4081-805E-8F27A1E151A0}">
      <dgm:prSet/>
      <dgm:spPr/>
      <dgm:t>
        <a:bodyPr/>
        <a:lstStyle/>
        <a:p>
          <a:endParaRPr lang="en-US"/>
        </a:p>
      </dgm:t>
    </dgm:pt>
    <dgm:pt modelId="{14678F08-D707-47C3-BBFE-6E39AF2B52A4}" type="sibTrans" cxnId="{63B9F4E3-2896-4081-805E-8F27A1E151A0}">
      <dgm:prSet/>
      <dgm:spPr/>
      <dgm:t>
        <a:bodyPr/>
        <a:lstStyle/>
        <a:p>
          <a:endParaRPr lang="en-US"/>
        </a:p>
      </dgm:t>
    </dgm:pt>
    <dgm:pt modelId="{810BB2A2-D843-482D-8490-509343953059}">
      <dgm:prSet custT="1"/>
      <dgm:spPr/>
      <dgm:t>
        <a:bodyPr/>
        <a:lstStyle/>
        <a:p>
          <a:pPr rtl="0"/>
          <a:endParaRPr lang="en-US" sz="1800" dirty="0"/>
        </a:p>
      </dgm:t>
    </dgm:pt>
    <dgm:pt modelId="{F04A0696-A8D3-4231-B594-1F3517DA35B1}" type="parTrans" cxnId="{E7554080-CD7F-42CA-BD3D-F39B16C90773}">
      <dgm:prSet/>
      <dgm:spPr/>
      <dgm:t>
        <a:bodyPr/>
        <a:lstStyle/>
        <a:p>
          <a:endParaRPr lang="en-US"/>
        </a:p>
      </dgm:t>
    </dgm:pt>
    <dgm:pt modelId="{D9B99CAC-0544-4276-ABC6-BFF9C01F6306}" type="sibTrans" cxnId="{E7554080-CD7F-42CA-BD3D-F39B16C90773}">
      <dgm:prSet/>
      <dgm:spPr/>
      <dgm:t>
        <a:bodyPr/>
        <a:lstStyle/>
        <a:p>
          <a:endParaRPr lang="en-US"/>
        </a:p>
      </dgm:t>
    </dgm:pt>
    <dgm:pt modelId="{160C439B-ED55-436F-91AB-E89B331E1DC8}" type="pres">
      <dgm:prSet presAssocID="{8865C9CF-2F67-4B65-8DA3-081921075196}" presName="linear" presStyleCnt="0">
        <dgm:presLayoutVars>
          <dgm:animLvl val="lvl"/>
          <dgm:resizeHandles val="exact"/>
        </dgm:presLayoutVars>
      </dgm:prSet>
      <dgm:spPr/>
    </dgm:pt>
    <dgm:pt modelId="{E028BAFD-0EB9-4D0A-8DB0-8946A0468F20}" type="pres">
      <dgm:prSet presAssocID="{5BB060E1-6A9E-4ADE-B17D-7282E887B316}" presName="parentText" presStyleLbl="node1" presStyleIdx="0" presStyleCnt="1" custScaleY="21234" custLinFactNeighborY="-9454">
        <dgm:presLayoutVars>
          <dgm:chMax val="0"/>
          <dgm:bulletEnabled val="1"/>
        </dgm:presLayoutVars>
      </dgm:prSet>
      <dgm:spPr/>
    </dgm:pt>
    <dgm:pt modelId="{37802B38-F03C-488C-A896-6F4900703AD5}" type="pres">
      <dgm:prSet presAssocID="{5BB060E1-6A9E-4ADE-B17D-7282E887B316}" presName="childText" presStyleLbl="revTx" presStyleIdx="0" presStyleCnt="1" custScaleY="115899">
        <dgm:presLayoutVars>
          <dgm:bulletEnabled val="1"/>
        </dgm:presLayoutVars>
      </dgm:prSet>
      <dgm:spPr/>
    </dgm:pt>
  </dgm:ptLst>
  <dgm:cxnLst>
    <dgm:cxn modelId="{E115DB13-3247-4101-9CBB-A3196582896F}" type="presOf" srcId="{94FA828F-64EE-4F91-BF8F-CC201B8F2641}" destId="{37802B38-F03C-488C-A896-6F4900703AD5}" srcOrd="0" destOrd="2" presId="urn:microsoft.com/office/officeart/2005/8/layout/vList2"/>
    <dgm:cxn modelId="{76D8022E-0D8C-47BE-8213-140F32B771B8}" type="presOf" srcId="{81A4C981-5FD5-470D-BB4B-4551CB2199E2}" destId="{37802B38-F03C-488C-A896-6F4900703AD5}" srcOrd="0" destOrd="11" presId="urn:microsoft.com/office/officeart/2005/8/layout/vList2"/>
    <dgm:cxn modelId="{CAB30D5F-FFBD-41AD-8071-B75D2406466D}" type="presOf" srcId="{098F0084-0445-48AC-A4D0-B8F289E13B46}" destId="{37802B38-F03C-488C-A896-6F4900703AD5}" srcOrd="0" destOrd="6" presId="urn:microsoft.com/office/officeart/2005/8/layout/vList2"/>
    <dgm:cxn modelId="{7E3A3D64-C78A-4AA9-A9F8-E9B05702EDB7}" type="presOf" srcId="{18284593-2A13-4C3A-A6EE-B0166842B517}" destId="{37802B38-F03C-488C-A896-6F4900703AD5}" srcOrd="0" destOrd="4" presId="urn:microsoft.com/office/officeart/2005/8/layout/vList2"/>
    <dgm:cxn modelId="{8EA2F466-9C60-444A-9528-863C85AB3E11}" type="presOf" srcId="{319556C8-79CA-448F-A055-E72748C18828}" destId="{37802B38-F03C-488C-A896-6F4900703AD5}" srcOrd="0" destOrd="7" presId="urn:microsoft.com/office/officeart/2005/8/layout/vList2"/>
    <dgm:cxn modelId="{94B88548-35E7-4452-A2E0-8AAD3629E0F1}" type="presOf" srcId="{5BB060E1-6A9E-4ADE-B17D-7282E887B316}" destId="{E028BAFD-0EB9-4D0A-8DB0-8946A0468F20}" srcOrd="0" destOrd="0" presId="urn:microsoft.com/office/officeart/2005/8/layout/vList2"/>
    <dgm:cxn modelId="{AA7EF26C-67B2-46D4-AD70-AC34729611AE}" type="presOf" srcId="{2C8DFBD6-9111-487D-856A-A92439E9B4AB}" destId="{37802B38-F03C-488C-A896-6F4900703AD5}" srcOrd="0" destOrd="9" presId="urn:microsoft.com/office/officeart/2005/8/layout/vList2"/>
    <dgm:cxn modelId="{B86E8A4F-DE51-4818-8F1D-58660B966341}" srcId="{5BB060E1-6A9E-4ADE-B17D-7282E887B316}" destId="{2C8DFBD6-9111-487D-856A-A92439E9B4AB}" srcOrd="9" destOrd="0" parTransId="{206AC186-AAFD-4AAE-86C2-80B5193F7948}" sibTransId="{907FAA52-4434-43FA-A3DB-96012DE87963}"/>
    <dgm:cxn modelId="{757A8B73-4C58-4951-8551-F4D15E54FDD0}" srcId="{5BB060E1-6A9E-4ADE-B17D-7282E887B316}" destId="{18284593-2A13-4C3A-A6EE-B0166842B517}" srcOrd="4" destOrd="0" parTransId="{E198A597-46C6-4BB5-B2A7-6C9234D8AE4E}" sibTransId="{F08B103D-DAD1-43E6-99E6-FC6DA002B42A}"/>
    <dgm:cxn modelId="{6C0D7456-D9B2-47FF-99D9-44F26995B6B9}" srcId="{5BB060E1-6A9E-4ADE-B17D-7282E887B316}" destId="{098F0084-0445-48AC-A4D0-B8F289E13B46}" srcOrd="6" destOrd="0" parTransId="{83781A68-1C0E-4029-A438-DF826E9247C5}" sibTransId="{41861133-E535-4296-9B52-9273DA0C6845}"/>
    <dgm:cxn modelId="{2A2FE57C-AAC3-43C7-91DB-12316EFA5E3F}" type="presOf" srcId="{810BB2A2-D843-482D-8490-509343953059}" destId="{37802B38-F03C-488C-A896-6F4900703AD5}" srcOrd="0" destOrd="1" presId="urn:microsoft.com/office/officeart/2005/8/layout/vList2"/>
    <dgm:cxn modelId="{C97BCD7D-C1C6-4B6E-B57C-087A2D8E446D}" type="presOf" srcId="{7BA6F8B3-7EEF-4A18-9961-2834A8E02F4B}" destId="{37802B38-F03C-488C-A896-6F4900703AD5}" srcOrd="0" destOrd="8" presId="urn:microsoft.com/office/officeart/2005/8/layout/vList2"/>
    <dgm:cxn modelId="{4B971480-D63E-4951-9822-9D7EDE782CF2}" srcId="{5BB060E1-6A9E-4ADE-B17D-7282E887B316}" destId="{7BA6F8B3-7EEF-4A18-9961-2834A8E02F4B}" srcOrd="8" destOrd="0" parTransId="{26DC657B-A568-4F42-B341-650AF012F676}" sibTransId="{98A5E2E4-4E50-406D-8302-06D51540C4E1}"/>
    <dgm:cxn modelId="{E7554080-CD7F-42CA-BD3D-F39B16C90773}" srcId="{5BB060E1-6A9E-4ADE-B17D-7282E887B316}" destId="{810BB2A2-D843-482D-8490-509343953059}" srcOrd="1" destOrd="0" parTransId="{F04A0696-A8D3-4231-B594-1F3517DA35B1}" sibTransId="{D9B99CAC-0544-4276-ABC6-BFF9C01F6306}"/>
    <dgm:cxn modelId="{80D0088A-0499-4AB9-B33A-C555BF584434}" srcId="{5BB060E1-6A9E-4ADE-B17D-7282E887B316}" destId="{59F658E5-FF04-4D22-8664-9D54D54F21A0}" srcOrd="0" destOrd="0" parTransId="{8767B393-60F6-40CE-A10E-D822C8A4E0F0}" sibTransId="{73DE2D32-01BF-4AE4-B3F9-8278679E68BA}"/>
    <dgm:cxn modelId="{99115B90-0C25-41F0-A2B7-FE26D5A69916}" type="presOf" srcId="{10AC4D1E-5BC9-453E-AD02-C9FBDD927109}" destId="{37802B38-F03C-488C-A896-6F4900703AD5}" srcOrd="0" destOrd="5" presId="urn:microsoft.com/office/officeart/2005/8/layout/vList2"/>
    <dgm:cxn modelId="{640A2A96-C8EE-46C1-9427-6C19ED5C152D}" srcId="{5BB060E1-6A9E-4ADE-B17D-7282E887B316}" destId="{6B1E7910-C221-4F0F-BDD0-D93400FE7074}" srcOrd="3" destOrd="0" parTransId="{0A921282-4050-4BE6-A1DE-94317732AA88}" sibTransId="{20F1B953-113C-4205-9D0B-7E33205F6DBF}"/>
    <dgm:cxn modelId="{BEF2AAA0-C101-4F74-BB50-E6C303EE40A3}" type="presOf" srcId="{59F658E5-FF04-4D22-8664-9D54D54F21A0}" destId="{37802B38-F03C-488C-A896-6F4900703AD5}" srcOrd="0" destOrd="0" presId="urn:microsoft.com/office/officeart/2005/8/layout/vList2"/>
    <dgm:cxn modelId="{BD7031B8-5E21-436F-A70E-12E039A0E116}" srcId="{5BB060E1-6A9E-4ADE-B17D-7282E887B316}" destId="{94FA828F-64EE-4F91-BF8F-CC201B8F2641}" srcOrd="2" destOrd="0" parTransId="{8DA10D86-943D-4A26-87AA-D7F918983797}" sibTransId="{DD27B6BD-C004-4218-98F3-311387876686}"/>
    <dgm:cxn modelId="{BD74A6BD-8B80-444C-96F6-AFFC1CDCDF9C}" type="presOf" srcId="{6B1E7910-C221-4F0F-BDD0-D93400FE7074}" destId="{37802B38-F03C-488C-A896-6F4900703AD5}" srcOrd="0" destOrd="3" presId="urn:microsoft.com/office/officeart/2005/8/layout/vList2"/>
    <dgm:cxn modelId="{334E9AC3-186F-44A1-9DBC-1D79ADC5883A}" srcId="{5BB060E1-6A9E-4ADE-B17D-7282E887B316}" destId="{10AC4D1E-5BC9-453E-AD02-C9FBDD927109}" srcOrd="5" destOrd="0" parTransId="{A85B64E3-514F-4A4E-A0D4-C8864F803221}" sibTransId="{DDE0DD64-7352-41B3-B2B2-5C073EBA4D21}"/>
    <dgm:cxn modelId="{BF5AD3C6-BD47-416A-B893-4BA7D433D43A}" srcId="{5BB060E1-6A9E-4ADE-B17D-7282E887B316}" destId="{319556C8-79CA-448F-A055-E72748C18828}" srcOrd="7" destOrd="0" parTransId="{13B17212-1C56-429B-89F1-E21EE437715C}" sibTransId="{57A5C00F-F20B-4DB3-A858-49CBCAD34189}"/>
    <dgm:cxn modelId="{EDBF78C9-445F-4DAE-BCC6-0D9292E43F11}" type="presOf" srcId="{8865C9CF-2F67-4B65-8DA3-081921075196}" destId="{160C439B-ED55-436F-91AB-E89B331E1DC8}" srcOrd="0" destOrd="0" presId="urn:microsoft.com/office/officeart/2005/8/layout/vList2"/>
    <dgm:cxn modelId="{CCAB63CD-52D8-441F-8556-11EBF1B8C720}" srcId="{5BB060E1-6A9E-4ADE-B17D-7282E887B316}" destId="{81A4C981-5FD5-470D-BB4B-4551CB2199E2}" srcOrd="11" destOrd="0" parTransId="{173EE62B-C2F0-4C2F-98D1-3D40DB151D09}" sibTransId="{2D3330D2-4F22-49A2-87AF-B7459B7A2A70}"/>
    <dgm:cxn modelId="{63B9F4E3-2896-4081-805E-8F27A1E151A0}" srcId="{5BB060E1-6A9E-4ADE-B17D-7282E887B316}" destId="{2C9F8490-0B88-4AFD-86FF-CFDF0642CEC9}" srcOrd="10" destOrd="0" parTransId="{13CEB550-C332-4401-A029-20CFEEDB702C}" sibTransId="{14678F08-D707-47C3-BBFE-6E39AF2B52A4}"/>
    <dgm:cxn modelId="{867EA3F5-EF3A-4FB8-8D80-968B7713268B}" srcId="{8865C9CF-2F67-4B65-8DA3-081921075196}" destId="{5BB060E1-6A9E-4ADE-B17D-7282E887B316}" srcOrd="0" destOrd="0" parTransId="{0E8F32FE-96D1-46E7-8EEE-A3BE57F66EAF}" sibTransId="{64C056E5-4CC1-44AF-A09A-5073CE16FD73}"/>
    <dgm:cxn modelId="{F129A7FE-0F43-48DB-8976-B2449F6F5DCF}" type="presOf" srcId="{2C9F8490-0B88-4AFD-86FF-CFDF0642CEC9}" destId="{37802B38-F03C-488C-A896-6F4900703AD5}" srcOrd="0" destOrd="10" presId="urn:microsoft.com/office/officeart/2005/8/layout/vList2"/>
    <dgm:cxn modelId="{DF31D76E-9CC9-4B39-B21D-91BBA3C1A564}" type="presParOf" srcId="{160C439B-ED55-436F-91AB-E89B331E1DC8}" destId="{E028BAFD-0EB9-4D0A-8DB0-8946A0468F20}" srcOrd="0" destOrd="0" presId="urn:microsoft.com/office/officeart/2005/8/layout/vList2"/>
    <dgm:cxn modelId="{D413BE1C-476B-4D90-BAC9-DB6E645B6F0F}" type="presParOf" srcId="{160C439B-ED55-436F-91AB-E89B331E1DC8}" destId="{37802B38-F03C-488C-A896-6F4900703AD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1DB3A9-5E2C-4757-95C6-F0F9941CB7AC}" type="doc">
      <dgm:prSet loTypeId="urn:microsoft.com/office/officeart/2005/8/layout/hList6" loCatId="list" qsTypeId="urn:microsoft.com/office/officeart/2005/8/quickstyle/3d2" qsCatId="3D" csTypeId="urn:microsoft.com/office/officeart/2005/8/colors/accent0_3" csCatId="mainScheme" phldr="1"/>
      <dgm:spPr/>
      <dgm:t>
        <a:bodyPr/>
        <a:lstStyle/>
        <a:p>
          <a:endParaRPr lang="en-US"/>
        </a:p>
      </dgm:t>
    </dgm:pt>
    <dgm:pt modelId="{1176CDAE-66A7-4883-B6F4-584F61ABCF3D}">
      <dgm:prSet custT="1"/>
      <dgm:spPr/>
      <dgm:t>
        <a:bodyPr/>
        <a:lstStyle/>
        <a:p>
          <a:pPr rtl="0"/>
          <a:r>
            <a:rPr lang="en-US" sz="1800" dirty="0"/>
            <a:t>Which measure to select?</a:t>
          </a:r>
        </a:p>
      </dgm:t>
    </dgm:pt>
    <dgm:pt modelId="{F1E0ED49-2C7F-4714-B7DA-E24C6E901C8B}" type="parTrans" cxnId="{D4A17867-208C-49D8-9BC1-A2945301A7B5}">
      <dgm:prSet/>
      <dgm:spPr/>
      <dgm:t>
        <a:bodyPr/>
        <a:lstStyle/>
        <a:p>
          <a:endParaRPr lang="en-US"/>
        </a:p>
      </dgm:t>
    </dgm:pt>
    <dgm:pt modelId="{6A466678-D926-41E4-8CEA-6D5FB153A2C3}" type="sibTrans" cxnId="{D4A17867-208C-49D8-9BC1-A2945301A7B5}">
      <dgm:prSet/>
      <dgm:spPr/>
      <dgm:t>
        <a:bodyPr/>
        <a:lstStyle/>
        <a:p>
          <a:endParaRPr lang="en-US"/>
        </a:p>
      </dgm:t>
    </dgm:pt>
    <dgm:pt modelId="{0A6C84FA-3E2A-45BC-B212-02F79DE25553}">
      <dgm:prSet custT="1"/>
      <dgm:spPr/>
      <dgm:t>
        <a:bodyPr/>
        <a:lstStyle/>
        <a:p>
          <a:pPr rtl="0"/>
          <a:r>
            <a:rPr lang="en-US" sz="1800" dirty="0"/>
            <a:t>Does it measure what we really want?</a:t>
          </a:r>
        </a:p>
      </dgm:t>
    </dgm:pt>
    <dgm:pt modelId="{9F62BB04-BF2E-4570-A9AC-3C13AD4E9F16}" type="parTrans" cxnId="{D2784DD5-8450-4EFC-9D39-EEF98E8B679C}">
      <dgm:prSet/>
      <dgm:spPr/>
      <dgm:t>
        <a:bodyPr/>
        <a:lstStyle/>
        <a:p>
          <a:endParaRPr lang="en-US"/>
        </a:p>
      </dgm:t>
    </dgm:pt>
    <dgm:pt modelId="{1CB4741C-2012-43D8-8CC0-E927838F672C}" type="sibTrans" cxnId="{D2784DD5-8450-4EFC-9D39-EEF98E8B679C}">
      <dgm:prSet/>
      <dgm:spPr/>
      <dgm:t>
        <a:bodyPr/>
        <a:lstStyle/>
        <a:p>
          <a:endParaRPr lang="en-US"/>
        </a:p>
      </dgm:t>
    </dgm:pt>
    <dgm:pt modelId="{907033AA-E5BC-4836-B656-AC816AB91ED0}">
      <dgm:prSet custT="1"/>
      <dgm:spPr/>
      <dgm:t>
        <a:bodyPr/>
        <a:lstStyle/>
        <a:p>
          <a:pPr rtl="0"/>
          <a:r>
            <a:rPr lang="en-US" sz="1800" dirty="0"/>
            <a:t>How does it impact inventory?</a:t>
          </a:r>
        </a:p>
      </dgm:t>
    </dgm:pt>
    <dgm:pt modelId="{BA247EB2-8660-49DC-BF30-49B7E4CE29D2}" type="parTrans" cxnId="{BDB994AC-1958-43AC-ADFC-8B24B949959E}">
      <dgm:prSet/>
      <dgm:spPr/>
      <dgm:t>
        <a:bodyPr/>
        <a:lstStyle/>
        <a:p>
          <a:endParaRPr lang="en-US"/>
        </a:p>
      </dgm:t>
    </dgm:pt>
    <dgm:pt modelId="{9386CDFA-59BB-4581-82B2-D787861A5E87}" type="sibTrans" cxnId="{BDB994AC-1958-43AC-ADFC-8B24B949959E}">
      <dgm:prSet/>
      <dgm:spPr/>
      <dgm:t>
        <a:bodyPr/>
        <a:lstStyle/>
        <a:p>
          <a:endParaRPr lang="en-US"/>
        </a:p>
      </dgm:t>
    </dgm:pt>
    <dgm:pt modelId="{B065DCAB-9CF6-4606-B4AC-150B74DEF74B}">
      <dgm:prSet custT="1"/>
      <dgm:spPr/>
      <dgm:t>
        <a:bodyPr/>
        <a:lstStyle/>
        <a:p>
          <a:pPr rtl="0"/>
          <a:r>
            <a:rPr lang="en-US" sz="1800" dirty="0"/>
            <a:t>How do we set target customer service levels?</a:t>
          </a:r>
        </a:p>
      </dgm:t>
    </dgm:pt>
    <dgm:pt modelId="{CA493302-EA2B-4F99-9E40-D43136E72B5E}" type="parTrans" cxnId="{8F2BDA0F-B041-4320-859D-DA6656FEBD5B}">
      <dgm:prSet/>
      <dgm:spPr/>
      <dgm:t>
        <a:bodyPr/>
        <a:lstStyle/>
        <a:p>
          <a:endParaRPr lang="en-US"/>
        </a:p>
      </dgm:t>
    </dgm:pt>
    <dgm:pt modelId="{F7296104-4089-4D85-A0CE-2308C722374F}" type="sibTrans" cxnId="{8F2BDA0F-B041-4320-859D-DA6656FEBD5B}">
      <dgm:prSet/>
      <dgm:spPr/>
      <dgm:t>
        <a:bodyPr/>
        <a:lstStyle/>
        <a:p>
          <a:endParaRPr lang="en-US"/>
        </a:p>
      </dgm:t>
    </dgm:pt>
    <dgm:pt modelId="{AA1ADA0D-8FC4-4AD1-82D2-DE2516733112}">
      <dgm:prSet custT="1"/>
      <dgm:spPr/>
      <dgm:t>
        <a:bodyPr/>
        <a:lstStyle/>
        <a:p>
          <a:pPr rtl="0"/>
          <a:r>
            <a:rPr lang="en-US" sz="1800" dirty="0"/>
            <a:t>Fill rate</a:t>
          </a:r>
        </a:p>
      </dgm:t>
    </dgm:pt>
    <dgm:pt modelId="{36AD4C34-79AB-4ECB-BC3E-F17FEE2F663F}" type="parTrans" cxnId="{A612675F-5710-4F6B-BCCB-8FE0EC6C742E}">
      <dgm:prSet/>
      <dgm:spPr/>
      <dgm:t>
        <a:bodyPr/>
        <a:lstStyle/>
        <a:p>
          <a:endParaRPr lang="en-US"/>
        </a:p>
      </dgm:t>
    </dgm:pt>
    <dgm:pt modelId="{1FCE065A-744A-4887-A6B8-12ACAC8FB8EA}" type="sibTrans" cxnId="{A612675F-5710-4F6B-BCCB-8FE0EC6C742E}">
      <dgm:prSet/>
      <dgm:spPr/>
      <dgm:t>
        <a:bodyPr/>
        <a:lstStyle/>
        <a:p>
          <a:endParaRPr lang="en-US"/>
        </a:p>
      </dgm:t>
    </dgm:pt>
    <dgm:pt modelId="{8D52E968-D0A5-4338-82AC-E764D8A5BFEB}">
      <dgm:prSet custT="1"/>
      <dgm:spPr/>
      <dgm:t>
        <a:bodyPr/>
        <a:lstStyle/>
        <a:p>
          <a:pPr rtl="0"/>
          <a:r>
            <a:rPr lang="en-US" sz="1600" dirty="0"/>
            <a:t>Pros:  More directly related to a measure of shipped quantity relative to demand.</a:t>
          </a:r>
        </a:p>
      </dgm:t>
    </dgm:pt>
    <dgm:pt modelId="{C5B66552-C0D9-4848-AE83-6D1078213BA0}" type="parTrans" cxnId="{70FB18D9-F880-4B34-9E41-055C99398EC9}">
      <dgm:prSet/>
      <dgm:spPr/>
      <dgm:t>
        <a:bodyPr/>
        <a:lstStyle/>
        <a:p>
          <a:endParaRPr lang="en-US"/>
        </a:p>
      </dgm:t>
    </dgm:pt>
    <dgm:pt modelId="{801203CB-611B-4E48-9E60-52B69F67E26E}" type="sibTrans" cxnId="{70FB18D9-F880-4B34-9E41-055C99398EC9}">
      <dgm:prSet/>
      <dgm:spPr/>
      <dgm:t>
        <a:bodyPr/>
        <a:lstStyle/>
        <a:p>
          <a:endParaRPr lang="en-US"/>
        </a:p>
      </dgm:t>
    </dgm:pt>
    <dgm:pt modelId="{C3B0975F-8C28-49F5-91CF-FB8685DC5FCD}">
      <dgm:prSet custT="1"/>
      <dgm:spPr/>
      <dgm:t>
        <a:bodyPr/>
        <a:lstStyle/>
        <a:p>
          <a:pPr rtl="0"/>
          <a:r>
            <a:rPr lang="en-US" sz="1600" dirty="0"/>
            <a:t>Cons: It is more complicated to implement a safety stock calculation</a:t>
          </a:r>
          <a:r>
            <a:rPr lang="en-US" sz="1200" dirty="0"/>
            <a:t>.  </a:t>
          </a:r>
        </a:p>
      </dgm:t>
    </dgm:pt>
    <dgm:pt modelId="{B19105F5-21CD-47A6-9683-10CCAD7BED1B}" type="parTrans" cxnId="{6AB1BBB2-99F0-4B96-842C-28948FD35B1D}">
      <dgm:prSet/>
      <dgm:spPr/>
      <dgm:t>
        <a:bodyPr/>
        <a:lstStyle/>
        <a:p>
          <a:endParaRPr lang="en-US"/>
        </a:p>
      </dgm:t>
    </dgm:pt>
    <dgm:pt modelId="{4B252A23-C047-4BC6-86A1-CF97510794EE}" type="sibTrans" cxnId="{6AB1BBB2-99F0-4B96-842C-28948FD35B1D}">
      <dgm:prSet/>
      <dgm:spPr/>
      <dgm:t>
        <a:bodyPr/>
        <a:lstStyle/>
        <a:p>
          <a:endParaRPr lang="en-US"/>
        </a:p>
      </dgm:t>
    </dgm:pt>
    <dgm:pt modelId="{13D5AC9C-A1B3-4A84-87FF-42864C5CD3BD}">
      <dgm:prSet custT="1"/>
      <dgm:spPr/>
      <dgm:t>
        <a:bodyPr/>
        <a:lstStyle/>
        <a:p>
          <a:pPr rtl="0"/>
          <a:r>
            <a:rPr lang="en-US" sz="1800" dirty="0"/>
            <a:t>Did we consider product substitution?</a:t>
          </a:r>
        </a:p>
      </dgm:t>
    </dgm:pt>
    <dgm:pt modelId="{6EDD3C0D-16D5-46A6-A92A-A47B9CA2C1EE}" type="parTrans" cxnId="{368E6506-C8BF-4839-ACAB-42B6988CF030}">
      <dgm:prSet/>
      <dgm:spPr/>
      <dgm:t>
        <a:bodyPr/>
        <a:lstStyle/>
        <a:p>
          <a:endParaRPr lang="en-US"/>
        </a:p>
      </dgm:t>
    </dgm:pt>
    <dgm:pt modelId="{51461EB8-EA6D-4574-AE0B-B1D95669D160}" type="sibTrans" cxnId="{368E6506-C8BF-4839-ACAB-42B6988CF030}">
      <dgm:prSet/>
      <dgm:spPr/>
      <dgm:t>
        <a:bodyPr/>
        <a:lstStyle/>
        <a:p>
          <a:endParaRPr lang="en-US"/>
        </a:p>
      </dgm:t>
    </dgm:pt>
    <dgm:pt modelId="{AB1A0ED4-50F1-4FE3-B8F7-2125A1C2EDD2}" type="pres">
      <dgm:prSet presAssocID="{911DB3A9-5E2C-4757-95C6-F0F9941CB7AC}" presName="Name0" presStyleCnt="0">
        <dgm:presLayoutVars>
          <dgm:dir/>
          <dgm:resizeHandles val="exact"/>
        </dgm:presLayoutVars>
      </dgm:prSet>
      <dgm:spPr/>
    </dgm:pt>
    <dgm:pt modelId="{AF1F3019-12A9-4E05-AA75-12C3B6F2A794}" type="pres">
      <dgm:prSet presAssocID="{1176CDAE-66A7-4883-B6F4-584F61ABCF3D}" presName="node" presStyleLbl="node1" presStyleIdx="0" presStyleCnt="3">
        <dgm:presLayoutVars>
          <dgm:bulletEnabled val="1"/>
        </dgm:presLayoutVars>
      </dgm:prSet>
      <dgm:spPr/>
    </dgm:pt>
    <dgm:pt modelId="{9A3F0A3A-CEFD-4434-A3EE-F2EB65D66D14}" type="pres">
      <dgm:prSet presAssocID="{6A466678-D926-41E4-8CEA-6D5FB153A2C3}" presName="sibTrans" presStyleCnt="0"/>
      <dgm:spPr/>
    </dgm:pt>
    <dgm:pt modelId="{5E56ED9D-B71D-4BBC-AD4D-6E72306A39B2}" type="pres">
      <dgm:prSet presAssocID="{B065DCAB-9CF6-4606-B4AC-150B74DEF74B}" presName="node" presStyleLbl="node1" presStyleIdx="1" presStyleCnt="3">
        <dgm:presLayoutVars>
          <dgm:bulletEnabled val="1"/>
        </dgm:presLayoutVars>
      </dgm:prSet>
      <dgm:spPr/>
    </dgm:pt>
    <dgm:pt modelId="{9C62CE82-7C8A-4D41-91A9-43C3A07A81AC}" type="pres">
      <dgm:prSet presAssocID="{F7296104-4089-4D85-A0CE-2308C722374F}" presName="sibTrans" presStyleCnt="0"/>
      <dgm:spPr/>
    </dgm:pt>
    <dgm:pt modelId="{6222CE22-D1B5-473C-89C0-0DB9DD8AD03F}" type="pres">
      <dgm:prSet presAssocID="{AA1ADA0D-8FC4-4AD1-82D2-DE2516733112}" presName="node" presStyleLbl="node1" presStyleIdx="2" presStyleCnt="3">
        <dgm:presLayoutVars>
          <dgm:bulletEnabled val="1"/>
        </dgm:presLayoutVars>
      </dgm:prSet>
      <dgm:spPr/>
    </dgm:pt>
  </dgm:ptLst>
  <dgm:cxnLst>
    <dgm:cxn modelId="{6D4DBE00-E332-40B6-9A04-23E2F6A27794}" type="presOf" srcId="{1176CDAE-66A7-4883-B6F4-584F61ABCF3D}" destId="{AF1F3019-12A9-4E05-AA75-12C3B6F2A794}" srcOrd="0" destOrd="0" presId="urn:microsoft.com/office/officeart/2005/8/layout/hList6"/>
    <dgm:cxn modelId="{368E6506-C8BF-4839-ACAB-42B6988CF030}" srcId="{B065DCAB-9CF6-4606-B4AC-150B74DEF74B}" destId="{13D5AC9C-A1B3-4A84-87FF-42864C5CD3BD}" srcOrd="0" destOrd="0" parTransId="{6EDD3C0D-16D5-46A6-A92A-A47B9CA2C1EE}" sibTransId="{51461EB8-EA6D-4574-AE0B-B1D95669D160}"/>
    <dgm:cxn modelId="{8F2BDA0F-B041-4320-859D-DA6656FEBD5B}" srcId="{911DB3A9-5E2C-4757-95C6-F0F9941CB7AC}" destId="{B065DCAB-9CF6-4606-B4AC-150B74DEF74B}" srcOrd="1" destOrd="0" parTransId="{CA493302-EA2B-4F99-9E40-D43136E72B5E}" sibTransId="{F7296104-4089-4D85-A0CE-2308C722374F}"/>
    <dgm:cxn modelId="{A612675F-5710-4F6B-BCCB-8FE0EC6C742E}" srcId="{911DB3A9-5E2C-4757-95C6-F0F9941CB7AC}" destId="{AA1ADA0D-8FC4-4AD1-82D2-DE2516733112}" srcOrd="2" destOrd="0" parTransId="{36AD4C34-79AB-4ECB-BC3E-F17FEE2F663F}" sibTransId="{1FCE065A-744A-4887-A6B8-12ACAC8FB8EA}"/>
    <dgm:cxn modelId="{D4A17867-208C-49D8-9BC1-A2945301A7B5}" srcId="{911DB3A9-5E2C-4757-95C6-F0F9941CB7AC}" destId="{1176CDAE-66A7-4883-B6F4-584F61ABCF3D}" srcOrd="0" destOrd="0" parTransId="{F1E0ED49-2C7F-4714-B7DA-E24C6E901C8B}" sibTransId="{6A466678-D926-41E4-8CEA-6D5FB153A2C3}"/>
    <dgm:cxn modelId="{D30A474A-FDCB-4A52-980E-DFCA9184A64B}" type="presOf" srcId="{911DB3A9-5E2C-4757-95C6-F0F9941CB7AC}" destId="{AB1A0ED4-50F1-4FE3-B8F7-2125A1C2EDD2}" srcOrd="0" destOrd="0" presId="urn:microsoft.com/office/officeart/2005/8/layout/hList6"/>
    <dgm:cxn modelId="{24201A55-2055-4A20-B002-4201C964203D}" type="presOf" srcId="{AA1ADA0D-8FC4-4AD1-82D2-DE2516733112}" destId="{6222CE22-D1B5-473C-89C0-0DB9DD8AD03F}" srcOrd="0" destOrd="0" presId="urn:microsoft.com/office/officeart/2005/8/layout/hList6"/>
    <dgm:cxn modelId="{83E28582-6D2B-472B-8BFB-52F4AD2DF271}" type="presOf" srcId="{B065DCAB-9CF6-4606-B4AC-150B74DEF74B}" destId="{5E56ED9D-B71D-4BBC-AD4D-6E72306A39B2}" srcOrd="0" destOrd="0" presId="urn:microsoft.com/office/officeart/2005/8/layout/hList6"/>
    <dgm:cxn modelId="{3CEBE689-7DDA-44D5-B977-7A1989BDF535}" type="presOf" srcId="{0A6C84FA-3E2A-45BC-B212-02F79DE25553}" destId="{AF1F3019-12A9-4E05-AA75-12C3B6F2A794}" srcOrd="0" destOrd="1" presId="urn:microsoft.com/office/officeart/2005/8/layout/hList6"/>
    <dgm:cxn modelId="{643EE79B-2010-4F2A-81CD-C1FBA5C62B61}" type="presOf" srcId="{8D52E968-D0A5-4338-82AC-E764D8A5BFEB}" destId="{6222CE22-D1B5-473C-89C0-0DB9DD8AD03F}" srcOrd="0" destOrd="1" presId="urn:microsoft.com/office/officeart/2005/8/layout/hList6"/>
    <dgm:cxn modelId="{BDB994AC-1958-43AC-ADFC-8B24B949959E}" srcId="{1176CDAE-66A7-4883-B6F4-584F61ABCF3D}" destId="{907033AA-E5BC-4836-B656-AC816AB91ED0}" srcOrd="1" destOrd="0" parTransId="{BA247EB2-8660-49DC-BF30-49B7E4CE29D2}" sibTransId="{9386CDFA-59BB-4581-82B2-D787861A5E87}"/>
    <dgm:cxn modelId="{6AB1BBB2-99F0-4B96-842C-28948FD35B1D}" srcId="{AA1ADA0D-8FC4-4AD1-82D2-DE2516733112}" destId="{C3B0975F-8C28-49F5-91CF-FB8685DC5FCD}" srcOrd="1" destOrd="0" parTransId="{B19105F5-21CD-47A6-9683-10CCAD7BED1B}" sibTransId="{4B252A23-C047-4BC6-86A1-CF97510794EE}"/>
    <dgm:cxn modelId="{BDB348CA-AD95-4AA5-B55F-9DAC2DFB122E}" type="presOf" srcId="{907033AA-E5BC-4836-B656-AC816AB91ED0}" destId="{AF1F3019-12A9-4E05-AA75-12C3B6F2A794}" srcOrd="0" destOrd="2" presId="urn:microsoft.com/office/officeart/2005/8/layout/hList6"/>
    <dgm:cxn modelId="{2D17AECE-1A87-42A0-8401-E38B67B6E3FB}" type="presOf" srcId="{13D5AC9C-A1B3-4A84-87FF-42864C5CD3BD}" destId="{5E56ED9D-B71D-4BBC-AD4D-6E72306A39B2}" srcOrd="0" destOrd="1" presId="urn:microsoft.com/office/officeart/2005/8/layout/hList6"/>
    <dgm:cxn modelId="{D2784DD5-8450-4EFC-9D39-EEF98E8B679C}" srcId="{1176CDAE-66A7-4883-B6F4-584F61ABCF3D}" destId="{0A6C84FA-3E2A-45BC-B212-02F79DE25553}" srcOrd="0" destOrd="0" parTransId="{9F62BB04-BF2E-4570-A9AC-3C13AD4E9F16}" sibTransId="{1CB4741C-2012-43D8-8CC0-E927838F672C}"/>
    <dgm:cxn modelId="{70FB18D9-F880-4B34-9E41-055C99398EC9}" srcId="{AA1ADA0D-8FC4-4AD1-82D2-DE2516733112}" destId="{8D52E968-D0A5-4338-82AC-E764D8A5BFEB}" srcOrd="0" destOrd="0" parTransId="{C5B66552-C0D9-4848-AE83-6D1078213BA0}" sibTransId="{801203CB-611B-4E48-9E60-52B69F67E26E}"/>
    <dgm:cxn modelId="{01EC13E7-EC15-4570-87B9-A9541FDABEEE}" type="presOf" srcId="{C3B0975F-8C28-49F5-91CF-FB8685DC5FCD}" destId="{6222CE22-D1B5-473C-89C0-0DB9DD8AD03F}" srcOrd="0" destOrd="2" presId="urn:microsoft.com/office/officeart/2005/8/layout/hList6"/>
    <dgm:cxn modelId="{CB292689-3DD1-4AD5-B78C-6B31E562149E}" type="presParOf" srcId="{AB1A0ED4-50F1-4FE3-B8F7-2125A1C2EDD2}" destId="{AF1F3019-12A9-4E05-AA75-12C3B6F2A794}" srcOrd="0" destOrd="0" presId="urn:microsoft.com/office/officeart/2005/8/layout/hList6"/>
    <dgm:cxn modelId="{1F4EE357-3E39-4B03-8589-B5ADF14EA7EF}" type="presParOf" srcId="{AB1A0ED4-50F1-4FE3-B8F7-2125A1C2EDD2}" destId="{9A3F0A3A-CEFD-4434-A3EE-F2EB65D66D14}" srcOrd="1" destOrd="0" presId="urn:microsoft.com/office/officeart/2005/8/layout/hList6"/>
    <dgm:cxn modelId="{1510588B-7FFE-4EC2-A370-1872C7292EFA}" type="presParOf" srcId="{AB1A0ED4-50F1-4FE3-B8F7-2125A1C2EDD2}" destId="{5E56ED9D-B71D-4BBC-AD4D-6E72306A39B2}" srcOrd="2" destOrd="0" presId="urn:microsoft.com/office/officeart/2005/8/layout/hList6"/>
    <dgm:cxn modelId="{36188F58-0182-4E48-96BE-9D19324EFA71}" type="presParOf" srcId="{AB1A0ED4-50F1-4FE3-B8F7-2125A1C2EDD2}" destId="{9C62CE82-7C8A-4D41-91A9-43C3A07A81AC}" srcOrd="3" destOrd="0" presId="urn:microsoft.com/office/officeart/2005/8/layout/hList6"/>
    <dgm:cxn modelId="{DD718877-32A8-4CAF-9E0B-1377EFFAC612}" type="presParOf" srcId="{AB1A0ED4-50F1-4FE3-B8F7-2125A1C2EDD2}" destId="{6222CE22-D1B5-473C-89C0-0DB9DD8AD03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8EFF2B-8E28-47BC-8CCC-EF057F30440C}" type="doc">
      <dgm:prSet loTypeId="urn:microsoft.com/office/officeart/2005/8/layout/hList6" loCatId="list" qsTypeId="urn:microsoft.com/office/officeart/2005/8/quickstyle/3d2" qsCatId="3D" csTypeId="urn:microsoft.com/office/officeart/2005/8/colors/accent0_3" csCatId="mainScheme"/>
      <dgm:spPr/>
      <dgm:t>
        <a:bodyPr/>
        <a:lstStyle/>
        <a:p>
          <a:endParaRPr lang="en-US"/>
        </a:p>
      </dgm:t>
    </dgm:pt>
    <dgm:pt modelId="{CEB439AD-4209-4B74-9284-A00819DF8C64}">
      <dgm:prSet/>
      <dgm:spPr/>
      <dgm:t>
        <a:bodyPr/>
        <a:lstStyle/>
        <a:p>
          <a:pPr rtl="0"/>
          <a:r>
            <a:rPr lang="en-US" dirty="0"/>
            <a:t>99% fill rate is typically equivalent to 90%-95% CSL (for </a:t>
          </a:r>
          <a:r>
            <a:rPr lang="en-US" dirty="0" err="1"/>
            <a:t>cv</a:t>
          </a:r>
          <a:r>
            <a:rPr lang="en-US" dirty="0"/>
            <a:t> up to 0.3).</a:t>
          </a:r>
        </a:p>
      </dgm:t>
    </dgm:pt>
    <dgm:pt modelId="{90290AD6-43C9-4B3A-A57C-B37EBF23EACA}" type="parTrans" cxnId="{ED02A03F-EB85-491D-BA70-659B49078E8E}">
      <dgm:prSet/>
      <dgm:spPr/>
      <dgm:t>
        <a:bodyPr/>
        <a:lstStyle/>
        <a:p>
          <a:endParaRPr lang="en-US"/>
        </a:p>
      </dgm:t>
    </dgm:pt>
    <dgm:pt modelId="{BFCA4C61-2F9F-4479-B701-F31152C462BE}" type="sibTrans" cxnId="{ED02A03F-EB85-491D-BA70-659B49078E8E}">
      <dgm:prSet/>
      <dgm:spPr/>
      <dgm:t>
        <a:bodyPr/>
        <a:lstStyle/>
        <a:p>
          <a:endParaRPr lang="en-US"/>
        </a:p>
      </dgm:t>
    </dgm:pt>
    <dgm:pt modelId="{36835894-B539-4799-9ED7-37BB88E0CD47}">
      <dgm:prSet/>
      <dgm:spPr/>
      <dgm:t>
        <a:bodyPr/>
        <a:lstStyle/>
        <a:p>
          <a:pPr rtl="0"/>
          <a:r>
            <a:rPr lang="en-US" dirty="0"/>
            <a:t>99% CSL is estimated at 99.985% fill rate (for </a:t>
          </a:r>
          <a:r>
            <a:rPr lang="en-US" dirty="0" err="1"/>
            <a:t>cv</a:t>
          </a:r>
          <a:r>
            <a:rPr lang="en-US" dirty="0"/>
            <a:t>=0.2) .  </a:t>
          </a:r>
        </a:p>
      </dgm:t>
    </dgm:pt>
    <dgm:pt modelId="{8428F307-87E2-4AE4-BF60-FCCBEE34C651}" type="parTrans" cxnId="{F62199AF-5AA1-42D6-9522-D0966628B15C}">
      <dgm:prSet/>
      <dgm:spPr/>
      <dgm:t>
        <a:bodyPr/>
        <a:lstStyle/>
        <a:p>
          <a:endParaRPr lang="en-US"/>
        </a:p>
      </dgm:t>
    </dgm:pt>
    <dgm:pt modelId="{2AE601FA-EC55-46C4-A422-0B45C67DF260}" type="sibTrans" cxnId="{F62199AF-5AA1-42D6-9522-D0966628B15C}">
      <dgm:prSet/>
      <dgm:spPr/>
      <dgm:t>
        <a:bodyPr/>
        <a:lstStyle/>
        <a:p>
          <a:endParaRPr lang="en-US"/>
        </a:p>
      </dgm:t>
    </dgm:pt>
    <dgm:pt modelId="{43A62258-B332-4C04-8F0E-62DB9F578C57}">
      <dgm:prSet/>
      <dgm:spPr/>
      <dgm:t>
        <a:bodyPr/>
        <a:lstStyle/>
        <a:p>
          <a:pPr rtl="0"/>
          <a:r>
            <a:rPr lang="en-US" dirty="0"/>
            <a:t>This may not seem a lot different, but it increases safety stock by 50%.</a:t>
          </a:r>
        </a:p>
      </dgm:t>
    </dgm:pt>
    <dgm:pt modelId="{9FBC3B3B-AB23-4277-839F-A0AF89D752D4}" type="parTrans" cxnId="{82E29B1F-C778-4231-90F5-9C419F7A9BB3}">
      <dgm:prSet/>
      <dgm:spPr/>
      <dgm:t>
        <a:bodyPr/>
        <a:lstStyle/>
        <a:p>
          <a:endParaRPr lang="en-US"/>
        </a:p>
      </dgm:t>
    </dgm:pt>
    <dgm:pt modelId="{756822CB-77D3-4C47-AEDC-35E4845E8F8E}" type="sibTrans" cxnId="{82E29B1F-C778-4231-90F5-9C419F7A9BB3}">
      <dgm:prSet/>
      <dgm:spPr/>
      <dgm:t>
        <a:bodyPr/>
        <a:lstStyle/>
        <a:p>
          <a:endParaRPr lang="en-US"/>
        </a:p>
      </dgm:t>
    </dgm:pt>
    <dgm:pt modelId="{FB7CFB7C-28F8-4168-B22C-AB8B5669A2DE}" type="pres">
      <dgm:prSet presAssocID="{0F8EFF2B-8E28-47BC-8CCC-EF057F30440C}" presName="Name0" presStyleCnt="0">
        <dgm:presLayoutVars>
          <dgm:dir/>
          <dgm:resizeHandles val="exact"/>
        </dgm:presLayoutVars>
      </dgm:prSet>
      <dgm:spPr/>
    </dgm:pt>
    <dgm:pt modelId="{D691D738-DEA3-40EF-828B-02180EE851B0}" type="pres">
      <dgm:prSet presAssocID="{CEB439AD-4209-4B74-9284-A00819DF8C64}" presName="node" presStyleLbl="node1" presStyleIdx="0" presStyleCnt="3">
        <dgm:presLayoutVars>
          <dgm:bulletEnabled val="1"/>
        </dgm:presLayoutVars>
      </dgm:prSet>
      <dgm:spPr/>
    </dgm:pt>
    <dgm:pt modelId="{9FFAC4EA-FD9B-4450-863A-FD8869135AD4}" type="pres">
      <dgm:prSet presAssocID="{BFCA4C61-2F9F-4479-B701-F31152C462BE}" presName="sibTrans" presStyleCnt="0"/>
      <dgm:spPr/>
    </dgm:pt>
    <dgm:pt modelId="{5B82CF35-964F-40AA-9C3C-1DDF83ACB536}" type="pres">
      <dgm:prSet presAssocID="{36835894-B539-4799-9ED7-37BB88E0CD47}" presName="node" presStyleLbl="node1" presStyleIdx="1" presStyleCnt="3">
        <dgm:presLayoutVars>
          <dgm:bulletEnabled val="1"/>
        </dgm:presLayoutVars>
      </dgm:prSet>
      <dgm:spPr/>
    </dgm:pt>
    <dgm:pt modelId="{B7DEE660-136A-4EF7-992F-E69FF89A9B84}" type="pres">
      <dgm:prSet presAssocID="{2AE601FA-EC55-46C4-A422-0B45C67DF260}" presName="sibTrans" presStyleCnt="0"/>
      <dgm:spPr/>
    </dgm:pt>
    <dgm:pt modelId="{AF9D9D5E-6CE4-48B6-B113-4BBA9630B92B}" type="pres">
      <dgm:prSet presAssocID="{43A62258-B332-4C04-8F0E-62DB9F578C57}" presName="node" presStyleLbl="node1" presStyleIdx="2" presStyleCnt="3">
        <dgm:presLayoutVars>
          <dgm:bulletEnabled val="1"/>
        </dgm:presLayoutVars>
      </dgm:prSet>
      <dgm:spPr/>
    </dgm:pt>
  </dgm:ptLst>
  <dgm:cxnLst>
    <dgm:cxn modelId="{C9280206-F906-45D1-8783-D8FEDD0E26D1}" type="presOf" srcId="{CEB439AD-4209-4B74-9284-A00819DF8C64}" destId="{D691D738-DEA3-40EF-828B-02180EE851B0}" srcOrd="0" destOrd="0" presId="urn:microsoft.com/office/officeart/2005/8/layout/hList6"/>
    <dgm:cxn modelId="{82E29B1F-C778-4231-90F5-9C419F7A9BB3}" srcId="{0F8EFF2B-8E28-47BC-8CCC-EF057F30440C}" destId="{43A62258-B332-4C04-8F0E-62DB9F578C57}" srcOrd="2" destOrd="0" parTransId="{9FBC3B3B-AB23-4277-839F-A0AF89D752D4}" sibTransId="{756822CB-77D3-4C47-AEDC-35E4845E8F8E}"/>
    <dgm:cxn modelId="{ED02A03F-EB85-491D-BA70-659B49078E8E}" srcId="{0F8EFF2B-8E28-47BC-8CCC-EF057F30440C}" destId="{CEB439AD-4209-4B74-9284-A00819DF8C64}" srcOrd="0" destOrd="0" parTransId="{90290AD6-43C9-4B3A-A57C-B37EBF23EACA}" sibTransId="{BFCA4C61-2F9F-4479-B701-F31152C462BE}"/>
    <dgm:cxn modelId="{9781BF41-6D89-44EA-B637-D4F24CF21CFF}" type="presOf" srcId="{0F8EFF2B-8E28-47BC-8CCC-EF057F30440C}" destId="{FB7CFB7C-28F8-4168-B22C-AB8B5669A2DE}" srcOrd="0" destOrd="0" presId="urn:microsoft.com/office/officeart/2005/8/layout/hList6"/>
    <dgm:cxn modelId="{A3B60C93-E1B3-4D67-8BFA-986A940DF5A8}" type="presOf" srcId="{43A62258-B332-4C04-8F0E-62DB9F578C57}" destId="{AF9D9D5E-6CE4-48B6-B113-4BBA9630B92B}" srcOrd="0" destOrd="0" presId="urn:microsoft.com/office/officeart/2005/8/layout/hList6"/>
    <dgm:cxn modelId="{F62199AF-5AA1-42D6-9522-D0966628B15C}" srcId="{0F8EFF2B-8E28-47BC-8CCC-EF057F30440C}" destId="{36835894-B539-4799-9ED7-37BB88E0CD47}" srcOrd="1" destOrd="0" parTransId="{8428F307-87E2-4AE4-BF60-FCCBEE34C651}" sibTransId="{2AE601FA-EC55-46C4-A422-0B45C67DF260}"/>
    <dgm:cxn modelId="{3F0C6CC8-91A5-4BCC-859D-D35DC47E24F3}" type="presOf" srcId="{36835894-B539-4799-9ED7-37BB88E0CD47}" destId="{5B82CF35-964F-40AA-9C3C-1DDF83ACB536}" srcOrd="0" destOrd="0" presId="urn:microsoft.com/office/officeart/2005/8/layout/hList6"/>
    <dgm:cxn modelId="{C761F5E0-BF94-4F3E-847B-1A3D6FEFD048}" type="presParOf" srcId="{FB7CFB7C-28F8-4168-B22C-AB8B5669A2DE}" destId="{D691D738-DEA3-40EF-828B-02180EE851B0}" srcOrd="0" destOrd="0" presId="urn:microsoft.com/office/officeart/2005/8/layout/hList6"/>
    <dgm:cxn modelId="{C145E961-6A14-4802-BA51-05101510C261}" type="presParOf" srcId="{FB7CFB7C-28F8-4168-B22C-AB8B5669A2DE}" destId="{9FFAC4EA-FD9B-4450-863A-FD8869135AD4}" srcOrd="1" destOrd="0" presId="urn:microsoft.com/office/officeart/2005/8/layout/hList6"/>
    <dgm:cxn modelId="{0E2D60E2-5643-4DAD-B34D-0AD5479C233D}" type="presParOf" srcId="{FB7CFB7C-28F8-4168-B22C-AB8B5669A2DE}" destId="{5B82CF35-964F-40AA-9C3C-1DDF83ACB536}" srcOrd="2" destOrd="0" presId="urn:microsoft.com/office/officeart/2005/8/layout/hList6"/>
    <dgm:cxn modelId="{6180B3AE-7726-4BF1-9779-EEBBD98B36D3}" type="presParOf" srcId="{FB7CFB7C-28F8-4168-B22C-AB8B5669A2DE}" destId="{B7DEE660-136A-4EF7-992F-E69FF89A9B84}" srcOrd="3" destOrd="0" presId="urn:microsoft.com/office/officeart/2005/8/layout/hList6"/>
    <dgm:cxn modelId="{DA726266-DF0B-48EE-A952-0E9E8E057B87}" type="presParOf" srcId="{FB7CFB7C-28F8-4168-B22C-AB8B5669A2DE}" destId="{AF9D9D5E-6CE4-48B6-B113-4BBA9630B92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21C72-95C5-4F93-85E3-B3A1B29C627B}" type="doc">
      <dgm:prSet loTypeId="urn:microsoft.com/office/officeart/2005/8/layout/pList1#4" loCatId="list" qsTypeId="urn:microsoft.com/office/officeart/2005/8/quickstyle/3d1" qsCatId="3D" csTypeId="urn:microsoft.com/office/officeart/2005/8/colors/accent0_3" csCatId="mainScheme" phldr="1"/>
      <dgm:spPr/>
      <dgm:t>
        <a:bodyPr/>
        <a:lstStyle/>
        <a:p>
          <a:endParaRPr lang="en-US"/>
        </a:p>
      </dgm:t>
    </dgm:pt>
    <dgm:pt modelId="{B5CE60CE-3E02-4D0D-8725-BCC6A3FCC6F9}">
      <dgm:prSet/>
      <dgm:spPr/>
      <dgm:t>
        <a:bodyPr/>
        <a:lstStyle/>
        <a:p>
          <a:pPr rtl="0"/>
          <a:r>
            <a:rPr lang="en-US" dirty="0"/>
            <a:t>A world leader in knitwear</a:t>
          </a:r>
        </a:p>
      </dgm:t>
    </dgm:pt>
    <dgm:pt modelId="{B4F5D37E-B622-479D-9446-3D96E1E0A19A}" type="parTrans" cxnId="{256036A6-FCAC-40C5-9C2F-1559846AE3B6}">
      <dgm:prSet/>
      <dgm:spPr/>
      <dgm:t>
        <a:bodyPr/>
        <a:lstStyle/>
        <a:p>
          <a:endParaRPr lang="en-US"/>
        </a:p>
      </dgm:t>
    </dgm:pt>
    <dgm:pt modelId="{537794D5-E1D2-43EF-810C-E23D472D462A}" type="sibTrans" cxnId="{256036A6-FCAC-40C5-9C2F-1559846AE3B6}">
      <dgm:prSet/>
      <dgm:spPr/>
      <dgm:t>
        <a:bodyPr/>
        <a:lstStyle/>
        <a:p>
          <a:endParaRPr lang="en-US"/>
        </a:p>
      </dgm:t>
    </dgm:pt>
    <dgm:pt modelId="{98CCF680-6C11-4722-8893-0545C6E5B7A6}">
      <dgm:prSet/>
      <dgm:spPr/>
      <dgm:t>
        <a:bodyPr/>
        <a:lstStyle/>
        <a:p>
          <a:pPr rtl="0"/>
          <a:r>
            <a:rPr lang="en-US" dirty="0"/>
            <a:t>Massive volume, many stores</a:t>
          </a:r>
        </a:p>
      </dgm:t>
    </dgm:pt>
    <dgm:pt modelId="{2C27E1EB-179F-47FC-9AC0-B89EF4E95B4E}" type="parTrans" cxnId="{9F75FF27-7A3C-4D6D-8FCB-80100A1C2DDB}">
      <dgm:prSet/>
      <dgm:spPr/>
      <dgm:t>
        <a:bodyPr/>
        <a:lstStyle/>
        <a:p>
          <a:endParaRPr lang="en-US"/>
        </a:p>
      </dgm:t>
    </dgm:pt>
    <dgm:pt modelId="{991F3B21-5A02-405C-BF90-93FB224A24C1}" type="sibTrans" cxnId="{9F75FF27-7A3C-4D6D-8FCB-80100A1C2DDB}">
      <dgm:prSet/>
      <dgm:spPr/>
      <dgm:t>
        <a:bodyPr/>
        <a:lstStyle/>
        <a:p>
          <a:endParaRPr lang="en-US"/>
        </a:p>
      </dgm:t>
    </dgm:pt>
    <dgm:pt modelId="{93C6179D-0FB8-4136-B7EE-BF0C985AFA6B}">
      <dgm:prSet/>
      <dgm:spPr/>
      <dgm:t>
        <a:bodyPr/>
        <a:lstStyle/>
        <a:p>
          <a:pPr rtl="0"/>
          <a:r>
            <a:rPr lang="en-US" dirty="0"/>
            <a:t>Many small stores with limited storage </a:t>
          </a:r>
        </a:p>
      </dgm:t>
    </dgm:pt>
    <dgm:pt modelId="{F181F4F0-50C4-42F6-A79F-B29DDA05B0F9}" type="parTrans" cxnId="{B454582B-FB1F-4C05-9945-637D588E56C1}">
      <dgm:prSet/>
      <dgm:spPr/>
      <dgm:t>
        <a:bodyPr/>
        <a:lstStyle/>
        <a:p>
          <a:endParaRPr lang="en-US"/>
        </a:p>
      </dgm:t>
    </dgm:pt>
    <dgm:pt modelId="{78932DAC-5EEA-4369-B7E1-3AE084DC0063}" type="sibTrans" cxnId="{B454582B-FB1F-4C05-9945-637D588E56C1}">
      <dgm:prSet/>
      <dgm:spPr/>
      <dgm:t>
        <a:bodyPr/>
        <a:lstStyle/>
        <a:p>
          <a:endParaRPr lang="en-US"/>
        </a:p>
      </dgm:t>
    </dgm:pt>
    <dgm:pt modelId="{3D2E8D67-3DF1-4E49-B7DD-A5164D908348}" type="pres">
      <dgm:prSet presAssocID="{0E321C72-95C5-4F93-85E3-B3A1B29C627B}" presName="Name0" presStyleCnt="0">
        <dgm:presLayoutVars>
          <dgm:dir/>
          <dgm:resizeHandles val="exact"/>
        </dgm:presLayoutVars>
      </dgm:prSet>
      <dgm:spPr/>
    </dgm:pt>
    <dgm:pt modelId="{234BE39C-6CE9-4C29-9773-A8E37A6FC3AE}" type="pres">
      <dgm:prSet presAssocID="{B5CE60CE-3E02-4D0D-8725-BCC6A3FCC6F9}" presName="compNode" presStyleCnt="0"/>
      <dgm:spPr/>
    </dgm:pt>
    <dgm:pt modelId="{013DC91A-FF68-4373-9A4B-856C1C7A709C}" type="pres">
      <dgm:prSet presAssocID="{B5CE60CE-3E02-4D0D-8725-BCC6A3FCC6F9}" presName="pictRect" presStyleLbl="node1" presStyleIdx="0" presStyleCnt="3"/>
      <dgm:spPr>
        <a:blipFill rotWithShape="0">
          <a:blip xmlns:r="http://schemas.openxmlformats.org/officeDocument/2006/relationships" r:embed="rId1"/>
          <a:stretch>
            <a:fillRect/>
          </a:stretch>
        </a:blipFill>
      </dgm:spPr>
    </dgm:pt>
    <dgm:pt modelId="{6A7E258E-7C4E-4AEC-83B3-35F86591A54E}" type="pres">
      <dgm:prSet presAssocID="{B5CE60CE-3E02-4D0D-8725-BCC6A3FCC6F9}" presName="textRect" presStyleLbl="revTx" presStyleIdx="0" presStyleCnt="3">
        <dgm:presLayoutVars>
          <dgm:bulletEnabled val="1"/>
        </dgm:presLayoutVars>
      </dgm:prSet>
      <dgm:spPr/>
    </dgm:pt>
    <dgm:pt modelId="{0728EB9A-64A9-4605-B15D-4D5CDF5D6CE9}" type="pres">
      <dgm:prSet presAssocID="{537794D5-E1D2-43EF-810C-E23D472D462A}" presName="sibTrans" presStyleLbl="sibTrans2D1" presStyleIdx="0" presStyleCnt="0"/>
      <dgm:spPr/>
    </dgm:pt>
    <dgm:pt modelId="{D6610120-D2BC-4688-9D56-9592A9B91B01}" type="pres">
      <dgm:prSet presAssocID="{98CCF680-6C11-4722-8893-0545C6E5B7A6}" presName="compNode" presStyleCnt="0"/>
      <dgm:spPr/>
    </dgm:pt>
    <dgm:pt modelId="{66F08453-70A2-4546-892B-32C42AD0CB3B}" type="pres">
      <dgm:prSet presAssocID="{98CCF680-6C11-4722-8893-0545C6E5B7A6}" presName="pictRect" presStyleLbl="node1" presStyleIdx="1" presStyleCnt="3"/>
      <dgm:spPr>
        <a:blipFill rotWithShape="0">
          <a:blip xmlns:r="http://schemas.openxmlformats.org/officeDocument/2006/relationships" r:embed="rId2"/>
          <a:stretch>
            <a:fillRect/>
          </a:stretch>
        </a:blipFill>
      </dgm:spPr>
    </dgm:pt>
    <dgm:pt modelId="{3506A27C-D9EE-46EB-A805-AB38C9F1DF57}" type="pres">
      <dgm:prSet presAssocID="{98CCF680-6C11-4722-8893-0545C6E5B7A6}" presName="textRect" presStyleLbl="revTx" presStyleIdx="1" presStyleCnt="3">
        <dgm:presLayoutVars>
          <dgm:bulletEnabled val="1"/>
        </dgm:presLayoutVars>
      </dgm:prSet>
      <dgm:spPr/>
    </dgm:pt>
    <dgm:pt modelId="{495B6062-E61C-49EE-9D0E-9BE337088255}" type="pres">
      <dgm:prSet presAssocID="{991F3B21-5A02-405C-BF90-93FB224A24C1}" presName="sibTrans" presStyleLbl="sibTrans2D1" presStyleIdx="0" presStyleCnt="0"/>
      <dgm:spPr/>
    </dgm:pt>
    <dgm:pt modelId="{3AEB42EA-75C3-49B2-AA57-73DD3BA66778}" type="pres">
      <dgm:prSet presAssocID="{93C6179D-0FB8-4136-B7EE-BF0C985AFA6B}" presName="compNode" presStyleCnt="0"/>
      <dgm:spPr/>
    </dgm:pt>
    <dgm:pt modelId="{4D9BF8BF-E5E7-467C-A346-5AED257F2692}" type="pres">
      <dgm:prSet presAssocID="{93C6179D-0FB8-4136-B7EE-BF0C985AFA6B}" presName="pictRect" presStyleLbl="node1" presStyleIdx="2" presStyleCnt="3"/>
      <dgm:spPr>
        <a:blipFill rotWithShape="0">
          <a:blip xmlns:r="http://schemas.openxmlformats.org/officeDocument/2006/relationships" r:embed="rId3"/>
          <a:stretch>
            <a:fillRect/>
          </a:stretch>
        </a:blipFill>
      </dgm:spPr>
    </dgm:pt>
    <dgm:pt modelId="{3A038314-405E-4EFD-971A-E703EF805C1D}" type="pres">
      <dgm:prSet presAssocID="{93C6179D-0FB8-4136-B7EE-BF0C985AFA6B}" presName="textRect" presStyleLbl="revTx" presStyleIdx="2" presStyleCnt="3">
        <dgm:presLayoutVars>
          <dgm:bulletEnabled val="1"/>
        </dgm:presLayoutVars>
      </dgm:prSet>
      <dgm:spPr/>
    </dgm:pt>
  </dgm:ptLst>
  <dgm:cxnLst>
    <dgm:cxn modelId="{9F75FF27-7A3C-4D6D-8FCB-80100A1C2DDB}" srcId="{0E321C72-95C5-4F93-85E3-B3A1B29C627B}" destId="{98CCF680-6C11-4722-8893-0545C6E5B7A6}" srcOrd="1" destOrd="0" parTransId="{2C27E1EB-179F-47FC-9AC0-B89EF4E95B4E}" sibTransId="{991F3B21-5A02-405C-BF90-93FB224A24C1}"/>
    <dgm:cxn modelId="{B454582B-FB1F-4C05-9945-637D588E56C1}" srcId="{0E321C72-95C5-4F93-85E3-B3A1B29C627B}" destId="{93C6179D-0FB8-4136-B7EE-BF0C985AFA6B}" srcOrd="2" destOrd="0" parTransId="{F181F4F0-50C4-42F6-A79F-B29DDA05B0F9}" sibTransId="{78932DAC-5EEA-4369-B7E1-3AE084DC0063}"/>
    <dgm:cxn modelId="{093DD66B-7E81-4ADD-AF92-D96AA0CF4682}" type="presOf" srcId="{537794D5-E1D2-43EF-810C-E23D472D462A}" destId="{0728EB9A-64A9-4605-B15D-4D5CDF5D6CE9}" srcOrd="0" destOrd="0" presId="urn:microsoft.com/office/officeart/2005/8/layout/pList1#4"/>
    <dgm:cxn modelId="{01CFFC81-732D-4086-8E15-7CEF1BDE79DC}" type="presOf" srcId="{0E321C72-95C5-4F93-85E3-B3A1B29C627B}" destId="{3D2E8D67-3DF1-4E49-B7DD-A5164D908348}" srcOrd="0" destOrd="0" presId="urn:microsoft.com/office/officeart/2005/8/layout/pList1#4"/>
    <dgm:cxn modelId="{83EE8DA4-15B6-40FC-A63A-8DC51E0CA014}" type="presOf" srcId="{98CCF680-6C11-4722-8893-0545C6E5B7A6}" destId="{3506A27C-D9EE-46EB-A805-AB38C9F1DF57}" srcOrd="0" destOrd="0" presId="urn:microsoft.com/office/officeart/2005/8/layout/pList1#4"/>
    <dgm:cxn modelId="{256036A6-FCAC-40C5-9C2F-1559846AE3B6}" srcId="{0E321C72-95C5-4F93-85E3-B3A1B29C627B}" destId="{B5CE60CE-3E02-4D0D-8725-BCC6A3FCC6F9}" srcOrd="0" destOrd="0" parTransId="{B4F5D37E-B622-479D-9446-3D96E1E0A19A}" sibTransId="{537794D5-E1D2-43EF-810C-E23D472D462A}"/>
    <dgm:cxn modelId="{8B8FC4CF-E10E-4C16-BD9A-6D02B9908D51}" type="presOf" srcId="{991F3B21-5A02-405C-BF90-93FB224A24C1}" destId="{495B6062-E61C-49EE-9D0E-9BE337088255}" srcOrd="0" destOrd="0" presId="urn:microsoft.com/office/officeart/2005/8/layout/pList1#4"/>
    <dgm:cxn modelId="{2F3F88DC-BB72-46A7-86B0-59BD74FD864A}" type="presOf" srcId="{93C6179D-0FB8-4136-B7EE-BF0C985AFA6B}" destId="{3A038314-405E-4EFD-971A-E703EF805C1D}" srcOrd="0" destOrd="0" presId="urn:microsoft.com/office/officeart/2005/8/layout/pList1#4"/>
    <dgm:cxn modelId="{81669BDE-093B-453D-BCED-B8F3104F4B2A}" type="presOf" srcId="{B5CE60CE-3E02-4D0D-8725-BCC6A3FCC6F9}" destId="{6A7E258E-7C4E-4AEC-83B3-35F86591A54E}" srcOrd="0" destOrd="0" presId="urn:microsoft.com/office/officeart/2005/8/layout/pList1#4"/>
    <dgm:cxn modelId="{9EB3FD84-BBA8-46F5-BCEC-C0351638A6F1}" type="presParOf" srcId="{3D2E8D67-3DF1-4E49-B7DD-A5164D908348}" destId="{234BE39C-6CE9-4C29-9773-A8E37A6FC3AE}" srcOrd="0" destOrd="0" presId="urn:microsoft.com/office/officeart/2005/8/layout/pList1#4"/>
    <dgm:cxn modelId="{15D36B52-65DE-4DED-A395-B3B6E33F7647}" type="presParOf" srcId="{234BE39C-6CE9-4C29-9773-A8E37A6FC3AE}" destId="{013DC91A-FF68-4373-9A4B-856C1C7A709C}" srcOrd="0" destOrd="0" presId="urn:microsoft.com/office/officeart/2005/8/layout/pList1#4"/>
    <dgm:cxn modelId="{3FE0B441-4958-406B-A6FE-6FBEA3B795D1}" type="presParOf" srcId="{234BE39C-6CE9-4C29-9773-A8E37A6FC3AE}" destId="{6A7E258E-7C4E-4AEC-83B3-35F86591A54E}" srcOrd="1" destOrd="0" presId="urn:microsoft.com/office/officeart/2005/8/layout/pList1#4"/>
    <dgm:cxn modelId="{BC102E46-2DDD-4291-B050-7DFD075A1218}" type="presParOf" srcId="{3D2E8D67-3DF1-4E49-B7DD-A5164D908348}" destId="{0728EB9A-64A9-4605-B15D-4D5CDF5D6CE9}" srcOrd="1" destOrd="0" presId="urn:microsoft.com/office/officeart/2005/8/layout/pList1#4"/>
    <dgm:cxn modelId="{E5D1240D-4DC0-478B-93BC-CE6EAC012AAB}" type="presParOf" srcId="{3D2E8D67-3DF1-4E49-B7DD-A5164D908348}" destId="{D6610120-D2BC-4688-9D56-9592A9B91B01}" srcOrd="2" destOrd="0" presId="urn:microsoft.com/office/officeart/2005/8/layout/pList1#4"/>
    <dgm:cxn modelId="{752A6ACF-0C72-4A31-9754-4DBD6273E8D7}" type="presParOf" srcId="{D6610120-D2BC-4688-9D56-9592A9B91B01}" destId="{66F08453-70A2-4546-892B-32C42AD0CB3B}" srcOrd="0" destOrd="0" presId="urn:microsoft.com/office/officeart/2005/8/layout/pList1#4"/>
    <dgm:cxn modelId="{9233B6A9-D181-4A49-A9AA-1E27D2C5342E}" type="presParOf" srcId="{D6610120-D2BC-4688-9D56-9592A9B91B01}" destId="{3506A27C-D9EE-46EB-A805-AB38C9F1DF57}" srcOrd="1" destOrd="0" presId="urn:microsoft.com/office/officeart/2005/8/layout/pList1#4"/>
    <dgm:cxn modelId="{4E96A675-8BFE-4A25-92E7-65D54DD948EC}" type="presParOf" srcId="{3D2E8D67-3DF1-4E49-B7DD-A5164D908348}" destId="{495B6062-E61C-49EE-9D0E-9BE337088255}" srcOrd="3" destOrd="0" presId="urn:microsoft.com/office/officeart/2005/8/layout/pList1#4"/>
    <dgm:cxn modelId="{12CF0B08-D8D6-4CEA-8071-C33E59F9E4A8}" type="presParOf" srcId="{3D2E8D67-3DF1-4E49-B7DD-A5164D908348}" destId="{3AEB42EA-75C3-49B2-AA57-73DD3BA66778}" srcOrd="4" destOrd="0" presId="urn:microsoft.com/office/officeart/2005/8/layout/pList1#4"/>
    <dgm:cxn modelId="{40E89915-7EFA-4D07-9044-00BDBD778147}" type="presParOf" srcId="{3AEB42EA-75C3-49B2-AA57-73DD3BA66778}" destId="{4D9BF8BF-E5E7-467C-A346-5AED257F2692}" srcOrd="0" destOrd="0" presId="urn:microsoft.com/office/officeart/2005/8/layout/pList1#4"/>
    <dgm:cxn modelId="{C89A5F28-C7D2-4AB2-9AFA-9EA9FCBFC7E5}" type="presParOf" srcId="{3AEB42EA-75C3-49B2-AA57-73DD3BA66778}" destId="{3A038314-405E-4EFD-971A-E703EF805C1D}" srcOrd="1" destOrd="0" presId="urn:microsoft.com/office/officeart/2005/8/layout/pList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10F56-DABD-45E7-A5CE-BE3F585D20CE}" type="doc">
      <dgm:prSet loTypeId="urn:microsoft.com/office/officeart/2005/8/layout/lProcess2" loCatId="list" qsTypeId="urn:microsoft.com/office/officeart/2005/8/quickstyle/3d2" qsCatId="3D" csTypeId="urn:microsoft.com/office/officeart/2005/8/colors/accent0_3" csCatId="mainScheme" phldr="1"/>
      <dgm:spPr/>
      <dgm:t>
        <a:bodyPr/>
        <a:lstStyle/>
        <a:p>
          <a:endParaRPr lang="en-US"/>
        </a:p>
      </dgm:t>
    </dgm:pt>
    <dgm:pt modelId="{533B893D-D144-483C-8BDD-BC40176C0F97}">
      <dgm:prSet/>
      <dgm:spPr/>
      <dgm:t>
        <a:bodyPr/>
        <a:lstStyle/>
        <a:p>
          <a:pPr rtl="0"/>
          <a:r>
            <a:rPr lang="en-US" dirty="0"/>
            <a:t>Periodic review system easier to administer, especially when we order multiple items from a single source</a:t>
          </a:r>
        </a:p>
      </dgm:t>
    </dgm:pt>
    <dgm:pt modelId="{645E2E24-7E71-4FA3-8F0F-92B5F005597D}" type="parTrans" cxnId="{8C41B7DF-9F3D-4096-8F77-D9F1E0E98C3C}">
      <dgm:prSet/>
      <dgm:spPr/>
      <dgm:t>
        <a:bodyPr/>
        <a:lstStyle/>
        <a:p>
          <a:endParaRPr lang="en-US"/>
        </a:p>
      </dgm:t>
    </dgm:pt>
    <dgm:pt modelId="{FCD425AB-B456-4C25-988E-A2FE476660A3}" type="sibTrans" cxnId="{8C41B7DF-9F3D-4096-8F77-D9F1E0E98C3C}">
      <dgm:prSet/>
      <dgm:spPr/>
      <dgm:t>
        <a:bodyPr/>
        <a:lstStyle/>
        <a:p>
          <a:endParaRPr lang="en-US"/>
        </a:p>
      </dgm:t>
    </dgm:pt>
    <dgm:pt modelId="{382D9684-86F1-4B79-9065-B91B1CA26593}">
      <dgm:prSet/>
      <dgm:spPr/>
      <dgm:t>
        <a:bodyPr/>
        <a:lstStyle/>
        <a:p>
          <a:pPr rtl="0"/>
          <a:r>
            <a:rPr lang="en-US" dirty="0"/>
            <a:t>In periodic review systems, there is no “order or reorder point” since orders are placed at regular intervals independent of the inventory levels</a:t>
          </a:r>
        </a:p>
      </dgm:t>
    </dgm:pt>
    <dgm:pt modelId="{D0D2CDCB-2478-408C-B108-33D727F17693}" type="parTrans" cxnId="{9CF3DA70-C440-4923-895D-F5FE41468EB9}">
      <dgm:prSet/>
      <dgm:spPr/>
      <dgm:t>
        <a:bodyPr/>
        <a:lstStyle/>
        <a:p>
          <a:endParaRPr lang="en-US"/>
        </a:p>
      </dgm:t>
    </dgm:pt>
    <dgm:pt modelId="{852BD94D-79A9-4607-B1E7-91C90AFD68D1}" type="sibTrans" cxnId="{9CF3DA70-C440-4923-895D-F5FE41468EB9}">
      <dgm:prSet/>
      <dgm:spPr/>
      <dgm:t>
        <a:bodyPr/>
        <a:lstStyle/>
        <a:p>
          <a:endParaRPr lang="en-US"/>
        </a:p>
      </dgm:t>
    </dgm:pt>
    <dgm:pt modelId="{FD892B64-9542-40EB-ABB3-734B40065F65}">
      <dgm:prSet/>
      <dgm:spPr/>
      <dgm:t>
        <a:bodyPr/>
        <a:lstStyle/>
        <a:p>
          <a:pPr rtl="0"/>
          <a:r>
            <a:rPr lang="en-US" dirty="0"/>
            <a:t>Periodic review policies followed in many real situations</a:t>
          </a:r>
        </a:p>
      </dgm:t>
    </dgm:pt>
    <dgm:pt modelId="{91E2540E-1E3B-43AE-ABCE-A691F1F5FF35}" type="parTrans" cxnId="{9B3A7415-275A-4293-AFDA-61399713F63E}">
      <dgm:prSet/>
      <dgm:spPr/>
      <dgm:t>
        <a:bodyPr/>
        <a:lstStyle/>
        <a:p>
          <a:endParaRPr lang="en-US"/>
        </a:p>
      </dgm:t>
    </dgm:pt>
    <dgm:pt modelId="{20FC430F-D3CC-45E3-8BDE-3F082C3B70AE}" type="sibTrans" cxnId="{9B3A7415-275A-4293-AFDA-61399713F63E}">
      <dgm:prSet/>
      <dgm:spPr/>
      <dgm:t>
        <a:bodyPr/>
        <a:lstStyle/>
        <a:p>
          <a:endParaRPr lang="en-US"/>
        </a:p>
      </dgm:t>
    </dgm:pt>
    <dgm:pt modelId="{189BE0F6-98B3-446F-AA1F-94BA7CDFAD4C}">
      <dgm:prSet custT="1"/>
      <dgm:spPr/>
      <dgm:t>
        <a:bodyPr/>
        <a:lstStyle/>
        <a:p>
          <a:pPr rtl="0"/>
          <a:r>
            <a:rPr lang="en-US" sz="3600" dirty="0"/>
            <a:t>Features</a:t>
          </a:r>
        </a:p>
      </dgm:t>
    </dgm:pt>
    <dgm:pt modelId="{8FCDAC04-26E9-4544-A7DE-89B04BDBE926}" type="parTrans" cxnId="{C6DE429D-7369-4C6D-B03E-EC571CBFF542}">
      <dgm:prSet/>
      <dgm:spPr/>
      <dgm:t>
        <a:bodyPr/>
        <a:lstStyle/>
        <a:p>
          <a:endParaRPr lang="en-US"/>
        </a:p>
      </dgm:t>
    </dgm:pt>
    <dgm:pt modelId="{5036BD83-5C23-401A-94C7-F6A5E467B46F}" type="sibTrans" cxnId="{C6DE429D-7369-4C6D-B03E-EC571CBFF542}">
      <dgm:prSet/>
      <dgm:spPr/>
      <dgm:t>
        <a:bodyPr/>
        <a:lstStyle/>
        <a:p>
          <a:endParaRPr lang="en-US"/>
        </a:p>
      </dgm:t>
    </dgm:pt>
    <dgm:pt modelId="{84F27324-7673-49C1-8EA9-AF9BD4252B43}" type="pres">
      <dgm:prSet presAssocID="{3CE10F56-DABD-45E7-A5CE-BE3F585D20CE}" presName="theList" presStyleCnt="0">
        <dgm:presLayoutVars>
          <dgm:dir/>
          <dgm:animLvl val="lvl"/>
          <dgm:resizeHandles val="exact"/>
        </dgm:presLayoutVars>
      </dgm:prSet>
      <dgm:spPr/>
    </dgm:pt>
    <dgm:pt modelId="{F47B8D79-26E1-46B4-A494-A2981424E1BC}" type="pres">
      <dgm:prSet presAssocID="{189BE0F6-98B3-446F-AA1F-94BA7CDFAD4C}" presName="compNode" presStyleCnt="0"/>
      <dgm:spPr/>
    </dgm:pt>
    <dgm:pt modelId="{1343050F-130B-4A38-89C9-51A6D2C2CBFE}" type="pres">
      <dgm:prSet presAssocID="{189BE0F6-98B3-446F-AA1F-94BA7CDFAD4C}" presName="aNode" presStyleLbl="bgShp" presStyleIdx="0" presStyleCnt="1"/>
      <dgm:spPr/>
    </dgm:pt>
    <dgm:pt modelId="{92F3ADD5-C938-42AC-93FE-AE9CDDAF5F7F}" type="pres">
      <dgm:prSet presAssocID="{189BE0F6-98B3-446F-AA1F-94BA7CDFAD4C}" presName="textNode" presStyleLbl="bgShp" presStyleIdx="0" presStyleCnt="1"/>
      <dgm:spPr/>
    </dgm:pt>
    <dgm:pt modelId="{DA0D6F16-759E-4077-9652-1A2E9B041B1F}" type="pres">
      <dgm:prSet presAssocID="{189BE0F6-98B3-446F-AA1F-94BA7CDFAD4C}" presName="compChildNode" presStyleCnt="0"/>
      <dgm:spPr/>
    </dgm:pt>
    <dgm:pt modelId="{6022ED06-010A-401C-B73B-B6EFA060A6AB}" type="pres">
      <dgm:prSet presAssocID="{189BE0F6-98B3-446F-AA1F-94BA7CDFAD4C}" presName="theInnerList" presStyleCnt="0"/>
      <dgm:spPr/>
    </dgm:pt>
    <dgm:pt modelId="{0CD85AF1-537C-4BF9-AD0A-6A77782582A8}" type="pres">
      <dgm:prSet presAssocID="{533B893D-D144-483C-8BDD-BC40176C0F97}" presName="childNode" presStyleLbl="node1" presStyleIdx="0" presStyleCnt="3">
        <dgm:presLayoutVars>
          <dgm:bulletEnabled val="1"/>
        </dgm:presLayoutVars>
      </dgm:prSet>
      <dgm:spPr/>
    </dgm:pt>
    <dgm:pt modelId="{EBEDD72F-53E2-489D-B556-BD8D6B15DDAC}" type="pres">
      <dgm:prSet presAssocID="{533B893D-D144-483C-8BDD-BC40176C0F97}" presName="aSpace2" presStyleCnt="0"/>
      <dgm:spPr/>
    </dgm:pt>
    <dgm:pt modelId="{6F938A14-13D1-4870-AF18-20A6A2302CEA}" type="pres">
      <dgm:prSet presAssocID="{382D9684-86F1-4B79-9065-B91B1CA26593}" presName="childNode" presStyleLbl="node1" presStyleIdx="1" presStyleCnt="3">
        <dgm:presLayoutVars>
          <dgm:bulletEnabled val="1"/>
        </dgm:presLayoutVars>
      </dgm:prSet>
      <dgm:spPr/>
    </dgm:pt>
    <dgm:pt modelId="{EB5D0EEB-CFD0-4E45-881D-807243ADBB1B}" type="pres">
      <dgm:prSet presAssocID="{382D9684-86F1-4B79-9065-B91B1CA26593}" presName="aSpace2" presStyleCnt="0"/>
      <dgm:spPr/>
    </dgm:pt>
    <dgm:pt modelId="{18564FED-62B5-4C2C-9FD2-1164742B27A4}" type="pres">
      <dgm:prSet presAssocID="{FD892B64-9542-40EB-ABB3-734B40065F65}" presName="childNode" presStyleLbl="node1" presStyleIdx="2" presStyleCnt="3">
        <dgm:presLayoutVars>
          <dgm:bulletEnabled val="1"/>
        </dgm:presLayoutVars>
      </dgm:prSet>
      <dgm:spPr/>
    </dgm:pt>
  </dgm:ptLst>
  <dgm:cxnLst>
    <dgm:cxn modelId="{9B3A7415-275A-4293-AFDA-61399713F63E}" srcId="{189BE0F6-98B3-446F-AA1F-94BA7CDFAD4C}" destId="{FD892B64-9542-40EB-ABB3-734B40065F65}" srcOrd="2" destOrd="0" parTransId="{91E2540E-1E3B-43AE-ABCE-A691F1F5FF35}" sibTransId="{20FC430F-D3CC-45E3-8BDE-3F082C3B70AE}"/>
    <dgm:cxn modelId="{CFC69529-4958-4561-BE70-B5FC997FC78E}" type="presOf" srcId="{189BE0F6-98B3-446F-AA1F-94BA7CDFAD4C}" destId="{92F3ADD5-C938-42AC-93FE-AE9CDDAF5F7F}" srcOrd="1" destOrd="0" presId="urn:microsoft.com/office/officeart/2005/8/layout/lProcess2"/>
    <dgm:cxn modelId="{790A533D-4523-448C-A676-FC116B146E62}" type="presOf" srcId="{3CE10F56-DABD-45E7-A5CE-BE3F585D20CE}" destId="{84F27324-7673-49C1-8EA9-AF9BD4252B43}" srcOrd="0" destOrd="0" presId="urn:microsoft.com/office/officeart/2005/8/layout/lProcess2"/>
    <dgm:cxn modelId="{7496DB3D-8B0B-4526-8A72-AF04BB161BE9}" type="presOf" srcId="{533B893D-D144-483C-8BDD-BC40176C0F97}" destId="{0CD85AF1-537C-4BF9-AD0A-6A77782582A8}" srcOrd="0" destOrd="0" presId="urn:microsoft.com/office/officeart/2005/8/layout/lProcess2"/>
    <dgm:cxn modelId="{9CF3DA70-C440-4923-895D-F5FE41468EB9}" srcId="{189BE0F6-98B3-446F-AA1F-94BA7CDFAD4C}" destId="{382D9684-86F1-4B79-9065-B91B1CA26593}" srcOrd="1" destOrd="0" parTransId="{D0D2CDCB-2478-408C-B108-33D727F17693}" sibTransId="{852BD94D-79A9-4607-B1E7-91C90AFD68D1}"/>
    <dgm:cxn modelId="{A1A5AF97-3A76-490D-A0F3-8C2EB4C6E178}" type="presOf" srcId="{FD892B64-9542-40EB-ABB3-734B40065F65}" destId="{18564FED-62B5-4C2C-9FD2-1164742B27A4}" srcOrd="0" destOrd="0" presId="urn:microsoft.com/office/officeart/2005/8/layout/lProcess2"/>
    <dgm:cxn modelId="{C6DE429D-7369-4C6D-B03E-EC571CBFF542}" srcId="{3CE10F56-DABD-45E7-A5CE-BE3F585D20CE}" destId="{189BE0F6-98B3-446F-AA1F-94BA7CDFAD4C}" srcOrd="0" destOrd="0" parTransId="{8FCDAC04-26E9-4544-A7DE-89B04BDBE926}" sibTransId="{5036BD83-5C23-401A-94C7-F6A5E467B46F}"/>
    <dgm:cxn modelId="{4129E1BA-634F-48A9-93B2-761C018C478E}" type="presOf" srcId="{382D9684-86F1-4B79-9065-B91B1CA26593}" destId="{6F938A14-13D1-4870-AF18-20A6A2302CEA}" srcOrd="0" destOrd="0" presId="urn:microsoft.com/office/officeart/2005/8/layout/lProcess2"/>
    <dgm:cxn modelId="{8C41B7DF-9F3D-4096-8F77-D9F1E0E98C3C}" srcId="{189BE0F6-98B3-446F-AA1F-94BA7CDFAD4C}" destId="{533B893D-D144-483C-8BDD-BC40176C0F97}" srcOrd="0" destOrd="0" parTransId="{645E2E24-7E71-4FA3-8F0F-92B5F005597D}" sibTransId="{FCD425AB-B456-4C25-988E-A2FE476660A3}"/>
    <dgm:cxn modelId="{F16AF2ED-713D-47FF-B9B0-E8454D317523}" type="presOf" srcId="{189BE0F6-98B3-446F-AA1F-94BA7CDFAD4C}" destId="{1343050F-130B-4A38-89C9-51A6D2C2CBFE}" srcOrd="0" destOrd="0" presId="urn:microsoft.com/office/officeart/2005/8/layout/lProcess2"/>
    <dgm:cxn modelId="{9FA0C467-D3AB-4290-9E90-D537E095F2AF}" type="presParOf" srcId="{84F27324-7673-49C1-8EA9-AF9BD4252B43}" destId="{F47B8D79-26E1-46B4-A494-A2981424E1BC}" srcOrd="0" destOrd="0" presId="urn:microsoft.com/office/officeart/2005/8/layout/lProcess2"/>
    <dgm:cxn modelId="{CD3F0884-4FBC-43DE-881A-253771C06E0A}" type="presParOf" srcId="{F47B8D79-26E1-46B4-A494-A2981424E1BC}" destId="{1343050F-130B-4A38-89C9-51A6D2C2CBFE}" srcOrd="0" destOrd="0" presId="urn:microsoft.com/office/officeart/2005/8/layout/lProcess2"/>
    <dgm:cxn modelId="{C5813AA0-FDBD-4A70-BA6A-533B8E22FDA2}" type="presParOf" srcId="{F47B8D79-26E1-46B4-A494-A2981424E1BC}" destId="{92F3ADD5-C938-42AC-93FE-AE9CDDAF5F7F}" srcOrd="1" destOrd="0" presId="urn:microsoft.com/office/officeart/2005/8/layout/lProcess2"/>
    <dgm:cxn modelId="{9439FAAC-6305-48D8-B452-3714B387A8E1}" type="presParOf" srcId="{F47B8D79-26E1-46B4-A494-A2981424E1BC}" destId="{DA0D6F16-759E-4077-9652-1A2E9B041B1F}" srcOrd="2" destOrd="0" presId="urn:microsoft.com/office/officeart/2005/8/layout/lProcess2"/>
    <dgm:cxn modelId="{08E83E6C-8556-4DD4-9DA7-0076799F06C7}" type="presParOf" srcId="{DA0D6F16-759E-4077-9652-1A2E9B041B1F}" destId="{6022ED06-010A-401C-B73B-B6EFA060A6AB}" srcOrd="0" destOrd="0" presId="urn:microsoft.com/office/officeart/2005/8/layout/lProcess2"/>
    <dgm:cxn modelId="{C0EB4450-83B0-4495-8E1C-AB0E080F84FD}" type="presParOf" srcId="{6022ED06-010A-401C-B73B-B6EFA060A6AB}" destId="{0CD85AF1-537C-4BF9-AD0A-6A77782582A8}" srcOrd="0" destOrd="0" presId="urn:microsoft.com/office/officeart/2005/8/layout/lProcess2"/>
    <dgm:cxn modelId="{4EBDE662-A515-4678-9DBE-188A49538726}" type="presParOf" srcId="{6022ED06-010A-401C-B73B-B6EFA060A6AB}" destId="{EBEDD72F-53E2-489D-B556-BD8D6B15DDAC}" srcOrd="1" destOrd="0" presId="urn:microsoft.com/office/officeart/2005/8/layout/lProcess2"/>
    <dgm:cxn modelId="{559B0CF5-6475-4C73-9184-F8C84E021F01}" type="presParOf" srcId="{6022ED06-010A-401C-B73B-B6EFA060A6AB}" destId="{6F938A14-13D1-4870-AF18-20A6A2302CEA}" srcOrd="2" destOrd="0" presId="urn:microsoft.com/office/officeart/2005/8/layout/lProcess2"/>
    <dgm:cxn modelId="{B1B5B19B-4D9C-42B8-A079-449E338C9EA0}" type="presParOf" srcId="{6022ED06-010A-401C-B73B-B6EFA060A6AB}" destId="{EB5D0EEB-CFD0-4E45-881D-807243ADBB1B}" srcOrd="3" destOrd="0" presId="urn:microsoft.com/office/officeart/2005/8/layout/lProcess2"/>
    <dgm:cxn modelId="{7F202883-61EC-4E9F-8861-8C1BCDFB29E0}" type="presParOf" srcId="{6022ED06-010A-401C-B73B-B6EFA060A6AB}" destId="{18564FED-62B5-4C2C-9FD2-1164742B27A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3406E-7637-4F35-B9C5-B7DFD9EF323D}" type="doc">
      <dgm:prSet loTypeId="urn:microsoft.com/office/officeart/2005/8/layout/lProcess2" loCatId="list" qsTypeId="urn:microsoft.com/office/officeart/2005/8/quickstyle/3d2" qsCatId="3D" csTypeId="urn:microsoft.com/office/officeart/2005/8/colors/accent0_3" csCatId="mainScheme" phldr="1"/>
      <dgm:spPr/>
      <dgm:t>
        <a:bodyPr/>
        <a:lstStyle/>
        <a:p>
          <a:endParaRPr lang="en-US"/>
        </a:p>
      </dgm:t>
    </dgm:pt>
    <dgm:pt modelId="{5985EC01-794F-4D70-B29E-C54F473343B1}">
      <dgm:prSet custT="1"/>
      <dgm:spPr/>
      <dgm:t>
        <a:bodyPr/>
        <a:lstStyle/>
        <a:p>
          <a:pPr rtl="0"/>
          <a:r>
            <a:rPr lang="en-US" sz="2000" dirty="0"/>
            <a:t>Order quantity (</a:t>
          </a:r>
          <a:r>
            <a:rPr lang="en-US" sz="2000" i="1" dirty="0"/>
            <a:t>q</a:t>
          </a:r>
          <a:r>
            <a:rPr lang="en-US" sz="2000" dirty="0"/>
            <a:t>)</a:t>
          </a:r>
        </a:p>
      </dgm:t>
    </dgm:pt>
    <dgm:pt modelId="{D14CA95F-2271-40BB-A2FA-10B12CBE868D}" type="parTrans" cxnId="{4D98796F-A4AB-4720-8B71-F11D87B276AF}">
      <dgm:prSet/>
      <dgm:spPr/>
      <dgm:t>
        <a:bodyPr/>
        <a:lstStyle/>
        <a:p>
          <a:endParaRPr lang="en-US"/>
        </a:p>
      </dgm:t>
    </dgm:pt>
    <dgm:pt modelId="{5294D45B-C34B-4A48-933B-F4BE6A890F75}" type="sibTrans" cxnId="{4D98796F-A4AB-4720-8B71-F11D87B276AF}">
      <dgm:prSet/>
      <dgm:spPr/>
      <dgm:t>
        <a:bodyPr/>
        <a:lstStyle/>
        <a:p>
          <a:endParaRPr lang="en-US"/>
        </a:p>
      </dgm:t>
    </dgm:pt>
    <dgm:pt modelId="{80FB255E-0844-4D9C-88EA-B4A583A44DC9}">
      <dgm:prSet custT="1"/>
      <dgm:spPr/>
      <dgm:t>
        <a:bodyPr/>
        <a:lstStyle/>
        <a:p>
          <a:pPr rtl="0"/>
          <a:r>
            <a:rPr lang="en-US" sz="2000" dirty="0"/>
            <a:t>Safety stock (</a:t>
          </a:r>
          <a:r>
            <a:rPr lang="en-US" sz="2000" dirty="0" err="1"/>
            <a:t>ss</a:t>
          </a:r>
          <a:r>
            <a:rPr lang="en-US" sz="2000" dirty="0"/>
            <a:t>)</a:t>
          </a:r>
        </a:p>
      </dgm:t>
    </dgm:pt>
    <dgm:pt modelId="{E185BFC2-701A-4BAF-A279-5FE86830D210}" type="parTrans" cxnId="{3071A938-BA24-4EFC-AE30-A0301265E0E2}">
      <dgm:prSet/>
      <dgm:spPr/>
      <dgm:t>
        <a:bodyPr/>
        <a:lstStyle/>
        <a:p>
          <a:endParaRPr lang="en-US"/>
        </a:p>
      </dgm:t>
    </dgm:pt>
    <dgm:pt modelId="{49BB7F4D-7DFC-4F96-A595-BB7FDBC9C0B5}" type="sibTrans" cxnId="{3071A938-BA24-4EFC-AE30-A0301265E0E2}">
      <dgm:prSet/>
      <dgm:spPr/>
      <dgm:t>
        <a:bodyPr/>
        <a:lstStyle/>
        <a:p>
          <a:endParaRPr lang="en-US"/>
        </a:p>
      </dgm:t>
    </dgm:pt>
    <dgm:pt modelId="{2E0A3D7D-4086-44F9-BC6A-B1FAB995673D}">
      <dgm:prSet custT="1"/>
      <dgm:spPr/>
      <dgm:t>
        <a:bodyPr/>
        <a:lstStyle/>
        <a:p>
          <a:pPr rtl="0"/>
          <a:r>
            <a:rPr lang="en-US" sz="2000" dirty="0">
              <a:sym typeface="Symbol"/>
            </a:rPr>
            <a:t></a:t>
          </a:r>
          <a:r>
            <a:rPr lang="en-US" sz="2000" i="1" baseline="-25000" dirty="0"/>
            <a:t>LTD </a:t>
          </a:r>
          <a:r>
            <a:rPr lang="en-US" sz="2000" i="0" baseline="0" dirty="0"/>
            <a:t>is</a:t>
          </a:r>
          <a:r>
            <a:rPr lang="en-US" sz="2000" i="1" baseline="-25000" dirty="0"/>
            <a:t> </a:t>
          </a:r>
          <a:r>
            <a:rPr lang="en-US" sz="2000" dirty="0"/>
            <a:t>the standard deviation of demand during the lead time  plus the review interval </a:t>
          </a:r>
        </a:p>
      </dgm:t>
    </dgm:pt>
    <dgm:pt modelId="{3C127A66-8D14-4431-9E1E-EC26C2FC1884}" type="parTrans" cxnId="{E5A30A3B-FC90-497F-A763-6A7122E070E8}">
      <dgm:prSet/>
      <dgm:spPr/>
      <dgm:t>
        <a:bodyPr/>
        <a:lstStyle/>
        <a:p>
          <a:endParaRPr lang="en-US"/>
        </a:p>
      </dgm:t>
    </dgm:pt>
    <dgm:pt modelId="{82DDE0B4-207E-4368-AE2E-30C820641746}" type="sibTrans" cxnId="{E5A30A3B-FC90-497F-A763-6A7122E070E8}">
      <dgm:prSet/>
      <dgm:spPr/>
      <dgm:t>
        <a:bodyPr/>
        <a:lstStyle/>
        <a:p>
          <a:endParaRPr lang="en-US"/>
        </a:p>
      </dgm:t>
    </dgm:pt>
    <dgm:pt modelId="{594F11BB-462F-4F50-ABB1-823E2166140B}">
      <dgm:prSet custT="1"/>
      <dgm:spPr/>
      <dgm:t>
        <a:bodyPr/>
        <a:lstStyle/>
        <a:p>
          <a:pPr rtl="0"/>
          <a:r>
            <a:rPr lang="en-US" sz="2000" dirty="0">
              <a:sym typeface="Symbol"/>
            </a:rPr>
            <a:t></a:t>
          </a:r>
          <a:r>
            <a:rPr lang="en-US" sz="2000" baseline="-25000" dirty="0"/>
            <a:t>LTD </a:t>
          </a:r>
          <a:r>
            <a:rPr lang="en-US" sz="2000" dirty="0"/>
            <a:t>=                 .                              if the lead time is variable</a:t>
          </a:r>
        </a:p>
      </dgm:t>
    </dgm:pt>
    <dgm:pt modelId="{DA5CF345-DBD9-4BDC-AA24-6866E05B1061}" type="parTrans" cxnId="{78428CBC-AABF-4104-9B8C-2DF504099945}">
      <dgm:prSet/>
      <dgm:spPr/>
      <dgm:t>
        <a:bodyPr/>
        <a:lstStyle/>
        <a:p>
          <a:endParaRPr lang="en-US"/>
        </a:p>
      </dgm:t>
    </dgm:pt>
    <dgm:pt modelId="{ABFE5815-1831-4303-8F5E-33302E7DF0CC}" type="sibTrans" cxnId="{78428CBC-AABF-4104-9B8C-2DF504099945}">
      <dgm:prSet/>
      <dgm:spPr/>
      <dgm:t>
        <a:bodyPr/>
        <a:lstStyle/>
        <a:p>
          <a:endParaRPr lang="en-US"/>
        </a:p>
      </dgm:t>
    </dgm:pt>
    <dgm:pt modelId="{48E8B551-E92E-485E-8382-AB8F9C2215D8}">
      <dgm:prSet custT="1"/>
      <dgm:spPr/>
      <dgm:t>
        <a:bodyPr/>
        <a:lstStyle/>
        <a:p>
          <a:pPr rtl="0"/>
          <a:r>
            <a:rPr lang="en-US" sz="2000" dirty="0"/>
            <a:t>Order-up-to-level- Inventory position</a:t>
          </a:r>
        </a:p>
        <a:p>
          <a:pPr rtl="0"/>
          <a:r>
            <a:rPr lang="en-US" sz="2000" dirty="0"/>
            <a:t>OUL-I</a:t>
          </a:r>
        </a:p>
      </dgm:t>
    </dgm:pt>
    <dgm:pt modelId="{E7839592-83BD-4743-BBC6-A49DA0A908A3}" type="parTrans" cxnId="{D30EA3B8-77BB-47F2-B4EE-7C875B7BC66F}">
      <dgm:prSet/>
      <dgm:spPr/>
      <dgm:t>
        <a:bodyPr/>
        <a:lstStyle/>
        <a:p>
          <a:endParaRPr lang="en-US"/>
        </a:p>
      </dgm:t>
    </dgm:pt>
    <dgm:pt modelId="{0C5FA490-7FF9-4632-912D-B025717FE853}" type="sibTrans" cxnId="{D30EA3B8-77BB-47F2-B4EE-7C875B7BC66F}">
      <dgm:prSet/>
      <dgm:spPr/>
      <dgm:t>
        <a:bodyPr/>
        <a:lstStyle/>
        <a:p>
          <a:endParaRPr lang="en-US"/>
        </a:p>
      </dgm:t>
    </dgm:pt>
    <dgm:pt modelId="{CA8EFD2D-F3BD-4829-848E-98163ED3E836}">
      <dgm:prSet custT="1"/>
      <dgm:spPr/>
      <dgm:t>
        <a:bodyPr/>
        <a:lstStyle/>
        <a:p>
          <a:pPr rtl="0"/>
          <a:r>
            <a:rPr lang="en-US" sz="2000" dirty="0"/>
            <a:t>We need to calculate OUL</a:t>
          </a:r>
        </a:p>
      </dgm:t>
    </dgm:pt>
    <dgm:pt modelId="{7286AFAD-77DE-45F5-869E-FCC95596BFFC}" type="parTrans" cxnId="{C1205B9D-54F9-481F-9309-45FEF3353458}">
      <dgm:prSet/>
      <dgm:spPr/>
      <dgm:t>
        <a:bodyPr/>
        <a:lstStyle/>
        <a:p>
          <a:endParaRPr lang="en-US"/>
        </a:p>
      </dgm:t>
    </dgm:pt>
    <dgm:pt modelId="{A69F6CEF-0357-4673-89A1-9944C84B0179}" type="sibTrans" cxnId="{C1205B9D-54F9-481F-9309-45FEF3353458}">
      <dgm:prSet/>
      <dgm:spPr/>
      <dgm:t>
        <a:bodyPr/>
        <a:lstStyle/>
        <a:p>
          <a:endParaRPr lang="en-US"/>
        </a:p>
      </dgm:t>
    </dgm:pt>
    <dgm:pt modelId="{A8915625-6E2F-4ABB-BE46-9B7A799B6236}">
      <dgm:prSet custT="1"/>
      <dgm:spPr/>
      <dgm:t>
        <a:bodyPr/>
        <a:lstStyle/>
        <a:p>
          <a:pPr rtl="0"/>
          <a:r>
            <a:rPr lang="en-US" sz="2000" dirty="0"/>
            <a:t>function of the safety factor (</a:t>
          </a:r>
          <a:r>
            <a:rPr lang="en-US" sz="2000" i="1" dirty="0"/>
            <a:t>z</a:t>
          </a:r>
          <a:r>
            <a:rPr lang="en-US" sz="2000" dirty="0"/>
            <a:t>) and </a:t>
          </a:r>
          <a:r>
            <a:rPr lang="en-US" sz="2000" dirty="0">
              <a:sym typeface="Symbol"/>
            </a:rPr>
            <a:t></a:t>
          </a:r>
          <a:r>
            <a:rPr lang="en-US" sz="2000" i="1" baseline="-25000" dirty="0"/>
            <a:t>LTD</a:t>
          </a:r>
          <a:r>
            <a:rPr lang="en-US" sz="2000" dirty="0"/>
            <a:t> . </a:t>
          </a:r>
        </a:p>
      </dgm:t>
    </dgm:pt>
    <dgm:pt modelId="{86E734C0-B72C-49A7-A9C1-E368BD8E3114}" type="parTrans" cxnId="{1B5C6CDD-C18F-49C7-929E-28E890489F71}">
      <dgm:prSet/>
      <dgm:spPr/>
      <dgm:t>
        <a:bodyPr/>
        <a:lstStyle/>
        <a:p>
          <a:endParaRPr lang="en-US"/>
        </a:p>
      </dgm:t>
    </dgm:pt>
    <dgm:pt modelId="{E6B2C9DC-2914-4E36-939B-421795D17C4B}" type="sibTrans" cxnId="{1B5C6CDD-C18F-49C7-929E-28E890489F71}">
      <dgm:prSet/>
      <dgm:spPr/>
      <dgm:t>
        <a:bodyPr/>
        <a:lstStyle/>
        <a:p>
          <a:endParaRPr lang="en-US"/>
        </a:p>
      </dgm:t>
    </dgm:pt>
    <dgm:pt modelId="{27908422-75C6-456D-89C0-68CB47F39EDB}">
      <dgm:prSet custT="1"/>
      <dgm:spPr/>
      <dgm:t>
        <a:bodyPr/>
        <a:lstStyle/>
        <a:p>
          <a:pPr rtl="0"/>
          <a:r>
            <a:rPr lang="en-US" sz="2000" dirty="0">
              <a:sym typeface="Symbol"/>
            </a:rPr>
            <a:t></a:t>
          </a:r>
          <a:r>
            <a:rPr lang="en-US" sz="2000" baseline="-25000" dirty="0"/>
            <a:t>LTD </a:t>
          </a:r>
          <a:r>
            <a:rPr lang="en-US" sz="2000" dirty="0"/>
            <a:t>=              .                                              if the lead time is fixed and</a:t>
          </a:r>
        </a:p>
      </dgm:t>
    </dgm:pt>
    <dgm:pt modelId="{8C73F31E-003F-4CA1-B4E6-20B583409752}" type="parTrans" cxnId="{FBA42F7C-DDCE-4D12-ABFE-21B85695DAC6}">
      <dgm:prSet/>
      <dgm:spPr/>
      <dgm:t>
        <a:bodyPr/>
        <a:lstStyle/>
        <a:p>
          <a:endParaRPr lang="en-US"/>
        </a:p>
      </dgm:t>
    </dgm:pt>
    <dgm:pt modelId="{6D8BAD87-BE4F-4127-8B63-02A6AC016E02}" type="sibTrans" cxnId="{FBA42F7C-DDCE-4D12-ABFE-21B85695DAC6}">
      <dgm:prSet/>
      <dgm:spPr/>
      <dgm:t>
        <a:bodyPr/>
        <a:lstStyle/>
        <a:p>
          <a:endParaRPr lang="en-US"/>
        </a:p>
      </dgm:t>
    </dgm:pt>
    <dgm:pt modelId="{1F5AE6E9-5C25-47FE-B215-E7BE3B53146F}" type="pres">
      <dgm:prSet presAssocID="{2E23406E-7637-4F35-B9C5-B7DFD9EF323D}" presName="theList" presStyleCnt="0">
        <dgm:presLayoutVars>
          <dgm:dir/>
          <dgm:animLvl val="lvl"/>
          <dgm:resizeHandles val="exact"/>
        </dgm:presLayoutVars>
      </dgm:prSet>
      <dgm:spPr/>
    </dgm:pt>
    <dgm:pt modelId="{9CEA5349-1B46-4244-A084-39F0E47B678C}" type="pres">
      <dgm:prSet presAssocID="{5985EC01-794F-4D70-B29E-C54F473343B1}" presName="compNode" presStyleCnt="0"/>
      <dgm:spPr/>
    </dgm:pt>
    <dgm:pt modelId="{929FDAB1-CAA2-4B1C-8352-7533195EDDCE}" type="pres">
      <dgm:prSet presAssocID="{5985EC01-794F-4D70-B29E-C54F473343B1}" presName="aNode" presStyleLbl="bgShp" presStyleIdx="0" presStyleCnt="3"/>
      <dgm:spPr/>
    </dgm:pt>
    <dgm:pt modelId="{55CD2B7D-3DE7-4F05-8047-C12B69AD7FBD}" type="pres">
      <dgm:prSet presAssocID="{5985EC01-794F-4D70-B29E-C54F473343B1}" presName="textNode" presStyleLbl="bgShp" presStyleIdx="0" presStyleCnt="3"/>
      <dgm:spPr/>
    </dgm:pt>
    <dgm:pt modelId="{C2F27E54-5A21-47E0-A792-F9F42818FBF1}" type="pres">
      <dgm:prSet presAssocID="{5985EC01-794F-4D70-B29E-C54F473343B1}" presName="compChildNode" presStyleCnt="0"/>
      <dgm:spPr/>
    </dgm:pt>
    <dgm:pt modelId="{11619654-359E-4B7F-83E7-01D07CA3301D}" type="pres">
      <dgm:prSet presAssocID="{5985EC01-794F-4D70-B29E-C54F473343B1}" presName="theInnerList" presStyleCnt="0"/>
      <dgm:spPr/>
    </dgm:pt>
    <dgm:pt modelId="{83706617-D822-4586-9844-4DFEC6A8AD6A}" type="pres">
      <dgm:prSet presAssocID="{48E8B551-E92E-485E-8382-AB8F9C2215D8}" presName="childNode" presStyleLbl="node1" presStyleIdx="0" presStyleCnt="5">
        <dgm:presLayoutVars>
          <dgm:bulletEnabled val="1"/>
        </dgm:presLayoutVars>
      </dgm:prSet>
      <dgm:spPr/>
    </dgm:pt>
    <dgm:pt modelId="{5AB96875-CEC5-4CE6-A34F-D29F1ACC8325}" type="pres">
      <dgm:prSet presAssocID="{48E8B551-E92E-485E-8382-AB8F9C2215D8}" presName="aSpace2" presStyleCnt="0"/>
      <dgm:spPr/>
    </dgm:pt>
    <dgm:pt modelId="{B3275BCD-D345-463D-8665-E76443D76F5F}" type="pres">
      <dgm:prSet presAssocID="{CA8EFD2D-F3BD-4829-848E-98163ED3E836}" presName="childNode" presStyleLbl="node1" presStyleIdx="1" presStyleCnt="5">
        <dgm:presLayoutVars>
          <dgm:bulletEnabled val="1"/>
        </dgm:presLayoutVars>
      </dgm:prSet>
      <dgm:spPr/>
    </dgm:pt>
    <dgm:pt modelId="{EE5AA6E0-F914-40AB-B4C0-309A6F39987B}" type="pres">
      <dgm:prSet presAssocID="{5985EC01-794F-4D70-B29E-C54F473343B1}" presName="aSpace" presStyleCnt="0"/>
      <dgm:spPr/>
    </dgm:pt>
    <dgm:pt modelId="{F8845AD0-066B-4E5B-B7BF-5690772F10C5}" type="pres">
      <dgm:prSet presAssocID="{80FB255E-0844-4D9C-88EA-B4A583A44DC9}" presName="compNode" presStyleCnt="0"/>
      <dgm:spPr/>
    </dgm:pt>
    <dgm:pt modelId="{B33594B3-A377-4F5C-82BC-102113158984}" type="pres">
      <dgm:prSet presAssocID="{80FB255E-0844-4D9C-88EA-B4A583A44DC9}" presName="aNode" presStyleLbl="bgShp" presStyleIdx="1" presStyleCnt="3"/>
      <dgm:spPr/>
    </dgm:pt>
    <dgm:pt modelId="{BCDD8C94-9532-44BF-8F15-724B0D26633D}" type="pres">
      <dgm:prSet presAssocID="{80FB255E-0844-4D9C-88EA-B4A583A44DC9}" presName="textNode" presStyleLbl="bgShp" presStyleIdx="1" presStyleCnt="3"/>
      <dgm:spPr/>
    </dgm:pt>
    <dgm:pt modelId="{4D11736D-1E10-4EF5-90C8-B7E513C7A942}" type="pres">
      <dgm:prSet presAssocID="{80FB255E-0844-4D9C-88EA-B4A583A44DC9}" presName="compChildNode" presStyleCnt="0"/>
      <dgm:spPr/>
    </dgm:pt>
    <dgm:pt modelId="{00F59098-9DB5-4E99-924E-54BA59177A77}" type="pres">
      <dgm:prSet presAssocID="{80FB255E-0844-4D9C-88EA-B4A583A44DC9}" presName="theInnerList" presStyleCnt="0"/>
      <dgm:spPr/>
    </dgm:pt>
    <dgm:pt modelId="{E8BF8309-02A1-4F8E-BE72-9648AEC25F1C}" type="pres">
      <dgm:prSet presAssocID="{A8915625-6E2F-4ABB-BE46-9B7A799B6236}" presName="childNode" presStyleLbl="node1" presStyleIdx="2" presStyleCnt="5">
        <dgm:presLayoutVars>
          <dgm:bulletEnabled val="1"/>
        </dgm:presLayoutVars>
      </dgm:prSet>
      <dgm:spPr/>
    </dgm:pt>
    <dgm:pt modelId="{730A3052-7654-4BF9-AD91-2858915B189C}" type="pres">
      <dgm:prSet presAssocID="{80FB255E-0844-4D9C-88EA-B4A583A44DC9}" presName="aSpace" presStyleCnt="0"/>
      <dgm:spPr/>
    </dgm:pt>
    <dgm:pt modelId="{14B0A837-C4D1-4D07-AE7D-47BBCC7EF5E0}" type="pres">
      <dgm:prSet presAssocID="{2E0A3D7D-4086-44F9-BC6A-B1FAB995673D}" presName="compNode" presStyleCnt="0"/>
      <dgm:spPr/>
    </dgm:pt>
    <dgm:pt modelId="{4A4386A0-41E2-4BAA-BA33-65043AEC4B09}" type="pres">
      <dgm:prSet presAssocID="{2E0A3D7D-4086-44F9-BC6A-B1FAB995673D}" presName="aNode" presStyleLbl="bgShp" presStyleIdx="2" presStyleCnt="3" custScaleX="127833"/>
      <dgm:spPr/>
    </dgm:pt>
    <dgm:pt modelId="{1E0F230E-0FEB-4417-A691-6F43BD8521AE}" type="pres">
      <dgm:prSet presAssocID="{2E0A3D7D-4086-44F9-BC6A-B1FAB995673D}" presName="textNode" presStyleLbl="bgShp" presStyleIdx="2" presStyleCnt="3"/>
      <dgm:spPr/>
    </dgm:pt>
    <dgm:pt modelId="{B50DF420-E286-4C68-A66C-31207A5770BD}" type="pres">
      <dgm:prSet presAssocID="{2E0A3D7D-4086-44F9-BC6A-B1FAB995673D}" presName="compChildNode" presStyleCnt="0"/>
      <dgm:spPr/>
    </dgm:pt>
    <dgm:pt modelId="{CC060258-32A3-4809-919E-3251DB56A6C8}" type="pres">
      <dgm:prSet presAssocID="{2E0A3D7D-4086-44F9-BC6A-B1FAB995673D}" presName="theInnerList" presStyleCnt="0"/>
      <dgm:spPr/>
    </dgm:pt>
    <dgm:pt modelId="{3B1303A4-2345-4FA7-B11D-CC55F756329D}" type="pres">
      <dgm:prSet presAssocID="{27908422-75C6-456D-89C0-68CB47F39EDB}" presName="childNode" presStyleLbl="node1" presStyleIdx="3" presStyleCnt="5" custScaleX="136882">
        <dgm:presLayoutVars>
          <dgm:bulletEnabled val="1"/>
        </dgm:presLayoutVars>
      </dgm:prSet>
      <dgm:spPr/>
    </dgm:pt>
    <dgm:pt modelId="{86BD4CF9-3736-4B69-9479-2E273CF04F17}" type="pres">
      <dgm:prSet presAssocID="{27908422-75C6-456D-89C0-68CB47F39EDB}" presName="aSpace2" presStyleCnt="0"/>
      <dgm:spPr/>
    </dgm:pt>
    <dgm:pt modelId="{35C9A5B3-6AE7-487C-BD17-36FCBF728305}" type="pres">
      <dgm:prSet presAssocID="{594F11BB-462F-4F50-ABB1-823E2166140B}" presName="childNode" presStyleLbl="node1" presStyleIdx="4" presStyleCnt="5" custScaleX="136882">
        <dgm:presLayoutVars>
          <dgm:bulletEnabled val="1"/>
        </dgm:presLayoutVars>
      </dgm:prSet>
      <dgm:spPr/>
    </dgm:pt>
  </dgm:ptLst>
  <dgm:cxnLst>
    <dgm:cxn modelId="{A75BD409-6638-4600-81E1-8FE0C4B1C22D}" type="presOf" srcId="{594F11BB-462F-4F50-ABB1-823E2166140B}" destId="{35C9A5B3-6AE7-487C-BD17-36FCBF728305}" srcOrd="0" destOrd="0" presId="urn:microsoft.com/office/officeart/2005/8/layout/lProcess2"/>
    <dgm:cxn modelId="{99DA861C-E886-484C-A31B-334871936613}" type="presOf" srcId="{CA8EFD2D-F3BD-4829-848E-98163ED3E836}" destId="{B3275BCD-D345-463D-8665-E76443D76F5F}" srcOrd="0" destOrd="0" presId="urn:microsoft.com/office/officeart/2005/8/layout/lProcess2"/>
    <dgm:cxn modelId="{B5600B24-1FE2-4A36-9189-1F127222301D}" type="presOf" srcId="{80FB255E-0844-4D9C-88EA-B4A583A44DC9}" destId="{BCDD8C94-9532-44BF-8F15-724B0D26633D}" srcOrd="1" destOrd="0" presId="urn:microsoft.com/office/officeart/2005/8/layout/lProcess2"/>
    <dgm:cxn modelId="{3071A938-BA24-4EFC-AE30-A0301265E0E2}" srcId="{2E23406E-7637-4F35-B9C5-B7DFD9EF323D}" destId="{80FB255E-0844-4D9C-88EA-B4A583A44DC9}" srcOrd="1" destOrd="0" parTransId="{E185BFC2-701A-4BAF-A279-5FE86830D210}" sibTransId="{49BB7F4D-7DFC-4F96-A595-BB7FDBC9C0B5}"/>
    <dgm:cxn modelId="{E5A30A3B-FC90-497F-A763-6A7122E070E8}" srcId="{2E23406E-7637-4F35-B9C5-B7DFD9EF323D}" destId="{2E0A3D7D-4086-44F9-BC6A-B1FAB995673D}" srcOrd="2" destOrd="0" parTransId="{3C127A66-8D14-4431-9E1E-EC26C2FC1884}" sibTransId="{82DDE0B4-207E-4368-AE2E-30C820641746}"/>
    <dgm:cxn modelId="{C5473E5F-21A5-41D9-AD41-265C61919519}" type="presOf" srcId="{2E23406E-7637-4F35-B9C5-B7DFD9EF323D}" destId="{1F5AE6E9-5C25-47FE-B215-E7BE3B53146F}" srcOrd="0" destOrd="0" presId="urn:microsoft.com/office/officeart/2005/8/layout/lProcess2"/>
    <dgm:cxn modelId="{019EE462-99A3-4310-ABD2-3A31723BCB15}" type="presOf" srcId="{2E0A3D7D-4086-44F9-BC6A-B1FAB995673D}" destId="{1E0F230E-0FEB-4417-A691-6F43BD8521AE}" srcOrd="1" destOrd="0" presId="urn:microsoft.com/office/officeart/2005/8/layout/lProcess2"/>
    <dgm:cxn modelId="{4D98796F-A4AB-4720-8B71-F11D87B276AF}" srcId="{2E23406E-7637-4F35-B9C5-B7DFD9EF323D}" destId="{5985EC01-794F-4D70-B29E-C54F473343B1}" srcOrd="0" destOrd="0" parTransId="{D14CA95F-2271-40BB-A2FA-10B12CBE868D}" sibTransId="{5294D45B-C34B-4A48-933B-F4BE6A890F75}"/>
    <dgm:cxn modelId="{46462370-F436-4C40-87C6-3076B903C364}" type="presOf" srcId="{80FB255E-0844-4D9C-88EA-B4A583A44DC9}" destId="{B33594B3-A377-4F5C-82BC-102113158984}" srcOrd="0" destOrd="0" presId="urn:microsoft.com/office/officeart/2005/8/layout/lProcess2"/>
    <dgm:cxn modelId="{FBA42F7C-DDCE-4D12-ABFE-21B85695DAC6}" srcId="{2E0A3D7D-4086-44F9-BC6A-B1FAB995673D}" destId="{27908422-75C6-456D-89C0-68CB47F39EDB}" srcOrd="0" destOrd="0" parTransId="{8C73F31E-003F-4CA1-B4E6-20B583409752}" sibTransId="{6D8BAD87-BE4F-4127-8B63-02A6AC016E02}"/>
    <dgm:cxn modelId="{8F9E9E98-36AF-4D7F-860D-9A2DA5F6BEB8}" type="presOf" srcId="{48E8B551-E92E-485E-8382-AB8F9C2215D8}" destId="{83706617-D822-4586-9844-4DFEC6A8AD6A}" srcOrd="0" destOrd="0" presId="urn:microsoft.com/office/officeart/2005/8/layout/lProcess2"/>
    <dgm:cxn modelId="{C1205B9D-54F9-481F-9309-45FEF3353458}" srcId="{5985EC01-794F-4D70-B29E-C54F473343B1}" destId="{CA8EFD2D-F3BD-4829-848E-98163ED3E836}" srcOrd="1" destOrd="0" parTransId="{7286AFAD-77DE-45F5-869E-FCC95596BFFC}" sibTransId="{A69F6CEF-0357-4673-89A1-9944C84B0179}"/>
    <dgm:cxn modelId="{D30EA3B8-77BB-47F2-B4EE-7C875B7BC66F}" srcId="{5985EC01-794F-4D70-B29E-C54F473343B1}" destId="{48E8B551-E92E-485E-8382-AB8F9C2215D8}" srcOrd="0" destOrd="0" parTransId="{E7839592-83BD-4743-BBC6-A49DA0A908A3}" sibTransId="{0C5FA490-7FF9-4632-912D-B025717FE853}"/>
    <dgm:cxn modelId="{78428CBC-AABF-4104-9B8C-2DF504099945}" srcId="{2E0A3D7D-4086-44F9-BC6A-B1FAB995673D}" destId="{594F11BB-462F-4F50-ABB1-823E2166140B}" srcOrd="1" destOrd="0" parTransId="{DA5CF345-DBD9-4BDC-AA24-6866E05B1061}" sibTransId="{ABFE5815-1831-4303-8F5E-33302E7DF0CC}"/>
    <dgm:cxn modelId="{4D387AD5-9036-47BC-813B-28B376FFB0AF}" type="presOf" srcId="{5985EC01-794F-4D70-B29E-C54F473343B1}" destId="{929FDAB1-CAA2-4B1C-8352-7533195EDDCE}" srcOrd="0" destOrd="0" presId="urn:microsoft.com/office/officeart/2005/8/layout/lProcess2"/>
    <dgm:cxn modelId="{1B5C6CDD-C18F-49C7-929E-28E890489F71}" srcId="{80FB255E-0844-4D9C-88EA-B4A583A44DC9}" destId="{A8915625-6E2F-4ABB-BE46-9B7A799B6236}" srcOrd="0" destOrd="0" parTransId="{86E734C0-B72C-49A7-A9C1-E368BD8E3114}" sibTransId="{E6B2C9DC-2914-4E36-939B-421795D17C4B}"/>
    <dgm:cxn modelId="{6EB5DFEC-ED3C-49CC-AABB-248335E4A171}" type="presOf" srcId="{A8915625-6E2F-4ABB-BE46-9B7A799B6236}" destId="{E8BF8309-02A1-4F8E-BE72-9648AEC25F1C}" srcOrd="0" destOrd="0" presId="urn:microsoft.com/office/officeart/2005/8/layout/lProcess2"/>
    <dgm:cxn modelId="{C60FACF2-BF92-4370-A658-1FAD30126293}" type="presOf" srcId="{5985EC01-794F-4D70-B29E-C54F473343B1}" destId="{55CD2B7D-3DE7-4F05-8047-C12B69AD7FBD}" srcOrd="1" destOrd="0" presId="urn:microsoft.com/office/officeart/2005/8/layout/lProcess2"/>
    <dgm:cxn modelId="{A8D2CCFE-0BF8-48CD-8B4D-79C71712030B}" type="presOf" srcId="{27908422-75C6-456D-89C0-68CB47F39EDB}" destId="{3B1303A4-2345-4FA7-B11D-CC55F756329D}" srcOrd="0" destOrd="0" presId="urn:microsoft.com/office/officeart/2005/8/layout/lProcess2"/>
    <dgm:cxn modelId="{C8663BFF-4FE9-45BC-A105-7B40D8656EF8}" type="presOf" srcId="{2E0A3D7D-4086-44F9-BC6A-B1FAB995673D}" destId="{4A4386A0-41E2-4BAA-BA33-65043AEC4B09}" srcOrd="0" destOrd="0" presId="urn:microsoft.com/office/officeart/2005/8/layout/lProcess2"/>
    <dgm:cxn modelId="{0748F5AB-FE01-4751-A3F2-618F72214846}" type="presParOf" srcId="{1F5AE6E9-5C25-47FE-B215-E7BE3B53146F}" destId="{9CEA5349-1B46-4244-A084-39F0E47B678C}" srcOrd="0" destOrd="0" presId="urn:microsoft.com/office/officeart/2005/8/layout/lProcess2"/>
    <dgm:cxn modelId="{F24BA07E-AF98-4463-A1AF-61A754D5D9FF}" type="presParOf" srcId="{9CEA5349-1B46-4244-A084-39F0E47B678C}" destId="{929FDAB1-CAA2-4B1C-8352-7533195EDDCE}" srcOrd="0" destOrd="0" presId="urn:microsoft.com/office/officeart/2005/8/layout/lProcess2"/>
    <dgm:cxn modelId="{744B39EE-F2AD-4FF1-A31A-4FEF7CE5E03C}" type="presParOf" srcId="{9CEA5349-1B46-4244-A084-39F0E47B678C}" destId="{55CD2B7D-3DE7-4F05-8047-C12B69AD7FBD}" srcOrd="1" destOrd="0" presId="urn:microsoft.com/office/officeart/2005/8/layout/lProcess2"/>
    <dgm:cxn modelId="{6E11BD42-E2CD-42F7-98BA-68633361DD93}" type="presParOf" srcId="{9CEA5349-1B46-4244-A084-39F0E47B678C}" destId="{C2F27E54-5A21-47E0-A792-F9F42818FBF1}" srcOrd="2" destOrd="0" presId="urn:microsoft.com/office/officeart/2005/8/layout/lProcess2"/>
    <dgm:cxn modelId="{3887E34F-E31F-4A24-8D5B-CE7542F46866}" type="presParOf" srcId="{C2F27E54-5A21-47E0-A792-F9F42818FBF1}" destId="{11619654-359E-4B7F-83E7-01D07CA3301D}" srcOrd="0" destOrd="0" presId="urn:microsoft.com/office/officeart/2005/8/layout/lProcess2"/>
    <dgm:cxn modelId="{710FE85A-133C-4BB4-851D-955EDD943BDA}" type="presParOf" srcId="{11619654-359E-4B7F-83E7-01D07CA3301D}" destId="{83706617-D822-4586-9844-4DFEC6A8AD6A}" srcOrd="0" destOrd="0" presId="urn:microsoft.com/office/officeart/2005/8/layout/lProcess2"/>
    <dgm:cxn modelId="{23CA5B84-AAF8-436B-93AE-150EC7DD7783}" type="presParOf" srcId="{11619654-359E-4B7F-83E7-01D07CA3301D}" destId="{5AB96875-CEC5-4CE6-A34F-D29F1ACC8325}" srcOrd="1" destOrd="0" presId="urn:microsoft.com/office/officeart/2005/8/layout/lProcess2"/>
    <dgm:cxn modelId="{0963DA59-A140-4B78-B0F8-9B892482872A}" type="presParOf" srcId="{11619654-359E-4B7F-83E7-01D07CA3301D}" destId="{B3275BCD-D345-463D-8665-E76443D76F5F}" srcOrd="2" destOrd="0" presId="urn:microsoft.com/office/officeart/2005/8/layout/lProcess2"/>
    <dgm:cxn modelId="{5C3F8DBB-5C23-44C5-A327-3D3F78EC7003}" type="presParOf" srcId="{1F5AE6E9-5C25-47FE-B215-E7BE3B53146F}" destId="{EE5AA6E0-F914-40AB-B4C0-309A6F39987B}" srcOrd="1" destOrd="0" presId="urn:microsoft.com/office/officeart/2005/8/layout/lProcess2"/>
    <dgm:cxn modelId="{196305A9-7F34-4D9C-8514-2EFD89BFA497}" type="presParOf" srcId="{1F5AE6E9-5C25-47FE-B215-E7BE3B53146F}" destId="{F8845AD0-066B-4E5B-B7BF-5690772F10C5}" srcOrd="2" destOrd="0" presId="urn:microsoft.com/office/officeart/2005/8/layout/lProcess2"/>
    <dgm:cxn modelId="{E59C411A-46FB-4A60-9F8E-8F7C389C080F}" type="presParOf" srcId="{F8845AD0-066B-4E5B-B7BF-5690772F10C5}" destId="{B33594B3-A377-4F5C-82BC-102113158984}" srcOrd="0" destOrd="0" presId="urn:microsoft.com/office/officeart/2005/8/layout/lProcess2"/>
    <dgm:cxn modelId="{59680193-3F9B-4153-BA0F-148BC643EFBF}" type="presParOf" srcId="{F8845AD0-066B-4E5B-B7BF-5690772F10C5}" destId="{BCDD8C94-9532-44BF-8F15-724B0D26633D}" srcOrd="1" destOrd="0" presId="urn:microsoft.com/office/officeart/2005/8/layout/lProcess2"/>
    <dgm:cxn modelId="{265B579C-D401-4667-A776-B6E924AF1BFF}" type="presParOf" srcId="{F8845AD0-066B-4E5B-B7BF-5690772F10C5}" destId="{4D11736D-1E10-4EF5-90C8-B7E513C7A942}" srcOrd="2" destOrd="0" presId="urn:microsoft.com/office/officeart/2005/8/layout/lProcess2"/>
    <dgm:cxn modelId="{FF79F706-6CDA-4814-BF80-B179651747E4}" type="presParOf" srcId="{4D11736D-1E10-4EF5-90C8-B7E513C7A942}" destId="{00F59098-9DB5-4E99-924E-54BA59177A77}" srcOrd="0" destOrd="0" presId="urn:microsoft.com/office/officeart/2005/8/layout/lProcess2"/>
    <dgm:cxn modelId="{F3CAA474-7DFA-4BF3-9A3C-B2E0FA39400D}" type="presParOf" srcId="{00F59098-9DB5-4E99-924E-54BA59177A77}" destId="{E8BF8309-02A1-4F8E-BE72-9648AEC25F1C}" srcOrd="0" destOrd="0" presId="urn:microsoft.com/office/officeart/2005/8/layout/lProcess2"/>
    <dgm:cxn modelId="{3FF1AA2A-AE4A-4F6C-822F-ECFE56BB9C1B}" type="presParOf" srcId="{1F5AE6E9-5C25-47FE-B215-E7BE3B53146F}" destId="{730A3052-7654-4BF9-AD91-2858915B189C}" srcOrd="3" destOrd="0" presId="urn:microsoft.com/office/officeart/2005/8/layout/lProcess2"/>
    <dgm:cxn modelId="{C7EE0E3A-2A71-4CFC-9001-ED313E5BDF2F}" type="presParOf" srcId="{1F5AE6E9-5C25-47FE-B215-E7BE3B53146F}" destId="{14B0A837-C4D1-4D07-AE7D-47BBCC7EF5E0}" srcOrd="4" destOrd="0" presId="urn:microsoft.com/office/officeart/2005/8/layout/lProcess2"/>
    <dgm:cxn modelId="{B7778CFF-852E-467B-880C-A8506142B319}" type="presParOf" srcId="{14B0A837-C4D1-4D07-AE7D-47BBCC7EF5E0}" destId="{4A4386A0-41E2-4BAA-BA33-65043AEC4B09}" srcOrd="0" destOrd="0" presId="urn:microsoft.com/office/officeart/2005/8/layout/lProcess2"/>
    <dgm:cxn modelId="{C3751C0D-8394-42BD-B1C9-3572E0BEE2AE}" type="presParOf" srcId="{14B0A837-C4D1-4D07-AE7D-47BBCC7EF5E0}" destId="{1E0F230E-0FEB-4417-A691-6F43BD8521AE}" srcOrd="1" destOrd="0" presId="urn:microsoft.com/office/officeart/2005/8/layout/lProcess2"/>
    <dgm:cxn modelId="{9BBED027-5037-4BC2-B32A-29D63BA6B481}" type="presParOf" srcId="{14B0A837-C4D1-4D07-AE7D-47BBCC7EF5E0}" destId="{B50DF420-E286-4C68-A66C-31207A5770BD}" srcOrd="2" destOrd="0" presId="urn:microsoft.com/office/officeart/2005/8/layout/lProcess2"/>
    <dgm:cxn modelId="{6CD7338D-978C-48E5-A553-940E033E00C8}" type="presParOf" srcId="{B50DF420-E286-4C68-A66C-31207A5770BD}" destId="{CC060258-32A3-4809-919E-3251DB56A6C8}" srcOrd="0" destOrd="0" presId="urn:microsoft.com/office/officeart/2005/8/layout/lProcess2"/>
    <dgm:cxn modelId="{36368CDD-D7BF-4094-B556-E1186B3717B4}" type="presParOf" srcId="{CC060258-32A3-4809-919E-3251DB56A6C8}" destId="{3B1303A4-2345-4FA7-B11D-CC55F756329D}" srcOrd="0" destOrd="0" presId="urn:microsoft.com/office/officeart/2005/8/layout/lProcess2"/>
    <dgm:cxn modelId="{6F6C86C3-8149-4535-A6BE-008D017D8F49}" type="presParOf" srcId="{CC060258-32A3-4809-919E-3251DB56A6C8}" destId="{86BD4CF9-3736-4B69-9479-2E273CF04F17}" srcOrd="1" destOrd="0" presId="urn:microsoft.com/office/officeart/2005/8/layout/lProcess2"/>
    <dgm:cxn modelId="{EB26ABC3-56D8-4BBA-BB08-636648A09943}" type="presParOf" srcId="{CC060258-32A3-4809-919E-3251DB56A6C8}" destId="{35C9A5B3-6AE7-487C-BD17-36FCBF72830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23406E-7637-4F35-B9C5-B7DFD9EF323D}" type="doc">
      <dgm:prSet loTypeId="urn:microsoft.com/office/officeart/2005/8/layout/lProcess2" loCatId="list" qsTypeId="urn:microsoft.com/office/officeart/2005/8/quickstyle/3d2" qsCatId="3D" csTypeId="urn:microsoft.com/office/officeart/2005/8/colors/accent0_3" csCatId="mainScheme" phldr="1"/>
      <dgm:spPr/>
      <dgm:t>
        <a:bodyPr/>
        <a:lstStyle/>
        <a:p>
          <a:endParaRPr lang="en-US"/>
        </a:p>
      </dgm:t>
    </dgm:pt>
    <dgm:pt modelId="{718BC8FF-0B3C-4590-B092-15110B190F85}">
      <dgm:prSet custT="1"/>
      <dgm:spPr/>
      <dgm:t>
        <a:bodyPr/>
        <a:lstStyle/>
        <a:p>
          <a:pPr rtl="0"/>
          <a:r>
            <a:rPr lang="en-US" sz="2000" dirty="0"/>
            <a:t>Order-up-to-level</a:t>
          </a:r>
        </a:p>
      </dgm:t>
    </dgm:pt>
    <dgm:pt modelId="{7DD7FE0E-DAA5-4D94-BFFA-B8AA2E7FB731}" type="parTrans" cxnId="{2B392097-4DAE-4D8D-B3BC-5C1AC0F4AEA9}">
      <dgm:prSet/>
      <dgm:spPr/>
      <dgm:t>
        <a:bodyPr/>
        <a:lstStyle/>
        <a:p>
          <a:endParaRPr lang="en-US"/>
        </a:p>
      </dgm:t>
    </dgm:pt>
    <dgm:pt modelId="{837CD0EE-61AA-4B1D-A0AD-DB408636E818}" type="sibTrans" cxnId="{2B392097-4DAE-4D8D-B3BC-5C1AC0F4AEA9}">
      <dgm:prSet/>
      <dgm:spPr/>
      <dgm:t>
        <a:bodyPr/>
        <a:lstStyle/>
        <a:p>
          <a:endParaRPr lang="en-US"/>
        </a:p>
      </dgm:t>
    </dgm:pt>
    <dgm:pt modelId="{9A86A1CD-9987-4F80-B065-015580259835}">
      <dgm:prSet custT="1"/>
      <dgm:spPr/>
      <dgm:t>
        <a:bodyPr/>
        <a:lstStyle/>
        <a:p>
          <a:pPr rtl="0"/>
          <a:r>
            <a:rPr lang="en-US" sz="2000" dirty="0"/>
            <a:t>Order quantity</a:t>
          </a:r>
        </a:p>
      </dgm:t>
    </dgm:pt>
    <dgm:pt modelId="{A8BCBA7A-BB0B-4F4F-9490-087A1A788416}" type="parTrans" cxnId="{740B2D41-58EC-458E-B33D-731E0386C3DF}">
      <dgm:prSet/>
      <dgm:spPr/>
      <dgm:t>
        <a:bodyPr/>
        <a:lstStyle/>
        <a:p>
          <a:endParaRPr lang="en-US"/>
        </a:p>
      </dgm:t>
    </dgm:pt>
    <dgm:pt modelId="{D62110C2-7F61-49BB-8285-C144FAA340EC}" type="sibTrans" cxnId="{740B2D41-58EC-458E-B33D-731E0386C3DF}">
      <dgm:prSet/>
      <dgm:spPr/>
      <dgm:t>
        <a:bodyPr/>
        <a:lstStyle/>
        <a:p>
          <a:endParaRPr lang="en-US"/>
        </a:p>
      </dgm:t>
    </dgm:pt>
    <dgm:pt modelId="{6EA8EAD2-750E-45DF-A33B-3E4985325609}">
      <dgm:prSet custT="1"/>
      <dgm:spPr/>
      <dgm:t>
        <a:bodyPr/>
        <a:lstStyle/>
        <a:p>
          <a:pPr rtl="0"/>
          <a:r>
            <a:rPr lang="en-US" sz="2000" i="0" dirty="0"/>
            <a:t>OUL = R(T+L) + Safety stock</a:t>
          </a:r>
        </a:p>
      </dgm:t>
    </dgm:pt>
    <dgm:pt modelId="{B322B9E1-6A1E-4379-85DF-C3704A0EEEAB}" type="parTrans" cxnId="{1723EEA2-2023-4896-B1BB-C456430F76DA}">
      <dgm:prSet/>
      <dgm:spPr/>
      <dgm:t>
        <a:bodyPr/>
        <a:lstStyle/>
        <a:p>
          <a:endParaRPr lang="en-US"/>
        </a:p>
      </dgm:t>
    </dgm:pt>
    <dgm:pt modelId="{76D4B68B-A1BA-41A4-A19D-FD1CC44D0BAF}" type="sibTrans" cxnId="{1723EEA2-2023-4896-B1BB-C456430F76DA}">
      <dgm:prSet/>
      <dgm:spPr/>
      <dgm:t>
        <a:bodyPr/>
        <a:lstStyle/>
        <a:p>
          <a:endParaRPr lang="en-US"/>
        </a:p>
      </dgm:t>
    </dgm:pt>
    <dgm:pt modelId="{032259A4-BF40-4018-A5D3-1CD5A59146D6}">
      <dgm:prSet custT="1"/>
      <dgm:spPr/>
      <dgm:t>
        <a:bodyPr/>
        <a:lstStyle/>
        <a:p>
          <a:pPr rtl="0"/>
          <a:r>
            <a:rPr lang="en-US" sz="2000" i="1" dirty="0"/>
            <a:t>Q = R</a:t>
          </a:r>
          <a:r>
            <a:rPr lang="en-US" sz="2000" dirty="0"/>
            <a:t>(</a:t>
          </a:r>
          <a:r>
            <a:rPr lang="en-US" sz="2000" i="1" dirty="0"/>
            <a:t>T+L</a:t>
          </a:r>
          <a:r>
            <a:rPr lang="en-US" sz="2000" dirty="0"/>
            <a:t>)</a:t>
          </a:r>
          <a:r>
            <a:rPr lang="en-US" sz="2000" i="1" dirty="0"/>
            <a:t> + </a:t>
          </a:r>
          <a:r>
            <a:rPr lang="en-US" sz="2000" i="1" dirty="0" err="1"/>
            <a:t>z</a:t>
          </a:r>
          <a:r>
            <a:rPr lang="en-US" sz="2000" i="1" dirty="0" err="1">
              <a:sym typeface="Symbol"/>
            </a:rPr>
            <a:t></a:t>
          </a:r>
          <a:r>
            <a:rPr lang="en-US" sz="2000" i="1" baseline="-25000" dirty="0" err="1"/>
            <a:t>LTD</a:t>
          </a:r>
          <a:r>
            <a:rPr lang="en-US" sz="2000" i="1" baseline="-25000" dirty="0"/>
            <a:t> </a:t>
          </a:r>
          <a:r>
            <a:rPr lang="en-US" sz="2000" i="1" dirty="0"/>
            <a:t>- I</a:t>
          </a:r>
          <a:endParaRPr lang="en-US" sz="2000" dirty="0"/>
        </a:p>
      </dgm:t>
    </dgm:pt>
    <dgm:pt modelId="{90DFAB9E-5873-4DF1-87C4-D64909FD4BD1}" type="sibTrans" cxnId="{E0EB481A-30DE-4721-8B9F-C0C2EB43D42B}">
      <dgm:prSet/>
      <dgm:spPr/>
      <dgm:t>
        <a:bodyPr/>
        <a:lstStyle/>
        <a:p>
          <a:endParaRPr lang="en-US"/>
        </a:p>
      </dgm:t>
    </dgm:pt>
    <dgm:pt modelId="{600EF534-FD52-47BA-8329-35601F9ADB2D}" type="parTrans" cxnId="{E0EB481A-30DE-4721-8B9F-C0C2EB43D42B}">
      <dgm:prSet/>
      <dgm:spPr/>
      <dgm:t>
        <a:bodyPr/>
        <a:lstStyle/>
        <a:p>
          <a:endParaRPr lang="en-US"/>
        </a:p>
      </dgm:t>
    </dgm:pt>
    <dgm:pt modelId="{CF20AF32-1F53-46E3-B8B2-5D5DF2541389}" type="pres">
      <dgm:prSet presAssocID="{2E23406E-7637-4F35-B9C5-B7DFD9EF323D}" presName="theList" presStyleCnt="0">
        <dgm:presLayoutVars>
          <dgm:dir/>
          <dgm:animLvl val="lvl"/>
          <dgm:resizeHandles val="exact"/>
        </dgm:presLayoutVars>
      </dgm:prSet>
      <dgm:spPr/>
    </dgm:pt>
    <dgm:pt modelId="{27E22554-FC45-4196-8018-117A4A7F744A}" type="pres">
      <dgm:prSet presAssocID="{718BC8FF-0B3C-4590-B092-15110B190F85}" presName="compNode" presStyleCnt="0"/>
      <dgm:spPr/>
    </dgm:pt>
    <dgm:pt modelId="{E61AE9AC-1D5C-4704-A8E2-7775C7157A09}" type="pres">
      <dgm:prSet presAssocID="{718BC8FF-0B3C-4590-B092-15110B190F85}" presName="aNode" presStyleLbl="bgShp" presStyleIdx="0" presStyleCnt="2"/>
      <dgm:spPr/>
    </dgm:pt>
    <dgm:pt modelId="{13357F37-2B36-46F5-A994-8D98C5F51CC1}" type="pres">
      <dgm:prSet presAssocID="{718BC8FF-0B3C-4590-B092-15110B190F85}" presName="textNode" presStyleLbl="bgShp" presStyleIdx="0" presStyleCnt="2"/>
      <dgm:spPr/>
    </dgm:pt>
    <dgm:pt modelId="{A112309E-7A59-4CEC-BAA7-88A33931A4AC}" type="pres">
      <dgm:prSet presAssocID="{718BC8FF-0B3C-4590-B092-15110B190F85}" presName="compChildNode" presStyleCnt="0"/>
      <dgm:spPr/>
    </dgm:pt>
    <dgm:pt modelId="{CB34B3D8-9EF2-47DB-B1A0-BB7C967F54E1}" type="pres">
      <dgm:prSet presAssocID="{718BC8FF-0B3C-4590-B092-15110B190F85}" presName="theInnerList" presStyleCnt="0"/>
      <dgm:spPr/>
    </dgm:pt>
    <dgm:pt modelId="{FDF70C18-7B20-4FD4-B52D-6B88A4D2B6B9}" type="pres">
      <dgm:prSet presAssocID="{6EA8EAD2-750E-45DF-A33B-3E4985325609}" presName="childNode" presStyleLbl="node1" presStyleIdx="0" presStyleCnt="2">
        <dgm:presLayoutVars>
          <dgm:bulletEnabled val="1"/>
        </dgm:presLayoutVars>
      </dgm:prSet>
      <dgm:spPr/>
    </dgm:pt>
    <dgm:pt modelId="{C94CDE43-A6C2-4B92-AB07-E292D91E89C2}" type="pres">
      <dgm:prSet presAssocID="{718BC8FF-0B3C-4590-B092-15110B190F85}" presName="aSpace" presStyleCnt="0"/>
      <dgm:spPr/>
    </dgm:pt>
    <dgm:pt modelId="{C9646C5C-6F8F-4A11-BDB0-EC406B443498}" type="pres">
      <dgm:prSet presAssocID="{9A86A1CD-9987-4F80-B065-015580259835}" presName="compNode" presStyleCnt="0"/>
      <dgm:spPr/>
    </dgm:pt>
    <dgm:pt modelId="{EF4E0646-CBB1-4AE3-A747-B90570B26079}" type="pres">
      <dgm:prSet presAssocID="{9A86A1CD-9987-4F80-B065-015580259835}" presName="aNode" presStyleLbl="bgShp" presStyleIdx="1" presStyleCnt="2"/>
      <dgm:spPr/>
    </dgm:pt>
    <dgm:pt modelId="{9D3DE29D-1841-466A-BFAF-F3525FF4512C}" type="pres">
      <dgm:prSet presAssocID="{9A86A1CD-9987-4F80-B065-015580259835}" presName="textNode" presStyleLbl="bgShp" presStyleIdx="1" presStyleCnt="2"/>
      <dgm:spPr/>
    </dgm:pt>
    <dgm:pt modelId="{1D6C2E4E-4AF4-4A6E-BD20-79FF17EE0B9C}" type="pres">
      <dgm:prSet presAssocID="{9A86A1CD-9987-4F80-B065-015580259835}" presName="compChildNode" presStyleCnt="0"/>
      <dgm:spPr/>
    </dgm:pt>
    <dgm:pt modelId="{61F0CB7A-13A5-422D-A784-CF8D5F2C5E3A}" type="pres">
      <dgm:prSet presAssocID="{9A86A1CD-9987-4F80-B065-015580259835}" presName="theInnerList" presStyleCnt="0"/>
      <dgm:spPr/>
    </dgm:pt>
    <dgm:pt modelId="{1C2B0A85-0241-45F8-B4F7-A511E014A15A}" type="pres">
      <dgm:prSet presAssocID="{032259A4-BF40-4018-A5D3-1CD5A59146D6}" presName="childNode" presStyleLbl="node1" presStyleIdx="1" presStyleCnt="2">
        <dgm:presLayoutVars>
          <dgm:bulletEnabled val="1"/>
        </dgm:presLayoutVars>
      </dgm:prSet>
      <dgm:spPr/>
    </dgm:pt>
  </dgm:ptLst>
  <dgm:cxnLst>
    <dgm:cxn modelId="{577B4D02-0F2C-4CEB-9880-DF10873D46C9}" type="presOf" srcId="{718BC8FF-0B3C-4590-B092-15110B190F85}" destId="{E61AE9AC-1D5C-4704-A8E2-7775C7157A09}" srcOrd="0" destOrd="0" presId="urn:microsoft.com/office/officeart/2005/8/layout/lProcess2"/>
    <dgm:cxn modelId="{E0EB481A-30DE-4721-8B9F-C0C2EB43D42B}" srcId="{9A86A1CD-9987-4F80-B065-015580259835}" destId="{032259A4-BF40-4018-A5D3-1CD5A59146D6}" srcOrd="0" destOrd="0" parTransId="{600EF534-FD52-47BA-8329-35601F9ADB2D}" sibTransId="{90DFAB9E-5873-4DF1-87C4-D64909FD4BD1}"/>
    <dgm:cxn modelId="{B97EAF21-5062-4D2E-8E28-72506B8BCF77}" type="presOf" srcId="{032259A4-BF40-4018-A5D3-1CD5A59146D6}" destId="{1C2B0A85-0241-45F8-B4F7-A511E014A15A}" srcOrd="0" destOrd="0" presId="urn:microsoft.com/office/officeart/2005/8/layout/lProcess2"/>
    <dgm:cxn modelId="{42796E28-1A66-448B-80B1-00460C41627F}" type="presOf" srcId="{9A86A1CD-9987-4F80-B065-015580259835}" destId="{EF4E0646-CBB1-4AE3-A747-B90570B26079}" srcOrd="0" destOrd="0" presId="urn:microsoft.com/office/officeart/2005/8/layout/lProcess2"/>
    <dgm:cxn modelId="{ABFDC838-9559-4560-B607-F7EA077AFB89}" type="presOf" srcId="{9A86A1CD-9987-4F80-B065-015580259835}" destId="{9D3DE29D-1841-466A-BFAF-F3525FF4512C}" srcOrd="1" destOrd="0" presId="urn:microsoft.com/office/officeart/2005/8/layout/lProcess2"/>
    <dgm:cxn modelId="{740B2D41-58EC-458E-B33D-731E0386C3DF}" srcId="{2E23406E-7637-4F35-B9C5-B7DFD9EF323D}" destId="{9A86A1CD-9987-4F80-B065-015580259835}" srcOrd="1" destOrd="0" parTransId="{A8BCBA7A-BB0B-4F4F-9490-087A1A788416}" sibTransId="{D62110C2-7F61-49BB-8285-C144FAA340EC}"/>
    <dgm:cxn modelId="{B36B5E4A-826E-401A-AA7A-29F86F12909A}" type="presOf" srcId="{718BC8FF-0B3C-4590-B092-15110B190F85}" destId="{13357F37-2B36-46F5-A994-8D98C5F51CC1}" srcOrd="1" destOrd="0" presId="urn:microsoft.com/office/officeart/2005/8/layout/lProcess2"/>
    <dgm:cxn modelId="{2B392097-4DAE-4D8D-B3BC-5C1AC0F4AEA9}" srcId="{2E23406E-7637-4F35-B9C5-B7DFD9EF323D}" destId="{718BC8FF-0B3C-4590-B092-15110B190F85}" srcOrd="0" destOrd="0" parTransId="{7DD7FE0E-DAA5-4D94-BFFA-B8AA2E7FB731}" sibTransId="{837CD0EE-61AA-4B1D-A0AD-DB408636E818}"/>
    <dgm:cxn modelId="{1723EEA2-2023-4896-B1BB-C456430F76DA}" srcId="{718BC8FF-0B3C-4590-B092-15110B190F85}" destId="{6EA8EAD2-750E-45DF-A33B-3E4985325609}" srcOrd="0" destOrd="0" parTransId="{B322B9E1-6A1E-4379-85DF-C3704A0EEEAB}" sibTransId="{76D4B68B-A1BA-41A4-A19D-FD1CC44D0BAF}"/>
    <dgm:cxn modelId="{5E84C3D2-2C40-49F1-8AD3-62D8B499675F}" type="presOf" srcId="{2E23406E-7637-4F35-B9C5-B7DFD9EF323D}" destId="{CF20AF32-1F53-46E3-B8B2-5D5DF2541389}" srcOrd="0" destOrd="0" presId="urn:microsoft.com/office/officeart/2005/8/layout/lProcess2"/>
    <dgm:cxn modelId="{AA70E2E8-6896-4DA3-AEA0-6579C68FBD6C}" type="presOf" srcId="{6EA8EAD2-750E-45DF-A33B-3E4985325609}" destId="{FDF70C18-7B20-4FD4-B52D-6B88A4D2B6B9}" srcOrd="0" destOrd="0" presId="urn:microsoft.com/office/officeart/2005/8/layout/lProcess2"/>
    <dgm:cxn modelId="{64B14045-CCC6-4069-B46D-1DA274D57AED}" type="presParOf" srcId="{CF20AF32-1F53-46E3-B8B2-5D5DF2541389}" destId="{27E22554-FC45-4196-8018-117A4A7F744A}" srcOrd="0" destOrd="0" presId="urn:microsoft.com/office/officeart/2005/8/layout/lProcess2"/>
    <dgm:cxn modelId="{0AD1BEF2-F988-42A1-B374-7A963E970E1B}" type="presParOf" srcId="{27E22554-FC45-4196-8018-117A4A7F744A}" destId="{E61AE9AC-1D5C-4704-A8E2-7775C7157A09}" srcOrd="0" destOrd="0" presId="urn:microsoft.com/office/officeart/2005/8/layout/lProcess2"/>
    <dgm:cxn modelId="{73585DF1-E496-4FE7-A8B9-8201D3508037}" type="presParOf" srcId="{27E22554-FC45-4196-8018-117A4A7F744A}" destId="{13357F37-2B36-46F5-A994-8D98C5F51CC1}" srcOrd="1" destOrd="0" presId="urn:microsoft.com/office/officeart/2005/8/layout/lProcess2"/>
    <dgm:cxn modelId="{084E99D8-C86D-4CC3-A1C1-723FED628D98}" type="presParOf" srcId="{27E22554-FC45-4196-8018-117A4A7F744A}" destId="{A112309E-7A59-4CEC-BAA7-88A33931A4AC}" srcOrd="2" destOrd="0" presId="urn:microsoft.com/office/officeart/2005/8/layout/lProcess2"/>
    <dgm:cxn modelId="{79D566D4-A521-4B1D-8F48-AF32DB21640D}" type="presParOf" srcId="{A112309E-7A59-4CEC-BAA7-88A33931A4AC}" destId="{CB34B3D8-9EF2-47DB-B1A0-BB7C967F54E1}" srcOrd="0" destOrd="0" presId="urn:microsoft.com/office/officeart/2005/8/layout/lProcess2"/>
    <dgm:cxn modelId="{8BE6DF1E-18FF-40E9-AD92-084188052BD4}" type="presParOf" srcId="{CB34B3D8-9EF2-47DB-B1A0-BB7C967F54E1}" destId="{FDF70C18-7B20-4FD4-B52D-6B88A4D2B6B9}" srcOrd="0" destOrd="0" presId="urn:microsoft.com/office/officeart/2005/8/layout/lProcess2"/>
    <dgm:cxn modelId="{231EA147-7A63-4585-A1A3-55C8B341B17A}" type="presParOf" srcId="{CF20AF32-1F53-46E3-B8B2-5D5DF2541389}" destId="{C94CDE43-A6C2-4B92-AB07-E292D91E89C2}" srcOrd="1" destOrd="0" presId="urn:microsoft.com/office/officeart/2005/8/layout/lProcess2"/>
    <dgm:cxn modelId="{208DCB9A-0B2E-447D-B81D-89D784AD3FE0}" type="presParOf" srcId="{CF20AF32-1F53-46E3-B8B2-5D5DF2541389}" destId="{C9646C5C-6F8F-4A11-BDB0-EC406B443498}" srcOrd="2" destOrd="0" presId="urn:microsoft.com/office/officeart/2005/8/layout/lProcess2"/>
    <dgm:cxn modelId="{7EB7B082-EEDD-4031-B21B-3303D08052FC}" type="presParOf" srcId="{C9646C5C-6F8F-4A11-BDB0-EC406B443498}" destId="{EF4E0646-CBB1-4AE3-A747-B90570B26079}" srcOrd="0" destOrd="0" presId="urn:microsoft.com/office/officeart/2005/8/layout/lProcess2"/>
    <dgm:cxn modelId="{23A18AC3-E469-47DD-B60A-BCBF8A265DCC}" type="presParOf" srcId="{C9646C5C-6F8F-4A11-BDB0-EC406B443498}" destId="{9D3DE29D-1841-466A-BFAF-F3525FF4512C}" srcOrd="1" destOrd="0" presId="urn:microsoft.com/office/officeart/2005/8/layout/lProcess2"/>
    <dgm:cxn modelId="{366C79E8-38E5-44D2-AD08-735BEDFF8159}" type="presParOf" srcId="{C9646C5C-6F8F-4A11-BDB0-EC406B443498}" destId="{1D6C2E4E-4AF4-4A6E-BD20-79FF17EE0B9C}" srcOrd="2" destOrd="0" presId="urn:microsoft.com/office/officeart/2005/8/layout/lProcess2"/>
    <dgm:cxn modelId="{5DCF7E5C-52C4-41C8-B150-87296D333D9A}" type="presParOf" srcId="{1D6C2E4E-4AF4-4A6E-BD20-79FF17EE0B9C}" destId="{61F0CB7A-13A5-422D-A784-CF8D5F2C5E3A}" srcOrd="0" destOrd="0" presId="urn:microsoft.com/office/officeart/2005/8/layout/lProcess2"/>
    <dgm:cxn modelId="{F4E3AD3D-87E3-48F5-9F52-DE234B181480}" type="presParOf" srcId="{61F0CB7A-13A5-422D-A784-CF8D5F2C5E3A}" destId="{1C2B0A85-0241-45F8-B4F7-A511E014A15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28430A-0262-4175-877F-F83A35002807}"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85BDEFC9-BB0B-4B30-B151-BBD4AEA343C6}">
      <dgm:prSet/>
      <dgm:spPr/>
      <dgm:t>
        <a:bodyPr/>
        <a:lstStyle/>
        <a:p>
          <a:pPr rtl="0"/>
          <a:r>
            <a:rPr lang="en-US" dirty="0"/>
            <a:t>Daily demand for a product is 20 units. The review period is 30 days, and lead time is 16 days.  Management has set a service level of 1% </a:t>
          </a:r>
          <a:r>
            <a:rPr lang="en-US" dirty="0" err="1"/>
            <a:t>stockout</a:t>
          </a:r>
          <a:r>
            <a:rPr lang="en-US" dirty="0"/>
            <a:t> probability.  </a:t>
          </a:r>
        </a:p>
      </dgm:t>
    </dgm:pt>
    <dgm:pt modelId="{5BA57374-B158-4416-B1B2-3044873EF047}" type="parTrans" cxnId="{2DE77DA1-BDE6-4680-A756-D61CE3E8CC75}">
      <dgm:prSet/>
      <dgm:spPr/>
      <dgm:t>
        <a:bodyPr/>
        <a:lstStyle/>
        <a:p>
          <a:endParaRPr lang="en-US"/>
        </a:p>
      </dgm:t>
    </dgm:pt>
    <dgm:pt modelId="{65CB0A17-9024-468C-B915-9AA8E9611249}" type="sibTrans" cxnId="{2DE77DA1-BDE6-4680-A756-D61CE3E8CC75}">
      <dgm:prSet/>
      <dgm:spPr/>
      <dgm:t>
        <a:bodyPr/>
        <a:lstStyle/>
        <a:p>
          <a:endParaRPr lang="en-US"/>
        </a:p>
      </dgm:t>
    </dgm:pt>
    <dgm:pt modelId="{9E937CD4-B58F-4EDA-AE3E-476957128E73}">
      <dgm:prSet/>
      <dgm:spPr/>
      <dgm:t>
        <a:bodyPr/>
        <a:lstStyle/>
        <a:p>
          <a:pPr rtl="0"/>
          <a:r>
            <a:rPr lang="en-US" dirty="0"/>
            <a:t>At the beginning of the review period there are 200 units in inventory.  The daily demand standard deviation is 7. </a:t>
          </a:r>
        </a:p>
      </dgm:t>
    </dgm:pt>
    <dgm:pt modelId="{864C1C4B-3548-405A-943D-E3C42C96FDCD}" type="parTrans" cxnId="{5C733120-BEAD-41FE-8DFC-5D4F26432521}">
      <dgm:prSet/>
      <dgm:spPr/>
      <dgm:t>
        <a:bodyPr/>
        <a:lstStyle/>
        <a:p>
          <a:endParaRPr lang="en-US"/>
        </a:p>
      </dgm:t>
    </dgm:pt>
    <dgm:pt modelId="{502C162D-46BE-42D3-B526-E4A4FF5584C8}" type="sibTrans" cxnId="{5C733120-BEAD-41FE-8DFC-5D4F26432521}">
      <dgm:prSet/>
      <dgm:spPr/>
      <dgm:t>
        <a:bodyPr/>
        <a:lstStyle/>
        <a:p>
          <a:endParaRPr lang="en-US"/>
        </a:p>
      </dgm:t>
    </dgm:pt>
    <dgm:pt modelId="{196A214A-DFC9-474B-A5CF-C315B2201100}">
      <dgm:prSet/>
      <dgm:spPr/>
      <dgm:t>
        <a:bodyPr/>
        <a:lstStyle/>
        <a:p>
          <a:pPr rtl="0"/>
          <a:r>
            <a:rPr lang="en-US" i="1" dirty="0"/>
            <a:t>How many units should be ordered?</a:t>
          </a:r>
          <a:endParaRPr lang="en-US" dirty="0"/>
        </a:p>
      </dgm:t>
    </dgm:pt>
    <dgm:pt modelId="{B8B61263-F950-4A94-B885-4056FA6EA539}" type="parTrans" cxnId="{ABE173AB-5E95-47A0-94EB-D04B68AD8646}">
      <dgm:prSet/>
      <dgm:spPr/>
      <dgm:t>
        <a:bodyPr/>
        <a:lstStyle/>
        <a:p>
          <a:endParaRPr lang="en-US"/>
        </a:p>
      </dgm:t>
    </dgm:pt>
    <dgm:pt modelId="{76742646-DA0D-45A6-A8D9-79CF86E6777C}" type="sibTrans" cxnId="{ABE173AB-5E95-47A0-94EB-D04B68AD8646}">
      <dgm:prSet/>
      <dgm:spPr/>
      <dgm:t>
        <a:bodyPr/>
        <a:lstStyle/>
        <a:p>
          <a:endParaRPr lang="en-US"/>
        </a:p>
      </dgm:t>
    </dgm:pt>
    <dgm:pt modelId="{5B547BBF-30E9-4F33-98D5-C36D160B009A}" type="pres">
      <dgm:prSet presAssocID="{6528430A-0262-4175-877F-F83A35002807}" presName="linear" presStyleCnt="0">
        <dgm:presLayoutVars>
          <dgm:animLvl val="lvl"/>
          <dgm:resizeHandles val="exact"/>
        </dgm:presLayoutVars>
      </dgm:prSet>
      <dgm:spPr/>
    </dgm:pt>
    <dgm:pt modelId="{320F6B48-FE67-4B0F-B148-7576AAD9DABB}" type="pres">
      <dgm:prSet presAssocID="{85BDEFC9-BB0B-4B30-B151-BBD4AEA343C6}" presName="parentText" presStyleLbl="node1" presStyleIdx="0" presStyleCnt="3">
        <dgm:presLayoutVars>
          <dgm:chMax val="0"/>
          <dgm:bulletEnabled val="1"/>
        </dgm:presLayoutVars>
      </dgm:prSet>
      <dgm:spPr/>
    </dgm:pt>
    <dgm:pt modelId="{144C9540-5FA2-496F-8246-230056E0DB73}" type="pres">
      <dgm:prSet presAssocID="{65CB0A17-9024-468C-B915-9AA8E9611249}" presName="spacer" presStyleCnt="0"/>
      <dgm:spPr/>
    </dgm:pt>
    <dgm:pt modelId="{48364515-AE37-4CE9-8BC3-1BBF8FFDCBF7}" type="pres">
      <dgm:prSet presAssocID="{9E937CD4-B58F-4EDA-AE3E-476957128E73}" presName="parentText" presStyleLbl="node1" presStyleIdx="1" presStyleCnt="3">
        <dgm:presLayoutVars>
          <dgm:chMax val="0"/>
          <dgm:bulletEnabled val="1"/>
        </dgm:presLayoutVars>
      </dgm:prSet>
      <dgm:spPr/>
    </dgm:pt>
    <dgm:pt modelId="{9D2C5A00-8642-4FDE-B1C6-B87546A5F0C3}" type="pres">
      <dgm:prSet presAssocID="{502C162D-46BE-42D3-B526-E4A4FF5584C8}" presName="spacer" presStyleCnt="0"/>
      <dgm:spPr/>
    </dgm:pt>
    <dgm:pt modelId="{5DD23320-FAF2-439B-9A0E-A71956DE8BA0}" type="pres">
      <dgm:prSet presAssocID="{196A214A-DFC9-474B-A5CF-C315B2201100}" presName="parentText" presStyleLbl="node1" presStyleIdx="2" presStyleCnt="3">
        <dgm:presLayoutVars>
          <dgm:chMax val="0"/>
          <dgm:bulletEnabled val="1"/>
        </dgm:presLayoutVars>
      </dgm:prSet>
      <dgm:spPr/>
    </dgm:pt>
  </dgm:ptLst>
  <dgm:cxnLst>
    <dgm:cxn modelId="{DC518F07-3CDE-4F81-B247-101086E4D3F5}" type="presOf" srcId="{85BDEFC9-BB0B-4B30-B151-BBD4AEA343C6}" destId="{320F6B48-FE67-4B0F-B148-7576AAD9DABB}" srcOrd="0" destOrd="0" presId="urn:microsoft.com/office/officeart/2005/8/layout/vList2"/>
    <dgm:cxn modelId="{5C733120-BEAD-41FE-8DFC-5D4F26432521}" srcId="{6528430A-0262-4175-877F-F83A35002807}" destId="{9E937CD4-B58F-4EDA-AE3E-476957128E73}" srcOrd="1" destOrd="0" parTransId="{864C1C4B-3548-405A-943D-E3C42C96FDCD}" sibTransId="{502C162D-46BE-42D3-B526-E4A4FF5584C8}"/>
    <dgm:cxn modelId="{18616358-A916-4E74-80E6-BD9E0CCB5B61}" type="presOf" srcId="{196A214A-DFC9-474B-A5CF-C315B2201100}" destId="{5DD23320-FAF2-439B-9A0E-A71956DE8BA0}" srcOrd="0" destOrd="0" presId="urn:microsoft.com/office/officeart/2005/8/layout/vList2"/>
    <dgm:cxn modelId="{93C14499-F316-4228-93F9-7028AB87392E}" type="presOf" srcId="{6528430A-0262-4175-877F-F83A35002807}" destId="{5B547BBF-30E9-4F33-98D5-C36D160B009A}" srcOrd="0" destOrd="0" presId="urn:microsoft.com/office/officeart/2005/8/layout/vList2"/>
    <dgm:cxn modelId="{2DE77DA1-BDE6-4680-A756-D61CE3E8CC75}" srcId="{6528430A-0262-4175-877F-F83A35002807}" destId="{85BDEFC9-BB0B-4B30-B151-BBD4AEA343C6}" srcOrd="0" destOrd="0" parTransId="{5BA57374-B158-4416-B1B2-3044873EF047}" sibTransId="{65CB0A17-9024-468C-B915-9AA8E9611249}"/>
    <dgm:cxn modelId="{ABE173AB-5E95-47A0-94EB-D04B68AD8646}" srcId="{6528430A-0262-4175-877F-F83A35002807}" destId="{196A214A-DFC9-474B-A5CF-C315B2201100}" srcOrd="2" destOrd="0" parTransId="{B8B61263-F950-4A94-B885-4056FA6EA539}" sibTransId="{76742646-DA0D-45A6-A8D9-79CF86E6777C}"/>
    <dgm:cxn modelId="{20D0B7CF-5116-47DE-9280-38E69712B343}" type="presOf" srcId="{9E937CD4-B58F-4EDA-AE3E-476957128E73}" destId="{48364515-AE37-4CE9-8BC3-1BBF8FFDCBF7}" srcOrd="0" destOrd="0" presId="urn:microsoft.com/office/officeart/2005/8/layout/vList2"/>
    <dgm:cxn modelId="{ECB8863C-2F3B-47C7-858F-A99C933CA610}" type="presParOf" srcId="{5B547BBF-30E9-4F33-98D5-C36D160B009A}" destId="{320F6B48-FE67-4B0F-B148-7576AAD9DABB}" srcOrd="0" destOrd="0" presId="urn:microsoft.com/office/officeart/2005/8/layout/vList2"/>
    <dgm:cxn modelId="{555EC0D4-40BA-4A78-8081-A5D50D7C62FE}" type="presParOf" srcId="{5B547BBF-30E9-4F33-98D5-C36D160B009A}" destId="{144C9540-5FA2-496F-8246-230056E0DB73}" srcOrd="1" destOrd="0" presId="urn:microsoft.com/office/officeart/2005/8/layout/vList2"/>
    <dgm:cxn modelId="{5B6D033B-B6F8-481D-A381-83CB331A8C60}" type="presParOf" srcId="{5B547BBF-30E9-4F33-98D5-C36D160B009A}" destId="{48364515-AE37-4CE9-8BC3-1BBF8FFDCBF7}" srcOrd="2" destOrd="0" presId="urn:microsoft.com/office/officeart/2005/8/layout/vList2"/>
    <dgm:cxn modelId="{DFF8EE44-A67B-47E2-9AAA-3CE8237EF7C7}" type="presParOf" srcId="{5B547BBF-30E9-4F33-98D5-C36D160B009A}" destId="{9D2C5A00-8642-4FDE-B1C6-B87546A5F0C3}" srcOrd="3" destOrd="0" presId="urn:microsoft.com/office/officeart/2005/8/layout/vList2"/>
    <dgm:cxn modelId="{0D05849E-E52B-44FE-A5DF-0724A43516E7}" type="presParOf" srcId="{5B547BBF-30E9-4F33-98D5-C36D160B009A}" destId="{5DD23320-FAF2-439B-9A0E-A71956DE8B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EE72BA-32FF-42B8-BD18-93A4BFBCC6DF}"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5FC86691-B120-4285-A284-04FA9099476F}">
      <dgm:prSet/>
      <dgm:spPr/>
      <dgm:t>
        <a:bodyPr/>
        <a:lstStyle/>
        <a:p>
          <a:pPr rtl="0"/>
          <a:r>
            <a:rPr lang="en-US" dirty="0"/>
            <a:t>In above example, what if performance measure is fill rate of 99%?</a:t>
          </a:r>
        </a:p>
      </dgm:t>
    </dgm:pt>
    <dgm:pt modelId="{7BA7413E-3953-4C5C-8052-0BB29819D2AC}" type="parTrans" cxnId="{6B39554E-5B78-46CD-9643-FF0FE09AD4AE}">
      <dgm:prSet/>
      <dgm:spPr/>
      <dgm:t>
        <a:bodyPr/>
        <a:lstStyle/>
        <a:p>
          <a:endParaRPr lang="en-US"/>
        </a:p>
      </dgm:t>
    </dgm:pt>
    <dgm:pt modelId="{D34FA9B8-961B-492B-B32D-A706AD043DB9}" type="sibTrans" cxnId="{6B39554E-5B78-46CD-9643-FF0FE09AD4AE}">
      <dgm:prSet/>
      <dgm:spPr/>
      <dgm:t>
        <a:bodyPr/>
        <a:lstStyle/>
        <a:p>
          <a:endParaRPr lang="en-US"/>
        </a:p>
      </dgm:t>
    </dgm:pt>
    <dgm:pt modelId="{BA1C7EC8-DE2F-4034-A24F-33F9761B2445}">
      <dgm:prSet/>
      <dgm:spPr/>
      <dgm:t>
        <a:bodyPr/>
        <a:lstStyle/>
        <a:p>
          <a:pPr rtl="0"/>
          <a:r>
            <a:rPr lang="en-US" dirty="0"/>
            <a:t>Using the formula for </a:t>
          </a:r>
          <a:r>
            <a:rPr lang="en-US" i="1" dirty="0"/>
            <a:t>z </a:t>
          </a:r>
          <a:r>
            <a:rPr lang="en-US" i="0" dirty="0"/>
            <a:t>or table</a:t>
          </a:r>
          <a:r>
            <a:rPr lang="en-US" dirty="0"/>
            <a:t>, given fill rate </a:t>
          </a:r>
          <a:r>
            <a:rPr lang="en-US" i="1" dirty="0"/>
            <a:t>FR</a:t>
          </a:r>
          <a:r>
            <a:rPr lang="en-US" dirty="0"/>
            <a:t> and coefficient of variation, </a:t>
          </a:r>
          <a:r>
            <a:rPr lang="en-US" i="1" dirty="0"/>
            <a:t>z</a:t>
          </a:r>
          <a:r>
            <a:rPr lang="en-US" dirty="0"/>
            <a:t> = 0.5</a:t>
          </a:r>
        </a:p>
      </dgm:t>
    </dgm:pt>
    <dgm:pt modelId="{775315E9-286F-4CB2-8997-5B78801E4BDB}" type="parTrans" cxnId="{3B629910-1B61-47A2-9CB6-6A4CA0C756E4}">
      <dgm:prSet/>
      <dgm:spPr/>
      <dgm:t>
        <a:bodyPr/>
        <a:lstStyle/>
        <a:p>
          <a:endParaRPr lang="en-US"/>
        </a:p>
      </dgm:t>
    </dgm:pt>
    <dgm:pt modelId="{6E18365B-55FD-445C-8EE3-5E933B511AF4}" type="sibTrans" cxnId="{3B629910-1B61-47A2-9CB6-6A4CA0C756E4}">
      <dgm:prSet/>
      <dgm:spPr/>
      <dgm:t>
        <a:bodyPr/>
        <a:lstStyle/>
        <a:p>
          <a:endParaRPr lang="en-US"/>
        </a:p>
      </dgm:t>
    </dgm:pt>
    <dgm:pt modelId="{532CD059-1C04-432B-8F61-B306CEEF69BD}" type="pres">
      <dgm:prSet presAssocID="{ECEE72BA-32FF-42B8-BD18-93A4BFBCC6DF}" presName="Name0" presStyleCnt="0">
        <dgm:presLayoutVars>
          <dgm:dir/>
          <dgm:animLvl val="lvl"/>
          <dgm:resizeHandles val="exact"/>
        </dgm:presLayoutVars>
      </dgm:prSet>
      <dgm:spPr/>
    </dgm:pt>
    <dgm:pt modelId="{D960D95B-21D7-4AE3-8836-5A5443A1AD67}" type="pres">
      <dgm:prSet presAssocID="{5FC86691-B120-4285-A284-04FA9099476F}" presName="composite" presStyleCnt="0"/>
      <dgm:spPr/>
    </dgm:pt>
    <dgm:pt modelId="{F29D2E79-DD69-4A26-A6C2-D2768E0D450A}" type="pres">
      <dgm:prSet presAssocID="{5FC86691-B120-4285-A284-04FA9099476F}" presName="parTx" presStyleLbl="alignNode1" presStyleIdx="0" presStyleCnt="1">
        <dgm:presLayoutVars>
          <dgm:chMax val="0"/>
          <dgm:chPref val="0"/>
          <dgm:bulletEnabled val="1"/>
        </dgm:presLayoutVars>
      </dgm:prSet>
      <dgm:spPr/>
    </dgm:pt>
    <dgm:pt modelId="{5E9231DE-52B0-4FA3-BE38-BD0D3288B06E}" type="pres">
      <dgm:prSet presAssocID="{5FC86691-B120-4285-A284-04FA9099476F}" presName="desTx" presStyleLbl="alignAccFollowNode1" presStyleIdx="0" presStyleCnt="1">
        <dgm:presLayoutVars>
          <dgm:bulletEnabled val="1"/>
        </dgm:presLayoutVars>
      </dgm:prSet>
      <dgm:spPr/>
    </dgm:pt>
  </dgm:ptLst>
  <dgm:cxnLst>
    <dgm:cxn modelId="{3B629910-1B61-47A2-9CB6-6A4CA0C756E4}" srcId="{5FC86691-B120-4285-A284-04FA9099476F}" destId="{BA1C7EC8-DE2F-4034-A24F-33F9761B2445}" srcOrd="0" destOrd="0" parTransId="{775315E9-286F-4CB2-8997-5B78801E4BDB}" sibTransId="{6E18365B-55FD-445C-8EE3-5E933B511AF4}"/>
    <dgm:cxn modelId="{377E283D-D58D-4F2E-A6D0-3416A74BAFE7}" type="presOf" srcId="{5FC86691-B120-4285-A284-04FA9099476F}" destId="{F29D2E79-DD69-4A26-A6C2-D2768E0D450A}" srcOrd="0" destOrd="0" presId="urn:microsoft.com/office/officeart/2005/8/layout/hList1"/>
    <dgm:cxn modelId="{6B39554E-5B78-46CD-9643-FF0FE09AD4AE}" srcId="{ECEE72BA-32FF-42B8-BD18-93A4BFBCC6DF}" destId="{5FC86691-B120-4285-A284-04FA9099476F}" srcOrd="0" destOrd="0" parTransId="{7BA7413E-3953-4C5C-8052-0BB29819D2AC}" sibTransId="{D34FA9B8-961B-492B-B32D-A706AD043DB9}"/>
    <dgm:cxn modelId="{154B6C9B-A318-47EB-9383-8908AAF59011}" type="presOf" srcId="{ECEE72BA-32FF-42B8-BD18-93A4BFBCC6DF}" destId="{532CD059-1C04-432B-8F61-B306CEEF69BD}" srcOrd="0" destOrd="0" presId="urn:microsoft.com/office/officeart/2005/8/layout/hList1"/>
    <dgm:cxn modelId="{712A21EC-0B5B-4977-8B3A-8A0033F0E801}" type="presOf" srcId="{BA1C7EC8-DE2F-4034-A24F-33F9761B2445}" destId="{5E9231DE-52B0-4FA3-BE38-BD0D3288B06E}" srcOrd="0" destOrd="0" presId="urn:microsoft.com/office/officeart/2005/8/layout/hList1"/>
    <dgm:cxn modelId="{C1D08088-35DD-48F8-82F4-8A9928695235}" type="presParOf" srcId="{532CD059-1C04-432B-8F61-B306CEEF69BD}" destId="{D960D95B-21D7-4AE3-8836-5A5443A1AD67}" srcOrd="0" destOrd="0" presId="urn:microsoft.com/office/officeart/2005/8/layout/hList1"/>
    <dgm:cxn modelId="{1A2CB794-CE02-42EC-9157-796A7E6348B4}" type="presParOf" srcId="{D960D95B-21D7-4AE3-8836-5A5443A1AD67}" destId="{F29D2E79-DD69-4A26-A6C2-D2768E0D450A}" srcOrd="0" destOrd="0" presId="urn:microsoft.com/office/officeart/2005/8/layout/hList1"/>
    <dgm:cxn modelId="{8311E2F5-8B8F-44C7-8221-174D5C90800A}" type="presParOf" srcId="{D960D95B-21D7-4AE3-8836-5A5443A1AD67}" destId="{5E9231DE-52B0-4FA3-BE38-BD0D3288B0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D62691-2A4D-4872-B092-6B168C6C5A1F}" type="doc">
      <dgm:prSet loTypeId="urn:microsoft.com/office/officeart/2005/8/layout/pList2#3" loCatId="list" qsTypeId="urn:microsoft.com/office/officeart/2005/8/quickstyle/3d2" qsCatId="3D" csTypeId="urn:microsoft.com/office/officeart/2005/8/colors/accent0_3" csCatId="mainScheme" phldr="1"/>
      <dgm:spPr/>
      <dgm:t>
        <a:bodyPr/>
        <a:lstStyle/>
        <a:p>
          <a:endParaRPr lang="en-US"/>
        </a:p>
      </dgm:t>
    </dgm:pt>
    <dgm:pt modelId="{C94C9700-31DA-4950-BD77-0ACA30BF3E0F}">
      <dgm:prSet/>
      <dgm:spPr/>
      <dgm:t>
        <a:bodyPr/>
        <a:lstStyle/>
        <a:p>
          <a:pPr rtl="0"/>
          <a:r>
            <a:rPr lang="en-US" dirty="0"/>
            <a:t>Is the assumption of normal distribution valid? Alternatives?</a:t>
          </a:r>
        </a:p>
      </dgm:t>
    </dgm:pt>
    <dgm:pt modelId="{15FC1FC3-0569-4BC4-B867-A433F245C4B6}" type="parTrans" cxnId="{3C5E1D6C-B0E8-4BE2-9A36-A6C017DF6087}">
      <dgm:prSet/>
      <dgm:spPr/>
      <dgm:t>
        <a:bodyPr/>
        <a:lstStyle/>
        <a:p>
          <a:endParaRPr lang="en-US"/>
        </a:p>
      </dgm:t>
    </dgm:pt>
    <dgm:pt modelId="{FE45D2CE-B8CB-4E52-AE64-F24F121F21EA}" type="sibTrans" cxnId="{3C5E1D6C-B0E8-4BE2-9A36-A6C017DF6087}">
      <dgm:prSet/>
      <dgm:spPr/>
      <dgm:t>
        <a:bodyPr/>
        <a:lstStyle/>
        <a:p>
          <a:endParaRPr lang="en-US"/>
        </a:p>
      </dgm:t>
    </dgm:pt>
    <dgm:pt modelId="{D810660D-0DE6-44FA-8FA5-538DC1131C8F}">
      <dgm:prSet/>
      <dgm:spPr/>
      <dgm:t>
        <a:bodyPr/>
        <a:lstStyle/>
        <a:p>
          <a:pPr rtl="0"/>
          <a:r>
            <a:rPr lang="en-US" dirty="0"/>
            <a:t>What about “C” items with sporadic demand?</a:t>
          </a:r>
        </a:p>
      </dgm:t>
    </dgm:pt>
    <dgm:pt modelId="{5E43825A-3F7E-4AB9-8A5F-267A3291EC62}" type="parTrans" cxnId="{0C3CE642-1526-414C-BDD9-14818A8B5D22}">
      <dgm:prSet/>
      <dgm:spPr/>
      <dgm:t>
        <a:bodyPr/>
        <a:lstStyle/>
        <a:p>
          <a:endParaRPr lang="en-US"/>
        </a:p>
      </dgm:t>
    </dgm:pt>
    <dgm:pt modelId="{26ADFC2B-1B5B-424C-9208-A6538310A72E}" type="sibTrans" cxnId="{0C3CE642-1526-414C-BDD9-14818A8B5D22}">
      <dgm:prSet/>
      <dgm:spPr/>
      <dgm:t>
        <a:bodyPr/>
        <a:lstStyle/>
        <a:p>
          <a:endParaRPr lang="en-US"/>
        </a:p>
      </dgm:t>
    </dgm:pt>
    <dgm:pt modelId="{8D301649-A732-4C03-9D70-5B3196CE4F2E}">
      <dgm:prSet/>
      <dgm:spPr/>
      <dgm:t>
        <a:bodyPr/>
        <a:lstStyle/>
        <a:p>
          <a:pPr rtl="0"/>
          <a:r>
            <a:rPr lang="en-US" dirty="0"/>
            <a:t>How does one deal with seasonality in demand? End-of-month demand spikes?</a:t>
          </a:r>
        </a:p>
      </dgm:t>
    </dgm:pt>
    <dgm:pt modelId="{9212DE2E-5FDB-485A-A757-344C97ED4515}" type="parTrans" cxnId="{E03EBC63-7149-47A9-A47D-A387A7367C4B}">
      <dgm:prSet/>
      <dgm:spPr/>
      <dgm:t>
        <a:bodyPr/>
        <a:lstStyle/>
        <a:p>
          <a:endParaRPr lang="en-US"/>
        </a:p>
      </dgm:t>
    </dgm:pt>
    <dgm:pt modelId="{46DB8CA7-0FAD-4AEE-B7D6-A8F040E5EC73}" type="sibTrans" cxnId="{E03EBC63-7149-47A9-A47D-A387A7367C4B}">
      <dgm:prSet/>
      <dgm:spPr/>
      <dgm:t>
        <a:bodyPr/>
        <a:lstStyle/>
        <a:p>
          <a:endParaRPr lang="en-US"/>
        </a:p>
      </dgm:t>
    </dgm:pt>
    <dgm:pt modelId="{4BDFE102-A421-4B31-830C-994BC2F8E50E}" type="pres">
      <dgm:prSet presAssocID="{F2D62691-2A4D-4872-B092-6B168C6C5A1F}" presName="Name0" presStyleCnt="0">
        <dgm:presLayoutVars>
          <dgm:dir/>
          <dgm:resizeHandles val="exact"/>
        </dgm:presLayoutVars>
      </dgm:prSet>
      <dgm:spPr/>
    </dgm:pt>
    <dgm:pt modelId="{E7F80E1C-504A-4F25-B983-CDBA13EA6F92}" type="pres">
      <dgm:prSet presAssocID="{F2D62691-2A4D-4872-B092-6B168C6C5A1F}" presName="bkgdShp" presStyleLbl="alignAccFollowNode1" presStyleIdx="0" presStyleCnt="1"/>
      <dgm:spPr/>
    </dgm:pt>
    <dgm:pt modelId="{E81FF72F-2C55-4982-93D3-5CE11C316B04}" type="pres">
      <dgm:prSet presAssocID="{F2D62691-2A4D-4872-B092-6B168C6C5A1F}" presName="linComp" presStyleCnt="0"/>
      <dgm:spPr/>
    </dgm:pt>
    <dgm:pt modelId="{4ECF148B-3281-4010-9136-36E9A9D01A74}" type="pres">
      <dgm:prSet presAssocID="{C94C9700-31DA-4950-BD77-0ACA30BF3E0F}" presName="compNode" presStyleCnt="0"/>
      <dgm:spPr/>
    </dgm:pt>
    <dgm:pt modelId="{A30B1453-D00C-482C-A2DB-2C1F53DB1422}" type="pres">
      <dgm:prSet presAssocID="{C94C9700-31DA-4950-BD77-0ACA30BF3E0F}" presName="node" presStyleLbl="node1" presStyleIdx="0" presStyleCnt="3">
        <dgm:presLayoutVars>
          <dgm:bulletEnabled val="1"/>
        </dgm:presLayoutVars>
      </dgm:prSet>
      <dgm:spPr/>
    </dgm:pt>
    <dgm:pt modelId="{99A6CF44-2DB8-4029-AE78-A32BABD9D4EC}" type="pres">
      <dgm:prSet presAssocID="{C94C9700-31DA-4950-BD77-0ACA30BF3E0F}" presName="invisiNode" presStyleLbl="node1" presStyleIdx="0" presStyleCnt="3"/>
      <dgm:spPr/>
    </dgm:pt>
    <dgm:pt modelId="{6D8E0C57-B663-4C08-9DC1-5F472049A2A1}" type="pres">
      <dgm:prSet presAssocID="{C94C9700-31DA-4950-BD77-0ACA30BF3E0F}" presName="imagNode" presStyleLbl="fgImgPlace1" presStyleIdx="0" presStyleCnt="3"/>
      <dgm:spPr>
        <a:blipFill rotWithShape="0">
          <a:blip xmlns:r="http://schemas.openxmlformats.org/officeDocument/2006/relationships" r:embed="rId1"/>
          <a:stretch>
            <a:fillRect/>
          </a:stretch>
        </a:blipFill>
      </dgm:spPr>
    </dgm:pt>
    <dgm:pt modelId="{51E724C4-30EE-479B-AFC3-DBE3300A00AB}" type="pres">
      <dgm:prSet presAssocID="{FE45D2CE-B8CB-4E52-AE64-F24F121F21EA}" presName="sibTrans" presStyleLbl="sibTrans2D1" presStyleIdx="0" presStyleCnt="0"/>
      <dgm:spPr/>
    </dgm:pt>
    <dgm:pt modelId="{1AA30D9F-4515-4620-9340-E06484FCCC35}" type="pres">
      <dgm:prSet presAssocID="{D810660D-0DE6-44FA-8FA5-538DC1131C8F}" presName="compNode" presStyleCnt="0"/>
      <dgm:spPr/>
    </dgm:pt>
    <dgm:pt modelId="{39D7B536-1DD2-419B-8257-A8AFF5F4078E}" type="pres">
      <dgm:prSet presAssocID="{D810660D-0DE6-44FA-8FA5-538DC1131C8F}" presName="node" presStyleLbl="node1" presStyleIdx="1" presStyleCnt="3">
        <dgm:presLayoutVars>
          <dgm:bulletEnabled val="1"/>
        </dgm:presLayoutVars>
      </dgm:prSet>
      <dgm:spPr/>
    </dgm:pt>
    <dgm:pt modelId="{F6AD5314-89E1-4959-959C-7359EEE1E0E9}" type="pres">
      <dgm:prSet presAssocID="{D810660D-0DE6-44FA-8FA5-538DC1131C8F}" presName="invisiNode" presStyleLbl="node1" presStyleIdx="1" presStyleCnt="3"/>
      <dgm:spPr/>
    </dgm:pt>
    <dgm:pt modelId="{99928334-1900-45E8-91AC-9B8C307B1241}" type="pres">
      <dgm:prSet presAssocID="{D810660D-0DE6-44FA-8FA5-538DC1131C8F}" presName="imagNode" presStyleLbl="fgImgPlace1" presStyleIdx="1" presStyleCnt="3"/>
      <dgm:spPr>
        <a:blipFill rotWithShape="0">
          <a:blip xmlns:r="http://schemas.openxmlformats.org/officeDocument/2006/relationships" r:embed="rId2"/>
          <a:stretch>
            <a:fillRect/>
          </a:stretch>
        </a:blipFill>
      </dgm:spPr>
    </dgm:pt>
    <dgm:pt modelId="{CE69EAC8-FF69-447C-8FB7-D862824E16D2}" type="pres">
      <dgm:prSet presAssocID="{26ADFC2B-1B5B-424C-9208-A6538310A72E}" presName="sibTrans" presStyleLbl="sibTrans2D1" presStyleIdx="0" presStyleCnt="0"/>
      <dgm:spPr/>
    </dgm:pt>
    <dgm:pt modelId="{1AB29069-ED79-4368-B4C6-9EA2E68D9903}" type="pres">
      <dgm:prSet presAssocID="{8D301649-A732-4C03-9D70-5B3196CE4F2E}" presName="compNode" presStyleCnt="0"/>
      <dgm:spPr/>
    </dgm:pt>
    <dgm:pt modelId="{81A83E91-8678-40AD-87CD-5CC01A90502A}" type="pres">
      <dgm:prSet presAssocID="{8D301649-A732-4C03-9D70-5B3196CE4F2E}" presName="node" presStyleLbl="node1" presStyleIdx="2" presStyleCnt="3">
        <dgm:presLayoutVars>
          <dgm:bulletEnabled val="1"/>
        </dgm:presLayoutVars>
      </dgm:prSet>
      <dgm:spPr/>
    </dgm:pt>
    <dgm:pt modelId="{8E9D317F-44EA-4A78-A32F-12833816FE65}" type="pres">
      <dgm:prSet presAssocID="{8D301649-A732-4C03-9D70-5B3196CE4F2E}" presName="invisiNode" presStyleLbl="node1" presStyleIdx="2" presStyleCnt="3"/>
      <dgm:spPr/>
    </dgm:pt>
    <dgm:pt modelId="{2EA2B28F-EC3D-400C-BE59-BFB43E6E81D5}" type="pres">
      <dgm:prSet presAssocID="{8D301649-A732-4C03-9D70-5B3196CE4F2E}" presName="imagNode" presStyleLbl="fgImgPlace1" presStyleIdx="2" presStyleCnt="3"/>
      <dgm:spPr>
        <a:blipFill rotWithShape="0">
          <a:blip xmlns:r="http://schemas.openxmlformats.org/officeDocument/2006/relationships" r:embed="rId3"/>
          <a:stretch>
            <a:fillRect/>
          </a:stretch>
        </a:blipFill>
      </dgm:spPr>
    </dgm:pt>
  </dgm:ptLst>
  <dgm:cxnLst>
    <dgm:cxn modelId="{60D1AD18-5347-4667-B9E0-E378BDA0C182}" type="presOf" srcId="{26ADFC2B-1B5B-424C-9208-A6538310A72E}" destId="{CE69EAC8-FF69-447C-8FB7-D862824E16D2}" srcOrd="0" destOrd="0" presId="urn:microsoft.com/office/officeart/2005/8/layout/pList2#3"/>
    <dgm:cxn modelId="{0DE87441-4C97-4137-AECD-2FFD2FC56169}" type="presOf" srcId="{F2D62691-2A4D-4872-B092-6B168C6C5A1F}" destId="{4BDFE102-A421-4B31-830C-994BC2F8E50E}" srcOrd="0" destOrd="0" presId="urn:microsoft.com/office/officeart/2005/8/layout/pList2#3"/>
    <dgm:cxn modelId="{0C3CE642-1526-414C-BDD9-14818A8B5D22}" srcId="{F2D62691-2A4D-4872-B092-6B168C6C5A1F}" destId="{D810660D-0DE6-44FA-8FA5-538DC1131C8F}" srcOrd="1" destOrd="0" parTransId="{5E43825A-3F7E-4AB9-8A5F-267A3291EC62}" sibTransId="{26ADFC2B-1B5B-424C-9208-A6538310A72E}"/>
    <dgm:cxn modelId="{E03EBC63-7149-47A9-A47D-A387A7367C4B}" srcId="{F2D62691-2A4D-4872-B092-6B168C6C5A1F}" destId="{8D301649-A732-4C03-9D70-5B3196CE4F2E}" srcOrd="2" destOrd="0" parTransId="{9212DE2E-5FDB-485A-A757-344C97ED4515}" sibTransId="{46DB8CA7-0FAD-4AEE-B7D6-A8F040E5EC73}"/>
    <dgm:cxn modelId="{3C5E1D6C-B0E8-4BE2-9A36-A6C017DF6087}" srcId="{F2D62691-2A4D-4872-B092-6B168C6C5A1F}" destId="{C94C9700-31DA-4950-BD77-0ACA30BF3E0F}" srcOrd="0" destOrd="0" parTransId="{15FC1FC3-0569-4BC4-B867-A433F245C4B6}" sibTransId="{FE45D2CE-B8CB-4E52-AE64-F24F121F21EA}"/>
    <dgm:cxn modelId="{0D7D9956-8DD8-4543-A8AE-B6BB79B088CC}" type="presOf" srcId="{FE45D2CE-B8CB-4E52-AE64-F24F121F21EA}" destId="{51E724C4-30EE-479B-AFC3-DBE3300A00AB}" srcOrd="0" destOrd="0" presId="urn:microsoft.com/office/officeart/2005/8/layout/pList2#3"/>
    <dgm:cxn modelId="{1CC36D7A-8FE7-4EF3-931A-E3EEA073EB1C}" type="presOf" srcId="{8D301649-A732-4C03-9D70-5B3196CE4F2E}" destId="{81A83E91-8678-40AD-87CD-5CC01A90502A}" srcOrd="0" destOrd="0" presId="urn:microsoft.com/office/officeart/2005/8/layout/pList2#3"/>
    <dgm:cxn modelId="{7387B3D8-5231-4C8C-BB20-217FD27F697C}" type="presOf" srcId="{C94C9700-31DA-4950-BD77-0ACA30BF3E0F}" destId="{A30B1453-D00C-482C-A2DB-2C1F53DB1422}" srcOrd="0" destOrd="0" presId="urn:microsoft.com/office/officeart/2005/8/layout/pList2#3"/>
    <dgm:cxn modelId="{FED820DD-FAE4-4F1F-B7B8-06755A1F23AA}" type="presOf" srcId="{D810660D-0DE6-44FA-8FA5-538DC1131C8F}" destId="{39D7B536-1DD2-419B-8257-A8AFF5F4078E}" srcOrd="0" destOrd="0" presId="urn:microsoft.com/office/officeart/2005/8/layout/pList2#3"/>
    <dgm:cxn modelId="{0D2FD279-54D2-47FE-94C6-43C070B9A257}" type="presParOf" srcId="{4BDFE102-A421-4B31-830C-994BC2F8E50E}" destId="{E7F80E1C-504A-4F25-B983-CDBA13EA6F92}" srcOrd="0" destOrd="0" presId="urn:microsoft.com/office/officeart/2005/8/layout/pList2#3"/>
    <dgm:cxn modelId="{F476698D-8DEE-4562-8B0E-EC42FAF4C70D}" type="presParOf" srcId="{4BDFE102-A421-4B31-830C-994BC2F8E50E}" destId="{E81FF72F-2C55-4982-93D3-5CE11C316B04}" srcOrd="1" destOrd="0" presId="urn:microsoft.com/office/officeart/2005/8/layout/pList2#3"/>
    <dgm:cxn modelId="{0CDADBDA-480F-49DA-9159-1E0A3674D14E}" type="presParOf" srcId="{E81FF72F-2C55-4982-93D3-5CE11C316B04}" destId="{4ECF148B-3281-4010-9136-36E9A9D01A74}" srcOrd="0" destOrd="0" presId="urn:microsoft.com/office/officeart/2005/8/layout/pList2#3"/>
    <dgm:cxn modelId="{7D116342-5A36-4D4A-97DA-E06082549C31}" type="presParOf" srcId="{4ECF148B-3281-4010-9136-36E9A9D01A74}" destId="{A30B1453-D00C-482C-A2DB-2C1F53DB1422}" srcOrd="0" destOrd="0" presId="urn:microsoft.com/office/officeart/2005/8/layout/pList2#3"/>
    <dgm:cxn modelId="{7E860BA2-C933-40BB-8AD3-F49CED085FBF}" type="presParOf" srcId="{4ECF148B-3281-4010-9136-36E9A9D01A74}" destId="{99A6CF44-2DB8-4029-AE78-A32BABD9D4EC}" srcOrd="1" destOrd="0" presId="urn:microsoft.com/office/officeart/2005/8/layout/pList2#3"/>
    <dgm:cxn modelId="{1E90922A-3675-4BB9-AB5C-56FC8BAF2E86}" type="presParOf" srcId="{4ECF148B-3281-4010-9136-36E9A9D01A74}" destId="{6D8E0C57-B663-4C08-9DC1-5F472049A2A1}" srcOrd="2" destOrd="0" presId="urn:microsoft.com/office/officeart/2005/8/layout/pList2#3"/>
    <dgm:cxn modelId="{5353BD09-C09B-4B55-9505-A2A097278E28}" type="presParOf" srcId="{E81FF72F-2C55-4982-93D3-5CE11C316B04}" destId="{51E724C4-30EE-479B-AFC3-DBE3300A00AB}" srcOrd="1" destOrd="0" presId="urn:microsoft.com/office/officeart/2005/8/layout/pList2#3"/>
    <dgm:cxn modelId="{FBA816A4-C813-4515-BB0B-FA4E6532EA79}" type="presParOf" srcId="{E81FF72F-2C55-4982-93D3-5CE11C316B04}" destId="{1AA30D9F-4515-4620-9340-E06484FCCC35}" srcOrd="2" destOrd="0" presId="urn:microsoft.com/office/officeart/2005/8/layout/pList2#3"/>
    <dgm:cxn modelId="{F3BD7742-9F57-4190-9D2C-BDF4CB235313}" type="presParOf" srcId="{1AA30D9F-4515-4620-9340-E06484FCCC35}" destId="{39D7B536-1DD2-419B-8257-A8AFF5F4078E}" srcOrd="0" destOrd="0" presId="urn:microsoft.com/office/officeart/2005/8/layout/pList2#3"/>
    <dgm:cxn modelId="{23E97D4E-C63F-4E3C-8F0E-A2E8A8A187EF}" type="presParOf" srcId="{1AA30D9F-4515-4620-9340-E06484FCCC35}" destId="{F6AD5314-89E1-4959-959C-7359EEE1E0E9}" srcOrd="1" destOrd="0" presId="urn:microsoft.com/office/officeart/2005/8/layout/pList2#3"/>
    <dgm:cxn modelId="{0E276D5E-DC23-416D-9A33-F540F3BF00D1}" type="presParOf" srcId="{1AA30D9F-4515-4620-9340-E06484FCCC35}" destId="{99928334-1900-45E8-91AC-9B8C307B1241}" srcOrd="2" destOrd="0" presId="urn:microsoft.com/office/officeart/2005/8/layout/pList2#3"/>
    <dgm:cxn modelId="{A0BAB3A2-1EEC-4026-B996-C1FED8565812}" type="presParOf" srcId="{E81FF72F-2C55-4982-93D3-5CE11C316B04}" destId="{CE69EAC8-FF69-447C-8FB7-D862824E16D2}" srcOrd="3" destOrd="0" presId="urn:microsoft.com/office/officeart/2005/8/layout/pList2#3"/>
    <dgm:cxn modelId="{394B0649-BF48-442A-8CAD-A557502B84EF}" type="presParOf" srcId="{E81FF72F-2C55-4982-93D3-5CE11C316B04}" destId="{1AB29069-ED79-4368-B4C6-9EA2E68D9903}" srcOrd="4" destOrd="0" presId="urn:microsoft.com/office/officeart/2005/8/layout/pList2#3"/>
    <dgm:cxn modelId="{E25C7B6F-4B7C-42A4-83DE-17FF0E8AE611}" type="presParOf" srcId="{1AB29069-ED79-4368-B4C6-9EA2E68D9903}" destId="{81A83E91-8678-40AD-87CD-5CC01A90502A}" srcOrd="0" destOrd="0" presId="urn:microsoft.com/office/officeart/2005/8/layout/pList2#3"/>
    <dgm:cxn modelId="{FB8BE268-9C62-417A-B686-10897D10F61B}" type="presParOf" srcId="{1AB29069-ED79-4368-B4C6-9EA2E68D9903}" destId="{8E9D317F-44EA-4A78-A32F-12833816FE65}" srcOrd="1" destOrd="0" presId="urn:microsoft.com/office/officeart/2005/8/layout/pList2#3"/>
    <dgm:cxn modelId="{C070547D-FD07-4736-B2CD-F4506482DD8C}" type="presParOf" srcId="{1AB29069-ED79-4368-B4C6-9EA2E68D9903}" destId="{2EA2B28F-EC3D-400C-BE59-BFB43E6E81D5}" srcOrd="2" destOrd="0" presId="urn:microsoft.com/office/officeart/2005/8/layout/p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D62691-2A4D-4872-B092-6B168C6C5A1F}" type="doc">
      <dgm:prSet loTypeId="urn:microsoft.com/office/officeart/2005/8/layout/lProcess2" loCatId="list" qsTypeId="urn:microsoft.com/office/officeart/2005/8/quickstyle/3d2" qsCatId="3D" csTypeId="urn:microsoft.com/office/officeart/2005/8/colors/accent0_3" csCatId="mainScheme" phldr="1"/>
      <dgm:spPr/>
      <dgm:t>
        <a:bodyPr/>
        <a:lstStyle/>
        <a:p>
          <a:endParaRPr lang="en-US"/>
        </a:p>
      </dgm:t>
    </dgm:pt>
    <dgm:pt modelId="{E672003E-CDC2-4DEA-A1F4-43D6AA2B7D49}">
      <dgm:prSet custT="1"/>
      <dgm:spPr/>
      <dgm:t>
        <a:bodyPr/>
        <a:lstStyle/>
        <a:p>
          <a:pPr rtl="0"/>
          <a:r>
            <a:rPr lang="en-US" sz="1800" dirty="0"/>
            <a:t>Fixed ordering/setup costs</a:t>
          </a:r>
        </a:p>
      </dgm:t>
    </dgm:pt>
    <dgm:pt modelId="{890D80D8-B354-4982-A5B9-88CB7D541ADE}" type="parTrans" cxnId="{1FD83974-D469-4CEA-B2DD-06986C90E5D6}">
      <dgm:prSet/>
      <dgm:spPr/>
      <dgm:t>
        <a:bodyPr/>
        <a:lstStyle/>
        <a:p>
          <a:endParaRPr lang="en-US"/>
        </a:p>
      </dgm:t>
    </dgm:pt>
    <dgm:pt modelId="{4E4908F8-88F4-468D-B526-0314947FA8FA}" type="sibTrans" cxnId="{1FD83974-D469-4CEA-B2DD-06986C90E5D6}">
      <dgm:prSet/>
      <dgm:spPr/>
      <dgm:t>
        <a:bodyPr/>
        <a:lstStyle/>
        <a:p>
          <a:endParaRPr lang="en-US"/>
        </a:p>
      </dgm:t>
    </dgm:pt>
    <dgm:pt modelId="{4DB2E6C6-D5B8-4157-A713-EF2249ED7D79}">
      <dgm:prSet custT="1"/>
      <dgm:spPr/>
      <dgm:t>
        <a:bodyPr/>
        <a:lstStyle/>
        <a:p>
          <a:pPr rtl="0"/>
          <a:r>
            <a:rPr lang="en-US" sz="1800" dirty="0"/>
            <a:t>Inventory holding costs</a:t>
          </a:r>
        </a:p>
      </dgm:t>
    </dgm:pt>
    <dgm:pt modelId="{C2B69005-B2FF-4011-847B-E46614A65D54}" type="parTrans" cxnId="{9F4B07A2-0334-4FEE-8D44-D3BA6612142D}">
      <dgm:prSet/>
      <dgm:spPr/>
      <dgm:t>
        <a:bodyPr/>
        <a:lstStyle/>
        <a:p>
          <a:endParaRPr lang="en-US"/>
        </a:p>
      </dgm:t>
    </dgm:pt>
    <dgm:pt modelId="{E2228745-DBA8-40DE-A7C7-499B4FAC621D}" type="sibTrans" cxnId="{9F4B07A2-0334-4FEE-8D44-D3BA6612142D}">
      <dgm:prSet/>
      <dgm:spPr/>
      <dgm:t>
        <a:bodyPr/>
        <a:lstStyle/>
        <a:p>
          <a:endParaRPr lang="en-US"/>
        </a:p>
      </dgm:t>
    </dgm:pt>
    <dgm:pt modelId="{5B2ABA10-E94E-4A60-A058-155358E330CA}">
      <dgm:prSet custT="1"/>
      <dgm:spPr/>
      <dgm:t>
        <a:bodyPr/>
        <a:lstStyle/>
        <a:p>
          <a:pPr rtl="0"/>
          <a:r>
            <a:rPr lang="en-US" sz="1800" dirty="0"/>
            <a:t>Shortage or </a:t>
          </a:r>
          <a:r>
            <a:rPr lang="en-US" sz="1800" dirty="0" err="1"/>
            <a:t>stockout</a:t>
          </a:r>
          <a:r>
            <a:rPr lang="en-US" sz="1800" dirty="0"/>
            <a:t> costs per unit</a:t>
          </a:r>
        </a:p>
      </dgm:t>
    </dgm:pt>
    <dgm:pt modelId="{9124488E-AD6B-4920-A855-4EE29A930129}" type="parTrans" cxnId="{3A180548-DDFA-47AC-8F54-739F34E7AB49}">
      <dgm:prSet/>
      <dgm:spPr/>
      <dgm:t>
        <a:bodyPr/>
        <a:lstStyle/>
        <a:p>
          <a:endParaRPr lang="en-US"/>
        </a:p>
      </dgm:t>
    </dgm:pt>
    <dgm:pt modelId="{8591E079-2E5C-422B-A17B-719D288A56A5}" type="sibTrans" cxnId="{3A180548-DDFA-47AC-8F54-739F34E7AB49}">
      <dgm:prSet/>
      <dgm:spPr/>
      <dgm:t>
        <a:bodyPr/>
        <a:lstStyle/>
        <a:p>
          <a:endParaRPr lang="en-US"/>
        </a:p>
      </dgm:t>
    </dgm:pt>
    <dgm:pt modelId="{433DDB36-110C-40B4-8402-17FDEFF6548A}">
      <dgm:prSet custT="1"/>
      <dgm:spPr/>
      <dgm:t>
        <a:bodyPr/>
        <a:lstStyle/>
        <a:p>
          <a:pPr rtl="0"/>
          <a:r>
            <a:rPr lang="en-US" sz="1800" dirty="0"/>
            <a:t>What are the elements of fixed costs?</a:t>
          </a:r>
        </a:p>
      </dgm:t>
    </dgm:pt>
    <dgm:pt modelId="{1A592808-244B-4396-B33D-56BD6FDBF140}" type="parTrans" cxnId="{A6BE1184-9D61-41B3-823C-FECABB85EAD0}">
      <dgm:prSet/>
      <dgm:spPr/>
    </dgm:pt>
    <dgm:pt modelId="{DC77F5A0-E096-4084-899F-67BF0C9194A9}" type="sibTrans" cxnId="{A6BE1184-9D61-41B3-823C-FECABB85EAD0}">
      <dgm:prSet/>
      <dgm:spPr/>
    </dgm:pt>
    <dgm:pt modelId="{424AE1A4-FFAE-433B-9AE1-7DF3092A337A}">
      <dgm:prSet custT="1"/>
      <dgm:spPr/>
      <dgm:t>
        <a:bodyPr/>
        <a:lstStyle/>
        <a:p>
          <a:pPr rtl="0"/>
          <a:r>
            <a:rPr lang="en-US" sz="1800" dirty="0"/>
            <a:t>How can they change?</a:t>
          </a:r>
        </a:p>
      </dgm:t>
    </dgm:pt>
    <dgm:pt modelId="{86F305C4-1D8E-4B2B-B74A-F6F3D75A9D67}" type="parTrans" cxnId="{EC240801-989D-4323-A5C3-531AD5A12754}">
      <dgm:prSet/>
      <dgm:spPr/>
    </dgm:pt>
    <dgm:pt modelId="{95C402BE-4703-469B-922F-CDBF1B81456D}" type="sibTrans" cxnId="{EC240801-989D-4323-A5C3-531AD5A12754}">
      <dgm:prSet/>
      <dgm:spPr/>
    </dgm:pt>
    <dgm:pt modelId="{D87928F0-A6D3-4076-8219-0C3F16D2261D}">
      <dgm:prSet custT="1"/>
      <dgm:spPr/>
      <dgm:t>
        <a:bodyPr/>
        <a:lstStyle/>
        <a:p>
          <a:pPr rtl="0"/>
          <a:r>
            <a:rPr lang="en-US" sz="1800" dirty="0"/>
            <a:t>“Inventory driven cost”</a:t>
          </a:r>
        </a:p>
      </dgm:t>
    </dgm:pt>
    <dgm:pt modelId="{B5DCC3AE-C725-4520-8BD7-F9A4AB17C2F9}" type="parTrans" cxnId="{BEBD9A5B-0195-49C6-8AA9-913567845682}">
      <dgm:prSet/>
      <dgm:spPr/>
    </dgm:pt>
    <dgm:pt modelId="{D5B980F4-8043-4752-967B-43E25D709045}" type="sibTrans" cxnId="{BEBD9A5B-0195-49C6-8AA9-913567845682}">
      <dgm:prSet/>
      <dgm:spPr/>
    </dgm:pt>
    <dgm:pt modelId="{CE00D419-1864-4BD7-A87A-BCF9565BB281}">
      <dgm:prSet custT="1"/>
      <dgm:spPr/>
      <dgm:t>
        <a:bodyPr/>
        <a:lstStyle/>
        <a:p>
          <a:pPr rtl="0"/>
          <a:r>
            <a:rPr lang="en-US" sz="1800" dirty="0"/>
            <a:t>What constitutes holding costs?</a:t>
          </a:r>
        </a:p>
      </dgm:t>
    </dgm:pt>
    <dgm:pt modelId="{46831F5A-F3E8-41F5-A9C7-AC75CB8E626A}" type="parTrans" cxnId="{A599482D-8FC7-4C06-8E6A-95463C4BC25E}">
      <dgm:prSet/>
      <dgm:spPr/>
    </dgm:pt>
    <dgm:pt modelId="{E9154C72-E83F-48D6-9E38-2DB916C28632}" type="sibTrans" cxnId="{A599482D-8FC7-4C06-8E6A-95463C4BC25E}">
      <dgm:prSet/>
      <dgm:spPr/>
    </dgm:pt>
    <dgm:pt modelId="{ACB65DAB-7B6C-46CA-A222-07E5EAE0F414}">
      <dgm:prSet custT="1"/>
      <dgm:spPr/>
      <dgm:t>
        <a:bodyPr/>
        <a:lstStyle/>
        <a:p>
          <a:pPr rtl="0"/>
          <a:r>
            <a:rPr lang="en-US" sz="1800" dirty="0"/>
            <a:t>How much does it hurt us when the customer does not find the desired unit?</a:t>
          </a:r>
        </a:p>
      </dgm:t>
    </dgm:pt>
    <dgm:pt modelId="{57EA7C1B-C2F2-4F6C-B4C5-9B6BBD13B4EA}" type="parTrans" cxnId="{0C35DFD3-2FFB-41C4-85AD-56831ACD4E37}">
      <dgm:prSet/>
      <dgm:spPr/>
    </dgm:pt>
    <dgm:pt modelId="{7532A039-6B58-41F8-B0BF-F8299567C2AD}" type="sibTrans" cxnId="{0C35DFD3-2FFB-41C4-85AD-56831ACD4E37}">
      <dgm:prSet/>
      <dgm:spPr/>
    </dgm:pt>
    <dgm:pt modelId="{62F23752-BEE9-4D18-A663-5818388D72F3}">
      <dgm:prSet custT="1"/>
      <dgm:spPr/>
      <dgm:t>
        <a:bodyPr/>
        <a:lstStyle/>
        <a:p>
          <a:pPr rtl="0"/>
          <a:r>
            <a:rPr lang="en-US" sz="1800" dirty="0"/>
            <a:t>Does this always imply lost sales?</a:t>
          </a:r>
        </a:p>
      </dgm:t>
    </dgm:pt>
    <dgm:pt modelId="{9B95031B-0712-4C3F-91B8-48C0FB5F8DFA}" type="parTrans" cxnId="{D038C744-9D84-43E7-ABC2-EE38430121AC}">
      <dgm:prSet/>
      <dgm:spPr/>
    </dgm:pt>
    <dgm:pt modelId="{9EAF2630-F3FD-481E-B191-34B6AE6B1D42}" type="sibTrans" cxnId="{D038C744-9D84-43E7-ABC2-EE38430121AC}">
      <dgm:prSet/>
      <dgm:spPr/>
    </dgm:pt>
    <dgm:pt modelId="{66B243E7-8823-4AC2-B92C-F3376B06182A}" type="pres">
      <dgm:prSet presAssocID="{F2D62691-2A4D-4872-B092-6B168C6C5A1F}" presName="theList" presStyleCnt="0">
        <dgm:presLayoutVars>
          <dgm:dir/>
          <dgm:animLvl val="lvl"/>
          <dgm:resizeHandles val="exact"/>
        </dgm:presLayoutVars>
      </dgm:prSet>
      <dgm:spPr/>
    </dgm:pt>
    <dgm:pt modelId="{D0BAEEF8-0DA7-4FF7-9920-4DB371578462}" type="pres">
      <dgm:prSet presAssocID="{E672003E-CDC2-4DEA-A1F4-43D6AA2B7D49}" presName="compNode" presStyleCnt="0"/>
      <dgm:spPr/>
    </dgm:pt>
    <dgm:pt modelId="{BDC96159-D0EA-4C53-89D3-9E8E1BA484A5}" type="pres">
      <dgm:prSet presAssocID="{E672003E-CDC2-4DEA-A1F4-43D6AA2B7D49}" presName="aNode" presStyleLbl="bgShp" presStyleIdx="0" presStyleCnt="3"/>
      <dgm:spPr/>
    </dgm:pt>
    <dgm:pt modelId="{D5D8A7AD-DBB8-4CD3-A593-95A9D3A639C5}" type="pres">
      <dgm:prSet presAssocID="{E672003E-CDC2-4DEA-A1F4-43D6AA2B7D49}" presName="textNode" presStyleLbl="bgShp" presStyleIdx="0" presStyleCnt="3"/>
      <dgm:spPr/>
    </dgm:pt>
    <dgm:pt modelId="{BEC95ADE-7210-4ED1-B2BB-8BE87D086866}" type="pres">
      <dgm:prSet presAssocID="{E672003E-CDC2-4DEA-A1F4-43D6AA2B7D49}" presName="compChildNode" presStyleCnt="0"/>
      <dgm:spPr/>
    </dgm:pt>
    <dgm:pt modelId="{71020E2E-A541-454C-A30D-BC68DE56EBD5}" type="pres">
      <dgm:prSet presAssocID="{E672003E-CDC2-4DEA-A1F4-43D6AA2B7D49}" presName="theInnerList" presStyleCnt="0"/>
      <dgm:spPr/>
    </dgm:pt>
    <dgm:pt modelId="{E9C31FC1-205A-4631-8ED7-23CF627C8EB3}" type="pres">
      <dgm:prSet presAssocID="{433DDB36-110C-40B4-8402-17FDEFF6548A}" presName="childNode" presStyleLbl="node1" presStyleIdx="0" presStyleCnt="6">
        <dgm:presLayoutVars>
          <dgm:bulletEnabled val="1"/>
        </dgm:presLayoutVars>
      </dgm:prSet>
      <dgm:spPr/>
    </dgm:pt>
    <dgm:pt modelId="{159CB0E5-7003-434F-A632-006AD252B3BA}" type="pres">
      <dgm:prSet presAssocID="{433DDB36-110C-40B4-8402-17FDEFF6548A}" presName="aSpace2" presStyleCnt="0"/>
      <dgm:spPr/>
    </dgm:pt>
    <dgm:pt modelId="{71568BD2-A8E4-4AE7-89A9-1EC1B25AD0FC}" type="pres">
      <dgm:prSet presAssocID="{424AE1A4-FFAE-433B-9AE1-7DF3092A337A}" presName="childNode" presStyleLbl="node1" presStyleIdx="1" presStyleCnt="6">
        <dgm:presLayoutVars>
          <dgm:bulletEnabled val="1"/>
        </dgm:presLayoutVars>
      </dgm:prSet>
      <dgm:spPr/>
    </dgm:pt>
    <dgm:pt modelId="{C548F748-CD13-433A-B52D-4B1EE2B337A2}" type="pres">
      <dgm:prSet presAssocID="{E672003E-CDC2-4DEA-A1F4-43D6AA2B7D49}" presName="aSpace" presStyleCnt="0"/>
      <dgm:spPr/>
    </dgm:pt>
    <dgm:pt modelId="{DA5EECAB-F137-4D21-A7BE-DB58E4A00376}" type="pres">
      <dgm:prSet presAssocID="{4DB2E6C6-D5B8-4157-A713-EF2249ED7D79}" presName="compNode" presStyleCnt="0"/>
      <dgm:spPr/>
    </dgm:pt>
    <dgm:pt modelId="{5C1943D0-1BCE-4B66-A137-064BB6E9372B}" type="pres">
      <dgm:prSet presAssocID="{4DB2E6C6-D5B8-4157-A713-EF2249ED7D79}" presName="aNode" presStyleLbl="bgShp" presStyleIdx="1" presStyleCnt="3"/>
      <dgm:spPr/>
    </dgm:pt>
    <dgm:pt modelId="{A5AFDE27-4DAD-48EE-AB96-4753E07C787C}" type="pres">
      <dgm:prSet presAssocID="{4DB2E6C6-D5B8-4157-A713-EF2249ED7D79}" presName="textNode" presStyleLbl="bgShp" presStyleIdx="1" presStyleCnt="3"/>
      <dgm:spPr/>
    </dgm:pt>
    <dgm:pt modelId="{C980115C-A74A-48B8-BC7F-3DF7FC11EFA4}" type="pres">
      <dgm:prSet presAssocID="{4DB2E6C6-D5B8-4157-A713-EF2249ED7D79}" presName="compChildNode" presStyleCnt="0"/>
      <dgm:spPr/>
    </dgm:pt>
    <dgm:pt modelId="{6B5518D6-B6C0-4279-A32E-AE4B036FF76F}" type="pres">
      <dgm:prSet presAssocID="{4DB2E6C6-D5B8-4157-A713-EF2249ED7D79}" presName="theInnerList" presStyleCnt="0"/>
      <dgm:spPr/>
    </dgm:pt>
    <dgm:pt modelId="{4B758A0F-5342-430D-B83D-D65BF5842704}" type="pres">
      <dgm:prSet presAssocID="{CE00D419-1864-4BD7-A87A-BCF9565BB281}" presName="childNode" presStyleLbl="node1" presStyleIdx="2" presStyleCnt="6">
        <dgm:presLayoutVars>
          <dgm:bulletEnabled val="1"/>
        </dgm:presLayoutVars>
      </dgm:prSet>
      <dgm:spPr/>
    </dgm:pt>
    <dgm:pt modelId="{9EB48BDE-5DC3-48AA-823F-ADDD9C9D6CCD}" type="pres">
      <dgm:prSet presAssocID="{CE00D419-1864-4BD7-A87A-BCF9565BB281}" presName="aSpace2" presStyleCnt="0"/>
      <dgm:spPr/>
    </dgm:pt>
    <dgm:pt modelId="{AA891488-7D2C-41CB-AB27-6CF20021A067}" type="pres">
      <dgm:prSet presAssocID="{D87928F0-A6D3-4076-8219-0C3F16D2261D}" presName="childNode" presStyleLbl="node1" presStyleIdx="3" presStyleCnt="6">
        <dgm:presLayoutVars>
          <dgm:bulletEnabled val="1"/>
        </dgm:presLayoutVars>
      </dgm:prSet>
      <dgm:spPr/>
    </dgm:pt>
    <dgm:pt modelId="{1C3A2BCB-D7D2-4734-AC54-79D4741C6DE5}" type="pres">
      <dgm:prSet presAssocID="{4DB2E6C6-D5B8-4157-A713-EF2249ED7D79}" presName="aSpace" presStyleCnt="0"/>
      <dgm:spPr/>
    </dgm:pt>
    <dgm:pt modelId="{D7775F74-B272-4669-A94A-985E5709D31D}" type="pres">
      <dgm:prSet presAssocID="{5B2ABA10-E94E-4A60-A058-155358E330CA}" presName="compNode" presStyleCnt="0"/>
      <dgm:spPr/>
    </dgm:pt>
    <dgm:pt modelId="{DA5DEB0E-560B-4A82-99C2-DC5DD2FE2715}" type="pres">
      <dgm:prSet presAssocID="{5B2ABA10-E94E-4A60-A058-155358E330CA}" presName="aNode" presStyleLbl="bgShp" presStyleIdx="2" presStyleCnt="3"/>
      <dgm:spPr/>
    </dgm:pt>
    <dgm:pt modelId="{ED2C2116-573C-455B-A8FA-0C55396361E4}" type="pres">
      <dgm:prSet presAssocID="{5B2ABA10-E94E-4A60-A058-155358E330CA}" presName="textNode" presStyleLbl="bgShp" presStyleIdx="2" presStyleCnt="3"/>
      <dgm:spPr/>
    </dgm:pt>
    <dgm:pt modelId="{D324380A-7FF1-4A28-BECE-BB2ECC99AFDF}" type="pres">
      <dgm:prSet presAssocID="{5B2ABA10-E94E-4A60-A058-155358E330CA}" presName="compChildNode" presStyleCnt="0"/>
      <dgm:spPr/>
    </dgm:pt>
    <dgm:pt modelId="{3D4DF68B-2AD3-4E4C-B294-37FC92BAEB7C}" type="pres">
      <dgm:prSet presAssocID="{5B2ABA10-E94E-4A60-A058-155358E330CA}" presName="theInnerList" presStyleCnt="0"/>
      <dgm:spPr/>
    </dgm:pt>
    <dgm:pt modelId="{C777CBD6-4F6C-40E0-ACE3-448D6F98E909}" type="pres">
      <dgm:prSet presAssocID="{ACB65DAB-7B6C-46CA-A222-07E5EAE0F414}" presName="childNode" presStyleLbl="node1" presStyleIdx="4" presStyleCnt="6">
        <dgm:presLayoutVars>
          <dgm:bulletEnabled val="1"/>
        </dgm:presLayoutVars>
      </dgm:prSet>
      <dgm:spPr/>
    </dgm:pt>
    <dgm:pt modelId="{B229676D-81B0-4739-B0FE-E47854CE73E3}" type="pres">
      <dgm:prSet presAssocID="{ACB65DAB-7B6C-46CA-A222-07E5EAE0F414}" presName="aSpace2" presStyleCnt="0"/>
      <dgm:spPr/>
    </dgm:pt>
    <dgm:pt modelId="{5A55B5EC-B4A2-46CE-8FB0-7EB8FFB8A0D5}" type="pres">
      <dgm:prSet presAssocID="{62F23752-BEE9-4D18-A663-5818388D72F3}" presName="childNode" presStyleLbl="node1" presStyleIdx="5" presStyleCnt="6">
        <dgm:presLayoutVars>
          <dgm:bulletEnabled val="1"/>
        </dgm:presLayoutVars>
      </dgm:prSet>
      <dgm:spPr/>
    </dgm:pt>
  </dgm:ptLst>
  <dgm:cxnLst>
    <dgm:cxn modelId="{EC240801-989D-4323-A5C3-531AD5A12754}" srcId="{E672003E-CDC2-4DEA-A1F4-43D6AA2B7D49}" destId="{424AE1A4-FFAE-433B-9AE1-7DF3092A337A}" srcOrd="1" destOrd="0" parTransId="{86F305C4-1D8E-4B2B-B74A-F6F3D75A9D67}" sibTransId="{95C402BE-4703-469B-922F-CDBF1B81456D}"/>
    <dgm:cxn modelId="{A649E101-62B0-4FC8-9CA6-AE6C57682ACE}" type="presOf" srcId="{5B2ABA10-E94E-4A60-A058-155358E330CA}" destId="{DA5DEB0E-560B-4A82-99C2-DC5DD2FE2715}" srcOrd="0" destOrd="0" presId="urn:microsoft.com/office/officeart/2005/8/layout/lProcess2"/>
    <dgm:cxn modelId="{83D19A2B-4DFA-4D44-B2F5-FA69F835B22D}" type="presOf" srcId="{4DB2E6C6-D5B8-4157-A713-EF2249ED7D79}" destId="{A5AFDE27-4DAD-48EE-AB96-4753E07C787C}" srcOrd="1" destOrd="0" presId="urn:microsoft.com/office/officeart/2005/8/layout/lProcess2"/>
    <dgm:cxn modelId="{A599482D-8FC7-4C06-8E6A-95463C4BC25E}" srcId="{4DB2E6C6-D5B8-4157-A713-EF2249ED7D79}" destId="{CE00D419-1864-4BD7-A87A-BCF9565BB281}" srcOrd="0" destOrd="0" parTransId="{46831F5A-F3E8-41F5-A9C7-AC75CB8E626A}" sibTransId="{E9154C72-E83F-48D6-9E38-2DB916C28632}"/>
    <dgm:cxn modelId="{BEBD9A5B-0195-49C6-8AA9-913567845682}" srcId="{4DB2E6C6-D5B8-4157-A713-EF2249ED7D79}" destId="{D87928F0-A6D3-4076-8219-0C3F16D2261D}" srcOrd="1" destOrd="0" parTransId="{B5DCC3AE-C725-4520-8BD7-F9A4AB17C2F9}" sibTransId="{D5B980F4-8043-4752-967B-43E25D709045}"/>
    <dgm:cxn modelId="{3E48F042-BB35-469D-9814-8CC01BD3ECF6}" type="presOf" srcId="{433DDB36-110C-40B4-8402-17FDEFF6548A}" destId="{E9C31FC1-205A-4631-8ED7-23CF627C8EB3}" srcOrd="0" destOrd="0" presId="urn:microsoft.com/office/officeart/2005/8/layout/lProcess2"/>
    <dgm:cxn modelId="{D038C744-9D84-43E7-ABC2-EE38430121AC}" srcId="{5B2ABA10-E94E-4A60-A058-155358E330CA}" destId="{62F23752-BEE9-4D18-A663-5818388D72F3}" srcOrd="1" destOrd="0" parTransId="{9B95031B-0712-4C3F-91B8-48C0FB5F8DFA}" sibTransId="{9EAF2630-F3FD-481E-B191-34B6AE6B1D42}"/>
    <dgm:cxn modelId="{5F32D764-571A-4F8B-ACE3-8E9567E0CE1A}" type="presOf" srcId="{5B2ABA10-E94E-4A60-A058-155358E330CA}" destId="{ED2C2116-573C-455B-A8FA-0C55396361E4}" srcOrd="1" destOrd="0" presId="urn:microsoft.com/office/officeart/2005/8/layout/lProcess2"/>
    <dgm:cxn modelId="{308D3B67-E083-4D42-97F1-F7B14E711A70}" type="presOf" srcId="{ACB65DAB-7B6C-46CA-A222-07E5EAE0F414}" destId="{C777CBD6-4F6C-40E0-ACE3-448D6F98E909}" srcOrd="0" destOrd="0" presId="urn:microsoft.com/office/officeart/2005/8/layout/lProcess2"/>
    <dgm:cxn modelId="{3A180548-DDFA-47AC-8F54-739F34E7AB49}" srcId="{F2D62691-2A4D-4872-B092-6B168C6C5A1F}" destId="{5B2ABA10-E94E-4A60-A058-155358E330CA}" srcOrd="2" destOrd="0" parTransId="{9124488E-AD6B-4920-A855-4EE29A930129}" sibTransId="{8591E079-2E5C-422B-A17B-719D288A56A5}"/>
    <dgm:cxn modelId="{1FD83974-D469-4CEA-B2DD-06986C90E5D6}" srcId="{F2D62691-2A4D-4872-B092-6B168C6C5A1F}" destId="{E672003E-CDC2-4DEA-A1F4-43D6AA2B7D49}" srcOrd="0" destOrd="0" parTransId="{890D80D8-B354-4982-A5B9-88CB7D541ADE}" sibTransId="{4E4908F8-88F4-468D-B526-0314947FA8FA}"/>
    <dgm:cxn modelId="{3983127A-E423-4F4B-AF0E-210E9EC367C4}" type="presOf" srcId="{4DB2E6C6-D5B8-4157-A713-EF2249ED7D79}" destId="{5C1943D0-1BCE-4B66-A137-064BB6E9372B}" srcOrd="0" destOrd="0" presId="urn:microsoft.com/office/officeart/2005/8/layout/lProcess2"/>
    <dgm:cxn modelId="{A6BE1184-9D61-41B3-823C-FECABB85EAD0}" srcId="{E672003E-CDC2-4DEA-A1F4-43D6AA2B7D49}" destId="{433DDB36-110C-40B4-8402-17FDEFF6548A}" srcOrd="0" destOrd="0" parTransId="{1A592808-244B-4396-B33D-56BD6FDBF140}" sibTransId="{DC77F5A0-E096-4084-899F-67BF0C9194A9}"/>
    <dgm:cxn modelId="{37A2BC8A-6108-48C3-A3B9-0678E090BF75}" type="presOf" srcId="{E672003E-CDC2-4DEA-A1F4-43D6AA2B7D49}" destId="{D5D8A7AD-DBB8-4CD3-A593-95A9D3A639C5}" srcOrd="1" destOrd="0" presId="urn:microsoft.com/office/officeart/2005/8/layout/lProcess2"/>
    <dgm:cxn modelId="{9F4B07A2-0334-4FEE-8D44-D3BA6612142D}" srcId="{F2D62691-2A4D-4872-B092-6B168C6C5A1F}" destId="{4DB2E6C6-D5B8-4157-A713-EF2249ED7D79}" srcOrd="1" destOrd="0" parTransId="{C2B69005-B2FF-4011-847B-E46614A65D54}" sibTransId="{E2228745-DBA8-40DE-A7C7-499B4FAC621D}"/>
    <dgm:cxn modelId="{611831AD-3ED7-4873-8216-50FCD2A3F587}" type="presOf" srcId="{62F23752-BEE9-4D18-A663-5818388D72F3}" destId="{5A55B5EC-B4A2-46CE-8FB0-7EB8FFB8A0D5}" srcOrd="0" destOrd="0" presId="urn:microsoft.com/office/officeart/2005/8/layout/lProcess2"/>
    <dgm:cxn modelId="{D62CC0BB-5E53-44AA-B2EB-4D08B45C466D}" type="presOf" srcId="{F2D62691-2A4D-4872-B092-6B168C6C5A1F}" destId="{66B243E7-8823-4AC2-B92C-F3376B06182A}" srcOrd="0" destOrd="0" presId="urn:microsoft.com/office/officeart/2005/8/layout/lProcess2"/>
    <dgm:cxn modelId="{5CD300C4-7B84-4655-AA6A-D9DA69858E3E}" type="presOf" srcId="{E672003E-CDC2-4DEA-A1F4-43D6AA2B7D49}" destId="{BDC96159-D0EA-4C53-89D3-9E8E1BA484A5}" srcOrd="0" destOrd="0" presId="urn:microsoft.com/office/officeart/2005/8/layout/lProcess2"/>
    <dgm:cxn modelId="{F3CBDDC5-DE08-42F0-A940-41E09CF3FFF7}" type="presOf" srcId="{D87928F0-A6D3-4076-8219-0C3F16D2261D}" destId="{AA891488-7D2C-41CB-AB27-6CF20021A067}" srcOrd="0" destOrd="0" presId="urn:microsoft.com/office/officeart/2005/8/layout/lProcess2"/>
    <dgm:cxn modelId="{F15A96C6-265E-428B-87DD-696A7F700D04}" type="presOf" srcId="{CE00D419-1864-4BD7-A87A-BCF9565BB281}" destId="{4B758A0F-5342-430D-B83D-D65BF5842704}" srcOrd="0" destOrd="0" presId="urn:microsoft.com/office/officeart/2005/8/layout/lProcess2"/>
    <dgm:cxn modelId="{0C35DFD3-2FFB-41C4-85AD-56831ACD4E37}" srcId="{5B2ABA10-E94E-4A60-A058-155358E330CA}" destId="{ACB65DAB-7B6C-46CA-A222-07E5EAE0F414}" srcOrd="0" destOrd="0" parTransId="{57EA7C1B-C2F2-4F6C-B4C5-9B6BBD13B4EA}" sibTransId="{7532A039-6B58-41F8-B0BF-F8299567C2AD}"/>
    <dgm:cxn modelId="{306201E5-3F6B-44D3-BF41-3A127475AD5D}" type="presOf" srcId="{424AE1A4-FFAE-433B-9AE1-7DF3092A337A}" destId="{71568BD2-A8E4-4AE7-89A9-1EC1B25AD0FC}" srcOrd="0" destOrd="0" presId="urn:microsoft.com/office/officeart/2005/8/layout/lProcess2"/>
    <dgm:cxn modelId="{32C9D01C-2948-4071-9EDC-D7EBB5959E3B}" type="presParOf" srcId="{66B243E7-8823-4AC2-B92C-F3376B06182A}" destId="{D0BAEEF8-0DA7-4FF7-9920-4DB371578462}" srcOrd="0" destOrd="0" presId="urn:microsoft.com/office/officeart/2005/8/layout/lProcess2"/>
    <dgm:cxn modelId="{CD656A7F-3458-47D4-A087-2BBDEA78041A}" type="presParOf" srcId="{D0BAEEF8-0DA7-4FF7-9920-4DB371578462}" destId="{BDC96159-D0EA-4C53-89D3-9E8E1BA484A5}" srcOrd="0" destOrd="0" presId="urn:microsoft.com/office/officeart/2005/8/layout/lProcess2"/>
    <dgm:cxn modelId="{D62E045C-3AAD-4C48-89DE-B9530D2C9A0C}" type="presParOf" srcId="{D0BAEEF8-0DA7-4FF7-9920-4DB371578462}" destId="{D5D8A7AD-DBB8-4CD3-A593-95A9D3A639C5}" srcOrd="1" destOrd="0" presId="urn:microsoft.com/office/officeart/2005/8/layout/lProcess2"/>
    <dgm:cxn modelId="{99C41622-FF64-473D-83D5-15BE4A02F312}" type="presParOf" srcId="{D0BAEEF8-0DA7-4FF7-9920-4DB371578462}" destId="{BEC95ADE-7210-4ED1-B2BB-8BE87D086866}" srcOrd="2" destOrd="0" presId="urn:microsoft.com/office/officeart/2005/8/layout/lProcess2"/>
    <dgm:cxn modelId="{A8CB56AD-7CC1-4BF7-A6C4-A0E03B9B5479}" type="presParOf" srcId="{BEC95ADE-7210-4ED1-B2BB-8BE87D086866}" destId="{71020E2E-A541-454C-A30D-BC68DE56EBD5}" srcOrd="0" destOrd="0" presId="urn:microsoft.com/office/officeart/2005/8/layout/lProcess2"/>
    <dgm:cxn modelId="{236DB0A0-BCF0-40D3-9870-6F9E165F658B}" type="presParOf" srcId="{71020E2E-A541-454C-A30D-BC68DE56EBD5}" destId="{E9C31FC1-205A-4631-8ED7-23CF627C8EB3}" srcOrd="0" destOrd="0" presId="urn:microsoft.com/office/officeart/2005/8/layout/lProcess2"/>
    <dgm:cxn modelId="{48BB3842-5064-4B2B-AC34-9DBA37C3EE79}" type="presParOf" srcId="{71020E2E-A541-454C-A30D-BC68DE56EBD5}" destId="{159CB0E5-7003-434F-A632-006AD252B3BA}" srcOrd="1" destOrd="0" presId="urn:microsoft.com/office/officeart/2005/8/layout/lProcess2"/>
    <dgm:cxn modelId="{44674CC6-A815-43CA-BEAB-5F3A3C796F11}" type="presParOf" srcId="{71020E2E-A541-454C-A30D-BC68DE56EBD5}" destId="{71568BD2-A8E4-4AE7-89A9-1EC1B25AD0FC}" srcOrd="2" destOrd="0" presId="urn:microsoft.com/office/officeart/2005/8/layout/lProcess2"/>
    <dgm:cxn modelId="{2AD71724-5B16-482F-8396-026D0470ACE0}" type="presParOf" srcId="{66B243E7-8823-4AC2-B92C-F3376B06182A}" destId="{C548F748-CD13-433A-B52D-4B1EE2B337A2}" srcOrd="1" destOrd="0" presId="urn:microsoft.com/office/officeart/2005/8/layout/lProcess2"/>
    <dgm:cxn modelId="{279A6D17-48E9-414B-A109-9C3301AB35D8}" type="presParOf" srcId="{66B243E7-8823-4AC2-B92C-F3376B06182A}" destId="{DA5EECAB-F137-4D21-A7BE-DB58E4A00376}" srcOrd="2" destOrd="0" presId="urn:microsoft.com/office/officeart/2005/8/layout/lProcess2"/>
    <dgm:cxn modelId="{518CF6D9-7180-4F52-A5FB-982AEFBD2CB9}" type="presParOf" srcId="{DA5EECAB-F137-4D21-A7BE-DB58E4A00376}" destId="{5C1943D0-1BCE-4B66-A137-064BB6E9372B}" srcOrd="0" destOrd="0" presId="urn:microsoft.com/office/officeart/2005/8/layout/lProcess2"/>
    <dgm:cxn modelId="{78CC7E03-9D8E-4FB8-AACC-CBB69CEE184E}" type="presParOf" srcId="{DA5EECAB-F137-4D21-A7BE-DB58E4A00376}" destId="{A5AFDE27-4DAD-48EE-AB96-4753E07C787C}" srcOrd="1" destOrd="0" presId="urn:microsoft.com/office/officeart/2005/8/layout/lProcess2"/>
    <dgm:cxn modelId="{1BB5EFD8-52CF-4E12-9720-2EE396F8A074}" type="presParOf" srcId="{DA5EECAB-F137-4D21-A7BE-DB58E4A00376}" destId="{C980115C-A74A-48B8-BC7F-3DF7FC11EFA4}" srcOrd="2" destOrd="0" presId="urn:microsoft.com/office/officeart/2005/8/layout/lProcess2"/>
    <dgm:cxn modelId="{3DADF137-AFC8-4613-943A-C2B78160CA96}" type="presParOf" srcId="{C980115C-A74A-48B8-BC7F-3DF7FC11EFA4}" destId="{6B5518D6-B6C0-4279-A32E-AE4B036FF76F}" srcOrd="0" destOrd="0" presId="urn:microsoft.com/office/officeart/2005/8/layout/lProcess2"/>
    <dgm:cxn modelId="{8EA9F618-2DA3-4F0D-B3DF-7A1157CA5A46}" type="presParOf" srcId="{6B5518D6-B6C0-4279-A32E-AE4B036FF76F}" destId="{4B758A0F-5342-430D-B83D-D65BF5842704}" srcOrd="0" destOrd="0" presId="urn:microsoft.com/office/officeart/2005/8/layout/lProcess2"/>
    <dgm:cxn modelId="{A16B756B-FB25-45F8-A13D-0DEE5B919922}" type="presParOf" srcId="{6B5518D6-B6C0-4279-A32E-AE4B036FF76F}" destId="{9EB48BDE-5DC3-48AA-823F-ADDD9C9D6CCD}" srcOrd="1" destOrd="0" presId="urn:microsoft.com/office/officeart/2005/8/layout/lProcess2"/>
    <dgm:cxn modelId="{E4DC574A-6574-4776-BCBE-B958BB9AAE80}" type="presParOf" srcId="{6B5518D6-B6C0-4279-A32E-AE4B036FF76F}" destId="{AA891488-7D2C-41CB-AB27-6CF20021A067}" srcOrd="2" destOrd="0" presId="urn:microsoft.com/office/officeart/2005/8/layout/lProcess2"/>
    <dgm:cxn modelId="{AFA36317-F653-41D4-9DC4-72F76945B622}" type="presParOf" srcId="{66B243E7-8823-4AC2-B92C-F3376B06182A}" destId="{1C3A2BCB-D7D2-4734-AC54-79D4741C6DE5}" srcOrd="3" destOrd="0" presId="urn:microsoft.com/office/officeart/2005/8/layout/lProcess2"/>
    <dgm:cxn modelId="{7C277AA1-DB1E-4720-8BC7-28290EBC7E6C}" type="presParOf" srcId="{66B243E7-8823-4AC2-B92C-F3376B06182A}" destId="{D7775F74-B272-4669-A94A-985E5709D31D}" srcOrd="4" destOrd="0" presId="urn:microsoft.com/office/officeart/2005/8/layout/lProcess2"/>
    <dgm:cxn modelId="{33019282-AF7E-4237-AA4F-4C970CF39DF5}" type="presParOf" srcId="{D7775F74-B272-4669-A94A-985E5709D31D}" destId="{DA5DEB0E-560B-4A82-99C2-DC5DD2FE2715}" srcOrd="0" destOrd="0" presId="urn:microsoft.com/office/officeart/2005/8/layout/lProcess2"/>
    <dgm:cxn modelId="{2C54EA89-14BB-46BB-B218-7943956909E9}" type="presParOf" srcId="{D7775F74-B272-4669-A94A-985E5709D31D}" destId="{ED2C2116-573C-455B-A8FA-0C55396361E4}" srcOrd="1" destOrd="0" presId="urn:microsoft.com/office/officeart/2005/8/layout/lProcess2"/>
    <dgm:cxn modelId="{ABCBAB18-ABD6-4E58-B089-346EA9C3E778}" type="presParOf" srcId="{D7775F74-B272-4669-A94A-985E5709D31D}" destId="{D324380A-7FF1-4A28-BECE-BB2ECC99AFDF}" srcOrd="2" destOrd="0" presId="urn:microsoft.com/office/officeart/2005/8/layout/lProcess2"/>
    <dgm:cxn modelId="{79879AD5-F206-4B74-A3F6-EB0A0FA628FF}" type="presParOf" srcId="{D324380A-7FF1-4A28-BECE-BB2ECC99AFDF}" destId="{3D4DF68B-2AD3-4E4C-B294-37FC92BAEB7C}" srcOrd="0" destOrd="0" presId="urn:microsoft.com/office/officeart/2005/8/layout/lProcess2"/>
    <dgm:cxn modelId="{F5B6465D-B3A1-4541-92B0-B9E0132707EC}" type="presParOf" srcId="{3D4DF68B-2AD3-4E4C-B294-37FC92BAEB7C}" destId="{C777CBD6-4F6C-40E0-ACE3-448D6F98E909}" srcOrd="0" destOrd="0" presId="urn:microsoft.com/office/officeart/2005/8/layout/lProcess2"/>
    <dgm:cxn modelId="{BC84DD19-8C59-4822-9095-87227A1ECF02}" type="presParOf" srcId="{3D4DF68B-2AD3-4E4C-B294-37FC92BAEB7C}" destId="{B229676D-81B0-4739-B0FE-E47854CE73E3}" srcOrd="1" destOrd="0" presId="urn:microsoft.com/office/officeart/2005/8/layout/lProcess2"/>
    <dgm:cxn modelId="{FC9C3301-6376-470C-8967-3B4264BEFCA8}" type="presParOf" srcId="{3D4DF68B-2AD3-4E4C-B294-37FC92BAEB7C}" destId="{5A55B5EC-B4A2-46CE-8FB0-7EB8FFB8A0D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76FB7-74D2-4CA1-A2A5-8F56F9D8A7F5}">
      <dsp:nvSpPr>
        <dsp:cNvPr id="0" name=""/>
        <dsp:cNvSpPr/>
      </dsp:nvSpPr>
      <dsp:spPr>
        <a:xfrm>
          <a:off x="1004544" y="636"/>
          <a:ext cx="2127534" cy="1465871"/>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B325179-3BBF-483A-AFCD-4E80B9D867F4}">
      <dsp:nvSpPr>
        <dsp:cNvPr id="0" name=""/>
        <dsp:cNvSpPr/>
      </dsp:nvSpPr>
      <dsp:spPr>
        <a:xfrm>
          <a:off x="1004544" y="1466508"/>
          <a:ext cx="2127534" cy="78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Enables the use of aggregate forecasts</a:t>
          </a:r>
        </a:p>
      </dsp:txBody>
      <dsp:txXfrm>
        <a:off x="1004544" y="1466508"/>
        <a:ext cx="2127534" cy="789315"/>
      </dsp:txXfrm>
    </dsp:sp>
    <dsp:sp modelId="{5C751FF1-F447-4E67-8A2F-FF21A256429F}">
      <dsp:nvSpPr>
        <dsp:cNvPr id="0" name=""/>
        <dsp:cNvSpPr/>
      </dsp:nvSpPr>
      <dsp:spPr>
        <a:xfrm>
          <a:off x="3344921" y="636"/>
          <a:ext cx="2127534" cy="1465871"/>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92FC88-F49C-4C0C-99A1-B7796A14C046}">
      <dsp:nvSpPr>
        <dsp:cNvPr id="0" name=""/>
        <dsp:cNvSpPr/>
      </dsp:nvSpPr>
      <dsp:spPr>
        <a:xfrm>
          <a:off x="3344921" y="1466508"/>
          <a:ext cx="2127534" cy="78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Enables the delay of detailed forecasts</a:t>
          </a:r>
        </a:p>
      </dsp:txBody>
      <dsp:txXfrm>
        <a:off x="3344921" y="1466508"/>
        <a:ext cx="2127534" cy="789315"/>
      </dsp:txXfrm>
    </dsp:sp>
    <dsp:sp modelId="{D31FC7D6-63FD-4232-95BE-1D810935AD76}">
      <dsp:nvSpPr>
        <dsp:cNvPr id="0" name=""/>
        <dsp:cNvSpPr/>
      </dsp:nvSpPr>
      <dsp:spPr>
        <a:xfrm>
          <a:off x="1004544" y="2468576"/>
          <a:ext cx="2127534" cy="1465871"/>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23039C3-B026-4B25-8EB9-49A977D31011}">
      <dsp:nvSpPr>
        <dsp:cNvPr id="0" name=""/>
        <dsp:cNvSpPr/>
      </dsp:nvSpPr>
      <dsp:spPr>
        <a:xfrm>
          <a:off x="1004544" y="3934447"/>
          <a:ext cx="2127534" cy="78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Reduces scrapped or obsolete inventory, increases customer service</a:t>
          </a:r>
        </a:p>
      </dsp:txBody>
      <dsp:txXfrm>
        <a:off x="1004544" y="3934447"/>
        <a:ext cx="2127534" cy="789315"/>
      </dsp:txXfrm>
    </dsp:sp>
    <dsp:sp modelId="{D58D40D3-B9C7-4632-A60C-B11E8B417C56}">
      <dsp:nvSpPr>
        <dsp:cNvPr id="0" name=""/>
        <dsp:cNvSpPr/>
      </dsp:nvSpPr>
      <dsp:spPr>
        <a:xfrm>
          <a:off x="3416832" y="2285899"/>
          <a:ext cx="2127534" cy="1465871"/>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C840D2-B939-4262-9C8E-CE457CA7E0A4}">
      <dsp:nvSpPr>
        <dsp:cNvPr id="0" name=""/>
        <dsp:cNvSpPr/>
      </dsp:nvSpPr>
      <dsp:spPr>
        <a:xfrm>
          <a:off x="3340517" y="3811851"/>
          <a:ext cx="2127534" cy="78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May require new processes or product design with associated cost</a:t>
          </a:r>
        </a:p>
      </dsp:txBody>
      <dsp:txXfrm>
        <a:off x="3340517" y="3811851"/>
        <a:ext cx="2127534" cy="7893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5DAF7-057D-4365-B998-7DD78BAC5C11}">
      <dsp:nvSpPr>
        <dsp:cNvPr id="0" name=""/>
        <dsp:cNvSpPr/>
      </dsp:nvSpPr>
      <dsp:spPr>
        <a:xfrm rot="16200000">
          <a:off x="-885781" y="886841"/>
          <a:ext cx="4530725" cy="2757041"/>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Measure lead times - average and variability</a:t>
          </a:r>
        </a:p>
        <a:p>
          <a:pPr marL="171450" lvl="1" indent="-171450" algn="l" defTabSz="800100" rtl="0">
            <a:lnSpc>
              <a:spcPct val="90000"/>
            </a:lnSpc>
            <a:spcBef>
              <a:spcPct val="0"/>
            </a:spcBef>
            <a:spcAft>
              <a:spcPct val="15000"/>
            </a:spcAft>
            <a:buChar char="•"/>
          </a:pPr>
          <a:r>
            <a:rPr lang="en-US" sz="1800" kern="1200" dirty="0"/>
            <a:t>If lead times are long and/or variable, what factors are responsible?</a:t>
          </a:r>
        </a:p>
      </dsp:txBody>
      <dsp:txXfrm rot="5400000">
        <a:off x="1061" y="906144"/>
        <a:ext cx="2757041" cy="2718435"/>
      </dsp:txXfrm>
    </dsp:sp>
    <dsp:sp modelId="{BDE11457-9669-4056-99B2-AA0F6B46A4D1}">
      <dsp:nvSpPr>
        <dsp:cNvPr id="0" name=""/>
        <dsp:cNvSpPr/>
      </dsp:nvSpPr>
      <dsp:spPr>
        <a:xfrm rot="16200000">
          <a:off x="2078037" y="886841"/>
          <a:ext cx="4530725" cy="2757041"/>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Measure variability in demand and supply</a:t>
          </a:r>
        </a:p>
        <a:p>
          <a:pPr marL="171450" lvl="1" indent="-171450" algn="l" defTabSz="800100" rtl="0">
            <a:lnSpc>
              <a:spcPct val="90000"/>
            </a:lnSpc>
            <a:spcBef>
              <a:spcPct val="0"/>
            </a:spcBef>
            <a:spcAft>
              <a:spcPct val="15000"/>
            </a:spcAft>
            <a:buChar char="•"/>
          </a:pPr>
          <a:r>
            <a:rPr lang="en-US" sz="1800" kern="1200" dirty="0"/>
            <a:t>If there is considerable variability in demand and supply, what are the root causes?</a:t>
          </a:r>
        </a:p>
      </dsp:txBody>
      <dsp:txXfrm rot="5400000">
        <a:off x="2964879" y="906144"/>
        <a:ext cx="2757041" cy="2718435"/>
      </dsp:txXfrm>
    </dsp:sp>
    <dsp:sp modelId="{D894E6A1-8D8C-49DC-AF66-A35F8B91EA8A}">
      <dsp:nvSpPr>
        <dsp:cNvPr id="0" name=""/>
        <dsp:cNvSpPr/>
      </dsp:nvSpPr>
      <dsp:spPr>
        <a:xfrm rot="16200000">
          <a:off x="5041856" y="886841"/>
          <a:ext cx="4530725" cy="2757041"/>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What determines order frequency or order quantity?</a:t>
          </a:r>
        </a:p>
        <a:p>
          <a:pPr marL="228600" lvl="1" indent="-228600" algn="l" defTabSz="889000" rtl="0">
            <a:lnSpc>
              <a:spcPct val="90000"/>
            </a:lnSpc>
            <a:spcBef>
              <a:spcPct val="0"/>
            </a:spcBef>
            <a:spcAft>
              <a:spcPct val="15000"/>
            </a:spcAft>
            <a:buChar char="•"/>
          </a:pPr>
          <a:r>
            <a:rPr lang="en-US" sz="2000" kern="1200" dirty="0"/>
            <a:t>ERP</a:t>
          </a:r>
        </a:p>
        <a:p>
          <a:pPr marL="228600" lvl="1" indent="-228600" algn="l" defTabSz="889000" rtl="0">
            <a:lnSpc>
              <a:spcPct val="90000"/>
            </a:lnSpc>
            <a:spcBef>
              <a:spcPct val="0"/>
            </a:spcBef>
            <a:spcAft>
              <a:spcPct val="15000"/>
            </a:spcAft>
            <a:buChar char="•"/>
          </a:pPr>
          <a:r>
            <a:rPr lang="en-US" sz="2000" kern="1200" dirty="0"/>
            <a:t>EOQ</a:t>
          </a:r>
        </a:p>
        <a:p>
          <a:pPr marL="228600" lvl="1" indent="-228600" algn="l" defTabSz="889000" rtl="0">
            <a:lnSpc>
              <a:spcPct val="90000"/>
            </a:lnSpc>
            <a:spcBef>
              <a:spcPct val="0"/>
            </a:spcBef>
            <a:spcAft>
              <a:spcPct val="15000"/>
            </a:spcAft>
            <a:buChar char="•"/>
          </a:pPr>
          <a:r>
            <a:rPr lang="en-US" sz="2000" kern="1200" dirty="0"/>
            <a:t>Rule of thumb</a:t>
          </a:r>
        </a:p>
        <a:p>
          <a:pPr marL="171450" lvl="1" indent="-171450" algn="l" defTabSz="800100" rtl="0">
            <a:lnSpc>
              <a:spcPct val="90000"/>
            </a:lnSpc>
            <a:spcBef>
              <a:spcPct val="0"/>
            </a:spcBef>
            <a:spcAft>
              <a:spcPct val="15000"/>
            </a:spcAft>
            <a:buChar char="•"/>
          </a:pPr>
          <a:endParaRPr lang="en-US" sz="1800" kern="1200" dirty="0"/>
        </a:p>
      </dsp:txBody>
      <dsp:txXfrm rot="5400000">
        <a:off x="5928698" y="906144"/>
        <a:ext cx="2757041" cy="27184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D2E79-DD69-4A26-A6C2-D2768E0D450A}">
      <dsp:nvSpPr>
        <dsp:cNvPr id="0" name=""/>
        <dsp:cNvSpPr/>
      </dsp:nvSpPr>
      <dsp:spPr>
        <a:xfrm>
          <a:off x="0" y="22627"/>
          <a:ext cx="7467600" cy="958634"/>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In above example, what if performance measure is fill rate of 99%?</a:t>
          </a:r>
        </a:p>
      </dsp:txBody>
      <dsp:txXfrm>
        <a:off x="0" y="22627"/>
        <a:ext cx="7467600" cy="958634"/>
      </dsp:txXfrm>
    </dsp:sp>
    <dsp:sp modelId="{5E9231DE-52B0-4FA3-BE38-BD0D3288B06E}">
      <dsp:nvSpPr>
        <dsp:cNvPr id="0" name=""/>
        <dsp:cNvSpPr/>
      </dsp:nvSpPr>
      <dsp:spPr>
        <a:xfrm>
          <a:off x="0" y="981262"/>
          <a:ext cx="7467600" cy="146308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Using the formula for </a:t>
          </a:r>
          <a:r>
            <a:rPr lang="en-US" sz="2600" i="1" kern="1200" dirty="0"/>
            <a:t>z </a:t>
          </a:r>
          <a:r>
            <a:rPr lang="en-US" sz="2600" i="0" kern="1200" dirty="0"/>
            <a:t>or table</a:t>
          </a:r>
          <a:r>
            <a:rPr lang="en-US" sz="2600" kern="1200" dirty="0"/>
            <a:t>, given fill rate </a:t>
          </a:r>
          <a:r>
            <a:rPr lang="en-US" sz="2600" i="1" kern="1200" dirty="0"/>
            <a:t>FR</a:t>
          </a:r>
          <a:r>
            <a:rPr lang="en-US" sz="2600" kern="1200" dirty="0"/>
            <a:t> and coefficient of variation, </a:t>
          </a:r>
          <a:r>
            <a:rPr lang="en-US" sz="2600" i="1" kern="1200" dirty="0"/>
            <a:t>z</a:t>
          </a:r>
          <a:r>
            <a:rPr lang="en-US" sz="2600" kern="1200" dirty="0"/>
            <a:t> = 0.5</a:t>
          </a:r>
        </a:p>
      </dsp:txBody>
      <dsp:txXfrm>
        <a:off x="0" y="981262"/>
        <a:ext cx="7467600" cy="14630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27A58-4684-469A-8784-64D8F17C68BE}">
      <dsp:nvSpPr>
        <dsp:cNvPr id="0" name=""/>
        <dsp:cNvSpPr/>
      </dsp:nvSpPr>
      <dsp:spPr>
        <a:xfrm>
          <a:off x="0" y="422910"/>
          <a:ext cx="7696200" cy="11772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646615A-28F1-4145-8F88-758F1256D12F}">
      <dsp:nvSpPr>
        <dsp:cNvPr id="0" name=""/>
        <dsp:cNvSpPr/>
      </dsp:nvSpPr>
      <dsp:spPr>
        <a:xfrm>
          <a:off x="228636" y="609604"/>
          <a:ext cx="7227363" cy="72008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C6C99F8-E1B0-4DB6-95B2-EED92F71FE7D}">
      <dsp:nvSpPr>
        <dsp:cNvPr id="0" name=""/>
        <dsp:cNvSpPr/>
      </dsp:nvSpPr>
      <dsp:spPr>
        <a:xfrm rot="10800000">
          <a:off x="234418" y="1617341"/>
          <a:ext cx="7227363" cy="3013714"/>
        </a:xfrm>
        <a:prstGeom prst="round2SameRect">
          <a:avLst>
            <a:gd name="adj1" fmla="val 10500"/>
            <a:gd name="adj2" fmla="val 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l" defTabSz="1111250" rtl="0">
            <a:lnSpc>
              <a:spcPct val="90000"/>
            </a:lnSpc>
            <a:spcBef>
              <a:spcPct val="0"/>
            </a:spcBef>
            <a:spcAft>
              <a:spcPct val="35000"/>
            </a:spcAft>
            <a:buNone/>
          </a:pPr>
          <a:r>
            <a:rPr lang="en-US" sz="2500" kern="1200" dirty="0"/>
            <a:t>Good approximation formula for determining item fill rate given:</a:t>
          </a:r>
        </a:p>
        <a:p>
          <a:pPr marL="228600" lvl="1" indent="-228600" algn="l" defTabSz="889000" rtl="0">
            <a:lnSpc>
              <a:spcPct val="90000"/>
            </a:lnSpc>
            <a:spcBef>
              <a:spcPct val="0"/>
            </a:spcBef>
            <a:spcAft>
              <a:spcPct val="15000"/>
            </a:spcAft>
            <a:buChar char="•"/>
          </a:pPr>
          <a:r>
            <a:rPr lang="en-US" sz="2000" i="1" kern="1200" dirty="0"/>
            <a:t>z</a:t>
          </a:r>
          <a:r>
            <a:rPr lang="en-US" sz="2000" kern="1200" dirty="0"/>
            <a:t> value</a:t>
          </a:r>
        </a:p>
        <a:p>
          <a:pPr marL="457200" lvl="2" indent="-228600" algn="l" defTabSz="889000" rtl="0">
            <a:lnSpc>
              <a:spcPct val="90000"/>
            </a:lnSpc>
            <a:spcBef>
              <a:spcPct val="0"/>
            </a:spcBef>
            <a:spcAft>
              <a:spcPct val="15000"/>
            </a:spcAft>
            <a:buChar char="•"/>
          </a:pPr>
          <a:r>
            <a:rPr lang="en-US" sz="2000" kern="1200" dirty="0"/>
            <a:t>provided </a:t>
          </a:r>
          <a:r>
            <a:rPr lang="en-US" sz="2000" i="1" kern="1200" dirty="0"/>
            <a:t>z</a:t>
          </a:r>
          <a:r>
            <a:rPr lang="en-US" sz="2000" kern="1200" dirty="0"/>
            <a:t> &gt; 0 or desired fill rate &gt; 50%, </a:t>
          </a:r>
        </a:p>
        <a:p>
          <a:pPr marL="228600" lvl="1" indent="-228600" algn="l" defTabSz="889000" rtl="0">
            <a:lnSpc>
              <a:spcPct val="90000"/>
            </a:lnSpc>
            <a:spcBef>
              <a:spcPct val="0"/>
            </a:spcBef>
            <a:spcAft>
              <a:spcPct val="15000"/>
            </a:spcAft>
            <a:buChar char="•"/>
          </a:pPr>
          <a:r>
            <a:rPr lang="en-US" sz="2000" kern="1200" dirty="0"/>
            <a:t>mean demand </a:t>
          </a:r>
          <a:r>
            <a:rPr lang="en-US" sz="2000" kern="1200" dirty="0">
              <a:latin typeface="Symbol" pitchFamily="18" charset="2"/>
            </a:rPr>
            <a:t>m</a:t>
          </a:r>
          <a:r>
            <a:rPr lang="en-US" sz="2000" kern="1200" dirty="0"/>
            <a:t> and standard deviation </a:t>
          </a:r>
          <a:r>
            <a:rPr lang="en-US" sz="2000" kern="1200" dirty="0">
              <a:sym typeface="Symbol"/>
            </a:rPr>
            <a:t></a:t>
          </a:r>
          <a:endParaRPr lang="en-US" sz="2000" kern="1200" dirty="0"/>
        </a:p>
        <a:p>
          <a:pPr marL="457200" lvl="2" indent="-228600" algn="l" defTabSz="889000" rtl="0">
            <a:lnSpc>
              <a:spcPct val="90000"/>
            </a:lnSpc>
            <a:spcBef>
              <a:spcPct val="0"/>
            </a:spcBef>
            <a:spcAft>
              <a:spcPct val="15000"/>
            </a:spcAft>
            <a:buChar char="•"/>
          </a:pPr>
          <a:r>
            <a:rPr lang="en-US" sz="2000" kern="1200" dirty="0"/>
            <a:t>used to calculate coefficient of variation </a:t>
          </a:r>
          <a:r>
            <a:rPr lang="en-US" sz="2000" kern="1200" dirty="0" err="1"/>
            <a:t>cv</a:t>
          </a:r>
          <a:r>
            <a:rPr lang="en-US" sz="2000" kern="1200" dirty="0"/>
            <a:t>= </a:t>
          </a:r>
          <a:r>
            <a:rPr lang="en-US" sz="2000" kern="1200" dirty="0">
              <a:sym typeface="Symbol"/>
            </a:rPr>
            <a:t></a:t>
          </a:r>
          <a:r>
            <a:rPr lang="en-US" sz="2000" kern="1200" dirty="0"/>
            <a:t>/</a:t>
          </a:r>
          <a:r>
            <a:rPr lang="en-US" sz="2000" kern="1200" dirty="0">
              <a:latin typeface="Symbol" pitchFamily="18" charset="2"/>
            </a:rPr>
            <a:t>m</a:t>
          </a:r>
          <a:endParaRPr lang="en-US" sz="2000" kern="1200" dirty="0"/>
        </a:p>
        <a:p>
          <a:pPr marL="228600" lvl="1" indent="-228600" algn="l" defTabSz="889000" rtl="0">
            <a:lnSpc>
              <a:spcPct val="90000"/>
            </a:lnSpc>
            <a:spcBef>
              <a:spcPct val="0"/>
            </a:spcBef>
            <a:spcAft>
              <a:spcPct val="15000"/>
            </a:spcAft>
            <a:buChar char="•"/>
          </a:pPr>
          <a:r>
            <a:rPr lang="en-US" sz="2000" kern="1200" dirty="0"/>
            <a:t>demand distribution is normal</a:t>
          </a:r>
        </a:p>
      </dsp:txBody>
      <dsp:txXfrm rot="10800000">
        <a:off x="327100" y="1617341"/>
        <a:ext cx="7041999" cy="29210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2647B-4E0A-48F8-9976-D24C5EE58917}">
      <dsp:nvSpPr>
        <dsp:cNvPr id="0" name=""/>
        <dsp:cNvSpPr/>
      </dsp:nvSpPr>
      <dsp:spPr>
        <a:xfrm>
          <a:off x="0" y="0"/>
          <a:ext cx="8534400" cy="181737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2BA9EB14-2925-4206-AC23-C624E85D4DE0}">
      <dsp:nvSpPr>
        <dsp:cNvPr id="0" name=""/>
        <dsp:cNvSpPr/>
      </dsp:nvSpPr>
      <dsp:spPr>
        <a:xfrm>
          <a:off x="228595" y="278526"/>
          <a:ext cx="8022336" cy="1332738"/>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5787CC-2BDA-43EB-A9C2-802A8C239A05}">
      <dsp:nvSpPr>
        <dsp:cNvPr id="0" name=""/>
        <dsp:cNvSpPr/>
      </dsp:nvSpPr>
      <dsp:spPr>
        <a:xfrm rot="10800000">
          <a:off x="256031" y="1817369"/>
          <a:ext cx="8022336" cy="2221230"/>
        </a:xfrm>
        <a:prstGeom prst="round2SameRect">
          <a:avLst>
            <a:gd name="adj1" fmla="val 10500"/>
            <a:gd name="adj2" fmla="val 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rtl="0">
            <a:lnSpc>
              <a:spcPct val="90000"/>
            </a:lnSpc>
            <a:spcBef>
              <a:spcPct val="0"/>
            </a:spcBef>
            <a:spcAft>
              <a:spcPct val="35000"/>
            </a:spcAft>
            <a:buNone/>
          </a:pPr>
          <a:r>
            <a:rPr lang="en-US" sz="2000" i="1" kern="1200" dirty="0"/>
            <a:t>z</a:t>
          </a:r>
          <a:r>
            <a:rPr lang="en-US" sz="2000" kern="1200" dirty="0"/>
            <a:t> can be obtained by solving a quadratic equation in </a:t>
          </a:r>
          <a:r>
            <a:rPr lang="en-US" sz="2000" i="1" kern="1200" dirty="0"/>
            <a:t>z</a:t>
          </a:r>
          <a:endParaRPr lang="en-US" sz="2000" kern="1200" dirty="0"/>
        </a:p>
        <a:p>
          <a:pPr marL="228600" lvl="1" indent="-228600" algn="l" defTabSz="889000" rtl="0">
            <a:lnSpc>
              <a:spcPct val="90000"/>
            </a:lnSpc>
            <a:spcBef>
              <a:spcPct val="0"/>
            </a:spcBef>
            <a:spcAft>
              <a:spcPct val="15000"/>
            </a:spcAft>
            <a:buChar char="•"/>
          </a:pPr>
          <a:r>
            <a:rPr lang="en-US" sz="2000" kern="1200" dirty="0"/>
            <a:t>We first need to find </a:t>
          </a:r>
          <a:r>
            <a:rPr lang="en-US" sz="2000" kern="1200" dirty="0" err="1"/>
            <a:t>cv</a:t>
          </a:r>
          <a:r>
            <a:rPr lang="en-US" sz="2000" kern="1200" dirty="0"/>
            <a:t>! </a:t>
          </a:r>
        </a:p>
      </dsp:txBody>
      <dsp:txXfrm rot="10800000">
        <a:off x="324341" y="1817369"/>
        <a:ext cx="7885716" cy="21529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8BAFD-0EB9-4D0A-8DB0-8946A0468F20}">
      <dsp:nvSpPr>
        <dsp:cNvPr id="0" name=""/>
        <dsp:cNvSpPr/>
      </dsp:nvSpPr>
      <dsp:spPr>
        <a:xfrm>
          <a:off x="0" y="0"/>
          <a:ext cx="8077200" cy="48991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Optimal order quantity = 600</a:t>
          </a:r>
        </a:p>
      </dsp:txBody>
      <dsp:txXfrm>
        <a:off x="23916" y="23916"/>
        <a:ext cx="8029368" cy="442087"/>
      </dsp:txXfrm>
    </dsp:sp>
    <dsp:sp modelId="{37802B38-F03C-488C-A896-6F4900703AD5}">
      <dsp:nvSpPr>
        <dsp:cNvPr id="0" name=""/>
        <dsp:cNvSpPr/>
      </dsp:nvSpPr>
      <dsp:spPr>
        <a:xfrm>
          <a:off x="0" y="501712"/>
          <a:ext cx="8077200" cy="459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sym typeface="Symbol"/>
            </a:rPr>
            <a:t></a:t>
          </a:r>
          <a:r>
            <a:rPr lang="en-US" sz="1800" kern="1200" baseline="-25000" dirty="0"/>
            <a:t>LTD </a:t>
          </a:r>
          <a:r>
            <a:rPr lang="en-US" sz="1800" kern="1200" dirty="0"/>
            <a:t>= </a:t>
          </a:r>
          <a:r>
            <a:rPr lang="en-US" sz="1800" kern="1200" dirty="0">
              <a:sym typeface="Symbol"/>
            </a:rPr>
            <a:t></a:t>
          </a:r>
          <a:r>
            <a:rPr lang="en-US" sz="1800" kern="1200" baseline="-25000" dirty="0"/>
            <a:t>d</a:t>
          </a:r>
          <a:r>
            <a:rPr lang="en-US" sz="1800" kern="1200" dirty="0"/>
            <a:t>*</a:t>
          </a:r>
          <a:r>
            <a:rPr lang="en-US" sz="1800" kern="1200" dirty="0">
              <a:sym typeface="Symbol"/>
            </a:rPr>
            <a:t></a:t>
          </a:r>
          <a:r>
            <a:rPr lang="en-US" sz="1800" i="1" kern="1200" dirty="0"/>
            <a:t>L</a:t>
          </a:r>
          <a:r>
            <a:rPr lang="en-US" sz="1800" kern="1200" dirty="0"/>
            <a:t> = 4* </a:t>
          </a:r>
          <a:r>
            <a:rPr lang="en-US" sz="1800" kern="1200" dirty="0">
              <a:sym typeface="Symbol"/>
            </a:rPr>
            <a:t></a:t>
          </a:r>
          <a:r>
            <a:rPr lang="en-US" sz="1800" kern="1200" dirty="0"/>
            <a:t>16 = 16</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kern="1200" dirty="0"/>
            <a:t>Given desired fill rate of 99%, the desired z is </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kern="1200" dirty="0"/>
            <a:t>where FR = 0.99, </a:t>
          </a:r>
          <a:r>
            <a:rPr lang="en-US" sz="1800" kern="1200" dirty="0">
              <a:sym typeface="Symbol"/>
            </a:rPr>
            <a:t></a:t>
          </a:r>
          <a:r>
            <a:rPr lang="en-US" sz="1800" kern="1200" dirty="0"/>
            <a:t> = 320, </a:t>
          </a:r>
          <a:r>
            <a:rPr lang="en-US" sz="1800" kern="1200" dirty="0">
              <a:sym typeface="Symbol"/>
            </a:rPr>
            <a:t></a:t>
          </a:r>
          <a:r>
            <a:rPr lang="en-US" sz="1800" kern="1200" dirty="0"/>
            <a:t> </a:t>
          </a:r>
          <a:r>
            <a:rPr lang="en-US" sz="1800" kern="1200"/>
            <a:t>= 16 </a:t>
          </a:r>
          <a:r>
            <a:rPr lang="en-US" sz="1800" kern="1200" dirty="0"/>
            <a:t>for lead time demand.</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i="1" kern="1200" dirty="0"/>
            <a:t>r = d*L + z*</a:t>
          </a:r>
          <a:r>
            <a:rPr lang="en-US" sz="1800" i="1" kern="1200" dirty="0">
              <a:sym typeface="Symbol"/>
            </a:rPr>
            <a:t></a:t>
          </a:r>
          <a:r>
            <a:rPr lang="en-US" sz="1800" kern="1200" baseline="-25000" dirty="0"/>
            <a:t>LTD</a:t>
          </a:r>
          <a:r>
            <a:rPr lang="en-US" sz="1800" kern="1200" dirty="0"/>
            <a:t> = 20*16 + 0.5*16 </a:t>
          </a:r>
          <a:r>
            <a:rPr lang="en-US" sz="1800" kern="1200" dirty="0">
              <a:sym typeface="Symbol"/>
            </a:rPr>
            <a:t></a:t>
          </a:r>
          <a:r>
            <a:rPr lang="en-US" sz="1800" kern="1200" dirty="0"/>
            <a:t> 328 -&gt; 16.5 days of demand</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kern="1200" dirty="0"/>
            <a:t>Safety stock = 0.5*16 </a:t>
          </a:r>
          <a:r>
            <a:rPr lang="en-US" sz="1800" kern="1200" dirty="0">
              <a:sym typeface="Symbol"/>
            </a:rPr>
            <a:t></a:t>
          </a:r>
          <a:r>
            <a:rPr lang="en-US" sz="1800" kern="1200" dirty="0"/>
            <a:t> 8 -&gt; ½ day of demand</a:t>
          </a:r>
        </a:p>
      </dsp:txBody>
      <dsp:txXfrm>
        <a:off x="0" y="501712"/>
        <a:ext cx="8077200" cy="45918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F3019-12A9-4E05-AA75-12C3B6F2A794}">
      <dsp:nvSpPr>
        <dsp:cNvPr id="0" name=""/>
        <dsp:cNvSpPr/>
      </dsp:nvSpPr>
      <dsp:spPr>
        <a:xfrm rot="16200000">
          <a:off x="-1043127" y="1044140"/>
          <a:ext cx="4724399" cy="2636118"/>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en-US" sz="1800" kern="1200" dirty="0"/>
            <a:t>Which measure to select?</a:t>
          </a:r>
        </a:p>
        <a:p>
          <a:pPr marL="171450" lvl="1" indent="-171450" algn="l" defTabSz="800100" rtl="0">
            <a:lnSpc>
              <a:spcPct val="90000"/>
            </a:lnSpc>
            <a:spcBef>
              <a:spcPct val="0"/>
            </a:spcBef>
            <a:spcAft>
              <a:spcPct val="15000"/>
            </a:spcAft>
            <a:buChar char="•"/>
          </a:pPr>
          <a:r>
            <a:rPr lang="en-US" sz="1800" kern="1200" dirty="0"/>
            <a:t>Does it measure what we really want?</a:t>
          </a:r>
        </a:p>
        <a:p>
          <a:pPr marL="171450" lvl="1" indent="-171450" algn="l" defTabSz="800100" rtl="0">
            <a:lnSpc>
              <a:spcPct val="90000"/>
            </a:lnSpc>
            <a:spcBef>
              <a:spcPct val="0"/>
            </a:spcBef>
            <a:spcAft>
              <a:spcPct val="15000"/>
            </a:spcAft>
            <a:buChar char="•"/>
          </a:pPr>
          <a:r>
            <a:rPr lang="en-US" sz="1800" kern="1200" dirty="0"/>
            <a:t>How does it impact inventory?</a:t>
          </a:r>
        </a:p>
      </dsp:txBody>
      <dsp:txXfrm rot="5400000">
        <a:off x="1013" y="944880"/>
        <a:ext cx="2636118" cy="2834639"/>
      </dsp:txXfrm>
    </dsp:sp>
    <dsp:sp modelId="{5E56ED9D-B71D-4BBC-AD4D-6E72306A39B2}">
      <dsp:nvSpPr>
        <dsp:cNvPr id="0" name=""/>
        <dsp:cNvSpPr/>
      </dsp:nvSpPr>
      <dsp:spPr>
        <a:xfrm rot="16200000">
          <a:off x="1790700" y="1044140"/>
          <a:ext cx="4724399" cy="2636118"/>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en-US" sz="1800" kern="1200" dirty="0"/>
            <a:t>How do we set target customer service levels?</a:t>
          </a:r>
        </a:p>
        <a:p>
          <a:pPr marL="171450" lvl="1" indent="-171450" algn="l" defTabSz="800100" rtl="0">
            <a:lnSpc>
              <a:spcPct val="90000"/>
            </a:lnSpc>
            <a:spcBef>
              <a:spcPct val="0"/>
            </a:spcBef>
            <a:spcAft>
              <a:spcPct val="15000"/>
            </a:spcAft>
            <a:buChar char="•"/>
          </a:pPr>
          <a:r>
            <a:rPr lang="en-US" sz="1800" kern="1200" dirty="0"/>
            <a:t>Did we consider product substitution?</a:t>
          </a:r>
        </a:p>
      </dsp:txBody>
      <dsp:txXfrm rot="5400000">
        <a:off x="2834840" y="944880"/>
        <a:ext cx="2636118" cy="2834639"/>
      </dsp:txXfrm>
    </dsp:sp>
    <dsp:sp modelId="{6222CE22-D1B5-473C-89C0-0DB9DD8AD03F}">
      <dsp:nvSpPr>
        <dsp:cNvPr id="0" name=""/>
        <dsp:cNvSpPr/>
      </dsp:nvSpPr>
      <dsp:spPr>
        <a:xfrm rot="16200000">
          <a:off x="4624527" y="1044140"/>
          <a:ext cx="4724399" cy="2636118"/>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en-US" sz="1800" kern="1200" dirty="0"/>
            <a:t>Fill rate</a:t>
          </a:r>
        </a:p>
        <a:p>
          <a:pPr marL="171450" lvl="1" indent="-171450" algn="l" defTabSz="711200" rtl="0">
            <a:lnSpc>
              <a:spcPct val="90000"/>
            </a:lnSpc>
            <a:spcBef>
              <a:spcPct val="0"/>
            </a:spcBef>
            <a:spcAft>
              <a:spcPct val="15000"/>
            </a:spcAft>
            <a:buChar char="•"/>
          </a:pPr>
          <a:r>
            <a:rPr lang="en-US" sz="1600" kern="1200" dirty="0"/>
            <a:t>Pros:  More directly related to a measure of shipped quantity relative to demand.</a:t>
          </a:r>
        </a:p>
        <a:p>
          <a:pPr marL="171450" lvl="1" indent="-171450" algn="l" defTabSz="711200" rtl="0">
            <a:lnSpc>
              <a:spcPct val="90000"/>
            </a:lnSpc>
            <a:spcBef>
              <a:spcPct val="0"/>
            </a:spcBef>
            <a:spcAft>
              <a:spcPct val="15000"/>
            </a:spcAft>
            <a:buChar char="•"/>
          </a:pPr>
          <a:r>
            <a:rPr lang="en-US" sz="1600" kern="1200" dirty="0"/>
            <a:t>Cons: It is more complicated to implement a safety stock calculation</a:t>
          </a:r>
          <a:r>
            <a:rPr lang="en-US" sz="1200" kern="1200" dirty="0"/>
            <a:t>.  </a:t>
          </a:r>
        </a:p>
      </dsp:txBody>
      <dsp:txXfrm rot="5400000">
        <a:off x="5668667" y="944880"/>
        <a:ext cx="2636118" cy="28346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1D738-DEA3-40EF-828B-02180EE851B0}">
      <dsp:nvSpPr>
        <dsp:cNvPr id="0" name=""/>
        <dsp:cNvSpPr/>
      </dsp:nvSpPr>
      <dsp:spPr>
        <a:xfrm rot="16200000">
          <a:off x="490316" y="-489265"/>
          <a:ext cx="1754326" cy="2732856"/>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rtl="0">
            <a:lnSpc>
              <a:spcPct val="90000"/>
            </a:lnSpc>
            <a:spcBef>
              <a:spcPct val="0"/>
            </a:spcBef>
            <a:spcAft>
              <a:spcPct val="35000"/>
            </a:spcAft>
            <a:buNone/>
          </a:pPr>
          <a:r>
            <a:rPr lang="en-US" sz="1800" kern="1200" dirty="0"/>
            <a:t>99% fill rate is typically equivalent to 90%-95% CSL (for </a:t>
          </a:r>
          <a:r>
            <a:rPr lang="en-US" sz="1800" kern="1200" dirty="0" err="1"/>
            <a:t>cv</a:t>
          </a:r>
          <a:r>
            <a:rPr lang="en-US" sz="1800" kern="1200" dirty="0"/>
            <a:t> up to 0.3).</a:t>
          </a:r>
        </a:p>
      </dsp:txBody>
      <dsp:txXfrm rot="5400000">
        <a:off x="1051" y="350865"/>
        <a:ext cx="2732856" cy="1052596"/>
      </dsp:txXfrm>
    </dsp:sp>
    <dsp:sp modelId="{5B82CF35-964F-40AA-9C3C-1DDF83ACB536}">
      <dsp:nvSpPr>
        <dsp:cNvPr id="0" name=""/>
        <dsp:cNvSpPr/>
      </dsp:nvSpPr>
      <dsp:spPr>
        <a:xfrm rot="16200000">
          <a:off x="3428137" y="-489265"/>
          <a:ext cx="1754326" cy="2732856"/>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rtl="0">
            <a:lnSpc>
              <a:spcPct val="90000"/>
            </a:lnSpc>
            <a:spcBef>
              <a:spcPct val="0"/>
            </a:spcBef>
            <a:spcAft>
              <a:spcPct val="35000"/>
            </a:spcAft>
            <a:buNone/>
          </a:pPr>
          <a:r>
            <a:rPr lang="en-US" sz="1800" kern="1200" dirty="0"/>
            <a:t>99% CSL is estimated at 99.985% fill rate (for </a:t>
          </a:r>
          <a:r>
            <a:rPr lang="en-US" sz="1800" kern="1200" dirty="0" err="1"/>
            <a:t>cv</a:t>
          </a:r>
          <a:r>
            <a:rPr lang="en-US" sz="1800" kern="1200" dirty="0"/>
            <a:t>=0.2) .  </a:t>
          </a:r>
        </a:p>
      </dsp:txBody>
      <dsp:txXfrm rot="5400000">
        <a:off x="2938872" y="350865"/>
        <a:ext cx="2732856" cy="1052596"/>
      </dsp:txXfrm>
    </dsp:sp>
    <dsp:sp modelId="{AF9D9D5E-6CE4-48B6-B113-4BBA9630B92B}">
      <dsp:nvSpPr>
        <dsp:cNvPr id="0" name=""/>
        <dsp:cNvSpPr/>
      </dsp:nvSpPr>
      <dsp:spPr>
        <a:xfrm rot="16200000">
          <a:off x="6365957" y="-489265"/>
          <a:ext cx="1754326" cy="2732856"/>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rtl="0">
            <a:lnSpc>
              <a:spcPct val="90000"/>
            </a:lnSpc>
            <a:spcBef>
              <a:spcPct val="0"/>
            </a:spcBef>
            <a:spcAft>
              <a:spcPct val="35000"/>
            </a:spcAft>
            <a:buNone/>
          </a:pPr>
          <a:r>
            <a:rPr lang="en-US" sz="1800" kern="1200" dirty="0"/>
            <a:t>This may not seem a lot different, but it increases safety stock by 50%.</a:t>
          </a:r>
        </a:p>
      </dsp:txBody>
      <dsp:txXfrm rot="5400000">
        <a:off x="5876692" y="350865"/>
        <a:ext cx="2732856" cy="1052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DC91A-FF68-4373-9A4B-856C1C7A709C}">
      <dsp:nvSpPr>
        <dsp:cNvPr id="0" name=""/>
        <dsp:cNvSpPr/>
      </dsp:nvSpPr>
      <dsp:spPr>
        <a:xfrm>
          <a:off x="1668" y="159433"/>
          <a:ext cx="2646540" cy="1823466"/>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A7E258E-7C4E-4AEC-83B3-35F86591A54E}">
      <dsp:nvSpPr>
        <dsp:cNvPr id="0" name=""/>
        <dsp:cNvSpPr/>
      </dsp:nvSpPr>
      <dsp:spPr>
        <a:xfrm>
          <a:off x="1668" y="1982899"/>
          <a:ext cx="2646540" cy="98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kern="1200" dirty="0"/>
            <a:t>A world leader in knitwear</a:t>
          </a:r>
        </a:p>
      </dsp:txBody>
      <dsp:txXfrm>
        <a:off x="1668" y="1982899"/>
        <a:ext cx="2646540" cy="981866"/>
      </dsp:txXfrm>
    </dsp:sp>
    <dsp:sp modelId="{66F08453-70A2-4546-892B-32C42AD0CB3B}">
      <dsp:nvSpPr>
        <dsp:cNvPr id="0" name=""/>
        <dsp:cNvSpPr/>
      </dsp:nvSpPr>
      <dsp:spPr>
        <a:xfrm>
          <a:off x="2912973" y="159433"/>
          <a:ext cx="2646540" cy="1823466"/>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06A27C-D9EE-46EB-A805-AB38C9F1DF57}">
      <dsp:nvSpPr>
        <dsp:cNvPr id="0" name=""/>
        <dsp:cNvSpPr/>
      </dsp:nvSpPr>
      <dsp:spPr>
        <a:xfrm>
          <a:off x="2912973" y="1982899"/>
          <a:ext cx="2646540" cy="98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kern="1200" dirty="0"/>
            <a:t>Massive volume, many stores</a:t>
          </a:r>
        </a:p>
      </dsp:txBody>
      <dsp:txXfrm>
        <a:off x="2912973" y="1982899"/>
        <a:ext cx="2646540" cy="981866"/>
      </dsp:txXfrm>
    </dsp:sp>
    <dsp:sp modelId="{4D9BF8BF-E5E7-467C-A346-5AED257F2692}">
      <dsp:nvSpPr>
        <dsp:cNvPr id="0" name=""/>
        <dsp:cNvSpPr/>
      </dsp:nvSpPr>
      <dsp:spPr>
        <a:xfrm>
          <a:off x="5824279" y="159433"/>
          <a:ext cx="2646540" cy="1823466"/>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038314-405E-4EFD-971A-E703EF805C1D}">
      <dsp:nvSpPr>
        <dsp:cNvPr id="0" name=""/>
        <dsp:cNvSpPr/>
      </dsp:nvSpPr>
      <dsp:spPr>
        <a:xfrm>
          <a:off x="5824279" y="1982899"/>
          <a:ext cx="2646540" cy="98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kern="1200" dirty="0"/>
            <a:t>Many small stores with limited storage </a:t>
          </a:r>
        </a:p>
      </dsp:txBody>
      <dsp:txXfrm>
        <a:off x="5824279" y="1982899"/>
        <a:ext cx="2646540" cy="981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3050F-130B-4A38-89C9-51A6D2C2CBFE}">
      <dsp:nvSpPr>
        <dsp:cNvPr id="0" name=""/>
        <dsp:cNvSpPr/>
      </dsp:nvSpPr>
      <dsp:spPr>
        <a:xfrm>
          <a:off x="0" y="0"/>
          <a:ext cx="8458200" cy="4572000"/>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Features</a:t>
          </a:r>
        </a:p>
      </dsp:txBody>
      <dsp:txXfrm>
        <a:off x="0" y="0"/>
        <a:ext cx="8458200" cy="1371600"/>
      </dsp:txXfrm>
    </dsp:sp>
    <dsp:sp modelId="{0CD85AF1-537C-4BF9-AD0A-6A77782582A8}">
      <dsp:nvSpPr>
        <dsp:cNvPr id="0" name=""/>
        <dsp:cNvSpPr/>
      </dsp:nvSpPr>
      <dsp:spPr>
        <a:xfrm>
          <a:off x="845819" y="1371990"/>
          <a:ext cx="6766560" cy="898214"/>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Periodic review system easier to administer, especially when we order multiple items from a single source</a:t>
          </a:r>
        </a:p>
      </dsp:txBody>
      <dsp:txXfrm>
        <a:off x="872127" y="1398298"/>
        <a:ext cx="6713944" cy="845598"/>
      </dsp:txXfrm>
    </dsp:sp>
    <dsp:sp modelId="{6F938A14-13D1-4870-AF18-20A6A2302CEA}">
      <dsp:nvSpPr>
        <dsp:cNvPr id="0" name=""/>
        <dsp:cNvSpPr/>
      </dsp:nvSpPr>
      <dsp:spPr>
        <a:xfrm>
          <a:off x="845819" y="2408392"/>
          <a:ext cx="6766560" cy="898214"/>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In periodic review systems, there is no “order or reorder point” since orders are placed at regular intervals independent of the inventory levels</a:t>
          </a:r>
        </a:p>
      </dsp:txBody>
      <dsp:txXfrm>
        <a:off x="872127" y="2434700"/>
        <a:ext cx="6713944" cy="845598"/>
      </dsp:txXfrm>
    </dsp:sp>
    <dsp:sp modelId="{18564FED-62B5-4C2C-9FD2-1164742B27A4}">
      <dsp:nvSpPr>
        <dsp:cNvPr id="0" name=""/>
        <dsp:cNvSpPr/>
      </dsp:nvSpPr>
      <dsp:spPr>
        <a:xfrm>
          <a:off x="845819" y="3444794"/>
          <a:ext cx="6766560" cy="898214"/>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Periodic review policies followed in many real situations</a:t>
          </a:r>
        </a:p>
      </dsp:txBody>
      <dsp:txXfrm>
        <a:off x="872127" y="3471102"/>
        <a:ext cx="6713944" cy="845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FDAB1-CAA2-4B1C-8352-7533195EDDCE}">
      <dsp:nvSpPr>
        <dsp:cNvPr id="0" name=""/>
        <dsp:cNvSpPr/>
      </dsp:nvSpPr>
      <dsp:spPr>
        <a:xfrm>
          <a:off x="2657" y="0"/>
          <a:ext cx="2465598" cy="5029199"/>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Order quantity (</a:t>
          </a:r>
          <a:r>
            <a:rPr lang="en-US" sz="2000" i="1" kern="1200" dirty="0"/>
            <a:t>q</a:t>
          </a:r>
          <a:r>
            <a:rPr lang="en-US" sz="2000" kern="1200" dirty="0"/>
            <a:t>)</a:t>
          </a:r>
        </a:p>
      </dsp:txBody>
      <dsp:txXfrm>
        <a:off x="2657" y="0"/>
        <a:ext cx="2465598" cy="1508760"/>
      </dsp:txXfrm>
    </dsp:sp>
    <dsp:sp modelId="{83706617-D822-4586-9844-4DFEC6A8AD6A}">
      <dsp:nvSpPr>
        <dsp:cNvPr id="0" name=""/>
        <dsp:cNvSpPr/>
      </dsp:nvSpPr>
      <dsp:spPr>
        <a:xfrm>
          <a:off x="249217" y="1510233"/>
          <a:ext cx="1972478" cy="1516372"/>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Order-up-to-level- Inventory position</a:t>
          </a:r>
        </a:p>
        <a:p>
          <a:pPr marL="0" lvl="0" indent="0" algn="ctr" defTabSz="889000" rtl="0">
            <a:lnSpc>
              <a:spcPct val="90000"/>
            </a:lnSpc>
            <a:spcBef>
              <a:spcPct val="0"/>
            </a:spcBef>
            <a:spcAft>
              <a:spcPct val="35000"/>
            </a:spcAft>
            <a:buNone/>
          </a:pPr>
          <a:r>
            <a:rPr lang="en-US" sz="2000" kern="1200" dirty="0"/>
            <a:t>OUL-I</a:t>
          </a:r>
        </a:p>
      </dsp:txBody>
      <dsp:txXfrm>
        <a:off x="293630" y="1554646"/>
        <a:ext cx="1883652" cy="1427546"/>
      </dsp:txXfrm>
    </dsp:sp>
    <dsp:sp modelId="{B3275BCD-D345-463D-8665-E76443D76F5F}">
      <dsp:nvSpPr>
        <dsp:cNvPr id="0" name=""/>
        <dsp:cNvSpPr/>
      </dsp:nvSpPr>
      <dsp:spPr>
        <a:xfrm>
          <a:off x="249217" y="3259894"/>
          <a:ext cx="1972478" cy="1516372"/>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We need to calculate OUL</a:t>
          </a:r>
        </a:p>
      </dsp:txBody>
      <dsp:txXfrm>
        <a:off x="293630" y="3304307"/>
        <a:ext cx="1883652" cy="1427546"/>
      </dsp:txXfrm>
    </dsp:sp>
    <dsp:sp modelId="{B33594B3-A377-4F5C-82BC-102113158984}">
      <dsp:nvSpPr>
        <dsp:cNvPr id="0" name=""/>
        <dsp:cNvSpPr/>
      </dsp:nvSpPr>
      <dsp:spPr>
        <a:xfrm>
          <a:off x="2653175" y="0"/>
          <a:ext cx="2465598" cy="5029199"/>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Safety stock (</a:t>
          </a:r>
          <a:r>
            <a:rPr lang="en-US" sz="2000" kern="1200" dirty="0" err="1"/>
            <a:t>ss</a:t>
          </a:r>
          <a:r>
            <a:rPr lang="en-US" sz="2000" kern="1200" dirty="0"/>
            <a:t>)</a:t>
          </a:r>
        </a:p>
      </dsp:txBody>
      <dsp:txXfrm>
        <a:off x="2653175" y="0"/>
        <a:ext cx="2465598" cy="1508760"/>
      </dsp:txXfrm>
    </dsp:sp>
    <dsp:sp modelId="{E8BF8309-02A1-4F8E-BE72-9648AEC25F1C}">
      <dsp:nvSpPr>
        <dsp:cNvPr id="0" name=""/>
        <dsp:cNvSpPr/>
      </dsp:nvSpPr>
      <dsp:spPr>
        <a:xfrm>
          <a:off x="2899735" y="1508760"/>
          <a:ext cx="1972478" cy="3268980"/>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function of the safety factor (</a:t>
          </a:r>
          <a:r>
            <a:rPr lang="en-US" sz="2000" i="1" kern="1200" dirty="0"/>
            <a:t>z</a:t>
          </a:r>
          <a:r>
            <a:rPr lang="en-US" sz="2000" kern="1200" dirty="0"/>
            <a:t>) and </a:t>
          </a:r>
          <a:r>
            <a:rPr lang="en-US" sz="2000" kern="1200" dirty="0">
              <a:sym typeface="Symbol"/>
            </a:rPr>
            <a:t></a:t>
          </a:r>
          <a:r>
            <a:rPr lang="en-US" sz="2000" i="1" kern="1200" baseline="-25000" dirty="0"/>
            <a:t>LTD</a:t>
          </a:r>
          <a:r>
            <a:rPr lang="en-US" sz="2000" kern="1200" dirty="0"/>
            <a:t> . </a:t>
          </a:r>
        </a:p>
      </dsp:txBody>
      <dsp:txXfrm>
        <a:off x="2957507" y="1566532"/>
        <a:ext cx="1856934" cy="3153436"/>
      </dsp:txXfrm>
    </dsp:sp>
    <dsp:sp modelId="{4A4386A0-41E2-4BAA-BA33-65043AEC4B09}">
      <dsp:nvSpPr>
        <dsp:cNvPr id="0" name=""/>
        <dsp:cNvSpPr/>
      </dsp:nvSpPr>
      <dsp:spPr>
        <a:xfrm>
          <a:off x="5303694" y="0"/>
          <a:ext cx="3151848" cy="5029199"/>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ym typeface="Symbol"/>
            </a:rPr>
            <a:t></a:t>
          </a:r>
          <a:r>
            <a:rPr lang="en-US" sz="2000" i="1" kern="1200" baseline="-25000" dirty="0"/>
            <a:t>LTD </a:t>
          </a:r>
          <a:r>
            <a:rPr lang="en-US" sz="2000" i="0" kern="1200" baseline="0" dirty="0"/>
            <a:t>is</a:t>
          </a:r>
          <a:r>
            <a:rPr lang="en-US" sz="2000" i="1" kern="1200" baseline="-25000" dirty="0"/>
            <a:t> </a:t>
          </a:r>
          <a:r>
            <a:rPr lang="en-US" sz="2000" kern="1200" dirty="0"/>
            <a:t>the standard deviation of demand during the lead time  plus the review interval </a:t>
          </a:r>
        </a:p>
      </dsp:txBody>
      <dsp:txXfrm>
        <a:off x="5303694" y="0"/>
        <a:ext cx="3151848" cy="1508760"/>
      </dsp:txXfrm>
    </dsp:sp>
    <dsp:sp modelId="{3B1303A4-2345-4FA7-B11D-CC55F756329D}">
      <dsp:nvSpPr>
        <dsp:cNvPr id="0" name=""/>
        <dsp:cNvSpPr/>
      </dsp:nvSpPr>
      <dsp:spPr>
        <a:xfrm>
          <a:off x="5529634" y="1510233"/>
          <a:ext cx="2699968" cy="1516372"/>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ym typeface="Symbol"/>
            </a:rPr>
            <a:t></a:t>
          </a:r>
          <a:r>
            <a:rPr lang="en-US" sz="2000" kern="1200" baseline="-25000" dirty="0"/>
            <a:t>LTD </a:t>
          </a:r>
          <a:r>
            <a:rPr lang="en-US" sz="2000" kern="1200" dirty="0"/>
            <a:t>=              .                                              if the lead time is fixed and</a:t>
          </a:r>
        </a:p>
      </dsp:txBody>
      <dsp:txXfrm>
        <a:off x="5574047" y="1554646"/>
        <a:ext cx="2611142" cy="1427546"/>
      </dsp:txXfrm>
    </dsp:sp>
    <dsp:sp modelId="{35C9A5B3-6AE7-487C-BD17-36FCBF728305}">
      <dsp:nvSpPr>
        <dsp:cNvPr id="0" name=""/>
        <dsp:cNvSpPr/>
      </dsp:nvSpPr>
      <dsp:spPr>
        <a:xfrm>
          <a:off x="5529634" y="3259894"/>
          <a:ext cx="2699968" cy="1516372"/>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ym typeface="Symbol"/>
            </a:rPr>
            <a:t></a:t>
          </a:r>
          <a:r>
            <a:rPr lang="en-US" sz="2000" kern="1200" baseline="-25000" dirty="0"/>
            <a:t>LTD </a:t>
          </a:r>
          <a:r>
            <a:rPr lang="en-US" sz="2000" kern="1200" dirty="0"/>
            <a:t>=                 .                              if the lead time is variable</a:t>
          </a:r>
        </a:p>
      </dsp:txBody>
      <dsp:txXfrm>
        <a:off x="5574047" y="3304307"/>
        <a:ext cx="2611142" cy="1427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AE9AC-1D5C-4704-A8E2-7775C7157A09}">
      <dsp:nvSpPr>
        <dsp:cNvPr id="0" name=""/>
        <dsp:cNvSpPr/>
      </dsp:nvSpPr>
      <dsp:spPr>
        <a:xfrm>
          <a:off x="4080" y="0"/>
          <a:ext cx="3925416" cy="4038600"/>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Order-up-to-level</a:t>
          </a:r>
        </a:p>
      </dsp:txBody>
      <dsp:txXfrm>
        <a:off x="4080" y="0"/>
        <a:ext cx="3925416" cy="1211580"/>
      </dsp:txXfrm>
    </dsp:sp>
    <dsp:sp modelId="{FDF70C18-7B20-4FD4-B52D-6B88A4D2B6B9}">
      <dsp:nvSpPr>
        <dsp:cNvPr id="0" name=""/>
        <dsp:cNvSpPr/>
      </dsp:nvSpPr>
      <dsp:spPr>
        <a:xfrm>
          <a:off x="396622" y="1211580"/>
          <a:ext cx="3140332" cy="2625090"/>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i="0" kern="1200" dirty="0"/>
            <a:t>OUL = R(T+L) + Safety stock</a:t>
          </a:r>
        </a:p>
      </dsp:txBody>
      <dsp:txXfrm>
        <a:off x="473508" y="1288466"/>
        <a:ext cx="2986560" cy="2471318"/>
      </dsp:txXfrm>
    </dsp:sp>
    <dsp:sp modelId="{EF4E0646-CBB1-4AE3-A747-B90570B26079}">
      <dsp:nvSpPr>
        <dsp:cNvPr id="0" name=""/>
        <dsp:cNvSpPr/>
      </dsp:nvSpPr>
      <dsp:spPr>
        <a:xfrm>
          <a:off x="4223903" y="0"/>
          <a:ext cx="3925416" cy="4038600"/>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Order quantity</a:t>
          </a:r>
        </a:p>
      </dsp:txBody>
      <dsp:txXfrm>
        <a:off x="4223903" y="0"/>
        <a:ext cx="3925416" cy="1211580"/>
      </dsp:txXfrm>
    </dsp:sp>
    <dsp:sp modelId="{1C2B0A85-0241-45F8-B4F7-A511E014A15A}">
      <dsp:nvSpPr>
        <dsp:cNvPr id="0" name=""/>
        <dsp:cNvSpPr/>
      </dsp:nvSpPr>
      <dsp:spPr>
        <a:xfrm>
          <a:off x="4616444" y="1211580"/>
          <a:ext cx="3140332" cy="2625090"/>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i="1" kern="1200" dirty="0"/>
            <a:t>Q = R</a:t>
          </a:r>
          <a:r>
            <a:rPr lang="en-US" sz="2000" kern="1200" dirty="0"/>
            <a:t>(</a:t>
          </a:r>
          <a:r>
            <a:rPr lang="en-US" sz="2000" i="1" kern="1200" dirty="0"/>
            <a:t>T+L</a:t>
          </a:r>
          <a:r>
            <a:rPr lang="en-US" sz="2000" kern="1200" dirty="0"/>
            <a:t>)</a:t>
          </a:r>
          <a:r>
            <a:rPr lang="en-US" sz="2000" i="1" kern="1200" dirty="0"/>
            <a:t> + </a:t>
          </a:r>
          <a:r>
            <a:rPr lang="en-US" sz="2000" i="1" kern="1200" dirty="0" err="1"/>
            <a:t>z</a:t>
          </a:r>
          <a:r>
            <a:rPr lang="en-US" sz="2000" i="1" kern="1200" dirty="0" err="1">
              <a:sym typeface="Symbol"/>
            </a:rPr>
            <a:t></a:t>
          </a:r>
          <a:r>
            <a:rPr lang="en-US" sz="2000" i="1" kern="1200" baseline="-25000" dirty="0" err="1"/>
            <a:t>LTD</a:t>
          </a:r>
          <a:r>
            <a:rPr lang="en-US" sz="2000" i="1" kern="1200" baseline="-25000" dirty="0"/>
            <a:t> </a:t>
          </a:r>
          <a:r>
            <a:rPr lang="en-US" sz="2000" i="1" kern="1200" dirty="0"/>
            <a:t>- I</a:t>
          </a:r>
          <a:endParaRPr lang="en-US" sz="2000" kern="1200" dirty="0"/>
        </a:p>
      </dsp:txBody>
      <dsp:txXfrm>
        <a:off x="4693330" y="1288466"/>
        <a:ext cx="2986560" cy="24713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F6B48-FE67-4B0F-B148-7576AAD9DABB}">
      <dsp:nvSpPr>
        <dsp:cNvPr id="0" name=""/>
        <dsp:cNvSpPr/>
      </dsp:nvSpPr>
      <dsp:spPr>
        <a:xfrm>
          <a:off x="0" y="417135"/>
          <a:ext cx="8077200" cy="115478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Daily demand for a product is 20 units. The review period is 30 days, and lead time is 16 days.  Management has set a service level of 1% </a:t>
          </a:r>
          <a:r>
            <a:rPr lang="en-US" sz="2100" kern="1200" dirty="0" err="1"/>
            <a:t>stockout</a:t>
          </a:r>
          <a:r>
            <a:rPr lang="en-US" sz="2100" kern="1200" dirty="0"/>
            <a:t> probability.  </a:t>
          </a:r>
        </a:p>
      </dsp:txBody>
      <dsp:txXfrm>
        <a:off x="56372" y="473507"/>
        <a:ext cx="7964456" cy="1042045"/>
      </dsp:txXfrm>
    </dsp:sp>
    <dsp:sp modelId="{48364515-AE37-4CE9-8BC3-1BBF8FFDCBF7}">
      <dsp:nvSpPr>
        <dsp:cNvPr id="0" name=""/>
        <dsp:cNvSpPr/>
      </dsp:nvSpPr>
      <dsp:spPr>
        <a:xfrm>
          <a:off x="0" y="1632405"/>
          <a:ext cx="8077200" cy="115478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At the beginning of the review period there are 200 units in inventory.  The daily demand standard deviation is 7. </a:t>
          </a:r>
        </a:p>
      </dsp:txBody>
      <dsp:txXfrm>
        <a:off x="56372" y="1688777"/>
        <a:ext cx="7964456" cy="1042045"/>
      </dsp:txXfrm>
    </dsp:sp>
    <dsp:sp modelId="{5DD23320-FAF2-439B-9A0E-A71956DE8BA0}">
      <dsp:nvSpPr>
        <dsp:cNvPr id="0" name=""/>
        <dsp:cNvSpPr/>
      </dsp:nvSpPr>
      <dsp:spPr>
        <a:xfrm>
          <a:off x="0" y="2847674"/>
          <a:ext cx="8077200" cy="115478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i="1" kern="1200" dirty="0"/>
            <a:t>How many units should be ordered?</a:t>
          </a:r>
          <a:endParaRPr lang="en-US" sz="2100" kern="1200" dirty="0"/>
        </a:p>
      </dsp:txBody>
      <dsp:txXfrm>
        <a:off x="56372" y="2904046"/>
        <a:ext cx="7964456" cy="10420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D2E79-DD69-4A26-A6C2-D2768E0D450A}">
      <dsp:nvSpPr>
        <dsp:cNvPr id="0" name=""/>
        <dsp:cNvSpPr/>
      </dsp:nvSpPr>
      <dsp:spPr>
        <a:xfrm>
          <a:off x="0" y="22627"/>
          <a:ext cx="7467600" cy="958634"/>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In above example, what if performance measure is fill rate of 99%?</a:t>
          </a:r>
        </a:p>
      </dsp:txBody>
      <dsp:txXfrm>
        <a:off x="0" y="22627"/>
        <a:ext cx="7467600" cy="958634"/>
      </dsp:txXfrm>
    </dsp:sp>
    <dsp:sp modelId="{5E9231DE-52B0-4FA3-BE38-BD0D3288B06E}">
      <dsp:nvSpPr>
        <dsp:cNvPr id="0" name=""/>
        <dsp:cNvSpPr/>
      </dsp:nvSpPr>
      <dsp:spPr>
        <a:xfrm>
          <a:off x="0" y="981262"/>
          <a:ext cx="7467600" cy="146308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Using the formula for </a:t>
          </a:r>
          <a:r>
            <a:rPr lang="en-US" sz="2600" i="1" kern="1200" dirty="0"/>
            <a:t>z </a:t>
          </a:r>
          <a:r>
            <a:rPr lang="en-US" sz="2600" i="0" kern="1200" dirty="0"/>
            <a:t>or table</a:t>
          </a:r>
          <a:r>
            <a:rPr lang="en-US" sz="2600" kern="1200" dirty="0"/>
            <a:t>, given fill rate </a:t>
          </a:r>
          <a:r>
            <a:rPr lang="en-US" sz="2600" i="1" kern="1200" dirty="0"/>
            <a:t>FR</a:t>
          </a:r>
          <a:r>
            <a:rPr lang="en-US" sz="2600" kern="1200" dirty="0"/>
            <a:t> and coefficient of variation, </a:t>
          </a:r>
          <a:r>
            <a:rPr lang="en-US" sz="2600" i="1" kern="1200" dirty="0"/>
            <a:t>z</a:t>
          </a:r>
          <a:r>
            <a:rPr lang="en-US" sz="2600" kern="1200" dirty="0"/>
            <a:t> = 0.5</a:t>
          </a:r>
        </a:p>
      </dsp:txBody>
      <dsp:txXfrm>
        <a:off x="0" y="981262"/>
        <a:ext cx="7467600" cy="14630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80E1C-504A-4F25-B983-CDBA13EA6F92}">
      <dsp:nvSpPr>
        <dsp:cNvPr id="0" name=""/>
        <dsp:cNvSpPr/>
      </dsp:nvSpPr>
      <dsp:spPr>
        <a:xfrm>
          <a:off x="0" y="0"/>
          <a:ext cx="8839200" cy="209169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D8E0C57-B663-4C08-9DC1-5F472049A2A1}">
      <dsp:nvSpPr>
        <dsp:cNvPr id="0" name=""/>
        <dsp:cNvSpPr/>
      </dsp:nvSpPr>
      <dsp:spPr>
        <a:xfrm>
          <a:off x="265176" y="278892"/>
          <a:ext cx="2596514" cy="153390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30B1453-D00C-482C-A2DB-2C1F53DB1422}">
      <dsp:nvSpPr>
        <dsp:cNvPr id="0" name=""/>
        <dsp:cNvSpPr/>
      </dsp:nvSpPr>
      <dsp:spPr>
        <a:xfrm rot="10800000">
          <a:off x="265176" y="2091689"/>
          <a:ext cx="2596514" cy="2556510"/>
        </a:xfrm>
        <a:prstGeom prst="round2SameRect">
          <a:avLst>
            <a:gd name="adj1" fmla="val 10500"/>
            <a:gd name="adj2" fmla="val 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dirty="0"/>
            <a:t>Is the assumption of normal distribution valid? Alternatives?</a:t>
          </a:r>
        </a:p>
      </dsp:txBody>
      <dsp:txXfrm rot="10800000">
        <a:off x="343798" y="2091689"/>
        <a:ext cx="2439270" cy="2477888"/>
      </dsp:txXfrm>
    </dsp:sp>
    <dsp:sp modelId="{99928334-1900-45E8-91AC-9B8C307B1241}">
      <dsp:nvSpPr>
        <dsp:cNvPr id="0" name=""/>
        <dsp:cNvSpPr/>
      </dsp:nvSpPr>
      <dsp:spPr>
        <a:xfrm>
          <a:off x="3121342" y="278892"/>
          <a:ext cx="2596514" cy="1533906"/>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9D7B536-1DD2-419B-8257-A8AFF5F4078E}">
      <dsp:nvSpPr>
        <dsp:cNvPr id="0" name=""/>
        <dsp:cNvSpPr/>
      </dsp:nvSpPr>
      <dsp:spPr>
        <a:xfrm rot="10800000">
          <a:off x="3121342" y="2091689"/>
          <a:ext cx="2596514" cy="2556510"/>
        </a:xfrm>
        <a:prstGeom prst="round2SameRect">
          <a:avLst>
            <a:gd name="adj1" fmla="val 10500"/>
            <a:gd name="adj2" fmla="val 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dirty="0"/>
            <a:t>What about “C” items with sporadic demand?</a:t>
          </a:r>
        </a:p>
      </dsp:txBody>
      <dsp:txXfrm rot="10800000">
        <a:off x="3199964" y="2091689"/>
        <a:ext cx="2439270" cy="2477888"/>
      </dsp:txXfrm>
    </dsp:sp>
    <dsp:sp modelId="{2EA2B28F-EC3D-400C-BE59-BFB43E6E81D5}">
      <dsp:nvSpPr>
        <dsp:cNvPr id="0" name=""/>
        <dsp:cNvSpPr/>
      </dsp:nvSpPr>
      <dsp:spPr>
        <a:xfrm>
          <a:off x="5977509" y="278892"/>
          <a:ext cx="2596514" cy="1533906"/>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1A83E91-8678-40AD-87CD-5CC01A90502A}">
      <dsp:nvSpPr>
        <dsp:cNvPr id="0" name=""/>
        <dsp:cNvSpPr/>
      </dsp:nvSpPr>
      <dsp:spPr>
        <a:xfrm rot="10800000">
          <a:off x="5977509" y="2091689"/>
          <a:ext cx="2596514" cy="2556510"/>
        </a:xfrm>
        <a:prstGeom prst="round2SameRect">
          <a:avLst>
            <a:gd name="adj1" fmla="val 10500"/>
            <a:gd name="adj2" fmla="val 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dirty="0"/>
            <a:t>How does one deal with seasonality in demand? End-of-month demand spikes?</a:t>
          </a:r>
        </a:p>
      </dsp:txBody>
      <dsp:txXfrm rot="10800000">
        <a:off x="6056131" y="2091689"/>
        <a:ext cx="2439270" cy="24778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96159-D0EA-4C53-89D3-9E8E1BA484A5}">
      <dsp:nvSpPr>
        <dsp:cNvPr id="0" name=""/>
        <dsp:cNvSpPr/>
      </dsp:nvSpPr>
      <dsp:spPr>
        <a:xfrm>
          <a:off x="1079" y="0"/>
          <a:ext cx="2805410" cy="4648200"/>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Fixed ordering/setup costs</a:t>
          </a:r>
        </a:p>
      </dsp:txBody>
      <dsp:txXfrm>
        <a:off x="1079" y="0"/>
        <a:ext cx="2805410" cy="1394460"/>
      </dsp:txXfrm>
    </dsp:sp>
    <dsp:sp modelId="{E9C31FC1-205A-4631-8ED7-23CF627C8EB3}">
      <dsp:nvSpPr>
        <dsp:cNvPr id="0" name=""/>
        <dsp:cNvSpPr/>
      </dsp:nvSpPr>
      <dsp:spPr>
        <a:xfrm>
          <a:off x="281620" y="1395821"/>
          <a:ext cx="2244328" cy="1401495"/>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What are the elements of fixed costs?</a:t>
          </a:r>
        </a:p>
      </dsp:txBody>
      <dsp:txXfrm>
        <a:off x="322668" y="1436869"/>
        <a:ext cx="2162232" cy="1319399"/>
      </dsp:txXfrm>
    </dsp:sp>
    <dsp:sp modelId="{71568BD2-A8E4-4AE7-89A9-1EC1B25AD0FC}">
      <dsp:nvSpPr>
        <dsp:cNvPr id="0" name=""/>
        <dsp:cNvSpPr/>
      </dsp:nvSpPr>
      <dsp:spPr>
        <a:xfrm>
          <a:off x="281620" y="3012932"/>
          <a:ext cx="2244328" cy="1401495"/>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How can they change?</a:t>
          </a:r>
        </a:p>
      </dsp:txBody>
      <dsp:txXfrm>
        <a:off x="322668" y="3053980"/>
        <a:ext cx="2162232" cy="1319399"/>
      </dsp:txXfrm>
    </dsp:sp>
    <dsp:sp modelId="{5C1943D0-1BCE-4B66-A137-064BB6E9372B}">
      <dsp:nvSpPr>
        <dsp:cNvPr id="0" name=""/>
        <dsp:cNvSpPr/>
      </dsp:nvSpPr>
      <dsp:spPr>
        <a:xfrm>
          <a:off x="3016894" y="0"/>
          <a:ext cx="2805410" cy="4648200"/>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Inventory holding costs</a:t>
          </a:r>
        </a:p>
      </dsp:txBody>
      <dsp:txXfrm>
        <a:off x="3016894" y="0"/>
        <a:ext cx="2805410" cy="1394460"/>
      </dsp:txXfrm>
    </dsp:sp>
    <dsp:sp modelId="{4B758A0F-5342-430D-B83D-D65BF5842704}">
      <dsp:nvSpPr>
        <dsp:cNvPr id="0" name=""/>
        <dsp:cNvSpPr/>
      </dsp:nvSpPr>
      <dsp:spPr>
        <a:xfrm>
          <a:off x="3297435" y="1395821"/>
          <a:ext cx="2244328" cy="1401495"/>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What constitutes holding costs?</a:t>
          </a:r>
        </a:p>
      </dsp:txBody>
      <dsp:txXfrm>
        <a:off x="3338483" y="1436869"/>
        <a:ext cx="2162232" cy="1319399"/>
      </dsp:txXfrm>
    </dsp:sp>
    <dsp:sp modelId="{AA891488-7D2C-41CB-AB27-6CF20021A067}">
      <dsp:nvSpPr>
        <dsp:cNvPr id="0" name=""/>
        <dsp:cNvSpPr/>
      </dsp:nvSpPr>
      <dsp:spPr>
        <a:xfrm>
          <a:off x="3297435" y="3012932"/>
          <a:ext cx="2244328" cy="1401495"/>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“Inventory driven cost”</a:t>
          </a:r>
        </a:p>
      </dsp:txBody>
      <dsp:txXfrm>
        <a:off x="3338483" y="3053980"/>
        <a:ext cx="2162232" cy="1319399"/>
      </dsp:txXfrm>
    </dsp:sp>
    <dsp:sp modelId="{DA5DEB0E-560B-4A82-99C2-DC5DD2FE2715}">
      <dsp:nvSpPr>
        <dsp:cNvPr id="0" name=""/>
        <dsp:cNvSpPr/>
      </dsp:nvSpPr>
      <dsp:spPr>
        <a:xfrm>
          <a:off x="6032710" y="0"/>
          <a:ext cx="2805410" cy="4648200"/>
        </a:xfrm>
        <a:prstGeom prst="roundRect">
          <a:avLst>
            <a:gd name="adj" fmla="val 10000"/>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Shortage or </a:t>
          </a:r>
          <a:r>
            <a:rPr lang="en-US" sz="1800" kern="1200" dirty="0" err="1"/>
            <a:t>stockout</a:t>
          </a:r>
          <a:r>
            <a:rPr lang="en-US" sz="1800" kern="1200" dirty="0"/>
            <a:t> costs per unit</a:t>
          </a:r>
        </a:p>
      </dsp:txBody>
      <dsp:txXfrm>
        <a:off x="6032710" y="0"/>
        <a:ext cx="2805410" cy="1394460"/>
      </dsp:txXfrm>
    </dsp:sp>
    <dsp:sp modelId="{C777CBD6-4F6C-40E0-ACE3-448D6F98E909}">
      <dsp:nvSpPr>
        <dsp:cNvPr id="0" name=""/>
        <dsp:cNvSpPr/>
      </dsp:nvSpPr>
      <dsp:spPr>
        <a:xfrm>
          <a:off x="6313251" y="1395821"/>
          <a:ext cx="2244328" cy="1401495"/>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How much does it hurt us when the customer does not find the desired unit?</a:t>
          </a:r>
        </a:p>
      </dsp:txBody>
      <dsp:txXfrm>
        <a:off x="6354299" y="1436869"/>
        <a:ext cx="2162232" cy="1319399"/>
      </dsp:txXfrm>
    </dsp:sp>
    <dsp:sp modelId="{5A55B5EC-B4A2-46CE-8FB0-7EB8FFB8A0D5}">
      <dsp:nvSpPr>
        <dsp:cNvPr id="0" name=""/>
        <dsp:cNvSpPr/>
      </dsp:nvSpPr>
      <dsp:spPr>
        <a:xfrm>
          <a:off x="6313251" y="3012932"/>
          <a:ext cx="2244328" cy="1401495"/>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Does this always imply lost sales?</a:t>
          </a:r>
        </a:p>
      </dsp:txBody>
      <dsp:txXfrm>
        <a:off x="6354299" y="3053980"/>
        <a:ext cx="2162232" cy="1319399"/>
      </dsp:txXfrm>
    </dsp:sp>
  </dsp:spTree>
</dsp:drawing>
</file>

<file path=ppt/diagrams/layout1.xml><?xml version="1.0" encoding="utf-8"?>
<dgm:layoutDef xmlns:dgm="http://schemas.openxmlformats.org/drawingml/2006/diagram" xmlns:a="http://schemas.openxmlformats.org/drawingml/2006/main" uniqueId="urn:microsoft.com/office/officeart/2005/8/layout/pList1#6">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4">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9.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50183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D2A99C5-CEFF-40A7-8D90-8D207653C70A}" type="slidenum">
              <a:rPr lang="en-US" smtClean="0"/>
              <a:pPr/>
              <a:t>22</a:t>
            </a:fld>
            <a:endParaRPr lang="en-US" dirty="0"/>
          </a:p>
        </p:txBody>
      </p:sp>
      <p:sp>
        <p:nvSpPr>
          <p:cNvPr id="35843" name="Rectangle 2"/>
          <p:cNvSpPr>
            <a:spLocks noGrp="1" noRot="1" noChangeAspect="1" noChangeArrowheads="1" noTextEdit="1"/>
          </p:cNvSpPr>
          <p:nvPr>
            <p:ph type="sldImg"/>
          </p:nvPr>
        </p:nvSpPr>
        <p:spPr>
          <a:xfrm>
            <a:off x="469900" y="725488"/>
            <a:ext cx="6375400" cy="3587750"/>
          </a:xfrm>
          <a:ln/>
        </p:spPr>
      </p:sp>
      <p:sp>
        <p:nvSpPr>
          <p:cNvPr id="3584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D2A99C5-CEFF-40A7-8D90-8D207653C70A}" type="slidenum">
              <a:rPr lang="en-US" smtClean="0"/>
              <a:pPr/>
              <a:t>23</a:t>
            </a:fld>
            <a:endParaRPr lang="en-US" dirty="0"/>
          </a:p>
        </p:txBody>
      </p:sp>
      <p:sp>
        <p:nvSpPr>
          <p:cNvPr id="35843" name="Rectangle 2"/>
          <p:cNvSpPr>
            <a:spLocks noGrp="1" noRot="1" noChangeAspect="1" noChangeArrowheads="1" noTextEdit="1"/>
          </p:cNvSpPr>
          <p:nvPr>
            <p:ph type="sldImg"/>
          </p:nvPr>
        </p:nvSpPr>
        <p:spPr>
          <a:xfrm>
            <a:off x="469900" y="725488"/>
            <a:ext cx="6375400" cy="3587750"/>
          </a:xfrm>
          <a:ln/>
        </p:spPr>
      </p:sp>
      <p:sp>
        <p:nvSpPr>
          <p:cNvPr id="35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4821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pPr defTabSz="993775"/>
            <a:fld id="{61673CEB-9AAD-45B9-B528-3884741B4B97}" type="slidenum">
              <a:rPr lang="en-US" smtClean="0"/>
              <a:pPr defTabSz="993775"/>
              <a:t>25</a:t>
            </a:fld>
            <a:endParaRPr lang="en-US" dirty="0"/>
          </a:p>
        </p:txBody>
      </p:sp>
      <p:sp>
        <p:nvSpPr>
          <p:cNvPr id="25603" name="Rectangle 2"/>
          <p:cNvSpPr>
            <a:spLocks noGrp="1" noRot="1" noChangeAspect="1" noChangeArrowheads="1" noTextEdit="1"/>
          </p:cNvSpPr>
          <p:nvPr>
            <p:ph type="sldImg"/>
          </p:nvPr>
        </p:nvSpPr>
        <p:spPr>
          <a:xfrm>
            <a:off x="469900" y="725488"/>
            <a:ext cx="6376988" cy="3587750"/>
          </a:xfrm>
          <a:ln/>
        </p:spPr>
      </p:sp>
      <p:sp>
        <p:nvSpPr>
          <p:cNvPr id="2560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7154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pPr defTabSz="993775"/>
            <a:fld id="{61673CEB-9AAD-45B9-B528-3884741B4B97}" type="slidenum">
              <a:rPr lang="en-US" smtClean="0"/>
              <a:pPr defTabSz="993775"/>
              <a:t>26</a:t>
            </a:fld>
            <a:endParaRPr lang="en-US" dirty="0"/>
          </a:p>
        </p:txBody>
      </p:sp>
      <p:sp>
        <p:nvSpPr>
          <p:cNvPr id="25603" name="Rectangle 2"/>
          <p:cNvSpPr>
            <a:spLocks noGrp="1" noRot="1" noChangeAspect="1" noChangeArrowheads="1" noTextEdit="1"/>
          </p:cNvSpPr>
          <p:nvPr>
            <p:ph type="sldImg"/>
          </p:nvPr>
        </p:nvSpPr>
        <p:spPr>
          <a:xfrm>
            <a:off x="469900" y="725488"/>
            <a:ext cx="6376988" cy="3587750"/>
          </a:xfrm>
          <a:ln/>
        </p:spPr>
      </p:sp>
      <p:sp>
        <p:nvSpPr>
          <p:cNvPr id="2560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8946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D2A99C5-CEFF-40A7-8D90-8D207653C70A}" type="slidenum">
              <a:rPr lang="en-US" smtClean="0"/>
              <a:pPr/>
              <a:t>28</a:t>
            </a:fld>
            <a:endParaRPr lang="en-US" dirty="0"/>
          </a:p>
        </p:txBody>
      </p:sp>
      <p:sp>
        <p:nvSpPr>
          <p:cNvPr id="35843" name="Rectangle 2"/>
          <p:cNvSpPr>
            <a:spLocks noGrp="1" noRot="1" noChangeAspect="1" noChangeArrowheads="1" noTextEdit="1"/>
          </p:cNvSpPr>
          <p:nvPr>
            <p:ph type="sldImg"/>
          </p:nvPr>
        </p:nvSpPr>
        <p:spPr>
          <a:xfrm>
            <a:off x="469900" y="725488"/>
            <a:ext cx="6375400" cy="3587750"/>
          </a:xfrm>
          <a:ln/>
        </p:spPr>
      </p:sp>
      <p:sp>
        <p:nvSpPr>
          <p:cNvPr id="35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3202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29</a:t>
            </a:fld>
            <a:endParaRPr lang="en-US" dirty="0"/>
          </a:p>
        </p:txBody>
      </p:sp>
    </p:spTree>
    <p:extLst>
      <p:ext uri="{BB962C8B-B14F-4D97-AF65-F5344CB8AC3E}">
        <p14:creationId xmlns:p14="http://schemas.microsoft.com/office/powerpoint/2010/main" val="2220591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30</a:t>
            </a:fld>
            <a:endParaRPr lang="en-US" dirty="0"/>
          </a:p>
        </p:txBody>
      </p:sp>
    </p:spTree>
    <p:extLst>
      <p:ext uri="{BB962C8B-B14F-4D97-AF65-F5344CB8AC3E}">
        <p14:creationId xmlns:p14="http://schemas.microsoft.com/office/powerpoint/2010/main" val="43737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31</a:t>
            </a:fld>
            <a:endParaRPr lang="en-US" dirty="0"/>
          </a:p>
        </p:txBody>
      </p:sp>
    </p:spTree>
    <p:extLst>
      <p:ext uri="{BB962C8B-B14F-4D97-AF65-F5344CB8AC3E}">
        <p14:creationId xmlns:p14="http://schemas.microsoft.com/office/powerpoint/2010/main" val="366156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33</a:t>
            </a:fld>
            <a:endParaRPr lang="en-US" dirty="0"/>
          </a:p>
        </p:txBody>
      </p:sp>
    </p:spTree>
    <p:extLst>
      <p:ext uri="{BB962C8B-B14F-4D97-AF65-F5344CB8AC3E}">
        <p14:creationId xmlns:p14="http://schemas.microsoft.com/office/powerpoint/2010/main" val="134150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34</a:t>
            </a:fld>
            <a:endParaRPr lang="en-US" dirty="0"/>
          </a:p>
        </p:txBody>
      </p:sp>
    </p:spTree>
    <p:extLst>
      <p:ext uri="{BB962C8B-B14F-4D97-AF65-F5344CB8AC3E}">
        <p14:creationId xmlns:p14="http://schemas.microsoft.com/office/powerpoint/2010/main" val="34238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11</a:t>
            </a:fld>
            <a:endParaRPr lang="en-US" dirty="0"/>
          </a:p>
        </p:txBody>
      </p:sp>
    </p:spTree>
    <p:extLst>
      <p:ext uri="{BB962C8B-B14F-4D97-AF65-F5344CB8AC3E}">
        <p14:creationId xmlns:p14="http://schemas.microsoft.com/office/powerpoint/2010/main" val="3515565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D2A99C5-CEFF-40A7-8D90-8D207653C70A}" type="slidenum">
              <a:rPr lang="en-US" smtClean="0"/>
              <a:pPr/>
              <a:t>35</a:t>
            </a:fld>
            <a:endParaRPr lang="en-US" dirty="0"/>
          </a:p>
        </p:txBody>
      </p:sp>
      <p:sp>
        <p:nvSpPr>
          <p:cNvPr id="35843" name="Rectangle 2"/>
          <p:cNvSpPr>
            <a:spLocks noGrp="1" noRot="1" noChangeAspect="1" noChangeArrowheads="1" noTextEdit="1"/>
          </p:cNvSpPr>
          <p:nvPr>
            <p:ph type="sldImg"/>
          </p:nvPr>
        </p:nvSpPr>
        <p:spPr>
          <a:xfrm>
            <a:off x="469900" y="725488"/>
            <a:ext cx="6375400" cy="3587750"/>
          </a:xfrm>
          <a:ln/>
        </p:spPr>
      </p:sp>
      <p:sp>
        <p:nvSpPr>
          <p:cNvPr id="35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9816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42</a:t>
            </a:fld>
            <a:endParaRPr lang="en-US" dirty="0"/>
          </a:p>
        </p:txBody>
      </p:sp>
    </p:spTree>
    <p:extLst>
      <p:ext uri="{BB962C8B-B14F-4D97-AF65-F5344CB8AC3E}">
        <p14:creationId xmlns:p14="http://schemas.microsoft.com/office/powerpoint/2010/main" val="34238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D62161C-FD2B-4C57-8F4C-85E340B4BD53}" type="slidenum">
              <a:rPr lang="en-US" smtClean="0"/>
              <a:pPr/>
              <a:t>43</a:t>
            </a:fld>
            <a:endParaRPr lang="en-US" dirty="0"/>
          </a:p>
        </p:txBody>
      </p:sp>
      <p:sp>
        <p:nvSpPr>
          <p:cNvPr id="47107" name="Rectangle 2"/>
          <p:cNvSpPr>
            <a:spLocks noGrp="1" noRot="1" noChangeAspect="1" noChangeArrowheads="1" noTextEdit="1"/>
          </p:cNvSpPr>
          <p:nvPr>
            <p:ph type="sldImg"/>
          </p:nvPr>
        </p:nvSpPr>
        <p:spPr>
          <a:xfrm>
            <a:off x="469900" y="725488"/>
            <a:ext cx="6375400" cy="3587750"/>
          </a:xfrm>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98685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2EE19F-7194-43C6-82E7-5449DE85AD28}" type="slidenum">
              <a:rPr lang="en-US" smtClean="0"/>
              <a:pPr/>
              <a:t>44</a:t>
            </a:fld>
            <a:endParaRPr lang="en-US" dirty="0"/>
          </a:p>
        </p:txBody>
      </p:sp>
      <p:sp>
        <p:nvSpPr>
          <p:cNvPr id="49155" name="Rectangle 2"/>
          <p:cNvSpPr>
            <a:spLocks noGrp="1" noRot="1" noChangeAspect="1" noChangeArrowheads="1" noTextEdit="1"/>
          </p:cNvSpPr>
          <p:nvPr>
            <p:ph type="sldImg"/>
          </p:nvPr>
        </p:nvSpPr>
        <p:spPr>
          <a:xfrm>
            <a:off x="469900" y="725488"/>
            <a:ext cx="6375400" cy="3587750"/>
          </a:xfrm>
          <a:ln/>
        </p:spPr>
      </p:sp>
      <p:sp>
        <p:nvSpPr>
          <p:cNvPr id="4915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4485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042FB31-899E-40CB-B555-6850C1967500}" type="slidenum">
              <a:rPr lang="en-US" smtClean="0"/>
              <a:pPr/>
              <a:t>45</a:t>
            </a:fld>
            <a:endParaRPr lang="en-US" dirty="0"/>
          </a:p>
        </p:txBody>
      </p:sp>
      <p:sp>
        <p:nvSpPr>
          <p:cNvPr id="52227" name="Rectangle 2"/>
          <p:cNvSpPr>
            <a:spLocks noGrp="1" noRot="1" noChangeAspect="1" noChangeArrowheads="1" noTextEdit="1"/>
          </p:cNvSpPr>
          <p:nvPr>
            <p:ph type="sldImg"/>
          </p:nvPr>
        </p:nvSpPr>
        <p:spPr>
          <a:xfrm>
            <a:off x="469900" y="725488"/>
            <a:ext cx="6375400" cy="3587750"/>
          </a:xfrm>
          <a:ln/>
        </p:spPr>
      </p:sp>
      <p:sp>
        <p:nvSpPr>
          <p:cNvPr id="5222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534B267-6B14-4D49-9B93-19711BC32DAB}" type="slidenum">
              <a:rPr lang="en-US" smtClean="0"/>
              <a:pPr/>
              <a:t>46</a:t>
            </a:fld>
            <a:endParaRPr lang="en-US" dirty="0"/>
          </a:p>
        </p:txBody>
      </p:sp>
      <p:sp>
        <p:nvSpPr>
          <p:cNvPr id="53251" name="Rectangle 2"/>
          <p:cNvSpPr>
            <a:spLocks noGrp="1" noRot="1" noChangeAspect="1" noChangeArrowheads="1" noTextEdit="1"/>
          </p:cNvSpPr>
          <p:nvPr>
            <p:ph type="sldImg"/>
          </p:nvPr>
        </p:nvSpPr>
        <p:spPr>
          <a:xfrm>
            <a:off x="469900" y="725488"/>
            <a:ext cx="6375400" cy="3587750"/>
          </a:xfrm>
          <a:ln/>
        </p:spPr>
      </p:sp>
      <p:sp>
        <p:nvSpPr>
          <p:cNvPr id="532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7662E52-F593-4210-B80C-4B64E5553A54}" type="slidenum">
              <a:rPr lang="en-US" smtClean="0"/>
              <a:pPr/>
              <a:t>52</a:t>
            </a:fld>
            <a:endParaRPr lang="en-US"/>
          </a:p>
        </p:txBody>
      </p:sp>
      <p:sp>
        <p:nvSpPr>
          <p:cNvPr id="55299" name="Rectangle 2"/>
          <p:cNvSpPr>
            <a:spLocks noGrp="1" noRot="1" noChangeAspect="1" noChangeArrowheads="1" noTextEdit="1"/>
          </p:cNvSpPr>
          <p:nvPr>
            <p:ph type="sldImg"/>
          </p:nvPr>
        </p:nvSpPr>
        <p:spPr>
          <a:xfrm>
            <a:off x="469900" y="725488"/>
            <a:ext cx="6375400" cy="3587750"/>
          </a:xfrm>
          <a:ln/>
        </p:spPr>
      </p:sp>
      <p:sp>
        <p:nvSpPr>
          <p:cNvPr id="553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902ED48-A0D4-4335-A793-1216A4570966}" type="slidenum">
              <a:rPr lang="en-US" smtClean="0"/>
              <a:pPr/>
              <a:t>53</a:t>
            </a:fld>
            <a:endParaRPr lang="en-US"/>
          </a:p>
        </p:txBody>
      </p:sp>
      <p:sp>
        <p:nvSpPr>
          <p:cNvPr id="57347" name="Rectangle 2"/>
          <p:cNvSpPr>
            <a:spLocks noGrp="1" noRot="1" noChangeAspect="1" noChangeArrowheads="1" noTextEdit="1"/>
          </p:cNvSpPr>
          <p:nvPr>
            <p:ph type="sldImg"/>
          </p:nvPr>
        </p:nvSpPr>
        <p:spPr>
          <a:xfrm>
            <a:off x="469900" y="725488"/>
            <a:ext cx="6375400" cy="3587750"/>
          </a:xfrm>
          <a:ln/>
        </p:spPr>
      </p:sp>
      <p:sp>
        <p:nvSpPr>
          <p:cNvPr id="573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54</a:t>
            </a:fld>
            <a:endParaRPr lang="en-US" dirty="0"/>
          </a:p>
        </p:txBody>
      </p:sp>
    </p:spTree>
    <p:extLst>
      <p:ext uri="{BB962C8B-B14F-4D97-AF65-F5344CB8AC3E}">
        <p14:creationId xmlns:p14="http://schemas.microsoft.com/office/powerpoint/2010/main" val="3553569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8276E91-4004-438F-AE30-71083F524D57}" type="slidenum">
              <a:rPr lang="en-US" smtClean="0"/>
              <a:pPr/>
              <a:t>61</a:t>
            </a:fld>
            <a:endParaRPr lang="en-US"/>
          </a:p>
        </p:txBody>
      </p:sp>
      <p:sp>
        <p:nvSpPr>
          <p:cNvPr id="33795" name="Rectangle 2"/>
          <p:cNvSpPr>
            <a:spLocks noGrp="1" noRot="1" noChangeAspect="1" noChangeArrowheads="1" noTextEdit="1"/>
          </p:cNvSpPr>
          <p:nvPr>
            <p:ph type="sldImg"/>
          </p:nvPr>
        </p:nvSpPr>
        <p:spPr>
          <a:xfrm>
            <a:off x="1265238" y="725488"/>
            <a:ext cx="4784725" cy="3587750"/>
          </a:xfrm>
          <a:ln/>
        </p:spPr>
      </p:sp>
      <p:sp>
        <p:nvSpPr>
          <p:cNvPr id="337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D39FEEE3-9B07-47A7-94CC-955E892D31A4}"/>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6147" name="Rectangle 1027">
            <a:extLst>
              <a:ext uri="{FF2B5EF4-FFF2-40B4-BE49-F238E27FC236}">
                <a16:creationId xmlns:a16="http://schemas.microsoft.com/office/drawing/2014/main" id="{2C21F8F0-2930-4028-ACD8-C2F6F5FBA24D}"/>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6148" name="Rectangle 1030">
            <a:extLst>
              <a:ext uri="{FF2B5EF4-FFF2-40B4-BE49-F238E27FC236}">
                <a16:creationId xmlns:a16="http://schemas.microsoft.com/office/drawing/2014/main" id="{0C3FFCF2-B195-4A48-9185-CE7410041128}"/>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6149" name="Rectangle 1031">
            <a:extLst>
              <a:ext uri="{FF2B5EF4-FFF2-40B4-BE49-F238E27FC236}">
                <a16:creationId xmlns:a16="http://schemas.microsoft.com/office/drawing/2014/main" id="{6F8A0506-5870-428C-8E95-F529801753E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8247F7-1824-4242-A055-0C9D433E59D1}"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6150" name="Rectangle 2">
            <a:extLst>
              <a:ext uri="{FF2B5EF4-FFF2-40B4-BE49-F238E27FC236}">
                <a16:creationId xmlns:a16="http://schemas.microsoft.com/office/drawing/2014/main" id="{57550CA1-92BA-47FC-A9FD-B0ABE59C6AA0}"/>
              </a:ext>
            </a:extLst>
          </p:cNvPr>
          <p:cNvSpPr>
            <a:spLocks noGrp="1" noRot="1" noChangeAspect="1" noChangeArrowheads="1" noTextEdit="1"/>
          </p:cNvSpPr>
          <p:nvPr>
            <p:ph type="sldImg"/>
          </p:nvPr>
        </p:nvSpPr>
        <p:spPr>
          <a:xfrm>
            <a:off x="406400" y="698500"/>
            <a:ext cx="6197600" cy="3486150"/>
          </a:xfrm>
          <a:ln/>
        </p:spPr>
      </p:sp>
      <p:sp>
        <p:nvSpPr>
          <p:cNvPr id="6151" name="Rectangle 3">
            <a:extLst>
              <a:ext uri="{FF2B5EF4-FFF2-40B4-BE49-F238E27FC236}">
                <a16:creationId xmlns:a16="http://schemas.microsoft.com/office/drawing/2014/main" id="{6468C238-241D-4FFC-B6AF-1D0368F2E8E4}"/>
              </a:ext>
            </a:extLst>
          </p:cNvPr>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t>Centura Health - This can require high costs for IT &amp; warehouse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10EF1C6-B734-4B4D-9240-C52B0D3A452D}" type="slidenum">
              <a:rPr lang="en-US" smtClean="0"/>
              <a:pPr/>
              <a:t>62</a:t>
            </a:fld>
            <a:endParaRPr lang="en-US"/>
          </a:p>
        </p:txBody>
      </p:sp>
      <p:sp>
        <p:nvSpPr>
          <p:cNvPr id="34819" name="Rectangle 2"/>
          <p:cNvSpPr>
            <a:spLocks noGrp="1" noRot="1" noChangeAspect="1" noChangeArrowheads="1" noTextEdit="1"/>
          </p:cNvSpPr>
          <p:nvPr>
            <p:ph type="sldImg"/>
          </p:nvPr>
        </p:nvSpPr>
        <p:spPr>
          <a:xfrm>
            <a:off x="469900" y="725488"/>
            <a:ext cx="6375400" cy="3587750"/>
          </a:xfrm>
          <a:ln/>
        </p:spPr>
      </p:sp>
      <p:sp>
        <p:nvSpPr>
          <p:cNvPr id="348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69A2877-D216-4B1F-A8F5-D8E5F8BDE42A}" type="slidenum">
              <a:rPr lang="en-US" smtClean="0"/>
              <a:pPr/>
              <a:t>64</a:t>
            </a:fld>
            <a:endParaRPr lang="en-US"/>
          </a:p>
        </p:txBody>
      </p:sp>
      <p:sp>
        <p:nvSpPr>
          <p:cNvPr id="35843" name="Rectangle 2"/>
          <p:cNvSpPr>
            <a:spLocks noGrp="1" noRot="1" noChangeAspect="1" noChangeArrowheads="1" noTextEdit="1"/>
          </p:cNvSpPr>
          <p:nvPr>
            <p:ph type="sldImg"/>
          </p:nvPr>
        </p:nvSpPr>
        <p:spPr>
          <a:xfrm>
            <a:off x="469900" y="725488"/>
            <a:ext cx="6375400" cy="3587750"/>
          </a:xfrm>
          <a:ln/>
        </p:spPr>
      </p:sp>
      <p:sp>
        <p:nvSpPr>
          <p:cNvPr id="358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903F1F0-97E0-47E7-8D44-C4214DA3A2D4}" type="slidenum">
              <a:rPr lang="en-US" smtClean="0"/>
              <a:pPr/>
              <a:t>66</a:t>
            </a:fld>
            <a:endParaRPr lang="en-US"/>
          </a:p>
        </p:txBody>
      </p:sp>
      <p:sp>
        <p:nvSpPr>
          <p:cNvPr id="55299" name="Rectangle 2"/>
          <p:cNvSpPr>
            <a:spLocks noGrp="1" noRot="1" noChangeAspect="1" noChangeArrowheads="1" noTextEdit="1"/>
          </p:cNvSpPr>
          <p:nvPr>
            <p:ph type="sldImg"/>
          </p:nvPr>
        </p:nvSpPr>
        <p:spPr>
          <a:xfrm>
            <a:off x="469900" y="725488"/>
            <a:ext cx="6375400" cy="3587750"/>
          </a:xfrm>
          <a:ln/>
        </p:spPr>
      </p:sp>
      <p:sp>
        <p:nvSpPr>
          <p:cNvPr id="553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7CE30D4-AE0F-4E83-9185-15C09F4D7845}" type="slidenum">
              <a:rPr lang="en-US" smtClean="0"/>
              <a:pPr/>
              <a:t>67</a:t>
            </a:fld>
            <a:endParaRPr lang="en-US"/>
          </a:p>
        </p:txBody>
      </p:sp>
      <p:sp>
        <p:nvSpPr>
          <p:cNvPr id="56323" name="Rectangle 2"/>
          <p:cNvSpPr>
            <a:spLocks noGrp="1" noRot="1" noChangeAspect="1" noChangeArrowheads="1" noTextEdit="1"/>
          </p:cNvSpPr>
          <p:nvPr>
            <p:ph type="sldImg"/>
          </p:nvPr>
        </p:nvSpPr>
        <p:spPr>
          <a:xfrm>
            <a:off x="469900" y="725488"/>
            <a:ext cx="6375400" cy="3587750"/>
          </a:xfrm>
          <a:ln/>
        </p:spPr>
      </p:sp>
      <p:sp>
        <p:nvSpPr>
          <p:cNvPr id="5632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1BEB4D7-C8D2-4446-9A43-308FEA77FEF6}" type="slidenum">
              <a:rPr lang="en-US" smtClean="0"/>
              <a:pPr/>
              <a:t>68</a:t>
            </a:fld>
            <a:endParaRPr lang="en-US"/>
          </a:p>
        </p:txBody>
      </p:sp>
      <p:sp>
        <p:nvSpPr>
          <p:cNvPr id="57347" name="Rectangle 2"/>
          <p:cNvSpPr>
            <a:spLocks noGrp="1" noRot="1" noChangeAspect="1" noChangeArrowheads="1" noTextEdit="1"/>
          </p:cNvSpPr>
          <p:nvPr>
            <p:ph type="sldImg"/>
          </p:nvPr>
        </p:nvSpPr>
        <p:spPr>
          <a:xfrm>
            <a:off x="469900" y="725488"/>
            <a:ext cx="6375400" cy="3587750"/>
          </a:xfrm>
          <a:ln/>
        </p:spPr>
      </p:sp>
      <p:sp>
        <p:nvSpPr>
          <p:cNvPr id="5734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1BEB4D7-C8D2-4446-9A43-308FEA77FEF6}" type="slidenum">
              <a:rPr lang="en-US" smtClean="0"/>
              <a:pPr/>
              <a:t>69</a:t>
            </a:fld>
            <a:endParaRPr lang="en-US"/>
          </a:p>
        </p:txBody>
      </p:sp>
      <p:sp>
        <p:nvSpPr>
          <p:cNvPr id="57347" name="Rectangle 2"/>
          <p:cNvSpPr>
            <a:spLocks noGrp="1" noRot="1" noChangeAspect="1" noChangeArrowheads="1" noTextEdit="1"/>
          </p:cNvSpPr>
          <p:nvPr>
            <p:ph type="sldImg"/>
          </p:nvPr>
        </p:nvSpPr>
        <p:spPr>
          <a:xfrm>
            <a:off x="469900" y="725488"/>
            <a:ext cx="6375400" cy="3587750"/>
          </a:xfrm>
          <a:ln/>
        </p:spPr>
      </p:sp>
      <p:sp>
        <p:nvSpPr>
          <p:cNvPr id="573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231803B-0CF2-4817-88EA-96630E2AACA2}" type="slidenum">
              <a:rPr lang="en-US" smtClean="0"/>
              <a:pPr/>
              <a:t>70</a:t>
            </a:fld>
            <a:endParaRPr lang="en-US"/>
          </a:p>
        </p:txBody>
      </p:sp>
      <p:sp>
        <p:nvSpPr>
          <p:cNvPr id="58371"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58372"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21</a:t>
            </a:r>
          </a:p>
        </p:txBody>
      </p:sp>
      <p:sp>
        <p:nvSpPr>
          <p:cNvPr id="58373"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58374"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58375" name="Rectangle 6"/>
          <p:cNvSpPr>
            <a:spLocks noGrp="1" noChangeArrowheads="1"/>
          </p:cNvSpPr>
          <p:nvPr>
            <p:ph type="body" idx="1"/>
          </p:nvPr>
        </p:nvSpPr>
        <p:spPr>
          <a:xfrm>
            <a:off x="487363" y="3487738"/>
            <a:ext cx="6259512" cy="5392737"/>
          </a:xfrm>
          <a:noFill/>
          <a:ln/>
        </p:spPr>
        <p:txBody>
          <a:bodyPr lIns="95438" tIns="46881" rIns="95438" bIns="46881"/>
          <a:lstStyle/>
          <a:p>
            <a:endParaRPr lang="en-US"/>
          </a:p>
        </p:txBody>
      </p:sp>
      <p:sp>
        <p:nvSpPr>
          <p:cNvPr id="58376" name="Rectangle 7"/>
          <p:cNvSpPr>
            <a:spLocks noGrp="1" noRot="1" noChangeAspect="1" noChangeArrowheads="1" noTextEdit="1"/>
          </p:cNvSpPr>
          <p:nvPr>
            <p:ph type="sldImg"/>
          </p:nvPr>
        </p:nvSpPr>
        <p:spPr>
          <a:xfrm>
            <a:off x="469900" y="727075"/>
            <a:ext cx="6375400" cy="3586163"/>
          </a:xfrm>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424684D-0056-4E28-A81A-C68707B10B6E}" type="slidenum">
              <a:rPr lang="en-US" smtClean="0"/>
              <a:pPr/>
              <a:t>71</a:t>
            </a:fld>
            <a:endParaRPr lang="en-US"/>
          </a:p>
        </p:txBody>
      </p:sp>
      <p:sp>
        <p:nvSpPr>
          <p:cNvPr id="59395"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59396"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22</a:t>
            </a:r>
          </a:p>
        </p:txBody>
      </p:sp>
      <p:sp>
        <p:nvSpPr>
          <p:cNvPr id="5939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59398"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59399" name="Rectangle 6"/>
          <p:cNvSpPr>
            <a:spLocks noGrp="1" noChangeArrowheads="1"/>
          </p:cNvSpPr>
          <p:nvPr>
            <p:ph type="body" idx="1"/>
          </p:nvPr>
        </p:nvSpPr>
        <p:spPr>
          <a:xfrm>
            <a:off x="487363" y="3487738"/>
            <a:ext cx="6259512" cy="5392737"/>
          </a:xfrm>
          <a:noFill/>
          <a:ln/>
        </p:spPr>
        <p:txBody>
          <a:bodyPr lIns="95438" tIns="46881" rIns="95438" bIns="46881"/>
          <a:lstStyle/>
          <a:p>
            <a:endParaRPr lang="en-US"/>
          </a:p>
        </p:txBody>
      </p:sp>
      <p:sp>
        <p:nvSpPr>
          <p:cNvPr id="59400" name="Rectangle 7"/>
          <p:cNvSpPr>
            <a:spLocks noGrp="1" noRot="1" noChangeAspect="1" noChangeArrowheads="1" noTextEdit="1"/>
          </p:cNvSpPr>
          <p:nvPr>
            <p:ph type="sldImg"/>
          </p:nvPr>
        </p:nvSpPr>
        <p:spPr>
          <a:xfrm>
            <a:off x="469900" y="727075"/>
            <a:ext cx="6375400" cy="3586163"/>
          </a:xfrm>
          <a:ln cap="fla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E412FB3-A6F8-4004-AC36-2B8ABFDAB97C}" type="slidenum">
              <a:rPr lang="en-US" smtClean="0"/>
              <a:pPr/>
              <a:t>72</a:t>
            </a:fld>
            <a:endParaRPr lang="en-US"/>
          </a:p>
        </p:txBody>
      </p:sp>
      <p:sp>
        <p:nvSpPr>
          <p:cNvPr id="60419"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60420"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22</a:t>
            </a:r>
          </a:p>
        </p:txBody>
      </p:sp>
      <p:sp>
        <p:nvSpPr>
          <p:cNvPr id="60421"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60422"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60423" name="Rectangle 6"/>
          <p:cNvSpPr>
            <a:spLocks noGrp="1" noChangeArrowheads="1"/>
          </p:cNvSpPr>
          <p:nvPr>
            <p:ph type="body" idx="1"/>
          </p:nvPr>
        </p:nvSpPr>
        <p:spPr>
          <a:xfrm>
            <a:off x="487363" y="3487738"/>
            <a:ext cx="6259512" cy="5392737"/>
          </a:xfrm>
          <a:noFill/>
          <a:ln/>
        </p:spPr>
        <p:txBody>
          <a:bodyPr lIns="95438" tIns="46881" rIns="95438" bIns="46881"/>
          <a:lstStyle/>
          <a:p>
            <a:pPr>
              <a:buFontTx/>
              <a:buChar char="-"/>
            </a:pPr>
            <a:endParaRPr lang="en-US"/>
          </a:p>
        </p:txBody>
      </p:sp>
      <p:sp>
        <p:nvSpPr>
          <p:cNvPr id="60424" name="Rectangle 7"/>
          <p:cNvSpPr>
            <a:spLocks noGrp="1" noRot="1" noChangeAspect="1" noChangeArrowheads="1" noTextEdit="1"/>
          </p:cNvSpPr>
          <p:nvPr>
            <p:ph type="sldImg"/>
          </p:nvPr>
        </p:nvSpPr>
        <p:spPr>
          <a:xfrm>
            <a:off x="469900" y="727075"/>
            <a:ext cx="6375400" cy="3586163"/>
          </a:xfrm>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780C356-70E6-4230-AEBF-C02213C90BE8}" type="slidenum">
              <a:rPr lang="en-US" smtClean="0"/>
              <a:pPr/>
              <a:t>74</a:t>
            </a:fld>
            <a:endParaRPr lang="en-US"/>
          </a:p>
        </p:txBody>
      </p:sp>
      <p:sp>
        <p:nvSpPr>
          <p:cNvPr id="61443" name="Rectangle 2"/>
          <p:cNvSpPr>
            <a:spLocks noGrp="1" noRot="1" noChangeAspect="1" noChangeArrowheads="1" noTextEdit="1"/>
          </p:cNvSpPr>
          <p:nvPr>
            <p:ph type="sldImg"/>
          </p:nvPr>
        </p:nvSpPr>
        <p:spPr>
          <a:xfrm>
            <a:off x="469900" y="725488"/>
            <a:ext cx="6375400" cy="3587750"/>
          </a:xfrm>
          <a:ln/>
        </p:spPr>
      </p:sp>
      <p:sp>
        <p:nvSpPr>
          <p:cNvPr id="61444" name="Rectangle 3"/>
          <p:cNvSpPr>
            <a:spLocks noGrp="1" noChangeArrowheads="1"/>
          </p:cNvSpPr>
          <p:nvPr>
            <p:ph type="body" idx="1"/>
          </p:nvPr>
        </p:nvSpPr>
        <p:spPr>
          <a:noFill/>
          <a:ln/>
        </p:spPr>
        <p:txBody>
          <a:bodyPr/>
          <a:lstStyle/>
          <a:p>
            <a:pPr marL="228600" indent="-22860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8380838B-F47B-4CB4-8F09-CCF78F07B05D}"/>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6387" name="Rectangle 1027">
            <a:extLst>
              <a:ext uri="{FF2B5EF4-FFF2-40B4-BE49-F238E27FC236}">
                <a16:creationId xmlns:a16="http://schemas.microsoft.com/office/drawing/2014/main" id="{D37386D3-09A8-44DA-9DDA-5BDDDAD503B7}"/>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6388" name="Rectangle 1030">
            <a:extLst>
              <a:ext uri="{FF2B5EF4-FFF2-40B4-BE49-F238E27FC236}">
                <a16:creationId xmlns:a16="http://schemas.microsoft.com/office/drawing/2014/main" id="{8DFA562A-5ACD-40AA-BFF4-806E836A231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6389" name="Rectangle 1031">
            <a:extLst>
              <a:ext uri="{FF2B5EF4-FFF2-40B4-BE49-F238E27FC236}">
                <a16:creationId xmlns:a16="http://schemas.microsoft.com/office/drawing/2014/main" id="{06F20FF1-D209-4DCE-9CE7-4E86E308DC1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FF00CF-9D30-4CF4-A56D-4F98836B4BD5}"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780C356-70E6-4230-AEBF-C02213C90BE8}" type="slidenum">
              <a:rPr lang="en-US" smtClean="0"/>
              <a:pPr/>
              <a:t>75</a:t>
            </a:fld>
            <a:endParaRPr lang="en-US"/>
          </a:p>
        </p:txBody>
      </p:sp>
      <p:sp>
        <p:nvSpPr>
          <p:cNvPr id="61443" name="Rectangle 2"/>
          <p:cNvSpPr>
            <a:spLocks noGrp="1" noRot="1" noChangeAspect="1" noChangeArrowheads="1" noTextEdit="1"/>
          </p:cNvSpPr>
          <p:nvPr>
            <p:ph type="sldImg"/>
          </p:nvPr>
        </p:nvSpPr>
        <p:spPr>
          <a:xfrm>
            <a:off x="469900" y="725488"/>
            <a:ext cx="6375400" cy="3587750"/>
          </a:xfrm>
          <a:ln/>
        </p:spPr>
      </p:sp>
      <p:sp>
        <p:nvSpPr>
          <p:cNvPr id="61444" name="Rectangle 3"/>
          <p:cNvSpPr>
            <a:spLocks noGrp="1" noChangeArrowheads="1"/>
          </p:cNvSpPr>
          <p:nvPr>
            <p:ph type="body" idx="1"/>
          </p:nvPr>
        </p:nvSpPr>
        <p:spPr>
          <a:noFill/>
          <a:ln/>
        </p:spPr>
        <p:txBody>
          <a:bodyPr/>
          <a:lstStyle/>
          <a:p>
            <a:pPr marL="228600" indent="-228600"/>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DFAFD11-1B15-438E-A34B-5E35F967F11D}" type="slidenum">
              <a:rPr lang="en-US" smtClean="0"/>
              <a:pPr/>
              <a:t>76</a:t>
            </a:fld>
            <a:endParaRPr lang="en-US"/>
          </a:p>
        </p:txBody>
      </p:sp>
      <p:sp>
        <p:nvSpPr>
          <p:cNvPr id="62467" name="Rectangle 2"/>
          <p:cNvSpPr>
            <a:spLocks noGrp="1" noRot="1" noChangeAspect="1" noChangeArrowheads="1" noTextEdit="1"/>
          </p:cNvSpPr>
          <p:nvPr>
            <p:ph type="sldImg"/>
          </p:nvPr>
        </p:nvSpPr>
        <p:spPr>
          <a:xfrm>
            <a:off x="469900" y="725488"/>
            <a:ext cx="6375400" cy="3587750"/>
          </a:xfrm>
          <a:ln/>
        </p:spPr>
      </p:sp>
      <p:sp>
        <p:nvSpPr>
          <p:cNvPr id="6246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4D36CB8-8A83-41A7-9B28-BC36208C735E}" type="slidenum">
              <a:rPr lang="en-US" smtClean="0"/>
              <a:pPr/>
              <a:t>78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424684D-0056-4E28-A81A-C68707B10B6E}" type="slidenum">
              <a:rPr lang="en-US" smtClean="0"/>
              <a:pPr/>
              <a:t>86</a:t>
            </a:fld>
            <a:endParaRPr lang="en-US"/>
          </a:p>
        </p:txBody>
      </p:sp>
      <p:sp>
        <p:nvSpPr>
          <p:cNvPr id="59395"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59396"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22</a:t>
            </a:r>
          </a:p>
        </p:txBody>
      </p:sp>
      <p:sp>
        <p:nvSpPr>
          <p:cNvPr id="5939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59398"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59399" name="Rectangle 6"/>
          <p:cNvSpPr>
            <a:spLocks noGrp="1" noChangeArrowheads="1"/>
          </p:cNvSpPr>
          <p:nvPr>
            <p:ph type="body" idx="1"/>
          </p:nvPr>
        </p:nvSpPr>
        <p:spPr>
          <a:xfrm>
            <a:off x="487363" y="3487738"/>
            <a:ext cx="6259512" cy="5392737"/>
          </a:xfrm>
          <a:noFill/>
          <a:ln/>
        </p:spPr>
        <p:txBody>
          <a:bodyPr lIns="95438" tIns="46881" rIns="95438" bIns="46881"/>
          <a:lstStyle/>
          <a:p>
            <a:endParaRPr lang="en-US"/>
          </a:p>
        </p:txBody>
      </p:sp>
      <p:sp>
        <p:nvSpPr>
          <p:cNvPr id="59400" name="Rectangle 7"/>
          <p:cNvSpPr>
            <a:spLocks noGrp="1" noRot="1" noChangeAspect="1" noChangeArrowheads="1" noTextEdit="1"/>
          </p:cNvSpPr>
          <p:nvPr>
            <p:ph type="sldImg"/>
          </p:nvPr>
        </p:nvSpPr>
        <p:spPr>
          <a:xfrm>
            <a:off x="469900" y="727075"/>
            <a:ext cx="6375400" cy="3586163"/>
          </a:xfrm>
          <a:ln cap="flat"/>
        </p:spPr>
      </p:sp>
    </p:spTree>
    <p:extLst>
      <p:ext uri="{BB962C8B-B14F-4D97-AF65-F5344CB8AC3E}">
        <p14:creationId xmlns:p14="http://schemas.microsoft.com/office/powerpoint/2010/main" val="1667883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E412FB3-A6F8-4004-AC36-2B8ABFDAB97C}" type="slidenum">
              <a:rPr lang="en-US" smtClean="0"/>
              <a:pPr/>
              <a:t>87</a:t>
            </a:fld>
            <a:endParaRPr lang="en-US"/>
          </a:p>
        </p:txBody>
      </p:sp>
      <p:sp>
        <p:nvSpPr>
          <p:cNvPr id="60419"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60420"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22</a:t>
            </a:r>
          </a:p>
        </p:txBody>
      </p:sp>
      <p:sp>
        <p:nvSpPr>
          <p:cNvPr id="60421"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60422"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60423" name="Rectangle 6"/>
          <p:cNvSpPr>
            <a:spLocks noGrp="1" noChangeArrowheads="1"/>
          </p:cNvSpPr>
          <p:nvPr>
            <p:ph type="body" idx="1"/>
          </p:nvPr>
        </p:nvSpPr>
        <p:spPr>
          <a:xfrm>
            <a:off x="487363" y="3487738"/>
            <a:ext cx="6259512" cy="5392737"/>
          </a:xfrm>
          <a:noFill/>
          <a:ln/>
        </p:spPr>
        <p:txBody>
          <a:bodyPr lIns="95438" tIns="46881" rIns="95438" bIns="46881"/>
          <a:lstStyle/>
          <a:p>
            <a:pPr>
              <a:buFontTx/>
              <a:buChar char="-"/>
            </a:pPr>
            <a:endParaRPr lang="en-US"/>
          </a:p>
        </p:txBody>
      </p:sp>
      <p:sp>
        <p:nvSpPr>
          <p:cNvPr id="60424" name="Rectangle 7"/>
          <p:cNvSpPr>
            <a:spLocks noGrp="1" noRot="1" noChangeAspect="1" noChangeArrowheads="1" noTextEdit="1"/>
          </p:cNvSpPr>
          <p:nvPr>
            <p:ph type="sldImg"/>
          </p:nvPr>
        </p:nvSpPr>
        <p:spPr>
          <a:xfrm>
            <a:off x="469900" y="727075"/>
            <a:ext cx="6375400" cy="3586163"/>
          </a:xfrm>
          <a:ln cap="flat"/>
        </p:spPr>
      </p:sp>
    </p:spTree>
    <p:extLst>
      <p:ext uri="{BB962C8B-B14F-4D97-AF65-F5344CB8AC3E}">
        <p14:creationId xmlns:p14="http://schemas.microsoft.com/office/powerpoint/2010/main" val="663163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A930D16-E0B2-48DE-9FF8-9D170B979BDF}" type="slidenum">
              <a:rPr lang="en-US" smtClean="0"/>
              <a:pPr/>
              <a:t>89</a:t>
            </a:fld>
            <a:endParaRPr lang="en-US"/>
          </a:p>
        </p:txBody>
      </p:sp>
      <p:sp>
        <p:nvSpPr>
          <p:cNvPr id="46083" name="Rectangle 2"/>
          <p:cNvSpPr>
            <a:spLocks noGrp="1" noRot="1" noChangeAspect="1" noChangeArrowheads="1" noTextEdit="1"/>
          </p:cNvSpPr>
          <p:nvPr>
            <p:ph type="sldImg"/>
          </p:nvPr>
        </p:nvSpPr>
        <p:spPr>
          <a:xfrm>
            <a:off x="469900" y="725488"/>
            <a:ext cx="6375400" cy="3587750"/>
          </a:xfrm>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7044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47D2FBA-516B-4C58-9E54-CFFE52E6A347}" type="slidenum">
              <a:rPr lang="en-US" smtClean="0"/>
              <a:pPr/>
              <a:t>90</a:t>
            </a:fld>
            <a:endParaRPr lang="en-US"/>
          </a:p>
        </p:txBody>
      </p:sp>
      <p:sp>
        <p:nvSpPr>
          <p:cNvPr id="47107" name="Rectangle 2"/>
          <p:cNvSpPr>
            <a:spLocks noGrp="1" noRot="1" noChangeAspect="1" noChangeArrowheads="1" noTextEdit="1"/>
          </p:cNvSpPr>
          <p:nvPr>
            <p:ph type="sldImg"/>
          </p:nvPr>
        </p:nvSpPr>
        <p:spPr>
          <a:xfrm>
            <a:off x="469900" y="725488"/>
            <a:ext cx="6375400" cy="3587750"/>
          </a:xfrm>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51863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05A4DCC-0150-48A5-8DA3-C36A2CD285A7}" type="slidenum">
              <a:rPr lang="en-US" smtClean="0"/>
              <a:pPr/>
              <a:t>91</a:t>
            </a:fld>
            <a:endParaRPr lang="en-US"/>
          </a:p>
        </p:txBody>
      </p:sp>
      <p:sp>
        <p:nvSpPr>
          <p:cNvPr id="49155" name="Rectangle 2"/>
          <p:cNvSpPr>
            <a:spLocks noGrp="1" noRot="1" noChangeAspect="1" noChangeArrowheads="1" noTextEdit="1"/>
          </p:cNvSpPr>
          <p:nvPr>
            <p:ph type="sldImg"/>
          </p:nvPr>
        </p:nvSpPr>
        <p:spPr>
          <a:xfrm>
            <a:off x="469900" y="725488"/>
            <a:ext cx="6375400" cy="3587750"/>
          </a:xfrm>
          <a:ln/>
        </p:spPr>
      </p:sp>
      <p:sp>
        <p:nvSpPr>
          <p:cNvPr id="4915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923570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72302FC-FC0B-431F-B518-83BC81E51D6B}" type="slidenum">
              <a:rPr lang="en-US" smtClean="0"/>
              <a:pPr/>
              <a:t>92</a:t>
            </a:fld>
            <a:endParaRPr lang="en-US"/>
          </a:p>
        </p:txBody>
      </p:sp>
      <p:sp>
        <p:nvSpPr>
          <p:cNvPr id="51203"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51204"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21</a:t>
            </a:r>
          </a:p>
        </p:txBody>
      </p:sp>
      <p:sp>
        <p:nvSpPr>
          <p:cNvPr id="51205"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51206"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51207" name="Rectangle 6"/>
          <p:cNvSpPr>
            <a:spLocks noGrp="1" noChangeArrowheads="1"/>
          </p:cNvSpPr>
          <p:nvPr>
            <p:ph type="body" idx="1"/>
          </p:nvPr>
        </p:nvSpPr>
        <p:spPr>
          <a:xfrm>
            <a:off x="487363" y="3487738"/>
            <a:ext cx="6259512" cy="5392737"/>
          </a:xfrm>
          <a:noFill/>
          <a:ln/>
        </p:spPr>
        <p:txBody>
          <a:bodyPr lIns="95438" tIns="46881" rIns="95438" bIns="46881"/>
          <a:lstStyle/>
          <a:p>
            <a:endParaRPr lang="en-US"/>
          </a:p>
        </p:txBody>
      </p:sp>
      <p:sp>
        <p:nvSpPr>
          <p:cNvPr id="51208" name="Rectangle 7"/>
          <p:cNvSpPr>
            <a:spLocks noGrp="1" noRot="1" noChangeAspect="1" noChangeArrowheads="1" noTextEdit="1"/>
          </p:cNvSpPr>
          <p:nvPr>
            <p:ph type="sldImg"/>
          </p:nvPr>
        </p:nvSpPr>
        <p:spPr>
          <a:xfrm>
            <a:off x="469900" y="727075"/>
            <a:ext cx="6375400" cy="3586163"/>
          </a:xfrm>
          <a:ln cap="flat"/>
        </p:spPr>
      </p:sp>
    </p:spTree>
    <p:extLst>
      <p:ext uri="{BB962C8B-B14F-4D97-AF65-F5344CB8AC3E}">
        <p14:creationId xmlns:p14="http://schemas.microsoft.com/office/powerpoint/2010/main" val="3412515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5DEC718-5DBE-4A63-AA3C-676EB0FA166E}" type="slidenum">
              <a:rPr lang="en-US" smtClean="0"/>
              <a:pPr/>
              <a:t>93</a:t>
            </a:fld>
            <a:endParaRPr lang="en-US"/>
          </a:p>
        </p:txBody>
      </p:sp>
      <p:sp>
        <p:nvSpPr>
          <p:cNvPr id="48131" name="Rectangle 2"/>
          <p:cNvSpPr>
            <a:spLocks noGrp="1" noRot="1" noChangeAspect="1" noChangeArrowheads="1" noTextEdit="1"/>
          </p:cNvSpPr>
          <p:nvPr>
            <p:ph type="sldImg"/>
          </p:nvPr>
        </p:nvSpPr>
        <p:spPr>
          <a:xfrm>
            <a:off x="457200" y="720725"/>
            <a:ext cx="6400800" cy="3600450"/>
          </a:xfrm>
          <a:ln/>
        </p:spPr>
      </p:sp>
      <p:sp>
        <p:nvSpPr>
          <p:cNvPr id="48132" name="Rectangle 3"/>
          <p:cNvSpPr>
            <a:spLocks noGrp="1" noChangeArrowheads="1"/>
          </p:cNvSpPr>
          <p:nvPr>
            <p:ph type="body" idx="1"/>
          </p:nvPr>
        </p:nvSpPr>
        <p:spPr>
          <a:xfrm>
            <a:off x="974725" y="4560888"/>
            <a:ext cx="5365750" cy="4319587"/>
          </a:xfrm>
          <a:noFill/>
          <a:ln/>
        </p:spPr>
        <p:txBody>
          <a:bodyPr/>
          <a:lstStyle/>
          <a:p>
            <a:endParaRPr lang="en-US"/>
          </a:p>
        </p:txBody>
      </p:sp>
    </p:spTree>
    <p:extLst>
      <p:ext uri="{BB962C8B-B14F-4D97-AF65-F5344CB8AC3E}">
        <p14:creationId xmlns:p14="http://schemas.microsoft.com/office/powerpoint/2010/main" val="270771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CDDF9FE7-B6B4-4F4E-B0C6-DB52A19ABC79}"/>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2291" name="Rectangle 1027">
            <a:extLst>
              <a:ext uri="{FF2B5EF4-FFF2-40B4-BE49-F238E27FC236}">
                <a16:creationId xmlns:a16="http://schemas.microsoft.com/office/drawing/2014/main" id="{C75D8724-ACD8-4B82-824E-D7176A9B0C79}"/>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2292" name="Rectangle 1030">
            <a:extLst>
              <a:ext uri="{FF2B5EF4-FFF2-40B4-BE49-F238E27FC236}">
                <a16:creationId xmlns:a16="http://schemas.microsoft.com/office/drawing/2014/main" id="{AC54477E-D23F-4404-B619-899DCD615F3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2293" name="Rectangle 1031">
            <a:extLst>
              <a:ext uri="{FF2B5EF4-FFF2-40B4-BE49-F238E27FC236}">
                <a16:creationId xmlns:a16="http://schemas.microsoft.com/office/drawing/2014/main" id="{13727DE9-D3C1-43BC-A421-506339907F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DA107B-AE6B-4F15-9DC0-9C68E9955FBB}"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E6AE438-93C5-45D6-BC36-41129075406A}" type="slidenum">
              <a:rPr lang="en-US" smtClean="0"/>
              <a:pPr/>
              <a:t>101</a:t>
            </a:fld>
            <a:endParaRPr lang="en-US"/>
          </a:p>
        </p:txBody>
      </p:sp>
      <p:sp>
        <p:nvSpPr>
          <p:cNvPr id="52227" name="Rectangle 2"/>
          <p:cNvSpPr>
            <a:spLocks noGrp="1" noRot="1" noChangeAspect="1" noChangeArrowheads="1" noTextEdit="1"/>
          </p:cNvSpPr>
          <p:nvPr>
            <p:ph type="sldImg"/>
          </p:nvPr>
        </p:nvSpPr>
        <p:spPr>
          <a:xfrm>
            <a:off x="457200" y="720725"/>
            <a:ext cx="6400800" cy="3600450"/>
          </a:xfrm>
          <a:ln/>
        </p:spPr>
      </p:sp>
      <p:sp>
        <p:nvSpPr>
          <p:cNvPr id="52228" name="Rectangle 3"/>
          <p:cNvSpPr>
            <a:spLocks noGrp="1" noChangeArrowheads="1"/>
          </p:cNvSpPr>
          <p:nvPr>
            <p:ph type="body" idx="1"/>
          </p:nvPr>
        </p:nvSpPr>
        <p:spPr>
          <a:xfrm>
            <a:off x="974725" y="4560888"/>
            <a:ext cx="5365750" cy="4319587"/>
          </a:xfrm>
          <a:noFill/>
          <a:ln/>
        </p:spPr>
        <p:txBody>
          <a:bodyPr/>
          <a:lstStyle/>
          <a:p>
            <a:endParaRPr lang="en-US"/>
          </a:p>
        </p:txBody>
      </p:sp>
    </p:spTree>
    <p:extLst>
      <p:ext uri="{BB962C8B-B14F-4D97-AF65-F5344CB8AC3E}">
        <p14:creationId xmlns:p14="http://schemas.microsoft.com/office/powerpoint/2010/main" val="3814863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9F91B24-C03B-45FC-862A-7B58397D7F9E}" type="slidenum">
              <a:rPr lang="en-US" smtClean="0"/>
              <a:pPr/>
              <a:t>102</a:t>
            </a:fld>
            <a:endParaRPr lang="en-US"/>
          </a:p>
        </p:txBody>
      </p:sp>
      <p:sp>
        <p:nvSpPr>
          <p:cNvPr id="50179" name="Rectangle 2"/>
          <p:cNvSpPr>
            <a:spLocks noGrp="1" noRot="1" noChangeAspect="1" noChangeArrowheads="1" noTextEdit="1"/>
          </p:cNvSpPr>
          <p:nvPr>
            <p:ph type="sldImg"/>
          </p:nvPr>
        </p:nvSpPr>
        <p:spPr>
          <a:xfrm>
            <a:off x="469900" y="725488"/>
            <a:ext cx="6375400" cy="3587750"/>
          </a:xfrm>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9640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1769BF03-2421-4097-AA67-7415768FAD7B}"/>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4339" name="Rectangle 1027">
            <a:extLst>
              <a:ext uri="{FF2B5EF4-FFF2-40B4-BE49-F238E27FC236}">
                <a16:creationId xmlns:a16="http://schemas.microsoft.com/office/drawing/2014/main" id="{3C90361F-263A-4544-957C-9761E4A94E36}"/>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4340" name="Rectangle 1030">
            <a:extLst>
              <a:ext uri="{FF2B5EF4-FFF2-40B4-BE49-F238E27FC236}">
                <a16:creationId xmlns:a16="http://schemas.microsoft.com/office/drawing/2014/main" id="{EB959D84-7447-4F9A-B048-4219EFD25627}"/>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14341" name="Rectangle 1031">
            <a:extLst>
              <a:ext uri="{FF2B5EF4-FFF2-40B4-BE49-F238E27FC236}">
                <a16:creationId xmlns:a16="http://schemas.microsoft.com/office/drawing/2014/main" id="{5C357460-A3D1-4620-91FD-E1E68E9C98F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362084-9D9A-46FB-8058-CBCD4205B23B}"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18</a:t>
            </a:fld>
            <a:endParaRPr lang="en-US" dirty="0"/>
          </a:p>
        </p:txBody>
      </p:sp>
    </p:spTree>
    <p:extLst>
      <p:ext uri="{BB962C8B-B14F-4D97-AF65-F5344CB8AC3E}">
        <p14:creationId xmlns:p14="http://schemas.microsoft.com/office/powerpoint/2010/main" val="282123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19</a:t>
            </a:fld>
            <a:endParaRPr lang="en-US" dirty="0"/>
          </a:p>
        </p:txBody>
      </p:sp>
    </p:spTree>
    <p:extLst>
      <p:ext uri="{BB962C8B-B14F-4D97-AF65-F5344CB8AC3E}">
        <p14:creationId xmlns:p14="http://schemas.microsoft.com/office/powerpoint/2010/main" val="289905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20</a:t>
            </a:fld>
            <a:endParaRPr lang="en-US" dirty="0"/>
          </a:p>
        </p:txBody>
      </p:sp>
    </p:spTree>
    <p:extLst>
      <p:ext uri="{BB962C8B-B14F-4D97-AF65-F5344CB8AC3E}">
        <p14:creationId xmlns:p14="http://schemas.microsoft.com/office/powerpoint/2010/main" val="221825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8737600" y="6248400"/>
            <a:ext cx="2540000" cy="457200"/>
          </a:xfrm>
          <a:prstGeom prst="rect">
            <a:avLst/>
          </a:prstGeom>
        </p:spPr>
        <p:txBody>
          <a:bodyPr/>
          <a:lstStyle>
            <a:lvl1pPr>
              <a:defRPr/>
            </a:lvl1pPr>
          </a:lstStyle>
          <a:p>
            <a:fld id="{D0944D79-BC56-44F6-9F07-E5F5D587D50A}" type="slidenum">
              <a:rPr lang="en-US"/>
              <a:pPr/>
              <a:t>‹#›</a:t>
            </a:fld>
            <a:endParaRPr lang="en-US" dirty="0"/>
          </a:p>
        </p:txBody>
      </p:sp>
    </p:spTree>
    <p:extLst>
      <p:ext uri="{BB962C8B-B14F-4D97-AF65-F5344CB8AC3E}">
        <p14:creationId xmlns:p14="http://schemas.microsoft.com/office/powerpoint/2010/main" val="11539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Models-Product availability</a:t>
            </a:r>
          </a:p>
        </p:txBody>
      </p:sp>
    </p:spTree>
    <p:extLst>
      <p:ext uri="{BB962C8B-B14F-4D97-AF65-F5344CB8AC3E}">
        <p14:creationId xmlns:p14="http://schemas.microsoft.com/office/powerpoint/2010/main" val="209229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8964797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409473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50105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147781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109570"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109571"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r>
              <a:rPr lang="en-US"/>
              <a:t>DSO 581</a:t>
            </a:r>
          </a:p>
        </p:txBody>
      </p:sp>
      <p:sp>
        <p:nvSpPr>
          <p:cNvPr id="9" name="Rectangle 5"/>
          <p:cNvSpPr>
            <a:spLocks noGrp="1" noChangeArrowheads="1"/>
          </p:cNvSpPr>
          <p:nvPr>
            <p:ph type="ftr" sz="quarter" idx="11"/>
          </p:nvPr>
        </p:nvSpPr>
        <p:spPr/>
        <p:txBody>
          <a:bodyPr/>
          <a:lstStyle>
            <a:lvl1pPr>
              <a:defRPr/>
            </a:lvl1pPr>
          </a:lstStyle>
          <a:p>
            <a:pPr>
              <a:defRPr/>
            </a:pPr>
            <a:r>
              <a:rPr lang="en-US"/>
              <a:t>Inventory Models-Uncertainty</a:t>
            </a:r>
          </a:p>
        </p:txBody>
      </p:sp>
      <p:sp>
        <p:nvSpPr>
          <p:cNvPr id="10" name="Rectangle 6"/>
          <p:cNvSpPr>
            <a:spLocks noGrp="1" noChangeArrowheads="1"/>
          </p:cNvSpPr>
          <p:nvPr>
            <p:ph type="sldNum" sz="quarter" idx="12"/>
          </p:nvPr>
        </p:nvSpPr>
        <p:spPr bwMode="auto">
          <a:xfrm>
            <a:off x="8737600" y="6248400"/>
            <a:ext cx="2844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25918A3-3FF0-4075-A990-38D1F7B1CE3B}" type="slidenum">
              <a:rPr lang="en-US"/>
              <a:pPr>
                <a:defRPr/>
              </a:pPr>
              <a:t>‹#›</a:t>
            </a:fld>
            <a:endParaRPr lang="en-US"/>
          </a:p>
        </p:txBody>
      </p:sp>
    </p:spTree>
    <p:extLst>
      <p:ext uri="{BB962C8B-B14F-4D97-AF65-F5344CB8AC3E}">
        <p14:creationId xmlns:p14="http://schemas.microsoft.com/office/powerpoint/2010/main" val="22749169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16755806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39479932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2253462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3998275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22758570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4037402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4397612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6825674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26908139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5776538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11178473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34163787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14152805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757704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60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5734" y="1520826"/>
            <a:ext cx="5450417"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520826"/>
            <a:ext cx="5450416"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66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dirty="0"/>
            </a:p>
          </p:txBody>
        </p:sp>
      </p:grpSp>
      <p:sp>
        <p:nvSpPr>
          <p:cNvPr id="154626"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154627"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r>
              <a:rPr lang="en-US" dirty="0"/>
              <a:t>DSO 581</a:t>
            </a:r>
          </a:p>
        </p:txBody>
      </p:sp>
      <p:sp>
        <p:nvSpPr>
          <p:cNvPr id="9" name="Rectangle 5"/>
          <p:cNvSpPr>
            <a:spLocks noGrp="1" noChangeArrowheads="1"/>
          </p:cNvSpPr>
          <p:nvPr>
            <p:ph type="ftr" sz="quarter" idx="11"/>
          </p:nvPr>
        </p:nvSpPr>
        <p:spPr/>
        <p:txBody>
          <a:bodyPr/>
          <a:lstStyle>
            <a:lvl1pPr>
              <a:defRPr/>
            </a:lvl1pPr>
          </a:lstStyle>
          <a:p>
            <a:pPr>
              <a:defRPr/>
            </a:pPr>
            <a:r>
              <a:rPr lang="en-US" dirty="0"/>
              <a:t>Supply Chain Management</a:t>
            </a:r>
          </a:p>
        </p:txBody>
      </p:sp>
      <p:sp>
        <p:nvSpPr>
          <p:cNvPr id="10" name="Rectangle 6"/>
          <p:cNvSpPr>
            <a:spLocks noGrp="1" noChangeArrowheads="1"/>
          </p:cNvSpPr>
          <p:nvPr>
            <p:ph type="sldNum" sz="quarter" idx="12"/>
          </p:nvPr>
        </p:nvSpPr>
        <p:spPr bwMode="auto">
          <a:xfrm>
            <a:off x="8737600" y="6248400"/>
            <a:ext cx="2844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BAF09ED-607B-4E2E-B82A-E1213F58AD05}" type="slidenum">
              <a:rPr lang="en-US"/>
              <a:pPr>
                <a:defRPr/>
              </a:pPr>
              <a:t>‹#›</a:t>
            </a:fld>
            <a:endParaRPr lang="en-US" dirty="0"/>
          </a:p>
        </p:txBody>
      </p:sp>
    </p:spTree>
    <p:extLst>
      <p:ext uri="{BB962C8B-B14F-4D97-AF65-F5344CB8AC3E}">
        <p14:creationId xmlns:p14="http://schemas.microsoft.com/office/powerpoint/2010/main" val="28882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a:prstGeom prst="rect">
            <a:avLst/>
          </a:prstGeo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3626031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4320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Basic Inventory Models, Ardavan Asef-Vaziri</a:t>
            </a:r>
          </a:p>
        </p:txBody>
      </p:sp>
      <p:sp>
        <p:nvSpPr>
          <p:cNvPr id="4" name="Rectangle 3">
            <a:extLst>
              <a:ext uri="{FF2B5EF4-FFF2-40B4-BE49-F238E27FC236}">
                <a16:creationId xmlns:a16="http://schemas.microsoft.com/office/drawing/2014/main" id="{BAC44B36-7709-44F4-ADD7-4F4D66BCE20A}"/>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ChangeArrowheads="1"/>
          </p:cNvSpPr>
          <p:nvPr>
            <p:ph type="title"/>
          </p:nvPr>
        </p:nvSpPr>
        <p:spPr bwMode="gray">
          <a:xfrm>
            <a:off x="0"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55" r:id="rId7"/>
    <p:sldLayoutId id="2147483771" r:id="rId8"/>
    <p:sldLayoutId id="2147483772" r:id="rId9"/>
    <p:sldLayoutId id="2147483773" r:id="rId10"/>
    <p:sldLayoutId id="2147483774" r:id="rId11"/>
    <p:sldLayoutId id="2147483775" r:id="rId12"/>
  </p:sldLayoutIdLst>
  <p:transition/>
  <p:txStyles>
    <p:titleStyle>
      <a:lvl1pPr algn="l" rtl="0" eaLnBrk="1" fontAlgn="base" hangingPunct="1">
        <a:spcBef>
          <a:spcPct val="0"/>
        </a:spcBef>
        <a:spcAft>
          <a:spcPct val="0"/>
        </a:spcAft>
        <a:defRPr sz="3200">
          <a:solidFill>
            <a:schemeClr val="bg1"/>
          </a:solidFill>
          <a:highlight>
            <a:srgbClr val="A80000"/>
          </a:highlight>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5" name="Shape 15" descr="Pearson Logo"/>
          <p:cNvPicPr preferRelativeResize="0"/>
          <p:nvPr/>
        </p:nvPicPr>
        <p:blipFill rotWithShape="1">
          <a:blip r:embed="rId5">
            <a:alphaModFix/>
          </a:blip>
          <a:srcRect/>
          <a:stretch/>
        </p:blipFill>
        <p:spPr>
          <a:xfrm>
            <a:off x="695480" y="6471923"/>
            <a:ext cx="1223999" cy="279914"/>
          </a:xfrm>
          <a:prstGeom prst="rect">
            <a:avLst/>
          </a:prstGeom>
          <a:noFill/>
          <a:ln>
            <a:noFill/>
          </a:ln>
        </p:spPr>
      </p:pic>
      <p:sp>
        <p:nvSpPr>
          <p:cNvPr id="16" name="Text Placeholder 5"/>
          <p:cNvSpPr txBox="1">
            <a:spLocks/>
          </p:cNvSpPr>
          <p:nvPr userDrawn="1"/>
        </p:nvSpPr>
        <p:spPr>
          <a:xfrm>
            <a:off x="3426348" y="6563562"/>
            <a:ext cx="8103551"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
        <p:nvSpPr>
          <p:cNvPr id="9" name="Rectangle 8">
            <a:extLst>
              <a:ext uri="{FF2B5EF4-FFF2-40B4-BE49-F238E27FC236}">
                <a16:creationId xmlns:a16="http://schemas.microsoft.com/office/drawing/2014/main" id="{34DBCB88-2D83-44C8-82C3-2F695F73B21D}"/>
              </a:ext>
            </a:extLst>
          </p:cNvPr>
          <p:cNvSpPr/>
          <p:nvPr userDrawn="1"/>
        </p:nvSpPr>
        <p:spPr>
          <a:xfrm>
            <a:off x="3373"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444F90-AF4A-4472-8B1E-3AAFFB858493}"/>
              </a:ext>
            </a:extLst>
          </p:cNvPr>
          <p:cNvSpPr/>
          <p:nvPr userDrawn="1"/>
        </p:nvSpPr>
        <p:spPr>
          <a:xfrm>
            <a:off x="11582400"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2E0E4B4-2A3A-4B38-ACC2-11C84A4B7D81}"/>
              </a:ext>
            </a:extLst>
          </p:cNvPr>
          <p:cNvCxnSpPr/>
          <p:nvPr userDrawn="1"/>
        </p:nvCxnSpPr>
        <p:spPr>
          <a:xfrm>
            <a:off x="0" y="9144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88940-F6AF-4A5D-8D7A-39E171DF6B68}"/>
              </a:ext>
            </a:extLst>
          </p:cNvPr>
          <p:cNvCxnSpPr/>
          <p:nvPr userDrawn="1"/>
        </p:nvCxnSpPr>
        <p:spPr>
          <a:xfrm>
            <a:off x="3373" y="63246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2" name="Rectangle 50">
            <a:extLst>
              <a:ext uri="{FF2B5EF4-FFF2-40B4-BE49-F238E27FC236}">
                <a16:creationId xmlns:a16="http://schemas.microsoft.com/office/drawing/2014/main" id="{D2321382-1636-4EB5-A73B-7A5CF3E0C638}"/>
              </a:ext>
            </a:extLst>
          </p:cNvPr>
          <p:cNvSpPr>
            <a:spLocks noGrp="1" noChangeArrowheads="1"/>
          </p:cNvSpPr>
          <p:nvPr>
            <p:ph type="title"/>
          </p:nvPr>
        </p:nvSpPr>
        <p:spPr bwMode="gray">
          <a:xfrm>
            <a:off x="609600" y="1"/>
            <a:ext cx="12192000" cy="9143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15197984"/>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7814"/>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en-US"/>
              <a:t>DSO 581</a:t>
            </a:r>
          </a:p>
        </p:txBody>
      </p:sp>
      <p:sp>
        <p:nvSpPr>
          <p:cNvPr id="10854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t>Inventory Models-Uncertainty</a:t>
            </a:r>
          </a:p>
        </p:txBody>
      </p:sp>
      <p:sp>
        <p:nvSpPr>
          <p:cNvPr id="108551" name="Rectangle 7"/>
          <p:cNvSpPr>
            <a:spLocks noChangeArrowheads="1"/>
          </p:cNvSpPr>
          <p:nvPr/>
        </p:nvSpPr>
        <p:spPr bwMode="auto">
          <a:xfrm>
            <a:off x="0" y="0"/>
            <a:ext cx="3048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8552" name="Line 8"/>
          <p:cNvSpPr>
            <a:spLocks noChangeShapeType="1"/>
          </p:cNvSpPr>
          <p:nvPr/>
        </p:nvSpPr>
        <p:spPr bwMode="auto">
          <a:xfrm>
            <a:off x="609600" y="1447800"/>
            <a:ext cx="10769600" cy="0"/>
          </a:xfrm>
          <a:prstGeom prst="line">
            <a:avLst/>
          </a:prstGeom>
          <a:noFill/>
          <a:ln w="19050">
            <a:solidFill>
              <a:schemeClr val="tx2"/>
            </a:solidFill>
            <a:round/>
            <a:headEnd/>
            <a:tailEnd/>
          </a:ln>
          <a:effectLst/>
        </p:spPr>
        <p:txBody>
          <a:bodyPr/>
          <a:lstStyle/>
          <a:p>
            <a:pPr>
              <a:defRPr/>
            </a:pPr>
            <a:endParaRPr lang="en-US"/>
          </a:p>
        </p:txBody>
      </p:sp>
      <p:sp>
        <p:nvSpPr>
          <p:cNvPr id="108553" name="Rectangle 9"/>
          <p:cNvSpPr>
            <a:spLocks noChangeArrowheads="1"/>
          </p:cNvSpPr>
          <p:nvPr/>
        </p:nvSpPr>
        <p:spPr bwMode="auto">
          <a:xfrm>
            <a:off x="0" y="2286000"/>
            <a:ext cx="3048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8554" name="Rectangle 10"/>
          <p:cNvSpPr>
            <a:spLocks noChangeArrowheads="1"/>
          </p:cNvSpPr>
          <p:nvPr/>
        </p:nvSpPr>
        <p:spPr bwMode="auto">
          <a:xfrm>
            <a:off x="0" y="4572000"/>
            <a:ext cx="3048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8555" name="Rectangle 11"/>
          <p:cNvSpPr>
            <a:spLocks noChangeArrowheads="1"/>
          </p:cNvSpPr>
          <p:nvPr userDrawn="1"/>
        </p:nvSpPr>
        <p:spPr bwMode="auto">
          <a:xfrm>
            <a:off x="9448800" y="6553200"/>
            <a:ext cx="2540000" cy="76200"/>
          </a:xfrm>
          <a:prstGeom prst="rect">
            <a:avLst/>
          </a:prstGeom>
          <a:noFill/>
          <a:ln w="9525">
            <a:noFill/>
            <a:miter lim="800000"/>
            <a:headEnd/>
            <a:tailEnd/>
          </a:ln>
          <a:effectLst/>
        </p:spPr>
        <p:txBody>
          <a:bodyPr anchor="b"/>
          <a:lstStyle/>
          <a:p>
            <a:pPr algn="r" eaLnBrk="1" hangingPunct="1">
              <a:defRPr/>
            </a:pPr>
            <a:fld id="{F75F93CB-75B4-4A09-9FEF-C24BBFCCD954}" type="slidenum">
              <a:rPr lang="en-US" sz="1000"/>
              <a:pPr algn="r" eaLnBrk="1" hangingPunct="1">
                <a:defRPr/>
              </a:pPr>
              <a:t>‹#›</a:t>
            </a:fld>
            <a:endParaRPr lang="en-US" sz="1000"/>
          </a:p>
        </p:txBody>
      </p:sp>
    </p:spTree>
    <p:extLst>
      <p:ext uri="{BB962C8B-B14F-4D97-AF65-F5344CB8AC3E}">
        <p14:creationId xmlns:p14="http://schemas.microsoft.com/office/powerpoint/2010/main" val="23917425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p:hf sldNum="0"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6.bin"/><Relationship Id="rId11" Type="http://schemas.openxmlformats.org/officeDocument/2006/relationships/image" Target="../media/image13.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video" Target="https://www.youtube.com/embed/v_QD_R_Ravg?feature=oembed" TargetMode="External"/><Relationship Id="rId4" Type="http://schemas.openxmlformats.org/officeDocument/2006/relationships/hyperlink" Target="https://youtu.be/v_QD_R_Rav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https://www.youtube.com/embed/TurgkEmYerY?feature=oembed"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slideLayout" Target="../slideLayouts/slideLayout9.xml"/><Relationship Id="rId4"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7RurbY9b-mY?feature=oembed"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package" Target="../embeddings/Microsoft_Excel_Worksheet3.xlsx"/></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3.emf"/><Relationship Id="rId5" Type="http://schemas.openxmlformats.org/officeDocument/2006/relationships/package" Target="../embeddings/Microsoft_Excel_Worksheet5.xlsx"/><Relationship Id="rId4" Type="http://schemas.openxmlformats.org/officeDocument/2006/relationships/hyperlink" Target="https://youtu.be/7RurbY9b-m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4.emf"/><Relationship Id="rId2" Type="http://schemas.openxmlformats.org/officeDocument/2006/relationships/tags" Target="../tags/tag10.xml"/><Relationship Id="rId1" Type="http://schemas.openxmlformats.org/officeDocument/2006/relationships/vmlDrawing" Target="../drawings/vmlDrawing12.vml"/><Relationship Id="rId6" Type="http://schemas.openxmlformats.org/officeDocument/2006/relationships/package" Target="../embeddings/Microsoft_Excel_Worksheet6.xlsx"/><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png"/><Relationship Id="rId4" Type="http://schemas.openxmlformats.org/officeDocument/2006/relationships/image" Target="../media/image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9.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51.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5.png"/><Relationship Id="rId3" Type="http://schemas.openxmlformats.org/officeDocument/2006/relationships/package" Target="../embeddings/Microsoft_Excel_Worksheet8.xlsx"/><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54.emf"/><Relationship Id="rId9" Type="http://schemas.openxmlformats.org/officeDocument/2006/relationships/image" Target="../media/image48.png"/><Relationship Id="rId14" Type="http://schemas.openxmlformats.org/officeDocument/2006/relationships/image" Target="../media/image53.sv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60.e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61.emf"/></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62.emf"/></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image" Target="../media/image63.emf"/></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5.xml"/><Relationship Id="rId1" Type="http://schemas.openxmlformats.org/officeDocument/2006/relationships/vmlDrawing" Target="../drawings/vmlDrawing21.vml"/><Relationship Id="rId4" Type="http://schemas.openxmlformats.org/officeDocument/2006/relationships/image" Target="../media/image6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image" Target="../media/image67.emf"/><Relationship Id="rId4" Type="http://schemas.openxmlformats.org/officeDocument/2006/relationships/oleObject" Target="../embeddings/oleObject12.bin"/></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72.w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oleObject" Target="../embeddings/oleObject14.bin"/><Relationship Id="rId5" Type="http://schemas.openxmlformats.org/officeDocument/2006/relationships/image" Target="../media/image71.wmf"/><Relationship Id="rId4" Type="http://schemas.openxmlformats.org/officeDocument/2006/relationships/oleObject" Target="../embeddings/oleObject13.bin"/></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vmlDrawing" Target="../drawings/vmlDrawing24.vml"/><Relationship Id="rId5" Type="http://schemas.openxmlformats.org/officeDocument/2006/relationships/image" Target="../media/image67.emf"/><Relationship Id="rId4"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8.emf"/></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47.xml"/><Relationship Id="rId7" Type="http://schemas.openxmlformats.org/officeDocument/2006/relationships/diagramColors" Target="../diagrams/colors13.xml"/><Relationship Id="rId2" Type="http://schemas.openxmlformats.org/officeDocument/2006/relationships/slideLayout" Target="../slideLayouts/slideLayout5.xml"/><Relationship Id="rId1" Type="http://schemas.openxmlformats.org/officeDocument/2006/relationships/vmlDrawing" Target="../drawings/vmlDrawing26.v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80.wmf"/><Relationship Id="rId4" Type="http://schemas.openxmlformats.org/officeDocument/2006/relationships/diagramData" Target="../diagrams/data13.xml"/><Relationship Id="rId9" Type="http://schemas.openxmlformats.org/officeDocument/2006/relationships/oleObject" Target="../embeddings/oleObject16.bin"/></Relationships>
</file>

<file path=ppt/slides/_rels/slide9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48.xml"/><Relationship Id="rId7" Type="http://schemas.openxmlformats.org/officeDocument/2006/relationships/diagramColors" Target="../diagrams/colors14.xml"/><Relationship Id="rId2" Type="http://schemas.openxmlformats.org/officeDocument/2006/relationships/slideLayout" Target="../slideLayouts/slideLayout5.xml"/><Relationship Id="rId1" Type="http://schemas.openxmlformats.org/officeDocument/2006/relationships/vmlDrawing" Target="../drawings/vmlDrawing27.v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82.emf"/><Relationship Id="rId4" Type="http://schemas.openxmlformats.org/officeDocument/2006/relationships/diagramData" Target="../diagrams/data14.xml"/><Relationship Id="rId9" Type="http://schemas.openxmlformats.org/officeDocument/2006/relationships/oleObject" Target="../embeddings/oleObject17.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83.emf"/></Relationships>
</file>

<file path=ppt/slides/_rels/slide9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84.emf"/></Relationships>
</file>

<file path=ppt/slides/_rels/slide9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85.emf"/></Relationships>
</file>

<file path=ppt/slides/_rels/slide9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86.emf"/><Relationship Id="rId4" Type="http://schemas.openxmlformats.org/officeDocument/2006/relationships/package" Target="../embeddings/Microsoft_Excel_Worksheet18.xlsx"/></Relationships>
</file>

<file path=ppt/slides/_rels/slide9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88.emf"/></Relationships>
</file>

<file path=ppt/slides/_rels/slide9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7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9594" y="0"/>
            <a:ext cx="12170229" cy="1905000"/>
          </a:xfrm>
        </p:spPr>
        <p:txBody>
          <a:bodyPr anchor="t"/>
          <a:lstStyle/>
          <a:p>
            <a:r>
              <a:rPr lang="en-US" dirty="0"/>
              <a:t>Joint Replenishment With Incremental Ordering (Setup) Cost</a:t>
            </a:r>
            <a:endParaRPr lang="en-US" dirty="0">
              <a:ea typeface="ＭＳ Ｐゴシック" charset="-128"/>
            </a:endParaRPr>
          </a:p>
        </p:txBody>
      </p:sp>
      <p:sp>
        <p:nvSpPr>
          <p:cNvPr id="4" name="Content Placeholder 5"/>
          <p:cNvSpPr>
            <a:spLocks noGrp="1"/>
          </p:cNvSpPr>
          <p:nvPr>
            <p:ph sz="half" idx="2"/>
          </p:nvPr>
        </p:nvSpPr>
        <p:spPr>
          <a:xfrm>
            <a:off x="109946" y="2749034"/>
            <a:ext cx="12077700" cy="1905000"/>
          </a:xfrm>
        </p:spPr>
        <p:txBody>
          <a:bodyPr/>
          <a:lstStyle/>
          <a:p>
            <a:r>
              <a:rPr lang="en-US" dirty="0">
                <a:latin typeface="Impact" panose="020B0806030902050204" pitchFamily="34" charset="0"/>
              </a:rPr>
              <a:t>How can it be that mathematics, being after all a product of human thought which is independent of experience, is so admirably appropriate to the objects of reality? </a:t>
            </a:r>
          </a:p>
          <a:p>
            <a:r>
              <a:rPr lang="en-US" dirty="0">
                <a:latin typeface="Impact" panose="020B0806030902050204" pitchFamily="34" charset="0"/>
              </a:rPr>
              <a:t>Albert Einstein</a:t>
            </a:r>
          </a:p>
        </p:txBody>
      </p:sp>
      <p:sp>
        <p:nvSpPr>
          <p:cNvPr id="6" name="TextBox 5">
            <a:extLst>
              <a:ext uri="{FF2B5EF4-FFF2-40B4-BE49-F238E27FC236}">
                <a16:creationId xmlns:a16="http://schemas.microsoft.com/office/drawing/2014/main" id="{0BD9C2A1-B632-4976-A697-D2A5CE439A50}"/>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18175787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73F1FD-82C6-4E9B-B727-FAD1B8F3FFBE}"/>
              </a:ext>
            </a:extLst>
          </p:cNvPr>
          <p:cNvSpPr>
            <a:spLocks noGrp="1"/>
          </p:cNvSpPr>
          <p:nvPr>
            <p:ph type="title"/>
          </p:nvPr>
        </p:nvSpPr>
        <p:spPr>
          <a:xfrm>
            <a:off x="0" y="0"/>
            <a:ext cx="12192000" cy="609600"/>
          </a:xfrm>
        </p:spPr>
        <p:txBody>
          <a:bodyPr/>
          <a:lstStyle/>
          <a:p>
            <a:r>
              <a:rPr lang="en-US" dirty="0"/>
              <a:t>Centralized vs Decentralized: 6- Product, Different h &amp; C</a:t>
            </a:r>
          </a:p>
        </p:txBody>
      </p:sp>
      <p:graphicFrame>
        <p:nvGraphicFramePr>
          <p:cNvPr id="2" name="Object 1">
            <a:extLst>
              <a:ext uri="{FF2B5EF4-FFF2-40B4-BE49-F238E27FC236}">
                <a16:creationId xmlns:a16="http://schemas.microsoft.com/office/drawing/2014/main" id="{FED75337-D9F8-4758-93D1-6B7AF05CA355}"/>
              </a:ext>
            </a:extLst>
          </p:cNvPr>
          <p:cNvGraphicFramePr>
            <a:graphicFrameLocks noChangeAspect="1"/>
          </p:cNvGraphicFramePr>
          <p:nvPr/>
        </p:nvGraphicFramePr>
        <p:xfrm>
          <a:off x="52250" y="635726"/>
          <a:ext cx="10072901" cy="5765074"/>
        </p:xfrm>
        <a:graphic>
          <a:graphicData uri="http://schemas.openxmlformats.org/presentationml/2006/ole">
            <mc:AlternateContent xmlns:mc="http://schemas.openxmlformats.org/markup-compatibility/2006">
              <mc:Choice xmlns:v="urn:schemas-microsoft-com:vml" Requires="v">
                <p:oleObj spid="_x0000_s61443" name="Worksheet" r:id="rId3" imgW="7505610" imgH="4296047" progId="Excel.Sheet.12">
                  <p:embed/>
                </p:oleObj>
              </mc:Choice>
              <mc:Fallback>
                <p:oleObj name="Worksheet" r:id="rId3" imgW="7505610" imgH="4296047" progId="Excel.Sheet.12">
                  <p:embed/>
                  <p:pic>
                    <p:nvPicPr>
                      <p:cNvPr id="2" name="Object 1">
                        <a:extLst>
                          <a:ext uri="{FF2B5EF4-FFF2-40B4-BE49-F238E27FC236}">
                            <a16:creationId xmlns:a16="http://schemas.microsoft.com/office/drawing/2014/main" id="{FED75337-D9F8-4758-93D1-6B7AF05CA355}"/>
                          </a:ext>
                        </a:extLst>
                      </p:cNvPr>
                      <p:cNvPicPr/>
                      <p:nvPr/>
                    </p:nvPicPr>
                    <p:blipFill>
                      <a:blip r:embed="rId4"/>
                      <a:stretch>
                        <a:fillRect/>
                      </a:stretch>
                    </p:blipFill>
                    <p:spPr>
                      <a:xfrm>
                        <a:off x="52250" y="635726"/>
                        <a:ext cx="10072901" cy="5765074"/>
                      </a:xfrm>
                      <a:prstGeom prst="rect">
                        <a:avLst/>
                      </a:prstGeom>
                    </p:spPr>
                  </p:pic>
                </p:oleObj>
              </mc:Fallback>
            </mc:AlternateContent>
          </a:graphicData>
        </a:graphic>
      </p:graphicFrame>
    </p:spTree>
    <p:extLst>
      <p:ext uri="{BB962C8B-B14F-4D97-AF65-F5344CB8AC3E}">
        <p14:creationId xmlns:p14="http://schemas.microsoft.com/office/powerpoint/2010/main" val="4022000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Customer Service level –</a:t>
            </a:r>
            <a:r>
              <a:rPr lang="en-US" dirty="0" err="1"/>
              <a:t>csl</a:t>
            </a:r>
            <a:r>
              <a:rPr lang="en-US" dirty="0"/>
              <a:t> vs. fill rate</a:t>
            </a:r>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DSO 581</a:t>
            </a:r>
          </a:p>
        </p:txBody>
      </p:sp>
      <p:sp>
        <p:nvSpPr>
          <p:cNvPr id="5" name="Footer Placeholder 4"/>
          <p:cNvSpPr>
            <a:spLocks noGrp="1"/>
          </p:cNvSpPr>
          <p:nvPr>
            <p:ph type="ftr" sz="quarter" idx="11"/>
          </p:nvPr>
        </p:nvSpPr>
        <p:spPr/>
        <p:txBody>
          <a:bodyPr/>
          <a:lstStyle/>
          <a:p>
            <a:pPr>
              <a:defRPr/>
            </a:pPr>
            <a:r>
              <a:rPr lang="en-US"/>
              <a:t>Inventory Models-Uncertainty</a:t>
            </a:r>
          </a:p>
        </p:txBody>
      </p:sp>
    </p:spTree>
    <p:extLst>
      <p:ext uri="{BB962C8B-B14F-4D97-AF65-F5344CB8AC3E}">
        <p14:creationId xmlns:p14="http://schemas.microsoft.com/office/powerpoint/2010/main" val="1334215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3555"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3556" name="Rectangle 2"/>
          <p:cNvSpPr>
            <a:spLocks noGrp="1" noChangeArrowheads="1"/>
          </p:cNvSpPr>
          <p:nvPr>
            <p:ph type="title"/>
          </p:nvPr>
        </p:nvSpPr>
        <p:spPr>
          <a:xfrm>
            <a:off x="2209800" y="228600"/>
            <a:ext cx="7772400" cy="1143000"/>
          </a:xfrm>
        </p:spPr>
        <p:txBody>
          <a:bodyPr/>
          <a:lstStyle/>
          <a:p>
            <a:pPr eaLnBrk="1" hangingPunct="1"/>
            <a:r>
              <a:rPr lang="en-US" dirty="0"/>
              <a:t>How to evaluate our customer service level? </a:t>
            </a:r>
          </a:p>
        </p:txBody>
      </p:sp>
      <p:graphicFrame>
        <p:nvGraphicFramePr>
          <p:cNvPr id="6" name="Diagram 5"/>
          <p:cNvGraphicFramePr/>
          <p:nvPr/>
        </p:nvGraphicFramePr>
        <p:xfrm>
          <a:off x="2057400" y="144780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71580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2531" name="Footer Placeholder 3"/>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2532" name="Rectangle 2"/>
          <p:cNvSpPr>
            <a:spLocks noGrp="1" noChangeArrowheads="1"/>
          </p:cNvSpPr>
          <p:nvPr>
            <p:ph type="title"/>
          </p:nvPr>
        </p:nvSpPr>
        <p:spPr/>
        <p:txBody>
          <a:bodyPr/>
          <a:lstStyle/>
          <a:p>
            <a:pPr eaLnBrk="1" hangingPunct="1"/>
            <a:r>
              <a:rPr lang="en-US" sz="4800" dirty="0">
                <a:latin typeface="Times New Roman" pitchFamily="18" charset="0"/>
              </a:rPr>
              <a:t>Safety stock level for different </a:t>
            </a:r>
            <a:r>
              <a:rPr lang="en-US" sz="4800" dirty="0" err="1">
                <a:latin typeface="Times New Roman" pitchFamily="18" charset="0"/>
              </a:rPr>
              <a:t>cv</a:t>
            </a:r>
            <a:r>
              <a:rPr lang="en-US" sz="4800" dirty="0">
                <a:latin typeface="Times New Roman" pitchFamily="18" charset="0"/>
              </a:rPr>
              <a:t>, CSL and FR (</a:t>
            </a:r>
            <a:r>
              <a:rPr lang="en-US" sz="4800" dirty="0">
                <a:latin typeface="Times New Roman" pitchFamily="18" charset="0"/>
                <a:cs typeface="Times New Roman" pitchFamily="18" charset="0"/>
              </a:rPr>
              <a:t>µ</a:t>
            </a:r>
            <a:r>
              <a:rPr lang="en-US" sz="4800" dirty="0">
                <a:latin typeface="Times New Roman" pitchFamily="18" charset="0"/>
              </a:rPr>
              <a:t> = 100, L=1)</a:t>
            </a:r>
          </a:p>
        </p:txBody>
      </p:sp>
      <p:graphicFrame>
        <p:nvGraphicFramePr>
          <p:cNvPr id="55" name="Diagram 54"/>
          <p:cNvGraphicFramePr/>
          <p:nvPr/>
        </p:nvGraphicFramePr>
        <p:xfrm>
          <a:off x="1905000" y="4419600"/>
          <a:ext cx="8610600"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7" name="Table 56"/>
          <p:cNvGraphicFramePr>
            <a:graphicFrameLocks noGrp="1"/>
          </p:cNvGraphicFramePr>
          <p:nvPr/>
        </p:nvGraphicFramePr>
        <p:xfrm>
          <a:off x="2286000" y="1676400"/>
          <a:ext cx="7467600" cy="2595880"/>
        </p:xfrm>
        <a:graphic>
          <a:graphicData uri="http://schemas.openxmlformats.org/drawingml/2006/table">
            <a:tbl>
              <a:tblPr firstRow="1" firstCol="1" bandRow="1">
                <a:tableStyleId>{93296810-A885-4BE3-A3E7-6D5BEEA58F35}</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370840">
                <a:tc rowSpan="2">
                  <a:txBody>
                    <a:bodyPr/>
                    <a:lstStyle/>
                    <a:p>
                      <a:pPr algn="ctr"/>
                      <a:r>
                        <a:rPr lang="en-US" dirty="0" err="1"/>
                        <a:t>cv</a:t>
                      </a:r>
                      <a:endParaRPr lang="en-US" dirty="0"/>
                    </a:p>
                  </a:txBody>
                  <a:tcPr/>
                </a:tc>
                <a:tc gridSpan="2">
                  <a:txBody>
                    <a:bodyPr/>
                    <a:lstStyle/>
                    <a:p>
                      <a:pPr algn="ctr"/>
                      <a:r>
                        <a:rPr lang="en-US" dirty="0"/>
                        <a:t>98%</a:t>
                      </a:r>
                    </a:p>
                  </a:txBody>
                  <a:tcPr/>
                </a:tc>
                <a:tc hMerge="1">
                  <a:txBody>
                    <a:bodyPr/>
                    <a:lstStyle/>
                    <a:p>
                      <a:endParaRPr lang="en-US" dirty="0"/>
                    </a:p>
                  </a:txBody>
                  <a:tcPr/>
                </a:tc>
                <a:tc gridSpan="2">
                  <a:txBody>
                    <a:bodyPr/>
                    <a:lstStyle/>
                    <a:p>
                      <a:pPr algn="ctr"/>
                      <a:r>
                        <a:rPr lang="en-US" dirty="0"/>
                        <a:t>99%</a:t>
                      </a:r>
                    </a:p>
                  </a:txBody>
                  <a:tcPr/>
                </a:tc>
                <a:tc hMerge="1">
                  <a:txBody>
                    <a:bodyPr/>
                    <a:lstStyle/>
                    <a:p>
                      <a:endParaRPr lang="en-US" dirty="0"/>
                    </a:p>
                  </a:txBody>
                  <a:tcPr/>
                </a:tc>
                <a:tc gridSpan="2">
                  <a:txBody>
                    <a:bodyPr/>
                    <a:lstStyle/>
                    <a:p>
                      <a:pPr algn="ctr"/>
                      <a:r>
                        <a:rPr lang="en-US" dirty="0"/>
                        <a:t>99.9%</a:t>
                      </a:r>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solidFill>
                      <a:schemeClr val="accent5">
                        <a:lumMod val="75000"/>
                      </a:schemeClr>
                    </a:solidFill>
                  </a:tcPr>
                </a:tc>
                <a:tc>
                  <a:txBody>
                    <a:bodyPr/>
                    <a:lstStyle/>
                    <a:p>
                      <a:pPr algn="r"/>
                      <a:r>
                        <a:rPr lang="en-US" dirty="0"/>
                        <a:t>CSL</a:t>
                      </a:r>
                    </a:p>
                  </a:txBody>
                  <a:tcPr>
                    <a:solidFill>
                      <a:schemeClr val="accent6"/>
                    </a:solidFill>
                  </a:tcPr>
                </a:tc>
                <a:tc>
                  <a:txBody>
                    <a:bodyPr/>
                    <a:lstStyle/>
                    <a:p>
                      <a:pPr algn="r"/>
                      <a:r>
                        <a:rPr lang="en-US" dirty="0"/>
                        <a:t>FR</a:t>
                      </a:r>
                    </a:p>
                  </a:txBody>
                  <a:tcPr>
                    <a:solidFill>
                      <a:schemeClr val="accent6"/>
                    </a:solidFill>
                  </a:tcPr>
                </a:tc>
                <a:tc>
                  <a:txBody>
                    <a:bodyPr/>
                    <a:lstStyle/>
                    <a:p>
                      <a:pPr algn="r"/>
                      <a:r>
                        <a:rPr lang="en-US" dirty="0"/>
                        <a:t>CSL</a:t>
                      </a:r>
                    </a:p>
                  </a:txBody>
                  <a:tcPr>
                    <a:solidFill>
                      <a:schemeClr val="accent6"/>
                    </a:solidFill>
                  </a:tcPr>
                </a:tc>
                <a:tc>
                  <a:txBody>
                    <a:bodyPr/>
                    <a:lstStyle/>
                    <a:p>
                      <a:pPr algn="r"/>
                      <a:r>
                        <a:rPr lang="en-US" dirty="0"/>
                        <a:t>FR</a:t>
                      </a:r>
                    </a:p>
                  </a:txBody>
                  <a:tcPr>
                    <a:solidFill>
                      <a:schemeClr val="accent6"/>
                    </a:solidFill>
                  </a:tcPr>
                </a:tc>
                <a:tc>
                  <a:txBody>
                    <a:bodyPr/>
                    <a:lstStyle/>
                    <a:p>
                      <a:pPr algn="r"/>
                      <a:r>
                        <a:rPr lang="en-US" dirty="0"/>
                        <a:t>CSL</a:t>
                      </a:r>
                    </a:p>
                  </a:txBody>
                  <a:tcPr>
                    <a:solidFill>
                      <a:schemeClr val="accent6"/>
                    </a:solidFill>
                  </a:tcPr>
                </a:tc>
                <a:tc>
                  <a:txBody>
                    <a:bodyPr/>
                    <a:lstStyle/>
                    <a:p>
                      <a:pPr algn="r"/>
                      <a:r>
                        <a:rPr lang="en-US" dirty="0"/>
                        <a:t>FR</a:t>
                      </a:r>
                    </a:p>
                  </a:txBody>
                  <a:tcPr>
                    <a:solidFill>
                      <a:schemeClr val="accent6"/>
                    </a:solidFill>
                  </a:tcPr>
                </a:tc>
                <a:extLst>
                  <a:ext uri="{0D108BD9-81ED-4DB2-BD59-A6C34878D82A}">
                    <a16:rowId xmlns:a16="http://schemas.microsoft.com/office/drawing/2014/main" val="10001"/>
                  </a:ext>
                </a:extLst>
              </a:tr>
              <a:tr h="370840">
                <a:tc>
                  <a:txBody>
                    <a:bodyPr/>
                    <a:lstStyle/>
                    <a:p>
                      <a:r>
                        <a:rPr lang="en-US" dirty="0"/>
                        <a:t>0.10</a:t>
                      </a:r>
                    </a:p>
                  </a:txBody>
                  <a:tcPr/>
                </a:tc>
                <a:tc>
                  <a:txBody>
                    <a:bodyPr/>
                    <a:lstStyle/>
                    <a:p>
                      <a:pPr algn="r"/>
                      <a:r>
                        <a:rPr lang="en-US" dirty="0"/>
                        <a:t>20.5</a:t>
                      </a:r>
                    </a:p>
                  </a:txBody>
                  <a:tcPr/>
                </a:tc>
                <a:tc>
                  <a:txBody>
                    <a:bodyPr/>
                    <a:lstStyle/>
                    <a:p>
                      <a:pPr algn="r"/>
                      <a:r>
                        <a:rPr lang="en-US" dirty="0"/>
                        <a:t>6</a:t>
                      </a:r>
                    </a:p>
                  </a:txBody>
                  <a:tcPr/>
                </a:tc>
                <a:tc>
                  <a:txBody>
                    <a:bodyPr/>
                    <a:lstStyle/>
                    <a:p>
                      <a:pPr algn="r"/>
                      <a:r>
                        <a:rPr lang="en-US" dirty="0"/>
                        <a:t>23.3</a:t>
                      </a:r>
                    </a:p>
                  </a:txBody>
                  <a:tcPr/>
                </a:tc>
                <a:tc>
                  <a:txBody>
                    <a:bodyPr/>
                    <a:lstStyle/>
                    <a:p>
                      <a:pPr algn="r"/>
                      <a:r>
                        <a:rPr lang="en-US" dirty="0"/>
                        <a:t>10</a:t>
                      </a:r>
                    </a:p>
                  </a:txBody>
                  <a:tcPr/>
                </a:tc>
                <a:tc>
                  <a:txBody>
                    <a:bodyPr/>
                    <a:lstStyle/>
                    <a:p>
                      <a:pPr algn="r"/>
                      <a:r>
                        <a:rPr lang="en-US" dirty="0"/>
                        <a:t>30.9</a:t>
                      </a:r>
                    </a:p>
                  </a:txBody>
                  <a:tcPr/>
                </a:tc>
                <a:tc>
                  <a:txBody>
                    <a:bodyPr/>
                    <a:lstStyle/>
                    <a:p>
                      <a:pPr algn="r"/>
                      <a:r>
                        <a:rPr lang="en-US" dirty="0"/>
                        <a:t>20</a:t>
                      </a:r>
                    </a:p>
                  </a:txBody>
                  <a:tcPr/>
                </a:tc>
                <a:extLst>
                  <a:ext uri="{0D108BD9-81ED-4DB2-BD59-A6C34878D82A}">
                    <a16:rowId xmlns:a16="http://schemas.microsoft.com/office/drawing/2014/main" val="10002"/>
                  </a:ext>
                </a:extLst>
              </a:tr>
              <a:tr h="370840">
                <a:tc>
                  <a:txBody>
                    <a:bodyPr/>
                    <a:lstStyle/>
                    <a:p>
                      <a:r>
                        <a:rPr lang="en-US" dirty="0"/>
                        <a:t>0.25</a:t>
                      </a:r>
                    </a:p>
                  </a:txBody>
                  <a:tcPr/>
                </a:tc>
                <a:tc>
                  <a:txBody>
                    <a:bodyPr/>
                    <a:lstStyle/>
                    <a:p>
                      <a:pPr algn="r"/>
                      <a:r>
                        <a:rPr lang="en-US" dirty="0"/>
                        <a:t>51.3</a:t>
                      </a:r>
                    </a:p>
                  </a:txBody>
                  <a:tcPr/>
                </a:tc>
                <a:tc>
                  <a:txBody>
                    <a:bodyPr/>
                    <a:lstStyle/>
                    <a:p>
                      <a:pPr algn="r"/>
                      <a:r>
                        <a:rPr lang="en-US" dirty="0"/>
                        <a:t>26</a:t>
                      </a:r>
                    </a:p>
                  </a:txBody>
                  <a:tcPr/>
                </a:tc>
                <a:tc>
                  <a:txBody>
                    <a:bodyPr/>
                    <a:lstStyle/>
                    <a:p>
                      <a:pPr algn="r"/>
                      <a:r>
                        <a:rPr lang="en-US" dirty="0"/>
                        <a:t>58.2</a:t>
                      </a:r>
                    </a:p>
                  </a:txBody>
                  <a:tcPr/>
                </a:tc>
                <a:tc>
                  <a:txBody>
                    <a:bodyPr/>
                    <a:lstStyle/>
                    <a:p>
                      <a:pPr algn="r"/>
                      <a:r>
                        <a:rPr lang="en-US" dirty="0"/>
                        <a:t>34</a:t>
                      </a:r>
                    </a:p>
                  </a:txBody>
                  <a:tcPr/>
                </a:tc>
                <a:tc>
                  <a:txBody>
                    <a:bodyPr/>
                    <a:lstStyle/>
                    <a:p>
                      <a:pPr algn="r"/>
                      <a:r>
                        <a:rPr lang="en-US" dirty="0"/>
                        <a:t>77.3</a:t>
                      </a:r>
                    </a:p>
                  </a:txBody>
                  <a:tcPr/>
                </a:tc>
                <a:tc>
                  <a:txBody>
                    <a:bodyPr/>
                    <a:lstStyle/>
                    <a:p>
                      <a:pPr algn="r"/>
                      <a:r>
                        <a:rPr lang="en-US" dirty="0"/>
                        <a:t>57</a:t>
                      </a:r>
                    </a:p>
                  </a:txBody>
                  <a:tcPr/>
                </a:tc>
                <a:extLst>
                  <a:ext uri="{0D108BD9-81ED-4DB2-BD59-A6C34878D82A}">
                    <a16:rowId xmlns:a16="http://schemas.microsoft.com/office/drawing/2014/main" val="10003"/>
                  </a:ext>
                </a:extLst>
              </a:tr>
              <a:tr h="370840">
                <a:tc>
                  <a:txBody>
                    <a:bodyPr/>
                    <a:lstStyle/>
                    <a:p>
                      <a:r>
                        <a:rPr lang="en-US" dirty="0"/>
                        <a:t>0.50</a:t>
                      </a:r>
                    </a:p>
                  </a:txBody>
                  <a:tcPr/>
                </a:tc>
                <a:tc>
                  <a:txBody>
                    <a:bodyPr/>
                    <a:lstStyle/>
                    <a:p>
                      <a:pPr algn="r"/>
                      <a:r>
                        <a:rPr lang="en-US" dirty="0"/>
                        <a:t>102.7</a:t>
                      </a:r>
                    </a:p>
                  </a:txBody>
                  <a:tcPr/>
                </a:tc>
                <a:tc>
                  <a:txBody>
                    <a:bodyPr/>
                    <a:lstStyle/>
                    <a:p>
                      <a:pPr algn="r"/>
                      <a:r>
                        <a:rPr lang="en-US" dirty="0"/>
                        <a:t>68</a:t>
                      </a:r>
                    </a:p>
                  </a:txBody>
                  <a:tcPr/>
                </a:tc>
                <a:tc>
                  <a:txBody>
                    <a:bodyPr/>
                    <a:lstStyle/>
                    <a:p>
                      <a:pPr algn="r"/>
                      <a:r>
                        <a:rPr lang="en-US" dirty="0"/>
                        <a:t>116.3</a:t>
                      </a:r>
                    </a:p>
                  </a:txBody>
                  <a:tcPr/>
                </a:tc>
                <a:tc>
                  <a:txBody>
                    <a:bodyPr/>
                    <a:lstStyle/>
                    <a:p>
                      <a:pPr algn="r"/>
                      <a:r>
                        <a:rPr lang="en-US" dirty="0"/>
                        <a:t>83</a:t>
                      </a:r>
                    </a:p>
                  </a:txBody>
                  <a:tcPr/>
                </a:tc>
                <a:tc>
                  <a:txBody>
                    <a:bodyPr/>
                    <a:lstStyle/>
                    <a:p>
                      <a:pPr algn="r"/>
                      <a:r>
                        <a:rPr lang="en-US" dirty="0"/>
                        <a:t>154.5</a:t>
                      </a:r>
                    </a:p>
                  </a:txBody>
                  <a:tcPr/>
                </a:tc>
                <a:tc>
                  <a:txBody>
                    <a:bodyPr/>
                    <a:lstStyle/>
                    <a:p>
                      <a:pPr algn="r"/>
                      <a:r>
                        <a:rPr lang="en-US" dirty="0"/>
                        <a:t>126</a:t>
                      </a:r>
                    </a:p>
                  </a:txBody>
                  <a:tcPr/>
                </a:tc>
                <a:extLst>
                  <a:ext uri="{0D108BD9-81ED-4DB2-BD59-A6C34878D82A}">
                    <a16:rowId xmlns:a16="http://schemas.microsoft.com/office/drawing/2014/main" val="10004"/>
                  </a:ext>
                </a:extLst>
              </a:tr>
              <a:tr h="370840">
                <a:tc>
                  <a:txBody>
                    <a:bodyPr/>
                    <a:lstStyle/>
                    <a:p>
                      <a:r>
                        <a:rPr lang="en-US" dirty="0"/>
                        <a:t>1.00</a:t>
                      </a:r>
                    </a:p>
                  </a:txBody>
                  <a:tcPr/>
                </a:tc>
                <a:tc>
                  <a:txBody>
                    <a:bodyPr/>
                    <a:lstStyle/>
                    <a:p>
                      <a:pPr algn="r"/>
                      <a:r>
                        <a:rPr lang="en-US" dirty="0"/>
                        <a:t>205.4</a:t>
                      </a:r>
                    </a:p>
                  </a:txBody>
                  <a:tcPr/>
                </a:tc>
                <a:tc>
                  <a:txBody>
                    <a:bodyPr/>
                    <a:lstStyle/>
                    <a:p>
                      <a:pPr algn="r"/>
                      <a:r>
                        <a:rPr lang="en-US" dirty="0"/>
                        <a:t>166</a:t>
                      </a:r>
                    </a:p>
                  </a:txBody>
                  <a:tcPr/>
                </a:tc>
                <a:tc>
                  <a:txBody>
                    <a:bodyPr/>
                    <a:lstStyle/>
                    <a:p>
                      <a:pPr algn="r"/>
                      <a:r>
                        <a:rPr lang="en-US" dirty="0"/>
                        <a:t>232.6</a:t>
                      </a:r>
                    </a:p>
                  </a:txBody>
                  <a:tcPr/>
                </a:tc>
                <a:tc>
                  <a:txBody>
                    <a:bodyPr/>
                    <a:lstStyle/>
                    <a:p>
                      <a:pPr algn="r"/>
                      <a:r>
                        <a:rPr lang="en-US" dirty="0"/>
                        <a:t>194</a:t>
                      </a:r>
                    </a:p>
                  </a:txBody>
                  <a:tcPr/>
                </a:tc>
                <a:tc>
                  <a:txBody>
                    <a:bodyPr/>
                    <a:lstStyle/>
                    <a:p>
                      <a:pPr algn="r"/>
                      <a:r>
                        <a:rPr lang="en-US" dirty="0"/>
                        <a:t>309.0</a:t>
                      </a:r>
                    </a:p>
                  </a:txBody>
                  <a:tcPr/>
                </a:tc>
                <a:tc>
                  <a:txBody>
                    <a:bodyPr/>
                    <a:lstStyle/>
                    <a:p>
                      <a:pPr algn="r"/>
                      <a:r>
                        <a:rPr lang="en-US" dirty="0"/>
                        <a:t>273</a:t>
                      </a:r>
                    </a:p>
                  </a:txBody>
                  <a:tcPr/>
                </a:tc>
                <a:extLst>
                  <a:ext uri="{0D108BD9-81ED-4DB2-BD59-A6C34878D82A}">
                    <a16:rowId xmlns:a16="http://schemas.microsoft.com/office/drawing/2014/main" val="10005"/>
                  </a:ext>
                </a:extLst>
              </a:tr>
              <a:tr h="370840">
                <a:tc>
                  <a:txBody>
                    <a:bodyPr/>
                    <a:lstStyle/>
                    <a:p>
                      <a:r>
                        <a:rPr lang="en-US" dirty="0"/>
                        <a:t>5.00</a:t>
                      </a:r>
                    </a:p>
                  </a:txBody>
                  <a:tcPr/>
                </a:tc>
                <a:tc>
                  <a:txBody>
                    <a:bodyPr/>
                    <a:lstStyle/>
                    <a:p>
                      <a:pPr algn="r"/>
                      <a:r>
                        <a:rPr lang="en-US" dirty="0"/>
                        <a:t>1027.0</a:t>
                      </a:r>
                    </a:p>
                  </a:txBody>
                  <a:tcPr/>
                </a:tc>
                <a:tc>
                  <a:txBody>
                    <a:bodyPr/>
                    <a:lstStyle/>
                    <a:p>
                      <a:pPr algn="r"/>
                      <a:r>
                        <a:rPr lang="en-US" dirty="0"/>
                        <a:t>1134</a:t>
                      </a:r>
                    </a:p>
                  </a:txBody>
                  <a:tcPr/>
                </a:tc>
                <a:tc>
                  <a:txBody>
                    <a:bodyPr/>
                    <a:lstStyle/>
                    <a:p>
                      <a:pPr algn="r"/>
                      <a:r>
                        <a:rPr lang="en-US" dirty="0"/>
                        <a:t>1163.0</a:t>
                      </a:r>
                    </a:p>
                  </a:txBody>
                  <a:tcPr/>
                </a:tc>
                <a:tc>
                  <a:txBody>
                    <a:bodyPr/>
                    <a:lstStyle/>
                    <a:p>
                      <a:pPr algn="r"/>
                      <a:r>
                        <a:rPr lang="en-US" dirty="0"/>
                        <a:t>1252</a:t>
                      </a:r>
                    </a:p>
                  </a:txBody>
                  <a:tcPr/>
                </a:tc>
                <a:tc>
                  <a:txBody>
                    <a:bodyPr/>
                    <a:lstStyle/>
                    <a:p>
                      <a:pPr algn="r"/>
                      <a:r>
                        <a:rPr lang="en-US" dirty="0"/>
                        <a:t>1545.0</a:t>
                      </a:r>
                    </a:p>
                  </a:txBody>
                  <a:tcPr/>
                </a:tc>
                <a:tc>
                  <a:txBody>
                    <a:bodyPr/>
                    <a:lstStyle/>
                    <a:p>
                      <a:pPr algn="r"/>
                      <a:r>
                        <a:rPr lang="en-US" dirty="0"/>
                        <a:t>1600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963920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0" y="0"/>
            <a:ext cx="9144000" cy="914400"/>
          </a:xfrm>
        </p:spPr>
        <p:txBody>
          <a:bodyPr/>
          <a:lstStyle/>
          <a:p>
            <a:r>
              <a:rPr lang="en-US" dirty="0"/>
              <a:t>Inventory Basic Model</a:t>
            </a:r>
            <a:endParaRPr lang="en-US" dirty="0">
              <a:ea typeface="ＭＳ Ｐゴシック" charset="-128"/>
            </a:endParaRPr>
          </a:p>
        </p:txBody>
      </p:sp>
      <p:sp>
        <p:nvSpPr>
          <p:cNvPr id="4" name="Content Placeholder 5"/>
          <p:cNvSpPr>
            <a:spLocks noGrp="1"/>
          </p:cNvSpPr>
          <p:nvPr>
            <p:ph sz="half" idx="2"/>
          </p:nvPr>
        </p:nvSpPr>
        <p:spPr>
          <a:xfrm>
            <a:off x="3075214" y="914400"/>
            <a:ext cx="9105900" cy="1905000"/>
          </a:xfrm>
        </p:spPr>
        <p:txBody>
          <a:bodyPr/>
          <a:lstStyle/>
          <a:p>
            <a:r>
              <a:rPr lang="en-US" dirty="0">
                <a:latin typeface="Impact" panose="020B0806030902050204" pitchFamily="34" charset="0"/>
              </a:rPr>
              <a:t>How can it be that mathematics, being after all a product of human thought which is independent of experience, is so admirably appropriate to the objects of reality? </a:t>
            </a:r>
          </a:p>
          <a:p>
            <a:r>
              <a:rPr lang="en-US" dirty="0">
                <a:latin typeface="Impact" panose="020B0806030902050204" pitchFamily="34" charset="0"/>
              </a:rPr>
              <a:t>Albert Einstein</a:t>
            </a:r>
          </a:p>
        </p:txBody>
      </p:sp>
      <p:sp>
        <p:nvSpPr>
          <p:cNvPr id="5" name="TextBox 4">
            <a:extLst>
              <a:ext uri="{FF2B5EF4-FFF2-40B4-BE49-F238E27FC236}">
                <a16:creationId xmlns:a16="http://schemas.microsoft.com/office/drawing/2014/main" id="{E1E6030E-401E-415C-8BA6-8B334915FCF9}"/>
              </a:ext>
            </a:extLst>
          </p:cNvPr>
          <p:cNvSpPr txBox="1"/>
          <p:nvPr/>
        </p:nvSpPr>
        <p:spPr>
          <a:xfrm>
            <a:off x="0" y="6488668"/>
            <a:ext cx="12181114"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14833962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2098" name="Rectangle 2">
            <a:extLst>
              <a:ext uri="{FF2B5EF4-FFF2-40B4-BE49-F238E27FC236}">
                <a16:creationId xmlns:a16="http://schemas.microsoft.com/office/drawing/2014/main" id="{7624163E-D135-4260-9855-208BE401D2C9}"/>
              </a:ext>
            </a:extLst>
          </p:cNvPr>
          <p:cNvSpPr>
            <a:spLocks noGrp="1" noChangeArrowheads="1"/>
          </p:cNvSpPr>
          <p:nvPr>
            <p:ph type="body" idx="1"/>
          </p:nvPr>
        </p:nvSpPr>
        <p:spPr>
          <a:xfrm>
            <a:off x="-76200" y="584775"/>
            <a:ext cx="12268200" cy="5653269"/>
          </a:xfrm>
        </p:spPr>
        <p:txBody>
          <a:bodyPr/>
          <a:lstStyle/>
          <a:p>
            <a:pPr>
              <a:lnSpc>
                <a:spcPct val="80000"/>
              </a:lnSpc>
              <a:spcAft>
                <a:spcPts val="400"/>
              </a:spcAft>
            </a:pPr>
            <a:r>
              <a:rPr lang="en-US" altLang="en-US" sz="2400" dirty="0">
                <a:latin typeface="Book Antiqua" panose="02040602050305030304" pitchFamily="18" charset="0"/>
              </a:rPr>
              <a:t>A typical hospital spends about </a:t>
            </a:r>
            <a:r>
              <a:rPr lang="en-US" altLang="en-US" sz="2400" b="1" dirty="0">
                <a:latin typeface="Book Antiqua" panose="02040602050305030304" pitchFamily="18" charset="0"/>
              </a:rPr>
              <a:t>20%</a:t>
            </a:r>
            <a:r>
              <a:rPr lang="en-US" altLang="en-US" sz="2400" dirty="0">
                <a:latin typeface="Book Antiqua" panose="02040602050305030304" pitchFamily="18" charset="0"/>
              </a:rPr>
              <a:t> of its budget on medical, surgical, and pharmaceutical supplies. For all hospitals it adds up to </a:t>
            </a:r>
            <a:r>
              <a:rPr lang="en-US" altLang="en-US" sz="2400" b="1" dirty="0">
                <a:latin typeface="Book Antiqua" panose="02040602050305030304" pitchFamily="18" charset="0"/>
              </a:rPr>
              <a:t>$150</a:t>
            </a:r>
            <a:r>
              <a:rPr lang="en-US" altLang="en-US" sz="2400" dirty="0">
                <a:latin typeface="Book Antiqua" panose="02040602050305030304" pitchFamily="18" charset="0"/>
              </a:rPr>
              <a:t> </a:t>
            </a:r>
            <a:r>
              <a:rPr lang="en-US" altLang="en-US" sz="2400" b="1" dirty="0">
                <a:latin typeface="Book Antiqua" panose="02040602050305030304" pitchFamily="18" charset="0"/>
              </a:rPr>
              <a:t>billion</a:t>
            </a:r>
            <a:r>
              <a:rPr lang="en-US" altLang="en-US" sz="2400" dirty="0">
                <a:latin typeface="Book Antiqua" panose="02040602050305030304" pitchFamily="18" charset="0"/>
              </a:rPr>
              <a:t> annually. </a:t>
            </a:r>
          </a:p>
          <a:p>
            <a:pPr>
              <a:lnSpc>
                <a:spcPct val="80000"/>
              </a:lnSpc>
              <a:spcAft>
                <a:spcPts val="400"/>
              </a:spcAft>
            </a:pPr>
            <a:r>
              <a:rPr lang="en-US" altLang="en-US" sz="2400" dirty="0">
                <a:latin typeface="Book Antiqua" panose="02040602050305030304" pitchFamily="18" charset="0"/>
              </a:rPr>
              <a:t>The average inventory in US economy about </a:t>
            </a:r>
            <a:r>
              <a:rPr lang="en-US" altLang="en-US" sz="2400" b="1" dirty="0">
                <a:latin typeface="Book Antiqua" panose="02040602050305030304" pitchFamily="18" charset="0"/>
              </a:rPr>
              <a:t>$1 trillion</a:t>
            </a:r>
            <a:r>
              <a:rPr lang="en-US" altLang="en-US" sz="2400" dirty="0">
                <a:latin typeface="Book Antiqua" panose="02040602050305030304" pitchFamily="18" charset="0"/>
              </a:rPr>
              <a:t> on about </a:t>
            </a:r>
            <a:r>
              <a:rPr lang="en-US" altLang="en-US" sz="2400" b="1" dirty="0">
                <a:latin typeface="Book Antiqua" panose="02040602050305030304" pitchFamily="18" charset="0"/>
              </a:rPr>
              <a:t>$10 trillion of annual sales</a:t>
            </a:r>
            <a:r>
              <a:rPr lang="en-US" altLang="en-US" sz="2400" dirty="0">
                <a:latin typeface="Book Antiqua" panose="02040602050305030304" pitchFamily="18" charset="0"/>
              </a:rPr>
              <a:t>. About 40% in manufacturing, about 20%  in wholesaler, and about 40%  in retail. </a:t>
            </a:r>
          </a:p>
          <a:p>
            <a:pPr>
              <a:lnSpc>
                <a:spcPct val="90000"/>
              </a:lnSpc>
              <a:spcBef>
                <a:spcPct val="0"/>
              </a:spcBef>
              <a:spcAft>
                <a:spcPts val="400"/>
              </a:spcAft>
            </a:pPr>
            <a:r>
              <a:rPr lang="en-US" altLang="en-US" sz="2400" dirty="0">
                <a:latin typeface="Book Antiqua" panose="02040602050305030304" pitchFamily="18" charset="0"/>
              </a:rPr>
              <a:t>What happens when a company with a large Work In Process (WIP)  and Finished Goods (FG) </a:t>
            </a:r>
            <a:r>
              <a:rPr lang="en-US" altLang="en-US" sz="2400" dirty="0">
                <a:solidFill>
                  <a:srgbClr val="A80000"/>
                </a:solidFill>
                <a:latin typeface="Book Antiqua" panose="02040602050305030304" pitchFamily="18" charset="0"/>
              </a:rPr>
              <a:t>inventory</a:t>
            </a:r>
            <a:r>
              <a:rPr lang="en-US" altLang="en-US" sz="2400" dirty="0">
                <a:latin typeface="Book Antiqua" panose="02040602050305030304" pitchFamily="18" charset="0"/>
              </a:rPr>
              <a:t> finds a market demand shift to a new product? Two</a:t>
            </a:r>
            <a:r>
              <a:rPr lang="en-US" altLang="en-US" sz="2400" dirty="0">
                <a:solidFill>
                  <a:srgbClr val="FF0000"/>
                </a:solidFill>
                <a:latin typeface="Book Antiqua" panose="02040602050305030304" pitchFamily="18" charset="0"/>
              </a:rPr>
              <a:t> </a:t>
            </a:r>
            <a:r>
              <a:rPr lang="en-US" altLang="en-US" sz="2400" dirty="0">
                <a:solidFill>
                  <a:srgbClr val="A80000"/>
                </a:solidFill>
                <a:latin typeface="Book Antiqua" panose="02040602050305030304" pitchFamily="18" charset="0"/>
              </a:rPr>
              <a:t>choices:</a:t>
            </a:r>
          </a:p>
          <a:p>
            <a:pPr lvl="1">
              <a:lnSpc>
                <a:spcPct val="80000"/>
              </a:lnSpc>
              <a:spcAft>
                <a:spcPts val="400"/>
              </a:spcAft>
            </a:pPr>
            <a:r>
              <a:rPr lang="en-US" altLang="en-US" sz="2200" dirty="0">
                <a:latin typeface="Book Antiqua" panose="02040602050305030304" pitchFamily="18" charset="0"/>
              </a:rPr>
              <a:t>Fire-sell all WIP and FG inventories  and then quickly introduce the new product </a:t>
            </a:r>
            <a:r>
              <a:rPr lang="en-US" altLang="en-US" sz="2200" dirty="0">
                <a:latin typeface="Book Antiqua" panose="02040602050305030304" pitchFamily="18" charset="0"/>
                <a:sym typeface="Wingdings" panose="05000000000000000000" pitchFamily="2" charset="2"/>
              </a:rPr>
              <a:t> </a:t>
            </a:r>
            <a:r>
              <a:rPr lang="en-US" altLang="en-US" sz="2200" dirty="0">
                <a:solidFill>
                  <a:srgbClr val="A80000"/>
                </a:solidFill>
                <a:latin typeface="Book Antiqua" panose="02040602050305030304" pitchFamily="18" charset="0"/>
              </a:rPr>
              <a:t>Significant losses</a:t>
            </a:r>
          </a:p>
          <a:p>
            <a:pPr lvl="1">
              <a:lnSpc>
                <a:spcPct val="80000"/>
              </a:lnSpc>
              <a:spcAft>
                <a:spcPts val="400"/>
              </a:spcAft>
            </a:pPr>
            <a:r>
              <a:rPr lang="en-US" altLang="en-US" sz="2200" dirty="0">
                <a:latin typeface="Book Antiqua" panose="02040602050305030304" pitchFamily="18" charset="0"/>
              </a:rPr>
              <a:t>Finish all WIP inventory and sell all output before introducing the new product </a:t>
            </a:r>
            <a:r>
              <a:rPr lang="en-US" altLang="en-US" sz="2200" dirty="0">
                <a:latin typeface="Book Antiqua" panose="02040602050305030304" pitchFamily="18" charset="0"/>
                <a:sym typeface="Wingdings" panose="05000000000000000000" pitchFamily="2" charset="2"/>
              </a:rPr>
              <a:t> </a:t>
            </a:r>
            <a:r>
              <a:rPr lang="en-US" altLang="en-US" sz="2200" dirty="0">
                <a:solidFill>
                  <a:srgbClr val="A80000"/>
                </a:solidFill>
                <a:latin typeface="Book Antiqua" panose="02040602050305030304" pitchFamily="18" charset="0"/>
              </a:rPr>
              <a:t>Delay and reduced market response time.</a:t>
            </a:r>
          </a:p>
          <a:p>
            <a:pPr>
              <a:lnSpc>
                <a:spcPct val="80000"/>
              </a:lnSpc>
              <a:spcAft>
                <a:spcPts val="400"/>
              </a:spcAft>
            </a:pPr>
            <a:r>
              <a:rPr lang="en-US" altLang="en-US" sz="2400" dirty="0">
                <a:latin typeface="Book Antiqua" panose="02040602050305030304" pitchFamily="18" charset="0"/>
              </a:rPr>
              <a:t>A typical firm probably has tied in inventories about </a:t>
            </a:r>
          </a:p>
          <a:p>
            <a:pPr lvl="1">
              <a:lnSpc>
                <a:spcPct val="90000"/>
              </a:lnSpc>
              <a:spcAft>
                <a:spcPts val="400"/>
              </a:spcAft>
            </a:pPr>
            <a:r>
              <a:rPr lang="en-US" altLang="en-US" sz="2400" dirty="0">
                <a:latin typeface="Book Antiqua" panose="02040602050305030304" pitchFamily="18" charset="0"/>
              </a:rPr>
              <a:t>30 percent of its </a:t>
            </a:r>
            <a:r>
              <a:rPr lang="en-US" altLang="en-US" sz="2400" dirty="0">
                <a:solidFill>
                  <a:srgbClr val="A80000"/>
                </a:solidFill>
                <a:latin typeface="Book Antiqua" panose="02040602050305030304" pitchFamily="18" charset="0"/>
              </a:rPr>
              <a:t>Current Assets </a:t>
            </a:r>
          </a:p>
          <a:p>
            <a:pPr lvl="1">
              <a:lnSpc>
                <a:spcPct val="90000"/>
              </a:lnSpc>
              <a:spcAft>
                <a:spcPts val="400"/>
              </a:spcAft>
            </a:pPr>
            <a:r>
              <a:rPr lang="en-US" altLang="en-US" sz="2400" dirty="0">
                <a:latin typeface="Book Antiqua" panose="02040602050305030304" pitchFamily="18" charset="0"/>
              </a:rPr>
              <a:t>90 percent of its </a:t>
            </a:r>
            <a:r>
              <a:rPr lang="en-US" altLang="en-US" sz="2400" dirty="0">
                <a:solidFill>
                  <a:srgbClr val="A80000"/>
                </a:solidFill>
                <a:latin typeface="Book Antiqua" panose="02040602050305030304" pitchFamily="18" charset="0"/>
              </a:rPr>
              <a:t>Working Capital </a:t>
            </a:r>
            <a:r>
              <a:rPr lang="en-US" altLang="en-US" sz="2400" dirty="0">
                <a:latin typeface="Book Antiqua" panose="02040602050305030304" pitchFamily="18" charset="0"/>
              </a:rPr>
              <a:t>(Current Assets – Current Liabilities).</a:t>
            </a:r>
          </a:p>
          <a:p>
            <a:pPr lvl="1">
              <a:lnSpc>
                <a:spcPct val="90000"/>
              </a:lnSpc>
              <a:spcAft>
                <a:spcPts val="400"/>
              </a:spcAft>
            </a:pPr>
            <a:r>
              <a:rPr lang="en-US" altLang="en-US" sz="2400" dirty="0">
                <a:latin typeface="Book Antiqua" panose="02040602050305030304" pitchFamily="18" charset="0"/>
              </a:rPr>
              <a:t>Poor inventory management hampers operations, diminishes customer satisfaction, and increases operating costs. </a:t>
            </a:r>
          </a:p>
          <a:p>
            <a:pPr lvl="1">
              <a:lnSpc>
                <a:spcPct val="90000"/>
              </a:lnSpc>
              <a:spcAft>
                <a:spcPts val="600"/>
              </a:spcAft>
            </a:pPr>
            <a:endParaRPr lang="en-US" altLang="en-US" sz="2400" dirty="0">
              <a:latin typeface="Book Antiqua" panose="02040602050305030304" pitchFamily="18" charset="0"/>
            </a:endParaRPr>
          </a:p>
        </p:txBody>
      </p:sp>
      <p:sp>
        <p:nvSpPr>
          <p:cNvPr id="5124" name="Text Box 4">
            <a:extLst>
              <a:ext uri="{FF2B5EF4-FFF2-40B4-BE49-F238E27FC236}">
                <a16:creationId xmlns:a16="http://schemas.microsoft.com/office/drawing/2014/main" id="{2E612F65-7156-40A4-AF97-72FC8CBAEADC}"/>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None/>
            </a:pPr>
            <a:r>
              <a:rPr lang="en-US" altLang="en-US" dirty="0">
                <a:solidFill>
                  <a:schemeClr val="bg1"/>
                </a:solidFill>
                <a:latin typeface="Impact" pitchFamily="34" charset="0"/>
              </a:rPr>
              <a:t>Importance of Inventory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2098">
                                            <p:txEl>
                                              <p:pRg st="0" end="0"/>
                                            </p:txEl>
                                          </p:spTgt>
                                        </p:tgtEl>
                                        <p:attrNameLst>
                                          <p:attrName>style.visibility</p:attrName>
                                        </p:attrNameLst>
                                      </p:cBhvr>
                                      <p:to>
                                        <p:strVal val="visible"/>
                                      </p:to>
                                    </p:set>
                                    <p:animEffect transition="in" filter="dissolve">
                                      <p:cBhvr>
                                        <p:cTn id="7" dur="500"/>
                                        <p:tgtEl>
                                          <p:spTgt spid="772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2098">
                                            <p:txEl>
                                              <p:pRg st="1" end="1"/>
                                            </p:txEl>
                                          </p:spTgt>
                                        </p:tgtEl>
                                        <p:attrNameLst>
                                          <p:attrName>style.visibility</p:attrName>
                                        </p:attrNameLst>
                                      </p:cBhvr>
                                      <p:to>
                                        <p:strVal val="visible"/>
                                      </p:to>
                                    </p:set>
                                    <p:animEffect transition="in" filter="dissolve">
                                      <p:cBhvr>
                                        <p:cTn id="12" dur="500"/>
                                        <p:tgtEl>
                                          <p:spTgt spid="7720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2098">
                                            <p:txEl>
                                              <p:pRg st="2" end="2"/>
                                            </p:txEl>
                                          </p:spTgt>
                                        </p:tgtEl>
                                        <p:attrNameLst>
                                          <p:attrName>style.visibility</p:attrName>
                                        </p:attrNameLst>
                                      </p:cBhvr>
                                      <p:to>
                                        <p:strVal val="visible"/>
                                      </p:to>
                                    </p:set>
                                    <p:animEffect transition="in" filter="dissolve">
                                      <p:cBhvr>
                                        <p:cTn id="17" dur="500"/>
                                        <p:tgtEl>
                                          <p:spTgt spid="7720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2098">
                                            <p:txEl>
                                              <p:pRg st="3" end="3"/>
                                            </p:txEl>
                                          </p:spTgt>
                                        </p:tgtEl>
                                        <p:attrNameLst>
                                          <p:attrName>style.visibility</p:attrName>
                                        </p:attrNameLst>
                                      </p:cBhvr>
                                      <p:to>
                                        <p:strVal val="visible"/>
                                      </p:to>
                                    </p:set>
                                    <p:animEffect transition="in" filter="dissolve">
                                      <p:cBhvr>
                                        <p:cTn id="22" dur="500"/>
                                        <p:tgtEl>
                                          <p:spTgt spid="7720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2098">
                                            <p:txEl>
                                              <p:pRg st="4" end="4"/>
                                            </p:txEl>
                                          </p:spTgt>
                                        </p:tgtEl>
                                        <p:attrNameLst>
                                          <p:attrName>style.visibility</p:attrName>
                                        </p:attrNameLst>
                                      </p:cBhvr>
                                      <p:to>
                                        <p:strVal val="visible"/>
                                      </p:to>
                                    </p:set>
                                    <p:animEffect transition="in" filter="dissolve">
                                      <p:cBhvr>
                                        <p:cTn id="27" dur="500"/>
                                        <p:tgtEl>
                                          <p:spTgt spid="7720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72098">
                                            <p:txEl>
                                              <p:pRg st="5" end="5"/>
                                            </p:txEl>
                                          </p:spTgt>
                                        </p:tgtEl>
                                        <p:attrNameLst>
                                          <p:attrName>style.visibility</p:attrName>
                                        </p:attrNameLst>
                                      </p:cBhvr>
                                      <p:to>
                                        <p:strVal val="visible"/>
                                      </p:to>
                                    </p:set>
                                    <p:animEffect transition="in" filter="dissolve">
                                      <p:cBhvr>
                                        <p:cTn id="32" dur="500"/>
                                        <p:tgtEl>
                                          <p:spTgt spid="7720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72098">
                                            <p:txEl>
                                              <p:pRg st="6" end="6"/>
                                            </p:txEl>
                                          </p:spTgt>
                                        </p:tgtEl>
                                        <p:attrNameLst>
                                          <p:attrName>style.visibility</p:attrName>
                                        </p:attrNameLst>
                                      </p:cBhvr>
                                      <p:to>
                                        <p:strVal val="visible"/>
                                      </p:to>
                                    </p:set>
                                    <p:animEffect transition="in" filter="dissolve">
                                      <p:cBhvr>
                                        <p:cTn id="37" dur="500"/>
                                        <p:tgtEl>
                                          <p:spTgt spid="7720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72098">
                                            <p:txEl>
                                              <p:pRg st="7" end="7"/>
                                            </p:txEl>
                                          </p:spTgt>
                                        </p:tgtEl>
                                        <p:attrNameLst>
                                          <p:attrName>style.visibility</p:attrName>
                                        </p:attrNameLst>
                                      </p:cBhvr>
                                      <p:to>
                                        <p:strVal val="visible"/>
                                      </p:to>
                                    </p:set>
                                    <p:animEffect transition="in" filter="dissolve">
                                      <p:cBhvr>
                                        <p:cTn id="42" dur="500"/>
                                        <p:tgtEl>
                                          <p:spTgt spid="7720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72098">
                                            <p:txEl>
                                              <p:pRg st="8" end="8"/>
                                            </p:txEl>
                                          </p:spTgt>
                                        </p:tgtEl>
                                        <p:attrNameLst>
                                          <p:attrName>style.visibility</p:attrName>
                                        </p:attrNameLst>
                                      </p:cBhvr>
                                      <p:to>
                                        <p:strVal val="visible"/>
                                      </p:to>
                                    </p:set>
                                    <p:animEffect transition="in" filter="dissolve">
                                      <p:cBhvr>
                                        <p:cTn id="47" dur="500"/>
                                        <p:tgtEl>
                                          <p:spTgt spid="7720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967DA907-78CB-4DC1-A772-C7D73154696D}"/>
              </a:ext>
            </a:extLst>
          </p:cNvPr>
          <p:cNvSpPr>
            <a:spLocks noGrp="1" noChangeArrowheads="1"/>
          </p:cNvSpPr>
          <p:nvPr>
            <p:ph type="body" idx="1"/>
          </p:nvPr>
        </p:nvSpPr>
        <p:spPr>
          <a:xfrm>
            <a:off x="41363" y="849313"/>
            <a:ext cx="12150635" cy="1296987"/>
          </a:xfrm>
          <a:noFill/>
        </p:spPr>
        <p:txBody>
          <a:bodyPr lIns="90488" tIns="44450" rIns="90488" bIns="44450"/>
          <a:lstStyle/>
          <a:p>
            <a:pPr marL="57150" indent="-57150">
              <a:spcAft>
                <a:spcPct val="30000"/>
              </a:spcAft>
              <a:buNone/>
            </a:pPr>
            <a:r>
              <a:rPr lang="en-US" altLang="en-US" sz="2400" dirty="0">
                <a:latin typeface="Book Antiqua" panose="02040602050305030304" pitchFamily="18" charset="0"/>
              </a:rPr>
              <a:t>ABC Analysis in terms of dollars invested, profit potential, sales or usage volume, and stockout penalties. Perpetual for class A, Periodic for class C. </a:t>
            </a:r>
          </a:p>
        </p:txBody>
      </p:sp>
      <p:sp>
        <p:nvSpPr>
          <p:cNvPr id="15364" name="Text Box 1047">
            <a:extLst>
              <a:ext uri="{FF2B5EF4-FFF2-40B4-BE49-F238E27FC236}">
                <a16:creationId xmlns:a16="http://schemas.microsoft.com/office/drawing/2014/main" id="{7EDE9AF1-F24A-40BF-81BF-7512C2CE2D1C}"/>
              </a:ext>
            </a:extLst>
          </p:cNvPr>
          <p:cNvSpPr txBox="1">
            <a:spLocks noChangeArrowheads="1"/>
          </p:cNvSpPr>
          <p:nvPr/>
        </p:nvSpPr>
        <p:spPr bwMode="auto">
          <a:xfrm>
            <a:off x="6530" y="18544"/>
            <a:ext cx="12185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None/>
            </a:pPr>
            <a:r>
              <a:rPr lang="en-US" altLang="en-US" dirty="0">
                <a:solidFill>
                  <a:schemeClr val="bg1"/>
                </a:solidFill>
                <a:latin typeface="Impact" pitchFamily="34" charset="0"/>
              </a:rPr>
              <a:t>A classification Approach: ABC Analysis</a:t>
            </a:r>
          </a:p>
        </p:txBody>
      </p:sp>
      <p:graphicFrame>
        <p:nvGraphicFramePr>
          <p:cNvPr id="256024" name="Object 1048">
            <a:extLst>
              <a:ext uri="{FF2B5EF4-FFF2-40B4-BE49-F238E27FC236}">
                <a16:creationId xmlns:a16="http://schemas.microsoft.com/office/drawing/2014/main" id="{5889B2B3-9862-4509-9AEA-ACCE0691F5E8}"/>
              </a:ext>
            </a:extLst>
          </p:cNvPr>
          <p:cNvGraphicFramePr>
            <a:graphicFrameLocks noChangeAspect="1"/>
          </p:cNvGraphicFramePr>
          <p:nvPr/>
        </p:nvGraphicFramePr>
        <p:xfrm>
          <a:off x="1524000" y="2328863"/>
          <a:ext cx="2743200" cy="2571750"/>
        </p:xfrm>
        <a:graphic>
          <a:graphicData uri="http://schemas.openxmlformats.org/presentationml/2006/ole">
            <mc:AlternateContent xmlns:mc="http://schemas.openxmlformats.org/markup-compatibility/2006">
              <mc:Choice xmlns:v="urn:schemas-microsoft-com:vml" Requires="v">
                <p:oleObj spid="_x0000_s2090" name="Worksheet" r:id="rId4" imgW="2447849" imgH="2295449" progId="Excel.Sheet.8">
                  <p:embed/>
                </p:oleObj>
              </mc:Choice>
              <mc:Fallback>
                <p:oleObj name="Worksheet" r:id="rId4" imgW="2447849" imgH="2295449" progId="Excel.Sheet.8">
                  <p:embed/>
                  <p:pic>
                    <p:nvPicPr>
                      <p:cNvPr id="256024" name="Object 1048">
                        <a:extLst>
                          <a:ext uri="{FF2B5EF4-FFF2-40B4-BE49-F238E27FC236}">
                            <a16:creationId xmlns:a16="http://schemas.microsoft.com/office/drawing/2014/main" id="{5889B2B3-9862-4509-9AEA-ACCE0691F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28863"/>
                        <a:ext cx="27432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56025" name="Object 1049">
            <a:extLst>
              <a:ext uri="{FF2B5EF4-FFF2-40B4-BE49-F238E27FC236}">
                <a16:creationId xmlns:a16="http://schemas.microsoft.com/office/drawing/2014/main" id="{B420912D-B084-4195-861B-09FA4D85D266}"/>
              </a:ext>
            </a:extLst>
          </p:cNvPr>
          <p:cNvGraphicFramePr>
            <a:graphicFrameLocks noChangeAspect="1"/>
          </p:cNvGraphicFramePr>
          <p:nvPr/>
        </p:nvGraphicFramePr>
        <p:xfrm>
          <a:off x="4312920" y="2707423"/>
          <a:ext cx="6324600" cy="3389313"/>
        </p:xfrm>
        <a:graphic>
          <a:graphicData uri="http://schemas.openxmlformats.org/presentationml/2006/ole">
            <mc:AlternateContent xmlns:mc="http://schemas.openxmlformats.org/markup-compatibility/2006">
              <mc:Choice xmlns:v="urn:schemas-microsoft-com:vml" Requires="v">
                <p:oleObj spid="_x0000_s2091" name="Worksheet" r:id="rId6" imgW="4190875" imgH="2246207" progId="Excel.Sheet.8">
                  <p:embed/>
                </p:oleObj>
              </mc:Choice>
              <mc:Fallback>
                <p:oleObj name="Worksheet" r:id="rId6" imgW="4190875" imgH="2246207" progId="Excel.Sheet.8">
                  <p:embed/>
                  <p:pic>
                    <p:nvPicPr>
                      <p:cNvPr id="256025" name="Object 1049">
                        <a:extLst>
                          <a:ext uri="{FF2B5EF4-FFF2-40B4-BE49-F238E27FC236}">
                            <a16:creationId xmlns:a16="http://schemas.microsoft.com/office/drawing/2014/main" id="{B420912D-B084-4195-861B-09FA4D85D2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2920" y="2707423"/>
                        <a:ext cx="63246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256026" name="Text Box 1050">
            <a:extLst>
              <a:ext uri="{FF2B5EF4-FFF2-40B4-BE49-F238E27FC236}">
                <a16:creationId xmlns:a16="http://schemas.microsoft.com/office/drawing/2014/main" id="{59A0EA35-CEF7-434C-97A1-ACE770919611}"/>
              </a:ext>
            </a:extLst>
          </p:cNvPr>
          <p:cNvSpPr txBox="1">
            <a:spLocks noChangeArrowheads="1"/>
          </p:cNvSpPr>
          <p:nvPr/>
        </p:nvSpPr>
        <p:spPr bwMode="auto">
          <a:xfrm>
            <a:off x="1524001" y="5265739"/>
            <a:ext cx="28680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ook Antiqua" panose="02040602050305030304" pitchFamily="18" charset="0"/>
              </a:rPr>
              <a:t>Group A: Perpetual</a:t>
            </a:r>
          </a:p>
          <a:p>
            <a:pPr>
              <a:spcBef>
                <a:spcPct val="0"/>
              </a:spcBef>
              <a:buFontTx/>
              <a:buNone/>
            </a:pPr>
            <a:r>
              <a:rPr lang="en-US" altLang="en-US" sz="2400">
                <a:latin typeface="Book Antiqua" panose="02040602050305030304" pitchFamily="18" charset="0"/>
              </a:rPr>
              <a:t>Group C: Periodic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24"/>
                                        </p:tgtEl>
                                        <p:attrNameLst>
                                          <p:attrName>style.visibility</p:attrName>
                                        </p:attrNameLst>
                                      </p:cBhvr>
                                      <p:to>
                                        <p:strVal val="visible"/>
                                      </p:to>
                                    </p:set>
                                    <p:animEffect transition="in" filter="dissolve">
                                      <p:cBhvr>
                                        <p:cTn id="7" dur="500"/>
                                        <p:tgtEl>
                                          <p:spTgt spid="2560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25"/>
                                        </p:tgtEl>
                                        <p:attrNameLst>
                                          <p:attrName>style.visibility</p:attrName>
                                        </p:attrNameLst>
                                      </p:cBhvr>
                                      <p:to>
                                        <p:strVal val="visible"/>
                                      </p:to>
                                    </p:set>
                                    <p:animEffect transition="in" filter="dissolve">
                                      <p:cBhvr>
                                        <p:cTn id="12" dur="500"/>
                                        <p:tgtEl>
                                          <p:spTgt spid="2560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26"/>
                                        </p:tgtEl>
                                        <p:attrNameLst>
                                          <p:attrName>style.visibility</p:attrName>
                                        </p:attrNameLst>
                                      </p:cBhvr>
                                      <p:to>
                                        <p:strVal val="visible"/>
                                      </p:to>
                                    </p:set>
                                    <p:animEffect transition="in" filter="dissolve">
                                      <p:cBhvr>
                                        <p:cTn id="17" dur="500"/>
                                        <p:tgtEl>
                                          <p:spTgt spid="25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a:extLst>
              <a:ext uri="{FF2B5EF4-FFF2-40B4-BE49-F238E27FC236}">
                <a16:creationId xmlns:a16="http://schemas.microsoft.com/office/drawing/2014/main" id="{34D20478-E2C6-4BB1-AF8D-CBAAC3FDBBEE}"/>
              </a:ext>
            </a:extLst>
          </p:cNvPr>
          <p:cNvSpPr>
            <a:spLocks noGrp="1" noChangeArrowheads="1"/>
          </p:cNvSpPr>
          <p:nvPr>
            <p:ph type="body" idx="1"/>
          </p:nvPr>
        </p:nvSpPr>
        <p:spPr>
          <a:xfrm>
            <a:off x="37730" y="807674"/>
            <a:ext cx="12154270" cy="2339975"/>
          </a:xfrm>
          <a:noFill/>
        </p:spPr>
        <p:txBody>
          <a:bodyPr lIns="90488" tIns="44450" rIns="90488" bIns="44450"/>
          <a:lstStyle/>
          <a:p>
            <a:pPr>
              <a:buFontTx/>
              <a:buNone/>
            </a:pPr>
            <a:r>
              <a:rPr lang="en-US" altLang="en-US" sz="2400" dirty="0">
                <a:latin typeface="Book Antiqua" panose="02040602050305030304" pitchFamily="18" charset="0"/>
              </a:rPr>
              <a:t>At the beginning of each period, the existing inventory level is identified and the additional required volume to satisfy the demand during the period  is ordered.</a:t>
            </a:r>
          </a:p>
          <a:p>
            <a:pPr>
              <a:buFontTx/>
              <a:buNone/>
            </a:pPr>
            <a:r>
              <a:rPr lang="en-US" altLang="en-US" sz="2400" dirty="0">
                <a:latin typeface="Book Antiqua" panose="02040602050305030304" pitchFamily="18" charset="0"/>
              </a:rPr>
              <a:t>The quantity of order is variable, but the timing of order is fixed. </a:t>
            </a:r>
          </a:p>
          <a:p>
            <a:pPr>
              <a:buFontTx/>
              <a:buNone/>
            </a:pPr>
            <a:r>
              <a:rPr lang="en-US" altLang="en-US" sz="2400" dirty="0">
                <a:solidFill>
                  <a:srgbClr val="A80000"/>
                </a:solidFill>
                <a:latin typeface="Book Antiqua" panose="02040602050305030304" pitchFamily="18" charset="0"/>
              </a:rPr>
              <a:t>Re-Order Point (ROP) </a:t>
            </a:r>
            <a:r>
              <a:rPr lang="en-US" altLang="en-US" sz="2400" dirty="0">
                <a:latin typeface="Book Antiqua" panose="02040602050305030304" pitchFamily="18" charset="0"/>
              </a:rPr>
              <a:t>is defined in terms of time.</a:t>
            </a:r>
          </a:p>
        </p:txBody>
      </p:sp>
      <p:sp>
        <p:nvSpPr>
          <p:cNvPr id="11268" name="Text Box 4">
            <a:extLst>
              <a:ext uri="{FF2B5EF4-FFF2-40B4-BE49-F238E27FC236}">
                <a16:creationId xmlns:a16="http://schemas.microsoft.com/office/drawing/2014/main" id="{927287E5-2DB5-4706-9E44-4801A7B5C04D}"/>
              </a:ext>
            </a:extLst>
          </p:cNvPr>
          <p:cNvSpPr txBox="1">
            <a:spLocks noChangeArrowheads="1"/>
          </p:cNvSpPr>
          <p:nvPr/>
        </p:nvSpPr>
        <p:spPr bwMode="auto">
          <a:xfrm>
            <a:off x="0" y="-447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None/>
            </a:pPr>
            <a:r>
              <a:rPr lang="en-US" altLang="en-US" dirty="0">
                <a:solidFill>
                  <a:schemeClr val="bg1"/>
                </a:solidFill>
                <a:latin typeface="Impact" pitchFamily="34" charset="0"/>
              </a:rPr>
              <a:t>Periodic Inventory [Counting]  Systems  </a:t>
            </a:r>
          </a:p>
        </p:txBody>
      </p:sp>
      <p:grpSp>
        <p:nvGrpSpPr>
          <p:cNvPr id="2" name="Group 16">
            <a:extLst>
              <a:ext uri="{FF2B5EF4-FFF2-40B4-BE49-F238E27FC236}">
                <a16:creationId xmlns:a16="http://schemas.microsoft.com/office/drawing/2014/main" id="{456F0DAA-9184-42E7-9439-ED90432DE467}"/>
              </a:ext>
            </a:extLst>
          </p:cNvPr>
          <p:cNvGrpSpPr>
            <a:grpSpLocks/>
          </p:cNvGrpSpPr>
          <p:nvPr/>
        </p:nvGrpSpPr>
        <p:grpSpPr bwMode="auto">
          <a:xfrm>
            <a:off x="228600" y="2511425"/>
            <a:ext cx="8243887" cy="1835150"/>
            <a:chOff x="567" y="1979"/>
            <a:chExt cx="5193" cy="1156"/>
          </a:xfrm>
        </p:grpSpPr>
        <p:sp>
          <p:nvSpPr>
            <p:cNvPr id="11271" name="Rectangle 5">
              <a:extLst>
                <a:ext uri="{FF2B5EF4-FFF2-40B4-BE49-F238E27FC236}">
                  <a16:creationId xmlns:a16="http://schemas.microsoft.com/office/drawing/2014/main" id="{60B31BF0-76CA-4527-AEAF-FA92EC064A31}"/>
                </a:ext>
              </a:extLst>
            </p:cNvPr>
            <p:cNvSpPr>
              <a:spLocks noChangeArrowheads="1"/>
            </p:cNvSpPr>
            <p:nvPr/>
          </p:nvSpPr>
          <p:spPr bwMode="auto">
            <a:xfrm>
              <a:off x="567" y="1979"/>
              <a:ext cx="24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ook Antiqua" panose="02040602050305030304" pitchFamily="18" charset="0"/>
                </a:rPr>
                <a:t>One-Bin System (Periodic)</a:t>
              </a:r>
              <a:r>
                <a:rPr lang="en-US" altLang="en-US" sz="2400" b="1">
                  <a:solidFill>
                    <a:schemeClr val="accent1"/>
                  </a:solidFill>
                  <a:latin typeface="Book Antiqua" panose="02040602050305030304" pitchFamily="18" charset="0"/>
                </a:rPr>
                <a:t> </a:t>
              </a:r>
            </a:p>
          </p:txBody>
        </p:sp>
        <p:sp>
          <p:nvSpPr>
            <p:cNvPr id="11272" name="AutoShape 7">
              <a:extLst>
                <a:ext uri="{FF2B5EF4-FFF2-40B4-BE49-F238E27FC236}">
                  <a16:creationId xmlns:a16="http://schemas.microsoft.com/office/drawing/2014/main" id="{F42B56B7-D427-4119-9AB2-041843517974}"/>
                </a:ext>
              </a:extLst>
            </p:cNvPr>
            <p:cNvSpPr>
              <a:spLocks noChangeArrowheads="1"/>
            </p:cNvSpPr>
            <p:nvPr/>
          </p:nvSpPr>
          <p:spPr bwMode="auto">
            <a:xfrm>
              <a:off x="1633" y="2523"/>
              <a:ext cx="664" cy="520"/>
            </a:xfrm>
            <a:prstGeom prst="rightArrow">
              <a:avLst>
                <a:gd name="adj1" fmla="val 75009"/>
                <a:gd name="adj2" fmla="val 63888"/>
              </a:avLst>
            </a:prstGeom>
            <a:solidFill>
              <a:schemeClr val="accent1"/>
            </a:solidFill>
            <a:ln w="12699">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Book Antiqua" panose="02040602050305030304" pitchFamily="18" charset="0"/>
              </a:endParaRPr>
            </a:p>
          </p:txBody>
        </p:sp>
        <p:sp>
          <p:nvSpPr>
            <p:cNvPr id="11273" name="Rectangle 8">
              <a:extLst>
                <a:ext uri="{FF2B5EF4-FFF2-40B4-BE49-F238E27FC236}">
                  <a16:creationId xmlns:a16="http://schemas.microsoft.com/office/drawing/2014/main" id="{EE5C3704-9759-4433-88B6-ABF52E5434F6}"/>
                </a:ext>
              </a:extLst>
            </p:cNvPr>
            <p:cNvSpPr>
              <a:spLocks noChangeArrowheads="1"/>
            </p:cNvSpPr>
            <p:nvPr/>
          </p:nvSpPr>
          <p:spPr bwMode="auto">
            <a:xfrm>
              <a:off x="2388" y="2636"/>
              <a:ext cx="337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ook Antiqua" panose="02040602050305030304" pitchFamily="18" charset="0"/>
                </a:rPr>
                <a:t>Order Enough to Refill Bin</a:t>
              </a:r>
            </a:p>
          </p:txBody>
        </p:sp>
        <p:grpSp>
          <p:nvGrpSpPr>
            <p:cNvPr id="11274" name="Group 9">
              <a:extLst>
                <a:ext uri="{FF2B5EF4-FFF2-40B4-BE49-F238E27FC236}">
                  <a16:creationId xmlns:a16="http://schemas.microsoft.com/office/drawing/2014/main" id="{7F1E76CF-E1E1-45FF-ABD1-22E4252CF233}"/>
                </a:ext>
              </a:extLst>
            </p:cNvPr>
            <p:cNvGrpSpPr>
              <a:grpSpLocks/>
            </p:cNvGrpSpPr>
            <p:nvPr/>
          </p:nvGrpSpPr>
          <p:grpSpPr bwMode="auto">
            <a:xfrm>
              <a:off x="839" y="2387"/>
              <a:ext cx="601" cy="748"/>
              <a:chOff x="864" y="1488"/>
              <a:chExt cx="601" cy="748"/>
            </a:xfrm>
          </p:grpSpPr>
          <p:sp>
            <p:nvSpPr>
              <p:cNvPr id="11275" name="Freeform 10">
                <a:extLst>
                  <a:ext uri="{FF2B5EF4-FFF2-40B4-BE49-F238E27FC236}">
                    <a16:creationId xmlns:a16="http://schemas.microsoft.com/office/drawing/2014/main" id="{104677C4-8F58-4292-8773-49A451C6075C}"/>
                  </a:ext>
                </a:extLst>
              </p:cNvPr>
              <p:cNvSpPr>
                <a:spLocks/>
              </p:cNvSpPr>
              <p:nvPr/>
            </p:nvSpPr>
            <p:spPr bwMode="auto">
              <a:xfrm>
                <a:off x="900" y="1643"/>
                <a:ext cx="565" cy="593"/>
              </a:xfrm>
              <a:custGeom>
                <a:avLst/>
                <a:gdLst>
                  <a:gd name="T0" fmla="*/ 562 w 565"/>
                  <a:gd name="T1" fmla="*/ 11 h 593"/>
                  <a:gd name="T2" fmla="*/ 555 w 565"/>
                  <a:gd name="T3" fmla="*/ 27 h 593"/>
                  <a:gd name="T4" fmla="*/ 541 w 565"/>
                  <a:gd name="T5" fmla="*/ 41 h 593"/>
                  <a:gd name="T6" fmla="*/ 524 w 565"/>
                  <a:gd name="T7" fmla="*/ 55 h 593"/>
                  <a:gd name="T8" fmla="*/ 499 w 565"/>
                  <a:gd name="T9" fmla="*/ 68 h 593"/>
                  <a:gd name="T10" fmla="*/ 471 w 565"/>
                  <a:gd name="T11" fmla="*/ 80 h 593"/>
                  <a:gd name="T12" fmla="*/ 438 w 565"/>
                  <a:gd name="T13" fmla="*/ 90 h 593"/>
                  <a:gd name="T14" fmla="*/ 403 w 565"/>
                  <a:gd name="T15" fmla="*/ 96 h 593"/>
                  <a:gd name="T16" fmla="*/ 365 w 565"/>
                  <a:gd name="T17" fmla="*/ 103 h 593"/>
                  <a:gd name="T18" fmla="*/ 323 w 565"/>
                  <a:gd name="T19" fmla="*/ 106 h 593"/>
                  <a:gd name="T20" fmla="*/ 267 w 565"/>
                  <a:gd name="T21" fmla="*/ 107 h 593"/>
                  <a:gd name="T22" fmla="*/ 225 w 565"/>
                  <a:gd name="T23" fmla="*/ 106 h 593"/>
                  <a:gd name="T24" fmla="*/ 186 w 565"/>
                  <a:gd name="T25" fmla="*/ 101 h 593"/>
                  <a:gd name="T26" fmla="*/ 146 w 565"/>
                  <a:gd name="T27" fmla="*/ 95 h 593"/>
                  <a:gd name="T28" fmla="*/ 113 w 565"/>
                  <a:gd name="T29" fmla="*/ 86 h 593"/>
                  <a:gd name="T30" fmla="*/ 82 w 565"/>
                  <a:gd name="T31" fmla="*/ 77 h 593"/>
                  <a:gd name="T32" fmla="*/ 55 w 565"/>
                  <a:gd name="T33" fmla="*/ 63 h 593"/>
                  <a:gd name="T34" fmla="*/ 31 w 565"/>
                  <a:gd name="T35" fmla="*/ 51 h 593"/>
                  <a:gd name="T36" fmla="*/ 16 w 565"/>
                  <a:gd name="T37" fmla="*/ 37 h 593"/>
                  <a:gd name="T38" fmla="*/ 5 w 565"/>
                  <a:gd name="T39" fmla="*/ 22 h 593"/>
                  <a:gd name="T40" fmla="*/ 0 w 565"/>
                  <a:gd name="T41" fmla="*/ 5 h 593"/>
                  <a:gd name="T42" fmla="*/ 0 w 565"/>
                  <a:gd name="T43" fmla="*/ 492 h 593"/>
                  <a:gd name="T44" fmla="*/ 5 w 565"/>
                  <a:gd name="T45" fmla="*/ 506 h 593"/>
                  <a:gd name="T46" fmla="*/ 16 w 565"/>
                  <a:gd name="T47" fmla="*/ 525 h 593"/>
                  <a:gd name="T48" fmla="*/ 31 w 565"/>
                  <a:gd name="T49" fmla="*/ 537 h 593"/>
                  <a:gd name="T50" fmla="*/ 55 w 565"/>
                  <a:gd name="T51" fmla="*/ 553 h 593"/>
                  <a:gd name="T52" fmla="*/ 82 w 565"/>
                  <a:gd name="T53" fmla="*/ 562 h 593"/>
                  <a:gd name="T54" fmla="*/ 113 w 565"/>
                  <a:gd name="T55" fmla="*/ 572 h 593"/>
                  <a:gd name="T56" fmla="*/ 146 w 565"/>
                  <a:gd name="T57" fmla="*/ 580 h 593"/>
                  <a:gd name="T58" fmla="*/ 186 w 565"/>
                  <a:gd name="T59" fmla="*/ 586 h 593"/>
                  <a:gd name="T60" fmla="*/ 225 w 565"/>
                  <a:gd name="T61" fmla="*/ 592 h 593"/>
                  <a:gd name="T62" fmla="*/ 267 w 565"/>
                  <a:gd name="T63" fmla="*/ 592 h 593"/>
                  <a:gd name="T64" fmla="*/ 323 w 565"/>
                  <a:gd name="T65" fmla="*/ 592 h 593"/>
                  <a:gd name="T66" fmla="*/ 365 w 565"/>
                  <a:gd name="T67" fmla="*/ 588 h 593"/>
                  <a:gd name="T68" fmla="*/ 403 w 565"/>
                  <a:gd name="T69" fmla="*/ 583 h 593"/>
                  <a:gd name="T70" fmla="*/ 438 w 565"/>
                  <a:gd name="T71" fmla="*/ 575 h 593"/>
                  <a:gd name="T72" fmla="*/ 471 w 565"/>
                  <a:gd name="T73" fmla="*/ 566 h 593"/>
                  <a:gd name="T74" fmla="*/ 499 w 565"/>
                  <a:gd name="T75" fmla="*/ 556 h 593"/>
                  <a:gd name="T76" fmla="*/ 524 w 565"/>
                  <a:gd name="T77" fmla="*/ 542 h 593"/>
                  <a:gd name="T78" fmla="*/ 541 w 565"/>
                  <a:gd name="T79" fmla="*/ 528 h 593"/>
                  <a:gd name="T80" fmla="*/ 555 w 565"/>
                  <a:gd name="T81" fmla="*/ 513 h 593"/>
                  <a:gd name="T82" fmla="*/ 562 w 565"/>
                  <a:gd name="T83" fmla="*/ 498 h 593"/>
                  <a:gd name="T84" fmla="*/ 564 w 565"/>
                  <a:gd name="T85" fmla="*/ 0 h 5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5"/>
                  <a:gd name="T130" fmla="*/ 0 h 593"/>
                  <a:gd name="T131" fmla="*/ 565 w 565"/>
                  <a:gd name="T132" fmla="*/ 593 h 5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5" h="593">
                    <a:moveTo>
                      <a:pt x="564" y="0"/>
                    </a:moveTo>
                    <a:lnTo>
                      <a:pt x="562" y="5"/>
                    </a:lnTo>
                    <a:lnTo>
                      <a:pt x="562" y="11"/>
                    </a:lnTo>
                    <a:lnTo>
                      <a:pt x="561" y="18"/>
                    </a:lnTo>
                    <a:lnTo>
                      <a:pt x="557" y="22"/>
                    </a:lnTo>
                    <a:lnTo>
                      <a:pt x="555" y="27"/>
                    </a:lnTo>
                    <a:lnTo>
                      <a:pt x="552" y="30"/>
                    </a:lnTo>
                    <a:lnTo>
                      <a:pt x="546" y="37"/>
                    </a:lnTo>
                    <a:lnTo>
                      <a:pt x="541" y="41"/>
                    </a:lnTo>
                    <a:lnTo>
                      <a:pt x="536" y="46"/>
                    </a:lnTo>
                    <a:lnTo>
                      <a:pt x="531" y="51"/>
                    </a:lnTo>
                    <a:lnTo>
                      <a:pt x="524" y="55"/>
                    </a:lnTo>
                    <a:lnTo>
                      <a:pt x="515" y="60"/>
                    </a:lnTo>
                    <a:lnTo>
                      <a:pt x="508" y="63"/>
                    </a:lnTo>
                    <a:lnTo>
                      <a:pt x="499" y="68"/>
                    </a:lnTo>
                    <a:lnTo>
                      <a:pt x="490" y="73"/>
                    </a:lnTo>
                    <a:lnTo>
                      <a:pt x="481" y="77"/>
                    </a:lnTo>
                    <a:lnTo>
                      <a:pt x="471" y="80"/>
                    </a:lnTo>
                    <a:lnTo>
                      <a:pt x="462" y="85"/>
                    </a:lnTo>
                    <a:lnTo>
                      <a:pt x="449" y="86"/>
                    </a:lnTo>
                    <a:lnTo>
                      <a:pt x="438" y="90"/>
                    </a:lnTo>
                    <a:lnTo>
                      <a:pt x="428" y="92"/>
                    </a:lnTo>
                    <a:lnTo>
                      <a:pt x="416" y="95"/>
                    </a:lnTo>
                    <a:lnTo>
                      <a:pt x="403" y="96"/>
                    </a:lnTo>
                    <a:lnTo>
                      <a:pt x="391" y="98"/>
                    </a:lnTo>
                    <a:lnTo>
                      <a:pt x="378" y="101"/>
                    </a:lnTo>
                    <a:lnTo>
                      <a:pt x="365" y="103"/>
                    </a:lnTo>
                    <a:lnTo>
                      <a:pt x="352" y="106"/>
                    </a:lnTo>
                    <a:lnTo>
                      <a:pt x="338" y="106"/>
                    </a:lnTo>
                    <a:lnTo>
                      <a:pt x="323" y="106"/>
                    </a:lnTo>
                    <a:lnTo>
                      <a:pt x="311" y="106"/>
                    </a:lnTo>
                    <a:lnTo>
                      <a:pt x="296" y="107"/>
                    </a:lnTo>
                    <a:lnTo>
                      <a:pt x="267" y="107"/>
                    </a:lnTo>
                    <a:lnTo>
                      <a:pt x="253" y="106"/>
                    </a:lnTo>
                    <a:lnTo>
                      <a:pt x="239" y="106"/>
                    </a:lnTo>
                    <a:lnTo>
                      <a:pt x="225" y="106"/>
                    </a:lnTo>
                    <a:lnTo>
                      <a:pt x="210" y="106"/>
                    </a:lnTo>
                    <a:lnTo>
                      <a:pt x="198" y="103"/>
                    </a:lnTo>
                    <a:lnTo>
                      <a:pt x="186" y="101"/>
                    </a:lnTo>
                    <a:lnTo>
                      <a:pt x="172" y="98"/>
                    </a:lnTo>
                    <a:lnTo>
                      <a:pt x="161" y="96"/>
                    </a:lnTo>
                    <a:lnTo>
                      <a:pt x="146" y="95"/>
                    </a:lnTo>
                    <a:lnTo>
                      <a:pt x="137" y="92"/>
                    </a:lnTo>
                    <a:lnTo>
                      <a:pt x="124" y="90"/>
                    </a:lnTo>
                    <a:lnTo>
                      <a:pt x="113" y="86"/>
                    </a:lnTo>
                    <a:lnTo>
                      <a:pt x="101" y="85"/>
                    </a:lnTo>
                    <a:lnTo>
                      <a:pt x="92" y="80"/>
                    </a:lnTo>
                    <a:lnTo>
                      <a:pt x="82" y="77"/>
                    </a:lnTo>
                    <a:lnTo>
                      <a:pt x="73" y="73"/>
                    </a:lnTo>
                    <a:lnTo>
                      <a:pt x="64" y="68"/>
                    </a:lnTo>
                    <a:lnTo>
                      <a:pt x="55" y="63"/>
                    </a:lnTo>
                    <a:lnTo>
                      <a:pt x="48" y="60"/>
                    </a:lnTo>
                    <a:lnTo>
                      <a:pt x="40" y="55"/>
                    </a:lnTo>
                    <a:lnTo>
                      <a:pt x="31" y="51"/>
                    </a:lnTo>
                    <a:lnTo>
                      <a:pt x="28" y="46"/>
                    </a:lnTo>
                    <a:lnTo>
                      <a:pt x="22" y="41"/>
                    </a:lnTo>
                    <a:lnTo>
                      <a:pt x="16" y="37"/>
                    </a:lnTo>
                    <a:lnTo>
                      <a:pt x="11" y="30"/>
                    </a:lnTo>
                    <a:lnTo>
                      <a:pt x="9" y="27"/>
                    </a:lnTo>
                    <a:lnTo>
                      <a:pt x="5" y="22"/>
                    </a:lnTo>
                    <a:lnTo>
                      <a:pt x="4" y="18"/>
                    </a:lnTo>
                    <a:lnTo>
                      <a:pt x="2" y="11"/>
                    </a:lnTo>
                    <a:lnTo>
                      <a:pt x="0" y="5"/>
                    </a:lnTo>
                    <a:lnTo>
                      <a:pt x="0" y="0"/>
                    </a:lnTo>
                    <a:lnTo>
                      <a:pt x="0" y="485"/>
                    </a:lnTo>
                    <a:lnTo>
                      <a:pt x="0" y="492"/>
                    </a:lnTo>
                    <a:lnTo>
                      <a:pt x="2" y="498"/>
                    </a:lnTo>
                    <a:lnTo>
                      <a:pt x="4" y="503"/>
                    </a:lnTo>
                    <a:lnTo>
                      <a:pt x="5" y="506"/>
                    </a:lnTo>
                    <a:lnTo>
                      <a:pt x="9" y="513"/>
                    </a:lnTo>
                    <a:lnTo>
                      <a:pt x="11" y="520"/>
                    </a:lnTo>
                    <a:lnTo>
                      <a:pt x="16" y="525"/>
                    </a:lnTo>
                    <a:lnTo>
                      <a:pt x="22" y="528"/>
                    </a:lnTo>
                    <a:lnTo>
                      <a:pt x="28" y="533"/>
                    </a:lnTo>
                    <a:lnTo>
                      <a:pt x="31" y="537"/>
                    </a:lnTo>
                    <a:lnTo>
                      <a:pt x="40" y="542"/>
                    </a:lnTo>
                    <a:lnTo>
                      <a:pt x="48" y="547"/>
                    </a:lnTo>
                    <a:lnTo>
                      <a:pt x="55" y="553"/>
                    </a:lnTo>
                    <a:lnTo>
                      <a:pt x="64" y="556"/>
                    </a:lnTo>
                    <a:lnTo>
                      <a:pt x="73" y="560"/>
                    </a:lnTo>
                    <a:lnTo>
                      <a:pt x="82" y="562"/>
                    </a:lnTo>
                    <a:lnTo>
                      <a:pt x="92" y="566"/>
                    </a:lnTo>
                    <a:lnTo>
                      <a:pt x="101" y="570"/>
                    </a:lnTo>
                    <a:lnTo>
                      <a:pt x="113" y="572"/>
                    </a:lnTo>
                    <a:lnTo>
                      <a:pt x="124" y="575"/>
                    </a:lnTo>
                    <a:lnTo>
                      <a:pt x="137" y="580"/>
                    </a:lnTo>
                    <a:lnTo>
                      <a:pt x="146" y="580"/>
                    </a:lnTo>
                    <a:lnTo>
                      <a:pt x="161" y="583"/>
                    </a:lnTo>
                    <a:lnTo>
                      <a:pt x="172" y="586"/>
                    </a:lnTo>
                    <a:lnTo>
                      <a:pt x="186" y="586"/>
                    </a:lnTo>
                    <a:lnTo>
                      <a:pt x="198" y="588"/>
                    </a:lnTo>
                    <a:lnTo>
                      <a:pt x="210" y="591"/>
                    </a:lnTo>
                    <a:lnTo>
                      <a:pt x="225" y="592"/>
                    </a:lnTo>
                    <a:lnTo>
                      <a:pt x="239" y="592"/>
                    </a:lnTo>
                    <a:lnTo>
                      <a:pt x="253" y="592"/>
                    </a:lnTo>
                    <a:lnTo>
                      <a:pt x="267" y="592"/>
                    </a:lnTo>
                    <a:lnTo>
                      <a:pt x="296" y="592"/>
                    </a:lnTo>
                    <a:lnTo>
                      <a:pt x="311" y="592"/>
                    </a:lnTo>
                    <a:lnTo>
                      <a:pt x="323" y="592"/>
                    </a:lnTo>
                    <a:lnTo>
                      <a:pt x="338" y="592"/>
                    </a:lnTo>
                    <a:lnTo>
                      <a:pt x="352" y="591"/>
                    </a:lnTo>
                    <a:lnTo>
                      <a:pt x="365" y="588"/>
                    </a:lnTo>
                    <a:lnTo>
                      <a:pt x="378" y="586"/>
                    </a:lnTo>
                    <a:lnTo>
                      <a:pt x="391" y="586"/>
                    </a:lnTo>
                    <a:lnTo>
                      <a:pt x="403" y="583"/>
                    </a:lnTo>
                    <a:lnTo>
                      <a:pt x="416" y="580"/>
                    </a:lnTo>
                    <a:lnTo>
                      <a:pt x="428" y="580"/>
                    </a:lnTo>
                    <a:lnTo>
                      <a:pt x="438" y="575"/>
                    </a:lnTo>
                    <a:lnTo>
                      <a:pt x="449" y="572"/>
                    </a:lnTo>
                    <a:lnTo>
                      <a:pt x="462" y="570"/>
                    </a:lnTo>
                    <a:lnTo>
                      <a:pt x="471" y="566"/>
                    </a:lnTo>
                    <a:lnTo>
                      <a:pt x="481" y="562"/>
                    </a:lnTo>
                    <a:lnTo>
                      <a:pt x="490" y="560"/>
                    </a:lnTo>
                    <a:lnTo>
                      <a:pt x="499" y="556"/>
                    </a:lnTo>
                    <a:lnTo>
                      <a:pt x="508" y="553"/>
                    </a:lnTo>
                    <a:lnTo>
                      <a:pt x="515" y="547"/>
                    </a:lnTo>
                    <a:lnTo>
                      <a:pt x="524" y="542"/>
                    </a:lnTo>
                    <a:lnTo>
                      <a:pt x="531" y="537"/>
                    </a:lnTo>
                    <a:lnTo>
                      <a:pt x="536" y="533"/>
                    </a:lnTo>
                    <a:lnTo>
                      <a:pt x="541" y="528"/>
                    </a:lnTo>
                    <a:lnTo>
                      <a:pt x="546" y="525"/>
                    </a:lnTo>
                    <a:lnTo>
                      <a:pt x="552" y="520"/>
                    </a:lnTo>
                    <a:lnTo>
                      <a:pt x="555" y="513"/>
                    </a:lnTo>
                    <a:lnTo>
                      <a:pt x="557" y="506"/>
                    </a:lnTo>
                    <a:lnTo>
                      <a:pt x="561" y="503"/>
                    </a:lnTo>
                    <a:lnTo>
                      <a:pt x="562" y="498"/>
                    </a:lnTo>
                    <a:lnTo>
                      <a:pt x="562" y="492"/>
                    </a:lnTo>
                    <a:lnTo>
                      <a:pt x="564" y="485"/>
                    </a:lnTo>
                    <a:lnTo>
                      <a:pt x="564"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latin typeface="Book Antiqua" panose="02040602050305030304" pitchFamily="18" charset="0"/>
                </a:endParaRPr>
              </a:p>
            </p:txBody>
          </p:sp>
          <p:sp>
            <p:nvSpPr>
              <p:cNvPr id="11276" name="Freeform 11">
                <a:extLst>
                  <a:ext uri="{FF2B5EF4-FFF2-40B4-BE49-F238E27FC236}">
                    <a16:creationId xmlns:a16="http://schemas.microsoft.com/office/drawing/2014/main" id="{60C402C6-58C0-4CB9-9F8E-E57511BFB0F7}"/>
                  </a:ext>
                </a:extLst>
              </p:cNvPr>
              <p:cNvSpPr>
                <a:spLocks/>
              </p:cNvSpPr>
              <p:nvPr/>
            </p:nvSpPr>
            <p:spPr bwMode="auto">
              <a:xfrm>
                <a:off x="900" y="1533"/>
                <a:ext cx="565" cy="208"/>
              </a:xfrm>
              <a:custGeom>
                <a:avLst/>
                <a:gdLst>
                  <a:gd name="T0" fmla="*/ 311 w 565"/>
                  <a:gd name="T1" fmla="*/ 0 h 208"/>
                  <a:gd name="T2" fmla="*/ 352 w 565"/>
                  <a:gd name="T3" fmla="*/ 5 h 208"/>
                  <a:gd name="T4" fmla="*/ 391 w 565"/>
                  <a:gd name="T5" fmla="*/ 8 h 208"/>
                  <a:gd name="T6" fmla="*/ 428 w 565"/>
                  <a:gd name="T7" fmla="*/ 15 h 208"/>
                  <a:gd name="T8" fmla="*/ 462 w 565"/>
                  <a:gd name="T9" fmla="*/ 23 h 208"/>
                  <a:gd name="T10" fmla="*/ 490 w 565"/>
                  <a:gd name="T11" fmla="*/ 33 h 208"/>
                  <a:gd name="T12" fmla="*/ 515 w 565"/>
                  <a:gd name="T13" fmla="*/ 45 h 208"/>
                  <a:gd name="T14" fmla="*/ 536 w 565"/>
                  <a:gd name="T15" fmla="*/ 58 h 208"/>
                  <a:gd name="T16" fmla="*/ 552 w 565"/>
                  <a:gd name="T17" fmla="*/ 73 h 208"/>
                  <a:gd name="T18" fmla="*/ 561 w 565"/>
                  <a:gd name="T19" fmla="*/ 90 h 208"/>
                  <a:gd name="T20" fmla="*/ 564 w 565"/>
                  <a:gd name="T21" fmla="*/ 103 h 208"/>
                  <a:gd name="T22" fmla="*/ 561 w 565"/>
                  <a:gd name="T23" fmla="*/ 121 h 208"/>
                  <a:gd name="T24" fmla="*/ 552 w 565"/>
                  <a:gd name="T25" fmla="*/ 133 h 208"/>
                  <a:gd name="T26" fmla="*/ 536 w 565"/>
                  <a:gd name="T27" fmla="*/ 148 h 208"/>
                  <a:gd name="T28" fmla="*/ 515 w 565"/>
                  <a:gd name="T29" fmla="*/ 161 h 208"/>
                  <a:gd name="T30" fmla="*/ 490 w 565"/>
                  <a:gd name="T31" fmla="*/ 175 h 208"/>
                  <a:gd name="T32" fmla="*/ 462 w 565"/>
                  <a:gd name="T33" fmla="*/ 185 h 208"/>
                  <a:gd name="T34" fmla="*/ 428 w 565"/>
                  <a:gd name="T35" fmla="*/ 193 h 208"/>
                  <a:gd name="T36" fmla="*/ 391 w 565"/>
                  <a:gd name="T37" fmla="*/ 198 h 208"/>
                  <a:gd name="T38" fmla="*/ 352 w 565"/>
                  <a:gd name="T39" fmla="*/ 206 h 208"/>
                  <a:gd name="T40" fmla="*/ 311 w 565"/>
                  <a:gd name="T41" fmla="*/ 206 h 208"/>
                  <a:gd name="T42" fmla="*/ 253 w 565"/>
                  <a:gd name="T43" fmla="*/ 206 h 208"/>
                  <a:gd name="T44" fmla="*/ 210 w 565"/>
                  <a:gd name="T45" fmla="*/ 206 h 208"/>
                  <a:gd name="T46" fmla="*/ 172 w 565"/>
                  <a:gd name="T47" fmla="*/ 198 h 208"/>
                  <a:gd name="T48" fmla="*/ 137 w 565"/>
                  <a:gd name="T49" fmla="*/ 193 h 208"/>
                  <a:gd name="T50" fmla="*/ 101 w 565"/>
                  <a:gd name="T51" fmla="*/ 185 h 208"/>
                  <a:gd name="T52" fmla="*/ 73 w 565"/>
                  <a:gd name="T53" fmla="*/ 175 h 208"/>
                  <a:gd name="T54" fmla="*/ 48 w 565"/>
                  <a:gd name="T55" fmla="*/ 161 h 208"/>
                  <a:gd name="T56" fmla="*/ 28 w 565"/>
                  <a:gd name="T57" fmla="*/ 148 h 208"/>
                  <a:gd name="T58" fmla="*/ 11 w 565"/>
                  <a:gd name="T59" fmla="*/ 133 h 208"/>
                  <a:gd name="T60" fmla="*/ 4 w 565"/>
                  <a:gd name="T61" fmla="*/ 121 h 208"/>
                  <a:gd name="T62" fmla="*/ 0 w 565"/>
                  <a:gd name="T63" fmla="*/ 103 h 208"/>
                  <a:gd name="T64" fmla="*/ 4 w 565"/>
                  <a:gd name="T65" fmla="*/ 90 h 208"/>
                  <a:gd name="T66" fmla="*/ 11 w 565"/>
                  <a:gd name="T67" fmla="*/ 73 h 208"/>
                  <a:gd name="T68" fmla="*/ 28 w 565"/>
                  <a:gd name="T69" fmla="*/ 58 h 208"/>
                  <a:gd name="T70" fmla="*/ 48 w 565"/>
                  <a:gd name="T71" fmla="*/ 45 h 208"/>
                  <a:gd name="T72" fmla="*/ 73 w 565"/>
                  <a:gd name="T73" fmla="*/ 33 h 208"/>
                  <a:gd name="T74" fmla="*/ 101 w 565"/>
                  <a:gd name="T75" fmla="*/ 23 h 208"/>
                  <a:gd name="T76" fmla="*/ 137 w 565"/>
                  <a:gd name="T77" fmla="*/ 15 h 208"/>
                  <a:gd name="T78" fmla="*/ 172 w 565"/>
                  <a:gd name="T79" fmla="*/ 8 h 208"/>
                  <a:gd name="T80" fmla="*/ 210 w 565"/>
                  <a:gd name="T81" fmla="*/ 5 h 208"/>
                  <a:gd name="T82" fmla="*/ 253 w 565"/>
                  <a:gd name="T83" fmla="*/ 0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5"/>
                  <a:gd name="T127" fmla="*/ 0 h 208"/>
                  <a:gd name="T128" fmla="*/ 565 w 565"/>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5" h="208">
                    <a:moveTo>
                      <a:pt x="281" y="0"/>
                    </a:moveTo>
                    <a:lnTo>
                      <a:pt x="296" y="0"/>
                    </a:lnTo>
                    <a:lnTo>
                      <a:pt x="311" y="0"/>
                    </a:lnTo>
                    <a:lnTo>
                      <a:pt x="323" y="2"/>
                    </a:lnTo>
                    <a:lnTo>
                      <a:pt x="338" y="2"/>
                    </a:lnTo>
                    <a:lnTo>
                      <a:pt x="352" y="5"/>
                    </a:lnTo>
                    <a:lnTo>
                      <a:pt x="365" y="5"/>
                    </a:lnTo>
                    <a:lnTo>
                      <a:pt x="378" y="6"/>
                    </a:lnTo>
                    <a:lnTo>
                      <a:pt x="391" y="8"/>
                    </a:lnTo>
                    <a:lnTo>
                      <a:pt x="403" y="10"/>
                    </a:lnTo>
                    <a:lnTo>
                      <a:pt x="416" y="12"/>
                    </a:lnTo>
                    <a:lnTo>
                      <a:pt x="428" y="15"/>
                    </a:lnTo>
                    <a:lnTo>
                      <a:pt x="438" y="16"/>
                    </a:lnTo>
                    <a:lnTo>
                      <a:pt x="449" y="21"/>
                    </a:lnTo>
                    <a:lnTo>
                      <a:pt x="462" y="23"/>
                    </a:lnTo>
                    <a:lnTo>
                      <a:pt x="471" y="27"/>
                    </a:lnTo>
                    <a:lnTo>
                      <a:pt x="481" y="30"/>
                    </a:lnTo>
                    <a:lnTo>
                      <a:pt x="490" y="33"/>
                    </a:lnTo>
                    <a:lnTo>
                      <a:pt x="499" y="36"/>
                    </a:lnTo>
                    <a:lnTo>
                      <a:pt x="508" y="42"/>
                    </a:lnTo>
                    <a:lnTo>
                      <a:pt x="515" y="45"/>
                    </a:lnTo>
                    <a:lnTo>
                      <a:pt x="524" y="48"/>
                    </a:lnTo>
                    <a:lnTo>
                      <a:pt x="531" y="55"/>
                    </a:lnTo>
                    <a:lnTo>
                      <a:pt x="536" y="58"/>
                    </a:lnTo>
                    <a:lnTo>
                      <a:pt x="541" y="63"/>
                    </a:lnTo>
                    <a:lnTo>
                      <a:pt x="546" y="68"/>
                    </a:lnTo>
                    <a:lnTo>
                      <a:pt x="552" y="73"/>
                    </a:lnTo>
                    <a:lnTo>
                      <a:pt x="555" y="78"/>
                    </a:lnTo>
                    <a:lnTo>
                      <a:pt x="557" y="82"/>
                    </a:lnTo>
                    <a:lnTo>
                      <a:pt x="561" y="90"/>
                    </a:lnTo>
                    <a:lnTo>
                      <a:pt x="562" y="93"/>
                    </a:lnTo>
                    <a:lnTo>
                      <a:pt x="562" y="97"/>
                    </a:lnTo>
                    <a:lnTo>
                      <a:pt x="564" y="103"/>
                    </a:lnTo>
                    <a:lnTo>
                      <a:pt x="562" y="108"/>
                    </a:lnTo>
                    <a:lnTo>
                      <a:pt x="562" y="113"/>
                    </a:lnTo>
                    <a:lnTo>
                      <a:pt x="561" y="121"/>
                    </a:lnTo>
                    <a:lnTo>
                      <a:pt x="557" y="125"/>
                    </a:lnTo>
                    <a:lnTo>
                      <a:pt x="555" y="130"/>
                    </a:lnTo>
                    <a:lnTo>
                      <a:pt x="552" y="133"/>
                    </a:lnTo>
                    <a:lnTo>
                      <a:pt x="546" y="140"/>
                    </a:lnTo>
                    <a:lnTo>
                      <a:pt x="541" y="143"/>
                    </a:lnTo>
                    <a:lnTo>
                      <a:pt x="536" y="148"/>
                    </a:lnTo>
                    <a:lnTo>
                      <a:pt x="531" y="153"/>
                    </a:lnTo>
                    <a:lnTo>
                      <a:pt x="524" y="156"/>
                    </a:lnTo>
                    <a:lnTo>
                      <a:pt x="515" y="161"/>
                    </a:lnTo>
                    <a:lnTo>
                      <a:pt x="508" y="165"/>
                    </a:lnTo>
                    <a:lnTo>
                      <a:pt x="499" y="170"/>
                    </a:lnTo>
                    <a:lnTo>
                      <a:pt x="490" y="175"/>
                    </a:lnTo>
                    <a:lnTo>
                      <a:pt x="481" y="177"/>
                    </a:lnTo>
                    <a:lnTo>
                      <a:pt x="471" y="180"/>
                    </a:lnTo>
                    <a:lnTo>
                      <a:pt x="462" y="185"/>
                    </a:lnTo>
                    <a:lnTo>
                      <a:pt x="449" y="186"/>
                    </a:lnTo>
                    <a:lnTo>
                      <a:pt x="438" y="191"/>
                    </a:lnTo>
                    <a:lnTo>
                      <a:pt x="428" y="193"/>
                    </a:lnTo>
                    <a:lnTo>
                      <a:pt x="416" y="196"/>
                    </a:lnTo>
                    <a:lnTo>
                      <a:pt x="403" y="197"/>
                    </a:lnTo>
                    <a:lnTo>
                      <a:pt x="391" y="198"/>
                    </a:lnTo>
                    <a:lnTo>
                      <a:pt x="378" y="201"/>
                    </a:lnTo>
                    <a:lnTo>
                      <a:pt x="365" y="203"/>
                    </a:lnTo>
                    <a:lnTo>
                      <a:pt x="352" y="206"/>
                    </a:lnTo>
                    <a:lnTo>
                      <a:pt x="338" y="206"/>
                    </a:lnTo>
                    <a:lnTo>
                      <a:pt x="323" y="206"/>
                    </a:lnTo>
                    <a:lnTo>
                      <a:pt x="311" y="206"/>
                    </a:lnTo>
                    <a:lnTo>
                      <a:pt x="296" y="207"/>
                    </a:lnTo>
                    <a:lnTo>
                      <a:pt x="267" y="207"/>
                    </a:lnTo>
                    <a:lnTo>
                      <a:pt x="253" y="206"/>
                    </a:lnTo>
                    <a:lnTo>
                      <a:pt x="239" y="206"/>
                    </a:lnTo>
                    <a:lnTo>
                      <a:pt x="225" y="206"/>
                    </a:lnTo>
                    <a:lnTo>
                      <a:pt x="210" y="206"/>
                    </a:lnTo>
                    <a:lnTo>
                      <a:pt x="198" y="203"/>
                    </a:lnTo>
                    <a:lnTo>
                      <a:pt x="186" y="201"/>
                    </a:lnTo>
                    <a:lnTo>
                      <a:pt x="172" y="198"/>
                    </a:lnTo>
                    <a:lnTo>
                      <a:pt x="161" y="197"/>
                    </a:lnTo>
                    <a:lnTo>
                      <a:pt x="146" y="196"/>
                    </a:lnTo>
                    <a:lnTo>
                      <a:pt x="137" y="193"/>
                    </a:lnTo>
                    <a:lnTo>
                      <a:pt x="124" y="191"/>
                    </a:lnTo>
                    <a:lnTo>
                      <a:pt x="113" y="186"/>
                    </a:lnTo>
                    <a:lnTo>
                      <a:pt x="101" y="185"/>
                    </a:lnTo>
                    <a:lnTo>
                      <a:pt x="92" y="180"/>
                    </a:lnTo>
                    <a:lnTo>
                      <a:pt x="82" y="177"/>
                    </a:lnTo>
                    <a:lnTo>
                      <a:pt x="73" y="175"/>
                    </a:lnTo>
                    <a:lnTo>
                      <a:pt x="64" y="170"/>
                    </a:lnTo>
                    <a:lnTo>
                      <a:pt x="55" y="165"/>
                    </a:lnTo>
                    <a:lnTo>
                      <a:pt x="48" y="161"/>
                    </a:lnTo>
                    <a:lnTo>
                      <a:pt x="40" y="156"/>
                    </a:lnTo>
                    <a:lnTo>
                      <a:pt x="31" y="153"/>
                    </a:lnTo>
                    <a:lnTo>
                      <a:pt x="28" y="148"/>
                    </a:lnTo>
                    <a:lnTo>
                      <a:pt x="22" y="143"/>
                    </a:lnTo>
                    <a:lnTo>
                      <a:pt x="16" y="140"/>
                    </a:lnTo>
                    <a:lnTo>
                      <a:pt x="11" y="133"/>
                    </a:lnTo>
                    <a:lnTo>
                      <a:pt x="9" y="130"/>
                    </a:lnTo>
                    <a:lnTo>
                      <a:pt x="5" y="125"/>
                    </a:lnTo>
                    <a:lnTo>
                      <a:pt x="4" y="121"/>
                    </a:lnTo>
                    <a:lnTo>
                      <a:pt x="2" y="113"/>
                    </a:lnTo>
                    <a:lnTo>
                      <a:pt x="0" y="108"/>
                    </a:lnTo>
                    <a:lnTo>
                      <a:pt x="0" y="103"/>
                    </a:lnTo>
                    <a:lnTo>
                      <a:pt x="0" y="97"/>
                    </a:lnTo>
                    <a:lnTo>
                      <a:pt x="2" y="93"/>
                    </a:lnTo>
                    <a:lnTo>
                      <a:pt x="4" y="90"/>
                    </a:lnTo>
                    <a:lnTo>
                      <a:pt x="5" y="82"/>
                    </a:lnTo>
                    <a:lnTo>
                      <a:pt x="9" y="78"/>
                    </a:lnTo>
                    <a:lnTo>
                      <a:pt x="11" y="73"/>
                    </a:lnTo>
                    <a:lnTo>
                      <a:pt x="16" y="68"/>
                    </a:lnTo>
                    <a:lnTo>
                      <a:pt x="22" y="63"/>
                    </a:lnTo>
                    <a:lnTo>
                      <a:pt x="28" y="58"/>
                    </a:lnTo>
                    <a:lnTo>
                      <a:pt x="31" y="55"/>
                    </a:lnTo>
                    <a:lnTo>
                      <a:pt x="40" y="48"/>
                    </a:lnTo>
                    <a:lnTo>
                      <a:pt x="48" y="45"/>
                    </a:lnTo>
                    <a:lnTo>
                      <a:pt x="55" y="42"/>
                    </a:lnTo>
                    <a:lnTo>
                      <a:pt x="64" y="36"/>
                    </a:lnTo>
                    <a:lnTo>
                      <a:pt x="73" y="33"/>
                    </a:lnTo>
                    <a:lnTo>
                      <a:pt x="82" y="30"/>
                    </a:lnTo>
                    <a:lnTo>
                      <a:pt x="92" y="27"/>
                    </a:lnTo>
                    <a:lnTo>
                      <a:pt x="101" y="23"/>
                    </a:lnTo>
                    <a:lnTo>
                      <a:pt x="113" y="21"/>
                    </a:lnTo>
                    <a:lnTo>
                      <a:pt x="124" y="16"/>
                    </a:lnTo>
                    <a:lnTo>
                      <a:pt x="137" y="15"/>
                    </a:lnTo>
                    <a:lnTo>
                      <a:pt x="146" y="12"/>
                    </a:lnTo>
                    <a:lnTo>
                      <a:pt x="161" y="10"/>
                    </a:lnTo>
                    <a:lnTo>
                      <a:pt x="172" y="8"/>
                    </a:lnTo>
                    <a:lnTo>
                      <a:pt x="186" y="6"/>
                    </a:lnTo>
                    <a:lnTo>
                      <a:pt x="198" y="5"/>
                    </a:lnTo>
                    <a:lnTo>
                      <a:pt x="210" y="5"/>
                    </a:lnTo>
                    <a:lnTo>
                      <a:pt x="225" y="2"/>
                    </a:lnTo>
                    <a:lnTo>
                      <a:pt x="239" y="2"/>
                    </a:lnTo>
                    <a:lnTo>
                      <a:pt x="253" y="0"/>
                    </a:lnTo>
                    <a:lnTo>
                      <a:pt x="267" y="0"/>
                    </a:lnTo>
                    <a:lnTo>
                      <a:pt x="281"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latin typeface="Book Antiqua" panose="02040602050305030304" pitchFamily="18" charset="0"/>
                </a:endParaRPr>
              </a:p>
            </p:txBody>
          </p:sp>
          <p:sp>
            <p:nvSpPr>
              <p:cNvPr id="11277" name="Freeform 12">
                <a:extLst>
                  <a:ext uri="{FF2B5EF4-FFF2-40B4-BE49-F238E27FC236}">
                    <a16:creationId xmlns:a16="http://schemas.microsoft.com/office/drawing/2014/main" id="{E23D4C01-20C1-471F-B078-1BAD781038C0}"/>
                  </a:ext>
                </a:extLst>
              </p:cNvPr>
              <p:cNvSpPr>
                <a:spLocks/>
              </p:cNvSpPr>
              <p:nvPr/>
            </p:nvSpPr>
            <p:spPr bwMode="auto">
              <a:xfrm>
                <a:off x="864" y="1598"/>
                <a:ext cx="575" cy="605"/>
              </a:xfrm>
              <a:custGeom>
                <a:avLst/>
                <a:gdLst>
                  <a:gd name="T0" fmla="*/ 572 w 575"/>
                  <a:gd name="T1" fmla="*/ 11 h 605"/>
                  <a:gd name="T2" fmla="*/ 565 w 575"/>
                  <a:gd name="T3" fmla="*/ 27 h 605"/>
                  <a:gd name="T4" fmla="*/ 551 w 575"/>
                  <a:gd name="T5" fmla="*/ 42 h 605"/>
                  <a:gd name="T6" fmla="*/ 533 w 575"/>
                  <a:gd name="T7" fmla="*/ 56 h 605"/>
                  <a:gd name="T8" fmla="*/ 508 w 575"/>
                  <a:gd name="T9" fmla="*/ 69 h 605"/>
                  <a:gd name="T10" fmla="*/ 479 w 575"/>
                  <a:gd name="T11" fmla="*/ 81 h 605"/>
                  <a:gd name="T12" fmla="*/ 446 w 575"/>
                  <a:gd name="T13" fmla="*/ 92 h 605"/>
                  <a:gd name="T14" fmla="*/ 410 w 575"/>
                  <a:gd name="T15" fmla="*/ 98 h 605"/>
                  <a:gd name="T16" fmla="*/ 371 w 575"/>
                  <a:gd name="T17" fmla="*/ 106 h 605"/>
                  <a:gd name="T18" fmla="*/ 329 w 575"/>
                  <a:gd name="T19" fmla="*/ 108 h 605"/>
                  <a:gd name="T20" fmla="*/ 272 w 575"/>
                  <a:gd name="T21" fmla="*/ 109 h 605"/>
                  <a:gd name="T22" fmla="*/ 229 w 575"/>
                  <a:gd name="T23" fmla="*/ 108 h 605"/>
                  <a:gd name="T24" fmla="*/ 189 w 575"/>
                  <a:gd name="T25" fmla="*/ 103 h 605"/>
                  <a:gd name="T26" fmla="*/ 149 w 575"/>
                  <a:gd name="T27" fmla="*/ 97 h 605"/>
                  <a:gd name="T28" fmla="*/ 115 w 575"/>
                  <a:gd name="T29" fmla="*/ 87 h 605"/>
                  <a:gd name="T30" fmla="*/ 83 w 575"/>
                  <a:gd name="T31" fmla="*/ 78 h 605"/>
                  <a:gd name="T32" fmla="*/ 56 w 575"/>
                  <a:gd name="T33" fmla="*/ 64 h 605"/>
                  <a:gd name="T34" fmla="*/ 32 w 575"/>
                  <a:gd name="T35" fmla="*/ 52 h 605"/>
                  <a:gd name="T36" fmla="*/ 16 w 575"/>
                  <a:gd name="T37" fmla="*/ 38 h 605"/>
                  <a:gd name="T38" fmla="*/ 5 w 575"/>
                  <a:gd name="T39" fmla="*/ 22 h 605"/>
                  <a:gd name="T40" fmla="*/ 0 w 575"/>
                  <a:gd name="T41" fmla="*/ 4 h 605"/>
                  <a:gd name="T42" fmla="*/ 0 w 575"/>
                  <a:gd name="T43" fmla="*/ 502 h 605"/>
                  <a:gd name="T44" fmla="*/ 5 w 575"/>
                  <a:gd name="T45" fmla="*/ 517 h 605"/>
                  <a:gd name="T46" fmla="*/ 16 w 575"/>
                  <a:gd name="T47" fmla="*/ 536 h 605"/>
                  <a:gd name="T48" fmla="*/ 32 w 575"/>
                  <a:gd name="T49" fmla="*/ 548 h 605"/>
                  <a:gd name="T50" fmla="*/ 56 w 575"/>
                  <a:gd name="T51" fmla="*/ 564 h 605"/>
                  <a:gd name="T52" fmla="*/ 83 w 575"/>
                  <a:gd name="T53" fmla="*/ 573 h 605"/>
                  <a:gd name="T54" fmla="*/ 115 w 575"/>
                  <a:gd name="T55" fmla="*/ 584 h 605"/>
                  <a:gd name="T56" fmla="*/ 149 w 575"/>
                  <a:gd name="T57" fmla="*/ 592 h 605"/>
                  <a:gd name="T58" fmla="*/ 189 w 575"/>
                  <a:gd name="T59" fmla="*/ 598 h 605"/>
                  <a:gd name="T60" fmla="*/ 229 w 575"/>
                  <a:gd name="T61" fmla="*/ 604 h 605"/>
                  <a:gd name="T62" fmla="*/ 272 w 575"/>
                  <a:gd name="T63" fmla="*/ 604 h 605"/>
                  <a:gd name="T64" fmla="*/ 329 w 575"/>
                  <a:gd name="T65" fmla="*/ 604 h 605"/>
                  <a:gd name="T66" fmla="*/ 371 w 575"/>
                  <a:gd name="T67" fmla="*/ 601 h 605"/>
                  <a:gd name="T68" fmla="*/ 410 w 575"/>
                  <a:gd name="T69" fmla="*/ 596 h 605"/>
                  <a:gd name="T70" fmla="*/ 446 w 575"/>
                  <a:gd name="T71" fmla="*/ 587 h 605"/>
                  <a:gd name="T72" fmla="*/ 479 w 575"/>
                  <a:gd name="T73" fmla="*/ 578 h 605"/>
                  <a:gd name="T74" fmla="*/ 508 w 575"/>
                  <a:gd name="T75" fmla="*/ 567 h 605"/>
                  <a:gd name="T76" fmla="*/ 533 w 575"/>
                  <a:gd name="T77" fmla="*/ 553 h 605"/>
                  <a:gd name="T78" fmla="*/ 551 w 575"/>
                  <a:gd name="T79" fmla="*/ 539 h 605"/>
                  <a:gd name="T80" fmla="*/ 565 w 575"/>
                  <a:gd name="T81" fmla="*/ 524 h 605"/>
                  <a:gd name="T82" fmla="*/ 572 w 575"/>
                  <a:gd name="T83" fmla="*/ 508 h 605"/>
                  <a:gd name="T84" fmla="*/ 574 w 575"/>
                  <a:gd name="T85" fmla="*/ 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605"/>
                  <a:gd name="T131" fmla="*/ 575 w 575"/>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605">
                    <a:moveTo>
                      <a:pt x="574" y="0"/>
                    </a:moveTo>
                    <a:lnTo>
                      <a:pt x="572" y="4"/>
                    </a:lnTo>
                    <a:lnTo>
                      <a:pt x="572" y="11"/>
                    </a:lnTo>
                    <a:lnTo>
                      <a:pt x="571" y="18"/>
                    </a:lnTo>
                    <a:lnTo>
                      <a:pt x="567" y="22"/>
                    </a:lnTo>
                    <a:lnTo>
                      <a:pt x="565" y="27"/>
                    </a:lnTo>
                    <a:lnTo>
                      <a:pt x="562" y="31"/>
                    </a:lnTo>
                    <a:lnTo>
                      <a:pt x="556" y="38"/>
                    </a:lnTo>
                    <a:lnTo>
                      <a:pt x="551" y="42"/>
                    </a:lnTo>
                    <a:lnTo>
                      <a:pt x="545" y="47"/>
                    </a:lnTo>
                    <a:lnTo>
                      <a:pt x="540" y="52"/>
                    </a:lnTo>
                    <a:lnTo>
                      <a:pt x="533" y="56"/>
                    </a:lnTo>
                    <a:lnTo>
                      <a:pt x="524" y="61"/>
                    </a:lnTo>
                    <a:lnTo>
                      <a:pt x="517" y="64"/>
                    </a:lnTo>
                    <a:lnTo>
                      <a:pt x="508" y="69"/>
                    </a:lnTo>
                    <a:lnTo>
                      <a:pt x="499" y="74"/>
                    </a:lnTo>
                    <a:lnTo>
                      <a:pt x="490" y="78"/>
                    </a:lnTo>
                    <a:lnTo>
                      <a:pt x="479" y="81"/>
                    </a:lnTo>
                    <a:lnTo>
                      <a:pt x="470" y="86"/>
                    </a:lnTo>
                    <a:lnTo>
                      <a:pt x="457" y="87"/>
                    </a:lnTo>
                    <a:lnTo>
                      <a:pt x="446" y="92"/>
                    </a:lnTo>
                    <a:lnTo>
                      <a:pt x="436" y="94"/>
                    </a:lnTo>
                    <a:lnTo>
                      <a:pt x="423" y="97"/>
                    </a:lnTo>
                    <a:lnTo>
                      <a:pt x="410" y="98"/>
                    </a:lnTo>
                    <a:lnTo>
                      <a:pt x="398" y="101"/>
                    </a:lnTo>
                    <a:lnTo>
                      <a:pt x="385" y="103"/>
                    </a:lnTo>
                    <a:lnTo>
                      <a:pt x="371" y="106"/>
                    </a:lnTo>
                    <a:lnTo>
                      <a:pt x="358" y="108"/>
                    </a:lnTo>
                    <a:lnTo>
                      <a:pt x="344" y="108"/>
                    </a:lnTo>
                    <a:lnTo>
                      <a:pt x="329" y="108"/>
                    </a:lnTo>
                    <a:lnTo>
                      <a:pt x="317" y="108"/>
                    </a:lnTo>
                    <a:lnTo>
                      <a:pt x="301" y="109"/>
                    </a:lnTo>
                    <a:lnTo>
                      <a:pt x="272" y="109"/>
                    </a:lnTo>
                    <a:lnTo>
                      <a:pt x="257" y="108"/>
                    </a:lnTo>
                    <a:lnTo>
                      <a:pt x="243" y="108"/>
                    </a:lnTo>
                    <a:lnTo>
                      <a:pt x="229" y="108"/>
                    </a:lnTo>
                    <a:lnTo>
                      <a:pt x="214" y="108"/>
                    </a:lnTo>
                    <a:lnTo>
                      <a:pt x="202" y="106"/>
                    </a:lnTo>
                    <a:lnTo>
                      <a:pt x="189" y="103"/>
                    </a:lnTo>
                    <a:lnTo>
                      <a:pt x="175" y="101"/>
                    </a:lnTo>
                    <a:lnTo>
                      <a:pt x="164" y="98"/>
                    </a:lnTo>
                    <a:lnTo>
                      <a:pt x="149" y="97"/>
                    </a:lnTo>
                    <a:lnTo>
                      <a:pt x="139" y="94"/>
                    </a:lnTo>
                    <a:lnTo>
                      <a:pt x="126" y="92"/>
                    </a:lnTo>
                    <a:lnTo>
                      <a:pt x="115" y="87"/>
                    </a:lnTo>
                    <a:lnTo>
                      <a:pt x="103" y="86"/>
                    </a:lnTo>
                    <a:lnTo>
                      <a:pt x="94" y="81"/>
                    </a:lnTo>
                    <a:lnTo>
                      <a:pt x="83" y="78"/>
                    </a:lnTo>
                    <a:lnTo>
                      <a:pt x="74" y="74"/>
                    </a:lnTo>
                    <a:lnTo>
                      <a:pt x="65" y="69"/>
                    </a:lnTo>
                    <a:lnTo>
                      <a:pt x="56" y="64"/>
                    </a:lnTo>
                    <a:lnTo>
                      <a:pt x="49" y="61"/>
                    </a:lnTo>
                    <a:lnTo>
                      <a:pt x="41" y="56"/>
                    </a:lnTo>
                    <a:lnTo>
                      <a:pt x="32" y="52"/>
                    </a:lnTo>
                    <a:lnTo>
                      <a:pt x="29" y="47"/>
                    </a:lnTo>
                    <a:lnTo>
                      <a:pt x="22" y="42"/>
                    </a:lnTo>
                    <a:lnTo>
                      <a:pt x="16" y="38"/>
                    </a:lnTo>
                    <a:lnTo>
                      <a:pt x="11" y="31"/>
                    </a:lnTo>
                    <a:lnTo>
                      <a:pt x="9" y="27"/>
                    </a:lnTo>
                    <a:lnTo>
                      <a:pt x="5" y="22"/>
                    </a:lnTo>
                    <a:lnTo>
                      <a:pt x="4" y="18"/>
                    </a:lnTo>
                    <a:lnTo>
                      <a:pt x="2" y="11"/>
                    </a:lnTo>
                    <a:lnTo>
                      <a:pt x="0" y="4"/>
                    </a:lnTo>
                    <a:lnTo>
                      <a:pt x="0" y="0"/>
                    </a:lnTo>
                    <a:lnTo>
                      <a:pt x="0" y="494"/>
                    </a:lnTo>
                    <a:lnTo>
                      <a:pt x="0" y="502"/>
                    </a:lnTo>
                    <a:lnTo>
                      <a:pt x="2" y="508"/>
                    </a:lnTo>
                    <a:lnTo>
                      <a:pt x="4" y="513"/>
                    </a:lnTo>
                    <a:lnTo>
                      <a:pt x="5" y="517"/>
                    </a:lnTo>
                    <a:lnTo>
                      <a:pt x="9" y="524"/>
                    </a:lnTo>
                    <a:lnTo>
                      <a:pt x="11" y="531"/>
                    </a:lnTo>
                    <a:lnTo>
                      <a:pt x="16" y="536"/>
                    </a:lnTo>
                    <a:lnTo>
                      <a:pt x="22" y="539"/>
                    </a:lnTo>
                    <a:lnTo>
                      <a:pt x="29" y="544"/>
                    </a:lnTo>
                    <a:lnTo>
                      <a:pt x="32" y="548"/>
                    </a:lnTo>
                    <a:lnTo>
                      <a:pt x="41" y="553"/>
                    </a:lnTo>
                    <a:lnTo>
                      <a:pt x="49" y="558"/>
                    </a:lnTo>
                    <a:lnTo>
                      <a:pt x="56" y="564"/>
                    </a:lnTo>
                    <a:lnTo>
                      <a:pt x="65" y="567"/>
                    </a:lnTo>
                    <a:lnTo>
                      <a:pt x="74" y="571"/>
                    </a:lnTo>
                    <a:lnTo>
                      <a:pt x="83" y="573"/>
                    </a:lnTo>
                    <a:lnTo>
                      <a:pt x="94" y="578"/>
                    </a:lnTo>
                    <a:lnTo>
                      <a:pt x="103" y="582"/>
                    </a:lnTo>
                    <a:lnTo>
                      <a:pt x="115" y="584"/>
                    </a:lnTo>
                    <a:lnTo>
                      <a:pt x="126" y="587"/>
                    </a:lnTo>
                    <a:lnTo>
                      <a:pt x="139" y="592"/>
                    </a:lnTo>
                    <a:lnTo>
                      <a:pt x="149" y="592"/>
                    </a:lnTo>
                    <a:lnTo>
                      <a:pt x="164" y="596"/>
                    </a:lnTo>
                    <a:lnTo>
                      <a:pt x="175" y="598"/>
                    </a:lnTo>
                    <a:lnTo>
                      <a:pt x="189" y="598"/>
                    </a:lnTo>
                    <a:lnTo>
                      <a:pt x="202" y="601"/>
                    </a:lnTo>
                    <a:lnTo>
                      <a:pt x="214" y="603"/>
                    </a:lnTo>
                    <a:lnTo>
                      <a:pt x="229" y="604"/>
                    </a:lnTo>
                    <a:lnTo>
                      <a:pt x="243" y="604"/>
                    </a:lnTo>
                    <a:lnTo>
                      <a:pt x="257" y="604"/>
                    </a:lnTo>
                    <a:lnTo>
                      <a:pt x="272" y="604"/>
                    </a:lnTo>
                    <a:lnTo>
                      <a:pt x="301" y="604"/>
                    </a:lnTo>
                    <a:lnTo>
                      <a:pt x="317" y="604"/>
                    </a:lnTo>
                    <a:lnTo>
                      <a:pt x="329" y="604"/>
                    </a:lnTo>
                    <a:lnTo>
                      <a:pt x="344" y="604"/>
                    </a:lnTo>
                    <a:lnTo>
                      <a:pt x="358" y="603"/>
                    </a:lnTo>
                    <a:lnTo>
                      <a:pt x="371" y="601"/>
                    </a:lnTo>
                    <a:lnTo>
                      <a:pt x="385" y="598"/>
                    </a:lnTo>
                    <a:lnTo>
                      <a:pt x="398" y="598"/>
                    </a:lnTo>
                    <a:lnTo>
                      <a:pt x="410" y="596"/>
                    </a:lnTo>
                    <a:lnTo>
                      <a:pt x="423" y="592"/>
                    </a:lnTo>
                    <a:lnTo>
                      <a:pt x="436" y="592"/>
                    </a:lnTo>
                    <a:lnTo>
                      <a:pt x="446" y="587"/>
                    </a:lnTo>
                    <a:lnTo>
                      <a:pt x="457" y="584"/>
                    </a:lnTo>
                    <a:lnTo>
                      <a:pt x="470" y="582"/>
                    </a:lnTo>
                    <a:lnTo>
                      <a:pt x="479" y="578"/>
                    </a:lnTo>
                    <a:lnTo>
                      <a:pt x="490" y="573"/>
                    </a:lnTo>
                    <a:lnTo>
                      <a:pt x="499" y="571"/>
                    </a:lnTo>
                    <a:lnTo>
                      <a:pt x="508" y="567"/>
                    </a:lnTo>
                    <a:lnTo>
                      <a:pt x="517" y="564"/>
                    </a:lnTo>
                    <a:lnTo>
                      <a:pt x="524" y="558"/>
                    </a:lnTo>
                    <a:lnTo>
                      <a:pt x="533" y="553"/>
                    </a:lnTo>
                    <a:lnTo>
                      <a:pt x="540" y="548"/>
                    </a:lnTo>
                    <a:lnTo>
                      <a:pt x="545" y="544"/>
                    </a:lnTo>
                    <a:lnTo>
                      <a:pt x="551" y="539"/>
                    </a:lnTo>
                    <a:lnTo>
                      <a:pt x="556" y="536"/>
                    </a:lnTo>
                    <a:lnTo>
                      <a:pt x="562" y="531"/>
                    </a:lnTo>
                    <a:lnTo>
                      <a:pt x="565" y="524"/>
                    </a:lnTo>
                    <a:lnTo>
                      <a:pt x="567" y="517"/>
                    </a:lnTo>
                    <a:lnTo>
                      <a:pt x="571" y="513"/>
                    </a:lnTo>
                    <a:lnTo>
                      <a:pt x="572" y="508"/>
                    </a:lnTo>
                    <a:lnTo>
                      <a:pt x="572" y="502"/>
                    </a:lnTo>
                    <a:lnTo>
                      <a:pt x="574" y="494"/>
                    </a:lnTo>
                    <a:lnTo>
                      <a:pt x="574" y="0"/>
                    </a:lnTo>
                  </a:path>
                </a:pathLst>
              </a:custGeom>
              <a:solidFill>
                <a:srgbClr val="FFDF7F"/>
              </a:solidFill>
              <a:ln w="12699" cap="rnd" cmpd="sng">
                <a:solidFill>
                  <a:srgbClr val="000000"/>
                </a:solidFill>
                <a:prstDash val="solid"/>
                <a:round/>
                <a:headEnd type="none" w="sm" len="sm"/>
                <a:tailEnd type="none" w="sm" len="sm"/>
              </a:ln>
            </p:spPr>
            <p:txBody>
              <a:bodyPr/>
              <a:lstStyle/>
              <a:p>
                <a:endParaRPr lang="en-US" sz="2400">
                  <a:latin typeface="Book Antiqua" panose="02040602050305030304" pitchFamily="18" charset="0"/>
                </a:endParaRPr>
              </a:p>
            </p:txBody>
          </p:sp>
          <p:sp>
            <p:nvSpPr>
              <p:cNvPr id="11278" name="Freeform 13">
                <a:extLst>
                  <a:ext uri="{FF2B5EF4-FFF2-40B4-BE49-F238E27FC236}">
                    <a16:creationId xmlns:a16="http://schemas.microsoft.com/office/drawing/2014/main" id="{F5B054D6-B5B0-4DC0-9E0B-84297F426E53}"/>
                  </a:ext>
                </a:extLst>
              </p:cNvPr>
              <p:cNvSpPr>
                <a:spLocks/>
              </p:cNvSpPr>
              <p:nvPr/>
            </p:nvSpPr>
            <p:spPr bwMode="auto">
              <a:xfrm>
                <a:off x="864" y="1488"/>
                <a:ext cx="575" cy="220"/>
              </a:xfrm>
              <a:custGeom>
                <a:avLst/>
                <a:gdLst>
                  <a:gd name="T0" fmla="*/ 317 w 575"/>
                  <a:gd name="T1" fmla="*/ 0 h 220"/>
                  <a:gd name="T2" fmla="*/ 358 w 575"/>
                  <a:gd name="T3" fmla="*/ 4 h 220"/>
                  <a:gd name="T4" fmla="*/ 398 w 575"/>
                  <a:gd name="T5" fmla="*/ 8 h 220"/>
                  <a:gd name="T6" fmla="*/ 436 w 575"/>
                  <a:gd name="T7" fmla="*/ 16 h 220"/>
                  <a:gd name="T8" fmla="*/ 470 w 575"/>
                  <a:gd name="T9" fmla="*/ 24 h 220"/>
                  <a:gd name="T10" fmla="*/ 499 w 575"/>
                  <a:gd name="T11" fmla="*/ 36 h 220"/>
                  <a:gd name="T12" fmla="*/ 524 w 575"/>
                  <a:gd name="T13" fmla="*/ 47 h 220"/>
                  <a:gd name="T14" fmla="*/ 545 w 575"/>
                  <a:gd name="T15" fmla="*/ 62 h 220"/>
                  <a:gd name="T16" fmla="*/ 562 w 575"/>
                  <a:gd name="T17" fmla="*/ 78 h 220"/>
                  <a:gd name="T18" fmla="*/ 571 w 575"/>
                  <a:gd name="T19" fmla="*/ 94 h 220"/>
                  <a:gd name="T20" fmla="*/ 574 w 575"/>
                  <a:gd name="T21" fmla="*/ 109 h 220"/>
                  <a:gd name="T22" fmla="*/ 571 w 575"/>
                  <a:gd name="T23" fmla="*/ 128 h 220"/>
                  <a:gd name="T24" fmla="*/ 562 w 575"/>
                  <a:gd name="T25" fmla="*/ 141 h 220"/>
                  <a:gd name="T26" fmla="*/ 545 w 575"/>
                  <a:gd name="T27" fmla="*/ 157 h 220"/>
                  <a:gd name="T28" fmla="*/ 524 w 575"/>
                  <a:gd name="T29" fmla="*/ 171 h 220"/>
                  <a:gd name="T30" fmla="*/ 499 w 575"/>
                  <a:gd name="T31" fmla="*/ 184 h 220"/>
                  <a:gd name="T32" fmla="*/ 470 w 575"/>
                  <a:gd name="T33" fmla="*/ 196 h 220"/>
                  <a:gd name="T34" fmla="*/ 436 w 575"/>
                  <a:gd name="T35" fmla="*/ 204 h 220"/>
                  <a:gd name="T36" fmla="*/ 398 w 575"/>
                  <a:gd name="T37" fmla="*/ 211 h 220"/>
                  <a:gd name="T38" fmla="*/ 358 w 575"/>
                  <a:gd name="T39" fmla="*/ 218 h 220"/>
                  <a:gd name="T40" fmla="*/ 317 w 575"/>
                  <a:gd name="T41" fmla="*/ 218 h 220"/>
                  <a:gd name="T42" fmla="*/ 257 w 575"/>
                  <a:gd name="T43" fmla="*/ 218 h 220"/>
                  <a:gd name="T44" fmla="*/ 214 w 575"/>
                  <a:gd name="T45" fmla="*/ 218 h 220"/>
                  <a:gd name="T46" fmla="*/ 175 w 575"/>
                  <a:gd name="T47" fmla="*/ 211 h 220"/>
                  <a:gd name="T48" fmla="*/ 139 w 575"/>
                  <a:gd name="T49" fmla="*/ 204 h 220"/>
                  <a:gd name="T50" fmla="*/ 103 w 575"/>
                  <a:gd name="T51" fmla="*/ 196 h 220"/>
                  <a:gd name="T52" fmla="*/ 74 w 575"/>
                  <a:gd name="T53" fmla="*/ 184 h 220"/>
                  <a:gd name="T54" fmla="*/ 49 w 575"/>
                  <a:gd name="T55" fmla="*/ 171 h 220"/>
                  <a:gd name="T56" fmla="*/ 29 w 575"/>
                  <a:gd name="T57" fmla="*/ 157 h 220"/>
                  <a:gd name="T58" fmla="*/ 11 w 575"/>
                  <a:gd name="T59" fmla="*/ 141 h 220"/>
                  <a:gd name="T60" fmla="*/ 4 w 575"/>
                  <a:gd name="T61" fmla="*/ 128 h 220"/>
                  <a:gd name="T62" fmla="*/ 0 w 575"/>
                  <a:gd name="T63" fmla="*/ 109 h 220"/>
                  <a:gd name="T64" fmla="*/ 4 w 575"/>
                  <a:gd name="T65" fmla="*/ 94 h 220"/>
                  <a:gd name="T66" fmla="*/ 11 w 575"/>
                  <a:gd name="T67" fmla="*/ 78 h 220"/>
                  <a:gd name="T68" fmla="*/ 29 w 575"/>
                  <a:gd name="T69" fmla="*/ 62 h 220"/>
                  <a:gd name="T70" fmla="*/ 49 w 575"/>
                  <a:gd name="T71" fmla="*/ 47 h 220"/>
                  <a:gd name="T72" fmla="*/ 74 w 575"/>
                  <a:gd name="T73" fmla="*/ 36 h 220"/>
                  <a:gd name="T74" fmla="*/ 103 w 575"/>
                  <a:gd name="T75" fmla="*/ 24 h 220"/>
                  <a:gd name="T76" fmla="*/ 139 w 575"/>
                  <a:gd name="T77" fmla="*/ 16 h 220"/>
                  <a:gd name="T78" fmla="*/ 175 w 575"/>
                  <a:gd name="T79" fmla="*/ 8 h 220"/>
                  <a:gd name="T80" fmla="*/ 214 w 575"/>
                  <a:gd name="T81" fmla="*/ 4 h 220"/>
                  <a:gd name="T82" fmla="*/ 257 w 575"/>
                  <a:gd name="T83" fmla="*/ 0 h 2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5"/>
                  <a:gd name="T127" fmla="*/ 0 h 220"/>
                  <a:gd name="T128" fmla="*/ 575 w 575"/>
                  <a:gd name="T129" fmla="*/ 220 h 2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5" h="220">
                    <a:moveTo>
                      <a:pt x="286" y="0"/>
                    </a:moveTo>
                    <a:lnTo>
                      <a:pt x="301" y="0"/>
                    </a:lnTo>
                    <a:lnTo>
                      <a:pt x="317" y="0"/>
                    </a:lnTo>
                    <a:lnTo>
                      <a:pt x="329" y="2"/>
                    </a:lnTo>
                    <a:lnTo>
                      <a:pt x="344" y="2"/>
                    </a:lnTo>
                    <a:lnTo>
                      <a:pt x="358" y="4"/>
                    </a:lnTo>
                    <a:lnTo>
                      <a:pt x="371" y="4"/>
                    </a:lnTo>
                    <a:lnTo>
                      <a:pt x="385" y="6"/>
                    </a:lnTo>
                    <a:lnTo>
                      <a:pt x="398" y="8"/>
                    </a:lnTo>
                    <a:lnTo>
                      <a:pt x="410" y="11"/>
                    </a:lnTo>
                    <a:lnTo>
                      <a:pt x="423" y="13"/>
                    </a:lnTo>
                    <a:lnTo>
                      <a:pt x="436" y="16"/>
                    </a:lnTo>
                    <a:lnTo>
                      <a:pt x="446" y="17"/>
                    </a:lnTo>
                    <a:lnTo>
                      <a:pt x="457" y="22"/>
                    </a:lnTo>
                    <a:lnTo>
                      <a:pt x="470" y="24"/>
                    </a:lnTo>
                    <a:lnTo>
                      <a:pt x="479" y="28"/>
                    </a:lnTo>
                    <a:lnTo>
                      <a:pt x="490" y="31"/>
                    </a:lnTo>
                    <a:lnTo>
                      <a:pt x="499" y="36"/>
                    </a:lnTo>
                    <a:lnTo>
                      <a:pt x="508" y="38"/>
                    </a:lnTo>
                    <a:lnTo>
                      <a:pt x="517" y="44"/>
                    </a:lnTo>
                    <a:lnTo>
                      <a:pt x="524" y="47"/>
                    </a:lnTo>
                    <a:lnTo>
                      <a:pt x="533" y="51"/>
                    </a:lnTo>
                    <a:lnTo>
                      <a:pt x="540" y="58"/>
                    </a:lnTo>
                    <a:lnTo>
                      <a:pt x="545" y="62"/>
                    </a:lnTo>
                    <a:lnTo>
                      <a:pt x="551" y="67"/>
                    </a:lnTo>
                    <a:lnTo>
                      <a:pt x="556" y="72"/>
                    </a:lnTo>
                    <a:lnTo>
                      <a:pt x="562" y="78"/>
                    </a:lnTo>
                    <a:lnTo>
                      <a:pt x="565" y="83"/>
                    </a:lnTo>
                    <a:lnTo>
                      <a:pt x="567" y="87"/>
                    </a:lnTo>
                    <a:lnTo>
                      <a:pt x="571" y="94"/>
                    </a:lnTo>
                    <a:lnTo>
                      <a:pt x="572" y="98"/>
                    </a:lnTo>
                    <a:lnTo>
                      <a:pt x="572" y="103"/>
                    </a:lnTo>
                    <a:lnTo>
                      <a:pt x="574" y="109"/>
                    </a:lnTo>
                    <a:lnTo>
                      <a:pt x="572" y="114"/>
                    </a:lnTo>
                    <a:lnTo>
                      <a:pt x="572" y="121"/>
                    </a:lnTo>
                    <a:lnTo>
                      <a:pt x="571" y="128"/>
                    </a:lnTo>
                    <a:lnTo>
                      <a:pt x="567" y="132"/>
                    </a:lnTo>
                    <a:lnTo>
                      <a:pt x="565" y="137"/>
                    </a:lnTo>
                    <a:lnTo>
                      <a:pt x="562" y="141"/>
                    </a:lnTo>
                    <a:lnTo>
                      <a:pt x="556" y="148"/>
                    </a:lnTo>
                    <a:lnTo>
                      <a:pt x="551" y="152"/>
                    </a:lnTo>
                    <a:lnTo>
                      <a:pt x="545" y="157"/>
                    </a:lnTo>
                    <a:lnTo>
                      <a:pt x="540" y="162"/>
                    </a:lnTo>
                    <a:lnTo>
                      <a:pt x="533" y="166"/>
                    </a:lnTo>
                    <a:lnTo>
                      <a:pt x="524" y="171"/>
                    </a:lnTo>
                    <a:lnTo>
                      <a:pt x="517" y="174"/>
                    </a:lnTo>
                    <a:lnTo>
                      <a:pt x="508" y="179"/>
                    </a:lnTo>
                    <a:lnTo>
                      <a:pt x="499" y="184"/>
                    </a:lnTo>
                    <a:lnTo>
                      <a:pt x="490" y="188"/>
                    </a:lnTo>
                    <a:lnTo>
                      <a:pt x="479" y="191"/>
                    </a:lnTo>
                    <a:lnTo>
                      <a:pt x="470" y="196"/>
                    </a:lnTo>
                    <a:lnTo>
                      <a:pt x="457" y="197"/>
                    </a:lnTo>
                    <a:lnTo>
                      <a:pt x="446" y="202"/>
                    </a:lnTo>
                    <a:lnTo>
                      <a:pt x="436" y="204"/>
                    </a:lnTo>
                    <a:lnTo>
                      <a:pt x="423" y="207"/>
                    </a:lnTo>
                    <a:lnTo>
                      <a:pt x="410" y="208"/>
                    </a:lnTo>
                    <a:lnTo>
                      <a:pt x="398" y="211"/>
                    </a:lnTo>
                    <a:lnTo>
                      <a:pt x="385" y="213"/>
                    </a:lnTo>
                    <a:lnTo>
                      <a:pt x="371" y="216"/>
                    </a:lnTo>
                    <a:lnTo>
                      <a:pt x="358" y="218"/>
                    </a:lnTo>
                    <a:lnTo>
                      <a:pt x="344" y="218"/>
                    </a:lnTo>
                    <a:lnTo>
                      <a:pt x="329" y="218"/>
                    </a:lnTo>
                    <a:lnTo>
                      <a:pt x="317" y="218"/>
                    </a:lnTo>
                    <a:lnTo>
                      <a:pt x="301" y="219"/>
                    </a:lnTo>
                    <a:lnTo>
                      <a:pt x="272" y="219"/>
                    </a:lnTo>
                    <a:lnTo>
                      <a:pt x="257" y="218"/>
                    </a:lnTo>
                    <a:lnTo>
                      <a:pt x="243" y="218"/>
                    </a:lnTo>
                    <a:lnTo>
                      <a:pt x="229" y="218"/>
                    </a:lnTo>
                    <a:lnTo>
                      <a:pt x="214" y="218"/>
                    </a:lnTo>
                    <a:lnTo>
                      <a:pt x="202" y="216"/>
                    </a:lnTo>
                    <a:lnTo>
                      <a:pt x="189" y="213"/>
                    </a:lnTo>
                    <a:lnTo>
                      <a:pt x="175" y="211"/>
                    </a:lnTo>
                    <a:lnTo>
                      <a:pt x="164" y="208"/>
                    </a:lnTo>
                    <a:lnTo>
                      <a:pt x="149" y="207"/>
                    </a:lnTo>
                    <a:lnTo>
                      <a:pt x="139" y="204"/>
                    </a:lnTo>
                    <a:lnTo>
                      <a:pt x="126" y="202"/>
                    </a:lnTo>
                    <a:lnTo>
                      <a:pt x="115" y="197"/>
                    </a:lnTo>
                    <a:lnTo>
                      <a:pt x="103" y="196"/>
                    </a:lnTo>
                    <a:lnTo>
                      <a:pt x="94" y="191"/>
                    </a:lnTo>
                    <a:lnTo>
                      <a:pt x="83" y="188"/>
                    </a:lnTo>
                    <a:lnTo>
                      <a:pt x="74" y="184"/>
                    </a:lnTo>
                    <a:lnTo>
                      <a:pt x="65" y="179"/>
                    </a:lnTo>
                    <a:lnTo>
                      <a:pt x="56" y="174"/>
                    </a:lnTo>
                    <a:lnTo>
                      <a:pt x="49" y="171"/>
                    </a:lnTo>
                    <a:lnTo>
                      <a:pt x="41" y="166"/>
                    </a:lnTo>
                    <a:lnTo>
                      <a:pt x="32" y="162"/>
                    </a:lnTo>
                    <a:lnTo>
                      <a:pt x="29" y="157"/>
                    </a:lnTo>
                    <a:lnTo>
                      <a:pt x="22" y="152"/>
                    </a:lnTo>
                    <a:lnTo>
                      <a:pt x="16" y="148"/>
                    </a:lnTo>
                    <a:lnTo>
                      <a:pt x="11" y="141"/>
                    </a:lnTo>
                    <a:lnTo>
                      <a:pt x="9" y="137"/>
                    </a:lnTo>
                    <a:lnTo>
                      <a:pt x="5" y="132"/>
                    </a:lnTo>
                    <a:lnTo>
                      <a:pt x="4" y="128"/>
                    </a:lnTo>
                    <a:lnTo>
                      <a:pt x="2" y="121"/>
                    </a:lnTo>
                    <a:lnTo>
                      <a:pt x="0" y="114"/>
                    </a:lnTo>
                    <a:lnTo>
                      <a:pt x="0" y="109"/>
                    </a:lnTo>
                    <a:lnTo>
                      <a:pt x="0" y="103"/>
                    </a:lnTo>
                    <a:lnTo>
                      <a:pt x="2" y="98"/>
                    </a:lnTo>
                    <a:lnTo>
                      <a:pt x="4" y="94"/>
                    </a:lnTo>
                    <a:lnTo>
                      <a:pt x="5" y="87"/>
                    </a:lnTo>
                    <a:lnTo>
                      <a:pt x="9" y="83"/>
                    </a:lnTo>
                    <a:lnTo>
                      <a:pt x="11" y="78"/>
                    </a:lnTo>
                    <a:lnTo>
                      <a:pt x="16" y="72"/>
                    </a:lnTo>
                    <a:lnTo>
                      <a:pt x="22" y="67"/>
                    </a:lnTo>
                    <a:lnTo>
                      <a:pt x="29" y="62"/>
                    </a:lnTo>
                    <a:lnTo>
                      <a:pt x="32" y="58"/>
                    </a:lnTo>
                    <a:lnTo>
                      <a:pt x="41" y="51"/>
                    </a:lnTo>
                    <a:lnTo>
                      <a:pt x="49" y="47"/>
                    </a:lnTo>
                    <a:lnTo>
                      <a:pt x="56" y="44"/>
                    </a:lnTo>
                    <a:lnTo>
                      <a:pt x="65" y="38"/>
                    </a:lnTo>
                    <a:lnTo>
                      <a:pt x="74" y="36"/>
                    </a:lnTo>
                    <a:lnTo>
                      <a:pt x="83" y="31"/>
                    </a:lnTo>
                    <a:lnTo>
                      <a:pt x="94" y="28"/>
                    </a:lnTo>
                    <a:lnTo>
                      <a:pt x="103" y="24"/>
                    </a:lnTo>
                    <a:lnTo>
                      <a:pt x="115" y="22"/>
                    </a:lnTo>
                    <a:lnTo>
                      <a:pt x="126" y="17"/>
                    </a:lnTo>
                    <a:lnTo>
                      <a:pt x="139" y="16"/>
                    </a:lnTo>
                    <a:lnTo>
                      <a:pt x="149" y="13"/>
                    </a:lnTo>
                    <a:lnTo>
                      <a:pt x="164" y="11"/>
                    </a:lnTo>
                    <a:lnTo>
                      <a:pt x="175" y="8"/>
                    </a:lnTo>
                    <a:lnTo>
                      <a:pt x="189" y="6"/>
                    </a:lnTo>
                    <a:lnTo>
                      <a:pt x="202" y="4"/>
                    </a:lnTo>
                    <a:lnTo>
                      <a:pt x="214" y="4"/>
                    </a:lnTo>
                    <a:lnTo>
                      <a:pt x="229" y="2"/>
                    </a:lnTo>
                    <a:lnTo>
                      <a:pt x="243" y="2"/>
                    </a:lnTo>
                    <a:lnTo>
                      <a:pt x="257" y="0"/>
                    </a:lnTo>
                    <a:lnTo>
                      <a:pt x="272" y="0"/>
                    </a:lnTo>
                    <a:lnTo>
                      <a:pt x="286" y="0"/>
                    </a:lnTo>
                  </a:path>
                </a:pathLst>
              </a:custGeom>
              <a:solidFill>
                <a:srgbClr val="FFFFFF"/>
              </a:solidFill>
              <a:ln w="12699" cap="rnd" cmpd="sng">
                <a:solidFill>
                  <a:srgbClr val="000000"/>
                </a:solidFill>
                <a:prstDash val="solid"/>
                <a:round/>
                <a:headEnd type="none" w="sm" len="sm"/>
                <a:tailEnd type="none" w="sm" len="sm"/>
              </a:ln>
            </p:spPr>
            <p:txBody>
              <a:bodyPr/>
              <a:lstStyle/>
              <a:p>
                <a:endParaRPr lang="en-US" sz="2400">
                  <a:latin typeface="Book Antiqua" panose="02040602050305030304" pitchFamily="18" charset="0"/>
                </a:endParaRPr>
              </a:p>
            </p:txBody>
          </p:sp>
        </p:grpSp>
      </p:grpSp>
      <p:sp>
        <p:nvSpPr>
          <p:cNvPr id="779279" name="Rectangle 15">
            <a:extLst>
              <a:ext uri="{FF2B5EF4-FFF2-40B4-BE49-F238E27FC236}">
                <a16:creationId xmlns:a16="http://schemas.microsoft.com/office/drawing/2014/main" id="{9E74B501-8C50-4F06-8379-E6AD9149B6EA}"/>
              </a:ext>
            </a:extLst>
          </p:cNvPr>
          <p:cNvSpPr>
            <a:spLocks noChangeArrowheads="1"/>
          </p:cNvSpPr>
          <p:nvPr/>
        </p:nvSpPr>
        <p:spPr bwMode="auto">
          <a:xfrm>
            <a:off x="-5688" y="4468813"/>
            <a:ext cx="121976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400" dirty="0">
                <a:latin typeface="Book Antiqua" panose="02040602050305030304" pitchFamily="18" charset="0"/>
              </a:rPr>
              <a:t>Physical count of items made at periodic intervals. </a:t>
            </a:r>
          </a:p>
          <a:p>
            <a:pPr>
              <a:buFontTx/>
              <a:buNone/>
            </a:pPr>
            <a:r>
              <a:rPr lang="en-US" altLang="en-US" sz="2400" dirty="0">
                <a:solidFill>
                  <a:srgbClr val="C00000"/>
                </a:solidFill>
                <a:latin typeface="Book Antiqua" panose="02040602050305030304" pitchFamily="18" charset="0"/>
              </a:rPr>
              <a:t>Disadvantage:  no information on inventory between two counts. </a:t>
            </a:r>
          </a:p>
          <a:p>
            <a:pPr>
              <a:buFontTx/>
              <a:buNone/>
            </a:pPr>
            <a:r>
              <a:rPr lang="en-US" altLang="en-US" sz="2400" dirty="0">
                <a:solidFill>
                  <a:srgbClr val="C00000"/>
                </a:solidFill>
                <a:latin typeface="Book Antiqua" panose="02040602050305030304" pitchFamily="18" charset="0"/>
              </a:rPr>
              <a:t>Advantage: order for several items are made at the same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9266">
                                            <p:txEl>
                                              <p:pRg st="0" end="0"/>
                                            </p:txEl>
                                          </p:spTgt>
                                        </p:tgtEl>
                                        <p:attrNameLst>
                                          <p:attrName>style.visibility</p:attrName>
                                        </p:attrNameLst>
                                      </p:cBhvr>
                                      <p:to>
                                        <p:strVal val="visible"/>
                                      </p:to>
                                    </p:set>
                                    <p:animEffect transition="in" filter="dissolve">
                                      <p:cBhvr>
                                        <p:cTn id="7" dur="500"/>
                                        <p:tgtEl>
                                          <p:spTgt spid="779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9266">
                                            <p:txEl>
                                              <p:pRg st="1" end="1"/>
                                            </p:txEl>
                                          </p:spTgt>
                                        </p:tgtEl>
                                        <p:attrNameLst>
                                          <p:attrName>style.visibility</p:attrName>
                                        </p:attrNameLst>
                                      </p:cBhvr>
                                      <p:to>
                                        <p:strVal val="visible"/>
                                      </p:to>
                                    </p:set>
                                    <p:animEffect transition="in" filter="dissolve">
                                      <p:cBhvr>
                                        <p:cTn id="12" dur="500"/>
                                        <p:tgtEl>
                                          <p:spTgt spid="779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9266">
                                            <p:txEl>
                                              <p:pRg st="2" end="2"/>
                                            </p:txEl>
                                          </p:spTgt>
                                        </p:tgtEl>
                                        <p:attrNameLst>
                                          <p:attrName>style.visibility</p:attrName>
                                        </p:attrNameLst>
                                      </p:cBhvr>
                                      <p:to>
                                        <p:strVal val="visible"/>
                                      </p:to>
                                    </p:set>
                                    <p:animEffect transition="in" filter="dissolve">
                                      <p:cBhvr>
                                        <p:cTn id="17" dur="500"/>
                                        <p:tgtEl>
                                          <p:spTgt spid="7792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9279"/>
                                        </p:tgtEl>
                                        <p:attrNameLst>
                                          <p:attrName>style.visibility</p:attrName>
                                        </p:attrNameLst>
                                      </p:cBhvr>
                                      <p:to>
                                        <p:strVal val="visible"/>
                                      </p:to>
                                    </p:set>
                                    <p:animEffect transition="in" filter="dissolve">
                                      <p:cBhvr>
                                        <p:cTn id="27" dur="500"/>
                                        <p:tgtEl>
                                          <p:spTgt spid="779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6" grpId="0" build="p"/>
      <p:bldP spid="7792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a:extLst>
              <a:ext uri="{FF2B5EF4-FFF2-40B4-BE49-F238E27FC236}">
                <a16:creationId xmlns:a16="http://schemas.microsoft.com/office/drawing/2014/main" id="{1A34409D-6793-4FC1-9B08-2BB1975078B1}"/>
              </a:ext>
            </a:extLst>
          </p:cNvPr>
          <p:cNvSpPr>
            <a:spLocks noGrp="1" noChangeArrowheads="1"/>
          </p:cNvSpPr>
          <p:nvPr>
            <p:ph type="body" idx="1"/>
          </p:nvPr>
        </p:nvSpPr>
        <p:spPr>
          <a:xfrm>
            <a:off x="37730" y="857160"/>
            <a:ext cx="12154270" cy="1531938"/>
          </a:xfrm>
          <a:noFill/>
        </p:spPr>
        <p:txBody>
          <a:bodyPr lIns="90488" tIns="44450" rIns="90488" bIns="44450"/>
          <a:lstStyle/>
          <a:p>
            <a:pPr>
              <a:lnSpc>
                <a:spcPct val="80000"/>
              </a:lnSpc>
              <a:buFontTx/>
              <a:buNone/>
            </a:pPr>
            <a:r>
              <a:rPr lang="en-US" altLang="en-US" sz="2400" dirty="0">
                <a:latin typeface="Book Antiqua" panose="02040602050305030304" pitchFamily="18" charset="0"/>
              </a:rPr>
              <a:t>When inventory reaches </a:t>
            </a:r>
            <a:r>
              <a:rPr lang="en-US" altLang="en-US" sz="2400" dirty="0">
                <a:solidFill>
                  <a:srgbClr val="C00000"/>
                </a:solidFill>
                <a:latin typeface="Book Antiqua" panose="02040602050305030304" pitchFamily="18" charset="0"/>
              </a:rPr>
              <a:t>ROP</a:t>
            </a:r>
            <a:r>
              <a:rPr lang="en-US" altLang="en-US" sz="2400" dirty="0">
                <a:solidFill>
                  <a:schemeClr val="accent2"/>
                </a:solidFill>
                <a:latin typeface="Book Antiqua" panose="02040602050305030304" pitchFamily="18" charset="0"/>
              </a:rPr>
              <a:t> </a:t>
            </a:r>
            <a:r>
              <a:rPr lang="en-US" altLang="en-US" sz="2400" dirty="0">
                <a:latin typeface="Book Antiqua" panose="02040602050305030304" pitchFamily="18" charset="0"/>
              </a:rPr>
              <a:t>an order of </a:t>
            </a:r>
            <a:r>
              <a:rPr lang="en-US" altLang="en-US" sz="2400" dirty="0">
                <a:solidFill>
                  <a:srgbClr val="C00000"/>
                </a:solidFill>
                <a:latin typeface="Book Antiqua" panose="02040602050305030304" pitchFamily="18" charset="0"/>
              </a:rPr>
              <a:t>EOQ</a:t>
            </a:r>
            <a:r>
              <a:rPr lang="en-US" altLang="en-US" sz="2400" dirty="0">
                <a:latin typeface="Book Antiqua" panose="02040602050305030304" pitchFamily="18" charset="0"/>
              </a:rPr>
              <a:t> (Economic Order Quantity)  units is placed.</a:t>
            </a:r>
          </a:p>
          <a:p>
            <a:pPr>
              <a:lnSpc>
                <a:spcPct val="80000"/>
              </a:lnSpc>
              <a:buFontTx/>
              <a:buNone/>
            </a:pPr>
            <a:r>
              <a:rPr lang="en-US" altLang="en-US" sz="2400" dirty="0">
                <a:latin typeface="Book Antiqua" panose="02040602050305030304" pitchFamily="18" charset="0"/>
              </a:rPr>
              <a:t>The quantity of order is fixed but the timing of order is variable. </a:t>
            </a:r>
          </a:p>
          <a:p>
            <a:pPr>
              <a:lnSpc>
                <a:spcPct val="80000"/>
              </a:lnSpc>
              <a:buFontTx/>
              <a:buNone/>
            </a:pPr>
            <a:r>
              <a:rPr lang="en-US" altLang="en-US" sz="2400" dirty="0">
                <a:latin typeface="Book Antiqua" panose="02040602050305030304" pitchFamily="18" charset="0"/>
              </a:rPr>
              <a:t>ROP is defined in terms of quantity (inventory on hand).</a:t>
            </a:r>
          </a:p>
        </p:txBody>
      </p:sp>
      <p:sp>
        <p:nvSpPr>
          <p:cNvPr id="13316" name="Text Box 4">
            <a:extLst>
              <a:ext uri="{FF2B5EF4-FFF2-40B4-BE49-F238E27FC236}">
                <a16:creationId xmlns:a16="http://schemas.microsoft.com/office/drawing/2014/main" id="{A7C7107B-4A0A-450B-847E-18098F418ED6}"/>
              </a:ext>
            </a:extLst>
          </p:cNvPr>
          <p:cNvSpPr txBox="1">
            <a:spLocks noChangeArrowheads="1"/>
          </p:cNvSpPr>
          <p:nvPr/>
        </p:nvSpPr>
        <p:spPr bwMode="auto">
          <a:xfrm>
            <a:off x="0" y="-18275"/>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None/>
            </a:pPr>
            <a:r>
              <a:rPr lang="en-US" altLang="en-US" dirty="0">
                <a:solidFill>
                  <a:schemeClr val="bg1"/>
                </a:solidFill>
                <a:latin typeface="Impact" pitchFamily="34" charset="0"/>
              </a:rPr>
              <a:t>Perpetual Inventory Systems  </a:t>
            </a:r>
          </a:p>
        </p:txBody>
      </p:sp>
      <p:grpSp>
        <p:nvGrpSpPr>
          <p:cNvPr id="2" name="Group 23">
            <a:extLst>
              <a:ext uri="{FF2B5EF4-FFF2-40B4-BE49-F238E27FC236}">
                <a16:creationId xmlns:a16="http://schemas.microsoft.com/office/drawing/2014/main" id="{B1524360-EE09-476E-926E-3A70A5F292DB}"/>
              </a:ext>
            </a:extLst>
          </p:cNvPr>
          <p:cNvGrpSpPr>
            <a:grpSpLocks/>
          </p:cNvGrpSpPr>
          <p:nvPr/>
        </p:nvGrpSpPr>
        <p:grpSpPr bwMode="auto">
          <a:xfrm>
            <a:off x="1600200" y="2398714"/>
            <a:ext cx="9144000" cy="2282825"/>
            <a:chOff x="0" y="2795"/>
            <a:chExt cx="5760" cy="1438"/>
          </a:xfrm>
        </p:grpSpPr>
        <p:sp>
          <p:nvSpPr>
            <p:cNvPr id="13319" name="Rectangle 5">
              <a:extLst>
                <a:ext uri="{FF2B5EF4-FFF2-40B4-BE49-F238E27FC236}">
                  <a16:creationId xmlns:a16="http://schemas.microsoft.com/office/drawing/2014/main" id="{556C8F71-E79C-4FD6-99D1-E2263B43C7D1}"/>
                </a:ext>
              </a:extLst>
            </p:cNvPr>
            <p:cNvSpPr>
              <a:spLocks noChangeArrowheads="1"/>
            </p:cNvSpPr>
            <p:nvPr/>
          </p:nvSpPr>
          <p:spPr bwMode="auto">
            <a:xfrm>
              <a:off x="0" y="2795"/>
              <a:ext cx="253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Book Antiqua" panose="02040602050305030304" pitchFamily="18" charset="0"/>
                </a:rPr>
                <a:t>Two-Bin System (Perpetual)</a:t>
              </a:r>
            </a:p>
          </p:txBody>
        </p:sp>
        <p:grpSp>
          <p:nvGrpSpPr>
            <p:cNvPr id="13320" name="Group 6">
              <a:extLst>
                <a:ext uri="{FF2B5EF4-FFF2-40B4-BE49-F238E27FC236}">
                  <a16:creationId xmlns:a16="http://schemas.microsoft.com/office/drawing/2014/main" id="{B75C5D06-603F-406C-8257-87CB337F25CC}"/>
                </a:ext>
              </a:extLst>
            </p:cNvPr>
            <p:cNvGrpSpPr>
              <a:grpSpLocks/>
            </p:cNvGrpSpPr>
            <p:nvPr/>
          </p:nvGrpSpPr>
          <p:grpSpPr bwMode="auto">
            <a:xfrm>
              <a:off x="1429" y="3161"/>
              <a:ext cx="516" cy="748"/>
              <a:chOff x="864" y="1488"/>
              <a:chExt cx="601" cy="748"/>
            </a:xfrm>
          </p:grpSpPr>
          <p:sp>
            <p:nvSpPr>
              <p:cNvPr id="13330" name="Freeform 7">
                <a:extLst>
                  <a:ext uri="{FF2B5EF4-FFF2-40B4-BE49-F238E27FC236}">
                    <a16:creationId xmlns:a16="http://schemas.microsoft.com/office/drawing/2014/main" id="{B8CE5BAA-C488-4325-BBAB-765510520822}"/>
                  </a:ext>
                </a:extLst>
              </p:cNvPr>
              <p:cNvSpPr>
                <a:spLocks/>
              </p:cNvSpPr>
              <p:nvPr/>
            </p:nvSpPr>
            <p:spPr bwMode="auto">
              <a:xfrm>
                <a:off x="900" y="1643"/>
                <a:ext cx="565" cy="593"/>
              </a:xfrm>
              <a:custGeom>
                <a:avLst/>
                <a:gdLst>
                  <a:gd name="T0" fmla="*/ 562 w 565"/>
                  <a:gd name="T1" fmla="*/ 11 h 593"/>
                  <a:gd name="T2" fmla="*/ 555 w 565"/>
                  <a:gd name="T3" fmla="*/ 27 h 593"/>
                  <a:gd name="T4" fmla="*/ 541 w 565"/>
                  <a:gd name="T5" fmla="*/ 41 h 593"/>
                  <a:gd name="T6" fmla="*/ 524 w 565"/>
                  <a:gd name="T7" fmla="*/ 55 h 593"/>
                  <a:gd name="T8" fmla="*/ 499 w 565"/>
                  <a:gd name="T9" fmla="*/ 68 h 593"/>
                  <a:gd name="T10" fmla="*/ 471 w 565"/>
                  <a:gd name="T11" fmla="*/ 80 h 593"/>
                  <a:gd name="T12" fmla="*/ 438 w 565"/>
                  <a:gd name="T13" fmla="*/ 90 h 593"/>
                  <a:gd name="T14" fmla="*/ 403 w 565"/>
                  <a:gd name="T15" fmla="*/ 96 h 593"/>
                  <a:gd name="T16" fmla="*/ 365 w 565"/>
                  <a:gd name="T17" fmla="*/ 103 h 593"/>
                  <a:gd name="T18" fmla="*/ 323 w 565"/>
                  <a:gd name="T19" fmla="*/ 106 h 593"/>
                  <a:gd name="T20" fmla="*/ 267 w 565"/>
                  <a:gd name="T21" fmla="*/ 107 h 593"/>
                  <a:gd name="T22" fmla="*/ 225 w 565"/>
                  <a:gd name="T23" fmla="*/ 106 h 593"/>
                  <a:gd name="T24" fmla="*/ 186 w 565"/>
                  <a:gd name="T25" fmla="*/ 101 h 593"/>
                  <a:gd name="T26" fmla="*/ 146 w 565"/>
                  <a:gd name="T27" fmla="*/ 95 h 593"/>
                  <a:gd name="T28" fmla="*/ 113 w 565"/>
                  <a:gd name="T29" fmla="*/ 86 h 593"/>
                  <a:gd name="T30" fmla="*/ 82 w 565"/>
                  <a:gd name="T31" fmla="*/ 77 h 593"/>
                  <a:gd name="T32" fmla="*/ 55 w 565"/>
                  <a:gd name="T33" fmla="*/ 63 h 593"/>
                  <a:gd name="T34" fmla="*/ 31 w 565"/>
                  <a:gd name="T35" fmla="*/ 51 h 593"/>
                  <a:gd name="T36" fmla="*/ 16 w 565"/>
                  <a:gd name="T37" fmla="*/ 37 h 593"/>
                  <a:gd name="T38" fmla="*/ 5 w 565"/>
                  <a:gd name="T39" fmla="*/ 22 h 593"/>
                  <a:gd name="T40" fmla="*/ 0 w 565"/>
                  <a:gd name="T41" fmla="*/ 5 h 593"/>
                  <a:gd name="T42" fmla="*/ 0 w 565"/>
                  <a:gd name="T43" fmla="*/ 492 h 593"/>
                  <a:gd name="T44" fmla="*/ 5 w 565"/>
                  <a:gd name="T45" fmla="*/ 506 h 593"/>
                  <a:gd name="T46" fmla="*/ 16 w 565"/>
                  <a:gd name="T47" fmla="*/ 525 h 593"/>
                  <a:gd name="T48" fmla="*/ 31 w 565"/>
                  <a:gd name="T49" fmla="*/ 537 h 593"/>
                  <a:gd name="T50" fmla="*/ 55 w 565"/>
                  <a:gd name="T51" fmla="*/ 553 h 593"/>
                  <a:gd name="T52" fmla="*/ 82 w 565"/>
                  <a:gd name="T53" fmla="*/ 562 h 593"/>
                  <a:gd name="T54" fmla="*/ 113 w 565"/>
                  <a:gd name="T55" fmla="*/ 572 h 593"/>
                  <a:gd name="T56" fmla="*/ 146 w 565"/>
                  <a:gd name="T57" fmla="*/ 580 h 593"/>
                  <a:gd name="T58" fmla="*/ 186 w 565"/>
                  <a:gd name="T59" fmla="*/ 586 h 593"/>
                  <a:gd name="T60" fmla="*/ 225 w 565"/>
                  <a:gd name="T61" fmla="*/ 592 h 593"/>
                  <a:gd name="T62" fmla="*/ 267 w 565"/>
                  <a:gd name="T63" fmla="*/ 592 h 593"/>
                  <a:gd name="T64" fmla="*/ 323 w 565"/>
                  <a:gd name="T65" fmla="*/ 592 h 593"/>
                  <a:gd name="T66" fmla="*/ 365 w 565"/>
                  <a:gd name="T67" fmla="*/ 588 h 593"/>
                  <a:gd name="T68" fmla="*/ 403 w 565"/>
                  <a:gd name="T69" fmla="*/ 583 h 593"/>
                  <a:gd name="T70" fmla="*/ 438 w 565"/>
                  <a:gd name="T71" fmla="*/ 575 h 593"/>
                  <a:gd name="T72" fmla="*/ 471 w 565"/>
                  <a:gd name="T73" fmla="*/ 566 h 593"/>
                  <a:gd name="T74" fmla="*/ 499 w 565"/>
                  <a:gd name="T75" fmla="*/ 556 h 593"/>
                  <a:gd name="T76" fmla="*/ 524 w 565"/>
                  <a:gd name="T77" fmla="*/ 542 h 593"/>
                  <a:gd name="T78" fmla="*/ 541 w 565"/>
                  <a:gd name="T79" fmla="*/ 528 h 593"/>
                  <a:gd name="T80" fmla="*/ 555 w 565"/>
                  <a:gd name="T81" fmla="*/ 513 h 593"/>
                  <a:gd name="T82" fmla="*/ 562 w 565"/>
                  <a:gd name="T83" fmla="*/ 498 h 593"/>
                  <a:gd name="T84" fmla="*/ 564 w 565"/>
                  <a:gd name="T85" fmla="*/ 0 h 5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5"/>
                  <a:gd name="T130" fmla="*/ 0 h 593"/>
                  <a:gd name="T131" fmla="*/ 565 w 565"/>
                  <a:gd name="T132" fmla="*/ 593 h 5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5" h="593">
                    <a:moveTo>
                      <a:pt x="564" y="0"/>
                    </a:moveTo>
                    <a:lnTo>
                      <a:pt x="562" y="5"/>
                    </a:lnTo>
                    <a:lnTo>
                      <a:pt x="562" y="11"/>
                    </a:lnTo>
                    <a:lnTo>
                      <a:pt x="561" y="18"/>
                    </a:lnTo>
                    <a:lnTo>
                      <a:pt x="557" y="22"/>
                    </a:lnTo>
                    <a:lnTo>
                      <a:pt x="555" y="27"/>
                    </a:lnTo>
                    <a:lnTo>
                      <a:pt x="552" y="30"/>
                    </a:lnTo>
                    <a:lnTo>
                      <a:pt x="546" y="37"/>
                    </a:lnTo>
                    <a:lnTo>
                      <a:pt x="541" y="41"/>
                    </a:lnTo>
                    <a:lnTo>
                      <a:pt x="536" y="46"/>
                    </a:lnTo>
                    <a:lnTo>
                      <a:pt x="531" y="51"/>
                    </a:lnTo>
                    <a:lnTo>
                      <a:pt x="524" y="55"/>
                    </a:lnTo>
                    <a:lnTo>
                      <a:pt x="515" y="60"/>
                    </a:lnTo>
                    <a:lnTo>
                      <a:pt x="508" y="63"/>
                    </a:lnTo>
                    <a:lnTo>
                      <a:pt x="499" y="68"/>
                    </a:lnTo>
                    <a:lnTo>
                      <a:pt x="490" y="73"/>
                    </a:lnTo>
                    <a:lnTo>
                      <a:pt x="481" y="77"/>
                    </a:lnTo>
                    <a:lnTo>
                      <a:pt x="471" y="80"/>
                    </a:lnTo>
                    <a:lnTo>
                      <a:pt x="462" y="85"/>
                    </a:lnTo>
                    <a:lnTo>
                      <a:pt x="449" y="86"/>
                    </a:lnTo>
                    <a:lnTo>
                      <a:pt x="438" y="90"/>
                    </a:lnTo>
                    <a:lnTo>
                      <a:pt x="428" y="92"/>
                    </a:lnTo>
                    <a:lnTo>
                      <a:pt x="416" y="95"/>
                    </a:lnTo>
                    <a:lnTo>
                      <a:pt x="403" y="96"/>
                    </a:lnTo>
                    <a:lnTo>
                      <a:pt x="391" y="98"/>
                    </a:lnTo>
                    <a:lnTo>
                      <a:pt x="378" y="101"/>
                    </a:lnTo>
                    <a:lnTo>
                      <a:pt x="365" y="103"/>
                    </a:lnTo>
                    <a:lnTo>
                      <a:pt x="352" y="106"/>
                    </a:lnTo>
                    <a:lnTo>
                      <a:pt x="338" y="106"/>
                    </a:lnTo>
                    <a:lnTo>
                      <a:pt x="323" y="106"/>
                    </a:lnTo>
                    <a:lnTo>
                      <a:pt x="311" y="106"/>
                    </a:lnTo>
                    <a:lnTo>
                      <a:pt x="296" y="107"/>
                    </a:lnTo>
                    <a:lnTo>
                      <a:pt x="267" y="107"/>
                    </a:lnTo>
                    <a:lnTo>
                      <a:pt x="253" y="106"/>
                    </a:lnTo>
                    <a:lnTo>
                      <a:pt x="239" y="106"/>
                    </a:lnTo>
                    <a:lnTo>
                      <a:pt x="225" y="106"/>
                    </a:lnTo>
                    <a:lnTo>
                      <a:pt x="210" y="106"/>
                    </a:lnTo>
                    <a:lnTo>
                      <a:pt x="198" y="103"/>
                    </a:lnTo>
                    <a:lnTo>
                      <a:pt x="186" y="101"/>
                    </a:lnTo>
                    <a:lnTo>
                      <a:pt x="172" y="98"/>
                    </a:lnTo>
                    <a:lnTo>
                      <a:pt x="161" y="96"/>
                    </a:lnTo>
                    <a:lnTo>
                      <a:pt x="146" y="95"/>
                    </a:lnTo>
                    <a:lnTo>
                      <a:pt x="137" y="92"/>
                    </a:lnTo>
                    <a:lnTo>
                      <a:pt x="124" y="90"/>
                    </a:lnTo>
                    <a:lnTo>
                      <a:pt x="113" y="86"/>
                    </a:lnTo>
                    <a:lnTo>
                      <a:pt x="101" y="85"/>
                    </a:lnTo>
                    <a:lnTo>
                      <a:pt x="92" y="80"/>
                    </a:lnTo>
                    <a:lnTo>
                      <a:pt x="82" y="77"/>
                    </a:lnTo>
                    <a:lnTo>
                      <a:pt x="73" y="73"/>
                    </a:lnTo>
                    <a:lnTo>
                      <a:pt x="64" y="68"/>
                    </a:lnTo>
                    <a:lnTo>
                      <a:pt x="55" y="63"/>
                    </a:lnTo>
                    <a:lnTo>
                      <a:pt x="48" y="60"/>
                    </a:lnTo>
                    <a:lnTo>
                      <a:pt x="40" y="55"/>
                    </a:lnTo>
                    <a:lnTo>
                      <a:pt x="31" y="51"/>
                    </a:lnTo>
                    <a:lnTo>
                      <a:pt x="28" y="46"/>
                    </a:lnTo>
                    <a:lnTo>
                      <a:pt x="22" y="41"/>
                    </a:lnTo>
                    <a:lnTo>
                      <a:pt x="16" y="37"/>
                    </a:lnTo>
                    <a:lnTo>
                      <a:pt x="11" y="30"/>
                    </a:lnTo>
                    <a:lnTo>
                      <a:pt x="9" y="27"/>
                    </a:lnTo>
                    <a:lnTo>
                      <a:pt x="5" y="22"/>
                    </a:lnTo>
                    <a:lnTo>
                      <a:pt x="4" y="18"/>
                    </a:lnTo>
                    <a:lnTo>
                      <a:pt x="2" y="11"/>
                    </a:lnTo>
                    <a:lnTo>
                      <a:pt x="0" y="5"/>
                    </a:lnTo>
                    <a:lnTo>
                      <a:pt x="0" y="0"/>
                    </a:lnTo>
                    <a:lnTo>
                      <a:pt x="0" y="485"/>
                    </a:lnTo>
                    <a:lnTo>
                      <a:pt x="0" y="492"/>
                    </a:lnTo>
                    <a:lnTo>
                      <a:pt x="2" y="498"/>
                    </a:lnTo>
                    <a:lnTo>
                      <a:pt x="4" y="503"/>
                    </a:lnTo>
                    <a:lnTo>
                      <a:pt x="5" y="506"/>
                    </a:lnTo>
                    <a:lnTo>
                      <a:pt x="9" y="513"/>
                    </a:lnTo>
                    <a:lnTo>
                      <a:pt x="11" y="520"/>
                    </a:lnTo>
                    <a:lnTo>
                      <a:pt x="16" y="525"/>
                    </a:lnTo>
                    <a:lnTo>
                      <a:pt x="22" y="528"/>
                    </a:lnTo>
                    <a:lnTo>
                      <a:pt x="28" y="533"/>
                    </a:lnTo>
                    <a:lnTo>
                      <a:pt x="31" y="537"/>
                    </a:lnTo>
                    <a:lnTo>
                      <a:pt x="40" y="542"/>
                    </a:lnTo>
                    <a:lnTo>
                      <a:pt x="48" y="547"/>
                    </a:lnTo>
                    <a:lnTo>
                      <a:pt x="55" y="553"/>
                    </a:lnTo>
                    <a:lnTo>
                      <a:pt x="64" y="556"/>
                    </a:lnTo>
                    <a:lnTo>
                      <a:pt x="73" y="560"/>
                    </a:lnTo>
                    <a:lnTo>
                      <a:pt x="82" y="562"/>
                    </a:lnTo>
                    <a:lnTo>
                      <a:pt x="92" y="566"/>
                    </a:lnTo>
                    <a:lnTo>
                      <a:pt x="101" y="570"/>
                    </a:lnTo>
                    <a:lnTo>
                      <a:pt x="113" y="572"/>
                    </a:lnTo>
                    <a:lnTo>
                      <a:pt x="124" y="575"/>
                    </a:lnTo>
                    <a:lnTo>
                      <a:pt x="137" y="580"/>
                    </a:lnTo>
                    <a:lnTo>
                      <a:pt x="146" y="580"/>
                    </a:lnTo>
                    <a:lnTo>
                      <a:pt x="161" y="583"/>
                    </a:lnTo>
                    <a:lnTo>
                      <a:pt x="172" y="586"/>
                    </a:lnTo>
                    <a:lnTo>
                      <a:pt x="186" y="586"/>
                    </a:lnTo>
                    <a:lnTo>
                      <a:pt x="198" y="588"/>
                    </a:lnTo>
                    <a:lnTo>
                      <a:pt x="210" y="591"/>
                    </a:lnTo>
                    <a:lnTo>
                      <a:pt x="225" y="592"/>
                    </a:lnTo>
                    <a:lnTo>
                      <a:pt x="239" y="592"/>
                    </a:lnTo>
                    <a:lnTo>
                      <a:pt x="253" y="592"/>
                    </a:lnTo>
                    <a:lnTo>
                      <a:pt x="267" y="592"/>
                    </a:lnTo>
                    <a:lnTo>
                      <a:pt x="296" y="592"/>
                    </a:lnTo>
                    <a:lnTo>
                      <a:pt x="311" y="592"/>
                    </a:lnTo>
                    <a:lnTo>
                      <a:pt x="323" y="592"/>
                    </a:lnTo>
                    <a:lnTo>
                      <a:pt x="338" y="592"/>
                    </a:lnTo>
                    <a:lnTo>
                      <a:pt x="352" y="591"/>
                    </a:lnTo>
                    <a:lnTo>
                      <a:pt x="365" y="588"/>
                    </a:lnTo>
                    <a:lnTo>
                      <a:pt x="378" y="586"/>
                    </a:lnTo>
                    <a:lnTo>
                      <a:pt x="391" y="586"/>
                    </a:lnTo>
                    <a:lnTo>
                      <a:pt x="403" y="583"/>
                    </a:lnTo>
                    <a:lnTo>
                      <a:pt x="416" y="580"/>
                    </a:lnTo>
                    <a:lnTo>
                      <a:pt x="428" y="580"/>
                    </a:lnTo>
                    <a:lnTo>
                      <a:pt x="438" y="575"/>
                    </a:lnTo>
                    <a:lnTo>
                      <a:pt x="449" y="572"/>
                    </a:lnTo>
                    <a:lnTo>
                      <a:pt x="462" y="570"/>
                    </a:lnTo>
                    <a:lnTo>
                      <a:pt x="471" y="566"/>
                    </a:lnTo>
                    <a:lnTo>
                      <a:pt x="481" y="562"/>
                    </a:lnTo>
                    <a:lnTo>
                      <a:pt x="490" y="560"/>
                    </a:lnTo>
                    <a:lnTo>
                      <a:pt x="499" y="556"/>
                    </a:lnTo>
                    <a:lnTo>
                      <a:pt x="508" y="553"/>
                    </a:lnTo>
                    <a:lnTo>
                      <a:pt x="515" y="547"/>
                    </a:lnTo>
                    <a:lnTo>
                      <a:pt x="524" y="542"/>
                    </a:lnTo>
                    <a:lnTo>
                      <a:pt x="531" y="537"/>
                    </a:lnTo>
                    <a:lnTo>
                      <a:pt x="536" y="533"/>
                    </a:lnTo>
                    <a:lnTo>
                      <a:pt x="541" y="528"/>
                    </a:lnTo>
                    <a:lnTo>
                      <a:pt x="546" y="525"/>
                    </a:lnTo>
                    <a:lnTo>
                      <a:pt x="552" y="520"/>
                    </a:lnTo>
                    <a:lnTo>
                      <a:pt x="555" y="513"/>
                    </a:lnTo>
                    <a:lnTo>
                      <a:pt x="557" y="506"/>
                    </a:lnTo>
                    <a:lnTo>
                      <a:pt x="561" y="503"/>
                    </a:lnTo>
                    <a:lnTo>
                      <a:pt x="562" y="498"/>
                    </a:lnTo>
                    <a:lnTo>
                      <a:pt x="562" y="492"/>
                    </a:lnTo>
                    <a:lnTo>
                      <a:pt x="564" y="485"/>
                    </a:lnTo>
                    <a:lnTo>
                      <a:pt x="564"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latin typeface="Book Antiqua" panose="02040602050305030304" pitchFamily="18" charset="0"/>
                </a:endParaRPr>
              </a:p>
            </p:txBody>
          </p:sp>
          <p:sp>
            <p:nvSpPr>
              <p:cNvPr id="13331" name="Freeform 8">
                <a:extLst>
                  <a:ext uri="{FF2B5EF4-FFF2-40B4-BE49-F238E27FC236}">
                    <a16:creationId xmlns:a16="http://schemas.microsoft.com/office/drawing/2014/main" id="{9223FFBA-9CF4-4017-9CAE-49A9C1C5A537}"/>
                  </a:ext>
                </a:extLst>
              </p:cNvPr>
              <p:cNvSpPr>
                <a:spLocks/>
              </p:cNvSpPr>
              <p:nvPr/>
            </p:nvSpPr>
            <p:spPr bwMode="auto">
              <a:xfrm>
                <a:off x="900" y="1533"/>
                <a:ext cx="565" cy="208"/>
              </a:xfrm>
              <a:custGeom>
                <a:avLst/>
                <a:gdLst>
                  <a:gd name="T0" fmla="*/ 311 w 565"/>
                  <a:gd name="T1" fmla="*/ 0 h 208"/>
                  <a:gd name="T2" fmla="*/ 352 w 565"/>
                  <a:gd name="T3" fmla="*/ 5 h 208"/>
                  <a:gd name="T4" fmla="*/ 391 w 565"/>
                  <a:gd name="T5" fmla="*/ 8 h 208"/>
                  <a:gd name="T6" fmla="*/ 428 w 565"/>
                  <a:gd name="T7" fmla="*/ 15 h 208"/>
                  <a:gd name="T8" fmla="*/ 462 w 565"/>
                  <a:gd name="T9" fmla="*/ 23 h 208"/>
                  <a:gd name="T10" fmla="*/ 490 w 565"/>
                  <a:gd name="T11" fmla="*/ 33 h 208"/>
                  <a:gd name="T12" fmla="*/ 515 w 565"/>
                  <a:gd name="T13" fmla="*/ 45 h 208"/>
                  <a:gd name="T14" fmla="*/ 536 w 565"/>
                  <a:gd name="T15" fmla="*/ 58 h 208"/>
                  <a:gd name="T16" fmla="*/ 552 w 565"/>
                  <a:gd name="T17" fmla="*/ 73 h 208"/>
                  <a:gd name="T18" fmla="*/ 561 w 565"/>
                  <a:gd name="T19" fmla="*/ 90 h 208"/>
                  <a:gd name="T20" fmla="*/ 564 w 565"/>
                  <a:gd name="T21" fmla="*/ 103 h 208"/>
                  <a:gd name="T22" fmla="*/ 561 w 565"/>
                  <a:gd name="T23" fmla="*/ 121 h 208"/>
                  <a:gd name="T24" fmla="*/ 552 w 565"/>
                  <a:gd name="T25" fmla="*/ 133 h 208"/>
                  <a:gd name="T26" fmla="*/ 536 w 565"/>
                  <a:gd name="T27" fmla="*/ 148 h 208"/>
                  <a:gd name="T28" fmla="*/ 515 w 565"/>
                  <a:gd name="T29" fmla="*/ 161 h 208"/>
                  <a:gd name="T30" fmla="*/ 490 w 565"/>
                  <a:gd name="T31" fmla="*/ 175 h 208"/>
                  <a:gd name="T32" fmla="*/ 462 w 565"/>
                  <a:gd name="T33" fmla="*/ 185 h 208"/>
                  <a:gd name="T34" fmla="*/ 428 w 565"/>
                  <a:gd name="T35" fmla="*/ 193 h 208"/>
                  <a:gd name="T36" fmla="*/ 391 w 565"/>
                  <a:gd name="T37" fmla="*/ 198 h 208"/>
                  <a:gd name="T38" fmla="*/ 352 w 565"/>
                  <a:gd name="T39" fmla="*/ 206 h 208"/>
                  <a:gd name="T40" fmla="*/ 311 w 565"/>
                  <a:gd name="T41" fmla="*/ 206 h 208"/>
                  <a:gd name="T42" fmla="*/ 253 w 565"/>
                  <a:gd name="T43" fmla="*/ 206 h 208"/>
                  <a:gd name="T44" fmla="*/ 210 w 565"/>
                  <a:gd name="T45" fmla="*/ 206 h 208"/>
                  <a:gd name="T46" fmla="*/ 172 w 565"/>
                  <a:gd name="T47" fmla="*/ 198 h 208"/>
                  <a:gd name="T48" fmla="*/ 137 w 565"/>
                  <a:gd name="T49" fmla="*/ 193 h 208"/>
                  <a:gd name="T50" fmla="*/ 101 w 565"/>
                  <a:gd name="T51" fmla="*/ 185 h 208"/>
                  <a:gd name="T52" fmla="*/ 73 w 565"/>
                  <a:gd name="T53" fmla="*/ 175 h 208"/>
                  <a:gd name="T54" fmla="*/ 48 w 565"/>
                  <a:gd name="T55" fmla="*/ 161 h 208"/>
                  <a:gd name="T56" fmla="*/ 28 w 565"/>
                  <a:gd name="T57" fmla="*/ 148 h 208"/>
                  <a:gd name="T58" fmla="*/ 11 w 565"/>
                  <a:gd name="T59" fmla="*/ 133 h 208"/>
                  <a:gd name="T60" fmla="*/ 4 w 565"/>
                  <a:gd name="T61" fmla="*/ 121 h 208"/>
                  <a:gd name="T62" fmla="*/ 0 w 565"/>
                  <a:gd name="T63" fmla="*/ 103 h 208"/>
                  <a:gd name="T64" fmla="*/ 4 w 565"/>
                  <a:gd name="T65" fmla="*/ 90 h 208"/>
                  <a:gd name="T66" fmla="*/ 11 w 565"/>
                  <a:gd name="T67" fmla="*/ 73 h 208"/>
                  <a:gd name="T68" fmla="*/ 28 w 565"/>
                  <a:gd name="T69" fmla="*/ 58 h 208"/>
                  <a:gd name="T70" fmla="*/ 48 w 565"/>
                  <a:gd name="T71" fmla="*/ 45 h 208"/>
                  <a:gd name="T72" fmla="*/ 73 w 565"/>
                  <a:gd name="T73" fmla="*/ 33 h 208"/>
                  <a:gd name="T74" fmla="*/ 101 w 565"/>
                  <a:gd name="T75" fmla="*/ 23 h 208"/>
                  <a:gd name="T76" fmla="*/ 137 w 565"/>
                  <a:gd name="T77" fmla="*/ 15 h 208"/>
                  <a:gd name="T78" fmla="*/ 172 w 565"/>
                  <a:gd name="T79" fmla="*/ 8 h 208"/>
                  <a:gd name="T80" fmla="*/ 210 w 565"/>
                  <a:gd name="T81" fmla="*/ 5 h 208"/>
                  <a:gd name="T82" fmla="*/ 253 w 565"/>
                  <a:gd name="T83" fmla="*/ 0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5"/>
                  <a:gd name="T127" fmla="*/ 0 h 208"/>
                  <a:gd name="T128" fmla="*/ 565 w 565"/>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5" h="208">
                    <a:moveTo>
                      <a:pt x="281" y="0"/>
                    </a:moveTo>
                    <a:lnTo>
                      <a:pt x="296" y="0"/>
                    </a:lnTo>
                    <a:lnTo>
                      <a:pt x="311" y="0"/>
                    </a:lnTo>
                    <a:lnTo>
                      <a:pt x="323" y="2"/>
                    </a:lnTo>
                    <a:lnTo>
                      <a:pt x="338" y="2"/>
                    </a:lnTo>
                    <a:lnTo>
                      <a:pt x="352" y="5"/>
                    </a:lnTo>
                    <a:lnTo>
                      <a:pt x="365" y="5"/>
                    </a:lnTo>
                    <a:lnTo>
                      <a:pt x="378" y="6"/>
                    </a:lnTo>
                    <a:lnTo>
                      <a:pt x="391" y="8"/>
                    </a:lnTo>
                    <a:lnTo>
                      <a:pt x="403" y="10"/>
                    </a:lnTo>
                    <a:lnTo>
                      <a:pt x="416" y="12"/>
                    </a:lnTo>
                    <a:lnTo>
                      <a:pt x="428" y="15"/>
                    </a:lnTo>
                    <a:lnTo>
                      <a:pt x="438" y="16"/>
                    </a:lnTo>
                    <a:lnTo>
                      <a:pt x="449" y="21"/>
                    </a:lnTo>
                    <a:lnTo>
                      <a:pt x="462" y="23"/>
                    </a:lnTo>
                    <a:lnTo>
                      <a:pt x="471" y="27"/>
                    </a:lnTo>
                    <a:lnTo>
                      <a:pt x="481" y="30"/>
                    </a:lnTo>
                    <a:lnTo>
                      <a:pt x="490" y="33"/>
                    </a:lnTo>
                    <a:lnTo>
                      <a:pt x="499" y="36"/>
                    </a:lnTo>
                    <a:lnTo>
                      <a:pt x="508" y="42"/>
                    </a:lnTo>
                    <a:lnTo>
                      <a:pt x="515" y="45"/>
                    </a:lnTo>
                    <a:lnTo>
                      <a:pt x="524" y="48"/>
                    </a:lnTo>
                    <a:lnTo>
                      <a:pt x="531" y="55"/>
                    </a:lnTo>
                    <a:lnTo>
                      <a:pt x="536" y="58"/>
                    </a:lnTo>
                    <a:lnTo>
                      <a:pt x="541" y="63"/>
                    </a:lnTo>
                    <a:lnTo>
                      <a:pt x="546" y="68"/>
                    </a:lnTo>
                    <a:lnTo>
                      <a:pt x="552" y="73"/>
                    </a:lnTo>
                    <a:lnTo>
                      <a:pt x="555" y="78"/>
                    </a:lnTo>
                    <a:lnTo>
                      <a:pt x="557" y="82"/>
                    </a:lnTo>
                    <a:lnTo>
                      <a:pt x="561" y="90"/>
                    </a:lnTo>
                    <a:lnTo>
                      <a:pt x="562" y="93"/>
                    </a:lnTo>
                    <a:lnTo>
                      <a:pt x="562" y="97"/>
                    </a:lnTo>
                    <a:lnTo>
                      <a:pt x="564" y="103"/>
                    </a:lnTo>
                    <a:lnTo>
                      <a:pt x="562" y="108"/>
                    </a:lnTo>
                    <a:lnTo>
                      <a:pt x="562" y="113"/>
                    </a:lnTo>
                    <a:lnTo>
                      <a:pt x="561" y="121"/>
                    </a:lnTo>
                    <a:lnTo>
                      <a:pt x="557" y="125"/>
                    </a:lnTo>
                    <a:lnTo>
                      <a:pt x="555" y="130"/>
                    </a:lnTo>
                    <a:lnTo>
                      <a:pt x="552" y="133"/>
                    </a:lnTo>
                    <a:lnTo>
                      <a:pt x="546" y="140"/>
                    </a:lnTo>
                    <a:lnTo>
                      <a:pt x="541" y="143"/>
                    </a:lnTo>
                    <a:lnTo>
                      <a:pt x="536" y="148"/>
                    </a:lnTo>
                    <a:lnTo>
                      <a:pt x="531" y="153"/>
                    </a:lnTo>
                    <a:lnTo>
                      <a:pt x="524" y="156"/>
                    </a:lnTo>
                    <a:lnTo>
                      <a:pt x="515" y="161"/>
                    </a:lnTo>
                    <a:lnTo>
                      <a:pt x="508" y="165"/>
                    </a:lnTo>
                    <a:lnTo>
                      <a:pt x="499" y="170"/>
                    </a:lnTo>
                    <a:lnTo>
                      <a:pt x="490" y="175"/>
                    </a:lnTo>
                    <a:lnTo>
                      <a:pt x="481" y="177"/>
                    </a:lnTo>
                    <a:lnTo>
                      <a:pt x="471" y="180"/>
                    </a:lnTo>
                    <a:lnTo>
                      <a:pt x="462" y="185"/>
                    </a:lnTo>
                    <a:lnTo>
                      <a:pt x="449" y="186"/>
                    </a:lnTo>
                    <a:lnTo>
                      <a:pt x="438" y="191"/>
                    </a:lnTo>
                    <a:lnTo>
                      <a:pt x="428" y="193"/>
                    </a:lnTo>
                    <a:lnTo>
                      <a:pt x="416" y="196"/>
                    </a:lnTo>
                    <a:lnTo>
                      <a:pt x="403" y="197"/>
                    </a:lnTo>
                    <a:lnTo>
                      <a:pt x="391" y="198"/>
                    </a:lnTo>
                    <a:lnTo>
                      <a:pt x="378" y="201"/>
                    </a:lnTo>
                    <a:lnTo>
                      <a:pt x="365" y="203"/>
                    </a:lnTo>
                    <a:lnTo>
                      <a:pt x="352" y="206"/>
                    </a:lnTo>
                    <a:lnTo>
                      <a:pt x="338" y="206"/>
                    </a:lnTo>
                    <a:lnTo>
                      <a:pt x="323" y="206"/>
                    </a:lnTo>
                    <a:lnTo>
                      <a:pt x="311" y="206"/>
                    </a:lnTo>
                    <a:lnTo>
                      <a:pt x="296" y="207"/>
                    </a:lnTo>
                    <a:lnTo>
                      <a:pt x="267" y="207"/>
                    </a:lnTo>
                    <a:lnTo>
                      <a:pt x="253" y="206"/>
                    </a:lnTo>
                    <a:lnTo>
                      <a:pt x="239" y="206"/>
                    </a:lnTo>
                    <a:lnTo>
                      <a:pt x="225" y="206"/>
                    </a:lnTo>
                    <a:lnTo>
                      <a:pt x="210" y="206"/>
                    </a:lnTo>
                    <a:lnTo>
                      <a:pt x="198" y="203"/>
                    </a:lnTo>
                    <a:lnTo>
                      <a:pt x="186" y="201"/>
                    </a:lnTo>
                    <a:lnTo>
                      <a:pt x="172" y="198"/>
                    </a:lnTo>
                    <a:lnTo>
                      <a:pt x="161" y="197"/>
                    </a:lnTo>
                    <a:lnTo>
                      <a:pt x="146" y="196"/>
                    </a:lnTo>
                    <a:lnTo>
                      <a:pt x="137" y="193"/>
                    </a:lnTo>
                    <a:lnTo>
                      <a:pt x="124" y="191"/>
                    </a:lnTo>
                    <a:lnTo>
                      <a:pt x="113" y="186"/>
                    </a:lnTo>
                    <a:lnTo>
                      <a:pt x="101" y="185"/>
                    </a:lnTo>
                    <a:lnTo>
                      <a:pt x="92" y="180"/>
                    </a:lnTo>
                    <a:lnTo>
                      <a:pt x="82" y="177"/>
                    </a:lnTo>
                    <a:lnTo>
                      <a:pt x="73" y="175"/>
                    </a:lnTo>
                    <a:lnTo>
                      <a:pt x="64" y="170"/>
                    </a:lnTo>
                    <a:lnTo>
                      <a:pt x="55" y="165"/>
                    </a:lnTo>
                    <a:lnTo>
                      <a:pt x="48" y="161"/>
                    </a:lnTo>
                    <a:lnTo>
                      <a:pt x="40" y="156"/>
                    </a:lnTo>
                    <a:lnTo>
                      <a:pt x="31" y="153"/>
                    </a:lnTo>
                    <a:lnTo>
                      <a:pt x="28" y="148"/>
                    </a:lnTo>
                    <a:lnTo>
                      <a:pt x="22" y="143"/>
                    </a:lnTo>
                    <a:lnTo>
                      <a:pt x="16" y="140"/>
                    </a:lnTo>
                    <a:lnTo>
                      <a:pt x="11" y="133"/>
                    </a:lnTo>
                    <a:lnTo>
                      <a:pt x="9" y="130"/>
                    </a:lnTo>
                    <a:lnTo>
                      <a:pt x="5" y="125"/>
                    </a:lnTo>
                    <a:lnTo>
                      <a:pt x="4" y="121"/>
                    </a:lnTo>
                    <a:lnTo>
                      <a:pt x="2" y="113"/>
                    </a:lnTo>
                    <a:lnTo>
                      <a:pt x="0" y="108"/>
                    </a:lnTo>
                    <a:lnTo>
                      <a:pt x="0" y="103"/>
                    </a:lnTo>
                    <a:lnTo>
                      <a:pt x="0" y="97"/>
                    </a:lnTo>
                    <a:lnTo>
                      <a:pt x="2" y="93"/>
                    </a:lnTo>
                    <a:lnTo>
                      <a:pt x="4" y="90"/>
                    </a:lnTo>
                    <a:lnTo>
                      <a:pt x="5" y="82"/>
                    </a:lnTo>
                    <a:lnTo>
                      <a:pt x="9" y="78"/>
                    </a:lnTo>
                    <a:lnTo>
                      <a:pt x="11" y="73"/>
                    </a:lnTo>
                    <a:lnTo>
                      <a:pt x="16" y="68"/>
                    </a:lnTo>
                    <a:lnTo>
                      <a:pt x="22" y="63"/>
                    </a:lnTo>
                    <a:lnTo>
                      <a:pt x="28" y="58"/>
                    </a:lnTo>
                    <a:lnTo>
                      <a:pt x="31" y="55"/>
                    </a:lnTo>
                    <a:lnTo>
                      <a:pt x="40" y="48"/>
                    </a:lnTo>
                    <a:lnTo>
                      <a:pt x="48" y="45"/>
                    </a:lnTo>
                    <a:lnTo>
                      <a:pt x="55" y="42"/>
                    </a:lnTo>
                    <a:lnTo>
                      <a:pt x="64" y="36"/>
                    </a:lnTo>
                    <a:lnTo>
                      <a:pt x="73" y="33"/>
                    </a:lnTo>
                    <a:lnTo>
                      <a:pt x="82" y="30"/>
                    </a:lnTo>
                    <a:lnTo>
                      <a:pt x="92" y="27"/>
                    </a:lnTo>
                    <a:lnTo>
                      <a:pt x="101" y="23"/>
                    </a:lnTo>
                    <a:lnTo>
                      <a:pt x="113" y="21"/>
                    </a:lnTo>
                    <a:lnTo>
                      <a:pt x="124" y="16"/>
                    </a:lnTo>
                    <a:lnTo>
                      <a:pt x="137" y="15"/>
                    </a:lnTo>
                    <a:lnTo>
                      <a:pt x="146" y="12"/>
                    </a:lnTo>
                    <a:lnTo>
                      <a:pt x="161" y="10"/>
                    </a:lnTo>
                    <a:lnTo>
                      <a:pt x="172" y="8"/>
                    </a:lnTo>
                    <a:lnTo>
                      <a:pt x="186" y="6"/>
                    </a:lnTo>
                    <a:lnTo>
                      <a:pt x="198" y="5"/>
                    </a:lnTo>
                    <a:lnTo>
                      <a:pt x="210" y="5"/>
                    </a:lnTo>
                    <a:lnTo>
                      <a:pt x="225" y="2"/>
                    </a:lnTo>
                    <a:lnTo>
                      <a:pt x="239" y="2"/>
                    </a:lnTo>
                    <a:lnTo>
                      <a:pt x="253" y="0"/>
                    </a:lnTo>
                    <a:lnTo>
                      <a:pt x="267" y="0"/>
                    </a:lnTo>
                    <a:lnTo>
                      <a:pt x="281"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latin typeface="Book Antiqua" panose="02040602050305030304" pitchFamily="18" charset="0"/>
                </a:endParaRPr>
              </a:p>
            </p:txBody>
          </p:sp>
          <p:sp>
            <p:nvSpPr>
              <p:cNvPr id="13332" name="Freeform 9">
                <a:extLst>
                  <a:ext uri="{FF2B5EF4-FFF2-40B4-BE49-F238E27FC236}">
                    <a16:creationId xmlns:a16="http://schemas.microsoft.com/office/drawing/2014/main" id="{92AA533A-90C3-479C-8802-32C34220D5A9}"/>
                  </a:ext>
                </a:extLst>
              </p:cNvPr>
              <p:cNvSpPr>
                <a:spLocks/>
              </p:cNvSpPr>
              <p:nvPr/>
            </p:nvSpPr>
            <p:spPr bwMode="auto">
              <a:xfrm>
                <a:off x="864" y="1598"/>
                <a:ext cx="575" cy="605"/>
              </a:xfrm>
              <a:custGeom>
                <a:avLst/>
                <a:gdLst>
                  <a:gd name="T0" fmla="*/ 572 w 575"/>
                  <a:gd name="T1" fmla="*/ 11 h 605"/>
                  <a:gd name="T2" fmla="*/ 565 w 575"/>
                  <a:gd name="T3" fmla="*/ 27 h 605"/>
                  <a:gd name="T4" fmla="*/ 551 w 575"/>
                  <a:gd name="T5" fmla="*/ 42 h 605"/>
                  <a:gd name="T6" fmla="*/ 533 w 575"/>
                  <a:gd name="T7" fmla="*/ 56 h 605"/>
                  <a:gd name="T8" fmla="*/ 508 w 575"/>
                  <a:gd name="T9" fmla="*/ 69 h 605"/>
                  <a:gd name="T10" fmla="*/ 479 w 575"/>
                  <a:gd name="T11" fmla="*/ 81 h 605"/>
                  <a:gd name="T12" fmla="*/ 446 w 575"/>
                  <a:gd name="T13" fmla="*/ 92 h 605"/>
                  <a:gd name="T14" fmla="*/ 410 w 575"/>
                  <a:gd name="T15" fmla="*/ 98 h 605"/>
                  <a:gd name="T16" fmla="*/ 371 w 575"/>
                  <a:gd name="T17" fmla="*/ 106 h 605"/>
                  <a:gd name="T18" fmla="*/ 329 w 575"/>
                  <a:gd name="T19" fmla="*/ 108 h 605"/>
                  <a:gd name="T20" fmla="*/ 272 w 575"/>
                  <a:gd name="T21" fmla="*/ 109 h 605"/>
                  <a:gd name="T22" fmla="*/ 229 w 575"/>
                  <a:gd name="T23" fmla="*/ 108 h 605"/>
                  <a:gd name="T24" fmla="*/ 189 w 575"/>
                  <a:gd name="T25" fmla="*/ 103 h 605"/>
                  <a:gd name="T26" fmla="*/ 149 w 575"/>
                  <a:gd name="T27" fmla="*/ 97 h 605"/>
                  <a:gd name="T28" fmla="*/ 115 w 575"/>
                  <a:gd name="T29" fmla="*/ 87 h 605"/>
                  <a:gd name="T30" fmla="*/ 83 w 575"/>
                  <a:gd name="T31" fmla="*/ 78 h 605"/>
                  <a:gd name="T32" fmla="*/ 56 w 575"/>
                  <a:gd name="T33" fmla="*/ 64 h 605"/>
                  <a:gd name="T34" fmla="*/ 32 w 575"/>
                  <a:gd name="T35" fmla="*/ 52 h 605"/>
                  <a:gd name="T36" fmla="*/ 16 w 575"/>
                  <a:gd name="T37" fmla="*/ 38 h 605"/>
                  <a:gd name="T38" fmla="*/ 5 w 575"/>
                  <a:gd name="T39" fmla="*/ 22 h 605"/>
                  <a:gd name="T40" fmla="*/ 0 w 575"/>
                  <a:gd name="T41" fmla="*/ 4 h 605"/>
                  <a:gd name="T42" fmla="*/ 0 w 575"/>
                  <a:gd name="T43" fmla="*/ 502 h 605"/>
                  <a:gd name="T44" fmla="*/ 5 w 575"/>
                  <a:gd name="T45" fmla="*/ 517 h 605"/>
                  <a:gd name="T46" fmla="*/ 16 w 575"/>
                  <a:gd name="T47" fmla="*/ 536 h 605"/>
                  <a:gd name="T48" fmla="*/ 32 w 575"/>
                  <a:gd name="T49" fmla="*/ 548 h 605"/>
                  <a:gd name="T50" fmla="*/ 56 w 575"/>
                  <a:gd name="T51" fmla="*/ 564 h 605"/>
                  <a:gd name="T52" fmla="*/ 83 w 575"/>
                  <a:gd name="T53" fmla="*/ 573 h 605"/>
                  <a:gd name="T54" fmla="*/ 115 w 575"/>
                  <a:gd name="T55" fmla="*/ 584 h 605"/>
                  <a:gd name="T56" fmla="*/ 149 w 575"/>
                  <a:gd name="T57" fmla="*/ 592 h 605"/>
                  <a:gd name="T58" fmla="*/ 189 w 575"/>
                  <a:gd name="T59" fmla="*/ 598 h 605"/>
                  <a:gd name="T60" fmla="*/ 229 w 575"/>
                  <a:gd name="T61" fmla="*/ 604 h 605"/>
                  <a:gd name="T62" fmla="*/ 272 w 575"/>
                  <a:gd name="T63" fmla="*/ 604 h 605"/>
                  <a:gd name="T64" fmla="*/ 329 w 575"/>
                  <a:gd name="T65" fmla="*/ 604 h 605"/>
                  <a:gd name="T66" fmla="*/ 371 w 575"/>
                  <a:gd name="T67" fmla="*/ 601 h 605"/>
                  <a:gd name="T68" fmla="*/ 410 w 575"/>
                  <a:gd name="T69" fmla="*/ 596 h 605"/>
                  <a:gd name="T70" fmla="*/ 446 w 575"/>
                  <a:gd name="T71" fmla="*/ 587 h 605"/>
                  <a:gd name="T72" fmla="*/ 479 w 575"/>
                  <a:gd name="T73" fmla="*/ 578 h 605"/>
                  <a:gd name="T74" fmla="*/ 508 w 575"/>
                  <a:gd name="T75" fmla="*/ 567 h 605"/>
                  <a:gd name="T76" fmla="*/ 533 w 575"/>
                  <a:gd name="T77" fmla="*/ 553 h 605"/>
                  <a:gd name="T78" fmla="*/ 551 w 575"/>
                  <a:gd name="T79" fmla="*/ 539 h 605"/>
                  <a:gd name="T80" fmla="*/ 565 w 575"/>
                  <a:gd name="T81" fmla="*/ 524 h 605"/>
                  <a:gd name="T82" fmla="*/ 572 w 575"/>
                  <a:gd name="T83" fmla="*/ 508 h 605"/>
                  <a:gd name="T84" fmla="*/ 574 w 575"/>
                  <a:gd name="T85" fmla="*/ 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605"/>
                  <a:gd name="T131" fmla="*/ 575 w 575"/>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605">
                    <a:moveTo>
                      <a:pt x="574" y="0"/>
                    </a:moveTo>
                    <a:lnTo>
                      <a:pt x="572" y="4"/>
                    </a:lnTo>
                    <a:lnTo>
                      <a:pt x="572" y="11"/>
                    </a:lnTo>
                    <a:lnTo>
                      <a:pt x="571" y="18"/>
                    </a:lnTo>
                    <a:lnTo>
                      <a:pt x="567" y="22"/>
                    </a:lnTo>
                    <a:lnTo>
                      <a:pt x="565" y="27"/>
                    </a:lnTo>
                    <a:lnTo>
                      <a:pt x="562" y="31"/>
                    </a:lnTo>
                    <a:lnTo>
                      <a:pt x="556" y="38"/>
                    </a:lnTo>
                    <a:lnTo>
                      <a:pt x="551" y="42"/>
                    </a:lnTo>
                    <a:lnTo>
                      <a:pt x="545" y="47"/>
                    </a:lnTo>
                    <a:lnTo>
                      <a:pt x="540" y="52"/>
                    </a:lnTo>
                    <a:lnTo>
                      <a:pt x="533" y="56"/>
                    </a:lnTo>
                    <a:lnTo>
                      <a:pt x="524" y="61"/>
                    </a:lnTo>
                    <a:lnTo>
                      <a:pt x="517" y="64"/>
                    </a:lnTo>
                    <a:lnTo>
                      <a:pt x="508" y="69"/>
                    </a:lnTo>
                    <a:lnTo>
                      <a:pt x="499" y="74"/>
                    </a:lnTo>
                    <a:lnTo>
                      <a:pt x="490" y="78"/>
                    </a:lnTo>
                    <a:lnTo>
                      <a:pt x="479" y="81"/>
                    </a:lnTo>
                    <a:lnTo>
                      <a:pt x="470" y="86"/>
                    </a:lnTo>
                    <a:lnTo>
                      <a:pt x="457" y="87"/>
                    </a:lnTo>
                    <a:lnTo>
                      <a:pt x="446" y="92"/>
                    </a:lnTo>
                    <a:lnTo>
                      <a:pt x="436" y="94"/>
                    </a:lnTo>
                    <a:lnTo>
                      <a:pt x="423" y="97"/>
                    </a:lnTo>
                    <a:lnTo>
                      <a:pt x="410" y="98"/>
                    </a:lnTo>
                    <a:lnTo>
                      <a:pt x="398" y="101"/>
                    </a:lnTo>
                    <a:lnTo>
                      <a:pt x="385" y="103"/>
                    </a:lnTo>
                    <a:lnTo>
                      <a:pt x="371" y="106"/>
                    </a:lnTo>
                    <a:lnTo>
                      <a:pt x="358" y="108"/>
                    </a:lnTo>
                    <a:lnTo>
                      <a:pt x="344" y="108"/>
                    </a:lnTo>
                    <a:lnTo>
                      <a:pt x="329" y="108"/>
                    </a:lnTo>
                    <a:lnTo>
                      <a:pt x="317" y="108"/>
                    </a:lnTo>
                    <a:lnTo>
                      <a:pt x="301" y="109"/>
                    </a:lnTo>
                    <a:lnTo>
                      <a:pt x="272" y="109"/>
                    </a:lnTo>
                    <a:lnTo>
                      <a:pt x="257" y="108"/>
                    </a:lnTo>
                    <a:lnTo>
                      <a:pt x="243" y="108"/>
                    </a:lnTo>
                    <a:lnTo>
                      <a:pt x="229" y="108"/>
                    </a:lnTo>
                    <a:lnTo>
                      <a:pt x="214" y="108"/>
                    </a:lnTo>
                    <a:lnTo>
                      <a:pt x="202" y="106"/>
                    </a:lnTo>
                    <a:lnTo>
                      <a:pt x="189" y="103"/>
                    </a:lnTo>
                    <a:lnTo>
                      <a:pt x="175" y="101"/>
                    </a:lnTo>
                    <a:lnTo>
                      <a:pt x="164" y="98"/>
                    </a:lnTo>
                    <a:lnTo>
                      <a:pt x="149" y="97"/>
                    </a:lnTo>
                    <a:lnTo>
                      <a:pt x="139" y="94"/>
                    </a:lnTo>
                    <a:lnTo>
                      <a:pt x="126" y="92"/>
                    </a:lnTo>
                    <a:lnTo>
                      <a:pt x="115" y="87"/>
                    </a:lnTo>
                    <a:lnTo>
                      <a:pt x="103" y="86"/>
                    </a:lnTo>
                    <a:lnTo>
                      <a:pt x="94" y="81"/>
                    </a:lnTo>
                    <a:lnTo>
                      <a:pt x="83" y="78"/>
                    </a:lnTo>
                    <a:lnTo>
                      <a:pt x="74" y="74"/>
                    </a:lnTo>
                    <a:lnTo>
                      <a:pt x="65" y="69"/>
                    </a:lnTo>
                    <a:lnTo>
                      <a:pt x="56" y="64"/>
                    </a:lnTo>
                    <a:lnTo>
                      <a:pt x="49" y="61"/>
                    </a:lnTo>
                    <a:lnTo>
                      <a:pt x="41" y="56"/>
                    </a:lnTo>
                    <a:lnTo>
                      <a:pt x="32" y="52"/>
                    </a:lnTo>
                    <a:lnTo>
                      <a:pt x="29" y="47"/>
                    </a:lnTo>
                    <a:lnTo>
                      <a:pt x="22" y="42"/>
                    </a:lnTo>
                    <a:lnTo>
                      <a:pt x="16" y="38"/>
                    </a:lnTo>
                    <a:lnTo>
                      <a:pt x="11" y="31"/>
                    </a:lnTo>
                    <a:lnTo>
                      <a:pt x="9" y="27"/>
                    </a:lnTo>
                    <a:lnTo>
                      <a:pt x="5" y="22"/>
                    </a:lnTo>
                    <a:lnTo>
                      <a:pt x="4" y="18"/>
                    </a:lnTo>
                    <a:lnTo>
                      <a:pt x="2" y="11"/>
                    </a:lnTo>
                    <a:lnTo>
                      <a:pt x="0" y="4"/>
                    </a:lnTo>
                    <a:lnTo>
                      <a:pt x="0" y="0"/>
                    </a:lnTo>
                    <a:lnTo>
                      <a:pt x="0" y="494"/>
                    </a:lnTo>
                    <a:lnTo>
                      <a:pt x="0" y="502"/>
                    </a:lnTo>
                    <a:lnTo>
                      <a:pt x="2" y="508"/>
                    </a:lnTo>
                    <a:lnTo>
                      <a:pt x="4" y="513"/>
                    </a:lnTo>
                    <a:lnTo>
                      <a:pt x="5" y="517"/>
                    </a:lnTo>
                    <a:lnTo>
                      <a:pt x="9" y="524"/>
                    </a:lnTo>
                    <a:lnTo>
                      <a:pt x="11" y="531"/>
                    </a:lnTo>
                    <a:lnTo>
                      <a:pt x="16" y="536"/>
                    </a:lnTo>
                    <a:lnTo>
                      <a:pt x="22" y="539"/>
                    </a:lnTo>
                    <a:lnTo>
                      <a:pt x="29" y="544"/>
                    </a:lnTo>
                    <a:lnTo>
                      <a:pt x="32" y="548"/>
                    </a:lnTo>
                    <a:lnTo>
                      <a:pt x="41" y="553"/>
                    </a:lnTo>
                    <a:lnTo>
                      <a:pt x="49" y="558"/>
                    </a:lnTo>
                    <a:lnTo>
                      <a:pt x="56" y="564"/>
                    </a:lnTo>
                    <a:lnTo>
                      <a:pt x="65" y="567"/>
                    </a:lnTo>
                    <a:lnTo>
                      <a:pt x="74" y="571"/>
                    </a:lnTo>
                    <a:lnTo>
                      <a:pt x="83" y="573"/>
                    </a:lnTo>
                    <a:lnTo>
                      <a:pt x="94" y="578"/>
                    </a:lnTo>
                    <a:lnTo>
                      <a:pt x="103" y="582"/>
                    </a:lnTo>
                    <a:lnTo>
                      <a:pt x="115" y="584"/>
                    </a:lnTo>
                    <a:lnTo>
                      <a:pt x="126" y="587"/>
                    </a:lnTo>
                    <a:lnTo>
                      <a:pt x="139" y="592"/>
                    </a:lnTo>
                    <a:lnTo>
                      <a:pt x="149" y="592"/>
                    </a:lnTo>
                    <a:lnTo>
                      <a:pt x="164" y="596"/>
                    </a:lnTo>
                    <a:lnTo>
                      <a:pt x="175" y="598"/>
                    </a:lnTo>
                    <a:lnTo>
                      <a:pt x="189" y="598"/>
                    </a:lnTo>
                    <a:lnTo>
                      <a:pt x="202" y="601"/>
                    </a:lnTo>
                    <a:lnTo>
                      <a:pt x="214" y="603"/>
                    </a:lnTo>
                    <a:lnTo>
                      <a:pt x="229" y="604"/>
                    </a:lnTo>
                    <a:lnTo>
                      <a:pt x="243" y="604"/>
                    </a:lnTo>
                    <a:lnTo>
                      <a:pt x="257" y="604"/>
                    </a:lnTo>
                    <a:lnTo>
                      <a:pt x="272" y="604"/>
                    </a:lnTo>
                    <a:lnTo>
                      <a:pt x="301" y="604"/>
                    </a:lnTo>
                    <a:lnTo>
                      <a:pt x="317" y="604"/>
                    </a:lnTo>
                    <a:lnTo>
                      <a:pt x="329" y="604"/>
                    </a:lnTo>
                    <a:lnTo>
                      <a:pt x="344" y="604"/>
                    </a:lnTo>
                    <a:lnTo>
                      <a:pt x="358" y="603"/>
                    </a:lnTo>
                    <a:lnTo>
                      <a:pt x="371" y="601"/>
                    </a:lnTo>
                    <a:lnTo>
                      <a:pt x="385" y="598"/>
                    </a:lnTo>
                    <a:lnTo>
                      <a:pt x="398" y="598"/>
                    </a:lnTo>
                    <a:lnTo>
                      <a:pt x="410" y="596"/>
                    </a:lnTo>
                    <a:lnTo>
                      <a:pt x="423" y="592"/>
                    </a:lnTo>
                    <a:lnTo>
                      <a:pt x="436" y="592"/>
                    </a:lnTo>
                    <a:lnTo>
                      <a:pt x="446" y="587"/>
                    </a:lnTo>
                    <a:lnTo>
                      <a:pt x="457" y="584"/>
                    </a:lnTo>
                    <a:lnTo>
                      <a:pt x="470" y="582"/>
                    </a:lnTo>
                    <a:lnTo>
                      <a:pt x="479" y="578"/>
                    </a:lnTo>
                    <a:lnTo>
                      <a:pt x="490" y="573"/>
                    </a:lnTo>
                    <a:lnTo>
                      <a:pt x="499" y="571"/>
                    </a:lnTo>
                    <a:lnTo>
                      <a:pt x="508" y="567"/>
                    </a:lnTo>
                    <a:lnTo>
                      <a:pt x="517" y="564"/>
                    </a:lnTo>
                    <a:lnTo>
                      <a:pt x="524" y="558"/>
                    </a:lnTo>
                    <a:lnTo>
                      <a:pt x="533" y="553"/>
                    </a:lnTo>
                    <a:lnTo>
                      <a:pt x="540" y="548"/>
                    </a:lnTo>
                    <a:lnTo>
                      <a:pt x="545" y="544"/>
                    </a:lnTo>
                    <a:lnTo>
                      <a:pt x="551" y="539"/>
                    </a:lnTo>
                    <a:lnTo>
                      <a:pt x="556" y="536"/>
                    </a:lnTo>
                    <a:lnTo>
                      <a:pt x="562" y="531"/>
                    </a:lnTo>
                    <a:lnTo>
                      <a:pt x="565" y="524"/>
                    </a:lnTo>
                    <a:lnTo>
                      <a:pt x="567" y="517"/>
                    </a:lnTo>
                    <a:lnTo>
                      <a:pt x="571" y="513"/>
                    </a:lnTo>
                    <a:lnTo>
                      <a:pt x="572" y="508"/>
                    </a:lnTo>
                    <a:lnTo>
                      <a:pt x="572" y="502"/>
                    </a:lnTo>
                    <a:lnTo>
                      <a:pt x="574" y="494"/>
                    </a:lnTo>
                    <a:lnTo>
                      <a:pt x="574" y="0"/>
                    </a:lnTo>
                  </a:path>
                </a:pathLst>
              </a:custGeom>
              <a:solidFill>
                <a:srgbClr val="FFDF7F"/>
              </a:solidFill>
              <a:ln w="12699" cap="rnd" cmpd="sng">
                <a:solidFill>
                  <a:srgbClr val="000000"/>
                </a:solidFill>
                <a:prstDash val="solid"/>
                <a:round/>
                <a:headEnd type="none" w="sm" len="sm"/>
                <a:tailEnd type="none" w="sm" len="sm"/>
              </a:ln>
            </p:spPr>
            <p:txBody>
              <a:bodyPr/>
              <a:lstStyle/>
              <a:p>
                <a:endParaRPr lang="en-US" sz="2400">
                  <a:latin typeface="Book Antiqua" panose="02040602050305030304" pitchFamily="18" charset="0"/>
                </a:endParaRPr>
              </a:p>
            </p:txBody>
          </p:sp>
          <p:sp>
            <p:nvSpPr>
              <p:cNvPr id="13333" name="Freeform 10">
                <a:extLst>
                  <a:ext uri="{FF2B5EF4-FFF2-40B4-BE49-F238E27FC236}">
                    <a16:creationId xmlns:a16="http://schemas.microsoft.com/office/drawing/2014/main" id="{9784D01B-30B5-413B-A6E9-C9ADE2C7FE50}"/>
                  </a:ext>
                </a:extLst>
              </p:cNvPr>
              <p:cNvSpPr>
                <a:spLocks/>
              </p:cNvSpPr>
              <p:nvPr/>
            </p:nvSpPr>
            <p:spPr bwMode="auto">
              <a:xfrm>
                <a:off x="864" y="1488"/>
                <a:ext cx="575" cy="220"/>
              </a:xfrm>
              <a:custGeom>
                <a:avLst/>
                <a:gdLst>
                  <a:gd name="T0" fmla="*/ 317 w 575"/>
                  <a:gd name="T1" fmla="*/ 0 h 220"/>
                  <a:gd name="T2" fmla="*/ 358 w 575"/>
                  <a:gd name="T3" fmla="*/ 4 h 220"/>
                  <a:gd name="T4" fmla="*/ 398 w 575"/>
                  <a:gd name="T5" fmla="*/ 8 h 220"/>
                  <a:gd name="T6" fmla="*/ 436 w 575"/>
                  <a:gd name="T7" fmla="*/ 16 h 220"/>
                  <a:gd name="T8" fmla="*/ 470 w 575"/>
                  <a:gd name="T9" fmla="*/ 24 h 220"/>
                  <a:gd name="T10" fmla="*/ 499 w 575"/>
                  <a:gd name="T11" fmla="*/ 36 h 220"/>
                  <a:gd name="T12" fmla="*/ 524 w 575"/>
                  <a:gd name="T13" fmla="*/ 47 h 220"/>
                  <a:gd name="T14" fmla="*/ 545 w 575"/>
                  <a:gd name="T15" fmla="*/ 62 h 220"/>
                  <a:gd name="T16" fmla="*/ 562 w 575"/>
                  <a:gd name="T17" fmla="*/ 78 h 220"/>
                  <a:gd name="T18" fmla="*/ 571 w 575"/>
                  <a:gd name="T19" fmla="*/ 94 h 220"/>
                  <a:gd name="T20" fmla="*/ 574 w 575"/>
                  <a:gd name="T21" fmla="*/ 109 h 220"/>
                  <a:gd name="T22" fmla="*/ 571 w 575"/>
                  <a:gd name="T23" fmla="*/ 128 h 220"/>
                  <a:gd name="T24" fmla="*/ 562 w 575"/>
                  <a:gd name="T25" fmla="*/ 141 h 220"/>
                  <a:gd name="T26" fmla="*/ 545 w 575"/>
                  <a:gd name="T27" fmla="*/ 157 h 220"/>
                  <a:gd name="T28" fmla="*/ 524 w 575"/>
                  <a:gd name="T29" fmla="*/ 171 h 220"/>
                  <a:gd name="T30" fmla="*/ 499 w 575"/>
                  <a:gd name="T31" fmla="*/ 184 h 220"/>
                  <a:gd name="T32" fmla="*/ 470 w 575"/>
                  <a:gd name="T33" fmla="*/ 196 h 220"/>
                  <a:gd name="T34" fmla="*/ 436 w 575"/>
                  <a:gd name="T35" fmla="*/ 204 h 220"/>
                  <a:gd name="T36" fmla="*/ 398 w 575"/>
                  <a:gd name="T37" fmla="*/ 211 h 220"/>
                  <a:gd name="T38" fmla="*/ 358 w 575"/>
                  <a:gd name="T39" fmla="*/ 218 h 220"/>
                  <a:gd name="T40" fmla="*/ 317 w 575"/>
                  <a:gd name="T41" fmla="*/ 218 h 220"/>
                  <a:gd name="T42" fmla="*/ 257 w 575"/>
                  <a:gd name="T43" fmla="*/ 218 h 220"/>
                  <a:gd name="T44" fmla="*/ 214 w 575"/>
                  <a:gd name="T45" fmla="*/ 218 h 220"/>
                  <a:gd name="T46" fmla="*/ 175 w 575"/>
                  <a:gd name="T47" fmla="*/ 211 h 220"/>
                  <a:gd name="T48" fmla="*/ 139 w 575"/>
                  <a:gd name="T49" fmla="*/ 204 h 220"/>
                  <a:gd name="T50" fmla="*/ 103 w 575"/>
                  <a:gd name="T51" fmla="*/ 196 h 220"/>
                  <a:gd name="T52" fmla="*/ 74 w 575"/>
                  <a:gd name="T53" fmla="*/ 184 h 220"/>
                  <a:gd name="T54" fmla="*/ 49 w 575"/>
                  <a:gd name="T55" fmla="*/ 171 h 220"/>
                  <a:gd name="T56" fmla="*/ 29 w 575"/>
                  <a:gd name="T57" fmla="*/ 157 h 220"/>
                  <a:gd name="T58" fmla="*/ 11 w 575"/>
                  <a:gd name="T59" fmla="*/ 141 h 220"/>
                  <a:gd name="T60" fmla="*/ 4 w 575"/>
                  <a:gd name="T61" fmla="*/ 128 h 220"/>
                  <a:gd name="T62" fmla="*/ 0 w 575"/>
                  <a:gd name="T63" fmla="*/ 109 h 220"/>
                  <a:gd name="T64" fmla="*/ 4 w 575"/>
                  <a:gd name="T65" fmla="*/ 94 h 220"/>
                  <a:gd name="T66" fmla="*/ 11 w 575"/>
                  <a:gd name="T67" fmla="*/ 78 h 220"/>
                  <a:gd name="T68" fmla="*/ 29 w 575"/>
                  <a:gd name="T69" fmla="*/ 62 h 220"/>
                  <a:gd name="T70" fmla="*/ 49 w 575"/>
                  <a:gd name="T71" fmla="*/ 47 h 220"/>
                  <a:gd name="T72" fmla="*/ 74 w 575"/>
                  <a:gd name="T73" fmla="*/ 36 h 220"/>
                  <a:gd name="T74" fmla="*/ 103 w 575"/>
                  <a:gd name="T75" fmla="*/ 24 h 220"/>
                  <a:gd name="T76" fmla="*/ 139 w 575"/>
                  <a:gd name="T77" fmla="*/ 16 h 220"/>
                  <a:gd name="T78" fmla="*/ 175 w 575"/>
                  <a:gd name="T79" fmla="*/ 8 h 220"/>
                  <a:gd name="T80" fmla="*/ 214 w 575"/>
                  <a:gd name="T81" fmla="*/ 4 h 220"/>
                  <a:gd name="T82" fmla="*/ 257 w 575"/>
                  <a:gd name="T83" fmla="*/ 0 h 2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5"/>
                  <a:gd name="T127" fmla="*/ 0 h 220"/>
                  <a:gd name="T128" fmla="*/ 575 w 575"/>
                  <a:gd name="T129" fmla="*/ 220 h 2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5" h="220">
                    <a:moveTo>
                      <a:pt x="286" y="0"/>
                    </a:moveTo>
                    <a:lnTo>
                      <a:pt x="301" y="0"/>
                    </a:lnTo>
                    <a:lnTo>
                      <a:pt x="317" y="0"/>
                    </a:lnTo>
                    <a:lnTo>
                      <a:pt x="329" y="2"/>
                    </a:lnTo>
                    <a:lnTo>
                      <a:pt x="344" y="2"/>
                    </a:lnTo>
                    <a:lnTo>
                      <a:pt x="358" y="4"/>
                    </a:lnTo>
                    <a:lnTo>
                      <a:pt x="371" y="4"/>
                    </a:lnTo>
                    <a:lnTo>
                      <a:pt x="385" y="6"/>
                    </a:lnTo>
                    <a:lnTo>
                      <a:pt x="398" y="8"/>
                    </a:lnTo>
                    <a:lnTo>
                      <a:pt x="410" y="11"/>
                    </a:lnTo>
                    <a:lnTo>
                      <a:pt x="423" y="13"/>
                    </a:lnTo>
                    <a:lnTo>
                      <a:pt x="436" y="16"/>
                    </a:lnTo>
                    <a:lnTo>
                      <a:pt x="446" y="17"/>
                    </a:lnTo>
                    <a:lnTo>
                      <a:pt x="457" y="22"/>
                    </a:lnTo>
                    <a:lnTo>
                      <a:pt x="470" y="24"/>
                    </a:lnTo>
                    <a:lnTo>
                      <a:pt x="479" y="28"/>
                    </a:lnTo>
                    <a:lnTo>
                      <a:pt x="490" y="31"/>
                    </a:lnTo>
                    <a:lnTo>
                      <a:pt x="499" y="36"/>
                    </a:lnTo>
                    <a:lnTo>
                      <a:pt x="508" y="38"/>
                    </a:lnTo>
                    <a:lnTo>
                      <a:pt x="517" y="44"/>
                    </a:lnTo>
                    <a:lnTo>
                      <a:pt x="524" y="47"/>
                    </a:lnTo>
                    <a:lnTo>
                      <a:pt x="533" y="51"/>
                    </a:lnTo>
                    <a:lnTo>
                      <a:pt x="540" y="58"/>
                    </a:lnTo>
                    <a:lnTo>
                      <a:pt x="545" y="62"/>
                    </a:lnTo>
                    <a:lnTo>
                      <a:pt x="551" y="67"/>
                    </a:lnTo>
                    <a:lnTo>
                      <a:pt x="556" y="72"/>
                    </a:lnTo>
                    <a:lnTo>
                      <a:pt x="562" y="78"/>
                    </a:lnTo>
                    <a:lnTo>
                      <a:pt x="565" y="83"/>
                    </a:lnTo>
                    <a:lnTo>
                      <a:pt x="567" y="87"/>
                    </a:lnTo>
                    <a:lnTo>
                      <a:pt x="571" y="94"/>
                    </a:lnTo>
                    <a:lnTo>
                      <a:pt x="572" y="98"/>
                    </a:lnTo>
                    <a:lnTo>
                      <a:pt x="572" y="103"/>
                    </a:lnTo>
                    <a:lnTo>
                      <a:pt x="574" y="109"/>
                    </a:lnTo>
                    <a:lnTo>
                      <a:pt x="572" y="114"/>
                    </a:lnTo>
                    <a:lnTo>
                      <a:pt x="572" y="121"/>
                    </a:lnTo>
                    <a:lnTo>
                      <a:pt x="571" y="128"/>
                    </a:lnTo>
                    <a:lnTo>
                      <a:pt x="567" y="132"/>
                    </a:lnTo>
                    <a:lnTo>
                      <a:pt x="565" y="137"/>
                    </a:lnTo>
                    <a:lnTo>
                      <a:pt x="562" y="141"/>
                    </a:lnTo>
                    <a:lnTo>
                      <a:pt x="556" y="148"/>
                    </a:lnTo>
                    <a:lnTo>
                      <a:pt x="551" y="152"/>
                    </a:lnTo>
                    <a:lnTo>
                      <a:pt x="545" y="157"/>
                    </a:lnTo>
                    <a:lnTo>
                      <a:pt x="540" y="162"/>
                    </a:lnTo>
                    <a:lnTo>
                      <a:pt x="533" y="166"/>
                    </a:lnTo>
                    <a:lnTo>
                      <a:pt x="524" y="171"/>
                    </a:lnTo>
                    <a:lnTo>
                      <a:pt x="517" y="174"/>
                    </a:lnTo>
                    <a:lnTo>
                      <a:pt x="508" y="179"/>
                    </a:lnTo>
                    <a:lnTo>
                      <a:pt x="499" y="184"/>
                    </a:lnTo>
                    <a:lnTo>
                      <a:pt x="490" y="188"/>
                    </a:lnTo>
                    <a:lnTo>
                      <a:pt x="479" y="191"/>
                    </a:lnTo>
                    <a:lnTo>
                      <a:pt x="470" y="196"/>
                    </a:lnTo>
                    <a:lnTo>
                      <a:pt x="457" y="197"/>
                    </a:lnTo>
                    <a:lnTo>
                      <a:pt x="446" y="202"/>
                    </a:lnTo>
                    <a:lnTo>
                      <a:pt x="436" y="204"/>
                    </a:lnTo>
                    <a:lnTo>
                      <a:pt x="423" y="207"/>
                    </a:lnTo>
                    <a:lnTo>
                      <a:pt x="410" y="208"/>
                    </a:lnTo>
                    <a:lnTo>
                      <a:pt x="398" y="211"/>
                    </a:lnTo>
                    <a:lnTo>
                      <a:pt x="385" y="213"/>
                    </a:lnTo>
                    <a:lnTo>
                      <a:pt x="371" y="216"/>
                    </a:lnTo>
                    <a:lnTo>
                      <a:pt x="358" y="218"/>
                    </a:lnTo>
                    <a:lnTo>
                      <a:pt x="344" y="218"/>
                    </a:lnTo>
                    <a:lnTo>
                      <a:pt x="329" y="218"/>
                    </a:lnTo>
                    <a:lnTo>
                      <a:pt x="317" y="218"/>
                    </a:lnTo>
                    <a:lnTo>
                      <a:pt x="301" y="219"/>
                    </a:lnTo>
                    <a:lnTo>
                      <a:pt x="272" y="219"/>
                    </a:lnTo>
                    <a:lnTo>
                      <a:pt x="257" y="218"/>
                    </a:lnTo>
                    <a:lnTo>
                      <a:pt x="243" y="218"/>
                    </a:lnTo>
                    <a:lnTo>
                      <a:pt x="229" y="218"/>
                    </a:lnTo>
                    <a:lnTo>
                      <a:pt x="214" y="218"/>
                    </a:lnTo>
                    <a:lnTo>
                      <a:pt x="202" y="216"/>
                    </a:lnTo>
                    <a:lnTo>
                      <a:pt x="189" y="213"/>
                    </a:lnTo>
                    <a:lnTo>
                      <a:pt x="175" y="211"/>
                    </a:lnTo>
                    <a:lnTo>
                      <a:pt x="164" y="208"/>
                    </a:lnTo>
                    <a:lnTo>
                      <a:pt x="149" y="207"/>
                    </a:lnTo>
                    <a:lnTo>
                      <a:pt x="139" y="204"/>
                    </a:lnTo>
                    <a:lnTo>
                      <a:pt x="126" y="202"/>
                    </a:lnTo>
                    <a:lnTo>
                      <a:pt x="115" y="197"/>
                    </a:lnTo>
                    <a:lnTo>
                      <a:pt x="103" y="196"/>
                    </a:lnTo>
                    <a:lnTo>
                      <a:pt x="94" y="191"/>
                    </a:lnTo>
                    <a:lnTo>
                      <a:pt x="83" y="188"/>
                    </a:lnTo>
                    <a:lnTo>
                      <a:pt x="74" y="184"/>
                    </a:lnTo>
                    <a:lnTo>
                      <a:pt x="65" y="179"/>
                    </a:lnTo>
                    <a:lnTo>
                      <a:pt x="56" y="174"/>
                    </a:lnTo>
                    <a:lnTo>
                      <a:pt x="49" y="171"/>
                    </a:lnTo>
                    <a:lnTo>
                      <a:pt x="41" y="166"/>
                    </a:lnTo>
                    <a:lnTo>
                      <a:pt x="32" y="162"/>
                    </a:lnTo>
                    <a:lnTo>
                      <a:pt x="29" y="157"/>
                    </a:lnTo>
                    <a:lnTo>
                      <a:pt x="22" y="152"/>
                    </a:lnTo>
                    <a:lnTo>
                      <a:pt x="16" y="148"/>
                    </a:lnTo>
                    <a:lnTo>
                      <a:pt x="11" y="141"/>
                    </a:lnTo>
                    <a:lnTo>
                      <a:pt x="9" y="137"/>
                    </a:lnTo>
                    <a:lnTo>
                      <a:pt x="5" y="132"/>
                    </a:lnTo>
                    <a:lnTo>
                      <a:pt x="4" y="128"/>
                    </a:lnTo>
                    <a:lnTo>
                      <a:pt x="2" y="121"/>
                    </a:lnTo>
                    <a:lnTo>
                      <a:pt x="0" y="114"/>
                    </a:lnTo>
                    <a:lnTo>
                      <a:pt x="0" y="109"/>
                    </a:lnTo>
                    <a:lnTo>
                      <a:pt x="0" y="103"/>
                    </a:lnTo>
                    <a:lnTo>
                      <a:pt x="2" y="98"/>
                    </a:lnTo>
                    <a:lnTo>
                      <a:pt x="4" y="94"/>
                    </a:lnTo>
                    <a:lnTo>
                      <a:pt x="5" y="87"/>
                    </a:lnTo>
                    <a:lnTo>
                      <a:pt x="9" y="83"/>
                    </a:lnTo>
                    <a:lnTo>
                      <a:pt x="11" y="78"/>
                    </a:lnTo>
                    <a:lnTo>
                      <a:pt x="16" y="72"/>
                    </a:lnTo>
                    <a:lnTo>
                      <a:pt x="22" y="67"/>
                    </a:lnTo>
                    <a:lnTo>
                      <a:pt x="29" y="62"/>
                    </a:lnTo>
                    <a:lnTo>
                      <a:pt x="32" y="58"/>
                    </a:lnTo>
                    <a:lnTo>
                      <a:pt x="41" y="51"/>
                    </a:lnTo>
                    <a:lnTo>
                      <a:pt x="49" y="47"/>
                    </a:lnTo>
                    <a:lnTo>
                      <a:pt x="56" y="44"/>
                    </a:lnTo>
                    <a:lnTo>
                      <a:pt x="65" y="38"/>
                    </a:lnTo>
                    <a:lnTo>
                      <a:pt x="74" y="36"/>
                    </a:lnTo>
                    <a:lnTo>
                      <a:pt x="83" y="31"/>
                    </a:lnTo>
                    <a:lnTo>
                      <a:pt x="94" y="28"/>
                    </a:lnTo>
                    <a:lnTo>
                      <a:pt x="103" y="24"/>
                    </a:lnTo>
                    <a:lnTo>
                      <a:pt x="115" y="22"/>
                    </a:lnTo>
                    <a:lnTo>
                      <a:pt x="126" y="17"/>
                    </a:lnTo>
                    <a:lnTo>
                      <a:pt x="139" y="16"/>
                    </a:lnTo>
                    <a:lnTo>
                      <a:pt x="149" y="13"/>
                    </a:lnTo>
                    <a:lnTo>
                      <a:pt x="164" y="11"/>
                    </a:lnTo>
                    <a:lnTo>
                      <a:pt x="175" y="8"/>
                    </a:lnTo>
                    <a:lnTo>
                      <a:pt x="189" y="6"/>
                    </a:lnTo>
                    <a:lnTo>
                      <a:pt x="202" y="4"/>
                    </a:lnTo>
                    <a:lnTo>
                      <a:pt x="214" y="4"/>
                    </a:lnTo>
                    <a:lnTo>
                      <a:pt x="229" y="2"/>
                    </a:lnTo>
                    <a:lnTo>
                      <a:pt x="243" y="2"/>
                    </a:lnTo>
                    <a:lnTo>
                      <a:pt x="257" y="0"/>
                    </a:lnTo>
                    <a:lnTo>
                      <a:pt x="272" y="0"/>
                    </a:lnTo>
                    <a:lnTo>
                      <a:pt x="286" y="0"/>
                    </a:lnTo>
                  </a:path>
                </a:pathLst>
              </a:custGeom>
              <a:solidFill>
                <a:srgbClr val="FFFFFF"/>
              </a:solidFill>
              <a:ln w="12699" cap="rnd" cmpd="sng">
                <a:solidFill>
                  <a:srgbClr val="000000"/>
                </a:solidFill>
                <a:prstDash val="solid"/>
                <a:round/>
                <a:headEnd type="none" w="sm" len="sm"/>
                <a:tailEnd type="none" w="sm" len="sm"/>
              </a:ln>
            </p:spPr>
            <p:txBody>
              <a:bodyPr/>
              <a:lstStyle/>
              <a:p>
                <a:endParaRPr lang="en-US" sz="2400">
                  <a:latin typeface="Book Antiqua" panose="02040602050305030304" pitchFamily="18" charset="0"/>
                </a:endParaRPr>
              </a:p>
            </p:txBody>
          </p:sp>
        </p:grpSp>
        <p:sp>
          <p:nvSpPr>
            <p:cNvPr id="13321" name="Rectangle 11">
              <a:extLst>
                <a:ext uri="{FF2B5EF4-FFF2-40B4-BE49-F238E27FC236}">
                  <a16:creationId xmlns:a16="http://schemas.microsoft.com/office/drawing/2014/main" id="{F169E581-00C7-44BF-8326-251C2A469059}"/>
                </a:ext>
              </a:extLst>
            </p:cNvPr>
            <p:cNvSpPr>
              <a:spLocks noChangeArrowheads="1"/>
            </p:cNvSpPr>
            <p:nvPr/>
          </p:nvSpPr>
          <p:spPr bwMode="auto">
            <a:xfrm>
              <a:off x="226" y="3944"/>
              <a:ext cx="45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ook Antiqua" panose="02040602050305030304" pitchFamily="18" charset="0"/>
                </a:rPr>
                <a:t>Full</a:t>
              </a:r>
            </a:p>
          </p:txBody>
        </p:sp>
        <p:grpSp>
          <p:nvGrpSpPr>
            <p:cNvPr id="13322" name="Group 12">
              <a:extLst>
                <a:ext uri="{FF2B5EF4-FFF2-40B4-BE49-F238E27FC236}">
                  <a16:creationId xmlns:a16="http://schemas.microsoft.com/office/drawing/2014/main" id="{0F4B1839-CA36-4D8E-8723-FBB5C8F7F7C2}"/>
                </a:ext>
              </a:extLst>
            </p:cNvPr>
            <p:cNvGrpSpPr>
              <a:grpSpLocks/>
            </p:cNvGrpSpPr>
            <p:nvPr/>
          </p:nvGrpSpPr>
          <p:grpSpPr bwMode="auto">
            <a:xfrm>
              <a:off x="181" y="3449"/>
              <a:ext cx="516" cy="449"/>
              <a:chOff x="2076" y="1812"/>
              <a:chExt cx="601" cy="449"/>
            </a:xfrm>
          </p:grpSpPr>
          <p:sp>
            <p:nvSpPr>
              <p:cNvPr id="13326" name="Freeform 13">
                <a:extLst>
                  <a:ext uri="{FF2B5EF4-FFF2-40B4-BE49-F238E27FC236}">
                    <a16:creationId xmlns:a16="http://schemas.microsoft.com/office/drawing/2014/main" id="{002422B2-D639-4F8F-9AF3-2933B351FB2D}"/>
                  </a:ext>
                </a:extLst>
              </p:cNvPr>
              <p:cNvSpPr>
                <a:spLocks/>
              </p:cNvSpPr>
              <p:nvPr/>
            </p:nvSpPr>
            <p:spPr bwMode="auto">
              <a:xfrm>
                <a:off x="2112" y="1905"/>
                <a:ext cx="565" cy="356"/>
              </a:xfrm>
              <a:custGeom>
                <a:avLst/>
                <a:gdLst>
                  <a:gd name="T0" fmla="*/ 562 w 565"/>
                  <a:gd name="T1" fmla="*/ 6 h 356"/>
                  <a:gd name="T2" fmla="*/ 555 w 565"/>
                  <a:gd name="T3" fmla="*/ 16 h 356"/>
                  <a:gd name="T4" fmla="*/ 541 w 565"/>
                  <a:gd name="T5" fmla="*/ 24 h 356"/>
                  <a:gd name="T6" fmla="*/ 524 w 565"/>
                  <a:gd name="T7" fmla="*/ 32 h 356"/>
                  <a:gd name="T8" fmla="*/ 499 w 565"/>
                  <a:gd name="T9" fmla="*/ 41 h 356"/>
                  <a:gd name="T10" fmla="*/ 471 w 565"/>
                  <a:gd name="T11" fmla="*/ 47 h 356"/>
                  <a:gd name="T12" fmla="*/ 438 w 565"/>
                  <a:gd name="T13" fmla="*/ 53 h 356"/>
                  <a:gd name="T14" fmla="*/ 403 w 565"/>
                  <a:gd name="T15" fmla="*/ 57 h 356"/>
                  <a:gd name="T16" fmla="*/ 365 w 565"/>
                  <a:gd name="T17" fmla="*/ 62 h 356"/>
                  <a:gd name="T18" fmla="*/ 323 w 565"/>
                  <a:gd name="T19" fmla="*/ 63 h 356"/>
                  <a:gd name="T20" fmla="*/ 267 w 565"/>
                  <a:gd name="T21" fmla="*/ 64 h 356"/>
                  <a:gd name="T22" fmla="*/ 225 w 565"/>
                  <a:gd name="T23" fmla="*/ 63 h 356"/>
                  <a:gd name="T24" fmla="*/ 186 w 565"/>
                  <a:gd name="T25" fmla="*/ 60 h 356"/>
                  <a:gd name="T26" fmla="*/ 146 w 565"/>
                  <a:gd name="T27" fmla="*/ 56 h 356"/>
                  <a:gd name="T28" fmla="*/ 113 w 565"/>
                  <a:gd name="T29" fmla="*/ 51 h 356"/>
                  <a:gd name="T30" fmla="*/ 82 w 565"/>
                  <a:gd name="T31" fmla="*/ 46 h 356"/>
                  <a:gd name="T32" fmla="*/ 55 w 565"/>
                  <a:gd name="T33" fmla="*/ 38 h 356"/>
                  <a:gd name="T34" fmla="*/ 31 w 565"/>
                  <a:gd name="T35" fmla="*/ 30 h 356"/>
                  <a:gd name="T36" fmla="*/ 16 w 565"/>
                  <a:gd name="T37" fmla="*/ 22 h 356"/>
                  <a:gd name="T38" fmla="*/ 5 w 565"/>
                  <a:gd name="T39" fmla="*/ 13 h 356"/>
                  <a:gd name="T40" fmla="*/ 0 w 565"/>
                  <a:gd name="T41" fmla="*/ 2 h 356"/>
                  <a:gd name="T42" fmla="*/ 0 w 565"/>
                  <a:gd name="T43" fmla="*/ 295 h 356"/>
                  <a:gd name="T44" fmla="*/ 5 w 565"/>
                  <a:gd name="T45" fmla="*/ 303 h 356"/>
                  <a:gd name="T46" fmla="*/ 16 w 565"/>
                  <a:gd name="T47" fmla="*/ 314 h 356"/>
                  <a:gd name="T48" fmla="*/ 31 w 565"/>
                  <a:gd name="T49" fmla="*/ 322 h 356"/>
                  <a:gd name="T50" fmla="*/ 55 w 565"/>
                  <a:gd name="T51" fmla="*/ 332 h 356"/>
                  <a:gd name="T52" fmla="*/ 82 w 565"/>
                  <a:gd name="T53" fmla="*/ 337 h 356"/>
                  <a:gd name="T54" fmla="*/ 113 w 565"/>
                  <a:gd name="T55" fmla="*/ 343 h 356"/>
                  <a:gd name="T56" fmla="*/ 146 w 565"/>
                  <a:gd name="T57" fmla="*/ 347 h 356"/>
                  <a:gd name="T58" fmla="*/ 186 w 565"/>
                  <a:gd name="T59" fmla="*/ 351 h 356"/>
                  <a:gd name="T60" fmla="*/ 225 w 565"/>
                  <a:gd name="T61" fmla="*/ 355 h 356"/>
                  <a:gd name="T62" fmla="*/ 267 w 565"/>
                  <a:gd name="T63" fmla="*/ 355 h 356"/>
                  <a:gd name="T64" fmla="*/ 323 w 565"/>
                  <a:gd name="T65" fmla="*/ 355 h 356"/>
                  <a:gd name="T66" fmla="*/ 365 w 565"/>
                  <a:gd name="T67" fmla="*/ 353 h 356"/>
                  <a:gd name="T68" fmla="*/ 403 w 565"/>
                  <a:gd name="T69" fmla="*/ 350 h 356"/>
                  <a:gd name="T70" fmla="*/ 438 w 565"/>
                  <a:gd name="T71" fmla="*/ 344 h 356"/>
                  <a:gd name="T72" fmla="*/ 471 w 565"/>
                  <a:gd name="T73" fmla="*/ 339 h 356"/>
                  <a:gd name="T74" fmla="*/ 499 w 565"/>
                  <a:gd name="T75" fmla="*/ 333 h 356"/>
                  <a:gd name="T76" fmla="*/ 524 w 565"/>
                  <a:gd name="T77" fmla="*/ 325 h 356"/>
                  <a:gd name="T78" fmla="*/ 541 w 565"/>
                  <a:gd name="T79" fmla="*/ 317 h 356"/>
                  <a:gd name="T80" fmla="*/ 555 w 565"/>
                  <a:gd name="T81" fmla="*/ 308 h 356"/>
                  <a:gd name="T82" fmla="*/ 562 w 565"/>
                  <a:gd name="T83" fmla="*/ 299 h 356"/>
                  <a:gd name="T84" fmla="*/ 564 w 565"/>
                  <a:gd name="T85" fmla="*/ 0 h 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5"/>
                  <a:gd name="T130" fmla="*/ 0 h 356"/>
                  <a:gd name="T131" fmla="*/ 565 w 565"/>
                  <a:gd name="T132" fmla="*/ 356 h 3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5" h="356">
                    <a:moveTo>
                      <a:pt x="564" y="0"/>
                    </a:moveTo>
                    <a:lnTo>
                      <a:pt x="562" y="2"/>
                    </a:lnTo>
                    <a:lnTo>
                      <a:pt x="562" y="6"/>
                    </a:lnTo>
                    <a:lnTo>
                      <a:pt x="561" y="11"/>
                    </a:lnTo>
                    <a:lnTo>
                      <a:pt x="557" y="13"/>
                    </a:lnTo>
                    <a:lnTo>
                      <a:pt x="555" y="16"/>
                    </a:lnTo>
                    <a:lnTo>
                      <a:pt x="552" y="17"/>
                    </a:lnTo>
                    <a:lnTo>
                      <a:pt x="546" y="22"/>
                    </a:lnTo>
                    <a:lnTo>
                      <a:pt x="541" y="24"/>
                    </a:lnTo>
                    <a:lnTo>
                      <a:pt x="536" y="27"/>
                    </a:lnTo>
                    <a:lnTo>
                      <a:pt x="531" y="30"/>
                    </a:lnTo>
                    <a:lnTo>
                      <a:pt x="524" y="32"/>
                    </a:lnTo>
                    <a:lnTo>
                      <a:pt x="515" y="35"/>
                    </a:lnTo>
                    <a:lnTo>
                      <a:pt x="508" y="38"/>
                    </a:lnTo>
                    <a:lnTo>
                      <a:pt x="499" y="41"/>
                    </a:lnTo>
                    <a:lnTo>
                      <a:pt x="490" y="44"/>
                    </a:lnTo>
                    <a:lnTo>
                      <a:pt x="481" y="46"/>
                    </a:lnTo>
                    <a:lnTo>
                      <a:pt x="471" y="47"/>
                    </a:lnTo>
                    <a:lnTo>
                      <a:pt x="462" y="50"/>
                    </a:lnTo>
                    <a:lnTo>
                      <a:pt x="449" y="51"/>
                    </a:lnTo>
                    <a:lnTo>
                      <a:pt x="438" y="53"/>
                    </a:lnTo>
                    <a:lnTo>
                      <a:pt x="428" y="55"/>
                    </a:lnTo>
                    <a:lnTo>
                      <a:pt x="416" y="56"/>
                    </a:lnTo>
                    <a:lnTo>
                      <a:pt x="403" y="57"/>
                    </a:lnTo>
                    <a:lnTo>
                      <a:pt x="391" y="59"/>
                    </a:lnTo>
                    <a:lnTo>
                      <a:pt x="378" y="60"/>
                    </a:lnTo>
                    <a:lnTo>
                      <a:pt x="365" y="62"/>
                    </a:lnTo>
                    <a:lnTo>
                      <a:pt x="352" y="63"/>
                    </a:lnTo>
                    <a:lnTo>
                      <a:pt x="338" y="63"/>
                    </a:lnTo>
                    <a:lnTo>
                      <a:pt x="323" y="63"/>
                    </a:lnTo>
                    <a:lnTo>
                      <a:pt x="311" y="63"/>
                    </a:lnTo>
                    <a:lnTo>
                      <a:pt x="296" y="64"/>
                    </a:lnTo>
                    <a:lnTo>
                      <a:pt x="267" y="64"/>
                    </a:lnTo>
                    <a:lnTo>
                      <a:pt x="253" y="63"/>
                    </a:lnTo>
                    <a:lnTo>
                      <a:pt x="239" y="63"/>
                    </a:lnTo>
                    <a:lnTo>
                      <a:pt x="225" y="63"/>
                    </a:lnTo>
                    <a:lnTo>
                      <a:pt x="210" y="63"/>
                    </a:lnTo>
                    <a:lnTo>
                      <a:pt x="198" y="62"/>
                    </a:lnTo>
                    <a:lnTo>
                      <a:pt x="186" y="60"/>
                    </a:lnTo>
                    <a:lnTo>
                      <a:pt x="172" y="59"/>
                    </a:lnTo>
                    <a:lnTo>
                      <a:pt x="161" y="57"/>
                    </a:lnTo>
                    <a:lnTo>
                      <a:pt x="146" y="56"/>
                    </a:lnTo>
                    <a:lnTo>
                      <a:pt x="137" y="55"/>
                    </a:lnTo>
                    <a:lnTo>
                      <a:pt x="124" y="53"/>
                    </a:lnTo>
                    <a:lnTo>
                      <a:pt x="113" y="51"/>
                    </a:lnTo>
                    <a:lnTo>
                      <a:pt x="101" y="50"/>
                    </a:lnTo>
                    <a:lnTo>
                      <a:pt x="92" y="47"/>
                    </a:lnTo>
                    <a:lnTo>
                      <a:pt x="82" y="46"/>
                    </a:lnTo>
                    <a:lnTo>
                      <a:pt x="73" y="44"/>
                    </a:lnTo>
                    <a:lnTo>
                      <a:pt x="64" y="41"/>
                    </a:lnTo>
                    <a:lnTo>
                      <a:pt x="55" y="38"/>
                    </a:lnTo>
                    <a:lnTo>
                      <a:pt x="48" y="35"/>
                    </a:lnTo>
                    <a:lnTo>
                      <a:pt x="40" y="32"/>
                    </a:lnTo>
                    <a:lnTo>
                      <a:pt x="31" y="30"/>
                    </a:lnTo>
                    <a:lnTo>
                      <a:pt x="28" y="27"/>
                    </a:lnTo>
                    <a:lnTo>
                      <a:pt x="22" y="24"/>
                    </a:lnTo>
                    <a:lnTo>
                      <a:pt x="16" y="22"/>
                    </a:lnTo>
                    <a:lnTo>
                      <a:pt x="11" y="17"/>
                    </a:lnTo>
                    <a:lnTo>
                      <a:pt x="9" y="16"/>
                    </a:lnTo>
                    <a:lnTo>
                      <a:pt x="5" y="13"/>
                    </a:lnTo>
                    <a:lnTo>
                      <a:pt x="4" y="11"/>
                    </a:lnTo>
                    <a:lnTo>
                      <a:pt x="2" y="6"/>
                    </a:lnTo>
                    <a:lnTo>
                      <a:pt x="0" y="2"/>
                    </a:lnTo>
                    <a:lnTo>
                      <a:pt x="0" y="0"/>
                    </a:lnTo>
                    <a:lnTo>
                      <a:pt x="0" y="290"/>
                    </a:lnTo>
                    <a:lnTo>
                      <a:pt x="0" y="295"/>
                    </a:lnTo>
                    <a:lnTo>
                      <a:pt x="2" y="299"/>
                    </a:lnTo>
                    <a:lnTo>
                      <a:pt x="4" y="302"/>
                    </a:lnTo>
                    <a:lnTo>
                      <a:pt x="5" y="303"/>
                    </a:lnTo>
                    <a:lnTo>
                      <a:pt x="9" y="308"/>
                    </a:lnTo>
                    <a:lnTo>
                      <a:pt x="11" y="311"/>
                    </a:lnTo>
                    <a:lnTo>
                      <a:pt x="16" y="314"/>
                    </a:lnTo>
                    <a:lnTo>
                      <a:pt x="22" y="317"/>
                    </a:lnTo>
                    <a:lnTo>
                      <a:pt x="28" y="320"/>
                    </a:lnTo>
                    <a:lnTo>
                      <a:pt x="31" y="322"/>
                    </a:lnTo>
                    <a:lnTo>
                      <a:pt x="40" y="325"/>
                    </a:lnTo>
                    <a:lnTo>
                      <a:pt x="48" y="328"/>
                    </a:lnTo>
                    <a:lnTo>
                      <a:pt x="55" y="332"/>
                    </a:lnTo>
                    <a:lnTo>
                      <a:pt x="64" y="333"/>
                    </a:lnTo>
                    <a:lnTo>
                      <a:pt x="73" y="335"/>
                    </a:lnTo>
                    <a:lnTo>
                      <a:pt x="82" y="337"/>
                    </a:lnTo>
                    <a:lnTo>
                      <a:pt x="92" y="339"/>
                    </a:lnTo>
                    <a:lnTo>
                      <a:pt x="101" y="341"/>
                    </a:lnTo>
                    <a:lnTo>
                      <a:pt x="113" y="343"/>
                    </a:lnTo>
                    <a:lnTo>
                      <a:pt x="124" y="344"/>
                    </a:lnTo>
                    <a:lnTo>
                      <a:pt x="137" y="347"/>
                    </a:lnTo>
                    <a:lnTo>
                      <a:pt x="146" y="347"/>
                    </a:lnTo>
                    <a:lnTo>
                      <a:pt x="161" y="350"/>
                    </a:lnTo>
                    <a:lnTo>
                      <a:pt x="172" y="351"/>
                    </a:lnTo>
                    <a:lnTo>
                      <a:pt x="186" y="351"/>
                    </a:lnTo>
                    <a:lnTo>
                      <a:pt x="198" y="353"/>
                    </a:lnTo>
                    <a:lnTo>
                      <a:pt x="210" y="354"/>
                    </a:lnTo>
                    <a:lnTo>
                      <a:pt x="225" y="355"/>
                    </a:lnTo>
                    <a:lnTo>
                      <a:pt x="239" y="355"/>
                    </a:lnTo>
                    <a:lnTo>
                      <a:pt x="253" y="355"/>
                    </a:lnTo>
                    <a:lnTo>
                      <a:pt x="267" y="355"/>
                    </a:lnTo>
                    <a:lnTo>
                      <a:pt x="296" y="355"/>
                    </a:lnTo>
                    <a:lnTo>
                      <a:pt x="311" y="355"/>
                    </a:lnTo>
                    <a:lnTo>
                      <a:pt x="323" y="355"/>
                    </a:lnTo>
                    <a:lnTo>
                      <a:pt x="338" y="355"/>
                    </a:lnTo>
                    <a:lnTo>
                      <a:pt x="352" y="354"/>
                    </a:lnTo>
                    <a:lnTo>
                      <a:pt x="365" y="353"/>
                    </a:lnTo>
                    <a:lnTo>
                      <a:pt x="378" y="351"/>
                    </a:lnTo>
                    <a:lnTo>
                      <a:pt x="391" y="351"/>
                    </a:lnTo>
                    <a:lnTo>
                      <a:pt x="403" y="350"/>
                    </a:lnTo>
                    <a:lnTo>
                      <a:pt x="416" y="347"/>
                    </a:lnTo>
                    <a:lnTo>
                      <a:pt x="428" y="347"/>
                    </a:lnTo>
                    <a:lnTo>
                      <a:pt x="438" y="344"/>
                    </a:lnTo>
                    <a:lnTo>
                      <a:pt x="449" y="343"/>
                    </a:lnTo>
                    <a:lnTo>
                      <a:pt x="462" y="341"/>
                    </a:lnTo>
                    <a:lnTo>
                      <a:pt x="471" y="339"/>
                    </a:lnTo>
                    <a:lnTo>
                      <a:pt x="481" y="337"/>
                    </a:lnTo>
                    <a:lnTo>
                      <a:pt x="490" y="335"/>
                    </a:lnTo>
                    <a:lnTo>
                      <a:pt x="499" y="333"/>
                    </a:lnTo>
                    <a:lnTo>
                      <a:pt x="508" y="332"/>
                    </a:lnTo>
                    <a:lnTo>
                      <a:pt x="515" y="328"/>
                    </a:lnTo>
                    <a:lnTo>
                      <a:pt x="524" y="325"/>
                    </a:lnTo>
                    <a:lnTo>
                      <a:pt x="531" y="322"/>
                    </a:lnTo>
                    <a:lnTo>
                      <a:pt x="536" y="320"/>
                    </a:lnTo>
                    <a:lnTo>
                      <a:pt x="541" y="317"/>
                    </a:lnTo>
                    <a:lnTo>
                      <a:pt x="546" y="314"/>
                    </a:lnTo>
                    <a:lnTo>
                      <a:pt x="552" y="311"/>
                    </a:lnTo>
                    <a:lnTo>
                      <a:pt x="555" y="308"/>
                    </a:lnTo>
                    <a:lnTo>
                      <a:pt x="557" y="303"/>
                    </a:lnTo>
                    <a:lnTo>
                      <a:pt x="561" y="302"/>
                    </a:lnTo>
                    <a:lnTo>
                      <a:pt x="562" y="299"/>
                    </a:lnTo>
                    <a:lnTo>
                      <a:pt x="562" y="295"/>
                    </a:lnTo>
                    <a:lnTo>
                      <a:pt x="564" y="290"/>
                    </a:lnTo>
                    <a:lnTo>
                      <a:pt x="564"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latin typeface="Book Antiqua" panose="02040602050305030304" pitchFamily="18" charset="0"/>
                </a:endParaRPr>
              </a:p>
            </p:txBody>
          </p:sp>
          <p:sp>
            <p:nvSpPr>
              <p:cNvPr id="13327" name="Freeform 14">
                <a:extLst>
                  <a:ext uri="{FF2B5EF4-FFF2-40B4-BE49-F238E27FC236}">
                    <a16:creationId xmlns:a16="http://schemas.microsoft.com/office/drawing/2014/main" id="{C2F8A5AB-3B70-4597-88E9-843638AF0C02}"/>
                  </a:ext>
                </a:extLst>
              </p:cNvPr>
              <p:cNvSpPr>
                <a:spLocks/>
              </p:cNvSpPr>
              <p:nvPr/>
            </p:nvSpPr>
            <p:spPr bwMode="auto">
              <a:xfrm>
                <a:off x="2112" y="1839"/>
                <a:ext cx="565" cy="125"/>
              </a:xfrm>
              <a:custGeom>
                <a:avLst/>
                <a:gdLst>
                  <a:gd name="T0" fmla="*/ 311 w 565"/>
                  <a:gd name="T1" fmla="*/ 0 h 125"/>
                  <a:gd name="T2" fmla="*/ 352 w 565"/>
                  <a:gd name="T3" fmla="*/ 2 h 125"/>
                  <a:gd name="T4" fmla="*/ 391 w 565"/>
                  <a:gd name="T5" fmla="*/ 5 h 125"/>
                  <a:gd name="T6" fmla="*/ 428 w 565"/>
                  <a:gd name="T7" fmla="*/ 8 h 125"/>
                  <a:gd name="T8" fmla="*/ 462 w 565"/>
                  <a:gd name="T9" fmla="*/ 14 h 125"/>
                  <a:gd name="T10" fmla="*/ 490 w 565"/>
                  <a:gd name="T11" fmla="*/ 20 h 125"/>
                  <a:gd name="T12" fmla="*/ 515 w 565"/>
                  <a:gd name="T13" fmla="*/ 26 h 125"/>
                  <a:gd name="T14" fmla="*/ 536 w 565"/>
                  <a:gd name="T15" fmla="*/ 35 h 125"/>
                  <a:gd name="T16" fmla="*/ 552 w 565"/>
                  <a:gd name="T17" fmla="*/ 44 h 125"/>
                  <a:gd name="T18" fmla="*/ 561 w 565"/>
                  <a:gd name="T19" fmla="*/ 53 h 125"/>
                  <a:gd name="T20" fmla="*/ 564 w 565"/>
                  <a:gd name="T21" fmla="*/ 62 h 125"/>
                  <a:gd name="T22" fmla="*/ 561 w 565"/>
                  <a:gd name="T23" fmla="*/ 72 h 125"/>
                  <a:gd name="T24" fmla="*/ 552 w 565"/>
                  <a:gd name="T25" fmla="*/ 80 h 125"/>
                  <a:gd name="T26" fmla="*/ 536 w 565"/>
                  <a:gd name="T27" fmla="*/ 89 h 125"/>
                  <a:gd name="T28" fmla="*/ 515 w 565"/>
                  <a:gd name="T29" fmla="*/ 96 h 125"/>
                  <a:gd name="T30" fmla="*/ 490 w 565"/>
                  <a:gd name="T31" fmla="*/ 104 h 125"/>
                  <a:gd name="T32" fmla="*/ 462 w 565"/>
                  <a:gd name="T33" fmla="*/ 110 h 125"/>
                  <a:gd name="T34" fmla="*/ 428 w 565"/>
                  <a:gd name="T35" fmla="*/ 116 h 125"/>
                  <a:gd name="T36" fmla="*/ 391 w 565"/>
                  <a:gd name="T37" fmla="*/ 119 h 125"/>
                  <a:gd name="T38" fmla="*/ 352 w 565"/>
                  <a:gd name="T39" fmla="*/ 123 h 125"/>
                  <a:gd name="T40" fmla="*/ 311 w 565"/>
                  <a:gd name="T41" fmla="*/ 123 h 125"/>
                  <a:gd name="T42" fmla="*/ 253 w 565"/>
                  <a:gd name="T43" fmla="*/ 123 h 125"/>
                  <a:gd name="T44" fmla="*/ 210 w 565"/>
                  <a:gd name="T45" fmla="*/ 123 h 125"/>
                  <a:gd name="T46" fmla="*/ 172 w 565"/>
                  <a:gd name="T47" fmla="*/ 119 h 125"/>
                  <a:gd name="T48" fmla="*/ 137 w 565"/>
                  <a:gd name="T49" fmla="*/ 116 h 125"/>
                  <a:gd name="T50" fmla="*/ 101 w 565"/>
                  <a:gd name="T51" fmla="*/ 110 h 125"/>
                  <a:gd name="T52" fmla="*/ 73 w 565"/>
                  <a:gd name="T53" fmla="*/ 104 h 125"/>
                  <a:gd name="T54" fmla="*/ 48 w 565"/>
                  <a:gd name="T55" fmla="*/ 96 h 125"/>
                  <a:gd name="T56" fmla="*/ 28 w 565"/>
                  <a:gd name="T57" fmla="*/ 89 h 125"/>
                  <a:gd name="T58" fmla="*/ 11 w 565"/>
                  <a:gd name="T59" fmla="*/ 80 h 125"/>
                  <a:gd name="T60" fmla="*/ 4 w 565"/>
                  <a:gd name="T61" fmla="*/ 72 h 125"/>
                  <a:gd name="T62" fmla="*/ 0 w 565"/>
                  <a:gd name="T63" fmla="*/ 62 h 125"/>
                  <a:gd name="T64" fmla="*/ 4 w 565"/>
                  <a:gd name="T65" fmla="*/ 53 h 125"/>
                  <a:gd name="T66" fmla="*/ 11 w 565"/>
                  <a:gd name="T67" fmla="*/ 44 h 125"/>
                  <a:gd name="T68" fmla="*/ 28 w 565"/>
                  <a:gd name="T69" fmla="*/ 35 h 125"/>
                  <a:gd name="T70" fmla="*/ 48 w 565"/>
                  <a:gd name="T71" fmla="*/ 26 h 125"/>
                  <a:gd name="T72" fmla="*/ 73 w 565"/>
                  <a:gd name="T73" fmla="*/ 20 h 125"/>
                  <a:gd name="T74" fmla="*/ 101 w 565"/>
                  <a:gd name="T75" fmla="*/ 14 h 125"/>
                  <a:gd name="T76" fmla="*/ 137 w 565"/>
                  <a:gd name="T77" fmla="*/ 8 h 125"/>
                  <a:gd name="T78" fmla="*/ 172 w 565"/>
                  <a:gd name="T79" fmla="*/ 5 h 125"/>
                  <a:gd name="T80" fmla="*/ 210 w 565"/>
                  <a:gd name="T81" fmla="*/ 2 h 125"/>
                  <a:gd name="T82" fmla="*/ 253 w 565"/>
                  <a:gd name="T83" fmla="*/ 0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5"/>
                  <a:gd name="T127" fmla="*/ 0 h 125"/>
                  <a:gd name="T128" fmla="*/ 565 w 565"/>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5" h="125">
                    <a:moveTo>
                      <a:pt x="281" y="0"/>
                    </a:moveTo>
                    <a:lnTo>
                      <a:pt x="296" y="0"/>
                    </a:lnTo>
                    <a:lnTo>
                      <a:pt x="311" y="0"/>
                    </a:lnTo>
                    <a:lnTo>
                      <a:pt x="323" y="1"/>
                    </a:lnTo>
                    <a:lnTo>
                      <a:pt x="338" y="1"/>
                    </a:lnTo>
                    <a:lnTo>
                      <a:pt x="352" y="2"/>
                    </a:lnTo>
                    <a:lnTo>
                      <a:pt x="365" y="2"/>
                    </a:lnTo>
                    <a:lnTo>
                      <a:pt x="378" y="3"/>
                    </a:lnTo>
                    <a:lnTo>
                      <a:pt x="391" y="5"/>
                    </a:lnTo>
                    <a:lnTo>
                      <a:pt x="403" y="5"/>
                    </a:lnTo>
                    <a:lnTo>
                      <a:pt x="416" y="7"/>
                    </a:lnTo>
                    <a:lnTo>
                      <a:pt x="428" y="8"/>
                    </a:lnTo>
                    <a:lnTo>
                      <a:pt x="438" y="9"/>
                    </a:lnTo>
                    <a:lnTo>
                      <a:pt x="449" y="12"/>
                    </a:lnTo>
                    <a:lnTo>
                      <a:pt x="462" y="14"/>
                    </a:lnTo>
                    <a:lnTo>
                      <a:pt x="471" y="16"/>
                    </a:lnTo>
                    <a:lnTo>
                      <a:pt x="481" y="17"/>
                    </a:lnTo>
                    <a:lnTo>
                      <a:pt x="490" y="20"/>
                    </a:lnTo>
                    <a:lnTo>
                      <a:pt x="499" y="21"/>
                    </a:lnTo>
                    <a:lnTo>
                      <a:pt x="508" y="25"/>
                    </a:lnTo>
                    <a:lnTo>
                      <a:pt x="515" y="26"/>
                    </a:lnTo>
                    <a:lnTo>
                      <a:pt x="524" y="29"/>
                    </a:lnTo>
                    <a:lnTo>
                      <a:pt x="531" y="32"/>
                    </a:lnTo>
                    <a:lnTo>
                      <a:pt x="536" y="35"/>
                    </a:lnTo>
                    <a:lnTo>
                      <a:pt x="541" y="38"/>
                    </a:lnTo>
                    <a:lnTo>
                      <a:pt x="546" y="41"/>
                    </a:lnTo>
                    <a:lnTo>
                      <a:pt x="552" y="44"/>
                    </a:lnTo>
                    <a:lnTo>
                      <a:pt x="555" y="47"/>
                    </a:lnTo>
                    <a:lnTo>
                      <a:pt x="557" y="49"/>
                    </a:lnTo>
                    <a:lnTo>
                      <a:pt x="561" y="53"/>
                    </a:lnTo>
                    <a:lnTo>
                      <a:pt x="562" y="56"/>
                    </a:lnTo>
                    <a:lnTo>
                      <a:pt x="562" y="58"/>
                    </a:lnTo>
                    <a:lnTo>
                      <a:pt x="564" y="62"/>
                    </a:lnTo>
                    <a:lnTo>
                      <a:pt x="562" y="65"/>
                    </a:lnTo>
                    <a:lnTo>
                      <a:pt x="562" y="68"/>
                    </a:lnTo>
                    <a:lnTo>
                      <a:pt x="561" y="72"/>
                    </a:lnTo>
                    <a:lnTo>
                      <a:pt x="557" y="74"/>
                    </a:lnTo>
                    <a:lnTo>
                      <a:pt x="555" y="77"/>
                    </a:lnTo>
                    <a:lnTo>
                      <a:pt x="552" y="80"/>
                    </a:lnTo>
                    <a:lnTo>
                      <a:pt x="546" y="83"/>
                    </a:lnTo>
                    <a:lnTo>
                      <a:pt x="541" y="86"/>
                    </a:lnTo>
                    <a:lnTo>
                      <a:pt x="536" y="89"/>
                    </a:lnTo>
                    <a:lnTo>
                      <a:pt x="531" y="92"/>
                    </a:lnTo>
                    <a:lnTo>
                      <a:pt x="524" y="93"/>
                    </a:lnTo>
                    <a:lnTo>
                      <a:pt x="515" y="96"/>
                    </a:lnTo>
                    <a:lnTo>
                      <a:pt x="508" y="98"/>
                    </a:lnTo>
                    <a:lnTo>
                      <a:pt x="499" y="101"/>
                    </a:lnTo>
                    <a:lnTo>
                      <a:pt x="490" y="104"/>
                    </a:lnTo>
                    <a:lnTo>
                      <a:pt x="481" y="106"/>
                    </a:lnTo>
                    <a:lnTo>
                      <a:pt x="471" y="107"/>
                    </a:lnTo>
                    <a:lnTo>
                      <a:pt x="462" y="110"/>
                    </a:lnTo>
                    <a:lnTo>
                      <a:pt x="449" y="111"/>
                    </a:lnTo>
                    <a:lnTo>
                      <a:pt x="438" y="114"/>
                    </a:lnTo>
                    <a:lnTo>
                      <a:pt x="428" y="116"/>
                    </a:lnTo>
                    <a:lnTo>
                      <a:pt x="416" y="117"/>
                    </a:lnTo>
                    <a:lnTo>
                      <a:pt x="403" y="118"/>
                    </a:lnTo>
                    <a:lnTo>
                      <a:pt x="391" y="119"/>
                    </a:lnTo>
                    <a:lnTo>
                      <a:pt x="378" y="120"/>
                    </a:lnTo>
                    <a:lnTo>
                      <a:pt x="365" y="122"/>
                    </a:lnTo>
                    <a:lnTo>
                      <a:pt x="352" y="123"/>
                    </a:lnTo>
                    <a:lnTo>
                      <a:pt x="338" y="123"/>
                    </a:lnTo>
                    <a:lnTo>
                      <a:pt x="323" y="123"/>
                    </a:lnTo>
                    <a:lnTo>
                      <a:pt x="311" y="123"/>
                    </a:lnTo>
                    <a:lnTo>
                      <a:pt x="296" y="124"/>
                    </a:lnTo>
                    <a:lnTo>
                      <a:pt x="267" y="124"/>
                    </a:lnTo>
                    <a:lnTo>
                      <a:pt x="253" y="123"/>
                    </a:lnTo>
                    <a:lnTo>
                      <a:pt x="239" y="123"/>
                    </a:lnTo>
                    <a:lnTo>
                      <a:pt x="225" y="123"/>
                    </a:lnTo>
                    <a:lnTo>
                      <a:pt x="210" y="123"/>
                    </a:lnTo>
                    <a:lnTo>
                      <a:pt x="198" y="122"/>
                    </a:lnTo>
                    <a:lnTo>
                      <a:pt x="186" y="120"/>
                    </a:lnTo>
                    <a:lnTo>
                      <a:pt x="172" y="119"/>
                    </a:lnTo>
                    <a:lnTo>
                      <a:pt x="161" y="118"/>
                    </a:lnTo>
                    <a:lnTo>
                      <a:pt x="146" y="117"/>
                    </a:lnTo>
                    <a:lnTo>
                      <a:pt x="137" y="116"/>
                    </a:lnTo>
                    <a:lnTo>
                      <a:pt x="124" y="114"/>
                    </a:lnTo>
                    <a:lnTo>
                      <a:pt x="113" y="111"/>
                    </a:lnTo>
                    <a:lnTo>
                      <a:pt x="101" y="110"/>
                    </a:lnTo>
                    <a:lnTo>
                      <a:pt x="92" y="107"/>
                    </a:lnTo>
                    <a:lnTo>
                      <a:pt x="82" y="106"/>
                    </a:lnTo>
                    <a:lnTo>
                      <a:pt x="73" y="104"/>
                    </a:lnTo>
                    <a:lnTo>
                      <a:pt x="64" y="101"/>
                    </a:lnTo>
                    <a:lnTo>
                      <a:pt x="55" y="98"/>
                    </a:lnTo>
                    <a:lnTo>
                      <a:pt x="48" y="96"/>
                    </a:lnTo>
                    <a:lnTo>
                      <a:pt x="40" y="93"/>
                    </a:lnTo>
                    <a:lnTo>
                      <a:pt x="31" y="92"/>
                    </a:lnTo>
                    <a:lnTo>
                      <a:pt x="28" y="89"/>
                    </a:lnTo>
                    <a:lnTo>
                      <a:pt x="22" y="86"/>
                    </a:lnTo>
                    <a:lnTo>
                      <a:pt x="16" y="83"/>
                    </a:lnTo>
                    <a:lnTo>
                      <a:pt x="11" y="80"/>
                    </a:lnTo>
                    <a:lnTo>
                      <a:pt x="9" y="77"/>
                    </a:lnTo>
                    <a:lnTo>
                      <a:pt x="5" y="74"/>
                    </a:lnTo>
                    <a:lnTo>
                      <a:pt x="4" y="72"/>
                    </a:lnTo>
                    <a:lnTo>
                      <a:pt x="2" y="68"/>
                    </a:lnTo>
                    <a:lnTo>
                      <a:pt x="0" y="65"/>
                    </a:lnTo>
                    <a:lnTo>
                      <a:pt x="0" y="62"/>
                    </a:lnTo>
                    <a:lnTo>
                      <a:pt x="0" y="58"/>
                    </a:lnTo>
                    <a:lnTo>
                      <a:pt x="2" y="56"/>
                    </a:lnTo>
                    <a:lnTo>
                      <a:pt x="4" y="53"/>
                    </a:lnTo>
                    <a:lnTo>
                      <a:pt x="5" y="49"/>
                    </a:lnTo>
                    <a:lnTo>
                      <a:pt x="9" y="47"/>
                    </a:lnTo>
                    <a:lnTo>
                      <a:pt x="11" y="44"/>
                    </a:lnTo>
                    <a:lnTo>
                      <a:pt x="16" y="41"/>
                    </a:lnTo>
                    <a:lnTo>
                      <a:pt x="22" y="38"/>
                    </a:lnTo>
                    <a:lnTo>
                      <a:pt x="28" y="35"/>
                    </a:lnTo>
                    <a:lnTo>
                      <a:pt x="31" y="32"/>
                    </a:lnTo>
                    <a:lnTo>
                      <a:pt x="40" y="29"/>
                    </a:lnTo>
                    <a:lnTo>
                      <a:pt x="48" y="26"/>
                    </a:lnTo>
                    <a:lnTo>
                      <a:pt x="55" y="25"/>
                    </a:lnTo>
                    <a:lnTo>
                      <a:pt x="64" y="21"/>
                    </a:lnTo>
                    <a:lnTo>
                      <a:pt x="73" y="20"/>
                    </a:lnTo>
                    <a:lnTo>
                      <a:pt x="82" y="17"/>
                    </a:lnTo>
                    <a:lnTo>
                      <a:pt x="92" y="16"/>
                    </a:lnTo>
                    <a:lnTo>
                      <a:pt x="101" y="14"/>
                    </a:lnTo>
                    <a:lnTo>
                      <a:pt x="113" y="12"/>
                    </a:lnTo>
                    <a:lnTo>
                      <a:pt x="124" y="9"/>
                    </a:lnTo>
                    <a:lnTo>
                      <a:pt x="137" y="8"/>
                    </a:lnTo>
                    <a:lnTo>
                      <a:pt x="146" y="7"/>
                    </a:lnTo>
                    <a:lnTo>
                      <a:pt x="161" y="5"/>
                    </a:lnTo>
                    <a:lnTo>
                      <a:pt x="172" y="5"/>
                    </a:lnTo>
                    <a:lnTo>
                      <a:pt x="186" y="3"/>
                    </a:lnTo>
                    <a:lnTo>
                      <a:pt x="198" y="2"/>
                    </a:lnTo>
                    <a:lnTo>
                      <a:pt x="210" y="2"/>
                    </a:lnTo>
                    <a:lnTo>
                      <a:pt x="225" y="1"/>
                    </a:lnTo>
                    <a:lnTo>
                      <a:pt x="239" y="1"/>
                    </a:lnTo>
                    <a:lnTo>
                      <a:pt x="253" y="0"/>
                    </a:lnTo>
                    <a:lnTo>
                      <a:pt x="267" y="0"/>
                    </a:lnTo>
                    <a:lnTo>
                      <a:pt x="281"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latin typeface="Book Antiqua" panose="02040602050305030304" pitchFamily="18" charset="0"/>
                </a:endParaRPr>
              </a:p>
            </p:txBody>
          </p:sp>
          <p:sp>
            <p:nvSpPr>
              <p:cNvPr id="13328" name="Freeform 15">
                <a:extLst>
                  <a:ext uri="{FF2B5EF4-FFF2-40B4-BE49-F238E27FC236}">
                    <a16:creationId xmlns:a16="http://schemas.microsoft.com/office/drawing/2014/main" id="{FDAE6D5E-8113-428B-9E9E-06CE8B187961}"/>
                  </a:ext>
                </a:extLst>
              </p:cNvPr>
              <p:cNvSpPr>
                <a:spLocks/>
              </p:cNvSpPr>
              <p:nvPr/>
            </p:nvSpPr>
            <p:spPr bwMode="auto">
              <a:xfrm>
                <a:off x="2076" y="1878"/>
                <a:ext cx="575" cy="364"/>
              </a:xfrm>
              <a:custGeom>
                <a:avLst/>
                <a:gdLst>
                  <a:gd name="T0" fmla="*/ 572 w 575"/>
                  <a:gd name="T1" fmla="*/ 6 h 364"/>
                  <a:gd name="T2" fmla="*/ 565 w 575"/>
                  <a:gd name="T3" fmla="*/ 16 h 364"/>
                  <a:gd name="T4" fmla="*/ 551 w 575"/>
                  <a:gd name="T5" fmla="*/ 25 h 364"/>
                  <a:gd name="T6" fmla="*/ 533 w 575"/>
                  <a:gd name="T7" fmla="*/ 33 h 364"/>
                  <a:gd name="T8" fmla="*/ 508 w 575"/>
                  <a:gd name="T9" fmla="*/ 42 h 364"/>
                  <a:gd name="T10" fmla="*/ 479 w 575"/>
                  <a:gd name="T11" fmla="*/ 48 h 364"/>
                  <a:gd name="T12" fmla="*/ 446 w 575"/>
                  <a:gd name="T13" fmla="*/ 55 h 364"/>
                  <a:gd name="T14" fmla="*/ 410 w 575"/>
                  <a:gd name="T15" fmla="*/ 59 h 364"/>
                  <a:gd name="T16" fmla="*/ 371 w 575"/>
                  <a:gd name="T17" fmla="*/ 63 h 364"/>
                  <a:gd name="T18" fmla="*/ 329 w 575"/>
                  <a:gd name="T19" fmla="*/ 65 h 364"/>
                  <a:gd name="T20" fmla="*/ 272 w 575"/>
                  <a:gd name="T21" fmla="*/ 66 h 364"/>
                  <a:gd name="T22" fmla="*/ 229 w 575"/>
                  <a:gd name="T23" fmla="*/ 65 h 364"/>
                  <a:gd name="T24" fmla="*/ 189 w 575"/>
                  <a:gd name="T25" fmla="*/ 62 h 364"/>
                  <a:gd name="T26" fmla="*/ 149 w 575"/>
                  <a:gd name="T27" fmla="*/ 58 h 364"/>
                  <a:gd name="T28" fmla="*/ 115 w 575"/>
                  <a:gd name="T29" fmla="*/ 52 h 364"/>
                  <a:gd name="T30" fmla="*/ 83 w 575"/>
                  <a:gd name="T31" fmla="*/ 47 h 364"/>
                  <a:gd name="T32" fmla="*/ 56 w 575"/>
                  <a:gd name="T33" fmla="*/ 39 h 364"/>
                  <a:gd name="T34" fmla="*/ 32 w 575"/>
                  <a:gd name="T35" fmla="*/ 31 h 364"/>
                  <a:gd name="T36" fmla="*/ 16 w 575"/>
                  <a:gd name="T37" fmla="*/ 23 h 364"/>
                  <a:gd name="T38" fmla="*/ 5 w 575"/>
                  <a:gd name="T39" fmla="*/ 13 h 364"/>
                  <a:gd name="T40" fmla="*/ 0 w 575"/>
                  <a:gd name="T41" fmla="*/ 3 h 364"/>
                  <a:gd name="T42" fmla="*/ 0 w 575"/>
                  <a:gd name="T43" fmla="*/ 301 h 364"/>
                  <a:gd name="T44" fmla="*/ 5 w 575"/>
                  <a:gd name="T45" fmla="*/ 310 h 364"/>
                  <a:gd name="T46" fmla="*/ 16 w 575"/>
                  <a:gd name="T47" fmla="*/ 321 h 364"/>
                  <a:gd name="T48" fmla="*/ 32 w 575"/>
                  <a:gd name="T49" fmla="*/ 329 h 364"/>
                  <a:gd name="T50" fmla="*/ 56 w 575"/>
                  <a:gd name="T51" fmla="*/ 339 h 364"/>
                  <a:gd name="T52" fmla="*/ 83 w 575"/>
                  <a:gd name="T53" fmla="*/ 344 h 364"/>
                  <a:gd name="T54" fmla="*/ 115 w 575"/>
                  <a:gd name="T55" fmla="*/ 351 h 364"/>
                  <a:gd name="T56" fmla="*/ 149 w 575"/>
                  <a:gd name="T57" fmla="*/ 355 h 364"/>
                  <a:gd name="T58" fmla="*/ 189 w 575"/>
                  <a:gd name="T59" fmla="*/ 359 h 364"/>
                  <a:gd name="T60" fmla="*/ 229 w 575"/>
                  <a:gd name="T61" fmla="*/ 363 h 364"/>
                  <a:gd name="T62" fmla="*/ 272 w 575"/>
                  <a:gd name="T63" fmla="*/ 363 h 364"/>
                  <a:gd name="T64" fmla="*/ 329 w 575"/>
                  <a:gd name="T65" fmla="*/ 363 h 364"/>
                  <a:gd name="T66" fmla="*/ 371 w 575"/>
                  <a:gd name="T67" fmla="*/ 360 h 364"/>
                  <a:gd name="T68" fmla="*/ 410 w 575"/>
                  <a:gd name="T69" fmla="*/ 357 h 364"/>
                  <a:gd name="T70" fmla="*/ 446 w 575"/>
                  <a:gd name="T71" fmla="*/ 352 h 364"/>
                  <a:gd name="T72" fmla="*/ 479 w 575"/>
                  <a:gd name="T73" fmla="*/ 347 h 364"/>
                  <a:gd name="T74" fmla="*/ 508 w 575"/>
                  <a:gd name="T75" fmla="*/ 340 h 364"/>
                  <a:gd name="T76" fmla="*/ 533 w 575"/>
                  <a:gd name="T77" fmla="*/ 332 h 364"/>
                  <a:gd name="T78" fmla="*/ 551 w 575"/>
                  <a:gd name="T79" fmla="*/ 324 h 364"/>
                  <a:gd name="T80" fmla="*/ 565 w 575"/>
                  <a:gd name="T81" fmla="*/ 315 h 364"/>
                  <a:gd name="T82" fmla="*/ 572 w 575"/>
                  <a:gd name="T83" fmla="*/ 305 h 364"/>
                  <a:gd name="T84" fmla="*/ 574 w 575"/>
                  <a:gd name="T85" fmla="*/ 0 h 3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364"/>
                  <a:gd name="T131" fmla="*/ 575 w 575"/>
                  <a:gd name="T132" fmla="*/ 364 h 3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364">
                    <a:moveTo>
                      <a:pt x="574" y="0"/>
                    </a:moveTo>
                    <a:lnTo>
                      <a:pt x="572" y="3"/>
                    </a:lnTo>
                    <a:lnTo>
                      <a:pt x="572" y="6"/>
                    </a:lnTo>
                    <a:lnTo>
                      <a:pt x="571" y="11"/>
                    </a:lnTo>
                    <a:lnTo>
                      <a:pt x="567" y="13"/>
                    </a:lnTo>
                    <a:lnTo>
                      <a:pt x="565" y="16"/>
                    </a:lnTo>
                    <a:lnTo>
                      <a:pt x="562" y="18"/>
                    </a:lnTo>
                    <a:lnTo>
                      <a:pt x="556" y="23"/>
                    </a:lnTo>
                    <a:lnTo>
                      <a:pt x="551" y="25"/>
                    </a:lnTo>
                    <a:lnTo>
                      <a:pt x="545" y="28"/>
                    </a:lnTo>
                    <a:lnTo>
                      <a:pt x="540" y="31"/>
                    </a:lnTo>
                    <a:lnTo>
                      <a:pt x="533" y="33"/>
                    </a:lnTo>
                    <a:lnTo>
                      <a:pt x="524" y="36"/>
                    </a:lnTo>
                    <a:lnTo>
                      <a:pt x="517" y="39"/>
                    </a:lnTo>
                    <a:lnTo>
                      <a:pt x="508" y="42"/>
                    </a:lnTo>
                    <a:lnTo>
                      <a:pt x="499" y="45"/>
                    </a:lnTo>
                    <a:lnTo>
                      <a:pt x="490" y="47"/>
                    </a:lnTo>
                    <a:lnTo>
                      <a:pt x="479" y="48"/>
                    </a:lnTo>
                    <a:lnTo>
                      <a:pt x="470" y="51"/>
                    </a:lnTo>
                    <a:lnTo>
                      <a:pt x="457" y="52"/>
                    </a:lnTo>
                    <a:lnTo>
                      <a:pt x="446" y="55"/>
                    </a:lnTo>
                    <a:lnTo>
                      <a:pt x="436" y="57"/>
                    </a:lnTo>
                    <a:lnTo>
                      <a:pt x="423" y="58"/>
                    </a:lnTo>
                    <a:lnTo>
                      <a:pt x="410" y="59"/>
                    </a:lnTo>
                    <a:lnTo>
                      <a:pt x="398" y="60"/>
                    </a:lnTo>
                    <a:lnTo>
                      <a:pt x="385" y="62"/>
                    </a:lnTo>
                    <a:lnTo>
                      <a:pt x="371" y="63"/>
                    </a:lnTo>
                    <a:lnTo>
                      <a:pt x="358" y="65"/>
                    </a:lnTo>
                    <a:lnTo>
                      <a:pt x="344" y="65"/>
                    </a:lnTo>
                    <a:lnTo>
                      <a:pt x="329" y="65"/>
                    </a:lnTo>
                    <a:lnTo>
                      <a:pt x="317" y="65"/>
                    </a:lnTo>
                    <a:lnTo>
                      <a:pt x="301" y="66"/>
                    </a:lnTo>
                    <a:lnTo>
                      <a:pt x="272" y="66"/>
                    </a:lnTo>
                    <a:lnTo>
                      <a:pt x="257" y="65"/>
                    </a:lnTo>
                    <a:lnTo>
                      <a:pt x="243" y="65"/>
                    </a:lnTo>
                    <a:lnTo>
                      <a:pt x="229" y="65"/>
                    </a:lnTo>
                    <a:lnTo>
                      <a:pt x="214" y="65"/>
                    </a:lnTo>
                    <a:lnTo>
                      <a:pt x="202" y="63"/>
                    </a:lnTo>
                    <a:lnTo>
                      <a:pt x="189" y="62"/>
                    </a:lnTo>
                    <a:lnTo>
                      <a:pt x="175" y="60"/>
                    </a:lnTo>
                    <a:lnTo>
                      <a:pt x="164" y="59"/>
                    </a:lnTo>
                    <a:lnTo>
                      <a:pt x="149" y="58"/>
                    </a:lnTo>
                    <a:lnTo>
                      <a:pt x="139" y="57"/>
                    </a:lnTo>
                    <a:lnTo>
                      <a:pt x="126" y="55"/>
                    </a:lnTo>
                    <a:lnTo>
                      <a:pt x="115" y="52"/>
                    </a:lnTo>
                    <a:lnTo>
                      <a:pt x="103" y="51"/>
                    </a:lnTo>
                    <a:lnTo>
                      <a:pt x="94" y="48"/>
                    </a:lnTo>
                    <a:lnTo>
                      <a:pt x="83" y="47"/>
                    </a:lnTo>
                    <a:lnTo>
                      <a:pt x="74" y="45"/>
                    </a:lnTo>
                    <a:lnTo>
                      <a:pt x="65" y="42"/>
                    </a:lnTo>
                    <a:lnTo>
                      <a:pt x="56" y="39"/>
                    </a:lnTo>
                    <a:lnTo>
                      <a:pt x="49" y="36"/>
                    </a:lnTo>
                    <a:lnTo>
                      <a:pt x="41" y="33"/>
                    </a:lnTo>
                    <a:lnTo>
                      <a:pt x="32" y="31"/>
                    </a:lnTo>
                    <a:lnTo>
                      <a:pt x="29" y="28"/>
                    </a:lnTo>
                    <a:lnTo>
                      <a:pt x="22" y="25"/>
                    </a:lnTo>
                    <a:lnTo>
                      <a:pt x="16" y="23"/>
                    </a:lnTo>
                    <a:lnTo>
                      <a:pt x="11" y="18"/>
                    </a:lnTo>
                    <a:lnTo>
                      <a:pt x="9" y="16"/>
                    </a:lnTo>
                    <a:lnTo>
                      <a:pt x="5" y="13"/>
                    </a:lnTo>
                    <a:lnTo>
                      <a:pt x="4" y="11"/>
                    </a:lnTo>
                    <a:lnTo>
                      <a:pt x="2" y="6"/>
                    </a:lnTo>
                    <a:lnTo>
                      <a:pt x="0" y="3"/>
                    </a:lnTo>
                    <a:lnTo>
                      <a:pt x="0" y="0"/>
                    </a:lnTo>
                    <a:lnTo>
                      <a:pt x="0" y="297"/>
                    </a:lnTo>
                    <a:lnTo>
                      <a:pt x="0" y="301"/>
                    </a:lnTo>
                    <a:lnTo>
                      <a:pt x="2" y="305"/>
                    </a:lnTo>
                    <a:lnTo>
                      <a:pt x="4" y="308"/>
                    </a:lnTo>
                    <a:lnTo>
                      <a:pt x="5" y="310"/>
                    </a:lnTo>
                    <a:lnTo>
                      <a:pt x="9" y="315"/>
                    </a:lnTo>
                    <a:lnTo>
                      <a:pt x="11" y="318"/>
                    </a:lnTo>
                    <a:lnTo>
                      <a:pt x="16" y="321"/>
                    </a:lnTo>
                    <a:lnTo>
                      <a:pt x="22" y="324"/>
                    </a:lnTo>
                    <a:lnTo>
                      <a:pt x="29" y="327"/>
                    </a:lnTo>
                    <a:lnTo>
                      <a:pt x="32" y="329"/>
                    </a:lnTo>
                    <a:lnTo>
                      <a:pt x="41" y="332"/>
                    </a:lnTo>
                    <a:lnTo>
                      <a:pt x="49" y="335"/>
                    </a:lnTo>
                    <a:lnTo>
                      <a:pt x="56" y="339"/>
                    </a:lnTo>
                    <a:lnTo>
                      <a:pt x="65" y="340"/>
                    </a:lnTo>
                    <a:lnTo>
                      <a:pt x="74" y="342"/>
                    </a:lnTo>
                    <a:lnTo>
                      <a:pt x="83" y="344"/>
                    </a:lnTo>
                    <a:lnTo>
                      <a:pt x="94" y="347"/>
                    </a:lnTo>
                    <a:lnTo>
                      <a:pt x="103" y="349"/>
                    </a:lnTo>
                    <a:lnTo>
                      <a:pt x="115" y="351"/>
                    </a:lnTo>
                    <a:lnTo>
                      <a:pt x="126" y="352"/>
                    </a:lnTo>
                    <a:lnTo>
                      <a:pt x="139" y="355"/>
                    </a:lnTo>
                    <a:lnTo>
                      <a:pt x="149" y="355"/>
                    </a:lnTo>
                    <a:lnTo>
                      <a:pt x="164" y="357"/>
                    </a:lnTo>
                    <a:lnTo>
                      <a:pt x="175" y="359"/>
                    </a:lnTo>
                    <a:lnTo>
                      <a:pt x="189" y="359"/>
                    </a:lnTo>
                    <a:lnTo>
                      <a:pt x="202" y="360"/>
                    </a:lnTo>
                    <a:lnTo>
                      <a:pt x="214" y="362"/>
                    </a:lnTo>
                    <a:lnTo>
                      <a:pt x="229" y="363"/>
                    </a:lnTo>
                    <a:lnTo>
                      <a:pt x="243" y="363"/>
                    </a:lnTo>
                    <a:lnTo>
                      <a:pt x="257" y="363"/>
                    </a:lnTo>
                    <a:lnTo>
                      <a:pt x="272" y="363"/>
                    </a:lnTo>
                    <a:lnTo>
                      <a:pt x="301" y="363"/>
                    </a:lnTo>
                    <a:lnTo>
                      <a:pt x="317" y="363"/>
                    </a:lnTo>
                    <a:lnTo>
                      <a:pt x="329" y="363"/>
                    </a:lnTo>
                    <a:lnTo>
                      <a:pt x="344" y="363"/>
                    </a:lnTo>
                    <a:lnTo>
                      <a:pt x="358" y="362"/>
                    </a:lnTo>
                    <a:lnTo>
                      <a:pt x="371" y="360"/>
                    </a:lnTo>
                    <a:lnTo>
                      <a:pt x="385" y="359"/>
                    </a:lnTo>
                    <a:lnTo>
                      <a:pt x="398" y="359"/>
                    </a:lnTo>
                    <a:lnTo>
                      <a:pt x="410" y="357"/>
                    </a:lnTo>
                    <a:lnTo>
                      <a:pt x="423" y="355"/>
                    </a:lnTo>
                    <a:lnTo>
                      <a:pt x="436" y="355"/>
                    </a:lnTo>
                    <a:lnTo>
                      <a:pt x="446" y="352"/>
                    </a:lnTo>
                    <a:lnTo>
                      <a:pt x="457" y="351"/>
                    </a:lnTo>
                    <a:lnTo>
                      <a:pt x="470" y="349"/>
                    </a:lnTo>
                    <a:lnTo>
                      <a:pt x="479" y="347"/>
                    </a:lnTo>
                    <a:lnTo>
                      <a:pt x="490" y="344"/>
                    </a:lnTo>
                    <a:lnTo>
                      <a:pt x="499" y="342"/>
                    </a:lnTo>
                    <a:lnTo>
                      <a:pt x="508" y="340"/>
                    </a:lnTo>
                    <a:lnTo>
                      <a:pt x="517" y="339"/>
                    </a:lnTo>
                    <a:lnTo>
                      <a:pt x="524" y="335"/>
                    </a:lnTo>
                    <a:lnTo>
                      <a:pt x="533" y="332"/>
                    </a:lnTo>
                    <a:lnTo>
                      <a:pt x="540" y="329"/>
                    </a:lnTo>
                    <a:lnTo>
                      <a:pt x="545" y="327"/>
                    </a:lnTo>
                    <a:lnTo>
                      <a:pt x="551" y="324"/>
                    </a:lnTo>
                    <a:lnTo>
                      <a:pt x="556" y="321"/>
                    </a:lnTo>
                    <a:lnTo>
                      <a:pt x="562" y="318"/>
                    </a:lnTo>
                    <a:lnTo>
                      <a:pt x="565" y="315"/>
                    </a:lnTo>
                    <a:lnTo>
                      <a:pt x="567" y="310"/>
                    </a:lnTo>
                    <a:lnTo>
                      <a:pt x="571" y="308"/>
                    </a:lnTo>
                    <a:lnTo>
                      <a:pt x="572" y="305"/>
                    </a:lnTo>
                    <a:lnTo>
                      <a:pt x="572" y="301"/>
                    </a:lnTo>
                    <a:lnTo>
                      <a:pt x="574" y="297"/>
                    </a:lnTo>
                    <a:lnTo>
                      <a:pt x="574" y="0"/>
                    </a:lnTo>
                  </a:path>
                </a:pathLst>
              </a:custGeom>
              <a:solidFill>
                <a:srgbClr val="FFDF7F"/>
              </a:solidFill>
              <a:ln w="12699" cap="rnd" cmpd="sng">
                <a:solidFill>
                  <a:srgbClr val="000000"/>
                </a:solidFill>
                <a:prstDash val="solid"/>
                <a:round/>
                <a:headEnd type="none" w="sm" len="sm"/>
                <a:tailEnd type="none" w="sm" len="sm"/>
              </a:ln>
            </p:spPr>
            <p:txBody>
              <a:bodyPr/>
              <a:lstStyle/>
              <a:p>
                <a:endParaRPr lang="en-US" sz="2400">
                  <a:latin typeface="Book Antiqua" panose="02040602050305030304" pitchFamily="18" charset="0"/>
                </a:endParaRPr>
              </a:p>
            </p:txBody>
          </p:sp>
          <p:sp>
            <p:nvSpPr>
              <p:cNvPr id="13329" name="Freeform 16">
                <a:extLst>
                  <a:ext uri="{FF2B5EF4-FFF2-40B4-BE49-F238E27FC236}">
                    <a16:creationId xmlns:a16="http://schemas.microsoft.com/office/drawing/2014/main" id="{2B80AAE7-115B-480E-ACF7-AF4233B177AF}"/>
                  </a:ext>
                </a:extLst>
              </p:cNvPr>
              <p:cNvSpPr>
                <a:spLocks/>
              </p:cNvSpPr>
              <p:nvPr/>
            </p:nvSpPr>
            <p:spPr bwMode="auto">
              <a:xfrm>
                <a:off x="2076" y="1812"/>
                <a:ext cx="575" cy="133"/>
              </a:xfrm>
              <a:custGeom>
                <a:avLst/>
                <a:gdLst>
                  <a:gd name="T0" fmla="*/ 317 w 575"/>
                  <a:gd name="T1" fmla="*/ 0 h 133"/>
                  <a:gd name="T2" fmla="*/ 358 w 575"/>
                  <a:gd name="T3" fmla="*/ 3 h 133"/>
                  <a:gd name="T4" fmla="*/ 398 w 575"/>
                  <a:gd name="T5" fmla="*/ 5 h 133"/>
                  <a:gd name="T6" fmla="*/ 436 w 575"/>
                  <a:gd name="T7" fmla="*/ 9 h 133"/>
                  <a:gd name="T8" fmla="*/ 470 w 575"/>
                  <a:gd name="T9" fmla="*/ 15 h 133"/>
                  <a:gd name="T10" fmla="*/ 499 w 575"/>
                  <a:gd name="T11" fmla="*/ 21 h 133"/>
                  <a:gd name="T12" fmla="*/ 524 w 575"/>
                  <a:gd name="T13" fmla="*/ 28 h 133"/>
                  <a:gd name="T14" fmla="*/ 545 w 575"/>
                  <a:gd name="T15" fmla="*/ 37 h 133"/>
                  <a:gd name="T16" fmla="*/ 562 w 575"/>
                  <a:gd name="T17" fmla="*/ 47 h 133"/>
                  <a:gd name="T18" fmla="*/ 571 w 575"/>
                  <a:gd name="T19" fmla="*/ 57 h 133"/>
                  <a:gd name="T20" fmla="*/ 574 w 575"/>
                  <a:gd name="T21" fmla="*/ 66 h 133"/>
                  <a:gd name="T22" fmla="*/ 571 w 575"/>
                  <a:gd name="T23" fmla="*/ 77 h 133"/>
                  <a:gd name="T24" fmla="*/ 562 w 575"/>
                  <a:gd name="T25" fmla="*/ 84 h 133"/>
                  <a:gd name="T26" fmla="*/ 545 w 575"/>
                  <a:gd name="T27" fmla="*/ 94 h 133"/>
                  <a:gd name="T28" fmla="*/ 524 w 575"/>
                  <a:gd name="T29" fmla="*/ 102 h 133"/>
                  <a:gd name="T30" fmla="*/ 499 w 575"/>
                  <a:gd name="T31" fmla="*/ 111 h 133"/>
                  <a:gd name="T32" fmla="*/ 470 w 575"/>
                  <a:gd name="T33" fmla="*/ 117 h 133"/>
                  <a:gd name="T34" fmla="*/ 436 w 575"/>
                  <a:gd name="T35" fmla="*/ 123 h 133"/>
                  <a:gd name="T36" fmla="*/ 398 w 575"/>
                  <a:gd name="T37" fmla="*/ 126 h 133"/>
                  <a:gd name="T38" fmla="*/ 358 w 575"/>
                  <a:gd name="T39" fmla="*/ 131 h 133"/>
                  <a:gd name="T40" fmla="*/ 317 w 575"/>
                  <a:gd name="T41" fmla="*/ 131 h 133"/>
                  <a:gd name="T42" fmla="*/ 257 w 575"/>
                  <a:gd name="T43" fmla="*/ 131 h 133"/>
                  <a:gd name="T44" fmla="*/ 214 w 575"/>
                  <a:gd name="T45" fmla="*/ 131 h 133"/>
                  <a:gd name="T46" fmla="*/ 175 w 575"/>
                  <a:gd name="T47" fmla="*/ 126 h 133"/>
                  <a:gd name="T48" fmla="*/ 139 w 575"/>
                  <a:gd name="T49" fmla="*/ 123 h 133"/>
                  <a:gd name="T50" fmla="*/ 103 w 575"/>
                  <a:gd name="T51" fmla="*/ 117 h 133"/>
                  <a:gd name="T52" fmla="*/ 74 w 575"/>
                  <a:gd name="T53" fmla="*/ 111 h 133"/>
                  <a:gd name="T54" fmla="*/ 49 w 575"/>
                  <a:gd name="T55" fmla="*/ 102 h 133"/>
                  <a:gd name="T56" fmla="*/ 29 w 575"/>
                  <a:gd name="T57" fmla="*/ 94 h 133"/>
                  <a:gd name="T58" fmla="*/ 11 w 575"/>
                  <a:gd name="T59" fmla="*/ 84 h 133"/>
                  <a:gd name="T60" fmla="*/ 4 w 575"/>
                  <a:gd name="T61" fmla="*/ 77 h 133"/>
                  <a:gd name="T62" fmla="*/ 0 w 575"/>
                  <a:gd name="T63" fmla="*/ 66 h 133"/>
                  <a:gd name="T64" fmla="*/ 4 w 575"/>
                  <a:gd name="T65" fmla="*/ 57 h 133"/>
                  <a:gd name="T66" fmla="*/ 11 w 575"/>
                  <a:gd name="T67" fmla="*/ 47 h 133"/>
                  <a:gd name="T68" fmla="*/ 29 w 575"/>
                  <a:gd name="T69" fmla="*/ 37 h 133"/>
                  <a:gd name="T70" fmla="*/ 49 w 575"/>
                  <a:gd name="T71" fmla="*/ 28 h 133"/>
                  <a:gd name="T72" fmla="*/ 74 w 575"/>
                  <a:gd name="T73" fmla="*/ 21 h 133"/>
                  <a:gd name="T74" fmla="*/ 103 w 575"/>
                  <a:gd name="T75" fmla="*/ 15 h 133"/>
                  <a:gd name="T76" fmla="*/ 139 w 575"/>
                  <a:gd name="T77" fmla="*/ 9 h 133"/>
                  <a:gd name="T78" fmla="*/ 175 w 575"/>
                  <a:gd name="T79" fmla="*/ 5 h 133"/>
                  <a:gd name="T80" fmla="*/ 214 w 575"/>
                  <a:gd name="T81" fmla="*/ 3 h 133"/>
                  <a:gd name="T82" fmla="*/ 257 w 575"/>
                  <a:gd name="T83" fmla="*/ 0 h 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5"/>
                  <a:gd name="T127" fmla="*/ 0 h 133"/>
                  <a:gd name="T128" fmla="*/ 575 w 575"/>
                  <a:gd name="T129" fmla="*/ 133 h 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5" h="133">
                    <a:moveTo>
                      <a:pt x="286" y="0"/>
                    </a:moveTo>
                    <a:lnTo>
                      <a:pt x="301" y="0"/>
                    </a:lnTo>
                    <a:lnTo>
                      <a:pt x="317" y="0"/>
                    </a:lnTo>
                    <a:lnTo>
                      <a:pt x="329" y="1"/>
                    </a:lnTo>
                    <a:lnTo>
                      <a:pt x="344" y="1"/>
                    </a:lnTo>
                    <a:lnTo>
                      <a:pt x="358" y="3"/>
                    </a:lnTo>
                    <a:lnTo>
                      <a:pt x="371" y="3"/>
                    </a:lnTo>
                    <a:lnTo>
                      <a:pt x="385" y="3"/>
                    </a:lnTo>
                    <a:lnTo>
                      <a:pt x="398" y="5"/>
                    </a:lnTo>
                    <a:lnTo>
                      <a:pt x="410" y="6"/>
                    </a:lnTo>
                    <a:lnTo>
                      <a:pt x="423" y="8"/>
                    </a:lnTo>
                    <a:lnTo>
                      <a:pt x="436" y="9"/>
                    </a:lnTo>
                    <a:lnTo>
                      <a:pt x="446" y="10"/>
                    </a:lnTo>
                    <a:lnTo>
                      <a:pt x="457" y="13"/>
                    </a:lnTo>
                    <a:lnTo>
                      <a:pt x="470" y="15"/>
                    </a:lnTo>
                    <a:lnTo>
                      <a:pt x="479" y="17"/>
                    </a:lnTo>
                    <a:lnTo>
                      <a:pt x="490" y="18"/>
                    </a:lnTo>
                    <a:lnTo>
                      <a:pt x="499" y="21"/>
                    </a:lnTo>
                    <a:lnTo>
                      <a:pt x="508" y="23"/>
                    </a:lnTo>
                    <a:lnTo>
                      <a:pt x="517" y="27"/>
                    </a:lnTo>
                    <a:lnTo>
                      <a:pt x="524" y="28"/>
                    </a:lnTo>
                    <a:lnTo>
                      <a:pt x="533" y="30"/>
                    </a:lnTo>
                    <a:lnTo>
                      <a:pt x="540" y="35"/>
                    </a:lnTo>
                    <a:lnTo>
                      <a:pt x="545" y="37"/>
                    </a:lnTo>
                    <a:lnTo>
                      <a:pt x="551" y="40"/>
                    </a:lnTo>
                    <a:lnTo>
                      <a:pt x="556" y="43"/>
                    </a:lnTo>
                    <a:lnTo>
                      <a:pt x="562" y="47"/>
                    </a:lnTo>
                    <a:lnTo>
                      <a:pt x="565" y="50"/>
                    </a:lnTo>
                    <a:lnTo>
                      <a:pt x="567" y="52"/>
                    </a:lnTo>
                    <a:lnTo>
                      <a:pt x="571" y="57"/>
                    </a:lnTo>
                    <a:lnTo>
                      <a:pt x="572" y="59"/>
                    </a:lnTo>
                    <a:lnTo>
                      <a:pt x="572" y="62"/>
                    </a:lnTo>
                    <a:lnTo>
                      <a:pt x="574" y="66"/>
                    </a:lnTo>
                    <a:lnTo>
                      <a:pt x="572" y="69"/>
                    </a:lnTo>
                    <a:lnTo>
                      <a:pt x="572" y="72"/>
                    </a:lnTo>
                    <a:lnTo>
                      <a:pt x="571" y="77"/>
                    </a:lnTo>
                    <a:lnTo>
                      <a:pt x="567" y="79"/>
                    </a:lnTo>
                    <a:lnTo>
                      <a:pt x="565" y="82"/>
                    </a:lnTo>
                    <a:lnTo>
                      <a:pt x="562" y="84"/>
                    </a:lnTo>
                    <a:lnTo>
                      <a:pt x="556" y="89"/>
                    </a:lnTo>
                    <a:lnTo>
                      <a:pt x="551" y="91"/>
                    </a:lnTo>
                    <a:lnTo>
                      <a:pt x="545" y="94"/>
                    </a:lnTo>
                    <a:lnTo>
                      <a:pt x="540" y="97"/>
                    </a:lnTo>
                    <a:lnTo>
                      <a:pt x="533" y="99"/>
                    </a:lnTo>
                    <a:lnTo>
                      <a:pt x="524" y="102"/>
                    </a:lnTo>
                    <a:lnTo>
                      <a:pt x="517" y="105"/>
                    </a:lnTo>
                    <a:lnTo>
                      <a:pt x="508" y="108"/>
                    </a:lnTo>
                    <a:lnTo>
                      <a:pt x="499" y="111"/>
                    </a:lnTo>
                    <a:lnTo>
                      <a:pt x="490" y="113"/>
                    </a:lnTo>
                    <a:lnTo>
                      <a:pt x="479" y="114"/>
                    </a:lnTo>
                    <a:lnTo>
                      <a:pt x="470" y="117"/>
                    </a:lnTo>
                    <a:lnTo>
                      <a:pt x="457" y="118"/>
                    </a:lnTo>
                    <a:lnTo>
                      <a:pt x="446" y="121"/>
                    </a:lnTo>
                    <a:lnTo>
                      <a:pt x="436" y="123"/>
                    </a:lnTo>
                    <a:lnTo>
                      <a:pt x="423" y="124"/>
                    </a:lnTo>
                    <a:lnTo>
                      <a:pt x="410" y="125"/>
                    </a:lnTo>
                    <a:lnTo>
                      <a:pt x="398" y="126"/>
                    </a:lnTo>
                    <a:lnTo>
                      <a:pt x="385" y="128"/>
                    </a:lnTo>
                    <a:lnTo>
                      <a:pt x="371" y="129"/>
                    </a:lnTo>
                    <a:lnTo>
                      <a:pt x="358" y="131"/>
                    </a:lnTo>
                    <a:lnTo>
                      <a:pt x="344" y="131"/>
                    </a:lnTo>
                    <a:lnTo>
                      <a:pt x="329" y="131"/>
                    </a:lnTo>
                    <a:lnTo>
                      <a:pt x="317" y="131"/>
                    </a:lnTo>
                    <a:lnTo>
                      <a:pt x="301" y="132"/>
                    </a:lnTo>
                    <a:lnTo>
                      <a:pt x="272" y="132"/>
                    </a:lnTo>
                    <a:lnTo>
                      <a:pt x="257" y="131"/>
                    </a:lnTo>
                    <a:lnTo>
                      <a:pt x="243" y="131"/>
                    </a:lnTo>
                    <a:lnTo>
                      <a:pt x="229" y="131"/>
                    </a:lnTo>
                    <a:lnTo>
                      <a:pt x="214" y="131"/>
                    </a:lnTo>
                    <a:lnTo>
                      <a:pt x="202" y="129"/>
                    </a:lnTo>
                    <a:lnTo>
                      <a:pt x="189" y="128"/>
                    </a:lnTo>
                    <a:lnTo>
                      <a:pt x="175" y="126"/>
                    </a:lnTo>
                    <a:lnTo>
                      <a:pt x="164" y="125"/>
                    </a:lnTo>
                    <a:lnTo>
                      <a:pt x="149" y="124"/>
                    </a:lnTo>
                    <a:lnTo>
                      <a:pt x="139" y="123"/>
                    </a:lnTo>
                    <a:lnTo>
                      <a:pt x="126" y="121"/>
                    </a:lnTo>
                    <a:lnTo>
                      <a:pt x="115" y="118"/>
                    </a:lnTo>
                    <a:lnTo>
                      <a:pt x="103" y="117"/>
                    </a:lnTo>
                    <a:lnTo>
                      <a:pt x="94" y="114"/>
                    </a:lnTo>
                    <a:lnTo>
                      <a:pt x="83" y="113"/>
                    </a:lnTo>
                    <a:lnTo>
                      <a:pt x="74" y="111"/>
                    </a:lnTo>
                    <a:lnTo>
                      <a:pt x="65" y="108"/>
                    </a:lnTo>
                    <a:lnTo>
                      <a:pt x="56" y="105"/>
                    </a:lnTo>
                    <a:lnTo>
                      <a:pt x="49" y="102"/>
                    </a:lnTo>
                    <a:lnTo>
                      <a:pt x="41" y="99"/>
                    </a:lnTo>
                    <a:lnTo>
                      <a:pt x="32" y="97"/>
                    </a:lnTo>
                    <a:lnTo>
                      <a:pt x="29" y="94"/>
                    </a:lnTo>
                    <a:lnTo>
                      <a:pt x="22" y="91"/>
                    </a:lnTo>
                    <a:lnTo>
                      <a:pt x="16" y="89"/>
                    </a:lnTo>
                    <a:lnTo>
                      <a:pt x="11" y="84"/>
                    </a:lnTo>
                    <a:lnTo>
                      <a:pt x="9" y="82"/>
                    </a:lnTo>
                    <a:lnTo>
                      <a:pt x="5" y="79"/>
                    </a:lnTo>
                    <a:lnTo>
                      <a:pt x="4" y="77"/>
                    </a:lnTo>
                    <a:lnTo>
                      <a:pt x="2" y="72"/>
                    </a:lnTo>
                    <a:lnTo>
                      <a:pt x="0" y="69"/>
                    </a:lnTo>
                    <a:lnTo>
                      <a:pt x="0" y="66"/>
                    </a:lnTo>
                    <a:lnTo>
                      <a:pt x="0" y="62"/>
                    </a:lnTo>
                    <a:lnTo>
                      <a:pt x="2" y="59"/>
                    </a:lnTo>
                    <a:lnTo>
                      <a:pt x="4" y="57"/>
                    </a:lnTo>
                    <a:lnTo>
                      <a:pt x="5" y="52"/>
                    </a:lnTo>
                    <a:lnTo>
                      <a:pt x="9" y="50"/>
                    </a:lnTo>
                    <a:lnTo>
                      <a:pt x="11" y="47"/>
                    </a:lnTo>
                    <a:lnTo>
                      <a:pt x="16" y="43"/>
                    </a:lnTo>
                    <a:lnTo>
                      <a:pt x="22" y="40"/>
                    </a:lnTo>
                    <a:lnTo>
                      <a:pt x="29" y="37"/>
                    </a:lnTo>
                    <a:lnTo>
                      <a:pt x="32" y="35"/>
                    </a:lnTo>
                    <a:lnTo>
                      <a:pt x="41" y="30"/>
                    </a:lnTo>
                    <a:lnTo>
                      <a:pt x="49" y="28"/>
                    </a:lnTo>
                    <a:lnTo>
                      <a:pt x="56" y="27"/>
                    </a:lnTo>
                    <a:lnTo>
                      <a:pt x="65" y="23"/>
                    </a:lnTo>
                    <a:lnTo>
                      <a:pt x="74" y="21"/>
                    </a:lnTo>
                    <a:lnTo>
                      <a:pt x="83" y="18"/>
                    </a:lnTo>
                    <a:lnTo>
                      <a:pt x="94" y="17"/>
                    </a:lnTo>
                    <a:lnTo>
                      <a:pt x="103" y="15"/>
                    </a:lnTo>
                    <a:lnTo>
                      <a:pt x="115" y="13"/>
                    </a:lnTo>
                    <a:lnTo>
                      <a:pt x="126" y="10"/>
                    </a:lnTo>
                    <a:lnTo>
                      <a:pt x="139" y="9"/>
                    </a:lnTo>
                    <a:lnTo>
                      <a:pt x="149" y="8"/>
                    </a:lnTo>
                    <a:lnTo>
                      <a:pt x="164" y="6"/>
                    </a:lnTo>
                    <a:lnTo>
                      <a:pt x="175" y="5"/>
                    </a:lnTo>
                    <a:lnTo>
                      <a:pt x="189" y="3"/>
                    </a:lnTo>
                    <a:lnTo>
                      <a:pt x="202" y="3"/>
                    </a:lnTo>
                    <a:lnTo>
                      <a:pt x="214" y="3"/>
                    </a:lnTo>
                    <a:lnTo>
                      <a:pt x="229" y="1"/>
                    </a:lnTo>
                    <a:lnTo>
                      <a:pt x="243" y="1"/>
                    </a:lnTo>
                    <a:lnTo>
                      <a:pt x="257" y="0"/>
                    </a:lnTo>
                    <a:lnTo>
                      <a:pt x="272" y="0"/>
                    </a:lnTo>
                    <a:lnTo>
                      <a:pt x="286" y="0"/>
                    </a:lnTo>
                  </a:path>
                </a:pathLst>
              </a:custGeom>
              <a:solidFill>
                <a:srgbClr val="FFFFFF"/>
              </a:solidFill>
              <a:ln w="12699" cap="rnd" cmpd="sng">
                <a:solidFill>
                  <a:srgbClr val="000000"/>
                </a:solidFill>
                <a:prstDash val="solid"/>
                <a:round/>
                <a:headEnd type="none" w="sm" len="sm"/>
                <a:tailEnd type="none" w="sm" len="sm"/>
              </a:ln>
            </p:spPr>
            <p:txBody>
              <a:bodyPr/>
              <a:lstStyle/>
              <a:p>
                <a:endParaRPr lang="en-US" sz="2400">
                  <a:latin typeface="Book Antiqua" panose="02040602050305030304" pitchFamily="18" charset="0"/>
                </a:endParaRPr>
              </a:p>
            </p:txBody>
          </p:sp>
        </p:grpSp>
        <p:sp>
          <p:nvSpPr>
            <p:cNvPr id="13323" name="Rectangle 17">
              <a:extLst>
                <a:ext uri="{FF2B5EF4-FFF2-40B4-BE49-F238E27FC236}">
                  <a16:creationId xmlns:a16="http://schemas.microsoft.com/office/drawing/2014/main" id="{8F517E07-4011-4E6B-AE36-18A18835C5EB}"/>
                </a:ext>
              </a:extLst>
            </p:cNvPr>
            <p:cNvSpPr>
              <a:spLocks noChangeArrowheads="1"/>
            </p:cNvSpPr>
            <p:nvPr/>
          </p:nvSpPr>
          <p:spPr bwMode="auto">
            <a:xfrm>
              <a:off x="1339" y="3940"/>
              <a:ext cx="69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ook Antiqua" panose="02040602050305030304" pitchFamily="18" charset="0"/>
                </a:rPr>
                <a:t>Empty</a:t>
              </a:r>
            </a:p>
          </p:txBody>
        </p:sp>
        <p:sp>
          <p:nvSpPr>
            <p:cNvPr id="13324" name="AutoShape 19">
              <a:extLst>
                <a:ext uri="{FF2B5EF4-FFF2-40B4-BE49-F238E27FC236}">
                  <a16:creationId xmlns:a16="http://schemas.microsoft.com/office/drawing/2014/main" id="{1F2D63CC-9274-4FC8-A1CC-908E29B5C487}"/>
                </a:ext>
              </a:extLst>
            </p:cNvPr>
            <p:cNvSpPr>
              <a:spLocks noChangeArrowheads="1"/>
            </p:cNvSpPr>
            <p:nvPr/>
          </p:nvSpPr>
          <p:spPr bwMode="auto">
            <a:xfrm>
              <a:off x="2358" y="3347"/>
              <a:ext cx="570" cy="520"/>
            </a:xfrm>
            <a:prstGeom prst="rightArrow">
              <a:avLst>
                <a:gd name="adj1" fmla="val 75009"/>
                <a:gd name="adj2" fmla="val 54843"/>
              </a:avLst>
            </a:prstGeom>
            <a:solidFill>
              <a:schemeClr val="accent1"/>
            </a:solidFill>
            <a:ln w="12699">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Book Antiqua" panose="02040602050305030304" pitchFamily="18" charset="0"/>
              </a:endParaRPr>
            </a:p>
          </p:txBody>
        </p:sp>
        <p:sp>
          <p:nvSpPr>
            <p:cNvPr id="13325" name="Rectangle 20">
              <a:extLst>
                <a:ext uri="{FF2B5EF4-FFF2-40B4-BE49-F238E27FC236}">
                  <a16:creationId xmlns:a16="http://schemas.microsoft.com/office/drawing/2014/main" id="{742EF3CC-1940-4DA1-B75B-3A96345C0179}"/>
                </a:ext>
              </a:extLst>
            </p:cNvPr>
            <p:cNvSpPr>
              <a:spLocks noChangeArrowheads="1"/>
            </p:cNvSpPr>
            <p:nvPr/>
          </p:nvSpPr>
          <p:spPr bwMode="auto">
            <a:xfrm>
              <a:off x="3129" y="3453"/>
              <a:ext cx="26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ook Antiqua" panose="02040602050305030304" pitchFamily="18" charset="0"/>
                </a:rPr>
                <a:t>Order One Bin of Inventory</a:t>
              </a:r>
            </a:p>
          </p:txBody>
        </p:sp>
      </p:grpSp>
      <p:sp>
        <p:nvSpPr>
          <p:cNvPr id="780309" name="Rectangle 21">
            <a:extLst>
              <a:ext uri="{FF2B5EF4-FFF2-40B4-BE49-F238E27FC236}">
                <a16:creationId xmlns:a16="http://schemas.microsoft.com/office/drawing/2014/main" id="{80F1DE24-D706-4C2E-8F89-E7B67E4E7279}"/>
              </a:ext>
            </a:extLst>
          </p:cNvPr>
          <p:cNvSpPr>
            <a:spLocks noChangeArrowheads="1"/>
          </p:cNvSpPr>
          <p:nvPr/>
        </p:nvSpPr>
        <p:spPr bwMode="auto">
          <a:xfrm>
            <a:off x="37730" y="4789490"/>
            <a:ext cx="1215427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r>
              <a:rPr lang="en-US" altLang="en-US" sz="2400" dirty="0">
                <a:solidFill>
                  <a:srgbClr val="C00000"/>
                </a:solidFill>
                <a:latin typeface="Book Antiqua" panose="02040602050305030304" pitchFamily="18" charset="0"/>
              </a:rPr>
              <a:t>Keeps track of removals from inventory continuously, thus monitoring current levels of each item.</a:t>
            </a:r>
          </a:p>
          <a:p>
            <a:pPr>
              <a:lnSpc>
                <a:spcPct val="80000"/>
              </a:lnSpc>
              <a:buFontTx/>
              <a:buNone/>
            </a:pPr>
            <a:endParaRPr lang="en-US" altLang="en-US" sz="2400" dirty="0">
              <a:solidFill>
                <a:srgbClr val="C00000"/>
              </a:solidFill>
              <a:latin typeface="Book Antiqua" panose="02040602050305030304" pitchFamily="18" charset="0"/>
            </a:endParaRPr>
          </a:p>
          <a:p>
            <a:pPr>
              <a:lnSpc>
                <a:spcPct val="80000"/>
              </a:lnSpc>
              <a:buFontTx/>
              <a:buNone/>
            </a:pPr>
            <a:r>
              <a:rPr lang="en-US" altLang="en-US" sz="2400" dirty="0">
                <a:solidFill>
                  <a:srgbClr val="C00000"/>
                </a:solidFill>
                <a:latin typeface="Book Antiqua" panose="02040602050305030304" pitchFamily="18" charset="0"/>
              </a:rPr>
              <a:t>A point-of-sales (POS) system record items at the time of sale.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0290">
                                            <p:txEl>
                                              <p:pRg st="0" end="0"/>
                                            </p:txEl>
                                          </p:spTgt>
                                        </p:tgtEl>
                                        <p:attrNameLst>
                                          <p:attrName>style.visibility</p:attrName>
                                        </p:attrNameLst>
                                      </p:cBhvr>
                                      <p:to>
                                        <p:strVal val="visible"/>
                                      </p:to>
                                    </p:set>
                                    <p:animEffect transition="in" filter="dissolve">
                                      <p:cBhvr>
                                        <p:cTn id="7" dur="500"/>
                                        <p:tgtEl>
                                          <p:spTgt spid="780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0290">
                                            <p:txEl>
                                              <p:pRg st="1" end="1"/>
                                            </p:txEl>
                                          </p:spTgt>
                                        </p:tgtEl>
                                        <p:attrNameLst>
                                          <p:attrName>style.visibility</p:attrName>
                                        </p:attrNameLst>
                                      </p:cBhvr>
                                      <p:to>
                                        <p:strVal val="visible"/>
                                      </p:to>
                                    </p:set>
                                    <p:animEffect transition="in" filter="dissolve">
                                      <p:cBhvr>
                                        <p:cTn id="12" dur="500"/>
                                        <p:tgtEl>
                                          <p:spTgt spid="780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0290">
                                            <p:txEl>
                                              <p:pRg st="2" end="2"/>
                                            </p:txEl>
                                          </p:spTgt>
                                        </p:tgtEl>
                                        <p:attrNameLst>
                                          <p:attrName>style.visibility</p:attrName>
                                        </p:attrNameLst>
                                      </p:cBhvr>
                                      <p:to>
                                        <p:strVal val="visible"/>
                                      </p:to>
                                    </p:set>
                                    <p:animEffect transition="in" filter="dissolve">
                                      <p:cBhvr>
                                        <p:cTn id="17" dur="500"/>
                                        <p:tgtEl>
                                          <p:spTgt spid="780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0309"/>
                                        </p:tgtEl>
                                        <p:attrNameLst>
                                          <p:attrName>style.visibility</p:attrName>
                                        </p:attrNameLst>
                                      </p:cBhvr>
                                      <p:to>
                                        <p:strVal val="visible"/>
                                      </p:to>
                                    </p:set>
                                    <p:animEffect transition="in" filter="dissolve">
                                      <p:cBhvr>
                                        <p:cTn id="27" dur="500"/>
                                        <p:tgtEl>
                                          <p:spTgt spid="780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0" grpId="0" build="p"/>
      <p:bldP spid="7803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0" y="0"/>
            <a:ext cx="12192000" cy="646331"/>
          </a:xfrm>
          <a:prstGeom prst="rect">
            <a:avLst/>
          </a:prstGeom>
          <a:noFill/>
          <a:ln w="9525">
            <a:noFill/>
            <a:miter lim="800000"/>
            <a:headEnd/>
            <a:tailEnd/>
          </a:ln>
        </p:spPr>
        <p:txBody>
          <a:bodyPr wrap="square">
            <a:spAutoFit/>
          </a:bodyPr>
          <a:lstStyle/>
          <a:p>
            <a:pPr eaLnBrk="1" hangingPunct="1">
              <a:defRPr/>
            </a:pPr>
            <a:r>
              <a:rPr lang="en-US" sz="3600" dirty="0">
                <a:solidFill>
                  <a:srgbClr val="AA0000"/>
                </a:solidFill>
                <a:latin typeface="Impact" pitchFamily="34" charset="0"/>
              </a:rPr>
              <a:t>Why We are interested in reducing inventory</a:t>
            </a:r>
            <a:r>
              <a:rPr lang="en-US" sz="3600" dirty="0">
                <a:latin typeface="Impact" pitchFamily="34" charset="0"/>
              </a:rPr>
              <a:t> </a:t>
            </a:r>
          </a:p>
        </p:txBody>
      </p:sp>
      <p:sp>
        <p:nvSpPr>
          <p:cNvPr id="16" name="Content Placeholder 1"/>
          <p:cNvSpPr txBox="1">
            <a:spLocks/>
          </p:cNvSpPr>
          <p:nvPr/>
        </p:nvSpPr>
        <p:spPr>
          <a:xfrm>
            <a:off x="0" y="602192"/>
            <a:ext cx="12192000" cy="5951008"/>
          </a:xfrm>
          <a:prstGeom prst="rect">
            <a:avLst/>
          </a:prstGeom>
        </p:spPr>
        <p:txBody>
          <a:bodyPr/>
          <a:lstStyle/>
          <a:p>
            <a:pPr marL="342900" indent="-342900">
              <a:spcBef>
                <a:spcPct val="20000"/>
              </a:spcBef>
              <a:buFont typeface="Wingdings" panose="05000000000000000000" pitchFamily="2" charset="2"/>
              <a:buChar char="p"/>
              <a:defRPr/>
            </a:pPr>
            <a:r>
              <a:rPr lang="en-US" sz="2200" b="1" kern="0" dirty="0">
                <a:latin typeface="Book Antiqua" pitchFamily="18" charset="0"/>
              </a:rPr>
              <a:t>Has Carrying Cost</a:t>
            </a:r>
          </a:p>
          <a:p>
            <a:pPr marL="800100" lvl="1" indent="-342900">
              <a:spcBef>
                <a:spcPct val="20000"/>
              </a:spcBef>
              <a:buFont typeface="Wingdings" panose="05000000000000000000" pitchFamily="2" charset="2"/>
              <a:buChar char="n"/>
              <a:defRPr/>
            </a:pPr>
            <a:r>
              <a:rPr lang="en-US" sz="2200" kern="0" dirty="0">
                <a:latin typeface="Book Antiqua" pitchFamily="18" charset="0"/>
              </a:rPr>
              <a:t>Physical costs – we need storage and human resources.</a:t>
            </a:r>
          </a:p>
          <a:p>
            <a:pPr marL="800100" lvl="1" indent="-342900">
              <a:spcBef>
                <a:spcPct val="20000"/>
              </a:spcBef>
              <a:buFont typeface="Wingdings" panose="05000000000000000000" pitchFamily="2" charset="2"/>
              <a:buChar char="n"/>
              <a:defRPr/>
            </a:pPr>
            <a:r>
              <a:rPr lang="en-US" sz="2200" kern="0" dirty="0">
                <a:latin typeface="Book Antiqua" pitchFamily="18" charset="0"/>
              </a:rPr>
              <a:t>Financial costs (Opportunity Cost) –  We could have invested our capital elsewhere and benefit from it. In the LFT Game financial cost is 10% of the cost of goods. </a:t>
            </a:r>
          </a:p>
          <a:p>
            <a:pPr marL="342900" indent="-342900">
              <a:spcBef>
                <a:spcPct val="20000"/>
              </a:spcBef>
              <a:buFont typeface="Wingdings" panose="05000000000000000000" pitchFamily="2" charset="2"/>
              <a:buChar char="p"/>
              <a:defRPr/>
            </a:pPr>
            <a:r>
              <a:rPr lang="en-US" sz="2200" b="1" kern="0" dirty="0">
                <a:latin typeface="Book Antiqua" pitchFamily="18" charset="0"/>
              </a:rPr>
              <a:t>Has Hidden Costs</a:t>
            </a:r>
          </a:p>
          <a:p>
            <a:pPr marL="800100" lvl="1" indent="-342900">
              <a:spcBef>
                <a:spcPct val="20000"/>
              </a:spcBef>
              <a:buFont typeface="Wingdings" panose="05000000000000000000" pitchFamily="2" charset="2"/>
              <a:buChar char="n"/>
              <a:defRPr/>
            </a:pPr>
            <a:r>
              <a:rPr lang="en-US" sz="2200" kern="0" dirty="0">
                <a:latin typeface="Book Antiqua" pitchFamily="18" charset="0"/>
              </a:rPr>
              <a:t>Devaluation Cost- Components typically drop in price during their inventory life.</a:t>
            </a:r>
          </a:p>
          <a:p>
            <a:pPr marL="800100" lvl="1" indent="-342900">
              <a:spcBef>
                <a:spcPct val="20000"/>
              </a:spcBef>
              <a:buFont typeface="Wingdings" panose="05000000000000000000" pitchFamily="2" charset="2"/>
              <a:buChar char="n"/>
              <a:defRPr/>
            </a:pPr>
            <a:r>
              <a:rPr lang="en-US" sz="2200" kern="0" dirty="0">
                <a:latin typeface="Book Antiqua" pitchFamily="18" charset="0"/>
              </a:rPr>
              <a:t>Price Protection Cost. </a:t>
            </a:r>
            <a:r>
              <a:rPr lang="en-US" sz="2400" kern="0" dirty="0">
                <a:solidFill>
                  <a:srgbClr val="000000"/>
                </a:solidFill>
                <a:latin typeface="Arial" panose="020B0604020202020204" pitchFamily="34" charset="0"/>
              </a:rPr>
              <a:t> </a:t>
            </a:r>
            <a:r>
              <a:rPr lang="en-US" sz="2200" kern="0" dirty="0">
                <a:latin typeface="Book Antiqua" pitchFamily="18" charset="0"/>
              </a:rPr>
              <a:t>To reimburse customers for the drops in the prices. </a:t>
            </a:r>
          </a:p>
          <a:p>
            <a:pPr marL="800100" lvl="1" indent="-342900">
              <a:spcBef>
                <a:spcPct val="20000"/>
              </a:spcBef>
              <a:buFont typeface="Wingdings" panose="05000000000000000000" pitchFamily="2" charset="2"/>
              <a:buChar char="n"/>
              <a:defRPr/>
            </a:pPr>
            <a:r>
              <a:rPr lang="en-US" sz="2200" kern="0" dirty="0">
                <a:latin typeface="Book Antiqua" pitchFamily="18" charset="0"/>
              </a:rPr>
              <a:t>Return Cost.</a:t>
            </a:r>
          </a:p>
          <a:p>
            <a:pPr marL="800100" lvl="1" indent="-342900">
              <a:spcBef>
                <a:spcPct val="20000"/>
              </a:spcBef>
              <a:buFont typeface="Wingdings" panose="05000000000000000000" pitchFamily="2" charset="2"/>
              <a:buChar char="n"/>
              <a:defRPr/>
            </a:pPr>
            <a:r>
              <a:rPr lang="en-US" sz="2200" kern="0" dirty="0">
                <a:latin typeface="Book Antiqua" pitchFamily="18" charset="0"/>
              </a:rPr>
              <a:t>Obsolescence Cost- </a:t>
            </a:r>
            <a:r>
              <a:rPr lang="en-US" sz="2200" dirty="0">
                <a:latin typeface="Book Antiqua" panose="02040602050305030304" pitchFamily="18" charset="0"/>
                <a:ea typeface="ＭＳ Ｐゴシック" pitchFamily="-112" charset="-128"/>
              </a:rPr>
              <a:t>due to change in customer preferences, technological changes, etc.</a:t>
            </a:r>
            <a:endParaRPr lang="en-US" sz="2200" kern="0" dirty="0">
              <a:latin typeface="Book Antiqua" pitchFamily="18" charset="0"/>
            </a:endParaRPr>
          </a:p>
          <a:p>
            <a:pPr marL="342900" indent="-342900">
              <a:spcBef>
                <a:spcPct val="20000"/>
              </a:spcBef>
              <a:buFont typeface="Wingdings" panose="05000000000000000000" pitchFamily="2" charset="2"/>
              <a:buChar char="p"/>
              <a:defRPr/>
            </a:pPr>
            <a:r>
              <a:rPr lang="en-US" sz="2200" b="1" kern="0" dirty="0">
                <a:latin typeface="Book Antiqua" pitchFamily="18" charset="0"/>
              </a:rPr>
              <a:t>Hides problems</a:t>
            </a:r>
          </a:p>
          <a:p>
            <a:pPr marL="800100" lvl="1" indent="-342900">
              <a:spcBef>
                <a:spcPct val="20000"/>
              </a:spcBef>
              <a:buFont typeface="Wingdings" panose="05000000000000000000" pitchFamily="2" charset="2"/>
              <a:buChar char="n"/>
              <a:defRPr/>
            </a:pPr>
            <a:r>
              <a:rPr lang="en-US" sz="2200" kern="0" dirty="0">
                <a:latin typeface="Book Antiqua" pitchFamily="18" charset="0"/>
              </a:rPr>
              <a:t>Even if we produce low quality product, there is enough inventory downstream. </a:t>
            </a:r>
          </a:p>
          <a:p>
            <a:pPr marL="800100" lvl="1" indent="-342900">
              <a:spcBef>
                <a:spcPct val="20000"/>
              </a:spcBef>
              <a:buFont typeface="Wingdings" panose="05000000000000000000" pitchFamily="2" charset="2"/>
              <a:buChar char="n"/>
              <a:defRPr/>
            </a:pPr>
            <a:r>
              <a:rPr lang="en-US" sz="2200" kern="0" dirty="0">
                <a:latin typeface="Book Antiqua" pitchFamily="18" charset="0"/>
              </a:rPr>
              <a:t>Untrustworthy suppliers, machine breakdowns, long changeover times, scraps and defects do not show up.</a:t>
            </a:r>
          </a:p>
          <a:p>
            <a:pPr marL="800100" lvl="1" indent="-342900">
              <a:spcBef>
                <a:spcPct val="20000"/>
              </a:spcBef>
              <a:buFont typeface="Wingdings" panose="05000000000000000000" pitchFamily="2" charset="2"/>
              <a:buChar char="n"/>
              <a:defRPr/>
            </a:pPr>
            <a:r>
              <a:rPr lang="en-US" sz="2200" kern="0" dirty="0">
                <a:latin typeface="Book Antiqua" pitchFamily="18" charset="0"/>
              </a:rPr>
              <a:t>Long flow time, Feedback loop is long. not-uniform operations.</a:t>
            </a:r>
          </a:p>
        </p:txBody>
      </p:sp>
      <p:sp>
        <p:nvSpPr>
          <p:cNvPr id="4" name="Text Box 11">
            <a:extLst>
              <a:ext uri="{FF2B5EF4-FFF2-40B4-BE49-F238E27FC236}">
                <a16:creationId xmlns:a16="http://schemas.microsoft.com/office/drawing/2014/main" id="{B022007E-7A78-4CE7-A77F-B6DDB12D7FE5}"/>
              </a:ext>
            </a:extLst>
          </p:cNvPr>
          <p:cNvSpPr txBox="1">
            <a:spLocks noChangeArrowheads="1"/>
          </p:cNvSpPr>
          <p:nvPr/>
        </p:nvSpPr>
        <p:spPr bwMode="auto">
          <a:xfrm>
            <a:off x="0" y="17417"/>
            <a:ext cx="12192000" cy="584775"/>
          </a:xfrm>
          <a:prstGeom prst="rect">
            <a:avLst/>
          </a:prstGeom>
          <a:noFill/>
          <a:ln w="9525">
            <a:noFill/>
            <a:miter lim="800000"/>
            <a:headEnd/>
            <a:tailEnd/>
          </a:ln>
        </p:spPr>
        <p:txBody>
          <a:bodyPr wrap="square">
            <a:spAutoFit/>
          </a:bodyPr>
          <a:lstStyle/>
          <a:p>
            <a:pPr eaLnBrk="1" hangingPunct="1">
              <a:defRPr/>
            </a:pPr>
            <a:r>
              <a:rPr lang="en-US" sz="3200" dirty="0">
                <a:solidFill>
                  <a:schemeClr val="bg1"/>
                </a:solidFill>
                <a:latin typeface="Impact" pitchFamily="34" charset="0"/>
              </a:rPr>
              <a:t>Why We are interested in reducing inventory </a:t>
            </a:r>
          </a:p>
        </p:txBody>
      </p:sp>
    </p:spTree>
    <p:extLst>
      <p:ext uri="{BB962C8B-B14F-4D97-AF65-F5344CB8AC3E}">
        <p14:creationId xmlns:p14="http://schemas.microsoft.com/office/powerpoint/2010/main" val="21125755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dissolve">
                                      <p:cBhvr>
                                        <p:cTn id="10" dur="500"/>
                                        <p:tgtEl>
                                          <p:spTgt spid="1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dissolve">
                                      <p:cBhvr>
                                        <p:cTn id="13" dur="500"/>
                                        <p:tgtEl>
                                          <p:spTgt spid="1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dissolve">
                                      <p:cBhvr>
                                        <p:cTn id="18" dur="500"/>
                                        <p:tgtEl>
                                          <p:spTgt spid="16">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dissolve">
                                      <p:cBhvr>
                                        <p:cTn id="21" dur="500"/>
                                        <p:tgtEl>
                                          <p:spTgt spid="16">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dissolve">
                                      <p:cBhvr>
                                        <p:cTn id="24" dur="500"/>
                                        <p:tgtEl>
                                          <p:spTgt spid="16">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dissolve">
                                      <p:cBhvr>
                                        <p:cTn id="27" dur="500"/>
                                        <p:tgtEl>
                                          <p:spTgt spid="16">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xEl>
                                              <p:pRg st="7" end="7"/>
                                            </p:txEl>
                                          </p:spTgt>
                                        </p:tgtEl>
                                        <p:attrNameLst>
                                          <p:attrName>style.visibility</p:attrName>
                                        </p:attrNameLst>
                                      </p:cBhvr>
                                      <p:to>
                                        <p:strVal val="visible"/>
                                      </p:to>
                                    </p:set>
                                    <p:animEffect transition="in" filter="dissolve">
                                      <p:cBhvr>
                                        <p:cTn id="30" dur="500"/>
                                        <p:tgtEl>
                                          <p:spTgt spid="1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Effect transition="in" filter="dissolve">
                                      <p:cBhvr>
                                        <p:cTn id="35" dur="500"/>
                                        <p:tgtEl>
                                          <p:spTgt spid="16">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6">
                                            <p:txEl>
                                              <p:pRg st="9" end="9"/>
                                            </p:txEl>
                                          </p:spTgt>
                                        </p:tgtEl>
                                        <p:attrNameLst>
                                          <p:attrName>style.visibility</p:attrName>
                                        </p:attrNameLst>
                                      </p:cBhvr>
                                      <p:to>
                                        <p:strVal val="visible"/>
                                      </p:to>
                                    </p:set>
                                    <p:animEffect transition="in" filter="dissolve">
                                      <p:cBhvr>
                                        <p:cTn id="38" dur="500"/>
                                        <p:tgtEl>
                                          <p:spTgt spid="16">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
                                            <p:txEl>
                                              <p:pRg st="10" end="10"/>
                                            </p:txEl>
                                          </p:spTgt>
                                        </p:tgtEl>
                                        <p:attrNameLst>
                                          <p:attrName>style.visibility</p:attrName>
                                        </p:attrNameLst>
                                      </p:cBhvr>
                                      <p:to>
                                        <p:strVal val="visible"/>
                                      </p:to>
                                    </p:set>
                                    <p:animEffect transition="in" filter="dissolve">
                                      <p:cBhvr>
                                        <p:cTn id="41" dur="500"/>
                                        <p:tgtEl>
                                          <p:spTgt spid="16">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xEl>
                                              <p:pRg st="11" end="11"/>
                                            </p:txEl>
                                          </p:spTgt>
                                        </p:tgtEl>
                                        <p:attrNameLst>
                                          <p:attrName>style.visibility</p:attrName>
                                        </p:attrNameLst>
                                      </p:cBhvr>
                                      <p:to>
                                        <p:strVal val="visible"/>
                                      </p:to>
                                    </p:set>
                                    <p:animEffect transition="in" filter="dissolve">
                                      <p:cBhvr>
                                        <p:cTn id="44"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0" y="0"/>
            <a:ext cx="12192000" cy="584775"/>
          </a:xfrm>
          <a:prstGeom prst="rect">
            <a:avLst/>
          </a:prstGeom>
          <a:noFill/>
          <a:ln w="9525">
            <a:noFill/>
            <a:miter lim="800000"/>
            <a:headEnd/>
            <a:tailEnd/>
          </a:ln>
        </p:spPr>
        <p:txBody>
          <a:bodyPr wrap="square">
            <a:spAutoFit/>
          </a:bodyPr>
          <a:lstStyle/>
          <a:p>
            <a:pPr>
              <a:spcAft>
                <a:spcPts val="600"/>
              </a:spcAft>
              <a:defRPr/>
            </a:pPr>
            <a:r>
              <a:rPr lang="en-US" sz="3200" dirty="0">
                <a:solidFill>
                  <a:schemeClr val="bg1"/>
                </a:solidFill>
                <a:latin typeface="Impact" pitchFamily="34" charset="0"/>
              </a:rPr>
              <a:t>How to Reduce Inventory </a:t>
            </a:r>
          </a:p>
        </p:txBody>
      </p:sp>
      <p:graphicFrame>
        <p:nvGraphicFramePr>
          <p:cNvPr id="462854" name="Object 6"/>
          <p:cNvGraphicFramePr>
            <a:graphicFrameLocks noChangeAspect="1"/>
          </p:cNvGraphicFramePr>
          <p:nvPr/>
        </p:nvGraphicFramePr>
        <p:xfrm>
          <a:off x="7315200" y="848493"/>
          <a:ext cx="3597872" cy="1727845"/>
        </p:xfrm>
        <a:graphic>
          <a:graphicData uri="http://schemas.openxmlformats.org/presentationml/2006/ole">
            <mc:AlternateContent xmlns:mc="http://schemas.openxmlformats.org/markup-compatibility/2006">
              <mc:Choice xmlns:v="urn:schemas-microsoft-com:vml" Requires="v">
                <p:oleObj spid="_x0000_s3095" name="Equation" r:id="rId3" imgW="927000" imgH="444240" progId="Equation.3">
                  <p:embed/>
                </p:oleObj>
              </mc:Choice>
              <mc:Fallback>
                <p:oleObj name="Equation" r:id="rId3" imgW="927000" imgH="444240" progId="Equation.3">
                  <p:embed/>
                  <p:pic>
                    <p:nvPicPr>
                      <p:cNvPr id="462854" name="Object 6"/>
                      <p:cNvPicPr>
                        <a:picLocks noChangeAspect="1" noChangeArrowheads="1"/>
                      </p:cNvPicPr>
                      <p:nvPr/>
                    </p:nvPicPr>
                    <p:blipFill>
                      <a:blip r:embed="rId4"/>
                      <a:srcRect/>
                      <a:stretch>
                        <a:fillRect/>
                      </a:stretch>
                    </p:blipFill>
                    <p:spPr bwMode="auto">
                      <a:xfrm>
                        <a:off x="7315200" y="848493"/>
                        <a:ext cx="3597872" cy="1727845"/>
                      </a:xfrm>
                      <a:prstGeom prst="rect">
                        <a:avLst/>
                      </a:prstGeom>
                      <a:noFill/>
                    </p:spPr>
                  </p:pic>
                </p:oleObj>
              </mc:Fallback>
            </mc:AlternateContent>
          </a:graphicData>
        </a:graphic>
      </p:graphicFrame>
      <p:sp>
        <p:nvSpPr>
          <p:cNvPr id="9" name="TextBox 8"/>
          <p:cNvSpPr txBox="1"/>
          <p:nvPr/>
        </p:nvSpPr>
        <p:spPr>
          <a:xfrm>
            <a:off x="0" y="584775"/>
            <a:ext cx="12192000" cy="4154984"/>
          </a:xfrm>
          <a:prstGeom prst="rect">
            <a:avLst/>
          </a:prstGeom>
          <a:noFill/>
        </p:spPr>
        <p:txBody>
          <a:bodyPr wrap="square" rtlCol="0">
            <a:spAutoFit/>
          </a:bodyPr>
          <a:lstStyle/>
          <a:p>
            <a:r>
              <a:rPr lang="en-US" sz="2400" dirty="0">
                <a:latin typeface="Book Antiqua" pitchFamily="18" charset="0"/>
              </a:rPr>
              <a:t>To reduce EOQ we may </a:t>
            </a:r>
            <a:r>
              <a:rPr lang="en-US" sz="2400" b="1" dirty="0">
                <a:solidFill>
                  <a:srgbClr val="FF0000"/>
                </a:solidFill>
                <a:latin typeface="Book Antiqua" pitchFamily="18" charset="0"/>
              </a:rPr>
              <a:t>↓R</a:t>
            </a:r>
            <a:r>
              <a:rPr lang="en-US" sz="2400" b="1" dirty="0">
                <a:latin typeface="Book Antiqua" pitchFamily="18" charset="0"/>
              </a:rPr>
              <a:t>, </a:t>
            </a:r>
            <a:r>
              <a:rPr lang="en-US" sz="2400" b="1" dirty="0">
                <a:solidFill>
                  <a:srgbClr val="79DB1F"/>
                </a:solidFill>
                <a:latin typeface="Book Antiqua" pitchFamily="18" charset="0"/>
              </a:rPr>
              <a:t>↓ S</a:t>
            </a:r>
            <a:r>
              <a:rPr lang="en-US" sz="2400" b="1" dirty="0">
                <a:latin typeface="Book Antiqua" pitchFamily="18" charset="0"/>
              </a:rPr>
              <a:t>, </a:t>
            </a:r>
            <a:r>
              <a:rPr lang="en-US" sz="2400" b="1" dirty="0">
                <a:solidFill>
                  <a:srgbClr val="FF0000"/>
                </a:solidFill>
                <a:latin typeface="Book Antiqua" pitchFamily="18" charset="0"/>
              </a:rPr>
              <a:t>↑H</a:t>
            </a:r>
          </a:p>
          <a:p>
            <a:r>
              <a:rPr lang="en-US" sz="2400" dirty="0">
                <a:latin typeface="Book Antiqua" pitchFamily="18" charset="0"/>
              </a:rPr>
              <a:t>Two ways to reduce average inventory </a:t>
            </a:r>
          </a:p>
          <a:p>
            <a:r>
              <a:rPr lang="en-US" sz="2400" dirty="0">
                <a:solidFill>
                  <a:srgbClr val="C00000"/>
                </a:solidFill>
                <a:latin typeface="Book Antiqua" pitchFamily="18" charset="0"/>
              </a:rPr>
              <a:t>- Reduce S</a:t>
            </a:r>
          </a:p>
          <a:p>
            <a:r>
              <a:rPr lang="en-US" sz="2400" dirty="0">
                <a:solidFill>
                  <a:srgbClr val="C00000"/>
                </a:solidFill>
                <a:latin typeface="Book Antiqua" pitchFamily="18" charset="0"/>
              </a:rPr>
              <a:t>- Centralize</a:t>
            </a:r>
          </a:p>
          <a:p>
            <a:r>
              <a:rPr lang="en-US" sz="2400" dirty="0">
                <a:latin typeface="Book Antiqua" pitchFamily="18" charset="0"/>
              </a:rPr>
              <a:t>          S does not increase in proportion of Q</a:t>
            </a:r>
          </a:p>
          <a:p>
            <a:r>
              <a:rPr lang="en-US" sz="2400" dirty="0">
                <a:latin typeface="Book Antiqua" pitchFamily="18" charset="0"/>
              </a:rPr>
              <a:t>          EOQ increases as the square route of demand.        </a:t>
            </a:r>
          </a:p>
          <a:p>
            <a:r>
              <a:rPr lang="en-US" sz="2400" dirty="0">
                <a:latin typeface="Book Antiqua" pitchFamily="18" charset="0"/>
              </a:rPr>
              <a:t>          </a:t>
            </a:r>
          </a:p>
          <a:p>
            <a:r>
              <a:rPr lang="en-US" sz="2400" dirty="0">
                <a:solidFill>
                  <a:srgbClr val="C00000"/>
                </a:solidFill>
                <a:latin typeface="Book Antiqua" pitchFamily="18" charset="0"/>
              </a:rPr>
              <a:t>- Commonality</a:t>
            </a:r>
            <a:r>
              <a:rPr lang="en-US" sz="2400" dirty="0">
                <a:latin typeface="Book Antiqua" pitchFamily="18" charset="0"/>
              </a:rPr>
              <a:t>, modularization and standardization is another type of Centralization</a:t>
            </a:r>
          </a:p>
          <a:p>
            <a:r>
              <a:rPr lang="en-US" sz="2400" dirty="0">
                <a:solidFill>
                  <a:srgbClr val="C00000"/>
                </a:solidFill>
                <a:latin typeface="Book Antiqua" pitchFamily="18" charset="0"/>
              </a:rPr>
              <a:t>- Postponement, Delayed Differentiation</a:t>
            </a:r>
          </a:p>
          <a:p>
            <a:pPr marL="342900" indent="-342900">
              <a:buFontTx/>
              <a:buChar char="-"/>
            </a:pPr>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10286594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2854"/>
                                        </p:tgtEl>
                                        <p:attrNameLst>
                                          <p:attrName>style.visibility</p:attrName>
                                        </p:attrNameLst>
                                      </p:cBhvr>
                                      <p:to>
                                        <p:strVal val="visible"/>
                                      </p:to>
                                    </p:set>
                                    <p:animEffect transition="in" filter="dissolve">
                                      <p:cBhvr>
                                        <p:cTn id="7" dur="500"/>
                                        <p:tgtEl>
                                          <p:spTgt spid="4628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dissolv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dissolv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dissolv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dissolv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dissolv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dissolv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dissolv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dissolve">
                                      <p:cBhvr>
                                        <p:cTn id="5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4119"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dirty="0"/>
          </a:p>
        </p:txBody>
      </p:sp>
      <p:sp>
        <p:nvSpPr>
          <p:cNvPr id="15374" name="Text Box 1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defRPr/>
            </a:pPr>
            <a:r>
              <a:rPr lang="en-US" sz="3200" dirty="0">
                <a:solidFill>
                  <a:schemeClr val="bg1"/>
                </a:solidFill>
                <a:latin typeface="Impact" pitchFamily="34" charset="0"/>
              </a:rPr>
              <a:t>Multiple Choice Questions</a:t>
            </a:r>
          </a:p>
        </p:txBody>
      </p:sp>
      <p:sp>
        <p:nvSpPr>
          <p:cNvPr id="633866" name="Rectangle 10"/>
          <p:cNvSpPr>
            <a:spLocks noChangeArrowheads="1"/>
          </p:cNvSpPr>
          <p:nvPr/>
        </p:nvSpPr>
        <p:spPr bwMode="auto">
          <a:xfrm>
            <a:off x="-6531" y="584775"/>
            <a:ext cx="12192000" cy="37548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400" dirty="0">
                <a:latin typeface="Book Antiqua" pitchFamily="18" charset="0"/>
              </a:rPr>
              <a:t>1. The introduction of quantity discounts will cause the number of the units ordered to be: </a:t>
            </a:r>
          </a:p>
          <a:p>
            <a:endParaRPr lang="en-US" sz="1000" dirty="0">
              <a:latin typeface="Book Antiqua" pitchFamily="18" charset="0"/>
            </a:endParaRPr>
          </a:p>
          <a:p>
            <a:pPr lvl="1"/>
            <a:r>
              <a:rPr lang="en-US" sz="2400" dirty="0">
                <a:latin typeface="Book Antiqua" pitchFamily="18" charset="0"/>
              </a:rPr>
              <a:t>A) smaller than EOQ</a:t>
            </a:r>
          </a:p>
          <a:p>
            <a:pPr lvl="1"/>
            <a:r>
              <a:rPr lang="en-US" sz="2400" dirty="0">
                <a:latin typeface="Book Antiqua" pitchFamily="18" charset="0"/>
              </a:rPr>
              <a:t>B) the same as EOQ</a:t>
            </a:r>
          </a:p>
          <a:p>
            <a:pPr lvl="1"/>
            <a:r>
              <a:rPr lang="en-US" sz="2400" dirty="0">
                <a:latin typeface="Book Antiqua" pitchFamily="18" charset="0"/>
              </a:rPr>
              <a:t>C) greater than EOQ</a:t>
            </a:r>
          </a:p>
          <a:p>
            <a:pPr lvl="1"/>
            <a:r>
              <a:rPr lang="en-US" sz="2400" dirty="0">
                <a:latin typeface="Book Antiqua" pitchFamily="18" charset="0"/>
              </a:rPr>
              <a:t>D) the same or smaller than EOQ</a:t>
            </a:r>
          </a:p>
          <a:p>
            <a:pPr lvl="1"/>
            <a:r>
              <a:rPr lang="en-US" sz="2400" dirty="0">
                <a:latin typeface="Book Antiqua" pitchFamily="18" charset="0"/>
              </a:rPr>
              <a:t>E) the same or greater than EOQ</a:t>
            </a:r>
          </a:p>
          <a:p>
            <a:pPr lvl="1"/>
            <a:endParaRPr lang="en-US" sz="1200" dirty="0">
              <a:latin typeface="Book Antiqua" pitchFamily="18" charset="0"/>
            </a:endParaRPr>
          </a:p>
          <a:p>
            <a:pPr lvl="1"/>
            <a:endParaRPr lang="en-US" sz="2400" dirty="0">
              <a:latin typeface="Book Antiqua" pitchFamily="18" charset="0"/>
            </a:endParaRPr>
          </a:p>
          <a:p>
            <a:pPr marL="914400" lvl="1" indent="-457200">
              <a:buAutoNum type="alphaUcParenR" startAt="5"/>
            </a:pPr>
            <a:endParaRPr lang="en-US" sz="2400" dirty="0">
              <a:latin typeface="Book Antiqua" pitchFamily="18" charset="0"/>
            </a:endParaRPr>
          </a:p>
        </p:txBody>
      </p:sp>
      <p:pic>
        <p:nvPicPr>
          <p:cNvPr id="6" name="Picture 5"/>
          <p:cNvPicPr>
            <a:picLocks noChangeAspect="1"/>
          </p:cNvPicPr>
          <p:nvPr/>
        </p:nvPicPr>
        <p:blipFill>
          <a:blip r:embed="rId6"/>
          <a:stretch>
            <a:fillRect/>
          </a:stretch>
        </p:blipFill>
        <p:spPr>
          <a:xfrm>
            <a:off x="7162800" y="1447800"/>
            <a:ext cx="3200400" cy="2209800"/>
          </a:xfrm>
          <a:prstGeom prst="rect">
            <a:avLst/>
          </a:prstGeom>
        </p:spPr>
      </p:pic>
      <p:sp>
        <p:nvSpPr>
          <p:cNvPr id="2" name="Rectangle 1">
            <a:extLst>
              <a:ext uri="{FF2B5EF4-FFF2-40B4-BE49-F238E27FC236}">
                <a16:creationId xmlns:a16="http://schemas.microsoft.com/office/drawing/2014/main" id="{E79D60F0-05F8-4DEA-82C8-99A059D28588}"/>
              </a:ext>
            </a:extLst>
          </p:cNvPr>
          <p:cNvSpPr/>
          <p:nvPr/>
        </p:nvSpPr>
        <p:spPr>
          <a:xfrm>
            <a:off x="0" y="3829169"/>
            <a:ext cx="12192000" cy="2308324"/>
          </a:xfrm>
          <a:prstGeom prst="rect">
            <a:avLst/>
          </a:prstGeom>
        </p:spPr>
        <p:txBody>
          <a:bodyPr wrap="square">
            <a:spAutoFit/>
          </a:bodyPr>
          <a:lstStyle/>
          <a:p>
            <a:r>
              <a:rPr lang="en-US" sz="2400" dirty="0">
                <a:latin typeface="Book Antiqua" pitchFamily="18" charset="0"/>
              </a:rPr>
              <a:t>2.  Most inventory models attempt to minimize</a:t>
            </a:r>
          </a:p>
          <a:p>
            <a:pPr lvl="1"/>
            <a:r>
              <a:rPr lang="en-US" sz="2400" dirty="0">
                <a:latin typeface="Book Antiqua" pitchFamily="18" charset="0"/>
              </a:rPr>
              <a:t>A) the number of items ordered and the safety stock</a:t>
            </a:r>
          </a:p>
          <a:p>
            <a:pPr lvl="1"/>
            <a:r>
              <a:rPr lang="en-US" sz="2400" dirty="0">
                <a:latin typeface="Book Antiqua" pitchFamily="18" charset="0"/>
              </a:rPr>
              <a:t>B) total inventory costs and likelihood of a stockout</a:t>
            </a:r>
          </a:p>
          <a:p>
            <a:pPr lvl="1"/>
            <a:r>
              <a:rPr lang="en-US" sz="2400" dirty="0">
                <a:latin typeface="Book Antiqua" pitchFamily="18" charset="0"/>
              </a:rPr>
              <a:t>C) the number of orders placed and the average inventory</a:t>
            </a:r>
          </a:p>
          <a:p>
            <a:pPr lvl="1"/>
            <a:r>
              <a:rPr lang="en-US" sz="2400" dirty="0">
                <a:latin typeface="Book Antiqua" pitchFamily="18" charset="0"/>
              </a:rPr>
              <a:t>D) All of the above</a:t>
            </a:r>
          </a:p>
          <a:p>
            <a:pPr lvl="1"/>
            <a:r>
              <a:rPr lang="en-US" sz="2400" dirty="0">
                <a:latin typeface="Book Antiqua" pitchFamily="18" charset="0"/>
              </a:rPr>
              <a:t>E) None of the above</a:t>
            </a:r>
          </a:p>
        </p:txBody>
      </p:sp>
    </p:spTree>
    <p:extLst>
      <p:ext uri="{BB962C8B-B14F-4D97-AF65-F5344CB8AC3E}">
        <p14:creationId xmlns:p14="http://schemas.microsoft.com/office/powerpoint/2010/main" val="2584097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900" fill="hold"/>
                                        <p:tgtEl>
                                          <p:spTgt spid="633866">
                                            <p:txEl>
                                              <p:pRg st="6" end="6"/>
                                            </p:txEl>
                                          </p:spTgt>
                                        </p:tgtEl>
                                        <p:attrNameLst>
                                          <p:attrName>style.color</p:attrName>
                                        </p:attrNameLst>
                                      </p:cBhvr>
                                      <p:to>
                                        <a:schemeClr val="hlink"/>
                                      </p:to>
                                    </p:animClr>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5198"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dirty="0"/>
          </a:p>
        </p:txBody>
      </p:sp>
      <p:sp>
        <p:nvSpPr>
          <p:cNvPr id="15374" name="Text Box 14"/>
          <p:cNvSpPr txBox="1">
            <a:spLocks noChangeArrowheads="1"/>
          </p:cNvSpPr>
          <p:nvPr/>
        </p:nvSpPr>
        <p:spPr bwMode="auto">
          <a:xfrm>
            <a:off x="32657" y="0"/>
            <a:ext cx="12159343" cy="584775"/>
          </a:xfrm>
          <a:prstGeom prst="rect">
            <a:avLst/>
          </a:prstGeom>
          <a:noFill/>
          <a:ln w="12700">
            <a:noFill/>
            <a:miter lim="800000"/>
            <a:headEnd/>
            <a:tailEnd/>
          </a:ln>
        </p:spPr>
        <p:txBody>
          <a:bodyPr wrap="square">
            <a:spAutoFit/>
          </a:bodyPr>
          <a:lstStyle/>
          <a:p>
            <a:pPr>
              <a:defRPr/>
            </a:pPr>
            <a:r>
              <a:rPr lang="en-US" sz="3200" dirty="0">
                <a:solidFill>
                  <a:schemeClr val="bg1"/>
                </a:solidFill>
                <a:latin typeface="Impact" pitchFamily="34" charset="0"/>
              </a:rPr>
              <a:t>Multiple Choice Questions</a:t>
            </a:r>
          </a:p>
        </p:txBody>
      </p:sp>
      <p:sp>
        <p:nvSpPr>
          <p:cNvPr id="633866" name="Rectangle 10"/>
          <p:cNvSpPr>
            <a:spLocks noChangeArrowheads="1"/>
          </p:cNvSpPr>
          <p:nvPr/>
        </p:nvSpPr>
        <p:spPr bwMode="auto">
          <a:xfrm>
            <a:off x="41366" y="584775"/>
            <a:ext cx="1215063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hangingPunct="1">
              <a:tabLst>
                <a:tab pos="571500" algn="l"/>
                <a:tab pos="628650" algn="l"/>
                <a:tab pos="1257300" algn="l"/>
              </a:tabLst>
            </a:pPr>
            <a:r>
              <a:rPr lang="en-US" altLang="zh-TW" sz="2400" dirty="0">
                <a:latin typeface="Book Antiqua" pitchFamily="18" charset="0"/>
              </a:rPr>
              <a:t>3</a:t>
            </a:r>
            <a:r>
              <a:rPr lang="en-US" altLang="zh-TW" sz="2400" dirty="0">
                <a:latin typeface="Book Antiqua" pitchFamily="18" charset="0"/>
                <a:ea typeface="Times New Roman" pitchFamily="18" charset="0"/>
                <a:cs typeface="Times New Roman" pitchFamily="18" charset="0"/>
              </a:rPr>
              <a:t>. Inventory that is carried to provide a cushion against uncertainty of the demand is called</a:t>
            </a:r>
            <a:endParaRPr lang="en-US" altLang="zh-TW" sz="2400" dirty="0">
              <a:latin typeface="Book Antiqua" pitchFamily="18" charset="0"/>
            </a:endParaRPr>
          </a:p>
          <a:p>
            <a:pPr marL="914400" lvl="1" indent="-457200">
              <a:tabLst>
                <a:tab pos="571500" algn="l"/>
                <a:tab pos="628650" algn="l"/>
                <a:tab pos="1257300" algn="l"/>
              </a:tabLst>
            </a:pPr>
            <a:r>
              <a:rPr lang="en-US" altLang="zh-TW" sz="2400" dirty="0">
                <a:latin typeface="Book Antiqua" pitchFamily="18" charset="0"/>
                <a:ea typeface="Times New Roman" pitchFamily="18" charset="0"/>
                <a:cs typeface="Times New Roman" pitchFamily="18" charset="0"/>
              </a:rPr>
              <a:t>A) Seasonal inventory</a:t>
            </a:r>
            <a:endParaRPr lang="en-US" altLang="zh-TW" sz="2400" dirty="0">
              <a:latin typeface="Book Antiqua" pitchFamily="18" charset="0"/>
            </a:endParaRPr>
          </a:p>
          <a:p>
            <a:pPr marL="914400" lvl="1" indent="-457200">
              <a:tabLst>
                <a:tab pos="571500" algn="l"/>
                <a:tab pos="628650" algn="l"/>
                <a:tab pos="1257300" algn="l"/>
              </a:tabLst>
            </a:pPr>
            <a:r>
              <a:rPr lang="en-US" altLang="zh-TW" sz="2400" dirty="0">
                <a:latin typeface="Book Antiqua" pitchFamily="18" charset="0"/>
                <a:ea typeface="Times New Roman" pitchFamily="18" charset="0"/>
                <a:cs typeface="Times New Roman" pitchFamily="18" charset="0"/>
              </a:rPr>
              <a:t>B) </a:t>
            </a:r>
            <a:r>
              <a:rPr lang="en-US" altLang="zh-TW" sz="2400" dirty="0">
                <a:latin typeface="Book Antiqua" pitchFamily="18" charset="0"/>
              </a:rPr>
              <a:t>Safety Stock</a:t>
            </a:r>
          </a:p>
          <a:p>
            <a:pPr marL="914400" lvl="1" indent="-457200">
              <a:tabLst>
                <a:tab pos="571500" algn="l"/>
                <a:tab pos="628650" algn="l"/>
                <a:tab pos="1257300" algn="l"/>
              </a:tabLst>
            </a:pPr>
            <a:r>
              <a:rPr lang="en-US" altLang="zh-TW" sz="2400" dirty="0">
                <a:latin typeface="Book Antiqua" pitchFamily="18" charset="0"/>
              </a:rPr>
              <a:t>C) Cycle stock</a:t>
            </a:r>
          </a:p>
          <a:p>
            <a:pPr marL="914400" lvl="1" indent="-457200">
              <a:tabLst>
                <a:tab pos="571500" algn="l"/>
                <a:tab pos="628650" algn="l"/>
                <a:tab pos="1257300" algn="l"/>
              </a:tabLst>
            </a:pPr>
            <a:r>
              <a:rPr lang="en-US" altLang="zh-TW" sz="2400" dirty="0">
                <a:latin typeface="Book Antiqua" pitchFamily="18" charset="0"/>
                <a:ea typeface="Times New Roman" pitchFamily="18" charset="0"/>
                <a:cs typeface="Times New Roman" pitchFamily="18" charset="0"/>
              </a:rPr>
              <a:t>D) Pipeline inventory</a:t>
            </a:r>
            <a:endParaRPr lang="en-US" altLang="zh-TW" sz="2400" dirty="0">
              <a:latin typeface="Book Antiqua" pitchFamily="18" charset="0"/>
            </a:endParaRPr>
          </a:p>
          <a:p>
            <a:pPr marL="914400" lvl="1" indent="-457200">
              <a:tabLst>
                <a:tab pos="571500" algn="l"/>
                <a:tab pos="628650" algn="l"/>
                <a:tab pos="1257300" algn="l"/>
              </a:tabLst>
            </a:pPr>
            <a:r>
              <a:rPr lang="en-US" altLang="zh-TW" sz="2400" dirty="0">
                <a:latin typeface="Book Antiqua" pitchFamily="18" charset="0"/>
                <a:ea typeface="Times New Roman" pitchFamily="18" charset="0"/>
                <a:cs typeface="Times New Roman" pitchFamily="18" charset="0"/>
              </a:rPr>
              <a:t>E) Speculative inventory</a:t>
            </a:r>
          </a:p>
          <a:p>
            <a:pPr lvl="1"/>
            <a:endParaRPr lang="en-US" sz="2400" dirty="0"/>
          </a:p>
        </p:txBody>
      </p:sp>
      <p:sp>
        <p:nvSpPr>
          <p:cNvPr id="6" name="Rectangle 10">
            <a:extLst>
              <a:ext uri="{FF2B5EF4-FFF2-40B4-BE49-F238E27FC236}">
                <a16:creationId xmlns:a16="http://schemas.microsoft.com/office/drawing/2014/main" id="{6A21BF9C-EA06-40D3-B197-2540A08EBFDF}"/>
              </a:ext>
            </a:extLst>
          </p:cNvPr>
          <p:cNvSpPr>
            <a:spLocks noChangeArrowheads="1"/>
          </p:cNvSpPr>
          <p:nvPr/>
        </p:nvSpPr>
        <p:spPr bwMode="auto">
          <a:xfrm>
            <a:off x="76200" y="3418114"/>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4.  In the basic EOQ model, if annual demand doubles, the effect on the EOQ is: </a:t>
            </a:r>
          </a:p>
          <a:p>
            <a:pPr marL="914400" lvl="1" indent="-457200">
              <a:buAutoNum type="alphaUcParenR"/>
            </a:pPr>
            <a:r>
              <a:rPr lang="en-US" sz="2400" dirty="0">
                <a:latin typeface="Book Antiqua" pitchFamily="18" charset="0"/>
              </a:rPr>
              <a:t>It doubles.				</a:t>
            </a:r>
          </a:p>
          <a:p>
            <a:pPr marL="914400" lvl="1" indent="-457200">
              <a:buAutoNum type="alphaUcParenR"/>
            </a:pPr>
            <a:r>
              <a:rPr lang="en-US" sz="2400" dirty="0">
                <a:latin typeface="Book Antiqua" pitchFamily="18" charset="0"/>
              </a:rPr>
              <a:t>It is four times its previous amount		</a:t>
            </a:r>
          </a:p>
          <a:p>
            <a:pPr marL="914400" lvl="1" indent="-457200">
              <a:buAutoNum type="alphaUcParenR"/>
            </a:pPr>
            <a:r>
              <a:rPr lang="en-US" sz="2400" dirty="0">
                <a:latin typeface="Book Antiqua" pitchFamily="18" charset="0"/>
              </a:rPr>
              <a:t>It is half its previous amount	 	</a:t>
            </a:r>
          </a:p>
          <a:p>
            <a:pPr marL="914400" lvl="1" indent="-457200">
              <a:buAutoNum type="alphaUcParenR"/>
            </a:pPr>
            <a:r>
              <a:rPr lang="en-US" sz="2400" dirty="0">
                <a:latin typeface="Book Antiqua" pitchFamily="18" charset="0"/>
              </a:rPr>
              <a:t>It is about 70% of its previous amount</a:t>
            </a:r>
          </a:p>
          <a:p>
            <a:pPr marL="914400" lvl="1" indent="-457200">
              <a:buAutoNum type="alphaUcParenR" startAt="5"/>
            </a:pPr>
            <a:r>
              <a:rPr lang="en-US" sz="2400" dirty="0">
                <a:latin typeface="Book Antiqua" pitchFamily="18" charset="0"/>
              </a:rPr>
              <a:t>It increases by just above 40%</a:t>
            </a:r>
          </a:p>
          <a:p>
            <a:pPr lvl="1"/>
            <a:endParaRPr lang="en-US" sz="2400" dirty="0">
              <a:latin typeface="Book Antiqua" pitchFamily="18" charset="0"/>
            </a:endParaRPr>
          </a:p>
        </p:txBody>
      </p:sp>
      <p:graphicFrame>
        <p:nvGraphicFramePr>
          <p:cNvPr id="7" name="Object 6">
            <a:extLst>
              <a:ext uri="{FF2B5EF4-FFF2-40B4-BE49-F238E27FC236}">
                <a16:creationId xmlns:a16="http://schemas.microsoft.com/office/drawing/2014/main" id="{5F2921FC-71C7-4915-9C6A-0BE638EC392F}"/>
              </a:ext>
            </a:extLst>
          </p:cNvPr>
          <p:cNvGraphicFramePr>
            <a:graphicFrameLocks noChangeAspect="1"/>
          </p:cNvGraphicFramePr>
          <p:nvPr>
            <p:extLst>
              <p:ext uri="{D42A27DB-BD31-4B8C-83A1-F6EECF244321}">
                <p14:modId xmlns:p14="http://schemas.microsoft.com/office/powerpoint/2010/main" val="1814236578"/>
              </p:ext>
            </p:extLst>
          </p:nvPr>
        </p:nvGraphicFramePr>
        <p:xfrm>
          <a:off x="6781800" y="4105442"/>
          <a:ext cx="1654175" cy="744538"/>
        </p:xfrm>
        <a:graphic>
          <a:graphicData uri="http://schemas.openxmlformats.org/presentationml/2006/ole">
            <mc:AlternateContent xmlns:mc="http://schemas.openxmlformats.org/markup-compatibility/2006">
              <mc:Choice xmlns:v="urn:schemas-microsoft-com:vml" Requires="v">
                <p:oleObj spid="_x0000_s5199" name="Equation" r:id="rId6" imgW="990360" imgH="444240" progId="Equation.3">
                  <p:embed/>
                </p:oleObj>
              </mc:Choice>
              <mc:Fallback>
                <p:oleObj name="Equation" r:id="rId6" imgW="990360" imgH="444240" progId="Equation.3">
                  <p:embed/>
                  <p:pic>
                    <p:nvPicPr>
                      <p:cNvPr id="7" name="Object 6"/>
                      <p:cNvPicPr>
                        <a:picLocks noChangeAspect="1" noChangeArrowheads="1"/>
                      </p:cNvPicPr>
                      <p:nvPr/>
                    </p:nvPicPr>
                    <p:blipFill>
                      <a:blip r:embed="rId7"/>
                      <a:srcRect/>
                      <a:stretch>
                        <a:fillRect/>
                      </a:stretch>
                    </p:blipFill>
                    <p:spPr bwMode="auto">
                      <a:xfrm>
                        <a:off x="6781800" y="4105442"/>
                        <a:ext cx="1654175" cy="744538"/>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C9A5E87-15E3-4E1F-BDAD-7AA942379BD7}"/>
              </a:ext>
            </a:extLst>
          </p:cNvPr>
          <p:cNvGraphicFramePr>
            <a:graphicFrameLocks noChangeAspect="1"/>
          </p:cNvGraphicFramePr>
          <p:nvPr>
            <p:extLst>
              <p:ext uri="{D42A27DB-BD31-4B8C-83A1-F6EECF244321}">
                <p14:modId xmlns:p14="http://schemas.microsoft.com/office/powerpoint/2010/main" val="1408358136"/>
              </p:ext>
            </p:extLst>
          </p:nvPr>
        </p:nvGraphicFramePr>
        <p:xfrm>
          <a:off x="9067800" y="4012404"/>
          <a:ext cx="2036763" cy="744538"/>
        </p:xfrm>
        <a:graphic>
          <a:graphicData uri="http://schemas.openxmlformats.org/presentationml/2006/ole">
            <mc:AlternateContent xmlns:mc="http://schemas.openxmlformats.org/markup-compatibility/2006">
              <mc:Choice xmlns:v="urn:schemas-microsoft-com:vml" Requires="v">
                <p:oleObj spid="_x0000_s5200" name="Equation" r:id="rId8" imgW="1218960" imgH="444240" progId="Equation.3">
                  <p:embed/>
                </p:oleObj>
              </mc:Choice>
              <mc:Fallback>
                <p:oleObj name="Equation" r:id="rId8" imgW="1218960" imgH="444240" progId="Equation.3">
                  <p:embed/>
                  <p:pic>
                    <p:nvPicPr>
                      <p:cNvPr id="8" name="Object 7"/>
                      <p:cNvPicPr>
                        <a:picLocks noChangeAspect="1" noChangeArrowheads="1"/>
                      </p:cNvPicPr>
                      <p:nvPr/>
                    </p:nvPicPr>
                    <p:blipFill>
                      <a:blip r:embed="rId9"/>
                      <a:srcRect/>
                      <a:stretch>
                        <a:fillRect/>
                      </a:stretch>
                    </p:blipFill>
                    <p:spPr bwMode="auto">
                      <a:xfrm>
                        <a:off x="9067800" y="4012404"/>
                        <a:ext cx="2036763" cy="74453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725E17BC-C60E-4558-BB85-56EBE30AA447}"/>
              </a:ext>
            </a:extLst>
          </p:cNvPr>
          <p:cNvGraphicFramePr>
            <a:graphicFrameLocks noChangeAspect="1"/>
          </p:cNvGraphicFramePr>
          <p:nvPr>
            <p:extLst>
              <p:ext uri="{D42A27DB-BD31-4B8C-83A1-F6EECF244321}">
                <p14:modId xmlns:p14="http://schemas.microsoft.com/office/powerpoint/2010/main" val="1858783755"/>
              </p:ext>
            </p:extLst>
          </p:nvPr>
        </p:nvGraphicFramePr>
        <p:xfrm>
          <a:off x="6776244" y="5463111"/>
          <a:ext cx="3309937" cy="744537"/>
        </p:xfrm>
        <a:graphic>
          <a:graphicData uri="http://schemas.openxmlformats.org/presentationml/2006/ole">
            <mc:AlternateContent xmlns:mc="http://schemas.openxmlformats.org/markup-compatibility/2006">
              <mc:Choice xmlns:v="urn:schemas-microsoft-com:vml" Requires="v">
                <p:oleObj spid="_x0000_s5201" name="Equation" r:id="rId10" imgW="1981080" imgH="444240" progId="Equation.3">
                  <p:embed/>
                </p:oleObj>
              </mc:Choice>
              <mc:Fallback>
                <p:oleObj name="Equation" r:id="rId10" imgW="1981080" imgH="444240" progId="Equation.3">
                  <p:embed/>
                  <p:pic>
                    <p:nvPicPr>
                      <p:cNvPr id="9" name="Object 8"/>
                      <p:cNvPicPr>
                        <a:picLocks noChangeAspect="1" noChangeArrowheads="1"/>
                      </p:cNvPicPr>
                      <p:nvPr/>
                    </p:nvPicPr>
                    <p:blipFill>
                      <a:blip r:embed="rId11"/>
                      <a:srcRect/>
                      <a:stretch>
                        <a:fillRect/>
                      </a:stretch>
                    </p:blipFill>
                    <p:spPr bwMode="auto">
                      <a:xfrm>
                        <a:off x="6776244" y="5463111"/>
                        <a:ext cx="3309937" cy="744537"/>
                      </a:xfrm>
                      <a:prstGeom prst="rect">
                        <a:avLst/>
                      </a:prstGeom>
                      <a:noFill/>
                    </p:spPr>
                  </p:pic>
                </p:oleObj>
              </mc:Fallback>
            </mc:AlternateContent>
          </a:graphicData>
        </a:graphic>
      </p:graphicFrame>
    </p:spTree>
    <p:extLst>
      <p:ext uri="{BB962C8B-B14F-4D97-AF65-F5344CB8AC3E}">
        <p14:creationId xmlns:p14="http://schemas.microsoft.com/office/powerpoint/2010/main" val="3659501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33866">
                                            <p:txEl>
                                              <p:pRg st="2" end="2"/>
                                            </p:txEl>
                                          </p:spTgt>
                                        </p:tgtEl>
                                        <p:attrNameLst>
                                          <p:attrName>style.color</p:attrName>
                                        </p:attrNameLst>
                                      </p:cBhvr>
                                      <p:to>
                                        <a:schemeClr val="hlink"/>
                                      </p:to>
                                    </p:animClr>
                                    <p:animClr clrSpc="rgb" dir="cw">
                                      <p:cBhvr>
                                        <p:cTn id="7" dur="500" fill="hold"/>
                                        <p:tgtEl>
                                          <p:spTgt spid="633866">
                                            <p:txEl>
                                              <p:pRg st="2" end="2"/>
                                            </p:txEl>
                                          </p:spTgt>
                                        </p:tgtEl>
                                        <p:attrNameLst>
                                          <p:attrName>fillcolor</p:attrName>
                                        </p:attrNameLst>
                                      </p:cBhvr>
                                      <p:to>
                                        <a:schemeClr val="hlink"/>
                                      </p:to>
                                    </p:animClr>
                                    <p:set>
                                      <p:cBhvr>
                                        <p:cTn id="8" dur="500" fill="hold"/>
                                        <p:tgtEl>
                                          <p:spTgt spid="633866">
                                            <p:txEl>
                                              <p:pRg st="2" end="2"/>
                                            </p:txEl>
                                          </p:spTgt>
                                        </p:tgtEl>
                                        <p:attrNameLst>
                                          <p:attrName>fill.type</p:attrName>
                                        </p:attrNameLst>
                                      </p:cBhvr>
                                      <p:to>
                                        <p:strVal val="solid"/>
                                      </p:to>
                                    </p:set>
                                    <p:set>
                                      <p:cBhvr>
                                        <p:cTn id="9" dur="500" fill="hold"/>
                                        <p:tgtEl>
                                          <p:spTgt spid="633866">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6">
                                            <p:txEl>
                                              <p:pRg st="5" end="5"/>
                                            </p:txEl>
                                          </p:spTgt>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ulti Product EOQ">
            <a:hlinkClick r:id="" action="ppaction://media"/>
            <a:extLst>
              <a:ext uri="{FF2B5EF4-FFF2-40B4-BE49-F238E27FC236}">
                <a16:creationId xmlns:a16="http://schemas.microsoft.com/office/drawing/2014/main" id="{353E0F53-E458-4947-A694-2FA9FB463782}"/>
              </a:ext>
            </a:extLst>
          </p:cNvPr>
          <p:cNvPicPr>
            <a:picLocks noGrp="1" noRot="1" noChangeAspect="1"/>
          </p:cNvPicPr>
          <p:nvPr>
            <p:ph idx="1"/>
            <a:videoFile r:link="rId1"/>
          </p:nvPr>
        </p:nvPicPr>
        <p:blipFill>
          <a:blip r:embed="rId3"/>
          <a:stretch>
            <a:fillRect/>
          </a:stretch>
        </p:blipFill>
        <p:spPr>
          <a:xfrm>
            <a:off x="0" y="0"/>
            <a:ext cx="12138660" cy="6858000"/>
          </a:xfrm>
          <a:prstGeom prst="rect">
            <a:avLst/>
          </a:prstGeom>
        </p:spPr>
      </p:pic>
      <p:sp>
        <p:nvSpPr>
          <p:cNvPr id="3" name="Title 2">
            <a:extLst>
              <a:ext uri="{FF2B5EF4-FFF2-40B4-BE49-F238E27FC236}">
                <a16:creationId xmlns:a16="http://schemas.microsoft.com/office/drawing/2014/main" id="{3995340E-8084-432D-9209-0C372D8A5E32}"/>
              </a:ext>
            </a:extLst>
          </p:cNvPr>
          <p:cNvSpPr>
            <a:spLocks noGrp="1"/>
          </p:cNvSpPr>
          <p:nvPr>
            <p:ph type="title"/>
          </p:nvPr>
        </p:nvSpPr>
        <p:spPr/>
        <p:txBody>
          <a:bodyPr/>
          <a:lstStyle/>
          <a:p>
            <a:r>
              <a:rPr lang="en-US" b="0" i="0" u="none" strike="noStrike" dirty="0">
                <a:effectLst/>
                <a:latin typeface="Roboto" panose="02000000000000000000" pitchFamily="2" charset="0"/>
                <a:hlinkClick r:id="rId4">
                  <a:extLst>
                    <a:ext uri="{A12FA001-AC4F-418D-AE19-62706E023703}">
                      <ahyp:hlinkClr xmlns:ahyp="http://schemas.microsoft.com/office/drawing/2018/hyperlinkcolor" val="tx"/>
                    </a:ext>
                  </a:extLst>
                </a:hlinkClick>
              </a:rPr>
              <a:t>https://youtu.be/v_QD_R_Ravg</a:t>
            </a:r>
            <a:endParaRPr lang="en-US" dirty="0"/>
          </a:p>
        </p:txBody>
      </p:sp>
    </p:spTree>
    <p:extLst>
      <p:ext uri="{BB962C8B-B14F-4D97-AF65-F5344CB8AC3E}">
        <p14:creationId xmlns:p14="http://schemas.microsoft.com/office/powerpoint/2010/main" val="3685879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0" y="0"/>
            <a:ext cx="9144000" cy="914400"/>
          </a:xfrm>
        </p:spPr>
        <p:txBody>
          <a:bodyPr/>
          <a:lstStyle/>
          <a:p>
            <a:r>
              <a:rPr lang="en-US" dirty="0"/>
              <a:t>Inventory Basic Model</a:t>
            </a:r>
            <a:endParaRPr lang="en-US" dirty="0">
              <a:ea typeface="ＭＳ Ｐゴシック" charset="-128"/>
            </a:endParaRPr>
          </a:p>
        </p:txBody>
      </p:sp>
      <p:sp>
        <p:nvSpPr>
          <p:cNvPr id="4" name="Content Placeholder 5"/>
          <p:cNvSpPr>
            <a:spLocks noGrp="1"/>
          </p:cNvSpPr>
          <p:nvPr>
            <p:ph sz="half" idx="2"/>
          </p:nvPr>
        </p:nvSpPr>
        <p:spPr>
          <a:xfrm>
            <a:off x="0" y="1066800"/>
            <a:ext cx="12192000" cy="1905000"/>
          </a:xfrm>
        </p:spPr>
        <p:txBody>
          <a:bodyPr/>
          <a:lstStyle/>
          <a:p>
            <a:r>
              <a:rPr lang="en-US" dirty="0">
                <a:latin typeface="Impact" panose="020B0806030902050204" pitchFamily="34" charset="0"/>
              </a:rPr>
              <a:t>How can it be that mathematics, being after all a product of human thought which is independent of experience, is so admirably appropriate to the objects of reality? </a:t>
            </a:r>
          </a:p>
          <a:p>
            <a:r>
              <a:rPr lang="en-US" dirty="0">
                <a:latin typeface="Impact" panose="020B0806030902050204" pitchFamily="34" charset="0"/>
              </a:rPr>
              <a:t>Albert Einstein</a:t>
            </a:r>
          </a:p>
        </p:txBody>
      </p:sp>
      <p:pic>
        <p:nvPicPr>
          <p:cNvPr id="3" name="Online Media 2" title="EOQ Wrapup-EOQ-4">
            <a:hlinkClick r:id="" action="ppaction://media"/>
            <a:extLst>
              <a:ext uri="{FF2B5EF4-FFF2-40B4-BE49-F238E27FC236}">
                <a16:creationId xmlns:a16="http://schemas.microsoft.com/office/drawing/2014/main" id="{CFCA5CDD-CD5D-44EA-ABD8-EE891DE13055}"/>
              </a:ext>
            </a:extLst>
          </p:cNvPr>
          <p:cNvPicPr>
            <a:picLocks noRot="1" noChangeAspect="1"/>
          </p:cNvPicPr>
          <p:nvPr>
            <a:videoFile r:link="rId1"/>
          </p:nvPr>
        </p:nvPicPr>
        <p:blipFill>
          <a:blip r:embed="rId4"/>
          <a:stretch>
            <a:fillRect/>
          </a:stretch>
        </p:blipFill>
        <p:spPr>
          <a:xfrm>
            <a:off x="0" y="-13252"/>
            <a:ext cx="12192000" cy="6888480"/>
          </a:xfrm>
          <a:prstGeom prst="rect">
            <a:avLst/>
          </a:prstGeom>
        </p:spPr>
      </p:pic>
    </p:spTree>
    <p:extLst>
      <p:ext uri="{BB962C8B-B14F-4D97-AF65-F5344CB8AC3E}">
        <p14:creationId xmlns:p14="http://schemas.microsoft.com/office/powerpoint/2010/main" val="3568404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8709" y="-98286"/>
            <a:ext cx="9144000" cy="707886"/>
          </a:xfrm>
          <a:prstGeom prst="rect">
            <a:avLst/>
          </a:prstGeom>
          <a:noFill/>
          <a:ln w="9525">
            <a:noFill/>
            <a:miter lim="800000"/>
            <a:headEnd/>
            <a:tailEnd/>
          </a:ln>
        </p:spPr>
        <p:txBody>
          <a:bodyPr wrap="square">
            <a:spAutoFit/>
          </a:bodyPr>
          <a:lstStyle/>
          <a:p>
            <a:pPr>
              <a:defRPr/>
            </a:pPr>
            <a:r>
              <a:rPr lang="en-US" sz="4000" dirty="0">
                <a:solidFill>
                  <a:schemeClr val="bg1"/>
                </a:solidFill>
                <a:latin typeface="Impact" pitchFamily="34" charset="0"/>
              </a:rPr>
              <a:t>Formula Proof for Total Cost of EOQ</a:t>
            </a:r>
          </a:p>
        </p:txBody>
      </p:sp>
      <mc:AlternateContent xmlns:mc="http://schemas.openxmlformats.org/markup-compatibility/2006">
        <mc:Choice xmlns:a14="http://schemas.microsoft.com/office/drawing/2010/main" Requires="a14">
          <p:sp>
            <p:nvSpPr>
              <p:cNvPr id="8" name="Content Placeholder 1"/>
              <p:cNvSpPr txBox="1">
                <a:spLocks/>
              </p:cNvSpPr>
              <p:nvPr/>
            </p:nvSpPr>
            <p:spPr>
              <a:xfrm>
                <a:off x="54000" y="609600"/>
                <a:ext cx="12039600" cy="5877272"/>
              </a:xfrm>
              <a:prstGeom prst="rect">
                <a:avLst/>
              </a:prstGeom>
            </p:spPr>
            <p:txBody>
              <a:bodyPr/>
              <a:lstStyle/>
              <a:p>
                <a:pPr>
                  <a:spcBef>
                    <a:spcPct val="20000"/>
                  </a:spcBef>
                  <a:defRPr/>
                </a:pPr>
                <a:r>
                  <a:rPr lang="en-US" sz="2400" kern="0" dirty="0">
                    <a:latin typeface="Book Antiqua" pitchFamily="18" charset="0"/>
                    <a:ea typeface="+mn-ea"/>
                  </a:rPr>
                  <a:t>Total cost of any Q?</a:t>
                </a:r>
              </a:p>
              <a:p>
                <a:pPr>
                  <a:spcBef>
                    <a:spcPct val="20000"/>
                  </a:spcBef>
                  <a:defRPr/>
                </a:pPr>
                <a:r>
                  <a:rPr lang="en-US" sz="2400" kern="0" dirty="0">
                    <a:latin typeface="Book Antiqua" pitchFamily="18" charset="0"/>
                    <a:ea typeface="+mn-ea"/>
                  </a:rPr>
                  <a:t>TC</a:t>
                </a:r>
                <a:r>
                  <a:rPr lang="en-US" sz="2400" kern="0" baseline="-25000" dirty="0">
                    <a:latin typeface="Book Antiqua" pitchFamily="18" charset="0"/>
                    <a:ea typeface="+mn-ea"/>
                  </a:rPr>
                  <a:t>Q </a:t>
                </a:r>
                <a:r>
                  <a:rPr lang="en-US" sz="2400" kern="0" dirty="0">
                    <a:latin typeface="Book Antiqua" pitchFamily="18" charset="0"/>
                    <a:ea typeface="+mn-ea"/>
                  </a:rPr>
                  <a:t>= SR/Q + HQ/2</a:t>
                </a:r>
              </a:p>
              <a:p>
                <a:pPr>
                  <a:spcBef>
                    <a:spcPct val="20000"/>
                  </a:spcBef>
                  <a:defRPr/>
                </a:pPr>
                <a:r>
                  <a:rPr lang="en-US" sz="2400" kern="0" dirty="0">
                    <a:latin typeface="Book Antiqua" pitchFamily="18" charset="0"/>
                    <a:ea typeface="+mn-ea"/>
                  </a:rPr>
                  <a:t>Total Cost of EOQ? The same as above, but can also be simplified</a:t>
                </a:r>
              </a:p>
              <a:p>
                <a:pPr>
                  <a:spcBef>
                    <a:spcPct val="20000"/>
                  </a:spcBef>
                  <a:defRPr/>
                </a:pPr>
                <a:endParaRPr lang="en-US" sz="2400" kern="0" dirty="0">
                  <a:latin typeface="Book Antiqua" pitchFamily="18" charset="0"/>
                  <a:ea typeface="+mn-ea"/>
                </a:endParaRPr>
              </a:p>
              <a:p>
                <a:pPr lvl="0">
                  <a:spcBef>
                    <a:spcPct val="20000"/>
                  </a:spcBef>
                  <a:defRPr/>
                </a:pPr>
                <a14:m>
                  <m:oMath xmlns:m="http://schemas.openxmlformats.org/officeDocument/2006/math">
                    <m:sSub>
                      <m:sSubPr>
                        <m:ctrlPr>
                          <a:rPr lang="en-US" sz="2400" i="1" kern="0">
                            <a:latin typeface="Cambria Math" panose="02040503050406030204" pitchFamily="18" charset="0"/>
                            <a:ea typeface="+mn-ea"/>
                          </a:rPr>
                        </m:ctrlPr>
                      </m:sSubPr>
                      <m:e>
                        <m:r>
                          <a:rPr lang="en-US" sz="2400" i="1" kern="0">
                            <a:latin typeface="Cambria Math"/>
                            <a:ea typeface="+mn-ea"/>
                          </a:rPr>
                          <m:t>𝑇𝐶</m:t>
                        </m:r>
                      </m:e>
                      <m:sub>
                        <m:r>
                          <a:rPr lang="en-US" sz="2400" i="1" kern="0">
                            <a:latin typeface="Cambria Math"/>
                            <a:ea typeface="+mn-ea"/>
                          </a:rPr>
                          <m:t>𝐸𝑂𝑄</m:t>
                        </m:r>
                      </m:sub>
                    </m:sSub>
                    <m:r>
                      <a:rPr lang="en-US" sz="2400" i="1" kern="0">
                        <a:latin typeface="Cambria Math"/>
                        <a:ea typeface="+mn-ea"/>
                      </a:rPr>
                      <m:t>=</m:t>
                    </m:r>
                    <m:f>
                      <m:fPr>
                        <m:ctrlPr>
                          <a:rPr lang="en-US" sz="2400" i="1" kern="0">
                            <a:latin typeface="Cambria Math" panose="02040503050406030204" pitchFamily="18" charset="0"/>
                            <a:ea typeface="+mn-ea"/>
                          </a:rPr>
                        </m:ctrlPr>
                      </m:fPr>
                      <m:num>
                        <m:r>
                          <a:rPr lang="en-US" sz="2400" i="1" kern="0">
                            <a:latin typeface="Cambria Math"/>
                            <a:ea typeface="+mn-ea"/>
                          </a:rPr>
                          <m:t>𝑆𝑅</m:t>
                        </m:r>
                      </m:num>
                      <m:den>
                        <m:rad>
                          <m:radPr>
                            <m:degHide m:val="on"/>
                            <m:ctrlPr>
                              <a:rPr lang="en-US" sz="2400" i="1" kern="0">
                                <a:latin typeface="Cambria Math" panose="02040503050406030204" pitchFamily="18" charset="0"/>
                                <a:ea typeface="+mn-ea"/>
                              </a:rPr>
                            </m:ctrlPr>
                          </m:radPr>
                          <m:deg/>
                          <m:e>
                            <m:f>
                              <m:fPr>
                                <m:ctrlPr>
                                  <a:rPr lang="en-US" sz="2400" i="1" kern="0">
                                    <a:latin typeface="Cambria Math" panose="02040503050406030204" pitchFamily="18" charset="0"/>
                                    <a:ea typeface="+mn-ea"/>
                                  </a:rPr>
                                </m:ctrlPr>
                              </m:fPr>
                              <m:num>
                                <m:r>
                                  <a:rPr lang="en-US" sz="2400" i="1" kern="0">
                                    <a:latin typeface="Cambria Math"/>
                                    <a:ea typeface="+mn-ea"/>
                                  </a:rPr>
                                  <m:t>2</m:t>
                                </m:r>
                                <m:r>
                                  <a:rPr lang="en-US" sz="2400" i="1" kern="0">
                                    <a:latin typeface="Cambria Math"/>
                                    <a:ea typeface="+mn-ea"/>
                                  </a:rPr>
                                  <m:t>𝑅𝑆</m:t>
                                </m:r>
                              </m:num>
                              <m:den>
                                <m:r>
                                  <a:rPr lang="en-US" sz="2400" i="1" kern="0">
                                    <a:latin typeface="Cambria Math"/>
                                    <a:ea typeface="+mn-ea"/>
                                  </a:rPr>
                                  <m:t>𝐻</m:t>
                                </m:r>
                              </m:den>
                            </m:f>
                          </m:e>
                        </m:rad>
                      </m:den>
                    </m:f>
                  </m:oMath>
                </a14:m>
                <a:r>
                  <a:rPr lang="en-US" sz="2400" kern="0" dirty="0">
                    <a:latin typeface="Book Antiqua" pitchFamily="18" charset="0"/>
                    <a:ea typeface="+mn-ea"/>
                  </a:rPr>
                  <a:t> +</a:t>
                </a:r>
                <a14:m>
                  <m:oMath xmlns:m="http://schemas.openxmlformats.org/officeDocument/2006/math">
                    <m:f>
                      <m:fPr>
                        <m:ctrlPr>
                          <a:rPr lang="en-US" sz="2400" i="1" kern="0" dirty="0">
                            <a:latin typeface="Cambria Math" panose="02040503050406030204" pitchFamily="18" charset="0"/>
                            <a:ea typeface="+mn-ea"/>
                          </a:rPr>
                        </m:ctrlPr>
                      </m:fPr>
                      <m:num>
                        <m:r>
                          <a:rPr lang="en-US" sz="2400" i="1" kern="0" dirty="0">
                            <a:latin typeface="Cambria Math"/>
                            <a:ea typeface="+mn-ea"/>
                          </a:rPr>
                          <m:t>𝐻</m:t>
                        </m:r>
                        <m:rad>
                          <m:radPr>
                            <m:degHide m:val="on"/>
                            <m:ctrlPr>
                              <a:rPr lang="en-US" sz="2400" i="1" kern="0">
                                <a:latin typeface="Cambria Math" panose="02040503050406030204" pitchFamily="18" charset="0"/>
                              </a:rPr>
                            </m:ctrlPr>
                          </m:radPr>
                          <m:deg/>
                          <m:e>
                            <m:f>
                              <m:fPr>
                                <m:ctrlPr>
                                  <a:rPr lang="en-US" sz="2400" i="1" kern="0">
                                    <a:latin typeface="Cambria Math" panose="02040503050406030204" pitchFamily="18" charset="0"/>
                                  </a:rPr>
                                </m:ctrlPr>
                              </m:fPr>
                              <m:num>
                                <m:r>
                                  <a:rPr lang="en-US" sz="2400" i="1" kern="0">
                                    <a:latin typeface="Cambria Math"/>
                                  </a:rPr>
                                  <m:t>2</m:t>
                                </m:r>
                                <m:r>
                                  <a:rPr lang="en-US" sz="2400" i="1" kern="0">
                                    <a:latin typeface="Cambria Math"/>
                                  </a:rPr>
                                  <m:t>𝑅𝑆</m:t>
                                </m:r>
                              </m:num>
                              <m:den>
                                <m:r>
                                  <a:rPr lang="en-US" sz="2400" i="1" kern="0">
                                    <a:latin typeface="Cambria Math"/>
                                  </a:rPr>
                                  <m:t>𝐻</m:t>
                                </m:r>
                              </m:den>
                            </m:f>
                          </m:e>
                        </m:rad>
                      </m:num>
                      <m:den>
                        <m:r>
                          <a:rPr lang="en-US" sz="2400" i="1" kern="0" dirty="0">
                            <a:latin typeface="Cambria Math"/>
                            <a:ea typeface="+mn-ea"/>
                          </a:rPr>
                          <m:t>2</m:t>
                        </m:r>
                      </m:den>
                    </m:f>
                  </m:oMath>
                </a14:m>
                <a:r>
                  <a:rPr lang="en-US" sz="2400" i="1" kern="0" dirty="0">
                    <a:latin typeface="Book Antiqua" pitchFamily="18" charset="0"/>
                    <a:ea typeface="+mn-ea"/>
                  </a:rPr>
                  <a:t> </a:t>
                </a:r>
                <a14:m>
                  <m:oMath xmlns:m="http://schemas.openxmlformats.org/officeDocument/2006/math">
                    <m:r>
                      <a:rPr lang="en-US" sz="2400" i="1" kern="0">
                        <a:latin typeface="Cambria Math"/>
                      </a:rPr>
                      <m:t>=2</m:t>
                    </m:r>
                    <m:f>
                      <m:fPr>
                        <m:ctrlPr>
                          <a:rPr lang="en-US" sz="2400" i="1" kern="0">
                            <a:latin typeface="Cambria Math" panose="02040503050406030204" pitchFamily="18" charset="0"/>
                          </a:rPr>
                        </m:ctrlPr>
                      </m:fPr>
                      <m:num>
                        <m:r>
                          <a:rPr lang="en-US" sz="2400" i="1" kern="0">
                            <a:latin typeface="Cambria Math"/>
                          </a:rPr>
                          <m:t>𝐻</m:t>
                        </m:r>
                        <m:rad>
                          <m:radPr>
                            <m:degHide m:val="on"/>
                            <m:ctrlPr>
                              <a:rPr lang="en-US" sz="2400" i="1" kern="0">
                                <a:latin typeface="Cambria Math" panose="02040503050406030204" pitchFamily="18" charset="0"/>
                              </a:rPr>
                            </m:ctrlPr>
                          </m:radPr>
                          <m:deg/>
                          <m:e>
                            <m:f>
                              <m:fPr>
                                <m:ctrlPr>
                                  <a:rPr lang="en-US" sz="2400" i="1" kern="0">
                                    <a:latin typeface="Cambria Math" panose="02040503050406030204" pitchFamily="18" charset="0"/>
                                  </a:rPr>
                                </m:ctrlPr>
                              </m:fPr>
                              <m:num>
                                <m:r>
                                  <a:rPr lang="en-US" sz="2400" i="1" kern="0">
                                    <a:latin typeface="Cambria Math"/>
                                  </a:rPr>
                                  <m:t>2</m:t>
                                </m:r>
                                <m:r>
                                  <a:rPr lang="en-US" sz="2400" i="1" kern="0">
                                    <a:latin typeface="Cambria Math"/>
                                  </a:rPr>
                                  <m:t>𝑅𝑆</m:t>
                                </m:r>
                              </m:num>
                              <m:den>
                                <m:r>
                                  <a:rPr lang="en-US" sz="2400" i="1" kern="0">
                                    <a:latin typeface="Cambria Math"/>
                                  </a:rPr>
                                  <m:t>𝐻</m:t>
                                </m:r>
                              </m:den>
                            </m:f>
                          </m:e>
                        </m:rad>
                      </m:num>
                      <m:den>
                        <m:r>
                          <a:rPr lang="en-US" sz="2400" i="1" kern="0">
                            <a:latin typeface="Cambria Math"/>
                          </a:rPr>
                          <m:t>2</m:t>
                        </m:r>
                      </m:den>
                    </m:f>
                  </m:oMath>
                </a14:m>
                <a:r>
                  <a:rPr lang="en-US" sz="2400" kern="0" dirty="0">
                    <a:latin typeface="Book Antiqua" pitchFamily="18" charset="0"/>
                  </a:rPr>
                  <a:t>=</a:t>
                </a:r>
                <a14:m>
                  <m:oMath xmlns:m="http://schemas.openxmlformats.org/officeDocument/2006/math">
                    <m:r>
                      <a:rPr lang="en-US" sz="2400" i="1" kern="0" dirty="0">
                        <a:latin typeface="Cambria Math"/>
                      </a:rPr>
                      <m:t>𝐻</m:t>
                    </m:r>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sSup>
                              <m:sSupPr>
                                <m:ctrlPr>
                                  <a:rPr lang="en-US" sz="2400" i="1" kern="0" dirty="0">
                                    <a:latin typeface="Cambria Math" panose="02040503050406030204" pitchFamily="18" charset="0"/>
                                  </a:rPr>
                                </m:ctrlPr>
                              </m:sSupPr>
                              <m:e>
                                <m:r>
                                  <a:rPr lang="en-US" sz="2400" i="1" kern="0" dirty="0">
                                    <a:latin typeface="Cambria Math"/>
                                  </a:rPr>
                                  <m:t>𝐻</m:t>
                                </m:r>
                              </m:e>
                              <m:sup>
                                <m:r>
                                  <a:rPr lang="en-US" sz="2400" i="1" kern="0" dirty="0">
                                    <a:latin typeface="Cambria Math"/>
                                  </a:rPr>
                                  <m:t>2</m:t>
                                </m:r>
                              </m:sup>
                            </m:sSup>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oMath>
                </a14:m>
                <a:r>
                  <a:rPr lang="en-US" sz="2400" kern="0" dirty="0">
                    <a:latin typeface="Book Antiqua" pitchFamily="18" charset="0"/>
                  </a:rPr>
                  <a:t> = </a:t>
                </a:r>
                <a14:m>
                  <m:oMath xmlns:m="http://schemas.openxmlformats.org/officeDocument/2006/math">
                    <m:rad>
                      <m:radPr>
                        <m:degHide m:val="on"/>
                        <m:ctrlPr>
                          <a:rPr lang="en-US" sz="2400" i="1" kern="0" dirty="0">
                            <a:latin typeface="Cambria Math" panose="02040503050406030204" pitchFamily="18" charset="0"/>
                          </a:rPr>
                        </m:ctrlPr>
                      </m:radPr>
                      <m:deg/>
                      <m:e>
                        <m:r>
                          <a:rPr lang="en-US" sz="2400" i="1" kern="0" dirty="0">
                            <a:latin typeface="Cambria Math"/>
                          </a:rPr>
                          <m:t>2</m:t>
                        </m:r>
                        <m:r>
                          <a:rPr lang="en-US" sz="2400" i="1" kern="0" dirty="0">
                            <a:latin typeface="Cambria Math"/>
                          </a:rPr>
                          <m:t>𝑅𝑆𝐻</m:t>
                        </m:r>
                      </m:e>
                    </m:rad>
                  </m:oMath>
                </a14:m>
                <a:endParaRPr lang="en-US" sz="2400" kern="0" dirty="0">
                  <a:latin typeface="Book Antiqua" pitchFamily="18" charset="0"/>
                </a:endParaRPr>
              </a:p>
              <a:p>
                <a:pPr>
                  <a:spcBef>
                    <a:spcPct val="20000"/>
                  </a:spcBef>
                  <a:defRPr/>
                </a:pPr>
                <a:endParaRPr lang="en-US" sz="4000" kern="0" dirty="0">
                  <a:latin typeface="Book Antiqua" pitchFamily="18" charset="0"/>
                </a:endParaRPr>
              </a:p>
              <a:p>
                <a:pPr>
                  <a:spcBef>
                    <a:spcPct val="20000"/>
                  </a:spcBef>
                  <a:defRPr/>
                </a:pPr>
                <a:r>
                  <a:rPr lang="en-US" sz="2400" kern="0" dirty="0">
                    <a:latin typeface="Book Antiqua" pitchFamily="18" charset="0"/>
                  </a:rPr>
                  <a:t>TC</a:t>
                </a:r>
                <a:r>
                  <a:rPr lang="en-US" sz="2400" kern="0" baseline="-25000" dirty="0">
                    <a:latin typeface="Book Antiqua" pitchFamily="18" charset="0"/>
                  </a:rPr>
                  <a:t>Q </a:t>
                </a:r>
                <a:r>
                  <a:rPr lang="en-US" sz="2400" kern="0" dirty="0">
                    <a:latin typeface="Book Antiqua" pitchFamily="18" charset="0"/>
                  </a:rPr>
                  <a:t>= SR/Q + HQ/2</a:t>
                </a:r>
              </a:p>
              <a:p>
                <a:pPr>
                  <a:spcBef>
                    <a:spcPct val="20000"/>
                  </a:spcBef>
                  <a:defRPr/>
                </a:pPr>
                <a:endParaRPr lang="en-US" sz="2400" kern="0" dirty="0">
                  <a:latin typeface="Book Antiqua" pitchFamily="18" charset="0"/>
                </a:endParaRPr>
              </a:p>
              <a:p>
                <a:pPr lvl="0">
                  <a:spcBef>
                    <a:spcPct val="20000"/>
                  </a:spcBef>
                  <a:defRPr/>
                </a:pPr>
                <a14:m>
                  <m:oMath xmlns:m="http://schemas.openxmlformats.org/officeDocument/2006/math">
                    <m:sSub>
                      <m:sSubPr>
                        <m:ctrlPr>
                          <a:rPr lang="en-US" sz="2400" i="1" kern="0">
                            <a:solidFill>
                              <a:srgbClr val="C00000"/>
                            </a:solidFill>
                            <a:latin typeface="Cambria Math" panose="02040503050406030204" pitchFamily="18" charset="0"/>
                          </a:rPr>
                        </m:ctrlPr>
                      </m:sSubPr>
                      <m:e>
                        <m:r>
                          <a:rPr lang="en-US" sz="2400" i="1" kern="0">
                            <a:solidFill>
                              <a:srgbClr val="C00000"/>
                            </a:solidFill>
                            <a:latin typeface="Cambria Math"/>
                          </a:rPr>
                          <m:t>𝑇𝐶</m:t>
                        </m:r>
                      </m:e>
                      <m:sub>
                        <m:r>
                          <a:rPr lang="en-US" sz="2400" i="1" kern="0">
                            <a:solidFill>
                              <a:srgbClr val="C00000"/>
                            </a:solidFill>
                            <a:latin typeface="Cambria Math"/>
                          </a:rPr>
                          <m:t>𝐸𝑂𝑄</m:t>
                        </m:r>
                      </m:sub>
                    </m:sSub>
                  </m:oMath>
                </a14:m>
                <a:r>
                  <a:rPr lang="en-US" sz="2400" kern="0" dirty="0">
                    <a:solidFill>
                      <a:srgbClr val="C00000"/>
                    </a:solidFill>
                    <a:latin typeface="Book Antiqua" pitchFamily="18" charset="0"/>
                  </a:rPr>
                  <a:t>=</a:t>
                </a:r>
                <a14:m>
                  <m:oMath xmlns:m="http://schemas.openxmlformats.org/officeDocument/2006/math">
                    <m:rad>
                      <m:radPr>
                        <m:degHide m:val="on"/>
                        <m:ctrlPr>
                          <a:rPr lang="en-US" sz="2400" i="1" kern="0" dirty="0">
                            <a:solidFill>
                              <a:srgbClr val="C00000"/>
                            </a:solidFill>
                            <a:latin typeface="Cambria Math" panose="02040503050406030204" pitchFamily="18" charset="0"/>
                          </a:rPr>
                        </m:ctrlPr>
                      </m:radPr>
                      <m:deg/>
                      <m:e>
                        <m:r>
                          <a:rPr lang="en-US" sz="2400" i="1" kern="0" dirty="0">
                            <a:solidFill>
                              <a:srgbClr val="C00000"/>
                            </a:solidFill>
                            <a:latin typeface="Cambria Math"/>
                          </a:rPr>
                          <m:t>2</m:t>
                        </m:r>
                        <m:r>
                          <a:rPr lang="en-US" sz="2400" i="1" kern="0" dirty="0">
                            <a:solidFill>
                              <a:srgbClr val="C00000"/>
                            </a:solidFill>
                            <a:latin typeface="Cambria Math"/>
                          </a:rPr>
                          <m:t>𝑅𝑆𝐻</m:t>
                        </m:r>
                      </m:e>
                    </m:rad>
                  </m:oMath>
                </a14:m>
                <a:endParaRPr lang="en-US" sz="2400" kern="0" dirty="0">
                  <a:latin typeface="Book Antiqua" pitchFamily="18" charset="0"/>
                  <a:ea typeface="+mn-ea"/>
                </a:endParaRPr>
              </a:p>
            </p:txBody>
          </p:sp>
        </mc:Choice>
        <mc:Fallback>
          <p:sp>
            <p:nvSpPr>
              <p:cNvPr id="8" name="Content Placeholder 1"/>
              <p:cNvSpPr txBox="1">
                <a:spLocks noRot="1" noChangeAspect="1" noMove="1" noResize="1" noEditPoints="1" noAdjustHandles="1" noChangeArrowheads="1" noChangeShapeType="1" noTextEdit="1"/>
              </p:cNvSpPr>
              <p:nvPr/>
            </p:nvSpPr>
            <p:spPr>
              <a:xfrm>
                <a:off x="54000" y="609600"/>
                <a:ext cx="12039600" cy="5877272"/>
              </a:xfrm>
              <a:prstGeom prst="rect">
                <a:avLst/>
              </a:prstGeom>
              <a:blipFill>
                <a:blip r:embed="rId6"/>
                <a:stretch>
                  <a:fillRect l="-810" t="-830"/>
                </a:stretch>
              </a:blipFill>
            </p:spPr>
            <p:txBody>
              <a:bodyPr/>
              <a:lstStyle/>
              <a:p>
                <a:r>
                  <a:rPr lang="en-US">
                    <a:noFill/>
                  </a:rPr>
                  <a:t> </a:t>
                </a:r>
              </a:p>
            </p:txBody>
          </p:sp>
        </mc:Fallback>
      </mc:AlternateContent>
      <p:sp>
        <p:nvSpPr>
          <p:cNvPr id="2" name="SMARTInkShape-1">
            <a:extLst>
              <a:ext uri="{FF2B5EF4-FFF2-40B4-BE49-F238E27FC236}">
                <a16:creationId xmlns:a16="http://schemas.microsoft.com/office/drawing/2014/main" id="{D18BB63A-670A-4F03-B689-ECA9F83C50CC}"/>
              </a:ext>
            </a:extLst>
          </p:cNvPr>
          <p:cNvSpPr/>
          <p:nvPr>
            <p:custDataLst>
              <p:tags r:id="rId1"/>
            </p:custDataLst>
          </p:nvPr>
        </p:nvSpPr>
        <p:spPr bwMode="auto">
          <a:xfrm>
            <a:off x="7988942" y="2690331"/>
            <a:ext cx="9906" cy="5967"/>
          </a:xfrm>
          <a:custGeom>
            <a:avLst/>
            <a:gdLst/>
            <a:ahLst/>
            <a:cxnLst/>
            <a:rect l="0" t="0" r="0" b="0"/>
            <a:pathLst>
              <a:path w="9906" h="5967">
                <a:moveTo>
                  <a:pt x="9905" y="5966"/>
                </a:moveTo>
                <a:lnTo>
                  <a:pt x="9905" y="5966"/>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3" name="SMARTInkShape-2">
            <a:extLst>
              <a:ext uri="{FF2B5EF4-FFF2-40B4-BE49-F238E27FC236}">
                <a16:creationId xmlns:a16="http://schemas.microsoft.com/office/drawing/2014/main" id="{293DA05B-1615-44FC-9899-FC1DDFADA5B5}"/>
              </a:ext>
            </a:extLst>
          </p:cNvPr>
          <p:cNvSpPr/>
          <p:nvPr>
            <p:custDataLst>
              <p:tags r:id="rId2"/>
            </p:custDataLst>
          </p:nvPr>
        </p:nvSpPr>
        <p:spPr bwMode="auto">
          <a:xfrm>
            <a:off x="98400" y="3019366"/>
            <a:ext cx="5750" cy="9727"/>
          </a:xfrm>
          <a:custGeom>
            <a:avLst/>
            <a:gdLst/>
            <a:ahLst/>
            <a:cxnLst/>
            <a:rect l="0" t="0" r="0" b="0"/>
            <a:pathLst>
              <a:path w="5750" h="9727">
                <a:moveTo>
                  <a:pt x="0" y="9726"/>
                </a:moveTo>
                <a:lnTo>
                  <a:pt x="0" y="9726"/>
                </a:lnTo>
                <a:lnTo>
                  <a:pt x="574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 name="SMARTInkShape-3">
            <a:extLst>
              <a:ext uri="{FF2B5EF4-FFF2-40B4-BE49-F238E27FC236}">
                <a16:creationId xmlns:a16="http://schemas.microsoft.com/office/drawing/2014/main" id="{DC5062BE-5612-4DE4-A05A-745CC01A7FF7}"/>
              </a:ext>
            </a:extLst>
          </p:cNvPr>
          <p:cNvSpPr/>
          <p:nvPr>
            <p:custDataLst>
              <p:tags r:id="rId3"/>
            </p:custDataLst>
          </p:nvPr>
        </p:nvSpPr>
        <p:spPr bwMode="auto">
          <a:xfrm>
            <a:off x="8062607" y="2619177"/>
            <a:ext cx="21584" cy="53845"/>
          </a:xfrm>
          <a:custGeom>
            <a:avLst/>
            <a:gdLst/>
            <a:ahLst/>
            <a:cxnLst/>
            <a:rect l="0" t="0" r="0" b="0"/>
            <a:pathLst>
              <a:path w="21584" h="53845">
                <a:moveTo>
                  <a:pt x="0" y="0"/>
                </a:moveTo>
                <a:lnTo>
                  <a:pt x="0" y="0"/>
                </a:lnTo>
                <a:lnTo>
                  <a:pt x="8910" y="20879"/>
                </a:lnTo>
                <a:lnTo>
                  <a:pt x="21388" y="53144"/>
                </a:lnTo>
                <a:lnTo>
                  <a:pt x="21583" y="53844"/>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 name="SMARTInkShape-4">
            <a:extLst>
              <a:ext uri="{FF2B5EF4-FFF2-40B4-BE49-F238E27FC236}">
                <a16:creationId xmlns:a16="http://schemas.microsoft.com/office/drawing/2014/main" id="{BEC3AE7E-59FF-4C84-890E-5282B4A4DA35}"/>
              </a:ext>
            </a:extLst>
          </p:cNvPr>
          <p:cNvSpPr/>
          <p:nvPr>
            <p:custDataLst>
              <p:tags r:id="rId4"/>
            </p:custDataLst>
          </p:nvPr>
        </p:nvSpPr>
        <p:spPr bwMode="auto">
          <a:xfrm>
            <a:off x="7643437" y="1758950"/>
            <a:ext cx="71814" cy="69939"/>
          </a:xfrm>
          <a:custGeom>
            <a:avLst/>
            <a:gdLst/>
            <a:ahLst/>
            <a:cxnLst/>
            <a:rect l="0" t="0" r="0" b="0"/>
            <a:pathLst>
              <a:path w="71814" h="69939">
                <a:moveTo>
                  <a:pt x="0" y="69938"/>
                </a:moveTo>
                <a:lnTo>
                  <a:pt x="0" y="69938"/>
                </a:lnTo>
                <a:lnTo>
                  <a:pt x="16508" y="54180"/>
                </a:lnTo>
                <a:lnTo>
                  <a:pt x="44411" y="26902"/>
                </a:lnTo>
                <a:lnTo>
                  <a:pt x="71813"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Tree>
    <p:extLst>
      <p:ext uri="{BB962C8B-B14F-4D97-AF65-F5344CB8AC3E}">
        <p14:creationId xmlns:p14="http://schemas.microsoft.com/office/powerpoint/2010/main" val="29981907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dissolv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0" y="32548"/>
            <a:ext cx="12150995" cy="500852"/>
          </a:xfrm>
        </p:spPr>
        <p:txBody>
          <a:bodyPr/>
          <a:lstStyle/>
          <a:p>
            <a:pPr eaLnBrk="1" hangingPunct="1"/>
            <a:r>
              <a:rPr lang="en-US" dirty="0"/>
              <a:t>Impact of Changes- Not EOQ</a:t>
            </a:r>
          </a:p>
        </p:txBody>
      </p:sp>
      <mc:AlternateContent xmlns:mc="http://schemas.openxmlformats.org/markup-compatibility/2006">
        <mc:Choice xmlns:a14="http://schemas.microsoft.com/office/drawing/2010/main" Requires="a14">
          <p:sp>
            <p:nvSpPr>
              <p:cNvPr id="8" name="TextBox 7"/>
              <p:cNvSpPr txBox="1"/>
              <p:nvPr/>
            </p:nvSpPr>
            <p:spPr>
              <a:xfrm>
                <a:off x="28303" y="651987"/>
                <a:ext cx="12163697" cy="6169766"/>
              </a:xfrm>
              <a:prstGeom prst="rect">
                <a:avLst/>
              </a:prstGeom>
              <a:noFill/>
            </p:spPr>
            <p:txBody>
              <a:bodyPr wrap="square" rtlCol="0">
                <a:spAutoFit/>
              </a:bodyPr>
              <a:lstStyle/>
              <a:p>
                <a:r>
                  <a:rPr lang="en-US" sz="2400" kern="0" dirty="0">
                    <a:latin typeface="Book Antiqua" pitchFamily="18" charset="0"/>
                    <a:ea typeface="+mn-ea"/>
                  </a:rPr>
                  <a:t>Monthly demand for a widget is 600 units; S= $100, C=$50, H= $9. Yearly demand is 7200 units. Assume a month is 30 days. Daily demand = 600/30 = 20 units per day. </a:t>
                </a:r>
              </a:p>
              <a:p>
                <a:pPr lvl="0"/>
                <a:r>
                  <a:rPr lang="en-US" sz="2400" kern="0" dirty="0">
                    <a:latin typeface="Book Antiqua" pitchFamily="18" charset="0"/>
                    <a:ea typeface="+mn-ea"/>
                  </a:rPr>
                  <a:t>Compute EOQ</a:t>
                </a:r>
              </a:p>
              <a:p>
                <a:pPr lvl="0"/>
                <a:r>
                  <a:rPr lang="en-US" sz="2400" kern="0" dirty="0">
                    <a:latin typeface="Book Antiqua" pitchFamily="18" charset="0"/>
                    <a:ea typeface="+mn-ea"/>
                  </a:rPr>
                  <a:t>EOQ= SQRT(2DS/H)= SQRT(2*7200*100/9) = 400</a:t>
                </a:r>
              </a:p>
              <a:p>
                <a:pPr lvl="0"/>
                <a:r>
                  <a:rPr lang="en-US" sz="2400" kern="0" dirty="0">
                    <a:latin typeface="Book Antiqua" pitchFamily="18" charset="0"/>
                    <a:ea typeface="+mn-ea"/>
                  </a:rPr>
                  <a:t>That is enough for how many days?</a:t>
                </a:r>
              </a:p>
              <a:p>
                <a:pPr lvl="0"/>
                <a:r>
                  <a:rPr lang="en-US" sz="2400" kern="0" dirty="0">
                    <a:latin typeface="Book Antiqua" pitchFamily="18" charset="0"/>
                    <a:ea typeface="+mn-ea"/>
                  </a:rPr>
                  <a:t># of days = 400/20 = 20</a:t>
                </a:r>
              </a:p>
              <a:p>
                <a:pPr>
                  <a:spcBef>
                    <a:spcPts val="600"/>
                  </a:spcBef>
                  <a:spcAft>
                    <a:spcPts val="600"/>
                  </a:spcAft>
                </a:pPr>
                <a14:m>
                  <m:oMathPara xmlns:m="http://schemas.openxmlformats.org/officeDocument/2006/math">
                    <m:oMathParaPr>
                      <m:jc m:val="left"/>
                    </m:oMathParaPr>
                    <m:oMath xmlns:m="http://schemas.openxmlformats.org/officeDocument/2006/math">
                      <m:r>
                        <m:rPr>
                          <m:nor/>
                        </m:rPr>
                        <a:rPr lang="en-US" sz="2400" b="0" i="1" smtClean="0">
                          <a:solidFill>
                            <a:srgbClr val="000000"/>
                          </a:solidFill>
                          <a:latin typeface="Book Antiqua" panose="02040602050305030304" pitchFamily="18" charset="0"/>
                        </a:rPr>
                        <m:t>T</m:t>
                      </m:r>
                      <m:r>
                        <a:rPr lang="en-US" sz="2400" b="0" i="1" smtClean="0">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𝐷𝑆</m:t>
                          </m:r>
                        </m:num>
                        <m:den>
                          <m:r>
                            <a:rPr lang="en-US" sz="2400" i="1">
                              <a:solidFill>
                                <a:srgbClr val="000000"/>
                              </a:solidFill>
                              <a:latin typeface="Cambria Math" panose="02040503050406030204" pitchFamily="18" charset="0"/>
                            </a:rPr>
                            <m:t>𝑄</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𝑄𝐻</m:t>
                          </m:r>
                        </m:num>
                        <m:den>
                          <m:r>
                            <a:rPr lang="en-US" sz="2400" i="1">
                              <a:solidFill>
                                <a:srgbClr val="000000"/>
                              </a:solidFill>
                              <a:latin typeface="Cambria Math" panose="02040503050406030204" pitchFamily="18" charset="0"/>
                            </a:rPr>
                            <m:t>2</m:t>
                          </m:r>
                        </m:den>
                      </m:f>
                      <m:r>
                        <a:rPr lang="en-US" sz="2400" i="1">
                          <a:solidFill>
                            <a:srgbClr val="000000"/>
                          </a:solidFill>
                          <a:latin typeface="Cambria Math" panose="02040503050406030204" pitchFamily="18" charset="0"/>
                        </a:rPr>
                        <m:t>=100</m:t>
                      </m:r>
                      <m:d>
                        <m:dPr>
                          <m:ctrlPr>
                            <a:rPr lang="en-US" sz="2400" i="1">
                              <a:solidFill>
                                <a:srgbClr val="000000"/>
                              </a:solidFill>
                              <a:latin typeface="Cambria Math" panose="02040503050406030204" pitchFamily="18" charset="0"/>
                            </a:rPr>
                          </m:ctrlPr>
                        </m:dPr>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7200</m:t>
                              </m:r>
                            </m:num>
                            <m:den>
                              <m:r>
                                <a:rPr lang="en-US" sz="2400" i="1">
                                  <a:solidFill>
                                    <a:srgbClr val="000000"/>
                                  </a:solidFill>
                                  <a:latin typeface="Cambria Math" panose="02040503050406030204" pitchFamily="18" charset="0"/>
                                </a:rPr>
                                <m:t>400</m:t>
                              </m:r>
                            </m:den>
                          </m:f>
                        </m:e>
                      </m:d>
                      <m:r>
                        <a:rPr lang="en-US" sz="2400" i="1">
                          <a:solidFill>
                            <a:srgbClr val="000000"/>
                          </a:solidFill>
                          <a:latin typeface="Cambria Math" panose="02040503050406030204" pitchFamily="18" charset="0"/>
                        </a:rPr>
                        <m:t>+9</m:t>
                      </m:r>
                      <m:d>
                        <m:dPr>
                          <m:ctrlPr>
                            <a:rPr lang="en-US" sz="2400" i="1">
                              <a:solidFill>
                                <a:srgbClr val="000000"/>
                              </a:solidFill>
                              <a:latin typeface="Cambria Math" panose="02040503050406030204" pitchFamily="18" charset="0"/>
                            </a:rPr>
                          </m:ctrlPr>
                        </m:dPr>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400</m:t>
                              </m:r>
                            </m:num>
                            <m:den>
                              <m:r>
                                <a:rPr lang="en-US" sz="2400" i="1">
                                  <a:solidFill>
                                    <a:srgbClr val="000000"/>
                                  </a:solidFill>
                                  <a:latin typeface="Cambria Math" panose="02040503050406030204" pitchFamily="18" charset="0"/>
                                </a:rPr>
                                <m:t>2</m:t>
                              </m:r>
                            </m:den>
                          </m:f>
                        </m:e>
                      </m:d>
                      <m:r>
                        <a:rPr lang="en-US" sz="2400" i="1">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𝑆𝐷𝐻</m:t>
                          </m:r>
                        </m:e>
                      </m:rad>
                      <m:r>
                        <a:rPr lang="en-US" sz="2400" b="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(100)(7200)(9)</m:t>
                          </m:r>
                        </m:e>
                      </m:rad>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3600</m:t>
                      </m:r>
                    </m:oMath>
                  </m:oMathPara>
                </a14:m>
                <a:endParaRPr lang="en-US" sz="2400" dirty="0">
                  <a:latin typeface="Book Antiqua" panose="02040602050305030304" pitchFamily="18" charset="0"/>
                </a:endParaRPr>
              </a:p>
              <a:p>
                <a:pPr>
                  <a:spcAft>
                    <a:spcPts val="600"/>
                  </a:spcAft>
                </a:pPr>
                <a:r>
                  <a:rPr lang="en-US" sz="2400" kern="0" dirty="0">
                    <a:latin typeface="Book Antiqua" pitchFamily="18" charset="0"/>
                    <a:ea typeface="+mn-ea"/>
                  </a:rPr>
                  <a:t>Suppose that widgets are packed in boxes of 500 – 25% increase in order quantity. </a:t>
                </a:r>
              </a:p>
              <a:p>
                <a:pPr>
                  <a:spcAft>
                    <a:spcPts val="600"/>
                  </a:spcAft>
                </a:pPr>
                <a:r>
                  <a:rPr lang="en-US" sz="2400" kern="0" dirty="0">
                    <a:latin typeface="Book Antiqua" pitchFamily="18" charset="0"/>
                    <a:ea typeface="+mn-ea"/>
                  </a:rPr>
                  <a:t>Q= 500 =500/400= 1.25 = 25% more than EOQ</a:t>
                </a:r>
              </a:p>
              <a:p>
                <a:pPr>
                  <a:spcAft>
                    <a:spcPts val="600"/>
                  </a:spcAft>
                </a:pPr>
                <a:r>
                  <a:rPr lang="en-US" sz="2400" kern="0" dirty="0">
                    <a:latin typeface="Book Antiqua" pitchFamily="18" charset="0"/>
                    <a:ea typeface="+mn-ea"/>
                  </a:rPr>
                  <a:t>TC= SD/Q+HQ/2 = 100(7200/500) + 9(500/2) </a:t>
                </a:r>
              </a:p>
              <a:p>
                <a:pPr>
                  <a:spcAft>
                    <a:spcPts val="600"/>
                  </a:spcAft>
                </a:pPr>
                <a:r>
                  <a:rPr lang="en-US" sz="2400" kern="0" dirty="0">
                    <a:latin typeface="Book Antiqua" pitchFamily="18" charset="0"/>
                    <a:ea typeface="+mn-ea"/>
                  </a:rPr>
                  <a:t>TC = 1440 + 2250 = 3690 </a:t>
                </a:r>
              </a:p>
              <a:p>
                <a:pPr>
                  <a:spcAft>
                    <a:spcPts val="600"/>
                  </a:spcAft>
                </a:pPr>
                <a:r>
                  <a:rPr lang="en-US" sz="2400" kern="0" dirty="0">
                    <a:latin typeface="Book Antiqua" pitchFamily="18" charset="0"/>
                    <a:ea typeface="+mn-ea"/>
                  </a:rPr>
                  <a:t>TC2/TC1= 3690/3600 = 2.5%</a:t>
                </a:r>
                <a:r>
                  <a:rPr lang="en-US" sz="2400" kern="0" dirty="0">
                    <a:latin typeface="Book Antiqua" pitchFamily="18" charset="0"/>
                    <a:ea typeface="+mn-ea"/>
                    <a:sym typeface="Symbol" panose="05050102010706020507" pitchFamily="18" charset="2"/>
                  </a:rPr>
                  <a:t></a:t>
                </a:r>
              </a:p>
              <a:p>
                <a:pPr>
                  <a:spcAft>
                    <a:spcPts val="600"/>
                  </a:spcAft>
                </a:pPr>
                <a:r>
                  <a:rPr lang="en-US" sz="2400" kern="0" dirty="0">
                    <a:latin typeface="Book Antiqua" pitchFamily="18" charset="0"/>
                    <a:ea typeface="+mn-ea"/>
                    <a:sym typeface="Symbol" panose="05050102010706020507" pitchFamily="18" charset="2"/>
                  </a:rPr>
                  <a:t>Q 25% </a:t>
                </a:r>
                <a:r>
                  <a:rPr lang="en-US" sz="2400" kern="0" dirty="0">
                    <a:latin typeface="Book Antiqua" pitchFamily="18" charset="0"/>
                    <a:ea typeface="+mn-ea"/>
                    <a:sym typeface="Wingdings" panose="05000000000000000000" pitchFamily="2" charset="2"/>
                  </a:rPr>
                  <a:t> TC</a:t>
                </a:r>
                <a:r>
                  <a:rPr lang="en-US" sz="2400" kern="0" dirty="0">
                    <a:latin typeface="Book Antiqua" pitchFamily="18" charset="0"/>
                    <a:ea typeface="+mn-ea"/>
                    <a:sym typeface="Symbol" panose="05050102010706020507" pitchFamily="18" charset="2"/>
                  </a:rPr>
                  <a:t></a:t>
                </a:r>
                <a:r>
                  <a:rPr lang="en-US" sz="2400" kern="0" dirty="0">
                    <a:latin typeface="Book Antiqua" pitchFamily="18" charset="0"/>
                    <a:ea typeface="+mn-ea"/>
                  </a:rPr>
                  <a:t> 2.5%</a:t>
                </a:r>
                <a:endParaRPr lang="en-US" sz="2400" kern="0" dirty="0">
                  <a:latin typeface="Book Antiqua" pitchFamily="18" charset="0"/>
                  <a:ea typeface="+mn-ea"/>
                  <a:sym typeface="Symbol" panose="05050102010706020507" pitchFamily="18" charset="2"/>
                </a:endParaRPr>
              </a:p>
              <a:p>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28303" y="651987"/>
                <a:ext cx="12163697" cy="6169766"/>
              </a:xfrm>
              <a:prstGeom prst="rect">
                <a:avLst/>
              </a:prstGeom>
              <a:blipFill>
                <a:blip r:embed="rId6"/>
                <a:stretch>
                  <a:fillRect l="-802" t="-791"/>
                </a:stretch>
              </a:blipFill>
            </p:spPr>
            <p:txBody>
              <a:bodyPr/>
              <a:lstStyle/>
              <a:p>
                <a:r>
                  <a:rPr lang="en-US">
                    <a:noFill/>
                  </a:rPr>
                  <a:t> </a:t>
                </a:r>
              </a:p>
            </p:txBody>
          </p:sp>
        </mc:Fallback>
      </mc:AlternateContent>
      <p:sp>
        <p:nvSpPr>
          <p:cNvPr id="2" name="SMARTInkShape-5">
            <a:extLst>
              <a:ext uri="{FF2B5EF4-FFF2-40B4-BE49-F238E27FC236}">
                <a16:creationId xmlns:a16="http://schemas.microsoft.com/office/drawing/2014/main" id="{12A76F9C-0111-4F39-A22D-E40E237CCDB3}"/>
              </a:ext>
            </a:extLst>
          </p:cNvPr>
          <p:cNvSpPr/>
          <p:nvPr>
            <p:custDataLst>
              <p:tags r:id="rId1"/>
            </p:custDataLst>
          </p:nvPr>
        </p:nvSpPr>
        <p:spPr bwMode="auto">
          <a:xfrm>
            <a:off x="1473200" y="1504950"/>
            <a:ext cx="6351" cy="1"/>
          </a:xfrm>
          <a:custGeom>
            <a:avLst/>
            <a:gdLst/>
            <a:ahLst/>
            <a:cxnLst/>
            <a:rect l="0" t="0" r="0" b="0"/>
            <a:pathLst>
              <a:path w="6351" h="1">
                <a:moveTo>
                  <a:pt x="0" y="0"/>
                </a:moveTo>
                <a:lnTo>
                  <a:pt x="0" y="0"/>
                </a:lnTo>
                <a:lnTo>
                  <a:pt x="635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3" name="SMARTInkShape-6">
            <a:extLst>
              <a:ext uri="{FF2B5EF4-FFF2-40B4-BE49-F238E27FC236}">
                <a16:creationId xmlns:a16="http://schemas.microsoft.com/office/drawing/2014/main" id="{38E4A4EB-82E6-485E-91FA-E8663DAEF9A0}"/>
              </a:ext>
            </a:extLst>
          </p:cNvPr>
          <p:cNvSpPr/>
          <p:nvPr>
            <p:custDataLst>
              <p:tags r:id="rId2"/>
            </p:custDataLst>
          </p:nvPr>
        </p:nvSpPr>
        <p:spPr bwMode="auto">
          <a:xfrm>
            <a:off x="2286000" y="3705970"/>
            <a:ext cx="781" cy="2431"/>
          </a:xfrm>
          <a:custGeom>
            <a:avLst/>
            <a:gdLst/>
            <a:ahLst/>
            <a:cxnLst/>
            <a:rect l="0" t="0" r="0" b="0"/>
            <a:pathLst>
              <a:path w="781" h="2431">
                <a:moveTo>
                  <a:pt x="780" y="0"/>
                </a:moveTo>
                <a:lnTo>
                  <a:pt x="780" y="0"/>
                </a:lnTo>
                <a:lnTo>
                  <a:pt x="0" y="24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 name="SMARTInkShape-7">
            <a:extLst>
              <a:ext uri="{FF2B5EF4-FFF2-40B4-BE49-F238E27FC236}">
                <a16:creationId xmlns:a16="http://schemas.microsoft.com/office/drawing/2014/main" id="{53A7636C-3B3F-4B77-ABDA-F84E760D3E4D}"/>
              </a:ext>
            </a:extLst>
          </p:cNvPr>
          <p:cNvSpPr/>
          <p:nvPr>
            <p:custDataLst>
              <p:tags r:id="rId3"/>
            </p:custDataLst>
          </p:nvPr>
        </p:nvSpPr>
        <p:spPr bwMode="auto">
          <a:xfrm>
            <a:off x="4365141" y="5194869"/>
            <a:ext cx="88881" cy="25905"/>
          </a:xfrm>
          <a:custGeom>
            <a:avLst/>
            <a:gdLst/>
            <a:ahLst/>
            <a:cxnLst/>
            <a:rect l="0" t="0" r="0" b="0"/>
            <a:pathLst>
              <a:path w="88881" h="25905">
                <a:moveTo>
                  <a:pt x="88880" y="0"/>
                </a:moveTo>
                <a:lnTo>
                  <a:pt x="88880" y="0"/>
                </a:lnTo>
                <a:lnTo>
                  <a:pt x="71926" y="4873"/>
                </a:lnTo>
                <a:lnTo>
                  <a:pt x="27298" y="17875"/>
                </a:lnTo>
                <a:lnTo>
                  <a:pt x="0" y="259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dissolv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dissolve">
                                      <p:cBhvr>
                                        <p:cTn id="6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0" y="1"/>
            <a:ext cx="12192000" cy="533399"/>
          </a:xfrm>
        </p:spPr>
        <p:txBody>
          <a:bodyPr/>
          <a:lstStyle/>
          <a:p>
            <a:pPr eaLnBrk="1" hangingPunct="1"/>
            <a:r>
              <a:rPr lang="en-US" dirty="0"/>
              <a:t>Impact of Changes in Demand on EOQ</a:t>
            </a:r>
          </a:p>
        </p:txBody>
      </p:sp>
      <p:sp>
        <p:nvSpPr>
          <p:cNvPr id="6" name="TextBox 5">
            <a:extLst>
              <a:ext uri="{FF2B5EF4-FFF2-40B4-BE49-F238E27FC236}">
                <a16:creationId xmlns:a16="http://schemas.microsoft.com/office/drawing/2014/main" id="{632FC1E7-6A91-4AB0-A733-C294AF82117A}"/>
              </a:ext>
            </a:extLst>
          </p:cNvPr>
          <p:cNvSpPr txBox="1"/>
          <p:nvPr/>
        </p:nvSpPr>
        <p:spPr>
          <a:xfrm>
            <a:off x="76200" y="659675"/>
            <a:ext cx="12039600" cy="4085734"/>
          </a:xfrm>
          <a:prstGeom prst="rect">
            <a:avLst/>
          </a:prstGeom>
          <a:noFill/>
        </p:spPr>
        <p:txBody>
          <a:bodyPr wrap="square">
            <a:spAutoFit/>
          </a:bodyPr>
          <a:lstStyle/>
          <a:p>
            <a:pPr>
              <a:spcAft>
                <a:spcPts val="1200"/>
              </a:spcAft>
            </a:pPr>
            <a:r>
              <a:rPr lang="en-US" sz="2400" kern="0" dirty="0">
                <a:latin typeface="Book Antiqua" pitchFamily="18" charset="0"/>
                <a:ea typeface="+mn-ea"/>
              </a:rPr>
              <a:t>Suppose that the demand increases k=4 times. What is the change in the optimal order quantity, cycle stock, and # of orders per year?</a:t>
            </a:r>
          </a:p>
          <a:p>
            <a:pPr>
              <a:spcAft>
                <a:spcPts val="1200"/>
              </a:spcAft>
            </a:pPr>
            <a:r>
              <a:rPr lang="en-US" sz="2400" kern="0" dirty="0">
                <a:latin typeface="Book Antiqua" pitchFamily="18" charset="0"/>
                <a:ea typeface="+mn-ea"/>
                <a:sym typeface="Wingdings" panose="05000000000000000000" pitchFamily="2" charset="2"/>
              </a:rPr>
              <a:t>S=100, H=9, D1= 7200, D2=4(7200)=28800, EOQ1 = 400</a:t>
            </a:r>
          </a:p>
          <a:p>
            <a:pPr>
              <a:spcAft>
                <a:spcPts val="1200"/>
              </a:spcAft>
            </a:pPr>
            <a:r>
              <a:rPr lang="en-US" sz="2400" kern="0" dirty="0">
                <a:latin typeface="Book Antiqua" pitchFamily="18" charset="0"/>
                <a:ea typeface="+mn-ea"/>
                <a:sym typeface="Wingdings" panose="05000000000000000000" pitchFamily="2" charset="2"/>
              </a:rPr>
              <a:t>EOQ1= SQRT(2*100*7200/9)  = 400</a:t>
            </a:r>
          </a:p>
          <a:p>
            <a:pPr>
              <a:spcAft>
                <a:spcPts val="1200"/>
              </a:spcAft>
            </a:pPr>
            <a:r>
              <a:rPr lang="en-US" sz="2400" kern="0" dirty="0">
                <a:latin typeface="Book Antiqua" pitchFamily="18" charset="0"/>
                <a:ea typeface="+mn-ea"/>
                <a:sym typeface="Wingdings" panose="05000000000000000000" pitchFamily="2" charset="2"/>
              </a:rPr>
              <a:t>EOQ2= SQRT(2*100*4(7200)/9)  = 800</a:t>
            </a:r>
          </a:p>
          <a:p>
            <a:pPr>
              <a:spcAft>
                <a:spcPts val="1200"/>
              </a:spcAft>
            </a:pPr>
            <a:r>
              <a:rPr lang="en-US" sz="2400" kern="0" dirty="0">
                <a:latin typeface="Book Antiqua" pitchFamily="18" charset="0"/>
                <a:ea typeface="+mn-ea"/>
                <a:sym typeface="Wingdings" panose="05000000000000000000" pitchFamily="2" charset="2"/>
              </a:rPr>
              <a:t>4D 2EOQ</a:t>
            </a:r>
          </a:p>
          <a:p>
            <a:pPr>
              <a:spcAft>
                <a:spcPts val="1200"/>
              </a:spcAft>
            </a:pPr>
            <a:r>
              <a:rPr lang="en-US" sz="2400" kern="0" dirty="0">
                <a:latin typeface="Book Antiqua" pitchFamily="18" charset="0"/>
                <a:ea typeface="+mn-ea"/>
                <a:sym typeface="Wingdings" panose="05000000000000000000" pitchFamily="2" charset="2"/>
              </a:rPr>
              <a:t>Demand is multiplied by K, EOQ is multiplied by SQRT(K)</a:t>
            </a:r>
          </a:p>
          <a:p>
            <a:pPr lvl="0" rtl="0"/>
            <a:endParaRPr lang="en-US" dirty="0">
              <a:sym typeface="Wingdings" panose="05000000000000000000" pitchFamily="2" charset="2"/>
            </a:endParaRPr>
          </a:p>
          <a:p>
            <a:pPr lvl="0" rtl="0"/>
            <a:endParaRPr lang="en-US" sz="1350" dirty="0"/>
          </a:p>
        </p:txBody>
      </p:sp>
    </p:spTree>
    <p:extLst>
      <p:ext uri="{BB962C8B-B14F-4D97-AF65-F5344CB8AC3E}">
        <p14:creationId xmlns:p14="http://schemas.microsoft.com/office/powerpoint/2010/main" val="3458951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37010" y="0"/>
            <a:ext cx="12154989" cy="584775"/>
          </a:xfrm>
          <a:prstGeom prst="rect">
            <a:avLst/>
          </a:prstGeom>
          <a:noFill/>
          <a:ln w="9525">
            <a:noFill/>
            <a:miter lim="800000"/>
            <a:headEnd/>
            <a:tailEnd/>
          </a:ln>
        </p:spPr>
        <p:txBody>
          <a:bodyPr wrap="square">
            <a:spAutoFit/>
          </a:bodyPr>
          <a:lstStyle/>
          <a:p>
            <a:pPr>
              <a:spcAft>
                <a:spcPts val="600"/>
              </a:spcAft>
              <a:defRPr/>
            </a:pPr>
            <a:r>
              <a:rPr lang="en-US" sz="3200" dirty="0">
                <a:solidFill>
                  <a:schemeClr val="bg1"/>
                </a:solidFill>
                <a:latin typeface="Impact" pitchFamily="34" charset="0"/>
              </a:rPr>
              <a:t>How to Reduce Inventory </a:t>
            </a:r>
          </a:p>
        </p:txBody>
      </p:sp>
      <p:graphicFrame>
        <p:nvGraphicFramePr>
          <p:cNvPr id="462854" name="Object 6"/>
          <p:cNvGraphicFramePr>
            <a:graphicFrameLocks noChangeAspect="1"/>
          </p:cNvGraphicFramePr>
          <p:nvPr>
            <p:extLst>
              <p:ext uri="{D42A27DB-BD31-4B8C-83A1-F6EECF244321}">
                <p14:modId xmlns:p14="http://schemas.microsoft.com/office/powerpoint/2010/main" val="3596348296"/>
              </p:ext>
            </p:extLst>
          </p:nvPr>
        </p:nvGraphicFramePr>
        <p:xfrm>
          <a:off x="7924800" y="762000"/>
          <a:ext cx="3597872" cy="1727845"/>
        </p:xfrm>
        <a:graphic>
          <a:graphicData uri="http://schemas.openxmlformats.org/presentationml/2006/ole">
            <mc:AlternateContent xmlns:mc="http://schemas.openxmlformats.org/markup-compatibility/2006">
              <mc:Choice xmlns:v="urn:schemas-microsoft-com:vml" Requires="v">
                <p:oleObj spid="_x0000_s29717" name="Equation" r:id="rId4" imgW="927000" imgH="444240" progId="Equation.3">
                  <p:embed/>
                </p:oleObj>
              </mc:Choice>
              <mc:Fallback>
                <p:oleObj name="Equation" r:id="rId4" imgW="927000" imgH="444240" progId="Equation.3">
                  <p:embed/>
                  <p:pic>
                    <p:nvPicPr>
                      <p:cNvPr id="462854" name="Object 6"/>
                      <p:cNvPicPr>
                        <a:picLocks noChangeAspect="1" noChangeArrowheads="1"/>
                      </p:cNvPicPr>
                      <p:nvPr/>
                    </p:nvPicPr>
                    <p:blipFill>
                      <a:blip r:embed="rId5"/>
                      <a:srcRect/>
                      <a:stretch>
                        <a:fillRect/>
                      </a:stretch>
                    </p:blipFill>
                    <p:spPr bwMode="auto">
                      <a:xfrm>
                        <a:off x="7924800" y="762000"/>
                        <a:ext cx="3597872" cy="1727845"/>
                      </a:xfrm>
                      <a:prstGeom prst="rect">
                        <a:avLst/>
                      </a:prstGeom>
                      <a:noFill/>
                    </p:spPr>
                  </p:pic>
                </p:oleObj>
              </mc:Fallback>
            </mc:AlternateContent>
          </a:graphicData>
        </a:graphic>
      </p:graphicFrame>
      <p:sp>
        <p:nvSpPr>
          <p:cNvPr id="9" name="TextBox 8"/>
          <p:cNvSpPr txBox="1"/>
          <p:nvPr/>
        </p:nvSpPr>
        <p:spPr>
          <a:xfrm>
            <a:off x="32656" y="690182"/>
            <a:ext cx="11887200" cy="3416320"/>
          </a:xfrm>
          <a:prstGeom prst="rect">
            <a:avLst/>
          </a:prstGeom>
          <a:noFill/>
        </p:spPr>
        <p:txBody>
          <a:bodyPr wrap="square" rtlCol="0">
            <a:spAutoFit/>
          </a:bodyPr>
          <a:lstStyle/>
          <a:p>
            <a:r>
              <a:rPr lang="en-US" sz="2400" dirty="0">
                <a:latin typeface="Book Antiqua" pitchFamily="18" charset="0"/>
              </a:rPr>
              <a:t>To reduce EOQ we may </a:t>
            </a:r>
            <a:r>
              <a:rPr lang="en-US" sz="2400" b="1" dirty="0">
                <a:solidFill>
                  <a:srgbClr val="FF0000"/>
                </a:solidFill>
                <a:latin typeface="Book Antiqua" pitchFamily="18" charset="0"/>
              </a:rPr>
              <a:t>↓R</a:t>
            </a:r>
            <a:r>
              <a:rPr lang="en-US" sz="2400" b="1" dirty="0">
                <a:latin typeface="Book Antiqua" pitchFamily="18" charset="0"/>
              </a:rPr>
              <a:t>, </a:t>
            </a:r>
            <a:r>
              <a:rPr lang="en-US" sz="2400" b="1" dirty="0">
                <a:solidFill>
                  <a:srgbClr val="79DB1F"/>
                </a:solidFill>
                <a:latin typeface="Book Antiqua" pitchFamily="18" charset="0"/>
              </a:rPr>
              <a:t>↓ S</a:t>
            </a:r>
            <a:r>
              <a:rPr lang="en-US" sz="2400" b="1" dirty="0">
                <a:latin typeface="Book Antiqua" pitchFamily="18" charset="0"/>
              </a:rPr>
              <a:t>, </a:t>
            </a:r>
            <a:r>
              <a:rPr lang="en-US" sz="2400" b="1" dirty="0">
                <a:solidFill>
                  <a:srgbClr val="FF0000"/>
                </a:solidFill>
                <a:latin typeface="Book Antiqua" pitchFamily="18" charset="0"/>
              </a:rPr>
              <a:t>↑H</a:t>
            </a:r>
          </a:p>
          <a:p>
            <a:r>
              <a:rPr lang="en-US" sz="2400" dirty="0">
                <a:latin typeface="Book Antiqua" pitchFamily="18" charset="0"/>
              </a:rPr>
              <a:t>Two ways to reduce average inventory </a:t>
            </a:r>
          </a:p>
          <a:p>
            <a:r>
              <a:rPr lang="en-US" sz="2400" dirty="0">
                <a:solidFill>
                  <a:srgbClr val="C00000"/>
                </a:solidFill>
                <a:latin typeface="Book Antiqua" pitchFamily="18" charset="0"/>
              </a:rPr>
              <a:t>- Reduce S</a:t>
            </a:r>
          </a:p>
          <a:p>
            <a:r>
              <a:rPr lang="en-US" sz="2400" dirty="0">
                <a:solidFill>
                  <a:srgbClr val="C00000"/>
                </a:solidFill>
                <a:latin typeface="Book Antiqua" pitchFamily="18" charset="0"/>
              </a:rPr>
              <a:t>- Centralize</a:t>
            </a:r>
          </a:p>
          <a:p>
            <a:r>
              <a:rPr lang="en-US" sz="2400" dirty="0">
                <a:latin typeface="Book Antiqua" pitchFamily="18" charset="0"/>
              </a:rPr>
              <a:t>          S does not increase in proportion of Q</a:t>
            </a:r>
          </a:p>
          <a:p>
            <a:r>
              <a:rPr lang="en-US" sz="2400" dirty="0">
                <a:latin typeface="Book Antiqua" pitchFamily="18" charset="0"/>
              </a:rPr>
              <a:t>          EOQ increases as the square route of demand.        </a:t>
            </a:r>
          </a:p>
          <a:p>
            <a:r>
              <a:rPr lang="en-US" sz="2400" dirty="0">
                <a:latin typeface="Book Antiqua" pitchFamily="18" charset="0"/>
              </a:rPr>
              <a:t>          </a:t>
            </a:r>
          </a:p>
          <a:p>
            <a:r>
              <a:rPr lang="en-US" sz="2400" dirty="0">
                <a:solidFill>
                  <a:srgbClr val="C00000"/>
                </a:solidFill>
                <a:latin typeface="Book Antiqua" pitchFamily="18" charset="0"/>
              </a:rPr>
              <a:t>- Commonality</a:t>
            </a:r>
            <a:r>
              <a:rPr lang="en-US" sz="2400" dirty="0">
                <a:latin typeface="Book Antiqua" pitchFamily="18" charset="0"/>
              </a:rPr>
              <a:t>, modularization and standardization is another type of Centralization</a:t>
            </a:r>
          </a:p>
          <a:p>
            <a:r>
              <a:rPr lang="en-US" sz="2400" dirty="0">
                <a:solidFill>
                  <a:srgbClr val="C00000"/>
                </a:solidFill>
                <a:latin typeface="Book Antiqua" pitchFamily="18" charset="0"/>
              </a:rPr>
              <a:t>- Postponement, Delayed Differentiation</a:t>
            </a:r>
          </a:p>
        </p:txBody>
      </p:sp>
      <p:sp>
        <p:nvSpPr>
          <p:cNvPr id="463180" name="SMARTInkShape-343">
            <a:extLst>
              <a:ext uri="{FF2B5EF4-FFF2-40B4-BE49-F238E27FC236}">
                <a16:creationId xmlns:a16="http://schemas.microsoft.com/office/drawing/2014/main" id="{4C25C9C3-DA33-423E-AFAD-CA944A605237}"/>
              </a:ext>
            </a:extLst>
          </p:cNvPr>
          <p:cNvSpPr/>
          <p:nvPr>
            <p:custDataLst>
              <p:tags r:id="rId2"/>
            </p:custDataLst>
          </p:nvPr>
        </p:nvSpPr>
        <p:spPr bwMode="auto">
          <a:xfrm>
            <a:off x="9443709" y="4459658"/>
            <a:ext cx="6325" cy="25945"/>
          </a:xfrm>
          <a:custGeom>
            <a:avLst/>
            <a:gdLst/>
            <a:ahLst/>
            <a:cxnLst/>
            <a:rect l="0" t="0" r="0" b="0"/>
            <a:pathLst>
              <a:path w="6325" h="25945">
                <a:moveTo>
                  <a:pt x="6324" y="0"/>
                </a:moveTo>
                <a:lnTo>
                  <a:pt x="6324" y="0"/>
                </a:lnTo>
                <a:lnTo>
                  <a:pt x="1956" y="19295"/>
                </a:lnTo>
                <a:lnTo>
                  <a:pt x="0" y="2594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Tree>
    <p:extLst>
      <p:ext uri="{BB962C8B-B14F-4D97-AF65-F5344CB8AC3E}">
        <p14:creationId xmlns:p14="http://schemas.microsoft.com/office/powerpoint/2010/main" val="40939514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2854"/>
                                        </p:tgtEl>
                                        <p:attrNameLst>
                                          <p:attrName>style.visibility</p:attrName>
                                        </p:attrNameLst>
                                      </p:cBhvr>
                                      <p:to>
                                        <p:strVal val="visible"/>
                                      </p:to>
                                    </p:set>
                                    <p:animEffect transition="in" filter="dissolve">
                                      <p:cBhvr>
                                        <p:cTn id="7" dur="500"/>
                                        <p:tgtEl>
                                          <p:spTgt spid="4628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dissolv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dissolv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dissolv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dissolv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dissolv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dissolv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dissolv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dissolve">
                                      <p:cBhvr>
                                        <p:cTn id="5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0" y="0"/>
            <a:ext cx="12192000" cy="609600"/>
          </a:xfrm>
        </p:spPr>
        <p:txBody>
          <a:bodyPr/>
          <a:lstStyle/>
          <a:p>
            <a:pPr lvl="0"/>
            <a:r>
              <a:rPr lang="en-US" dirty="0"/>
              <a:t>Reducing S – JIT</a:t>
            </a:r>
          </a:p>
        </p:txBody>
      </p:sp>
      <p:sp>
        <p:nvSpPr>
          <p:cNvPr id="8" name="Rectangle 2">
            <a:extLst>
              <a:ext uri="{FF2B5EF4-FFF2-40B4-BE49-F238E27FC236}">
                <a16:creationId xmlns:a16="http://schemas.microsoft.com/office/drawing/2014/main" id="{7565D4FB-FC4C-4556-A1FC-3DDC34C298E9}"/>
              </a:ext>
            </a:extLst>
          </p:cNvPr>
          <p:cNvSpPr txBox="1">
            <a:spLocks noChangeArrowheads="1"/>
          </p:cNvSpPr>
          <p:nvPr/>
        </p:nvSpPr>
        <p:spPr bwMode="gray">
          <a:xfrm>
            <a:off x="15240" y="609600"/>
            <a:ext cx="12161520" cy="3037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342900" indent="-342900">
              <a:buFont typeface="Wingdings" panose="05000000000000000000" pitchFamily="2" charset="2"/>
              <a:buChar char="p"/>
            </a:pPr>
            <a:r>
              <a:rPr lang="en-US" sz="2400" dirty="0">
                <a:solidFill>
                  <a:schemeClr val="tx1"/>
                </a:solidFill>
                <a:latin typeface="Book Antiqua" panose="02040602050305030304" pitchFamily="18" charset="0"/>
                <a:ea typeface="ＭＳ Ｐゴシック" charset="-128"/>
                <a:cs typeface="+mn-cs"/>
              </a:rPr>
              <a:t>By considering fixed cost as a setup cost, EOQ can be used to determine optimal production size. </a:t>
            </a:r>
          </a:p>
          <a:p>
            <a:pPr marL="342900" indent="-342900">
              <a:buFont typeface="Wingdings" panose="05000000000000000000" pitchFamily="2" charset="2"/>
              <a:buChar char="p"/>
            </a:pPr>
            <a:r>
              <a:rPr lang="en-US" sz="2400" dirty="0">
                <a:solidFill>
                  <a:schemeClr val="tx1"/>
                </a:solidFill>
                <a:latin typeface="Book Antiqua" panose="02040602050305030304" pitchFamily="18" charset="0"/>
                <a:ea typeface="ＭＳ Ｐゴシック" charset="-128"/>
                <a:cs typeface="+mn-cs"/>
              </a:rPr>
              <a:t>Setup time reduction in just-in-time (JIT) production systems leads to smaller batches.</a:t>
            </a:r>
          </a:p>
          <a:p>
            <a:pPr marL="800100" lvl="1" indent="-342900">
              <a:buFont typeface="Wingdings" panose="05000000000000000000" pitchFamily="2" charset="2"/>
              <a:buChar char="n"/>
            </a:pPr>
            <a:r>
              <a:rPr lang="en-US" sz="2400" dirty="0">
                <a:solidFill>
                  <a:schemeClr val="tx1"/>
                </a:solidFill>
                <a:latin typeface="Book Antiqua" panose="02040602050305030304" pitchFamily="18" charset="0"/>
                <a:ea typeface="ＭＳ Ｐゴシック" charset="-128"/>
                <a:cs typeface="+mn-cs"/>
              </a:rPr>
              <a:t>Equipment with low set-up times</a:t>
            </a:r>
          </a:p>
          <a:p>
            <a:pPr marL="800100" lvl="1" indent="-342900">
              <a:buFont typeface="Wingdings" panose="05000000000000000000" pitchFamily="2" charset="2"/>
              <a:buChar char="n"/>
            </a:pPr>
            <a:r>
              <a:rPr lang="en-US" sz="2400" dirty="0">
                <a:solidFill>
                  <a:schemeClr val="tx1"/>
                </a:solidFill>
                <a:latin typeface="Book Antiqua" panose="02040602050305030304" pitchFamily="18" charset="0"/>
                <a:ea typeface="ＭＳ Ｐゴシック" charset="-128"/>
                <a:cs typeface="+mn-cs"/>
              </a:rPr>
              <a:t>Nearby suppliers with long-term relationships</a:t>
            </a:r>
          </a:p>
          <a:p>
            <a:pPr marL="800100" lvl="1" indent="-342900">
              <a:buFont typeface="Wingdings" panose="05000000000000000000" pitchFamily="2" charset="2"/>
              <a:buChar char="n"/>
            </a:pPr>
            <a:r>
              <a:rPr lang="en-US" sz="2400" dirty="0">
                <a:solidFill>
                  <a:schemeClr val="tx1"/>
                </a:solidFill>
                <a:latin typeface="Book Antiqua" panose="02040602050305030304" pitchFamily="18" charset="0"/>
                <a:ea typeface="ＭＳ Ｐゴシック" charset="-128"/>
                <a:cs typeface="+mn-cs"/>
              </a:rPr>
              <a:t>Uniform plant loading</a:t>
            </a:r>
          </a:p>
          <a:p>
            <a:pPr marL="800100" lvl="1" indent="-342900">
              <a:buFont typeface="Wingdings" panose="05000000000000000000" pitchFamily="2" charset="2"/>
              <a:buChar char="n"/>
            </a:pPr>
            <a:r>
              <a:rPr lang="en-US" sz="2400" dirty="0">
                <a:solidFill>
                  <a:schemeClr val="tx1"/>
                </a:solidFill>
                <a:latin typeface="Book Antiqua" panose="02040602050305030304" pitchFamily="18" charset="0"/>
                <a:ea typeface="ＭＳ Ｐゴシック" charset="-128"/>
                <a:cs typeface="+mn-cs"/>
              </a:rPr>
              <a:t>Low inventories with tight control</a:t>
            </a:r>
          </a:p>
          <a:p>
            <a:pPr marL="800100" lvl="1" indent="-342900">
              <a:buFont typeface="Wingdings" panose="05000000000000000000" pitchFamily="2" charset="2"/>
              <a:buChar char="n"/>
            </a:pPr>
            <a:r>
              <a:rPr lang="en-US" sz="2400" dirty="0">
                <a:solidFill>
                  <a:schemeClr val="tx1"/>
                </a:solidFill>
                <a:latin typeface="Book Antiqua" panose="02040602050305030304" pitchFamily="18" charset="0"/>
                <a:ea typeface="ＭＳ Ｐゴシック" charset="-128"/>
                <a:cs typeface="+mn-cs"/>
              </a:rPr>
              <a:t>Small batch and mixed-model production</a:t>
            </a:r>
          </a:p>
        </p:txBody>
      </p:sp>
    </p:spTree>
    <p:extLst>
      <p:ext uri="{BB962C8B-B14F-4D97-AF65-F5344CB8AC3E}">
        <p14:creationId xmlns:p14="http://schemas.microsoft.com/office/powerpoint/2010/main" val="4170380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dissolve">
                                      <p:cBhvr>
                                        <p:cTn id="21" dur="500"/>
                                        <p:tgtEl>
                                          <p:spTgt spid="8">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dissolve">
                                      <p:cBhvr>
                                        <p:cTn id="24" dur="500"/>
                                        <p:tgtEl>
                                          <p:spTgt spid="8">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0" y="0"/>
            <a:ext cx="12192000" cy="523877"/>
          </a:xfrm>
        </p:spPr>
        <p:txBody>
          <a:bodyPr/>
          <a:lstStyle/>
          <a:p>
            <a:pPr lvl="0"/>
            <a:r>
              <a:rPr lang="en-US" dirty="0"/>
              <a:t>Mixed Model Production </a:t>
            </a:r>
          </a:p>
        </p:txBody>
      </p:sp>
      <p:sp>
        <p:nvSpPr>
          <p:cNvPr id="8" name="Rectangle 2">
            <a:extLst>
              <a:ext uri="{FF2B5EF4-FFF2-40B4-BE49-F238E27FC236}">
                <a16:creationId xmlns:a16="http://schemas.microsoft.com/office/drawing/2014/main" id="{7565D4FB-FC4C-4556-A1FC-3DDC34C298E9}"/>
              </a:ext>
            </a:extLst>
          </p:cNvPr>
          <p:cNvSpPr txBox="1">
            <a:spLocks noChangeArrowheads="1"/>
          </p:cNvSpPr>
          <p:nvPr/>
        </p:nvSpPr>
        <p:spPr bwMode="gray">
          <a:xfrm>
            <a:off x="0" y="640977"/>
            <a:ext cx="12161520" cy="3418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dirty="0">
                <a:solidFill>
                  <a:schemeClr val="tx1"/>
                </a:solidFill>
                <a:latin typeface="Book Antiqua" panose="02040602050305030304" pitchFamily="18" charset="0"/>
                <a:ea typeface="ＭＳ Ｐゴシック" charset="-128"/>
                <a:cs typeface="+mn-cs"/>
              </a:rPr>
              <a:t>Three products A, B, C. Production time: each 10 mins (Tp=10 mins). </a:t>
            </a:r>
          </a:p>
          <a:p>
            <a:r>
              <a:rPr lang="en-US" sz="2400" dirty="0">
                <a:solidFill>
                  <a:schemeClr val="tx1"/>
                </a:solidFill>
                <a:latin typeface="Book Antiqua" panose="02040602050305030304" pitchFamily="18" charset="0"/>
                <a:ea typeface="ＭＳ Ｐゴシック" charset="-128"/>
                <a:cs typeface="+mn-cs"/>
              </a:rPr>
              <a:t>Plant is working 5 days a week, 10 hours a day.</a:t>
            </a:r>
          </a:p>
          <a:p>
            <a:r>
              <a:rPr lang="en-US" sz="2400" dirty="0">
                <a:solidFill>
                  <a:schemeClr val="tx1"/>
                </a:solidFill>
                <a:latin typeface="Book Antiqua" panose="02040602050305030304" pitchFamily="18" charset="0"/>
                <a:ea typeface="ＭＳ Ｐゴシック" charset="-128"/>
                <a:cs typeface="+mn-cs"/>
              </a:rPr>
              <a:t>Demand at down stream station is  A:3, B:2, C:1  units per hour. </a:t>
            </a:r>
          </a:p>
          <a:p>
            <a:r>
              <a:rPr lang="en-US" sz="2400" dirty="0">
                <a:solidFill>
                  <a:schemeClr val="tx1"/>
                </a:solidFill>
                <a:latin typeface="Book Antiqua" panose="02040602050305030304" pitchFamily="18" charset="0"/>
                <a:ea typeface="ＭＳ Ｐゴシック" charset="-128"/>
                <a:cs typeface="+mn-cs"/>
              </a:rPr>
              <a:t>The upstream station in each production run produces one week of demand: A(150), B(100), and C(50).</a:t>
            </a:r>
          </a:p>
          <a:p>
            <a:r>
              <a:rPr lang="en-US" sz="2400" dirty="0">
                <a:solidFill>
                  <a:schemeClr val="tx1"/>
                </a:solidFill>
                <a:latin typeface="Book Antiqua" panose="02040602050305030304" pitchFamily="18" charset="0"/>
                <a:ea typeface="ＭＳ Ｐゴシック" charset="-128"/>
                <a:cs typeface="+mn-cs"/>
              </a:rPr>
              <a:t>While the customer need it at hourly rates (either to consume or use it in production of another item) we ship it at weekly demand.</a:t>
            </a:r>
          </a:p>
          <a:p>
            <a:r>
              <a:rPr lang="en-US" sz="2400" dirty="0">
                <a:solidFill>
                  <a:schemeClr val="tx1"/>
                </a:solidFill>
                <a:latin typeface="Book Antiqua" panose="02040602050305030304" pitchFamily="18" charset="0"/>
                <a:ea typeface="ＭＳ Ｐゴシック" charset="-128"/>
                <a:cs typeface="+mn-cs"/>
              </a:rPr>
              <a:t>Icycle = A(75), B(50), C(25). That is 150</a:t>
            </a:r>
          </a:p>
          <a:p>
            <a:r>
              <a:rPr lang="en-US" sz="2400" dirty="0">
                <a:solidFill>
                  <a:schemeClr val="tx1"/>
                </a:solidFill>
                <a:latin typeface="Book Antiqua" panose="02040602050305030304" pitchFamily="18" charset="0"/>
                <a:ea typeface="ＭＳ Ｐゴシック" charset="-128"/>
                <a:cs typeface="+mn-cs"/>
              </a:rPr>
              <a:t>What if we produce AAABBC. Then the </a:t>
            </a:r>
            <a:r>
              <a:rPr lang="en-US" sz="2400" dirty="0" err="1">
                <a:solidFill>
                  <a:schemeClr val="tx1"/>
                </a:solidFill>
                <a:latin typeface="Book Antiqua" panose="02040602050305030304" pitchFamily="18" charset="0"/>
                <a:ea typeface="ＭＳ Ｐゴシック" charset="-128"/>
                <a:cs typeface="+mn-cs"/>
              </a:rPr>
              <a:t>Icycle</a:t>
            </a:r>
            <a:r>
              <a:rPr lang="en-US" sz="2400" dirty="0">
                <a:solidFill>
                  <a:schemeClr val="tx1"/>
                </a:solidFill>
                <a:latin typeface="Book Antiqua" panose="02040602050305030304" pitchFamily="18" charset="0"/>
                <a:ea typeface="ＭＳ Ｐゴシック" charset="-128"/>
                <a:cs typeface="+mn-cs"/>
              </a:rPr>
              <a:t> is 3. An even better model is ABACBA</a:t>
            </a:r>
          </a:p>
          <a:p>
            <a:endParaRPr lang="en-US" sz="2400" dirty="0">
              <a:solidFill>
                <a:schemeClr val="tx1"/>
              </a:solidFill>
              <a:latin typeface="Book Antiqua" panose="02040602050305030304" pitchFamily="18" charset="0"/>
              <a:ea typeface="ＭＳ Ｐゴシック" charset="-128"/>
              <a:cs typeface="+mn-cs"/>
            </a:endParaRPr>
          </a:p>
        </p:txBody>
      </p:sp>
      <p:pic>
        <p:nvPicPr>
          <p:cNvPr id="4" name="Picture 3">
            <a:extLst>
              <a:ext uri="{FF2B5EF4-FFF2-40B4-BE49-F238E27FC236}">
                <a16:creationId xmlns:a16="http://schemas.microsoft.com/office/drawing/2014/main" id="{A99F2261-5877-40C7-9CC0-C20024E602E2}"/>
              </a:ext>
            </a:extLst>
          </p:cNvPr>
          <p:cNvPicPr>
            <a:picLocks noChangeAspect="1"/>
          </p:cNvPicPr>
          <p:nvPr/>
        </p:nvPicPr>
        <p:blipFill>
          <a:blip r:embed="rId3"/>
          <a:stretch>
            <a:fillRect/>
          </a:stretch>
        </p:blipFill>
        <p:spPr>
          <a:xfrm>
            <a:off x="228600" y="5070100"/>
            <a:ext cx="5105400" cy="1146923"/>
          </a:xfrm>
          <a:prstGeom prst="rect">
            <a:avLst/>
          </a:prstGeom>
        </p:spPr>
      </p:pic>
      <p:pic>
        <p:nvPicPr>
          <p:cNvPr id="5" name="Picture 4">
            <a:extLst>
              <a:ext uri="{FF2B5EF4-FFF2-40B4-BE49-F238E27FC236}">
                <a16:creationId xmlns:a16="http://schemas.microsoft.com/office/drawing/2014/main" id="{2341F560-B0E1-45C5-B419-E4FD9D981557}"/>
              </a:ext>
            </a:extLst>
          </p:cNvPr>
          <p:cNvPicPr>
            <a:picLocks noChangeAspect="1"/>
          </p:cNvPicPr>
          <p:nvPr/>
        </p:nvPicPr>
        <p:blipFill>
          <a:blip r:embed="rId4"/>
          <a:stretch>
            <a:fillRect/>
          </a:stretch>
        </p:blipFill>
        <p:spPr>
          <a:xfrm>
            <a:off x="5638800" y="4952998"/>
            <a:ext cx="6067425" cy="1381125"/>
          </a:xfrm>
          <a:prstGeom prst="rect">
            <a:avLst/>
          </a:prstGeom>
        </p:spPr>
      </p:pic>
    </p:spTree>
    <p:extLst>
      <p:ext uri="{BB962C8B-B14F-4D97-AF65-F5344CB8AC3E}">
        <p14:creationId xmlns:p14="http://schemas.microsoft.com/office/powerpoint/2010/main" val="3210484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1D2AA-5CCB-439C-BC02-E1793CB8124B}"/>
              </a:ext>
            </a:extLst>
          </p:cNvPr>
          <p:cNvSpPr>
            <a:spLocks noGrp="1"/>
          </p:cNvSpPr>
          <p:nvPr>
            <p:ph idx="1"/>
          </p:nvPr>
        </p:nvSpPr>
        <p:spPr>
          <a:xfrm>
            <a:off x="0" y="609600"/>
            <a:ext cx="12192000" cy="5715000"/>
          </a:xfrm>
        </p:spPr>
        <p:txBody>
          <a:bodyPr/>
          <a:lstStyle/>
          <a:p>
            <a:pPr marL="0" indent="0">
              <a:buNone/>
            </a:pPr>
            <a:r>
              <a:rPr lang="en-US" sz="2400" dirty="0">
                <a:latin typeface="Book Antiqua" panose="02040602050305030304" pitchFamily="18" charset="0"/>
              </a:rPr>
              <a:t>Shigeo Shingo (Toyota) shortened setup times from several hours per each exchange of dies to a few minutes. He started by </a:t>
            </a:r>
            <a:r>
              <a:rPr lang="en-US" sz="2400" b="1" dirty="0">
                <a:solidFill>
                  <a:srgbClr val="C00000"/>
                </a:solidFill>
                <a:latin typeface="Book Antiqua" panose="02040602050305030304" pitchFamily="18" charset="0"/>
              </a:rPr>
              <a:t>separating internal and external activities </a:t>
            </a:r>
            <a:r>
              <a:rPr lang="en-US" sz="2400" dirty="0">
                <a:latin typeface="Book Antiqua" panose="02040602050305030304" pitchFamily="18" charset="0"/>
              </a:rPr>
              <a:t>in a firm.</a:t>
            </a:r>
          </a:p>
          <a:p>
            <a:r>
              <a:rPr lang="en-US" sz="2400" b="1" dirty="0">
                <a:solidFill>
                  <a:srgbClr val="C00000"/>
                </a:solidFill>
                <a:latin typeface="Book Antiqua" panose="02040602050305030304" pitchFamily="18" charset="0"/>
              </a:rPr>
              <a:t>Internal activities. </a:t>
            </a:r>
            <a:r>
              <a:rPr lang="en-US" sz="2400" dirty="0">
                <a:latin typeface="Book Antiqua" panose="02040602050305030304" pitchFamily="18" charset="0"/>
              </a:rPr>
              <a:t>Those for which it is essential for machine to be down such as (i) a</a:t>
            </a:r>
            <a:r>
              <a:rPr lang="en-US" sz="2200" dirty="0">
                <a:latin typeface="Book Antiqua" panose="02040602050305030304" pitchFamily="18" charset="0"/>
              </a:rPr>
              <a:t>djusting machine speed, (ii) placing work or fixtures on machine.</a:t>
            </a:r>
          </a:p>
          <a:p>
            <a:pPr lvl="1"/>
            <a:r>
              <a:rPr lang="en-US" sz="2200" dirty="0">
                <a:latin typeface="Book Antiqua" panose="02040602050305030304" pitchFamily="18" charset="0"/>
              </a:rPr>
              <a:t>Turn sequential internal activities into parallel activities or resources.</a:t>
            </a:r>
          </a:p>
          <a:p>
            <a:pPr lvl="1"/>
            <a:r>
              <a:rPr lang="en-US" sz="2200" dirty="0">
                <a:latin typeface="Book Antiqua" panose="02040602050305030304" pitchFamily="18" charset="0"/>
              </a:rPr>
              <a:t>Convert internal activities to external activities.</a:t>
            </a:r>
          </a:p>
          <a:p>
            <a:pPr lvl="0" rtl="0"/>
            <a:r>
              <a:rPr lang="en-US" b="1" dirty="0">
                <a:solidFill>
                  <a:srgbClr val="C00000"/>
                </a:solidFill>
              </a:rPr>
              <a:t>External activities. </a:t>
            </a:r>
            <a:r>
              <a:rPr lang="en-US" sz="2400" dirty="0">
                <a:latin typeface="Book Antiqua" panose="02040602050305030304" pitchFamily="18" charset="0"/>
              </a:rPr>
              <a:t>Those for which it is not essential for machine to be down.</a:t>
            </a:r>
          </a:p>
          <a:p>
            <a:pPr lvl="1"/>
            <a:r>
              <a:rPr lang="en-US" sz="2200" dirty="0">
                <a:latin typeface="Book Antiqua" panose="02040602050305030304" pitchFamily="18" charset="0"/>
              </a:rPr>
              <a:t>Validating work order. Searching for tools and dies. procuring material.</a:t>
            </a:r>
          </a:p>
          <a:p>
            <a:pPr lvl="1"/>
            <a:r>
              <a:rPr lang="en-US" sz="2200" dirty="0">
                <a:latin typeface="Book Antiqua" panose="02040602050305030304" pitchFamily="18" charset="0"/>
              </a:rPr>
              <a:t>External activities should be completed prior to setup.</a:t>
            </a:r>
          </a:p>
          <a:p>
            <a:r>
              <a:rPr lang="en-US" sz="2400" dirty="0">
                <a:latin typeface="Book Antiqua" panose="02040602050305030304" pitchFamily="18" charset="0"/>
              </a:rPr>
              <a:t>Standardize and practice setup routines to be perfect.</a:t>
            </a:r>
          </a:p>
          <a:p>
            <a:r>
              <a:rPr lang="en-US" sz="2400" dirty="0">
                <a:latin typeface="Book Antiqua" panose="02040602050305030304" pitchFamily="18" charset="0"/>
              </a:rPr>
              <a:t>Eliminate adjustments. Smooth and simplify procedures</a:t>
            </a:r>
          </a:p>
          <a:p>
            <a:r>
              <a:rPr lang="en-US" sz="2400" dirty="0">
                <a:latin typeface="Book Antiqua" panose="02040602050305030304" pitchFamily="18" charset="0"/>
              </a:rPr>
              <a:t>McLaren Applied Technologies team worked with GlaxoSmithKline to setup times in toothpaste production. Over six months changeover times dropped from 49 minutes to 15, translates into 7M more tubes of Sensodyne and </a:t>
            </a:r>
            <a:r>
              <a:rPr lang="en-US" sz="2400" dirty="0" err="1">
                <a:latin typeface="Book Antiqua" panose="02040602050305030304" pitchFamily="18" charset="0"/>
              </a:rPr>
              <a:t>Aquafresh</a:t>
            </a:r>
            <a:r>
              <a:rPr lang="en-US" sz="2400" dirty="0">
                <a:latin typeface="Book Antiqua" panose="02040602050305030304" pitchFamily="18" charset="0"/>
              </a:rPr>
              <a:t> a year</a:t>
            </a:r>
          </a:p>
          <a:p>
            <a:pPr lvl="0" rtl="0"/>
            <a:endParaRPr lang="en-US" sz="2400" dirty="0">
              <a:latin typeface="Book Antiqua" panose="02040602050305030304" pitchFamily="18" charset="0"/>
            </a:endParaRPr>
          </a:p>
          <a:p>
            <a:endParaRPr lang="en-US" sz="2400" dirty="0">
              <a:latin typeface="Book Antiqua" panose="02040602050305030304" pitchFamily="18" charset="0"/>
            </a:endParaRPr>
          </a:p>
          <a:p>
            <a:pPr lvl="1"/>
            <a:endParaRPr lang="en-US" sz="1800" dirty="0">
              <a:latin typeface="Book Antiqua" panose="02040602050305030304" pitchFamily="18" charset="0"/>
            </a:endParaRPr>
          </a:p>
          <a:p>
            <a:endParaRPr lang="en-US" dirty="0"/>
          </a:p>
        </p:txBody>
      </p:sp>
      <p:sp>
        <p:nvSpPr>
          <p:cNvPr id="3" name="Title 2">
            <a:extLst>
              <a:ext uri="{FF2B5EF4-FFF2-40B4-BE49-F238E27FC236}">
                <a16:creationId xmlns:a16="http://schemas.microsoft.com/office/drawing/2014/main" id="{9E4F1F7D-3DB6-4C4F-923A-DC73002DBBD0}"/>
              </a:ext>
            </a:extLst>
          </p:cNvPr>
          <p:cNvSpPr>
            <a:spLocks noGrp="1"/>
          </p:cNvSpPr>
          <p:nvPr>
            <p:ph type="title"/>
          </p:nvPr>
        </p:nvSpPr>
        <p:spPr>
          <a:xfrm>
            <a:off x="0" y="0"/>
            <a:ext cx="12192000" cy="609600"/>
          </a:xfrm>
        </p:spPr>
        <p:txBody>
          <a:bodyPr/>
          <a:lstStyle/>
          <a:p>
            <a:r>
              <a:rPr lang="en-US" dirty="0"/>
              <a:t>Setup Time Reduction- Toyota Production System</a:t>
            </a:r>
          </a:p>
        </p:txBody>
      </p:sp>
    </p:spTree>
    <p:extLst>
      <p:ext uri="{BB962C8B-B14F-4D97-AF65-F5344CB8AC3E}">
        <p14:creationId xmlns:p14="http://schemas.microsoft.com/office/powerpoint/2010/main" val="1981439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dissolve">
                                      <p:cBhvr>
                                        <p:cTn id="26" dur="500"/>
                                        <p:tgtEl>
                                          <p:spTgt spid="2">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dissolv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dissolv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dissolve">
                                      <p:cBhvr>
                                        <p:cTn id="39" dur="500"/>
                                        <p:tgtEl>
                                          <p:spTgt spid="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dissolve">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3063" y="21773"/>
            <a:ext cx="12178937" cy="511627"/>
          </a:xfrm>
        </p:spPr>
        <p:txBody>
          <a:bodyPr/>
          <a:lstStyle/>
          <a:p>
            <a:pPr eaLnBrk="1" hangingPunct="1"/>
            <a:r>
              <a:rPr lang="en-US" dirty="0"/>
              <a:t>How to Reduce EOQ- Setup Time Reduction- </a:t>
            </a:r>
          </a:p>
        </p:txBody>
      </p:sp>
      <p:sp>
        <p:nvSpPr>
          <p:cNvPr id="4" name="TextBox 3">
            <a:extLst>
              <a:ext uri="{FF2B5EF4-FFF2-40B4-BE49-F238E27FC236}">
                <a16:creationId xmlns:a16="http://schemas.microsoft.com/office/drawing/2014/main" id="{F7C6E201-CEC0-402D-A36A-7B6D2CD6E1D9}"/>
              </a:ext>
            </a:extLst>
          </p:cNvPr>
          <p:cNvSpPr txBox="1"/>
          <p:nvPr/>
        </p:nvSpPr>
        <p:spPr>
          <a:xfrm>
            <a:off x="-6927" y="781101"/>
            <a:ext cx="12039600" cy="5447645"/>
          </a:xfrm>
          <a:prstGeom prst="rect">
            <a:avLst/>
          </a:prstGeom>
          <a:noFill/>
        </p:spPr>
        <p:txBody>
          <a:bodyPr wrap="square">
            <a:spAutoFit/>
          </a:bodyPr>
          <a:lstStyle/>
          <a:p>
            <a:pPr>
              <a:spcAft>
                <a:spcPts val="1200"/>
              </a:spcAft>
            </a:pPr>
            <a:r>
              <a:rPr lang="en-US" sz="2400" kern="0" dirty="0">
                <a:latin typeface="Book Antiqua" pitchFamily="18" charset="0"/>
                <a:ea typeface="+mn-ea"/>
              </a:rPr>
              <a:t>Suppose a company, with annual demand of 5000 units, and carrying cost of $10 per unit per year, wishes a cycle inventory of 200. Compute the maximum ordering cost that could make it possible.</a:t>
            </a:r>
          </a:p>
          <a:p>
            <a:pPr>
              <a:spcAft>
                <a:spcPts val="1200"/>
              </a:spcAft>
            </a:pPr>
            <a:r>
              <a:rPr lang="en-US" sz="2400" kern="0" dirty="0" err="1">
                <a:latin typeface="Book Antiqua" pitchFamily="18" charset="0"/>
                <a:ea typeface="+mn-ea"/>
              </a:rPr>
              <a:t>Icycle</a:t>
            </a:r>
            <a:r>
              <a:rPr lang="en-US" sz="2400" kern="0" dirty="0">
                <a:latin typeface="Book Antiqua" pitchFamily="18" charset="0"/>
                <a:ea typeface="+mn-ea"/>
              </a:rPr>
              <a:t> = Q/2= EOQ/2 = 200 </a:t>
            </a:r>
            <a:r>
              <a:rPr lang="en-US" sz="2400" kern="0" dirty="0">
                <a:latin typeface="Book Antiqua" pitchFamily="18" charset="0"/>
                <a:ea typeface="+mn-ea"/>
                <a:sym typeface="Wingdings" panose="05000000000000000000" pitchFamily="2" charset="2"/>
              </a:rPr>
              <a:t> EOQ = 400</a:t>
            </a:r>
            <a:endParaRPr lang="en-US" sz="2400" kern="0" dirty="0">
              <a:latin typeface="Book Antiqua" pitchFamily="18" charset="0"/>
              <a:ea typeface="+mn-ea"/>
            </a:endParaRPr>
          </a:p>
          <a:p>
            <a:pPr>
              <a:spcAft>
                <a:spcPts val="1200"/>
              </a:spcAft>
            </a:pPr>
            <a:r>
              <a:rPr lang="en-US" sz="2400" kern="0" dirty="0">
                <a:latin typeface="Book Antiqua" pitchFamily="18" charset="0"/>
                <a:ea typeface="+mn-ea"/>
              </a:rPr>
              <a:t>EOQ= SQRT(2DS/H)</a:t>
            </a:r>
          </a:p>
          <a:p>
            <a:pPr>
              <a:spcAft>
                <a:spcPts val="1200"/>
              </a:spcAft>
            </a:pPr>
            <a:r>
              <a:rPr lang="en-US" sz="2400" kern="0" dirty="0">
                <a:latin typeface="Book Antiqua" pitchFamily="18" charset="0"/>
                <a:ea typeface="+mn-ea"/>
              </a:rPr>
              <a:t>400=SQRT(2*5000*S/10) </a:t>
            </a:r>
            <a:r>
              <a:rPr lang="en-US" sz="2400" kern="0" dirty="0">
                <a:latin typeface="Book Antiqua" pitchFamily="18" charset="0"/>
                <a:ea typeface="+mn-ea"/>
                <a:sym typeface="Wingdings" panose="05000000000000000000" pitchFamily="2" charset="2"/>
              </a:rPr>
              <a:t> </a:t>
            </a:r>
            <a:r>
              <a:rPr lang="en-US" sz="2400" kern="0" dirty="0">
                <a:latin typeface="Book Antiqua" pitchFamily="18" charset="0"/>
                <a:ea typeface="+mn-ea"/>
              </a:rPr>
              <a:t>160000=10000*S/10</a:t>
            </a:r>
          </a:p>
          <a:p>
            <a:pPr>
              <a:spcAft>
                <a:spcPts val="1200"/>
              </a:spcAft>
            </a:pPr>
            <a:r>
              <a:rPr lang="en-US" sz="2400" kern="0" dirty="0">
                <a:latin typeface="Book Antiqua" pitchFamily="18" charset="0"/>
                <a:ea typeface="+mn-ea"/>
              </a:rPr>
              <a:t>S=160 </a:t>
            </a:r>
            <a:r>
              <a:rPr lang="en-US" sz="2400" kern="0" dirty="0">
                <a:latin typeface="Book Antiqua" pitchFamily="18" charset="0"/>
                <a:ea typeface="+mn-ea"/>
                <a:sym typeface="Wingdings" panose="05000000000000000000" pitchFamily="2" charset="2"/>
              </a:rPr>
              <a:t> </a:t>
            </a:r>
            <a:r>
              <a:rPr lang="en-US" sz="2400" kern="0" dirty="0">
                <a:latin typeface="Book Antiqua" pitchFamily="18" charset="0"/>
                <a:ea typeface="+mn-ea"/>
              </a:rPr>
              <a:t> S&lt;=160</a:t>
            </a:r>
          </a:p>
          <a:p>
            <a:pPr>
              <a:spcAft>
                <a:spcPts val="1200"/>
              </a:spcAft>
            </a:pPr>
            <a:r>
              <a:rPr lang="en-US" sz="2400" dirty="0">
                <a:solidFill>
                  <a:srgbClr val="C00000"/>
                </a:solidFill>
                <a:latin typeface="Book Antiqua" panose="02040602050305030304" pitchFamily="18" charset="0"/>
              </a:rPr>
              <a:t>Information technology </a:t>
            </a:r>
            <a:r>
              <a:rPr lang="en-US" sz="2400" dirty="0">
                <a:latin typeface="Book Antiqua" panose="02040602050305030304" pitchFamily="18" charset="0"/>
              </a:rPr>
              <a:t>can help in reduction of fixed costs. It can cut operational costs for buyers and suppliers.  </a:t>
            </a:r>
          </a:p>
          <a:p>
            <a:pPr>
              <a:spcAft>
                <a:spcPts val="1200"/>
              </a:spcAft>
            </a:pPr>
            <a:r>
              <a:rPr lang="en-US" sz="2400" dirty="0">
                <a:solidFill>
                  <a:srgbClr val="C00000"/>
                </a:solidFill>
                <a:latin typeface="Book Antiqua" panose="02040602050305030304" pitchFamily="18" charset="0"/>
              </a:rPr>
              <a:t>Quantity Discount </a:t>
            </a:r>
            <a:r>
              <a:rPr lang="en-US" sz="2400" dirty="0">
                <a:latin typeface="Book Antiqua" panose="02040602050305030304" pitchFamily="18" charset="0"/>
              </a:rPr>
              <a:t>will reduce the purchasers’ costs. Retailers are encouraged to increase the size of their orders. Cycle inventory (and average inventory ) in the supply chain is increased. All-unit quantity discount is not an advantage in the supply chain.</a:t>
            </a:r>
          </a:p>
        </p:txBody>
      </p:sp>
      <p:sp>
        <p:nvSpPr>
          <p:cNvPr id="14" name="SMARTInkShape-353">
            <a:extLst>
              <a:ext uri="{FF2B5EF4-FFF2-40B4-BE49-F238E27FC236}">
                <a16:creationId xmlns:a16="http://schemas.microsoft.com/office/drawing/2014/main" id="{6475B029-7D99-4C34-9E76-2EF8FF91E534}"/>
              </a:ext>
            </a:extLst>
          </p:cNvPr>
          <p:cNvSpPr/>
          <p:nvPr>
            <p:custDataLst>
              <p:tags r:id="rId1"/>
            </p:custDataLst>
          </p:nvPr>
        </p:nvSpPr>
        <p:spPr bwMode="auto">
          <a:xfrm>
            <a:off x="6504433" y="1443660"/>
            <a:ext cx="22987" cy="58056"/>
          </a:xfrm>
          <a:custGeom>
            <a:avLst/>
            <a:gdLst/>
            <a:ahLst/>
            <a:cxnLst/>
            <a:rect l="0" t="0" r="0" b="0"/>
            <a:pathLst>
              <a:path w="22987" h="58056">
                <a:moveTo>
                  <a:pt x="0" y="58055"/>
                </a:moveTo>
                <a:lnTo>
                  <a:pt x="0" y="58055"/>
                </a:lnTo>
                <a:lnTo>
                  <a:pt x="8073" y="45761"/>
                </a:lnTo>
                <a:lnTo>
                  <a:pt x="19156" y="21933"/>
                </a:lnTo>
                <a:lnTo>
                  <a:pt x="229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Tree>
    <p:extLst>
      <p:ext uri="{BB962C8B-B14F-4D97-AF65-F5344CB8AC3E}">
        <p14:creationId xmlns:p14="http://schemas.microsoft.com/office/powerpoint/2010/main" val="1066316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 Cycle Service Level &amp; and Fill Rate</a:t>
            </a:r>
            <a:br>
              <a:rPr lang="en-US" dirty="0">
                <a:solidFill>
                  <a:srgbClr val="FFFFFF"/>
                </a:solidFill>
              </a:rPr>
            </a:br>
            <a:endParaRPr lang="en-US" dirty="0"/>
          </a:p>
        </p:txBody>
      </p:sp>
      <p:sp>
        <p:nvSpPr>
          <p:cNvPr id="3" name="TextBox 2">
            <a:extLst>
              <a:ext uri="{FF2B5EF4-FFF2-40B4-BE49-F238E27FC236}">
                <a16:creationId xmlns:a16="http://schemas.microsoft.com/office/drawing/2014/main" id="{1BDCD3D5-8FA3-4E5A-80F5-75E49304BE18}"/>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8670381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3D0E2-BBBE-4453-BB24-C248F6BDF100}"/>
              </a:ext>
            </a:extLst>
          </p:cNvPr>
          <p:cNvSpPr>
            <a:spLocks noGrp="1"/>
          </p:cNvSpPr>
          <p:nvPr>
            <p:ph idx="1"/>
          </p:nvPr>
        </p:nvSpPr>
        <p:spPr>
          <a:xfrm>
            <a:off x="0" y="571500"/>
            <a:ext cx="12192000" cy="5905500"/>
          </a:xfrm>
        </p:spPr>
        <p:txBody>
          <a:bodyPr/>
          <a:lstStyle/>
          <a:p>
            <a:pPr marL="0" indent="0">
              <a:buNone/>
            </a:pPr>
            <a:r>
              <a:rPr lang="en-US" dirty="0"/>
              <a:t>A buyer may </a:t>
            </a:r>
            <a:r>
              <a:rPr lang="en-US" sz="2400" dirty="0">
                <a:latin typeface="Book Antiqua" panose="02040602050305030304" pitchFamily="18" charset="0"/>
              </a:rPr>
              <a:t>order multiple items from a supplier and follow joint replenishment.</a:t>
            </a:r>
          </a:p>
          <a:p>
            <a:pPr marL="0" indent="0">
              <a:buNone/>
            </a:pPr>
            <a:r>
              <a:rPr lang="en-US" sz="2400" dirty="0">
                <a:latin typeface="Book Antiqua" panose="02040602050305030304" pitchFamily="18" charset="0"/>
              </a:rPr>
              <a:t>Suppose there are i=2 items with demand D</a:t>
            </a:r>
            <a:r>
              <a:rPr lang="en-US" sz="2400" baseline="-25000" dirty="0">
                <a:latin typeface="Book Antiqua" panose="02040602050305030304" pitchFamily="18" charset="0"/>
              </a:rPr>
              <a:t>i</a:t>
            </a:r>
            <a:r>
              <a:rPr lang="en-US" sz="2400" dirty="0">
                <a:latin typeface="Book Antiqua" panose="02040602050305030304" pitchFamily="18" charset="0"/>
              </a:rPr>
              <a:t> and holding cost H</a:t>
            </a:r>
            <a:r>
              <a:rPr lang="en-US" sz="2400" baseline="-25000" dirty="0">
                <a:latin typeface="Book Antiqua" panose="02040602050305030304" pitchFamily="18" charset="0"/>
              </a:rPr>
              <a:t>i </a:t>
            </a:r>
            <a:r>
              <a:rPr lang="en-US" sz="2400" dirty="0">
                <a:latin typeface="Book Antiqua" panose="02040602050305030304" pitchFamily="18" charset="0"/>
              </a:rPr>
              <a:t>=</a:t>
            </a:r>
            <a:r>
              <a:rPr lang="en-US" sz="2400" baseline="-25000" dirty="0">
                <a:latin typeface="Book Antiqua" panose="02040602050305030304" pitchFamily="18" charset="0"/>
              </a:rPr>
              <a:t> </a:t>
            </a:r>
            <a:r>
              <a:rPr lang="en-US" sz="2400" dirty="0">
                <a:latin typeface="Book Antiqua" panose="02040602050305030304" pitchFamily="18" charset="0"/>
              </a:rPr>
              <a:t>h</a:t>
            </a:r>
            <a:r>
              <a:rPr lang="en-US" sz="2400" baseline="-25000" dirty="0">
                <a:latin typeface="Book Antiqua" panose="02040602050305030304" pitchFamily="18" charset="0"/>
              </a:rPr>
              <a:t>i </a:t>
            </a:r>
            <a:r>
              <a:rPr lang="en-US" sz="2400" dirty="0">
                <a:latin typeface="Book Antiqua" panose="02040602050305030304" pitchFamily="18" charset="0"/>
              </a:rPr>
              <a:t>C</a:t>
            </a:r>
            <a:r>
              <a:rPr lang="en-US" sz="2400" baseline="-25000" dirty="0">
                <a:latin typeface="Book Antiqua" panose="02040602050305030304" pitchFamily="18" charset="0"/>
              </a:rPr>
              <a:t>i </a:t>
            </a:r>
            <a:r>
              <a:rPr lang="en-US" sz="2400" dirty="0">
                <a:latin typeface="Book Antiqua" panose="02040602050305030304" pitchFamily="18" charset="0"/>
              </a:rPr>
              <a:t>(i = 1,2). </a:t>
            </a:r>
          </a:p>
          <a:p>
            <a:pPr marL="0" indent="0">
              <a:buNone/>
            </a:pPr>
            <a:r>
              <a:rPr lang="en-US" sz="2400" dirty="0">
                <a:latin typeface="Book Antiqua" panose="02040602050305030304" pitchFamily="18" charset="0"/>
              </a:rPr>
              <a:t>There is a joint order cost S, and an order cost S</a:t>
            </a:r>
            <a:r>
              <a:rPr lang="en-US" sz="2400" baseline="-25000" dirty="0">
                <a:latin typeface="Book Antiqua" panose="02040602050305030304" pitchFamily="18" charset="0"/>
              </a:rPr>
              <a:t>i</a:t>
            </a:r>
            <a:r>
              <a:rPr lang="en-US" sz="2400" dirty="0">
                <a:latin typeface="Book Antiqua" panose="02040602050305030304" pitchFamily="18" charset="0"/>
              </a:rPr>
              <a:t> for each item.</a:t>
            </a:r>
          </a:p>
          <a:p>
            <a:pPr marL="0" indent="0">
              <a:buNone/>
            </a:pPr>
            <a:r>
              <a:rPr lang="en-US" sz="2400" dirty="0">
                <a:latin typeface="Book Antiqua" panose="02040602050305030304" pitchFamily="18" charset="0"/>
              </a:rPr>
              <a:t>Suppose that both items are ordered together every time and let </a:t>
            </a:r>
            <a:r>
              <a:rPr lang="en-US" sz="2400" dirty="0" err="1">
                <a:solidFill>
                  <a:srgbClr val="C00000"/>
                </a:solidFill>
                <a:latin typeface="Book Antiqua" panose="02040602050305030304" pitchFamily="18" charset="0"/>
              </a:rPr>
              <a:t>S</a:t>
            </a:r>
            <a:r>
              <a:rPr lang="en-US" sz="2400" baseline="-25000" dirty="0" err="1">
                <a:solidFill>
                  <a:srgbClr val="C00000"/>
                </a:solidFill>
                <a:latin typeface="Book Antiqua" panose="02040602050305030304" pitchFamily="18" charset="0"/>
              </a:rPr>
              <a:t>total</a:t>
            </a:r>
            <a:r>
              <a:rPr lang="en-US" sz="2400" dirty="0">
                <a:solidFill>
                  <a:srgbClr val="C00000"/>
                </a:solidFill>
                <a:latin typeface="Book Antiqua" panose="02040602050305030304" pitchFamily="18" charset="0"/>
              </a:rPr>
              <a:t> = S + S1 + S2</a:t>
            </a:r>
            <a:r>
              <a:rPr lang="en-US" sz="2400" dirty="0">
                <a:latin typeface="Book Antiqua" panose="02040602050305030304" pitchFamily="18" charset="0"/>
              </a:rPr>
              <a:t>. </a:t>
            </a:r>
          </a:p>
          <a:p>
            <a:pPr marL="0" indent="0">
              <a:buNone/>
            </a:pPr>
            <a:r>
              <a:rPr lang="en-US" sz="2400" dirty="0">
                <a:latin typeface="Book Antiqua" panose="02040602050305030304" pitchFamily="18" charset="0"/>
              </a:rPr>
              <a:t>A decrease in total inventory related cost through sharing of order costs!</a:t>
            </a:r>
          </a:p>
          <a:p>
            <a:pPr marL="457200" lvl="1" indent="0">
              <a:buNone/>
            </a:pPr>
            <a:r>
              <a:rPr lang="en-US" sz="2400" dirty="0">
                <a:latin typeface="Book Antiqua" panose="02040602050305030304" pitchFamily="18" charset="0"/>
              </a:rPr>
              <a:t>D1=1600/year, D2=900/year</a:t>
            </a:r>
          </a:p>
          <a:p>
            <a:pPr marL="457200" lvl="1" indent="0">
              <a:buNone/>
            </a:pPr>
            <a:r>
              <a:rPr lang="en-US" sz="2400" dirty="0">
                <a:latin typeface="Book Antiqua" panose="02040602050305030304" pitchFamily="18" charset="0"/>
              </a:rPr>
              <a:t>S = $4,000, S1 = S2 = $1,000</a:t>
            </a:r>
          </a:p>
          <a:p>
            <a:pPr marL="457200" lvl="1" indent="0">
              <a:buNone/>
            </a:pPr>
            <a:r>
              <a:rPr lang="en-US" sz="2400" dirty="0">
                <a:latin typeface="Book Antiqua" panose="02040602050305030304" pitchFamily="18" charset="0"/>
              </a:rPr>
              <a:t>h = 0.2, C1 = C2 = $500 </a:t>
            </a:r>
            <a:r>
              <a:rPr lang="en-US" sz="2400" dirty="0">
                <a:latin typeface="Book Antiqua" panose="02040602050305030304" pitchFamily="18" charset="0"/>
                <a:sym typeface="Wingdings" panose="05000000000000000000" pitchFamily="2" charset="2"/>
              </a:rPr>
              <a:t> H1=H2=$100</a:t>
            </a:r>
            <a:endParaRPr lang="en-US" sz="2400" dirty="0">
              <a:latin typeface="Book Antiqua" panose="02040602050305030304" pitchFamily="18" charset="0"/>
            </a:endParaRPr>
          </a:p>
          <a:p>
            <a:pPr lvl="0" rtl="0"/>
            <a:endParaRPr lang="en-US" sz="2400" dirty="0">
              <a:latin typeface="Book Antiqua" panose="02040602050305030304" pitchFamily="18" charset="0"/>
            </a:endParaRPr>
          </a:p>
          <a:p>
            <a:endParaRPr lang="en-US" dirty="0">
              <a:latin typeface="Book Antiqua" panose="02040602050305030304" pitchFamily="18" charset="0"/>
            </a:endParaRPr>
          </a:p>
        </p:txBody>
      </p:sp>
      <p:sp>
        <p:nvSpPr>
          <p:cNvPr id="3" name="Title 2">
            <a:extLst>
              <a:ext uri="{FF2B5EF4-FFF2-40B4-BE49-F238E27FC236}">
                <a16:creationId xmlns:a16="http://schemas.microsoft.com/office/drawing/2014/main" id="{7F1C5C7C-B1FD-4172-84AE-8364B11D622B}"/>
              </a:ext>
            </a:extLst>
          </p:cNvPr>
          <p:cNvSpPr>
            <a:spLocks noGrp="1"/>
          </p:cNvSpPr>
          <p:nvPr>
            <p:ph type="title"/>
          </p:nvPr>
        </p:nvSpPr>
        <p:spPr>
          <a:xfrm>
            <a:off x="0" y="0"/>
            <a:ext cx="12192000" cy="533400"/>
          </a:xfrm>
        </p:spPr>
        <p:txBody>
          <a:bodyPr/>
          <a:lstStyle/>
          <a:p>
            <a:r>
              <a:rPr lang="en-US" dirty="0"/>
              <a:t>Joint Replenishment With Incremental Ordering (Setup) Cost</a:t>
            </a:r>
          </a:p>
        </p:txBody>
      </p:sp>
    </p:spTree>
    <p:extLst>
      <p:ext uri="{BB962C8B-B14F-4D97-AF65-F5344CB8AC3E}">
        <p14:creationId xmlns:p14="http://schemas.microsoft.com/office/powerpoint/2010/main" val="10672100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Lead Time, Re-Order Point, Cycle Service Level, and Fill Rate</a:t>
            </a:r>
            <a:endParaRPr lang="en-US" dirty="0"/>
          </a:p>
        </p:txBody>
      </p:sp>
      <p:sp>
        <p:nvSpPr>
          <p:cNvPr id="6" name="TextBox 5">
            <a:extLst>
              <a:ext uri="{FF2B5EF4-FFF2-40B4-BE49-F238E27FC236}">
                <a16:creationId xmlns:a16="http://schemas.microsoft.com/office/drawing/2014/main" id="{CF0A3309-3054-449A-A390-1B5B1C14ECB9}"/>
              </a:ext>
            </a:extLst>
          </p:cNvPr>
          <p:cNvSpPr txBox="1"/>
          <p:nvPr/>
        </p:nvSpPr>
        <p:spPr>
          <a:xfrm>
            <a:off x="4612769" y="6291293"/>
            <a:ext cx="2669320" cy="584775"/>
          </a:xfrm>
          <a:prstGeom prst="rect">
            <a:avLst/>
          </a:prstGeom>
          <a:noFill/>
        </p:spPr>
        <p:txBody>
          <a:bodyPr wrap="none" rtlCol="0">
            <a:spAutoFit/>
          </a:bodyPr>
          <a:lstStyle/>
          <a:p>
            <a:r>
              <a:rPr lang="en-US" sz="3200" b="1" dirty="0">
                <a:solidFill>
                  <a:schemeClr val="bg1"/>
                </a:solidFill>
                <a:latin typeface="Kunstler Script" panose="030304020206070D0D06" pitchFamily="66" charset="0"/>
              </a:rPr>
              <a:t>Ardavan Asef-Vaziri</a:t>
            </a:r>
          </a:p>
        </p:txBody>
      </p:sp>
      <p:sp>
        <p:nvSpPr>
          <p:cNvPr id="8" name="Rectangle 7">
            <a:extLst>
              <a:ext uri="{FF2B5EF4-FFF2-40B4-BE49-F238E27FC236}">
                <a16:creationId xmlns:a16="http://schemas.microsoft.com/office/drawing/2014/main" id="{9D56C70B-C903-41EC-A445-816033C4F63C}"/>
              </a:ext>
            </a:extLst>
          </p:cNvPr>
          <p:cNvSpPr/>
          <p:nvPr/>
        </p:nvSpPr>
        <p:spPr>
          <a:xfrm>
            <a:off x="36945" y="2806716"/>
            <a:ext cx="5659582" cy="1015663"/>
          </a:xfrm>
          <a:prstGeom prst="rect">
            <a:avLst/>
          </a:prstGeom>
        </p:spPr>
        <p:txBody>
          <a:bodyPr wrap="square">
            <a:spAutoFit/>
          </a:bodyPr>
          <a:lstStyle/>
          <a:p>
            <a:pPr marL="0" indent="0">
              <a:spcBef>
                <a:spcPts val="0"/>
              </a:spcBef>
              <a:buFont typeface="Wingdings" pitchFamily="2" charset="2"/>
              <a:buNone/>
              <a:defRPr/>
            </a:pPr>
            <a:r>
              <a:rPr lang="en-US" sz="2000" b="1" i="1" kern="0" dirty="0">
                <a:solidFill>
                  <a:schemeClr val="bg1"/>
                </a:solidFill>
                <a:latin typeface="Book Antiqua" panose="02040602050305030304" pitchFamily="18" charset="0"/>
                <a:cs typeface="Tahoma" pitchFamily="34" charset="0"/>
              </a:rPr>
              <a:t>Parts of the slides of this lectures were prepared over my teaching lifetime based on the material that I have learned from the following book</a:t>
            </a:r>
          </a:p>
        </p:txBody>
      </p:sp>
      <p:pic>
        <p:nvPicPr>
          <p:cNvPr id="7" name="Picture 6">
            <a:extLst>
              <a:ext uri="{FF2B5EF4-FFF2-40B4-BE49-F238E27FC236}">
                <a16:creationId xmlns:a16="http://schemas.microsoft.com/office/drawing/2014/main" id="{3555F278-BBB8-4C8C-9B16-F69A7C8C062C}"/>
              </a:ext>
            </a:extLst>
          </p:cNvPr>
          <p:cNvPicPr>
            <a:picLocks noChangeAspect="1"/>
          </p:cNvPicPr>
          <p:nvPr/>
        </p:nvPicPr>
        <p:blipFill>
          <a:blip r:embed="rId4"/>
          <a:stretch>
            <a:fillRect/>
          </a:stretch>
        </p:blipFill>
        <p:spPr>
          <a:xfrm>
            <a:off x="228600" y="4190695"/>
            <a:ext cx="2057173" cy="2590800"/>
          </a:xfrm>
          <a:prstGeom prst="rect">
            <a:avLst/>
          </a:prstGeom>
        </p:spPr>
      </p:pic>
      <p:pic>
        <p:nvPicPr>
          <p:cNvPr id="2" name="Online Media 1" title="Service Level &amp; Fill Rate">
            <a:hlinkClick r:id="" action="ppaction://media"/>
            <a:extLst>
              <a:ext uri="{FF2B5EF4-FFF2-40B4-BE49-F238E27FC236}">
                <a16:creationId xmlns:a16="http://schemas.microsoft.com/office/drawing/2014/main" id="{AD36F1F7-5C51-43AD-8A5C-EFCD02498F68}"/>
              </a:ext>
            </a:extLst>
          </p:cNvPr>
          <p:cNvPicPr>
            <a:picLocks noRot="1" noChangeAspect="1"/>
          </p:cNvPicPr>
          <p:nvPr>
            <a:videoFile r:link="rId1"/>
          </p:nvPr>
        </p:nvPicPr>
        <p:blipFill>
          <a:blip r:embed="rId5"/>
          <a:stretch>
            <a:fillRect/>
          </a:stretch>
        </p:blipFill>
        <p:spPr>
          <a:xfrm>
            <a:off x="11919" y="-54227"/>
            <a:ext cx="12180081" cy="6881747"/>
          </a:xfrm>
          <a:prstGeom prst="rect">
            <a:avLst/>
          </a:prstGeom>
        </p:spPr>
      </p:pic>
    </p:spTree>
    <p:extLst>
      <p:ext uri="{BB962C8B-B14F-4D97-AF65-F5344CB8AC3E}">
        <p14:creationId xmlns:p14="http://schemas.microsoft.com/office/powerpoint/2010/main" val="3887981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27B4-ADF2-4753-B12E-B4FC65292C22}"/>
              </a:ext>
            </a:extLst>
          </p:cNvPr>
          <p:cNvSpPr>
            <a:spLocks noGrp="1"/>
          </p:cNvSpPr>
          <p:nvPr>
            <p:ph type="title"/>
          </p:nvPr>
        </p:nvSpPr>
        <p:spPr/>
        <p:txBody>
          <a:bodyPr/>
          <a:lstStyle/>
          <a:p>
            <a:r>
              <a:rPr lang="en-US" dirty="0"/>
              <a:t>Service Level vs Fill Rate-Example-1. Uniform Distribution</a:t>
            </a:r>
          </a:p>
        </p:txBody>
      </p:sp>
      <p:sp>
        <p:nvSpPr>
          <p:cNvPr id="3" name="Content Placeholder 2">
            <a:extLst>
              <a:ext uri="{FF2B5EF4-FFF2-40B4-BE49-F238E27FC236}">
                <a16:creationId xmlns:a16="http://schemas.microsoft.com/office/drawing/2014/main" id="{DD5C822B-5B9A-4CF1-90F8-B08A4583DE97}"/>
              </a:ext>
            </a:extLst>
          </p:cNvPr>
          <p:cNvSpPr>
            <a:spLocks noGrp="1"/>
          </p:cNvSpPr>
          <p:nvPr>
            <p:ph idx="4294967295"/>
          </p:nvPr>
        </p:nvSpPr>
        <p:spPr>
          <a:xfrm>
            <a:off x="0" y="588963"/>
            <a:ext cx="12181936" cy="3221037"/>
          </a:xfrm>
          <a:prstGeom prst="rect">
            <a:avLst/>
          </a:prstGeom>
        </p:spPr>
        <p:txBody>
          <a:bodyPr/>
          <a:lstStyle/>
          <a:p>
            <a:r>
              <a:rPr lang="en-US" dirty="0">
                <a:latin typeface="Book Antiqua" panose="02040602050305030304" pitchFamily="18" charset="0"/>
              </a:rPr>
              <a:t>Order Lead Time: time from placing an order to receiving it. </a:t>
            </a:r>
          </a:p>
          <a:p>
            <a:r>
              <a:rPr lang="en-US" dirty="0">
                <a:latin typeface="Book Antiqua" panose="02040602050305030304" pitchFamily="18" charset="0"/>
              </a:rPr>
              <a:t>Cycle Service Level (CSL): probability of fulfilling the demand.  </a:t>
            </a:r>
          </a:p>
          <a:p>
            <a:r>
              <a:rPr lang="en-US" dirty="0">
                <a:latin typeface="Book Antiqua" panose="02040602050305030304" pitchFamily="18" charset="0"/>
              </a:rPr>
              <a:t>Fill Rate (FR): proportion of the demand filled. </a:t>
            </a:r>
          </a:p>
          <a:p>
            <a:r>
              <a:rPr lang="en-US" dirty="0">
                <a:latin typeface="Book Antiqua" panose="02040602050305030304" pitchFamily="18" charset="0"/>
              </a:rPr>
              <a:t>Suppose demand during lead time has a uniform distribution [1, 10].</a:t>
            </a:r>
          </a:p>
          <a:p>
            <a:r>
              <a:rPr lang="en-US" dirty="0">
                <a:latin typeface="Book Antiqua" panose="02040602050305030304" pitchFamily="18" charset="0"/>
              </a:rPr>
              <a:t>Suppose you have 8 units. Compute SL and FR.</a:t>
            </a:r>
          </a:p>
          <a:p>
            <a:r>
              <a:rPr lang="en-US" dirty="0">
                <a:latin typeface="Book Antiqua" panose="02040602050305030304" pitchFamily="18" charset="0"/>
              </a:rPr>
              <a:t>FR is always higher than SL. </a:t>
            </a:r>
          </a:p>
          <a:p>
            <a:endParaRPr lang="en-US" sz="2400" dirty="0">
              <a:latin typeface="Book Antiqua" panose="02040602050305030304" pitchFamily="18" charset="0"/>
            </a:endParaRPr>
          </a:p>
          <a:p>
            <a:endParaRPr lang="en-US" sz="2400" dirty="0">
              <a:latin typeface="Book Antiqua" panose="02040602050305030304" pitchFamily="18" charset="0"/>
            </a:endParaRPr>
          </a:p>
          <a:p>
            <a:endParaRPr lang="en-US" sz="2400" dirty="0">
              <a:latin typeface="Book Antiqua" panose="02040602050305030304" pitchFamily="18" charset="0"/>
            </a:endParaRPr>
          </a:p>
          <a:p>
            <a:endParaRPr lang="en-US" sz="2400" dirty="0">
              <a:latin typeface="Book Antiqua" panose="02040602050305030304" pitchFamily="18" charset="0"/>
            </a:endParaRPr>
          </a:p>
          <a:p>
            <a:endParaRPr lang="en-US" sz="2400" dirty="0">
              <a:latin typeface="Book Antiqua" panose="02040602050305030304" pitchFamily="18" charset="0"/>
            </a:endParaRPr>
          </a:p>
        </p:txBody>
      </p:sp>
      <p:graphicFrame>
        <p:nvGraphicFramePr>
          <p:cNvPr id="4" name="Object 3">
            <a:extLst>
              <a:ext uri="{FF2B5EF4-FFF2-40B4-BE49-F238E27FC236}">
                <a16:creationId xmlns:a16="http://schemas.microsoft.com/office/drawing/2014/main" id="{DC2BACC6-4E1F-478F-8783-C5564ED2163B}"/>
              </a:ext>
            </a:extLst>
          </p:cNvPr>
          <p:cNvGraphicFramePr>
            <a:graphicFrameLocks noChangeAspect="1"/>
          </p:cNvGraphicFramePr>
          <p:nvPr/>
        </p:nvGraphicFramePr>
        <p:xfrm>
          <a:off x="7391400" y="3188170"/>
          <a:ext cx="4619625" cy="3307880"/>
        </p:xfrm>
        <a:graphic>
          <a:graphicData uri="http://schemas.openxmlformats.org/presentationml/2006/ole">
            <mc:AlternateContent xmlns:mc="http://schemas.openxmlformats.org/markup-compatibility/2006">
              <mc:Choice xmlns:v="urn:schemas-microsoft-com:vml" Requires="v">
                <p:oleObj spid="_x0000_s43027" name="Worksheet" r:id="rId4" imgW="3857492" imgH="2762113" progId="Excel.Sheet.12">
                  <p:embed/>
                </p:oleObj>
              </mc:Choice>
              <mc:Fallback>
                <p:oleObj name="Worksheet" r:id="rId4" imgW="3857492" imgH="2762113" progId="Excel.Sheet.12">
                  <p:embed/>
                  <p:pic>
                    <p:nvPicPr>
                      <p:cNvPr id="4" name="Object 3">
                        <a:extLst>
                          <a:ext uri="{FF2B5EF4-FFF2-40B4-BE49-F238E27FC236}">
                            <a16:creationId xmlns:a16="http://schemas.microsoft.com/office/drawing/2014/main" id="{DC2BACC6-4E1F-478F-8783-C5564ED2163B}"/>
                          </a:ext>
                        </a:extLst>
                      </p:cNvPr>
                      <p:cNvPicPr/>
                      <p:nvPr/>
                    </p:nvPicPr>
                    <p:blipFill>
                      <a:blip r:embed="rId5"/>
                      <a:stretch>
                        <a:fillRect/>
                      </a:stretch>
                    </p:blipFill>
                    <p:spPr>
                      <a:xfrm>
                        <a:off x="7391400" y="3188170"/>
                        <a:ext cx="4619625" cy="3307880"/>
                      </a:xfrm>
                      <a:prstGeom prst="rect">
                        <a:avLst/>
                      </a:prstGeom>
                    </p:spPr>
                  </p:pic>
                </p:oleObj>
              </mc:Fallback>
            </mc:AlternateContent>
          </a:graphicData>
        </a:graphic>
      </p:graphicFrame>
    </p:spTree>
    <p:extLst>
      <p:ext uri="{BB962C8B-B14F-4D97-AF65-F5344CB8AC3E}">
        <p14:creationId xmlns:p14="http://schemas.microsoft.com/office/powerpoint/2010/main" val="39806283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B2F8-CA8B-4405-8609-4F0015D8D298}"/>
              </a:ext>
            </a:extLst>
          </p:cNvPr>
          <p:cNvSpPr>
            <a:spLocks noGrp="1"/>
          </p:cNvSpPr>
          <p:nvPr>
            <p:ph type="title"/>
          </p:nvPr>
        </p:nvSpPr>
        <p:spPr/>
        <p:txBody>
          <a:bodyPr/>
          <a:lstStyle/>
          <a:p>
            <a:r>
              <a:rPr lang="en-US" dirty="0"/>
              <a:t>Normal Random Number Generator</a:t>
            </a:r>
          </a:p>
        </p:txBody>
      </p:sp>
      <p:graphicFrame>
        <p:nvGraphicFramePr>
          <p:cNvPr id="3" name="Object 2">
            <a:extLst>
              <a:ext uri="{FF2B5EF4-FFF2-40B4-BE49-F238E27FC236}">
                <a16:creationId xmlns:a16="http://schemas.microsoft.com/office/drawing/2014/main" id="{7DA3DF7A-C77E-4FDA-B109-D84B39FDE67E}"/>
              </a:ext>
            </a:extLst>
          </p:cNvPr>
          <p:cNvGraphicFramePr>
            <a:graphicFrameLocks noChangeAspect="1"/>
          </p:cNvGraphicFramePr>
          <p:nvPr/>
        </p:nvGraphicFramePr>
        <p:xfrm>
          <a:off x="187726" y="990600"/>
          <a:ext cx="12025567" cy="5105400"/>
        </p:xfrm>
        <a:graphic>
          <a:graphicData uri="http://schemas.openxmlformats.org/presentationml/2006/ole">
            <mc:AlternateContent xmlns:mc="http://schemas.openxmlformats.org/markup-compatibility/2006">
              <mc:Choice xmlns:v="urn:schemas-microsoft-com:vml" Requires="v">
                <p:oleObj spid="_x0000_s44051" name="Worksheet" r:id="rId3" imgW="10477410" imgH="4448447" progId="Excel.Sheet.12">
                  <p:embed/>
                </p:oleObj>
              </mc:Choice>
              <mc:Fallback>
                <p:oleObj name="Worksheet" r:id="rId3" imgW="10477410" imgH="4448447" progId="Excel.Sheet.12">
                  <p:embed/>
                  <p:pic>
                    <p:nvPicPr>
                      <p:cNvPr id="3" name="Object 2">
                        <a:extLst>
                          <a:ext uri="{FF2B5EF4-FFF2-40B4-BE49-F238E27FC236}">
                            <a16:creationId xmlns:a16="http://schemas.microsoft.com/office/drawing/2014/main" id="{7DA3DF7A-C77E-4FDA-B109-D84B39FDE67E}"/>
                          </a:ext>
                        </a:extLst>
                      </p:cNvPr>
                      <p:cNvPicPr/>
                      <p:nvPr/>
                    </p:nvPicPr>
                    <p:blipFill>
                      <a:blip r:embed="rId4"/>
                      <a:stretch>
                        <a:fillRect/>
                      </a:stretch>
                    </p:blipFill>
                    <p:spPr>
                      <a:xfrm>
                        <a:off x="187726" y="990600"/>
                        <a:ext cx="12025567" cy="5105400"/>
                      </a:xfrm>
                      <a:prstGeom prst="rect">
                        <a:avLst/>
                      </a:prstGeom>
                    </p:spPr>
                  </p:pic>
                </p:oleObj>
              </mc:Fallback>
            </mc:AlternateContent>
          </a:graphicData>
        </a:graphic>
      </p:graphicFrame>
    </p:spTree>
    <p:extLst>
      <p:ext uri="{BB962C8B-B14F-4D97-AF65-F5344CB8AC3E}">
        <p14:creationId xmlns:p14="http://schemas.microsoft.com/office/powerpoint/2010/main" val="24911211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27B4-ADF2-4753-B12E-B4FC65292C22}"/>
              </a:ext>
            </a:extLst>
          </p:cNvPr>
          <p:cNvSpPr>
            <a:spLocks noGrp="1"/>
          </p:cNvSpPr>
          <p:nvPr>
            <p:ph type="title"/>
          </p:nvPr>
        </p:nvSpPr>
        <p:spPr/>
        <p:txBody>
          <a:bodyPr/>
          <a:lstStyle/>
          <a:p>
            <a:r>
              <a:rPr lang="en-US" dirty="0"/>
              <a:t>Service Level vs Fill Rate - Normal Distribution Demand</a:t>
            </a:r>
          </a:p>
        </p:txBody>
      </p:sp>
      <p:sp>
        <p:nvSpPr>
          <p:cNvPr id="3" name="Content Placeholder 2">
            <a:extLst>
              <a:ext uri="{FF2B5EF4-FFF2-40B4-BE49-F238E27FC236}">
                <a16:creationId xmlns:a16="http://schemas.microsoft.com/office/drawing/2014/main" id="{DD5C822B-5B9A-4CF1-90F8-B08A4583DE97}"/>
              </a:ext>
            </a:extLst>
          </p:cNvPr>
          <p:cNvSpPr>
            <a:spLocks noGrp="1"/>
          </p:cNvSpPr>
          <p:nvPr>
            <p:ph idx="4294967295"/>
          </p:nvPr>
        </p:nvSpPr>
        <p:spPr>
          <a:xfrm>
            <a:off x="0" y="588963"/>
            <a:ext cx="12115800" cy="1668077"/>
          </a:xfrm>
          <a:prstGeom prst="rect">
            <a:avLst/>
          </a:prstGeom>
        </p:spPr>
        <p:txBody>
          <a:bodyPr/>
          <a:lstStyle/>
          <a:p>
            <a:r>
              <a:rPr lang="en-US" sz="2400" dirty="0">
                <a:latin typeface="Book Antiqua" panose="02040602050305030304" pitchFamily="18" charset="0"/>
              </a:rPr>
              <a:t>Demand has Normal distribution N~100, 20. Suppose you have Q units. Simulate 1000 periods. Report SL &amp; FR for Q=140, Q=100, Q=....  </a:t>
            </a:r>
          </a:p>
          <a:p>
            <a:r>
              <a:rPr lang="en-US" sz="2400" dirty="0">
                <a:latin typeface="Book Antiqua" panose="02040602050305030304" pitchFamily="18" charset="0"/>
              </a:rPr>
              <a:t>Right click to open the file. Ctrl~ to see the formulas. Ctrl~ again to go back to normal view.  </a:t>
            </a:r>
          </a:p>
          <a:p>
            <a:endParaRPr lang="en-US" dirty="0">
              <a:latin typeface="Book Antiqua" panose="02040602050305030304" pitchFamily="18" charset="0"/>
            </a:endParaRPr>
          </a:p>
        </p:txBody>
      </p:sp>
      <p:sp>
        <p:nvSpPr>
          <p:cNvPr id="6" name="TextBox 5">
            <a:extLst>
              <a:ext uri="{FF2B5EF4-FFF2-40B4-BE49-F238E27FC236}">
                <a16:creationId xmlns:a16="http://schemas.microsoft.com/office/drawing/2014/main" id="{34265462-90EF-45DF-8AEB-8A95DEBB4F77}"/>
              </a:ext>
            </a:extLst>
          </p:cNvPr>
          <p:cNvSpPr txBox="1"/>
          <p:nvPr/>
        </p:nvSpPr>
        <p:spPr>
          <a:xfrm>
            <a:off x="1214168" y="1676400"/>
            <a:ext cx="5039264" cy="461665"/>
          </a:xfrm>
          <a:prstGeom prst="rect">
            <a:avLst/>
          </a:prstGeom>
          <a:noFill/>
        </p:spPr>
        <p:txBody>
          <a:bodyPr wrap="square">
            <a:spAutoFit/>
          </a:bodyPr>
          <a:lstStyle/>
          <a:p>
            <a:r>
              <a:rPr lang="en-US" sz="2400" dirty="0">
                <a:hlinkClick r:id="rId4"/>
              </a:rPr>
              <a:t>https://youtu.be/7RurbY9b-mY </a:t>
            </a:r>
            <a:endParaRPr lang="en-US" sz="2400" dirty="0"/>
          </a:p>
        </p:txBody>
      </p:sp>
      <p:sp>
        <p:nvSpPr>
          <p:cNvPr id="7" name="TextBox 6">
            <a:extLst>
              <a:ext uri="{FF2B5EF4-FFF2-40B4-BE49-F238E27FC236}">
                <a16:creationId xmlns:a16="http://schemas.microsoft.com/office/drawing/2014/main" id="{FB188297-6819-4FA3-9AB3-0DEF627A49E9}"/>
              </a:ext>
            </a:extLst>
          </p:cNvPr>
          <p:cNvSpPr txBox="1"/>
          <p:nvPr/>
        </p:nvSpPr>
        <p:spPr>
          <a:xfrm>
            <a:off x="4343400" y="6066611"/>
            <a:ext cx="7924800" cy="369332"/>
          </a:xfrm>
          <a:prstGeom prst="rect">
            <a:avLst/>
          </a:prstGeom>
          <a:noFill/>
        </p:spPr>
        <p:txBody>
          <a:bodyPr wrap="square">
            <a:spAutoFit/>
          </a:bodyPr>
          <a:lstStyle/>
          <a:p>
            <a:r>
              <a:rPr lang="en-US" sz="1800" b="0" i="0" u="none" strike="noStrike" dirty="0">
                <a:effectLst/>
                <a:latin typeface="Book Antiqua" panose="02040602050305030304" pitchFamily="18" charset="0"/>
              </a:rPr>
              <a:t>Expected Loss= </a:t>
            </a:r>
            <a:r>
              <a:rPr lang="el-GR" sz="1800" b="0" i="0" u="none" strike="noStrike" dirty="0">
                <a:effectLst/>
                <a:latin typeface="Book Antiqua" panose="02040602050305030304" pitchFamily="18" charset="0"/>
              </a:rPr>
              <a:t>σ^2</a:t>
            </a:r>
            <a:r>
              <a:rPr lang="en-US" dirty="0">
                <a:latin typeface="Book Antiqua" panose="02040602050305030304" pitchFamily="18" charset="0"/>
              </a:rPr>
              <a:t>N</a:t>
            </a:r>
            <a:r>
              <a:rPr lang="en-US" sz="1800" b="0" i="0" u="none" strike="noStrike" dirty="0">
                <a:effectLst/>
                <a:latin typeface="Book Antiqua" panose="02040602050305030304" pitchFamily="18" charset="0"/>
              </a:rPr>
              <a:t>ORM.DIST(</a:t>
            </a:r>
            <a:r>
              <a:rPr lang="en-US" sz="1800" b="0" i="0" u="none" strike="noStrike" dirty="0" err="1">
                <a:effectLst/>
                <a:latin typeface="Book Antiqua" panose="02040602050305030304" pitchFamily="18" charset="0"/>
              </a:rPr>
              <a:t>Q,</a:t>
            </a:r>
            <a:r>
              <a:rPr lang="en-US" sz="1800" b="0" i="0" u="none" strike="noStrike" dirty="0" err="1">
                <a:effectLst/>
                <a:latin typeface="Symbol" panose="05050102010706020507" pitchFamily="18" charset="2"/>
              </a:rPr>
              <a:t>m</a:t>
            </a:r>
            <a:r>
              <a:rPr lang="en-US" sz="1800" b="0" i="0" u="none" strike="noStrike" dirty="0">
                <a:effectLst/>
                <a:latin typeface="Book Antiqua" panose="02040602050305030304" pitchFamily="18" charset="0"/>
              </a:rPr>
              <a:t>,</a:t>
            </a:r>
            <a:r>
              <a:rPr lang="el-GR" sz="1800" b="0" i="0" u="none" strike="noStrike" dirty="0">
                <a:effectLst/>
                <a:latin typeface="Book Antiqua" panose="02040602050305030304" pitchFamily="18" charset="0"/>
              </a:rPr>
              <a:t>σ,0)-(</a:t>
            </a:r>
            <a:r>
              <a:rPr lang="en-US" sz="1800" b="0" i="0" u="none" strike="noStrike" dirty="0">
                <a:effectLst/>
                <a:latin typeface="Book Antiqua" panose="02040602050305030304" pitchFamily="18" charset="0"/>
              </a:rPr>
              <a:t>Q-</a:t>
            </a:r>
            <a:r>
              <a:rPr lang="en-US" sz="1800" b="0" i="0" u="none" strike="noStrike" dirty="0">
                <a:effectLst/>
                <a:latin typeface="Symbol" panose="05050102010706020507" pitchFamily="18" charset="2"/>
              </a:rPr>
              <a:t>m</a:t>
            </a:r>
            <a:r>
              <a:rPr lang="en-US" sz="1800" b="0" i="0" u="none" strike="noStrike" dirty="0">
                <a:effectLst/>
                <a:latin typeface="Book Antiqua" panose="02040602050305030304" pitchFamily="18" charset="0"/>
              </a:rPr>
              <a:t>)*(1-NORM.DIST(</a:t>
            </a:r>
            <a:r>
              <a:rPr lang="en-US" sz="1800" b="0" i="0" u="none" strike="noStrike" dirty="0" err="1">
                <a:effectLst/>
                <a:latin typeface="Book Antiqua" panose="02040602050305030304" pitchFamily="18" charset="0"/>
              </a:rPr>
              <a:t>Q,</a:t>
            </a:r>
            <a:r>
              <a:rPr lang="en-US" sz="1800" b="0" i="0" u="none" strike="noStrike" dirty="0" err="1">
                <a:effectLst/>
                <a:latin typeface="Symbol" panose="05050102010706020507" pitchFamily="18" charset="2"/>
              </a:rPr>
              <a:t>m</a:t>
            </a:r>
            <a:r>
              <a:rPr lang="en-US" sz="1800" b="0" i="0" u="none" strike="noStrike" dirty="0">
                <a:effectLst/>
                <a:latin typeface="Book Antiqua" panose="02040602050305030304" pitchFamily="18" charset="0"/>
              </a:rPr>
              <a:t>, </a:t>
            </a:r>
            <a:r>
              <a:rPr lang="el-GR" sz="1800" b="0" i="0" u="none" strike="noStrike" dirty="0">
                <a:effectLst/>
                <a:latin typeface="Book Antiqua" panose="02040602050305030304" pitchFamily="18" charset="0"/>
              </a:rPr>
              <a:t>σ,1))</a:t>
            </a:r>
            <a:r>
              <a:rPr lang="el-GR" dirty="0"/>
              <a:t> </a:t>
            </a:r>
            <a:endParaRPr lang="en-US" dirty="0"/>
          </a:p>
        </p:txBody>
      </p:sp>
      <p:graphicFrame>
        <p:nvGraphicFramePr>
          <p:cNvPr id="5" name="Object 4">
            <a:extLst>
              <a:ext uri="{FF2B5EF4-FFF2-40B4-BE49-F238E27FC236}">
                <a16:creationId xmlns:a16="http://schemas.microsoft.com/office/drawing/2014/main" id="{7E2A7CF6-E1C2-461D-9D76-68A9B5B7D6A0}"/>
              </a:ext>
            </a:extLst>
          </p:cNvPr>
          <p:cNvGraphicFramePr>
            <a:graphicFrameLocks noChangeAspect="1"/>
          </p:cNvGraphicFramePr>
          <p:nvPr>
            <p:extLst>
              <p:ext uri="{D42A27DB-BD31-4B8C-83A1-F6EECF244321}">
                <p14:modId xmlns:p14="http://schemas.microsoft.com/office/powerpoint/2010/main" val="2228093231"/>
              </p:ext>
            </p:extLst>
          </p:nvPr>
        </p:nvGraphicFramePr>
        <p:xfrm>
          <a:off x="76200" y="2138065"/>
          <a:ext cx="8357204" cy="4331909"/>
        </p:xfrm>
        <a:graphic>
          <a:graphicData uri="http://schemas.openxmlformats.org/presentationml/2006/ole">
            <mc:AlternateContent xmlns:mc="http://schemas.openxmlformats.org/markup-compatibility/2006">
              <mc:Choice xmlns:v="urn:schemas-microsoft-com:vml" Requires="v">
                <p:oleObj spid="_x0000_s45076" name="Worksheet" r:id="rId5" imgW="10125097" imgH="5248547" progId="Excel.Sheet.12">
                  <p:embed/>
                </p:oleObj>
              </mc:Choice>
              <mc:Fallback>
                <p:oleObj name="Worksheet" r:id="rId5" imgW="10125097" imgH="5248547" progId="Excel.Sheet.12">
                  <p:embed/>
                  <p:pic>
                    <p:nvPicPr>
                      <p:cNvPr id="0" name=""/>
                      <p:cNvPicPr/>
                      <p:nvPr/>
                    </p:nvPicPr>
                    <p:blipFill>
                      <a:blip r:embed="rId6"/>
                      <a:stretch>
                        <a:fillRect/>
                      </a:stretch>
                    </p:blipFill>
                    <p:spPr>
                      <a:xfrm>
                        <a:off x="76200" y="2138065"/>
                        <a:ext cx="8357204" cy="4331909"/>
                      </a:xfrm>
                      <a:prstGeom prst="rect">
                        <a:avLst/>
                      </a:prstGeom>
                    </p:spPr>
                  </p:pic>
                </p:oleObj>
              </mc:Fallback>
            </mc:AlternateContent>
          </a:graphicData>
        </a:graphic>
      </p:graphicFrame>
    </p:spTree>
    <p:extLst>
      <p:ext uri="{BB962C8B-B14F-4D97-AF65-F5344CB8AC3E}">
        <p14:creationId xmlns:p14="http://schemas.microsoft.com/office/powerpoint/2010/main" val="14058899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 Single Period Ordering</a:t>
            </a:r>
            <a:br>
              <a:rPr lang="en-US" dirty="0">
                <a:solidFill>
                  <a:srgbClr val="FFFFFF"/>
                </a:solidFill>
              </a:rPr>
            </a:br>
            <a:r>
              <a:rPr lang="en-US" sz="4800" dirty="0">
                <a:solidFill>
                  <a:srgbClr val="FFFFFF"/>
                </a:solidFill>
              </a:rPr>
              <a:t>Underage Cost, Overage Cost, Order Quantity, Service Level, Fill Rate, Lost Sales, and Leftover</a:t>
            </a:r>
            <a:endParaRPr lang="en-US" sz="4800" dirty="0"/>
          </a:p>
        </p:txBody>
      </p:sp>
      <p:sp>
        <p:nvSpPr>
          <p:cNvPr id="3" name="TextBox 2">
            <a:extLst>
              <a:ext uri="{FF2B5EF4-FFF2-40B4-BE49-F238E27FC236}">
                <a16:creationId xmlns:a16="http://schemas.microsoft.com/office/drawing/2014/main" id="{E2814447-2CF7-410F-A9D4-ECF61AF2F815}"/>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155427661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3063" y="21773"/>
            <a:ext cx="12178937" cy="511627"/>
          </a:xfrm>
        </p:spPr>
        <p:txBody>
          <a:bodyPr/>
          <a:lstStyle/>
          <a:p>
            <a:pPr eaLnBrk="1" hangingPunct="1"/>
            <a:r>
              <a:rPr lang="en-US" dirty="0"/>
              <a:t>Single Period Ordering. Overage Cost, Underage Cost, and Order Quantity </a:t>
            </a:r>
          </a:p>
        </p:txBody>
      </p:sp>
      <p:sp>
        <p:nvSpPr>
          <p:cNvPr id="14" name="SMARTInkShape-353">
            <a:extLst>
              <a:ext uri="{FF2B5EF4-FFF2-40B4-BE49-F238E27FC236}">
                <a16:creationId xmlns:a16="http://schemas.microsoft.com/office/drawing/2014/main" id="{6475B029-7D99-4C34-9E76-2EF8FF91E534}"/>
              </a:ext>
            </a:extLst>
          </p:cNvPr>
          <p:cNvSpPr/>
          <p:nvPr>
            <p:custDataLst>
              <p:tags r:id="rId2"/>
            </p:custDataLst>
          </p:nvPr>
        </p:nvSpPr>
        <p:spPr bwMode="auto">
          <a:xfrm>
            <a:off x="6504433" y="1443660"/>
            <a:ext cx="22987" cy="58056"/>
          </a:xfrm>
          <a:custGeom>
            <a:avLst/>
            <a:gdLst/>
            <a:ahLst/>
            <a:cxnLst/>
            <a:rect l="0" t="0" r="0" b="0"/>
            <a:pathLst>
              <a:path w="22987" h="58056">
                <a:moveTo>
                  <a:pt x="0" y="58055"/>
                </a:moveTo>
                <a:lnTo>
                  <a:pt x="0" y="58055"/>
                </a:lnTo>
                <a:lnTo>
                  <a:pt x="8073" y="45761"/>
                </a:lnTo>
                <a:lnTo>
                  <a:pt x="19156" y="21933"/>
                </a:lnTo>
                <a:lnTo>
                  <a:pt x="229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nvGrpSpPr>
          <p:cNvPr id="16" name="Group 15">
            <a:extLst>
              <a:ext uri="{FF2B5EF4-FFF2-40B4-BE49-F238E27FC236}">
                <a16:creationId xmlns:a16="http://schemas.microsoft.com/office/drawing/2014/main" id="{CC201F41-4DB5-4B1A-BFC3-DD1F0720D681}"/>
              </a:ext>
            </a:extLst>
          </p:cNvPr>
          <p:cNvGrpSpPr/>
          <p:nvPr/>
        </p:nvGrpSpPr>
        <p:grpSpPr>
          <a:xfrm>
            <a:off x="30481" y="618309"/>
            <a:ext cx="11350634" cy="5870490"/>
            <a:chOff x="30481" y="618309"/>
            <a:chExt cx="11350634" cy="5870490"/>
          </a:xfrm>
        </p:grpSpPr>
        <p:pic>
          <p:nvPicPr>
            <p:cNvPr id="10" name="Picture 9">
              <a:extLst>
                <a:ext uri="{FF2B5EF4-FFF2-40B4-BE49-F238E27FC236}">
                  <a16:creationId xmlns:a16="http://schemas.microsoft.com/office/drawing/2014/main" id="{9973E51A-F2F2-40BF-BC87-3CBFAE1F6AFF}"/>
                </a:ext>
              </a:extLst>
            </p:cNvPr>
            <p:cNvPicPr>
              <a:picLocks noChangeAspect="1"/>
            </p:cNvPicPr>
            <p:nvPr/>
          </p:nvPicPr>
          <p:blipFill>
            <a:blip r:embed="rId5"/>
            <a:stretch>
              <a:fillRect/>
            </a:stretch>
          </p:blipFill>
          <p:spPr>
            <a:xfrm>
              <a:off x="30481" y="618309"/>
              <a:ext cx="11350634" cy="5870490"/>
            </a:xfrm>
            <a:prstGeom prst="rect">
              <a:avLst/>
            </a:prstGeom>
          </p:spPr>
        </p:pic>
        <p:sp>
          <p:nvSpPr>
            <p:cNvPr id="15" name="Rectangle 14">
              <a:extLst>
                <a:ext uri="{FF2B5EF4-FFF2-40B4-BE49-F238E27FC236}">
                  <a16:creationId xmlns:a16="http://schemas.microsoft.com/office/drawing/2014/main" id="{58ADD7CF-A977-4D76-9805-04BB09DD47DF}"/>
                </a:ext>
              </a:extLst>
            </p:cNvPr>
            <p:cNvSpPr/>
            <p:nvPr/>
          </p:nvSpPr>
          <p:spPr bwMode="auto">
            <a:xfrm>
              <a:off x="304800" y="902601"/>
              <a:ext cx="11049000" cy="5562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graphicFrame>
        <p:nvGraphicFramePr>
          <p:cNvPr id="18" name="Object 17">
            <a:extLst>
              <a:ext uri="{FF2B5EF4-FFF2-40B4-BE49-F238E27FC236}">
                <a16:creationId xmlns:a16="http://schemas.microsoft.com/office/drawing/2014/main" id="{CC648D79-7775-48EE-A0A5-D9BE42610C72}"/>
              </a:ext>
            </a:extLst>
          </p:cNvPr>
          <p:cNvGraphicFramePr>
            <a:graphicFrameLocks noChangeAspect="1"/>
          </p:cNvGraphicFramePr>
          <p:nvPr>
            <p:extLst>
              <p:ext uri="{D42A27DB-BD31-4B8C-83A1-F6EECF244321}">
                <p14:modId xmlns:p14="http://schemas.microsoft.com/office/powerpoint/2010/main" val="704028559"/>
              </p:ext>
            </p:extLst>
          </p:nvPr>
        </p:nvGraphicFramePr>
        <p:xfrm>
          <a:off x="304801" y="867767"/>
          <a:ext cx="11048999" cy="5448124"/>
        </p:xfrm>
        <a:graphic>
          <a:graphicData uri="http://schemas.openxmlformats.org/presentationml/2006/ole">
            <mc:AlternateContent xmlns:mc="http://schemas.openxmlformats.org/markup-compatibility/2006">
              <mc:Choice xmlns:v="urn:schemas-microsoft-com:vml" Requires="v">
                <p:oleObj spid="_x0000_s38935" name="Worksheet" r:id="rId6" imgW="11630092" imgH="5686697" progId="Excel.Sheet.12">
                  <p:embed/>
                </p:oleObj>
              </mc:Choice>
              <mc:Fallback>
                <p:oleObj name="Worksheet" r:id="rId6" imgW="11630092" imgH="5686697" progId="Excel.Sheet.12">
                  <p:embed/>
                  <p:pic>
                    <p:nvPicPr>
                      <p:cNvPr id="0" name=""/>
                      <p:cNvPicPr/>
                      <p:nvPr/>
                    </p:nvPicPr>
                    <p:blipFill>
                      <a:blip r:embed="rId7"/>
                      <a:stretch>
                        <a:fillRect/>
                      </a:stretch>
                    </p:blipFill>
                    <p:spPr>
                      <a:xfrm>
                        <a:off x="304801" y="867767"/>
                        <a:ext cx="11048999" cy="5448124"/>
                      </a:xfrm>
                      <a:prstGeom prst="rect">
                        <a:avLst/>
                      </a:prstGeom>
                    </p:spPr>
                  </p:pic>
                </p:oleObj>
              </mc:Fallback>
            </mc:AlternateContent>
          </a:graphicData>
        </a:graphic>
      </p:graphicFrame>
    </p:spTree>
    <p:extLst>
      <p:ext uri="{BB962C8B-B14F-4D97-AF65-F5344CB8AC3E}">
        <p14:creationId xmlns:p14="http://schemas.microsoft.com/office/powerpoint/2010/main" val="42274887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3DB5-493C-425B-84FD-630D3BBE7706}"/>
              </a:ext>
            </a:extLst>
          </p:cNvPr>
          <p:cNvSpPr>
            <a:spLocks noGrp="1"/>
          </p:cNvSpPr>
          <p:nvPr>
            <p:ph type="title"/>
          </p:nvPr>
        </p:nvSpPr>
        <p:spPr/>
        <p:txBody>
          <a:bodyPr/>
          <a:lstStyle/>
          <a:p>
            <a:r>
              <a:rPr lang="en-US" dirty="0"/>
              <a:t>The News Vendor Problem</a:t>
            </a:r>
          </a:p>
        </p:txBody>
      </p:sp>
      <p:sp>
        <p:nvSpPr>
          <p:cNvPr id="3" name="Text Box 2">
            <a:extLst>
              <a:ext uri="{FF2B5EF4-FFF2-40B4-BE49-F238E27FC236}">
                <a16:creationId xmlns:a16="http://schemas.microsoft.com/office/drawing/2014/main" id="{57AEADEF-6A06-4C4E-BC79-8A4B5358065C}"/>
              </a:ext>
            </a:extLst>
          </p:cNvPr>
          <p:cNvSpPr txBox="1">
            <a:spLocks noChangeArrowheads="1"/>
          </p:cNvSpPr>
          <p:nvPr/>
        </p:nvSpPr>
        <p:spPr bwMode="auto">
          <a:xfrm>
            <a:off x="20128" y="609600"/>
            <a:ext cx="12181936" cy="5940088"/>
          </a:xfrm>
          <a:prstGeom prst="rect">
            <a:avLst/>
          </a:prstGeom>
          <a:noFill/>
          <a:ln w="9525">
            <a:noFill/>
            <a:miter lim="800000"/>
            <a:headEnd/>
            <a:tailEnd/>
          </a:ln>
        </p:spPr>
        <p:txBody>
          <a:bodyPr wrap="square">
            <a:spAutoFit/>
          </a:bodyPr>
          <a:lstStyle/>
          <a:p>
            <a:pPr>
              <a:spcAft>
                <a:spcPts val="600"/>
              </a:spcAft>
              <a:defRPr/>
            </a:pPr>
            <a:r>
              <a:rPr lang="en-US" sz="2400" dirty="0">
                <a:latin typeface="Book Antiqua" pitchFamily="18" charset="0"/>
              </a:rPr>
              <a:t>Swell Productions  is sponsoring an outdoor conclave for owners of collectible and classic Fords. The concession stand in the T-Bird area will sell clothing such as official Thunderbird racing jerseys. Suppose sales price is $80 per jersey, purchase cost is $40, and  unsold jerseys are returned to the manufacturer for $20 per unit. Suppose the probability of jerseys sales quantities is Normally distributed with mean of 100 and standard deviation of 25. How many Jerseys Swell Production orders</a:t>
            </a:r>
            <a:r>
              <a:rPr lang="en-US" sz="2800" dirty="0">
                <a:latin typeface="Book Antiqua" pitchFamily="18" charset="0"/>
              </a:rPr>
              <a:t>? </a:t>
            </a:r>
          </a:p>
          <a:p>
            <a:pPr>
              <a:spcAft>
                <a:spcPts val="600"/>
              </a:spcAft>
              <a:defRPr/>
            </a:pPr>
            <a:r>
              <a:rPr lang="en-IN" sz="2400" dirty="0">
                <a:latin typeface="Book Antiqua" panose="02040602050305030304" pitchFamily="18" charset="0"/>
              </a:rPr>
              <a:t>p: sale price; c: purchase cost; s: salvage value</a:t>
            </a:r>
          </a:p>
          <a:p>
            <a:pPr>
              <a:spcAft>
                <a:spcPts val="600"/>
              </a:spcAft>
              <a:defRPr/>
            </a:pPr>
            <a:r>
              <a:rPr lang="en-US" sz="2400" dirty="0">
                <a:latin typeface="Book Antiqua" panose="02040602050305030304" pitchFamily="18" charset="0"/>
              </a:rPr>
              <a:t>Underage Cost: What we loose if demand is there but we do not have the product?</a:t>
            </a:r>
          </a:p>
          <a:p>
            <a:pPr>
              <a:spcAft>
                <a:spcPts val="600"/>
              </a:spcAft>
              <a:defRPr/>
            </a:pPr>
            <a:r>
              <a:rPr lang="en-US" sz="2400" dirty="0">
                <a:latin typeface="Book Antiqua" panose="02040602050305030304" pitchFamily="18" charset="0"/>
              </a:rPr>
              <a:t>It depends on all costs involved. In this specific example, </a:t>
            </a:r>
          </a:p>
          <a:p>
            <a:pPr>
              <a:spcAft>
                <a:spcPts val="600"/>
              </a:spcAft>
              <a:defRPr/>
            </a:pPr>
            <a:r>
              <a:rPr lang="en-US" sz="2400" dirty="0">
                <a:latin typeface="Book Antiqua" panose="02040602050305030304" pitchFamily="18" charset="0"/>
              </a:rPr>
              <a:t>Cu= p-c</a:t>
            </a:r>
          </a:p>
          <a:p>
            <a:pPr>
              <a:spcAft>
                <a:spcPts val="600"/>
              </a:spcAft>
              <a:defRPr/>
            </a:pPr>
            <a:r>
              <a:rPr lang="en-US" sz="2400" dirty="0">
                <a:latin typeface="Book Antiqua" panose="02040602050305030304" pitchFamily="18" charset="0"/>
              </a:rPr>
              <a:t>Overage Cost: What we loose if we do have the product but demand is not there? </a:t>
            </a:r>
          </a:p>
          <a:p>
            <a:pPr>
              <a:spcAft>
                <a:spcPts val="600"/>
              </a:spcAft>
              <a:defRPr/>
            </a:pPr>
            <a:r>
              <a:rPr lang="en-US" sz="2400" dirty="0">
                <a:latin typeface="Book Antiqua" panose="02040602050305030304" pitchFamily="18" charset="0"/>
              </a:rPr>
              <a:t>It depends on all costs involved. In this specific example, </a:t>
            </a:r>
          </a:p>
          <a:p>
            <a:pPr>
              <a:spcAft>
                <a:spcPts val="600"/>
              </a:spcAft>
              <a:defRPr/>
            </a:pPr>
            <a:r>
              <a:rPr lang="en-US" sz="2400" dirty="0">
                <a:latin typeface="Book Antiqua" panose="02040602050305030304" pitchFamily="18" charset="0"/>
              </a:rPr>
              <a:t>Cu= c-v</a:t>
            </a:r>
          </a:p>
          <a:p>
            <a:pPr marL="914400" lvl="1" indent="-457200" eaLnBrk="1" hangingPunct="1">
              <a:buFontTx/>
              <a:buAutoNum type="alphaLcPeriod"/>
              <a:defRPr/>
            </a:pPr>
            <a:endParaRPr lang="en-US" sz="2400" dirty="0">
              <a:latin typeface="Book Antiqua" panose="02040602050305030304" pitchFamily="18" charset="0"/>
            </a:endParaRPr>
          </a:p>
        </p:txBody>
      </p:sp>
    </p:spTree>
    <p:extLst>
      <p:ext uri="{BB962C8B-B14F-4D97-AF65-F5344CB8AC3E}">
        <p14:creationId xmlns:p14="http://schemas.microsoft.com/office/powerpoint/2010/main" val="1233573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9B6EC-A0FD-49E2-902B-293CF0CBA019}"/>
              </a:ext>
            </a:extLst>
          </p:cNvPr>
          <p:cNvSpPr>
            <a:spLocks noGrp="1"/>
          </p:cNvSpPr>
          <p:nvPr>
            <p:ph type="title"/>
          </p:nvPr>
        </p:nvSpPr>
        <p:spPr/>
        <p:txBody>
          <a:bodyPr/>
          <a:lstStyle/>
          <a:p>
            <a:r>
              <a:rPr lang="en-US" sz="3200" kern="1200" dirty="0"/>
              <a:t>Overage Cost vs. Underage Cost</a:t>
            </a:r>
            <a:endParaRPr lang="en-US" dirty="0"/>
          </a:p>
        </p:txBody>
      </p:sp>
      <p:sp>
        <p:nvSpPr>
          <p:cNvPr id="6" name="Content Placeholder 2">
            <a:extLst>
              <a:ext uri="{FF2B5EF4-FFF2-40B4-BE49-F238E27FC236}">
                <a16:creationId xmlns:a16="http://schemas.microsoft.com/office/drawing/2014/main" id="{737D0076-994D-41AA-83E2-E523CDC3B020}"/>
              </a:ext>
            </a:extLst>
          </p:cNvPr>
          <p:cNvSpPr txBox="1">
            <a:spLocks/>
          </p:cNvSpPr>
          <p:nvPr/>
        </p:nvSpPr>
        <p:spPr bwMode="auto">
          <a:xfrm>
            <a:off x="147393" y="719746"/>
            <a:ext cx="3113259" cy="81682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Cu: Underage Cost</a:t>
            </a:r>
          </a:p>
          <a:p>
            <a:pPr marL="0" indent="0">
              <a:buNone/>
            </a:pPr>
            <a:r>
              <a:rPr lang="en-US" dirty="0">
                <a:solidFill>
                  <a:srgbClr val="0070C0"/>
                </a:solidFill>
                <a:effectLst/>
                <a:latin typeface="Book Antiqua" pitchFamily="18" charset="0"/>
              </a:rPr>
              <a:t>Cu = 80-40 = 40</a:t>
            </a:r>
          </a:p>
        </p:txBody>
      </p:sp>
      <p:sp>
        <p:nvSpPr>
          <p:cNvPr id="7" name="Content Placeholder 2">
            <a:extLst>
              <a:ext uri="{FF2B5EF4-FFF2-40B4-BE49-F238E27FC236}">
                <a16:creationId xmlns:a16="http://schemas.microsoft.com/office/drawing/2014/main" id="{7EEBDF15-8D1E-4F2F-AC48-529B46C7B2D7}"/>
              </a:ext>
            </a:extLst>
          </p:cNvPr>
          <p:cNvSpPr txBox="1">
            <a:spLocks/>
          </p:cNvSpPr>
          <p:nvPr/>
        </p:nvSpPr>
        <p:spPr bwMode="auto">
          <a:xfrm>
            <a:off x="147393" y="1592398"/>
            <a:ext cx="3113259" cy="88585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Co: Overage Cost</a:t>
            </a:r>
          </a:p>
          <a:p>
            <a:pPr marL="0" indent="0">
              <a:buNone/>
            </a:pPr>
            <a:r>
              <a:rPr lang="en-US" dirty="0">
                <a:solidFill>
                  <a:srgbClr val="9B0000"/>
                </a:solidFill>
                <a:effectLst/>
                <a:latin typeface="Book Antiqua" pitchFamily="18" charset="0"/>
              </a:rPr>
              <a:t>If Co was also 40</a:t>
            </a:r>
          </a:p>
        </p:txBody>
      </p:sp>
      <p:pic>
        <p:nvPicPr>
          <p:cNvPr id="8" name="Picture 7">
            <a:extLst>
              <a:ext uri="{FF2B5EF4-FFF2-40B4-BE49-F238E27FC236}">
                <a16:creationId xmlns:a16="http://schemas.microsoft.com/office/drawing/2014/main" id="{3479EE94-D3E9-495A-A375-A95AD5ED0F2C}"/>
              </a:ext>
            </a:extLst>
          </p:cNvPr>
          <p:cNvPicPr>
            <a:picLocks noChangeAspect="1"/>
          </p:cNvPicPr>
          <p:nvPr/>
        </p:nvPicPr>
        <p:blipFill>
          <a:blip r:embed="rId2"/>
          <a:stretch>
            <a:fillRect/>
          </a:stretch>
        </p:blipFill>
        <p:spPr>
          <a:xfrm>
            <a:off x="7598426" y="616535"/>
            <a:ext cx="4547419" cy="2316480"/>
          </a:xfrm>
          <a:prstGeom prst="rect">
            <a:avLst/>
          </a:prstGeom>
        </p:spPr>
      </p:pic>
      <p:grpSp>
        <p:nvGrpSpPr>
          <p:cNvPr id="12" name="Group 11">
            <a:extLst>
              <a:ext uri="{FF2B5EF4-FFF2-40B4-BE49-F238E27FC236}">
                <a16:creationId xmlns:a16="http://schemas.microsoft.com/office/drawing/2014/main" id="{F11E1E9A-2B52-4513-9C82-A06878B17E39}"/>
              </a:ext>
            </a:extLst>
          </p:cNvPr>
          <p:cNvGrpSpPr/>
          <p:nvPr/>
        </p:nvGrpSpPr>
        <p:grpSpPr>
          <a:xfrm>
            <a:off x="9889030" y="2337725"/>
            <a:ext cx="1231587" cy="461665"/>
            <a:chOff x="7335999" y="4338113"/>
            <a:chExt cx="1244436" cy="461665"/>
          </a:xfrm>
        </p:grpSpPr>
        <p:cxnSp>
          <p:nvCxnSpPr>
            <p:cNvPr id="13" name="Straight Arrow Connector 12">
              <a:extLst>
                <a:ext uri="{FF2B5EF4-FFF2-40B4-BE49-F238E27FC236}">
                  <a16:creationId xmlns:a16="http://schemas.microsoft.com/office/drawing/2014/main" id="{5304B59D-FF4E-4ED3-9C89-D0F271D65B5A}"/>
                </a:ext>
              </a:extLst>
            </p:cNvPr>
            <p:cNvCxnSpPr/>
            <p:nvPr/>
          </p:nvCxnSpPr>
          <p:spPr bwMode="auto">
            <a:xfrm>
              <a:off x="7335999" y="4563126"/>
              <a:ext cx="645134" cy="0"/>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14" name="TextBox 13">
              <a:extLst>
                <a:ext uri="{FF2B5EF4-FFF2-40B4-BE49-F238E27FC236}">
                  <a16:creationId xmlns:a16="http://schemas.microsoft.com/office/drawing/2014/main" id="{DCB21E2C-45CA-4425-AA7B-2433CA1450FA}"/>
                </a:ext>
              </a:extLst>
            </p:cNvPr>
            <p:cNvSpPr txBox="1"/>
            <p:nvPr/>
          </p:nvSpPr>
          <p:spPr>
            <a:xfrm>
              <a:off x="7945508" y="4338113"/>
              <a:ext cx="634927" cy="461665"/>
            </a:xfrm>
            <a:prstGeom prst="rect">
              <a:avLst/>
            </a:prstGeom>
            <a:noFill/>
          </p:spPr>
          <p:txBody>
            <a:bodyPr wrap="square" rtlCol="0">
              <a:spAutoFit/>
            </a:bodyPr>
            <a:lstStyle/>
            <a:p>
              <a:r>
                <a:rPr lang="en-US" sz="2400" b="1" dirty="0">
                  <a:solidFill>
                    <a:srgbClr val="0070C0"/>
                  </a:solidFill>
                  <a:latin typeface="Book Antiqua" panose="02040602050305030304" pitchFamily="18" charset="0"/>
                </a:rPr>
                <a:t>40</a:t>
              </a:r>
            </a:p>
          </p:txBody>
        </p:sp>
      </p:grpSp>
      <p:grpSp>
        <p:nvGrpSpPr>
          <p:cNvPr id="15" name="Group 14">
            <a:extLst>
              <a:ext uri="{FF2B5EF4-FFF2-40B4-BE49-F238E27FC236}">
                <a16:creationId xmlns:a16="http://schemas.microsoft.com/office/drawing/2014/main" id="{1481FF6D-F806-43EB-9E98-366263945C2D}"/>
              </a:ext>
            </a:extLst>
          </p:cNvPr>
          <p:cNvGrpSpPr/>
          <p:nvPr/>
        </p:nvGrpSpPr>
        <p:grpSpPr>
          <a:xfrm>
            <a:off x="8815608" y="2329154"/>
            <a:ext cx="1076356" cy="461665"/>
            <a:chOff x="3491880" y="4356043"/>
            <a:chExt cx="1087585" cy="461665"/>
          </a:xfrm>
        </p:grpSpPr>
        <p:cxnSp>
          <p:nvCxnSpPr>
            <p:cNvPr id="16" name="Straight Arrow Connector 15">
              <a:extLst>
                <a:ext uri="{FF2B5EF4-FFF2-40B4-BE49-F238E27FC236}">
                  <a16:creationId xmlns:a16="http://schemas.microsoft.com/office/drawing/2014/main" id="{545D12FE-156D-4E11-AD27-1767BCA760F1}"/>
                </a:ext>
              </a:extLst>
            </p:cNvPr>
            <p:cNvCxnSpPr/>
            <p:nvPr/>
          </p:nvCxnSpPr>
          <p:spPr bwMode="auto">
            <a:xfrm flipH="1">
              <a:off x="3931394" y="4586876"/>
              <a:ext cx="648071" cy="0"/>
            </a:xfrm>
            <a:prstGeom prst="straightConnector1">
              <a:avLst/>
            </a:prstGeom>
            <a:solidFill>
              <a:schemeClr val="accent1"/>
            </a:solidFill>
            <a:ln w="76200" cap="flat" cmpd="sng" algn="ctr">
              <a:solidFill>
                <a:srgbClr val="9B0000"/>
              </a:solidFill>
              <a:prstDash val="solid"/>
              <a:round/>
              <a:headEnd type="none" w="med" len="med"/>
              <a:tailEnd type="triangle"/>
            </a:ln>
            <a:effectLst/>
          </p:spPr>
        </p:cxnSp>
        <p:sp>
          <p:nvSpPr>
            <p:cNvPr id="17" name="TextBox 16">
              <a:extLst>
                <a:ext uri="{FF2B5EF4-FFF2-40B4-BE49-F238E27FC236}">
                  <a16:creationId xmlns:a16="http://schemas.microsoft.com/office/drawing/2014/main" id="{A1FD5427-5C56-435C-8C41-EC97DB4A8165}"/>
                </a:ext>
              </a:extLst>
            </p:cNvPr>
            <p:cNvSpPr txBox="1"/>
            <p:nvPr/>
          </p:nvSpPr>
          <p:spPr>
            <a:xfrm>
              <a:off x="3491880" y="4356043"/>
              <a:ext cx="634927" cy="461665"/>
            </a:xfrm>
            <a:prstGeom prst="rect">
              <a:avLst/>
            </a:prstGeom>
            <a:noFill/>
          </p:spPr>
          <p:txBody>
            <a:bodyPr wrap="square" rtlCol="0">
              <a:spAutoFit/>
            </a:bodyPr>
            <a:lstStyle/>
            <a:p>
              <a:r>
                <a:rPr lang="en-US" sz="2400" b="1" dirty="0">
                  <a:solidFill>
                    <a:srgbClr val="C00000"/>
                  </a:solidFill>
                  <a:latin typeface="Book Antiqua" panose="02040602050305030304" pitchFamily="18" charset="0"/>
                </a:rPr>
                <a:t>40</a:t>
              </a:r>
            </a:p>
          </p:txBody>
        </p:sp>
      </p:grpSp>
      <p:sp>
        <p:nvSpPr>
          <p:cNvPr id="18" name="Content Placeholder 2">
            <a:extLst>
              <a:ext uri="{FF2B5EF4-FFF2-40B4-BE49-F238E27FC236}">
                <a16:creationId xmlns:a16="http://schemas.microsoft.com/office/drawing/2014/main" id="{610B460B-84C0-4B4F-9ECB-B9E141B872E3}"/>
              </a:ext>
            </a:extLst>
          </p:cNvPr>
          <p:cNvSpPr txBox="1">
            <a:spLocks/>
          </p:cNvSpPr>
          <p:nvPr/>
        </p:nvSpPr>
        <p:spPr bwMode="auto">
          <a:xfrm>
            <a:off x="147393" y="2586275"/>
            <a:ext cx="6301529" cy="96843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defPPr>
              <a:defRPr lang="en-US"/>
            </a:defPPr>
            <a:lvl1pPr marL="0" indent="0">
              <a:spcBef>
                <a:spcPct val="20000"/>
              </a:spcBef>
              <a:buClr>
                <a:srgbClr val="66FFFF"/>
              </a:buClr>
              <a:buSzPct val="75000"/>
              <a:buFont typeface="Monotype Sorts" pitchFamily="2" charset="2"/>
              <a:buNone/>
              <a:defRPr sz="2000" kern="0">
                <a:effectLst/>
                <a:latin typeface="Book Antiqua" pitchFamily="18" charset="0"/>
                <a:ea typeface="+mn-ea"/>
              </a:defRPr>
            </a:lvl1pPr>
            <a:lvl2pPr marL="742950" indent="-285750">
              <a:spcBef>
                <a:spcPct val="20000"/>
              </a:spcBef>
              <a:buClr>
                <a:srgbClr val="66FFFF"/>
              </a:buClr>
              <a:buSzPct val="125000"/>
              <a:buChar char="•"/>
              <a:defRPr sz="2400">
                <a:effectLst>
                  <a:outerShdw blurRad="38100" dist="38100" dir="2700000" algn="tl">
                    <a:srgbClr val="000000"/>
                  </a:outerShdw>
                </a:effectLst>
                <a:latin typeface="+mn-lt"/>
              </a:defRPr>
            </a:lvl2pPr>
            <a:lvl3pPr marL="1143000" indent="-228600">
              <a:spcBef>
                <a:spcPct val="20000"/>
              </a:spcBef>
              <a:buClr>
                <a:srgbClr val="66FFFF"/>
              </a:buClr>
              <a:buChar char="•"/>
              <a:defRPr sz="2400">
                <a:effectLst>
                  <a:outerShdw blurRad="38100" dist="38100" dir="2700000" algn="tl">
                    <a:srgbClr val="000000"/>
                  </a:outerShdw>
                </a:effectLst>
                <a:latin typeface="+mn-lt"/>
              </a:defRPr>
            </a:lvl3pPr>
            <a:lvl4pPr marL="1600200" indent="-228600">
              <a:spcBef>
                <a:spcPct val="20000"/>
              </a:spcBef>
              <a:buChar char="–"/>
              <a:defRPr sz="2000">
                <a:latin typeface="Times New Roman" pitchFamily="18" charset="0"/>
              </a:defRPr>
            </a:lvl4pPr>
            <a:lvl5pPr marL="2057400" indent="-228600">
              <a:spcBef>
                <a:spcPct val="20000"/>
              </a:spcBef>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r>
              <a:rPr lang="en-US" sz="2400" dirty="0">
                <a:solidFill>
                  <a:schemeClr val="tx1"/>
                </a:solidFill>
              </a:rPr>
              <a:t>SL* =</a:t>
            </a:r>
            <a:r>
              <a:rPr lang="en-US" sz="2400" dirty="0">
                <a:solidFill>
                  <a:srgbClr val="0070C0"/>
                </a:solidFill>
              </a:rPr>
              <a:t>Blue</a:t>
            </a:r>
            <a:r>
              <a:rPr lang="en-US" sz="2400" dirty="0">
                <a:solidFill>
                  <a:schemeClr val="bg2"/>
                </a:solidFill>
              </a:rPr>
              <a:t>/</a:t>
            </a:r>
            <a:r>
              <a:rPr lang="en-US" sz="2400" dirty="0">
                <a:solidFill>
                  <a:schemeClr val="tx1"/>
                </a:solidFill>
              </a:rPr>
              <a:t>(</a:t>
            </a:r>
            <a:r>
              <a:rPr lang="en-US" sz="2400" dirty="0" err="1">
                <a:solidFill>
                  <a:srgbClr val="0070C0"/>
                </a:solidFill>
              </a:rPr>
              <a:t>Blue</a:t>
            </a:r>
            <a:r>
              <a:rPr lang="en-US" sz="2400" dirty="0" err="1">
                <a:solidFill>
                  <a:schemeClr val="bg2"/>
                </a:solidFill>
              </a:rPr>
              <a:t>+</a:t>
            </a:r>
            <a:r>
              <a:rPr lang="en-US" sz="2400" dirty="0" err="1">
                <a:solidFill>
                  <a:srgbClr val="9B0000"/>
                </a:solidFill>
              </a:rPr>
              <a:t>Red</a:t>
            </a:r>
            <a:r>
              <a:rPr lang="en-US" sz="2400" dirty="0">
                <a:solidFill>
                  <a:schemeClr val="bg2"/>
                </a:solidFill>
              </a:rPr>
              <a:t>) </a:t>
            </a:r>
            <a:r>
              <a:rPr lang="en-US" sz="2400" dirty="0"/>
              <a:t>= Cu/(Cu+Co) </a:t>
            </a:r>
          </a:p>
          <a:p>
            <a:r>
              <a:rPr lang="en-US" sz="2400" dirty="0"/>
              <a:t>SL*= 40/(40+40) =0.5 </a:t>
            </a:r>
          </a:p>
        </p:txBody>
      </p:sp>
      <p:sp>
        <p:nvSpPr>
          <p:cNvPr id="19" name="Content Placeholder 2">
            <a:extLst>
              <a:ext uri="{FF2B5EF4-FFF2-40B4-BE49-F238E27FC236}">
                <a16:creationId xmlns:a16="http://schemas.microsoft.com/office/drawing/2014/main" id="{4C2523AA-17C3-46F7-8598-FFDE8605B54C}"/>
              </a:ext>
            </a:extLst>
          </p:cNvPr>
          <p:cNvSpPr txBox="1">
            <a:spLocks/>
          </p:cNvSpPr>
          <p:nvPr/>
        </p:nvSpPr>
        <p:spPr bwMode="auto">
          <a:xfrm>
            <a:off x="155382" y="3851620"/>
            <a:ext cx="3113259" cy="88585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Cu: Underage Cost</a:t>
            </a:r>
          </a:p>
          <a:p>
            <a:pPr marL="0" indent="0">
              <a:buNone/>
            </a:pPr>
            <a:r>
              <a:rPr lang="en-US" dirty="0">
                <a:solidFill>
                  <a:srgbClr val="0070C0"/>
                </a:solidFill>
                <a:effectLst/>
                <a:latin typeface="Book Antiqua" pitchFamily="18" charset="0"/>
              </a:rPr>
              <a:t>Cu = 80-40 = 40</a:t>
            </a:r>
          </a:p>
          <a:p>
            <a:pPr marL="0" indent="0">
              <a:buNone/>
            </a:pPr>
            <a:endParaRPr lang="en-US" dirty="0">
              <a:solidFill>
                <a:srgbClr val="0070C0"/>
              </a:solidFill>
              <a:effectLst/>
              <a:latin typeface="Book Antiqua" pitchFamily="18" charset="0"/>
            </a:endParaRPr>
          </a:p>
        </p:txBody>
      </p:sp>
      <p:pic>
        <p:nvPicPr>
          <p:cNvPr id="20" name="Picture 19">
            <a:extLst>
              <a:ext uri="{FF2B5EF4-FFF2-40B4-BE49-F238E27FC236}">
                <a16:creationId xmlns:a16="http://schemas.microsoft.com/office/drawing/2014/main" id="{19E7F6ED-6DB2-471E-96F8-BD4F9564688B}"/>
              </a:ext>
            </a:extLst>
          </p:cNvPr>
          <p:cNvPicPr>
            <a:picLocks noChangeAspect="1"/>
          </p:cNvPicPr>
          <p:nvPr/>
        </p:nvPicPr>
        <p:blipFill>
          <a:blip r:embed="rId3"/>
          <a:stretch>
            <a:fillRect/>
          </a:stretch>
        </p:blipFill>
        <p:spPr>
          <a:xfrm>
            <a:off x="4433945" y="3475509"/>
            <a:ext cx="4594860" cy="2308860"/>
          </a:xfrm>
          <a:prstGeom prst="rect">
            <a:avLst/>
          </a:prstGeom>
        </p:spPr>
      </p:pic>
      <p:grpSp>
        <p:nvGrpSpPr>
          <p:cNvPr id="37" name="Group 36">
            <a:extLst>
              <a:ext uri="{FF2B5EF4-FFF2-40B4-BE49-F238E27FC236}">
                <a16:creationId xmlns:a16="http://schemas.microsoft.com/office/drawing/2014/main" id="{065C9CB5-4C4C-4431-9937-E441D7E9399D}"/>
              </a:ext>
            </a:extLst>
          </p:cNvPr>
          <p:cNvGrpSpPr/>
          <p:nvPr/>
        </p:nvGrpSpPr>
        <p:grpSpPr>
          <a:xfrm>
            <a:off x="4941195" y="5658428"/>
            <a:ext cx="4320480" cy="798802"/>
            <a:chOff x="3539941" y="5606750"/>
            <a:chExt cx="4320480" cy="798802"/>
          </a:xfrm>
        </p:grpSpPr>
        <p:sp>
          <p:nvSpPr>
            <p:cNvPr id="21" name="Isosceles Triangle 20">
              <a:extLst>
                <a:ext uri="{FF2B5EF4-FFF2-40B4-BE49-F238E27FC236}">
                  <a16:creationId xmlns:a16="http://schemas.microsoft.com/office/drawing/2014/main" id="{94DF8741-ABB1-4DA1-B836-AFBF99D87FAF}"/>
                </a:ext>
              </a:extLst>
            </p:cNvPr>
            <p:cNvSpPr/>
            <p:nvPr/>
          </p:nvSpPr>
          <p:spPr bwMode="auto">
            <a:xfrm>
              <a:off x="5033950" y="5606750"/>
              <a:ext cx="1368152" cy="79208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sp>
          <p:nvSpPr>
            <p:cNvPr id="22" name="Rectangle 21">
              <a:extLst>
                <a:ext uri="{FF2B5EF4-FFF2-40B4-BE49-F238E27FC236}">
                  <a16:creationId xmlns:a16="http://schemas.microsoft.com/office/drawing/2014/main" id="{116A31C8-B0ED-45CC-860D-06F22013DE6E}"/>
                </a:ext>
              </a:extLst>
            </p:cNvPr>
            <p:cNvSpPr/>
            <p:nvPr/>
          </p:nvSpPr>
          <p:spPr bwMode="auto">
            <a:xfrm>
              <a:off x="3539941" y="5797329"/>
              <a:ext cx="4320480" cy="60822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grpSp>
      <p:grpSp>
        <p:nvGrpSpPr>
          <p:cNvPr id="23" name="Group 22">
            <a:extLst>
              <a:ext uri="{FF2B5EF4-FFF2-40B4-BE49-F238E27FC236}">
                <a16:creationId xmlns:a16="http://schemas.microsoft.com/office/drawing/2014/main" id="{8F04C719-5EF4-4100-951A-61130D40F064}"/>
              </a:ext>
            </a:extLst>
          </p:cNvPr>
          <p:cNvGrpSpPr/>
          <p:nvPr/>
        </p:nvGrpSpPr>
        <p:grpSpPr>
          <a:xfrm>
            <a:off x="7119280" y="5148648"/>
            <a:ext cx="1244436" cy="461665"/>
            <a:chOff x="7335999" y="4338113"/>
            <a:chExt cx="1244436" cy="461665"/>
          </a:xfrm>
        </p:grpSpPr>
        <p:cxnSp>
          <p:nvCxnSpPr>
            <p:cNvPr id="24" name="Straight Arrow Connector 23">
              <a:extLst>
                <a:ext uri="{FF2B5EF4-FFF2-40B4-BE49-F238E27FC236}">
                  <a16:creationId xmlns:a16="http://schemas.microsoft.com/office/drawing/2014/main" id="{F53312CC-E746-4436-98EA-60CF42573ED1}"/>
                </a:ext>
              </a:extLst>
            </p:cNvPr>
            <p:cNvCxnSpPr/>
            <p:nvPr/>
          </p:nvCxnSpPr>
          <p:spPr bwMode="auto">
            <a:xfrm>
              <a:off x="7335999" y="4563126"/>
              <a:ext cx="645134" cy="0"/>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25" name="TextBox 24">
              <a:extLst>
                <a:ext uri="{FF2B5EF4-FFF2-40B4-BE49-F238E27FC236}">
                  <a16:creationId xmlns:a16="http://schemas.microsoft.com/office/drawing/2014/main" id="{2EA8AD8D-5039-4C4C-8A49-06E2747D1706}"/>
                </a:ext>
              </a:extLst>
            </p:cNvPr>
            <p:cNvSpPr txBox="1"/>
            <p:nvPr/>
          </p:nvSpPr>
          <p:spPr>
            <a:xfrm>
              <a:off x="7945508" y="4338113"/>
              <a:ext cx="634927" cy="461665"/>
            </a:xfrm>
            <a:prstGeom prst="rect">
              <a:avLst/>
            </a:prstGeom>
            <a:noFill/>
          </p:spPr>
          <p:txBody>
            <a:bodyPr wrap="square" rtlCol="0">
              <a:spAutoFit/>
            </a:bodyPr>
            <a:lstStyle/>
            <a:p>
              <a:r>
                <a:rPr lang="en-US" sz="2400" b="1" dirty="0">
                  <a:solidFill>
                    <a:srgbClr val="0070C0"/>
                  </a:solidFill>
                  <a:latin typeface="Book Antiqua" panose="02040602050305030304" pitchFamily="18" charset="0"/>
                </a:rPr>
                <a:t>40</a:t>
              </a:r>
            </a:p>
          </p:txBody>
        </p:sp>
      </p:grpSp>
      <p:grpSp>
        <p:nvGrpSpPr>
          <p:cNvPr id="26" name="Group 25">
            <a:extLst>
              <a:ext uri="{FF2B5EF4-FFF2-40B4-BE49-F238E27FC236}">
                <a16:creationId xmlns:a16="http://schemas.microsoft.com/office/drawing/2014/main" id="{EB952067-B0A7-4ACB-BE8A-D692FA59B52C}"/>
              </a:ext>
            </a:extLst>
          </p:cNvPr>
          <p:cNvGrpSpPr/>
          <p:nvPr/>
        </p:nvGrpSpPr>
        <p:grpSpPr>
          <a:xfrm>
            <a:off x="6237339" y="5142828"/>
            <a:ext cx="864096" cy="461665"/>
            <a:chOff x="3491880" y="4356043"/>
            <a:chExt cx="864096" cy="461665"/>
          </a:xfrm>
        </p:grpSpPr>
        <p:cxnSp>
          <p:nvCxnSpPr>
            <p:cNvPr id="27" name="Straight Arrow Connector 26">
              <a:extLst>
                <a:ext uri="{FF2B5EF4-FFF2-40B4-BE49-F238E27FC236}">
                  <a16:creationId xmlns:a16="http://schemas.microsoft.com/office/drawing/2014/main" id="{D6D2C2F2-5D7D-4122-9349-1200106F028C}"/>
                </a:ext>
              </a:extLst>
            </p:cNvPr>
            <p:cNvCxnSpPr/>
            <p:nvPr/>
          </p:nvCxnSpPr>
          <p:spPr bwMode="auto">
            <a:xfrm flipH="1">
              <a:off x="3931395" y="4586875"/>
              <a:ext cx="424581" cy="1"/>
            </a:xfrm>
            <a:prstGeom prst="straightConnector1">
              <a:avLst/>
            </a:prstGeom>
            <a:solidFill>
              <a:schemeClr val="accent1"/>
            </a:solidFill>
            <a:ln w="76200" cap="flat" cmpd="sng" algn="ctr">
              <a:solidFill>
                <a:srgbClr val="C00000"/>
              </a:solidFill>
              <a:prstDash val="solid"/>
              <a:round/>
              <a:headEnd type="none" w="med" len="med"/>
              <a:tailEnd type="triangle"/>
            </a:ln>
            <a:effectLst/>
          </p:spPr>
        </p:cxnSp>
        <p:sp>
          <p:nvSpPr>
            <p:cNvPr id="28" name="TextBox 27">
              <a:extLst>
                <a:ext uri="{FF2B5EF4-FFF2-40B4-BE49-F238E27FC236}">
                  <a16:creationId xmlns:a16="http://schemas.microsoft.com/office/drawing/2014/main" id="{2A566008-CCD5-402F-837F-931E6C66A399}"/>
                </a:ext>
              </a:extLst>
            </p:cNvPr>
            <p:cNvSpPr txBox="1"/>
            <p:nvPr/>
          </p:nvSpPr>
          <p:spPr>
            <a:xfrm>
              <a:off x="3491880" y="4356043"/>
              <a:ext cx="634927" cy="461665"/>
            </a:xfrm>
            <a:prstGeom prst="rect">
              <a:avLst/>
            </a:prstGeom>
            <a:noFill/>
          </p:spPr>
          <p:txBody>
            <a:bodyPr wrap="square" rtlCol="0">
              <a:spAutoFit/>
            </a:bodyPr>
            <a:lstStyle/>
            <a:p>
              <a:r>
                <a:rPr lang="en-US" sz="2400" b="1" dirty="0">
                  <a:solidFill>
                    <a:srgbClr val="9B0000"/>
                  </a:solidFill>
                  <a:latin typeface="Book Antiqua" panose="02040602050305030304" pitchFamily="18" charset="0"/>
                </a:rPr>
                <a:t>20</a:t>
              </a:r>
            </a:p>
          </p:txBody>
        </p:sp>
      </p:grpSp>
      <p:grpSp>
        <p:nvGrpSpPr>
          <p:cNvPr id="29" name="Group 5">
            <a:extLst>
              <a:ext uri="{FF2B5EF4-FFF2-40B4-BE49-F238E27FC236}">
                <a16:creationId xmlns:a16="http://schemas.microsoft.com/office/drawing/2014/main" id="{1857A096-7CA4-4D6B-B6F3-5A02684E7201}"/>
              </a:ext>
            </a:extLst>
          </p:cNvPr>
          <p:cNvGrpSpPr>
            <a:grpSpLocks/>
          </p:cNvGrpSpPr>
          <p:nvPr/>
        </p:nvGrpSpPr>
        <p:grpSpPr bwMode="auto">
          <a:xfrm>
            <a:off x="5894904" y="5781048"/>
            <a:ext cx="1319797" cy="592069"/>
            <a:chOff x="615" y="2016"/>
            <a:chExt cx="2176" cy="379"/>
          </a:xfrm>
        </p:grpSpPr>
        <p:sp>
          <p:nvSpPr>
            <p:cNvPr id="30" name="Line 6">
              <a:extLst>
                <a:ext uri="{FF2B5EF4-FFF2-40B4-BE49-F238E27FC236}">
                  <a16:creationId xmlns:a16="http://schemas.microsoft.com/office/drawing/2014/main" id="{C21049E7-F50B-4DF3-931E-F94C433C290A}"/>
                </a:ext>
              </a:extLst>
            </p:cNvPr>
            <p:cNvSpPr>
              <a:spLocks noChangeShapeType="1"/>
            </p:cNvSpPr>
            <p:nvPr/>
          </p:nvSpPr>
          <p:spPr bwMode="auto">
            <a:xfrm flipV="1">
              <a:off x="2256" y="2016"/>
              <a:ext cx="288" cy="192"/>
            </a:xfrm>
            <a:prstGeom prst="line">
              <a:avLst/>
            </a:prstGeom>
            <a:noFill/>
            <a:ln w="57150">
              <a:solidFill>
                <a:schemeClr val="bg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800">
                <a:solidFill>
                  <a:schemeClr val="bg1"/>
                </a:solidFill>
                <a:latin typeface="Book Antiqua" pitchFamily="18" charset="0"/>
              </a:endParaRPr>
            </a:p>
          </p:txBody>
        </p:sp>
        <p:sp>
          <p:nvSpPr>
            <p:cNvPr id="31" name="Text Box 7">
              <a:extLst>
                <a:ext uri="{FF2B5EF4-FFF2-40B4-BE49-F238E27FC236}">
                  <a16:creationId xmlns:a16="http://schemas.microsoft.com/office/drawing/2014/main" id="{F0620EDE-BE94-4203-873D-4151A3D2167B}"/>
                </a:ext>
              </a:extLst>
            </p:cNvPr>
            <p:cNvSpPr txBox="1">
              <a:spLocks noChangeArrowheads="1"/>
            </p:cNvSpPr>
            <p:nvPr/>
          </p:nvSpPr>
          <p:spPr bwMode="auto">
            <a:xfrm>
              <a:off x="615" y="2159"/>
              <a:ext cx="217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dirty="0">
                  <a:solidFill>
                    <a:schemeClr val="bg1"/>
                  </a:solidFill>
                  <a:latin typeface="Book Antiqua" pitchFamily="18" charset="0"/>
                </a:rPr>
                <a:t>Compute x</a:t>
              </a:r>
            </a:p>
          </p:txBody>
        </p:sp>
      </p:grpSp>
      <p:grpSp>
        <p:nvGrpSpPr>
          <p:cNvPr id="32" name="Group 9">
            <a:extLst>
              <a:ext uri="{FF2B5EF4-FFF2-40B4-BE49-F238E27FC236}">
                <a16:creationId xmlns:a16="http://schemas.microsoft.com/office/drawing/2014/main" id="{D5212187-BCDE-4AE7-BEBD-04A72F1FDD0A}"/>
              </a:ext>
            </a:extLst>
          </p:cNvPr>
          <p:cNvGrpSpPr>
            <a:grpSpLocks/>
          </p:cNvGrpSpPr>
          <p:nvPr/>
        </p:nvGrpSpPr>
        <p:grpSpPr bwMode="auto">
          <a:xfrm>
            <a:off x="4781098" y="3284702"/>
            <a:ext cx="2091169" cy="1523022"/>
            <a:chOff x="2273" y="328"/>
            <a:chExt cx="1198" cy="1526"/>
          </a:xfrm>
        </p:grpSpPr>
        <p:sp>
          <p:nvSpPr>
            <p:cNvPr id="33" name="Text Box 11">
              <a:extLst>
                <a:ext uri="{FF2B5EF4-FFF2-40B4-BE49-F238E27FC236}">
                  <a16:creationId xmlns:a16="http://schemas.microsoft.com/office/drawing/2014/main" id="{8705DC56-04EC-46B7-9B84-61D5FEB4FAE0}"/>
                </a:ext>
              </a:extLst>
            </p:cNvPr>
            <p:cNvSpPr txBox="1">
              <a:spLocks noChangeArrowheads="1"/>
            </p:cNvSpPr>
            <p:nvPr/>
          </p:nvSpPr>
          <p:spPr bwMode="auto">
            <a:xfrm>
              <a:off x="2273" y="328"/>
              <a:ext cx="119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Given a 66.67% SL</a:t>
              </a:r>
            </a:p>
            <a:p>
              <a:r>
                <a:rPr lang="en-US" sz="1800" dirty="0">
                  <a:latin typeface="Book Antiqua" pitchFamily="18" charset="0"/>
                </a:rPr>
                <a:t>66.67% Probability</a:t>
              </a:r>
            </a:p>
          </p:txBody>
        </p:sp>
        <p:sp>
          <p:nvSpPr>
            <p:cNvPr id="34" name="Line 10">
              <a:extLst>
                <a:ext uri="{FF2B5EF4-FFF2-40B4-BE49-F238E27FC236}">
                  <a16:creationId xmlns:a16="http://schemas.microsoft.com/office/drawing/2014/main" id="{AFC79F82-3BBC-4899-9E70-F4E519168841}"/>
                </a:ext>
              </a:extLst>
            </p:cNvPr>
            <p:cNvSpPr>
              <a:spLocks noChangeShapeType="1"/>
            </p:cNvSpPr>
            <p:nvPr/>
          </p:nvSpPr>
          <p:spPr bwMode="auto">
            <a:xfrm>
              <a:off x="2656" y="976"/>
              <a:ext cx="414" cy="87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latin typeface="Book Antiqua" pitchFamily="18" charset="0"/>
              </a:endParaRPr>
            </a:p>
          </p:txBody>
        </p:sp>
      </p:grpSp>
      <p:sp>
        <p:nvSpPr>
          <p:cNvPr id="35" name="Content Placeholder 2">
            <a:extLst>
              <a:ext uri="{FF2B5EF4-FFF2-40B4-BE49-F238E27FC236}">
                <a16:creationId xmlns:a16="http://schemas.microsoft.com/office/drawing/2014/main" id="{4F7CF508-9197-41F5-961F-3C696BB2BD1B}"/>
              </a:ext>
            </a:extLst>
          </p:cNvPr>
          <p:cNvSpPr txBox="1">
            <a:spLocks/>
          </p:cNvSpPr>
          <p:nvPr/>
        </p:nvSpPr>
        <p:spPr bwMode="auto">
          <a:xfrm>
            <a:off x="8230251" y="4408666"/>
            <a:ext cx="3961749" cy="57253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defPPr>
              <a:defRPr lang="en-US"/>
            </a:defPPr>
            <a:lvl1pPr marL="0" indent="0">
              <a:spcBef>
                <a:spcPct val="20000"/>
              </a:spcBef>
              <a:buClr>
                <a:srgbClr val="66FFFF"/>
              </a:buClr>
              <a:buSzPct val="75000"/>
              <a:buFont typeface="Monotype Sorts" pitchFamily="2" charset="2"/>
              <a:buNone/>
              <a:defRPr sz="2000" kern="0">
                <a:effectLst/>
                <a:latin typeface="Book Antiqua" pitchFamily="18" charset="0"/>
                <a:ea typeface="+mn-ea"/>
              </a:defRPr>
            </a:lvl1pPr>
            <a:lvl2pPr marL="742950" indent="-285750">
              <a:spcBef>
                <a:spcPct val="20000"/>
              </a:spcBef>
              <a:buClr>
                <a:srgbClr val="66FFFF"/>
              </a:buClr>
              <a:buSzPct val="125000"/>
              <a:buChar char="•"/>
              <a:defRPr sz="2400">
                <a:effectLst>
                  <a:outerShdw blurRad="38100" dist="38100" dir="2700000" algn="tl">
                    <a:srgbClr val="000000"/>
                  </a:outerShdw>
                </a:effectLst>
                <a:latin typeface="+mn-lt"/>
              </a:defRPr>
            </a:lvl2pPr>
            <a:lvl3pPr marL="1143000" indent="-228600">
              <a:spcBef>
                <a:spcPct val="20000"/>
              </a:spcBef>
              <a:buClr>
                <a:srgbClr val="66FFFF"/>
              </a:buClr>
              <a:buChar char="•"/>
              <a:defRPr sz="2400">
                <a:effectLst>
                  <a:outerShdw blurRad="38100" dist="38100" dir="2700000" algn="tl">
                    <a:srgbClr val="000000"/>
                  </a:outerShdw>
                </a:effectLst>
                <a:latin typeface="+mn-lt"/>
              </a:defRPr>
            </a:lvl3pPr>
            <a:lvl4pPr marL="1600200" indent="-228600">
              <a:spcBef>
                <a:spcPct val="20000"/>
              </a:spcBef>
              <a:buChar char="–"/>
              <a:defRPr sz="2000">
                <a:latin typeface="Times New Roman" pitchFamily="18" charset="0"/>
              </a:defRPr>
            </a:lvl4pPr>
            <a:lvl5pPr marL="2057400" indent="-228600">
              <a:spcBef>
                <a:spcPct val="20000"/>
              </a:spcBef>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r>
              <a:rPr lang="en-US" sz="2400" dirty="0">
                <a:solidFill>
                  <a:schemeClr val="tx1"/>
                </a:solidFill>
              </a:rPr>
              <a:t>SL* =</a:t>
            </a:r>
            <a:r>
              <a:rPr lang="en-US" sz="2400" dirty="0">
                <a:solidFill>
                  <a:srgbClr val="0070C0"/>
                </a:solidFill>
              </a:rPr>
              <a:t>Blue</a:t>
            </a:r>
            <a:r>
              <a:rPr lang="en-US" sz="2400" dirty="0">
                <a:solidFill>
                  <a:schemeClr val="bg2"/>
                </a:solidFill>
              </a:rPr>
              <a:t>/</a:t>
            </a:r>
            <a:r>
              <a:rPr lang="en-US" sz="2400" dirty="0">
                <a:solidFill>
                  <a:schemeClr val="tx1"/>
                </a:solidFill>
              </a:rPr>
              <a:t>(</a:t>
            </a:r>
            <a:r>
              <a:rPr lang="en-US" sz="2400" dirty="0" err="1">
                <a:solidFill>
                  <a:srgbClr val="0070C0"/>
                </a:solidFill>
              </a:rPr>
              <a:t>Blue</a:t>
            </a:r>
            <a:r>
              <a:rPr lang="en-US" sz="2400" dirty="0" err="1">
                <a:solidFill>
                  <a:schemeClr val="bg2"/>
                </a:solidFill>
              </a:rPr>
              <a:t>+</a:t>
            </a:r>
            <a:r>
              <a:rPr lang="en-US" sz="2400" dirty="0" err="1">
                <a:solidFill>
                  <a:srgbClr val="9B0000"/>
                </a:solidFill>
              </a:rPr>
              <a:t>Red</a:t>
            </a:r>
            <a:r>
              <a:rPr lang="en-US" sz="2400" dirty="0">
                <a:solidFill>
                  <a:schemeClr val="bg2"/>
                </a:solidFill>
              </a:rPr>
              <a:t>)</a:t>
            </a:r>
          </a:p>
          <a:p>
            <a:r>
              <a:rPr lang="en-US" sz="2400" dirty="0">
                <a:solidFill>
                  <a:srgbClr val="9B0000"/>
                </a:solidFill>
              </a:rPr>
              <a:t> </a:t>
            </a:r>
          </a:p>
          <a:p>
            <a:endParaRPr lang="en-US" sz="2400" dirty="0"/>
          </a:p>
          <a:p>
            <a:endParaRPr lang="en-US" sz="2400" dirty="0"/>
          </a:p>
        </p:txBody>
      </p:sp>
      <p:sp>
        <p:nvSpPr>
          <p:cNvPr id="36" name="Content Placeholder 2">
            <a:extLst>
              <a:ext uri="{FF2B5EF4-FFF2-40B4-BE49-F238E27FC236}">
                <a16:creationId xmlns:a16="http://schemas.microsoft.com/office/drawing/2014/main" id="{1AA8EBDF-4605-4E6C-B21F-92F3A1DB07D5}"/>
              </a:ext>
            </a:extLst>
          </p:cNvPr>
          <p:cNvSpPr txBox="1">
            <a:spLocks/>
          </p:cNvSpPr>
          <p:nvPr/>
        </p:nvSpPr>
        <p:spPr bwMode="auto">
          <a:xfrm>
            <a:off x="94243" y="4981201"/>
            <a:ext cx="3113259" cy="97755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Co: Overage Cost</a:t>
            </a:r>
          </a:p>
          <a:p>
            <a:pPr marL="0" indent="0">
              <a:buNone/>
            </a:pPr>
            <a:r>
              <a:rPr lang="en-US" dirty="0">
                <a:solidFill>
                  <a:srgbClr val="9B0000"/>
                </a:solidFill>
                <a:effectLst/>
                <a:latin typeface="Book Antiqua" pitchFamily="18" charset="0"/>
              </a:rPr>
              <a:t>Co = 40-20 = 20</a:t>
            </a:r>
          </a:p>
          <a:p>
            <a:pPr marL="0" indent="0">
              <a:buNone/>
            </a:pPr>
            <a:endParaRPr lang="en-US" dirty="0">
              <a:solidFill>
                <a:srgbClr val="0070C0"/>
              </a:solidFill>
              <a:effectLst/>
              <a:latin typeface="Book Antiqua" pitchFamily="18" charset="0"/>
            </a:endParaRPr>
          </a:p>
        </p:txBody>
      </p:sp>
      <p:grpSp>
        <p:nvGrpSpPr>
          <p:cNvPr id="9" name="Group 8">
            <a:extLst>
              <a:ext uri="{FF2B5EF4-FFF2-40B4-BE49-F238E27FC236}">
                <a16:creationId xmlns:a16="http://schemas.microsoft.com/office/drawing/2014/main" id="{EC406008-C5DB-40AD-AA28-269399BE7109}"/>
              </a:ext>
            </a:extLst>
          </p:cNvPr>
          <p:cNvGrpSpPr/>
          <p:nvPr/>
        </p:nvGrpSpPr>
        <p:grpSpPr>
          <a:xfrm>
            <a:off x="7728789" y="2799389"/>
            <a:ext cx="4275872" cy="792088"/>
            <a:chOff x="3491880" y="5046518"/>
            <a:chExt cx="4320480" cy="792088"/>
          </a:xfrm>
        </p:grpSpPr>
        <p:sp>
          <p:nvSpPr>
            <p:cNvPr id="10" name="Isosceles Triangle 9">
              <a:extLst>
                <a:ext uri="{FF2B5EF4-FFF2-40B4-BE49-F238E27FC236}">
                  <a16:creationId xmlns:a16="http://schemas.microsoft.com/office/drawing/2014/main" id="{ACDC9FE6-41AD-44EB-A1AB-1AA7398772FE}"/>
                </a:ext>
              </a:extLst>
            </p:cNvPr>
            <p:cNvSpPr/>
            <p:nvPr/>
          </p:nvSpPr>
          <p:spPr bwMode="auto">
            <a:xfrm>
              <a:off x="4974870" y="5046518"/>
              <a:ext cx="1368152" cy="79208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sp>
          <p:nvSpPr>
            <p:cNvPr id="11" name="Rectangle 10">
              <a:extLst>
                <a:ext uri="{FF2B5EF4-FFF2-40B4-BE49-F238E27FC236}">
                  <a16:creationId xmlns:a16="http://schemas.microsoft.com/office/drawing/2014/main" id="{0C729C4E-FC82-40C6-A870-14E0AD28CB38}"/>
                </a:ext>
              </a:extLst>
            </p:cNvPr>
            <p:cNvSpPr/>
            <p:nvPr/>
          </p:nvSpPr>
          <p:spPr bwMode="auto">
            <a:xfrm>
              <a:off x="3491880" y="5230383"/>
              <a:ext cx="4320480" cy="60822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grpSp>
    </p:spTree>
    <p:extLst>
      <p:ext uri="{BB962C8B-B14F-4D97-AF65-F5344CB8AC3E}">
        <p14:creationId xmlns:p14="http://schemas.microsoft.com/office/powerpoint/2010/main" val="1309790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ssolv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dissolv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dissolve">
                                      <p:cBhvr>
                                        <p:cTn id="49" dur="500"/>
                                        <p:tgtEl>
                                          <p:spTgt spid="1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8">
                                            <p:txEl>
                                              <p:pRg st="1" end="1"/>
                                            </p:txEl>
                                          </p:spTgt>
                                        </p:tgtEl>
                                        <p:attrNameLst>
                                          <p:attrName>style.visibility</p:attrName>
                                        </p:attrNameLst>
                                      </p:cBhvr>
                                      <p:to>
                                        <p:strVal val="visible"/>
                                      </p:to>
                                    </p:set>
                                    <p:animEffect transition="in" filter="dissolve">
                                      <p:cBhvr>
                                        <p:cTn id="54" dur="500"/>
                                        <p:tgtEl>
                                          <p:spTgt spid="1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dissolv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9">
                                            <p:txEl>
                                              <p:pRg st="0" end="0"/>
                                            </p:txEl>
                                          </p:spTgt>
                                        </p:tgtEl>
                                        <p:attrNameLst>
                                          <p:attrName>style.visibility</p:attrName>
                                        </p:attrNameLst>
                                      </p:cBhvr>
                                      <p:to>
                                        <p:strVal val="visible"/>
                                      </p:to>
                                    </p:set>
                                    <p:animEffect transition="in" filter="dissolve">
                                      <p:cBhvr>
                                        <p:cTn id="64" dur="500"/>
                                        <p:tgtEl>
                                          <p:spTgt spid="19">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9">
                                            <p:txEl>
                                              <p:pRg st="1" end="1"/>
                                            </p:txEl>
                                          </p:spTgt>
                                        </p:tgtEl>
                                        <p:attrNameLst>
                                          <p:attrName>style.visibility</p:attrName>
                                        </p:attrNameLst>
                                      </p:cBhvr>
                                      <p:to>
                                        <p:strVal val="visible"/>
                                      </p:to>
                                    </p:set>
                                    <p:animEffect transition="in" filter="dissolve">
                                      <p:cBhvr>
                                        <p:cTn id="69" dur="500"/>
                                        <p:tgtEl>
                                          <p:spTgt spid="19">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0-#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6">
                                            <p:txEl>
                                              <p:pRg st="0" end="0"/>
                                            </p:txEl>
                                          </p:spTgt>
                                        </p:tgtEl>
                                        <p:attrNameLst>
                                          <p:attrName>style.visibility</p:attrName>
                                        </p:attrNameLst>
                                      </p:cBhvr>
                                      <p:to>
                                        <p:strVal val="visible"/>
                                      </p:to>
                                    </p:set>
                                    <p:animEffect transition="in" filter="dissolve">
                                      <p:cBhvr>
                                        <p:cTn id="80" dur="500"/>
                                        <p:tgtEl>
                                          <p:spTgt spid="3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6">
                                            <p:txEl>
                                              <p:pRg st="1" end="1"/>
                                            </p:txEl>
                                          </p:spTgt>
                                        </p:tgtEl>
                                        <p:attrNameLst>
                                          <p:attrName>style.visibility</p:attrName>
                                        </p:attrNameLst>
                                      </p:cBhvr>
                                      <p:to>
                                        <p:strVal val="visible"/>
                                      </p:to>
                                    </p:set>
                                    <p:animEffect transition="in" filter="dissolve">
                                      <p:cBhvr>
                                        <p:cTn id="85" dur="500"/>
                                        <p:tgtEl>
                                          <p:spTgt spid="36">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dissolv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dissolv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dissolve">
                                      <p:cBhvr>
                                        <p:cTn id="1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8" grpId="0" build="p"/>
      <p:bldP spid="19" grpId="0" build="p"/>
      <p:bldP spid="35" grpId="0"/>
      <p:bldP spid="3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3BB1-9686-45DF-A7BD-C492EE96C0F4}"/>
              </a:ext>
            </a:extLst>
          </p:cNvPr>
          <p:cNvSpPr>
            <a:spLocks noGrp="1"/>
          </p:cNvSpPr>
          <p:nvPr>
            <p:ph type="title"/>
          </p:nvPr>
        </p:nvSpPr>
        <p:spPr/>
        <p:txBody>
          <a:bodyPr/>
          <a:lstStyle/>
          <a:p>
            <a:r>
              <a:rPr lang="en-US" sz="3200" kern="1200" dirty="0"/>
              <a:t>Optimal Service Level</a:t>
            </a:r>
            <a:endParaRPr lang="en-US" dirty="0"/>
          </a:p>
        </p:txBody>
      </p:sp>
      <p:sp>
        <p:nvSpPr>
          <p:cNvPr id="21" name="Text Box 2">
            <a:extLst>
              <a:ext uri="{FF2B5EF4-FFF2-40B4-BE49-F238E27FC236}">
                <a16:creationId xmlns:a16="http://schemas.microsoft.com/office/drawing/2014/main" id="{2C9128E0-C9BD-456D-8AFF-67BFFFC46DC6}"/>
              </a:ext>
            </a:extLst>
          </p:cNvPr>
          <p:cNvSpPr txBox="1">
            <a:spLocks noChangeArrowheads="1"/>
          </p:cNvSpPr>
          <p:nvPr/>
        </p:nvSpPr>
        <p:spPr bwMode="auto">
          <a:xfrm>
            <a:off x="57195" y="636790"/>
            <a:ext cx="11650896" cy="5216813"/>
          </a:xfrm>
          <a:prstGeom prst="rect">
            <a:avLst/>
          </a:prstGeom>
          <a:noFill/>
          <a:ln w="9525">
            <a:noFill/>
            <a:miter lim="800000"/>
            <a:headEnd/>
            <a:tailEnd/>
          </a:ln>
        </p:spPr>
        <p:txBody>
          <a:bodyPr wrap="square">
            <a:spAutoFit/>
          </a:bodyPr>
          <a:lstStyle/>
          <a:p>
            <a:pPr>
              <a:spcAft>
                <a:spcPts val="600"/>
              </a:spcAft>
              <a:defRPr/>
            </a:pPr>
            <a:r>
              <a:rPr lang="en-IN" sz="2400" dirty="0">
                <a:latin typeface="Book Antiqua" panose="02040602050305030304" pitchFamily="18" charset="0"/>
              </a:rPr>
              <a:t>CSL*: optimal cycle service level or simply optimal service level is a probability and is </a:t>
            </a:r>
          </a:p>
          <a:p>
            <a:pPr>
              <a:spcAft>
                <a:spcPts val="600"/>
              </a:spcAft>
              <a:defRPr/>
            </a:pPr>
            <a:r>
              <a:rPr lang="en-IN" sz="2400" dirty="0">
                <a:latin typeface="Book Antiqua" panose="02040602050305030304" pitchFamily="18" charset="0"/>
              </a:rPr>
              <a:t>SL* = Cu/(Cu+Co) = 1/(1+Co/Cu)</a:t>
            </a:r>
          </a:p>
          <a:p>
            <a:pPr>
              <a:spcAft>
                <a:spcPts val="600"/>
              </a:spcAft>
            </a:pPr>
            <a:r>
              <a:rPr lang="en-US" sz="2400" dirty="0">
                <a:solidFill>
                  <a:srgbClr val="C00000"/>
                </a:solidFill>
                <a:latin typeface="Book Antiqua" panose="02040602050305030304" pitchFamily="18" charset="0"/>
              </a:rPr>
              <a:t>SL* = Cu/(Cu+Co) = P(</a:t>
            </a:r>
            <a:r>
              <a:rPr lang="en-US" sz="2400" b="1" dirty="0">
                <a:solidFill>
                  <a:srgbClr val="C00000"/>
                </a:solidFill>
                <a:latin typeface="Book Antiqua" panose="02040602050305030304" pitchFamily="18" charset="0"/>
              </a:rPr>
              <a:t>LTD</a:t>
            </a:r>
            <a:r>
              <a:rPr lang="en-US" sz="2400" dirty="0">
                <a:solidFill>
                  <a:srgbClr val="C00000"/>
                </a:solidFill>
                <a:latin typeface="Book Antiqua" panose="02040602050305030304" pitchFamily="18" charset="0"/>
              </a:rPr>
              <a:t> ≤ ROP)  </a:t>
            </a:r>
          </a:p>
          <a:p>
            <a:pPr>
              <a:spcAft>
                <a:spcPts val="600"/>
              </a:spcAft>
            </a:pPr>
            <a:r>
              <a:rPr lang="en-US" sz="2400" dirty="0">
                <a:latin typeface="Book Antiqua" panose="02040602050305030304" pitchFamily="18" charset="0"/>
              </a:rPr>
              <a:t>SL* = 40/(40+20)</a:t>
            </a:r>
          </a:p>
          <a:p>
            <a:pPr>
              <a:spcAft>
                <a:spcPts val="600"/>
              </a:spcAft>
            </a:pPr>
            <a:r>
              <a:rPr lang="en-US" sz="2400" dirty="0">
                <a:latin typeface="Book Antiqua" panose="02040602050305030304" pitchFamily="18" charset="0"/>
              </a:rPr>
              <a:t>SL* = 2/3 = 0.67</a:t>
            </a:r>
          </a:p>
          <a:p>
            <a:pPr>
              <a:spcAft>
                <a:spcPts val="600"/>
              </a:spcAft>
              <a:defRPr/>
            </a:pPr>
            <a:r>
              <a:rPr lang="en-IN" sz="2400" dirty="0">
                <a:latin typeface="Book Antiqua" panose="02040602050305030304" pitchFamily="18" charset="0"/>
              </a:rPr>
              <a:t>µ: mean demand; </a:t>
            </a:r>
            <a:r>
              <a:rPr lang="el-GR" sz="2400" dirty="0">
                <a:latin typeface="Book Antiqua" panose="02040602050305030304" pitchFamily="18" charset="0"/>
              </a:rPr>
              <a:t>σ</a:t>
            </a:r>
            <a:r>
              <a:rPr lang="en-IN" sz="2400" dirty="0">
                <a:latin typeface="Book Antiqua" panose="02040602050305030304" pitchFamily="18" charset="0"/>
              </a:rPr>
              <a:t>: standard deviation of demand, Q*: optimal order quantity</a:t>
            </a:r>
          </a:p>
          <a:p>
            <a:pPr>
              <a:spcAft>
                <a:spcPts val="600"/>
              </a:spcAft>
              <a:defRPr/>
            </a:pPr>
            <a:r>
              <a:rPr lang="en-IN" sz="2400" dirty="0">
                <a:latin typeface="Book Antiqua" panose="02040602050305030304" pitchFamily="18" charset="0"/>
              </a:rPr>
              <a:t>Q= NORM.INV(SL*, µ, </a:t>
            </a:r>
            <a:r>
              <a:rPr lang="el-GR" sz="2400" dirty="0">
                <a:latin typeface="Book Antiqua" panose="02040602050305030304" pitchFamily="18" charset="0"/>
              </a:rPr>
              <a:t>σ</a:t>
            </a:r>
            <a:r>
              <a:rPr lang="en-US" sz="2400" dirty="0">
                <a:latin typeface="Book Antiqua" panose="02040602050305030304" pitchFamily="18" charset="0"/>
              </a:rPr>
              <a:t>)</a:t>
            </a:r>
          </a:p>
          <a:p>
            <a:pPr>
              <a:spcAft>
                <a:spcPts val="600"/>
              </a:spcAft>
            </a:pPr>
            <a:r>
              <a:rPr lang="en-US" sz="2400" dirty="0">
                <a:latin typeface="Book Antiqua" panose="02040602050305030304" pitchFamily="18" charset="0"/>
              </a:rPr>
              <a:t>ROP= NORMINV(2/3,100,25) = 110.7682 </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111</a:t>
            </a:r>
          </a:p>
          <a:p>
            <a:pPr>
              <a:spcAft>
                <a:spcPts val="600"/>
              </a:spcAft>
            </a:pPr>
            <a:r>
              <a:rPr lang="en-US" sz="2400" dirty="0">
                <a:latin typeface="Book Antiqua" panose="02040602050305030304" pitchFamily="18" charset="0"/>
              </a:rPr>
              <a:t>New SL = NORM.DIST(111,100,25,1) = 0.670031446</a:t>
            </a:r>
          </a:p>
          <a:p>
            <a:pPr>
              <a:defRPr/>
            </a:pPr>
            <a:endParaRPr lang="en-IN" sz="2400" dirty="0">
              <a:latin typeface="Book Antiqua" panose="02040602050305030304" pitchFamily="18" charset="0"/>
            </a:endParaRPr>
          </a:p>
          <a:p>
            <a:pPr>
              <a:spcAft>
                <a:spcPts val="600"/>
              </a:spcAft>
              <a:defRPr/>
            </a:pPr>
            <a:endParaRPr lang="en-IN" sz="2400" dirty="0">
              <a:latin typeface="Book Antiqua" panose="02040602050305030304" pitchFamily="18" charset="0"/>
            </a:endParaRPr>
          </a:p>
        </p:txBody>
      </p:sp>
    </p:spTree>
    <p:extLst>
      <p:ext uri="{BB962C8B-B14F-4D97-AF65-F5344CB8AC3E}">
        <p14:creationId xmlns:p14="http://schemas.microsoft.com/office/powerpoint/2010/main" val="2133976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9EC-61BF-4F97-BE4C-652538A1875C}"/>
              </a:ext>
            </a:extLst>
          </p:cNvPr>
          <p:cNvSpPr>
            <a:spLocks noGrp="1"/>
          </p:cNvSpPr>
          <p:nvPr>
            <p:ph type="title"/>
          </p:nvPr>
        </p:nvSpPr>
        <p:spPr/>
        <p:txBody>
          <a:bodyPr/>
          <a:lstStyle/>
          <a:p>
            <a:r>
              <a:rPr lang="en-US" kern="1200" dirty="0"/>
              <a:t>Example-2</a:t>
            </a:r>
            <a:r>
              <a:rPr lang="en-US" sz="3200" kern="1200" dirty="0"/>
              <a:t>. Salvage Value</a:t>
            </a:r>
            <a:endParaRPr lang="en-US" dirty="0"/>
          </a:p>
        </p:txBody>
      </p:sp>
      <p:sp>
        <p:nvSpPr>
          <p:cNvPr id="3" name="Text Box 69">
            <a:extLst>
              <a:ext uri="{FF2B5EF4-FFF2-40B4-BE49-F238E27FC236}">
                <a16:creationId xmlns:a16="http://schemas.microsoft.com/office/drawing/2014/main" id="{F8E3931D-731E-49AB-AB31-5E2293E774CA}"/>
              </a:ext>
            </a:extLst>
          </p:cNvPr>
          <p:cNvSpPr txBox="1">
            <a:spLocks noChangeArrowheads="1"/>
          </p:cNvSpPr>
          <p:nvPr/>
        </p:nvSpPr>
        <p:spPr bwMode="auto">
          <a:xfrm>
            <a:off x="10064" y="633525"/>
            <a:ext cx="12050756" cy="6109365"/>
          </a:xfrm>
          <a:prstGeom prst="rect">
            <a:avLst/>
          </a:prstGeom>
          <a:noFill/>
          <a:ln w="9525">
            <a:noFill/>
            <a:miter lim="800000"/>
            <a:headEnd/>
            <a:tailEnd/>
          </a:ln>
        </p:spPr>
        <p:txBody>
          <a:bodyPr wrap="square">
            <a:spAutoFit/>
          </a:bodyPr>
          <a:lstStyle/>
          <a:p>
            <a:pPr eaLnBrk="0" hangingPunct="0">
              <a:spcAft>
                <a:spcPts val="600"/>
              </a:spcAft>
            </a:pPr>
            <a:r>
              <a:rPr lang="en-US" sz="2400" dirty="0">
                <a:latin typeface="Book Antiqua" pitchFamily="18" charset="0"/>
              </a:rPr>
              <a:t>Demand for a product in the upcoming period is normally distributed with mean of 4000 and standard deviation of 1000.</a:t>
            </a:r>
          </a:p>
          <a:p>
            <a:pPr eaLnBrk="0" hangingPunct="0">
              <a:spcAft>
                <a:spcPts val="600"/>
              </a:spcAft>
            </a:pPr>
            <a:r>
              <a:rPr lang="en-US" sz="2400" dirty="0">
                <a:latin typeface="Book Antiqua" pitchFamily="18" charset="0"/>
              </a:rPr>
              <a:t>Where is the optimal service level?  How much do you order?</a:t>
            </a:r>
          </a:p>
          <a:p>
            <a:pPr eaLnBrk="0" hangingPunct="0">
              <a:spcAft>
                <a:spcPts val="600"/>
              </a:spcAft>
            </a:pPr>
            <a:r>
              <a:rPr lang="en-US" sz="2400" dirty="0">
                <a:latin typeface="Book Antiqua" pitchFamily="18" charset="0"/>
              </a:rPr>
              <a:t>Sales Price = $30.  Purchase cost = $10.</a:t>
            </a:r>
          </a:p>
          <a:p>
            <a:pPr eaLnBrk="0" hangingPunct="0">
              <a:spcAft>
                <a:spcPts val="600"/>
              </a:spcAft>
            </a:pPr>
            <a:r>
              <a:rPr lang="en-US" sz="2400" dirty="0">
                <a:latin typeface="Book Antiqua" pitchFamily="18" charset="0"/>
              </a:rPr>
              <a:t>Salvage value (return or sell the product for this price)  = $6. </a:t>
            </a:r>
          </a:p>
          <a:p>
            <a:pPr eaLnBrk="0" hangingPunct="0">
              <a:spcAft>
                <a:spcPts val="600"/>
              </a:spcAft>
            </a:pPr>
            <a:r>
              <a:rPr lang="en-US" sz="2400" dirty="0">
                <a:latin typeface="Book Antiqua" pitchFamily="18" charset="0"/>
              </a:rPr>
              <a:t>Goodwill cost (present value of the long term dammage to our reputation per unit of product due to being out of stock) = $1. </a:t>
            </a:r>
          </a:p>
          <a:p>
            <a:pPr>
              <a:spcAft>
                <a:spcPts val="600"/>
              </a:spcAft>
            </a:pPr>
            <a:r>
              <a:rPr lang="en-US" sz="2400" dirty="0">
                <a:latin typeface="Book Antiqua" pitchFamily="18" charset="0"/>
              </a:rPr>
              <a:t>LTD  ~ N(4000,1000)</a:t>
            </a:r>
          </a:p>
          <a:p>
            <a:pPr>
              <a:spcAft>
                <a:spcPts val="600"/>
              </a:spcAft>
            </a:pPr>
            <a:r>
              <a:rPr lang="en-US" sz="2400" dirty="0">
                <a:latin typeface="Book Antiqua" pitchFamily="18" charset="0"/>
              </a:rPr>
              <a:t>Overage Cost =  Marginal Cost = Co  = 10-6 = 4</a:t>
            </a:r>
          </a:p>
          <a:p>
            <a:pPr>
              <a:spcAft>
                <a:spcPts val="600"/>
              </a:spcAft>
            </a:pPr>
            <a:r>
              <a:rPr lang="en-US" sz="2400" dirty="0">
                <a:latin typeface="Book Antiqua" pitchFamily="18" charset="0"/>
              </a:rPr>
              <a:t>Underage Cost = Marginal Benefit  =   30-10 +1 = 21</a:t>
            </a:r>
          </a:p>
          <a:p>
            <a:pPr>
              <a:spcAft>
                <a:spcPts val="600"/>
              </a:spcAft>
            </a:pPr>
            <a:r>
              <a:rPr lang="en-US" sz="2400" dirty="0">
                <a:latin typeface="Book Antiqua" pitchFamily="18" charset="0"/>
              </a:rPr>
              <a:t>SL*= Cu/(Cu+Co) = SL*= 21/25 = 0.84  </a:t>
            </a:r>
            <a:endParaRPr lang="en-US" sz="2400" dirty="0">
              <a:latin typeface="Book Antiqua" pitchFamily="18" charset="0"/>
              <a:sym typeface="Wingdings" pitchFamily="2" charset="2"/>
            </a:endParaRPr>
          </a:p>
          <a:p>
            <a:pPr>
              <a:spcAft>
                <a:spcPts val="600"/>
              </a:spcAft>
            </a:pPr>
            <a:r>
              <a:rPr lang="en-US" sz="2400" dirty="0">
                <a:latin typeface="Book Antiqua" pitchFamily="18" charset="0"/>
                <a:sym typeface="Wingdings" pitchFamily="2" charset="2"/>
              </a:rPr>
              <a:t>ROP = Q = </a:t>
            </a:r>
            <a:r>
              <a:rPr lang="en-US" sz="2400" dirty="0">
                <a:latin typeface="Book Antiqua" pitchFamily="18" charset="0"/>
              </a:rPr>
              <a:t>NORMINV(0.84,4000,1000)	4994.457883≈ 4995</a:t>
            </a:r>
          </a:p>
          <a:p>
            <a:pPr>
              <a:spcAft>
                <a:spcPts val="600"/>
              </a:spcAft>
            </a:pPr>
            <a:r>
              <a:rPr lang="en-US" sz="2400" dirty="0">
                <a:latin typeface="Book Antiqua" pitchFamily="18" charset="0"/>
              </a:rPr>
              <a:t>New SL = NORM.DIST(4995,4000,1000,1) = 0.8401 </a:t>
            </a:r>
            <a:r>
              <a:rPr lang="en-US" sz="2400" dirty="0">
                <a:latin typeface="Book Antiqua" pitchFamily="18" charset="0"/>
                <a:sym typeface="Wingdings" panose="05000000000000000000" pitchFamily="2" charset="2"/>
              </a:rPr>
              <a:t></a:t>
            </a:r>
            <a:r>
              <a:rPr lang="en-US" sz="2400" dirty="0">
                <a:latin typeface="Book Antiqua" pitchFamily="18" charset="0"/>
              </a:rPr>
              <a:t>Risk = 15.99% </a:t>
            </a:r>
          </a:p>
          <a:p>
            <a:pPr>
              <a:spcAft>
                <a:spcPts val="600"/>
              </a:spcAft>
            </a:pPr>
            <a:endParaRPr lang="en-US" sz="2400" dirty="0">
              <a:solidFill>
                <a:srgbClr val="C00000"/>
              </a:solidFill>
              <a:latin typeface="Book Antiqua" pitchFamily="18" charset="0"/>
            </a:endParaRPr>
          </a:p>
        </p:txBody>
      </p:sp>
    </p:spTree>
    <p:extLst>
      <p:ext uri="{BB962C8B-B14F-4D97-AF65-F5344CB8AC3E}">
        <p14:creationId xmlns:p14="http://schemas.microsoft.com/office/powerpoint/2010/main" val="582811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3D0E2-BBBE-4453-BB24-C248F6BDF100}"/>
              </a:ext>
            </a:extLst>
          </p:cNvPr>
          <p:cNvSpPr>
            <a:spLocks noGrp="1"/>
          </p:cNvSpPr>
          <p:nvPr>
            <p:ph idx="1"/>
          </p:nvPr>
        </p:nvSpPr>
        <p:spPr>
          <a:xfrm>
            <a:off x="0" y="609600"/>
            <a:ext cx="12192000" cy="5715000"/>
          </a:xfrm>
        </p:spPr>
        <p:txBody>
          <a:bodyPr/>
          <a:lstStyle/>
          <a:p>
            <a:pPr marL="60325" lvl="1" indent="0">
              <a:buNone/>
            </a:pPr>
            <a:r>
              <a:rPr lang="en-US" sz="2300" dirty="0">
                <a:latin typeface="Book Antiqua" panose="02040602050305030304" pitchFamily="18" charset="0"/>
              </a:rPr>
              <a:t>D1=1600/year, S+S1= 4000+1000= 5000, H1=100</a:t>
            </a:r>
          </a:p>
          <a:p>
            <a:pPr marL="60325" lvl="1" indent="0">
              <a:spcAft>
                <a:spcPts val="600"/>
              </a:spcAft>
              <a:buNone/>
            </a:pPr>
            <a:r>
              <a:rPr lang="en-US" sz="2300" dirty="0">
                <a:latin typeface="Book Antiqua" panose="02040602050305030304" pitchFamily="18" charset="0"/>
              </a:rPr>
              <a:t>EOQ1= SQRT[2D1(S+S1)/H1] = SQRT[2(1600)(5000)/100] =400</a:t>
            </a:r>
          </a:p>
          <a:p>
            <a:pPr marL="60325" lvl="1" indent="0">
              <a:spcAft>
                <a:spcPts val="600"/>
              </a:spcAft>
              <a:buNone/>
            </a:pPr>
            <a:r>
              <a:rPr lang="en-US" sz="2300" dirty="0">
                <a:latin typeface="Book Antiqua" panose="02040602050305030304" pitchFamily="18" charset="0"/>
              </a:rPr>
              <a:t># of orders= D1/Q1 = 1600/400= 4</a:t>
            </a:r>
          </a:p>
          <a:p>
            <a:pPr marL="60325" lvl="1" indent="0">
              <a:spcAft>
                <a:spcPts val="600"/>
              </a:spcAft>
              <a:buNone/>
            </a:pPr>
            <a:r>
              <a:rPr lang="en-US" sz="2300" dirty="0">
                <a:latin typeface="Book Antiqua" panose="02040602050305030304" pitchFamily="18" charset="0"/>
              </a:rPr>
              <a:t>OC = (4000+1000)(1600/400) =20000</a:t>
            </a:r>
          </a:p>
          <a:p>
            <a:pPr marL="60325" lvl="1" indent="0">
              <a:spcAft>
                <a:spcPts val="600"/>
              </a:spcAft>
              <a:buNone/>
            </a:pPr>
            <a:r>
              <a:rPr lang="en-US" sz="2300" dirty="0">
                <a:latin typeface="Book Antiqua" panose="02040602050305030304" pitchFamily="18" charset="0"/>
              </a:rPr>
              <a:t>CC= 100(400/2) = 20000 </a:t>
            </a:r>
          </a:p>
          <a:p>
            <a:pPr marL="60325" lvl="1" indent="0">
              <a:spcAft>
                <a:spcPts val="600"/>
              </a:spcAft>
              <a:buNone/>
            </a:pPr>
            <a:r>
              <a:rPr lang="en-US" sz="2300" dirty="0">
                <a:latin typeface="Book Antiqua" panose="02040602050305030304" pitchFamily="18" charset="0"/>
              </a:rPr>
              <a:t>TC = 40000</a:t>
            </a:r>
          </a:p>
          <a:p>
            <a:pPr marL="60325" lvl="1" indent="0">
              <a:spcBef>
                <a:spcPts val="0"/>
              </a:spcBef>
              <a:spcAft>
                <a:spcPts val="600"/>
              </a:spcAft>
              <a:buNone/>
            </a:pPr>
            <a:r>
              <a:rPr lang="en-US" sz="2300" dirty="0">
                <a:latin typeface="Book Antiqua" panose="02040602050305030304" pitchFamily="18" charset="0"/>
              </a:rPr>
              <a:t>Cycle-Inventory = Q1/2= 400/2 = 200</a:t>
            </a:r>
          </a:p>
          <a:p>
            <a:pPr marL="60325" lvl="1" indent="0">
              <a:spcBef>
                <a:spcPts val="0"/>
              </a:spcBef>
              <a:spcAft>
                <a:spcPts val="600"/>
              </a:spcAft>
              <a:buNone/>
            </a:pPr>
            <a:r>
              <a:rPr lang="en-US" sz="2300" dirty="0">
                <a:latin typeface="Book Antiqua" panose="02040602050305030304" pitchFamily="18" charset="0"/>
              </a:rPr>
              <a:t>Inventory Turns =1600/200 = 8</a:t>
            </a:r>
          </a:p>
          <a:p>
            <a:pPr marL="60325" lvl="1" indent="0">
              <a:spcBef>
                <a:spcPts val="0"/>
              </a:spcBef>
              <a:spcAft>
                <a:spcPts val="600"/>
              </a:spcAft>
              <a:buNone/>
            </a:pPr>
            <a:r>
              <a:rPr lang="en-US" sz="2300" dirty="0">
                <a:latin typeface="Book Antiqua" panose="02040602050305030304" pitchFamily="18" charset="0"/>
              </a:rPr>
              <a:t>Flow time  </a:t>
            </a:r>
            <a:r>
              <a:rPr lang="en-US" sz="2300" dirty="0">
                <a:latin typeface="Book Antiqua" panose="02040602050305030304" pitchFamily="18" charset="0"/>
                <a:sym typeface="Wingdings" panose="05000000000000000000" pitchFamily="2" charset="2"/>
              </a:rPr>
              <a:t> RT=I  RT=Q/2 1600T=200  T=0.125 year</a:t>
            </a:r>
          </a:p>
          <a:p>
            <a:pPr marL="60325" lvl="1" indent="0">
              <a:spcBef>
                <a:spcPts val="0"/>
              </a:spcBef>
              <a:spcAft>
                <a:spcPts val="600"/>
              </a:spcAft>
              <a:buNone/>
            </a:pPr>
            <a:r>
              <a:rPr lang="en-US" sz="2300" dirty="0">
                <a:latin typeface="Book Antiqua" panose="02040602050305030304" pitchFamily="18" charset="0"/>
                <a:sym typeface="Wingdings" panose="05000000000000000000" pitchFamily="2" charset="2"/>
              </a:rPr>
              <a:t>Assuming 50 Weeks  50(.125) = 6.25 weeks</a:t>
            </a:r>
          </a:p>
          <a:p>
            <a:pPr marL="60325" lvl="1" indent="0">
              <a:spcBef>
                <a:spcPts val="0"/>
              </a:spcBef>
              <a:spcAft>
                <a:spcPts val="600"/>
              </a:spcAft>
              <a:buNone/>
            </a:pPr>
            <a:r>
              <a:rPr lang="en-US" sz="2300" dirty="0">
                <a:latin typeface="Book Antiqua" panose="02040602050305030304" pitchFamily="18" charset="0"/>
                <a:sym typeface="Wingdings" panose="05000000000000000000" pitchFamily="2" charset="2"/>
              </a:rPr>
              <a:t>Assuming 360 days per year  360(0.125) = 45 days</a:t>
            </a:r>
            <a:endParaRPr lang="en-US" sz="2300" dirty="0">
              <a:latin typeface="Book Antiqua" panose="02040602050305030304" pitchFamily="18" charset="0"/>
            </a:endParaRPr>
          </a:p>
        </p:txBody>
      </p:sp>
      <p:sp>
        <p:nvSpPr>
          <p:cNvPr id="3" name="Title 2">
            <a:extLst>
              <a:ext uri="{FF2B5EF4-FFF2-40B4-BE49-F238E27FC236}">
                <a16:creationId xmlns:a16="http://schemas.microsoft.com/office/drawing/2014/main" id="{7F1C5C7C-B1FD-4172-84AE-8364B11D622B}"/>
              </a:ext>
            </a:extLst>
          </p:cNvPr>
          <p:cNvSpPr>
            <a:spLocks noGrp="1"/>
          </p:cNvSpPr>
          <p:nvPr>
            <p:ph type="title"/>
          </p:nvPr>
        </p:nvSpPr>
        <p:spPr>
          <a:xfrm>
            <a:off x="0" y="0"/>
            <a:ext cx="12192000" cy="609600"/>
          </a:xfrm>
        </p:spPr>
        <p:txBody>
          <a:bodyPr/>
          <a:lstStyle/>
          <a:p>
            <a:r>
              <a:rPr lang="en-US" dirty="0"/>
              <a:t>Individual replenishment: Product 1 </a:t>
            </a:r>
          </a:p>
        </p:txBody>
      </p:sp>
    </p:spTree>
    <p:extLst>
      <p:ext uri="{BB962C8B-B14F-4D97-AF65-F5344CB8AC3E}">
        <p14:creationId xmlns:p14="http://schemas.microsoft.com/office/powerpoint/2010/main" val="611297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3B1F32-D8F2-4F31-9359-97A7232DE38D}"/>
              </a:ext>
            </a:extLst>
          </p:cNvPr>
          <p:cNvSpPr>
            <a:spLocks noGrp="1"/>
          </p:cNvSpPr>
          <p:nvPr>
            <p:ph type="title"/>
          </p:nvPr>
        </p:nvSpPr>
        <p:spPr/>
        <p:txBody>
          <a:bodyPr/>
          <a:lstStyle/>
          <a:p>
            <a:r>
              <a:rPr lang="en-US" dirty="0"/>
              <a:t>Example-3. Recycling Cost</a:t>
            </a:r>
          </a:p>
        </p:txBody>
      </p:sp>
      <p:graphicFrame>
        <p:nvGraphicFramePr>
          <p:cNvPr id="9" name="Object 3">
            <a:extLst>
              <a:ext uri="{FF2B5EF4-FFF2-40B4-BE49-F238E27FC236}">
                <a16:creationId xmlns:a16="http://schemas.microsoft.com/office/drawing/2014/main" id="{3323FB01-A9A6-4589-BE94-B4465DA17C71}"/>
              </a:ext>
            </a:extLst>
          </p:cNvPr>
          <p:cNvGraphicFramePr>
            <a:graphicFrameLocks noChangeAspect="1"/>
          </p:cNvGraphicFramePr>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10253" name="Equation" r:id="rId3" imgW="114102" imgH="177492" progId="">
                  <p:embed/>
                </p:oleObj>
              </mc:Choice>
              <mc:Fallback>
                <p:oleObj name="Equation" r:id="rId3" imgW="114102" imgH="177492" progId="">
                  <p:embed/>
                  <p:pic>
                    <p:nvPicPr>
                      <p:cNvPr id="9" name="Object 3">
                        <a:extLst>
                          <a:ext uri="{FF2B5EF4-FFF2-40B4-BE49-F238E27FC236}">
                            <a16:creationId xmlns:a16="http://schemas.microsoft.com/office/drawing/2014/main" id="{3323FB01-A9A6-4589-BE94-B4465DA17C7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0">
            <a:extLst>
              <a:ext uri="{FF2B5EF4-FFF2-40B4-BE49-F238E27FC236}">
                <a16:creationId xmlns:a16="http://schemas.microsoft.com/office/drawing/2014/main" id="{5FCB5518-1E37-4D89-9242-387CDF69AB01}"/>
              </a:ext>
            </a:extLst>
          </p:cNvPr>
          <p:cNvSpPr txBox="1">
            <a:spLocks noChangeArrowheads="1"/>
          </p:cNvSpPr>
          <p:nvPr/>
        </p:nvSpPr>
        <p:spPr bwMode="auto">
          <a:xfrm>
            <a:off x="0" y="606278"/>
            <a:ext cx="12192000" cy="1938992"/>
          </a:xfrm>
          <a:prstGeom prst="rect">
            <a:avLst/>
          </a:prstGeom>
          <a:noFill/>
          <a:ln w="12700">
            <a:noFill/>
            <a:miter lim="800000"/>
            <a:headEnd/>
            <a:tailEnd/>
          </a:ln>
        </p:spPr>
        <p:txBody>
          <a:bodyPr wrap="square">
            <a:spAutoFit/>
          </a:bodyPr>
          <a:lstStyle/>
          <a:p>
            <a:r>
              <a:rPr lang="en-US" sz="2400" dirty="0">
                <a:latin typeface="Book Antiqua" pitchFamily="18" charset="0"/>
              </a:rPr>
              <a:t>Daily demand for your product </a:t>
            </a:r>
            <a:r>
              <a:rPr lang="en-US" sz="2400" b="1" dirty="0">
                <a:latin typeface="Book Antiqua" pitchFamily="18" charset="0"/>
              </a:rPr>
              <a:t>R</a:t>
            </a:r>
            <a:r>
              <a:rPr lang="en-US" sz="2400" dirty="0">
                <a:latin typeface="Book Antiqua" pitchFamily="18" charset="0"/>
              </a:rPr>
              <a:t>~N(R,</a:t>
            </a:r>
            <a:r>
              <a:rPr lang="en-US" sz="2400" dirty="0">
                <a:latin typeface="Book Antiqua" pitchFamily="18" charset="0"/>
                <a:sym typeface="Symbol" panose="05050102010706020507" pitchFamily="18" charset="2"/>
              </a:rPr>
              <a:t></a:t>
            </a:r>
            <a:r>
              <a:rPr lang="en-US" sz="2400" baseline="-25000" dirty="0">
                <a:latin typeface="Book Antiqua" pitchFamily="18" charset="0"/>
                <a:sym typeface="Symbol" panose="05050102010706020507" pitchFamily="18" charset="2"/>
              </a:rPr>
              <a:t>R</a:t>
            </a:r>
            <a:r>
              <a:rPr lang="en-US" sz="2400" dirty="0">
                <a:latin typeface="Book Antiqua" pitchFamily="18" charset="0"/>
              </a:rPr>
              <a:t> ) = N(20, 5). Sales price is $100 per unit of product. You have decided to close this business line in 60 days. Your supplier has also decided to close the line immediately but has agreed to  provide your last order at a cost of $60 per unit. Any unsold product will be disposed at cost of $10 per unit due to EPA regulations. How many units do you order</a:t>
            </a:r>
          </a:p>
        </p:txBody>
      </p:sp>
      <mc:AlternateContent xmlns:mc="http://schemas.openxmlformats.org/markup-compatibility/2006" xmlns:a14="http://schemas.microsoft.com/office/drawing/2010/main">
        <mc:Choice Requires="a14">
          <p:sp>
            <p:nvSpPr>
              <p:cNvPr id="11" name="Text Box 21">
                <a:extLst>
                  <a:ext uri="{FF2B5EF4-FFF2-40B4-BE49-F238E27FC236}">
                    <a16:creationId xmlns:a16="http://schemas.microsoft.com/office/drawing/2014/main" id="{AD5D3CD9-5D83-4892-9D3D-F74518D6E712}"/>
                  </a:ext>
                </a:extLst>
              </p:cNvPr>
              <p:cNvSpPr txBox="1">
                <a:spLocks noChangeArrowheads="1"/>
              </p:cNvSpPr>
              <p:nvPr/>
            </p:nvSpPr>
            <p:spPr bwMode="auto">
              <a:xfrm>
                <a:off x="0" y="2681927"/>
                <a:ext cx="12192000" cy="43671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1000"/>
                  </a:spcAft>
                </a:pPr>
                <a:r>
                  <a:rPr lang="en-US" sz="2400" dirty="0">
                    <a:latin typeface="Book Antiqua" pitchFamily="18" charset="0"/>
                  </a:rPr>
                  <a:t>LTD = R ×L =20 ×60 = 1200.</a:t>
                </a:r>
              </a:p>
              <a:p>
                <a:pPr>
                  <a:spcAft>
                    <a:spcPts val="1000"/>
                  </a:spcAft>
                </a:pPr>
                <a:r>
                  <a:rPr lang="en-US" sz="2400" dirty="0">
                    <a:latin typeface="Book Antiqua" pitchFamily="18" charset="0"/>
                  </a:rPr>
                  <a:t>Should we order 1200 units or more or less? If we order 1200, the chance of shortage/overstock is 50/50. </a:t>
                </a:r>
              </a:p>
              <a:p>
                <a:pPr>
                  <a:spcAft>
                    <a:spcPts val="1000"/>
                  </a:spcAft>
                </a:pPr>
                <a:r>
                  <a:rPr lang="en-US" sz="2400" dirty="0">
                    <a:latin typeface="Book Antiqua" pitchFamily="18" charset="0"/>
                  </a:rPr>
                  <a:t>Cu = 100 – 60 = 40</a:t>
                </a:r>
              </a:p>
              <a:p>
                <a:pPr>
                  <a:spcAft>
                    <a:spcPts val="1000"/>
                  </a:spcAft>
                </a:pPr>
                <a:r>
                  <a:rPr lang="en-US" sz="2400" dirty="0">
                    <a:latin typeface="Book Antiqua" pitchFamily="18" charset="0"/>
                  </a:rPr>
                  <a:t>Co = 60-0+</a:t>
                </a:r>
                <a:r>
                  <a:rPr lang="en-US" sz="2400" dirty="0">
                    <a:solidFill>
                      <a:srgbClr val="A80000"/>
                    </a:solidFill>
                    <a:latin typeface="Book Antiqua" pitchFamily="18" charset="0"/>
                  </a:rPr>
                  <a:t>10</a:t>
                </a:r>
                <a:r>
                  <a:rPr lang="en-US" sz="2400" dirty="0">
                    <a:latin typeface="Book Antiqua" pitchFamily="18" charset="0"/>
                  </a:rPr>
                  <a:t> =</a:t>
                </a:r>
                <a:r>
                  <a:rPr lang="en-US" sz="2400" dirty="0">
                    <a:solidFill>
                      <a:srgbClr val="A80000"/>
                    </a:solidFill>
                    <a:latin typeface="Book Antiqua" pitchFamily="18" charset="0"/>
                  </a:rPr>
                  <a:t>70 </a:t>
                </a:r>
              </a:p>
              <a:p>
                <a:pPr>
                  <a:spcAft>
                    <a:spcPts val="1000"/>
                  </a:spcAft>
                </a:pPr>
                <a:r>
                  <a:rPr lang="en-US" sz="2400" dirty="0">
                    <a:latin typeface="Book Antiqua" pitchFamily="18" charset="0"/>
                  </a:rPr>
                  <a:t>SL = Cu/(Cu+Co)  =  40/(40+70) = 0.3636. Due to high overage cost, </a:t>
                </a:r>
                <a:r>
                  <a:rPr lang="en-US" sz="2400" b="1" dirty="0">
                    <a:solidFill>
                      <a:srgbClr val="A80000"/>
                    </a:solidFill>
                    <a:latin typeface="Book Antiqua" pitchFamily="18" charset="0"/>
                  </a:rPr>
                  <a:t>SL*&lt; 50%. </a:t>
                </a:r>
              </a:p>
              <a:p>
                <a:pPr>
                  <a:spcAft>
                    <a:spcPts val="1000"/>
                  </a:spcAft>
                </a:pPr>
                <a:r>
                  <a:rPr lang="en-US" sz="2400" dirty="0">
                    <a:latin typeface="Book Antiqua" pitchFamily="18" charset="0"/>
                  </a:rPr>
                  <a:t>L = 60, </a:t>
                </a:r>
                <a:r>
                  <a:rPr lang="el-GR" sz="2400" dirty="0">
                    <a:latin typeface="Book Antiqua" pitchFamily="18" charset="0"/>
                    <a:sym typeface="Wingdings" pitchFamily="2" charset="2"/>
                  </a:rPr>
                  <a:t>σ</a:t>
                </a:r>
                <a:r>
                  <a:rPr lang="en-US" sz="2400" baseline="-25000" dirty="0">
                    <a:latin typeface="Book Antiqua" pitchFamily="18" charset="0"/>
                    <a:sym typeface="Wingdings" pitchFamily="2" charset="2"/>
                  </a:rPr>
                  <a:t>R</a:t>
                </a:r>
                <a:r>
                  <a:rPr lang="en-US" sz="2400" dirty="0">
                    <a:latin typeface="Book Antiqua" pitchFamily="18" charset="0"/>
                    <a:sym typeface="Wingdings" pitchFamily="2" charset="2"/>
                  </a:rPr>
                  <a:t> =5,  </a:t>
                </a:r>
                <a:r>
                  <a:rPr lang="el-GR" sz="2400" dirty="0">
                    <a:latin typeface="Book Antiqua" pitchFamily="18" charset="0"/>
                    <a:sym typeface="Wingdings" pitchFamily="2" charset="2"/>
                  </a:rPr>
                  <a:t>σ</a:t>
                </a:r>
                <a:r>
                  <a:rPr lang="en-US" sz="2400" baseline="-25000" dirty="0">
                    <a:latin typeface="Book Antiqua" pitchFamily="18" charset="0"/>
                    <a:sym typeface="Wingdings" pitchFamily="2" charset="2"/>
                  </a:rPr>
                  <a:t>LTD</a:t>
                </a:r>
                <a:r>
                  <a:rPr lang="en-US" sz="2400" dirty="0">
                    <a:latin typeface="Book Antiqua" pitchFamily="18" charset="0"/>
                  </a:rPr>
                  <a:t> = 5</a:t>
                </a:r>
                <a14:m>
                  <m:oMath xmlns:m="http://schemas.openxmlformats.org/officeDocument/2006/math">
                    <m:r>
                      <a:rPr lang="en-US" sz="2400" i="1">
                        <a:latin typeface="Cambria Math"/>
                      </a:rPr>
                      <m:t>√60</m:t>
                    </m:r>
                  </m:oMath>
                </a14:m>
                <a:r>
                  <a:rPr lang="en-US" sz="2400" dirty="0">
                    <a:latin typeface="Book Antiqua" pitchFamily="18" charset="0"/>
                  </a:rPr>
                  <a:t>   </a:t>
                </a:r>
                <a:r>
                  <a:rPr lang="en-US" sz="2400" dirty="0">
                    <a:latin typeface="Book Antiqua" pitchFamily="18" charset="0"/>
                    <a:sym typeface="Wingdings" panose="05000000000000000000" pitchFamily="2" charset="2"/>
                  </a:rPr>
                  <a:t> </a:t>
                </a:r>
                <a:r>
                  <a:rPr lang="en-US" sz="2400" dirty="0">
                    <a:latin typeface="Book Antiqua" pitchFamily="18" charset="0"/>
                  </a:rPr>
                  <a:t> </a:t>
                </a:r>
                <a:r>
                  <a:rPr lang="el-GR" sz="2400" dirty="0">
                    <a:latin typeface="Book Antiqua" pitchFamily="18" charset="0"/>
                    <a:sym typeface="Wingdings" pitchFamily="2" charset="2"/>
                  </a:rPr>
                  <a:t>σ</a:t>
                </a:r>
                <a:r>
                  <a:rPr lang="en-US" sz="2400" baseline="-25000" dirty="0">
                    <a:latin typeface="Book Antiqua" pitchFamily="18" charset="0"/>
                    <a:sym typeface="Wingdings" pitchFamily="2" charset="2"/>
                  </a:rPr>
                  <a:t>LTD</a:t>
                </a:r>
                <a:r>
                  <a:rPr lang="en-US" sz="2400" dirty="0">
                    <a:latin typeface="Book Antiqua" pitchFamily="18" charset="0"/>
                  </a:rPr>
                  <a:t> = 38.73</a:t>
                </a:r>
              </a:p>
              <a:p>
                <a:pPr>
                  <a:spcAft>
                    <a:spcPts val="1200"/>
                  </a:spcAft>
                </a:pPr>
                <a:r>
                  <a:rPr lang="en-US" sz="2400" dirty="0">
                    <a:latin typeface="Book Antiqua" pitchFamily="18" charset="0"/>
                  </a:rPr>
                  <a:t>ROP = NORMINV(0.363636364 ,1200, 38.72983346 ) = 1186.49275 </a:t>
                </a:r>
              </a:p>
              <a:p>
                <a:pPr>
                  <a:spcAft>
                    <a:spcPts val="1000"/>
                  </a:spcAft>
                </a:pPr>
                <a:endParaRPr lang="en-US" sz="2400" dirty="0">
                  <a:latin typeface="Book Antiqua" pitchFamily="18" charset="0"/>
                </a:endParaRPr>
              </a:p>
            </p:txBody>
          </p:sp>
        </mc:Choice>
        <mc:Fallback xmlns="">
          <p:sp>
            <p:nvSpPr>
              <p:cNvPr id="11" name="Text Box 21">
                <a:extLst>
                  <a:ext uri="{FF2B5EF4-FFF2-40B4-BE49-F238E27FC236}">
                    <a16:creationId xmlns:a16="http://schemas.microsoft.com/office/drawing/2014/main" id="{AD5D3CD9-5D83-4892-9D3D-F74518D6E712}"/>
                  </a:ext>
                </a:extLst>
              </p:cNvPr>
              <p:cNvSpPr txBox="1">
                <a:spLocks noRot="1" noChangeAspect="1" noMove="1" noResize="1" noEditPoints="1" noAdjustHandles="1" noChangeArrowheads="1" noChangeShapeType="1" noTextEdit="1"/>
              </p:cNvSpPr>
              <p:nvPr/>
            </p:nvSpPr>
            <p:spPr bwMode="auto">
              <a:xfrm>
                <a:off x="0" y="2681927"/>
                <a:ext cx="12192000" cy="4367158"/>
              </a:xfrm>
              <a:prstGeom prst="rect">
                <a:avLst/>
              </a:prstGeom>
              <a:blipFill>
                <a:blip r:embed="rId5"/>
                <a:stretch>
                  <a:fillRect l="-750" t="-12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889874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dissolv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dissolv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3B1F32-D8F2-4F31-9359-97A7232DE38D}"/>
              </a:ext>
            </a:extLst>
          </p:cNvPr>
          <p:cNvSpPr>
            <a:spLocks noGrp="1"/>
          </p:cNvSpPr>
          <p:nvPr>
            <p:ph type="title"/>
          </p:nvPr>
        </p:nvSpPr>
        <p:spPr/>
        <p:txBody>
          <a:bodyPr/>
          <a:lstStyle/>
          <a:p>
            <a:r>
              <a:rPr lang="en-US" dirty="0"/>
              <a:t>Periodic Review Policy</a:t>
            </a:r>
          </a:p>
        </p:txBody>
      </p:sp>
      <p:graphicFrame>
        <p:nvGraphicFramePr>
          <p:cNvPr id="9" name="Object 3">
            <a:extLst>
              <a:ext uri="{FF2B5EF4-FFF2-40B4-BE49-F238E27FC236}">
                <a16:creationId xmlns:a16="http://schemas.microsoft.com/office/drawing/2014/main" id="{3323FB01-A9A6-4589-BE94-B4465DA17C71}"/>
              </a:ext>
            </a:extLst>
          </p:cNvPr>
          <p:cNvGraphicFramePr>
            <a:graphicFrameLocks noChangeAspect="1"/>
          </p:cNvGraphicFramePr>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46090" name="Equation" r:id="rId3" imgW="114102" imgH="177492" progId="">
                  <p:embed/>
                </p:oleObj>
              </mc:Choice>
              <mc:Fallback>
                <p:oleObj name="Equation" r:id="rId3" imgW="114102" imgH="177492" progId="">
                  <p:embed/>
                  <p:pic>
                    <p:nvPicPr>
                      <p:cNvPr id="9" name="Object 3">
                        <a:extLst>
                          <a:ext uri="{FF2B5EF4-FFF2-40B4-BE49-F238E27FC236}">
                            <a16:creationId xmlns:a16="http://schemas.microsoft.com/office/drawing/2014/main" id="{3323FB01-A9A6-4589-BE94-B4465DA17C7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0">
            <a:extLst>
              <a:ext uri="{FF2B5EF4-FFF2-40B4-BE49-F238E27FC236}">
                <a16:creationId xmlns:a16="http://schemas.microsoft.com/office/drawing/2014/main" id="{5FCB5518-1E37-4D89-9242-387CDF69AB01}"/>
              </a:ext>
            </a:extLst>
          </p:cNvPr>
          <p:cNvSpPr txBox="1">
            <a:spLocks noChangeArrowheads="1"/>
          </p:cNvSpPr>
          <p:nvPr/>
        </p:nvSpPr>
        <p:spPr bwMode="auto">
          <a:xfrm>
            <a:off x="0" y="606278"/>
            <a:ext cx="12192000" cy="6001643"/>
          </a:xfrm>
          <a:prstGeom prst="rect">
            <a:avLst/>
          </a:prstGeom>
          <a:noFill/>
          <a:ln w="12700">
            <a:noFill/>
            <a:miter lim="800000"/>
            <a:headEnd/>
            <a:tailEnd/>
          </a:ln>
        </p:spPr>
        <p:txBody>
          <a:bodyPr wrap="square">
            <a:spAutoFit/>
          </a:bodyPr>
          <a:lstStyle/>
          <a:p>
            <a:r>
              <a:rPr lang="en-US" sz="2400" dirty="0">
                <a:latin typeface="Book Antiqua" pitchFamily="18" charset="0"/>
              </a:rPr>
              <a:t>Daily demand for a product has an average of R=20, and a standard deviation of </a:t>
            </a:r>
            <a:r>
              <a:rPr lang="en-US" sz="2400" dirty="0" err="1">
                <a:latin typeface="Book Antiqua" pitchFamily="18" charset="0"/>
              </a:rPr>
              <a:t>σ</a:t>
            </a:r>
            <a:r>
              <a:rPr lang="en-US" sz="2400" baseline="-25000" dirty="0" err="1">
                <a:latin typeface="Book Antiqua" pitchFamily="18" charset="0"/>
              </a:rPr>
              <a:t>R</a:t>
            </a:r>
            <a:r>
              <a:rPr lang="en-US" sz="2400" dirty="0">
                <a:latin typeface="Book Antiqua" pitchFamily="18" charset="0"/>
              </a:rPr>
              <a:t>=8 units. The review period is T= 35 days, and lead time is L= 14 days.  Service level is SL*=99%.  </a:t>
            </a:r>
          </a:p>
          <a:p>
            <a:pPr lvl="0"/>
            <a:r>
              <a:rPr lang="en-US" sz="2400" dirty="0">
                <a:latin typeface="Book Antiqua" pitchFamily="18" charset="0"/>
              </a:rPr>
              <a:t>At the beginning of the review period there are 200 units in inventory. </a:t>
            </a:r>
          </a:p>
          <a:p>
            <a:pPr lvl="0"/>
            <a:r>
              <a:rPr lang="en-US" sz="2400" dirty="0">
                <a:latin typeface="Book Antiqua" pitchFamily="18" charset="0"/>
              </a:rPr>
              <a:t>How many units should be ordered?</a:t>
            </a:r>
          </a:p>
          <a:p>
            <a:pPr lvl="0"/>
            <a:r>
              <a:rPr lang="en-US" sz="2400" dirty="0">
                <a:latin typeface="Book Antiqua" pitchFamily="18" charset="0"/>
              </a:rPr>
              <a:t>Average demand between two orders = D(T+L)=20(35+14)= 980</a:t>
            </a:r>
          </a:p>
          <a:p>
            <a:r>
              <a:rPr lang="en-US" sz="2400" dirty="0">
                <a:latin typeface="Book Antiqua" pitchFamily="18" charset="0"/>
              </a:rPr>
              <a:t>Standard Deviation of demand between two orders  </a:t>
            </a:r>
            <a:r>
              <a:rPr lang="el-GR" sz="2400" dirty="0">
                <a:latin typeface="MS Reference Sans Serif" panose="020B0604030504040204" pitchFamily="34" charset="0"/>
              </a:rPr>
              <a:t>σ</a:t>
            </a:r>
            <a:r>
              <a:rPr lang="en-US" sz="2400" baseline="-25000" dirty="0">
                <a:latin typeface="Book Antiqua" pitchFamily="18" charset="0"/>
              </a:rPr>
              <a:t>(T+L) </a:t>
            </a:r>
            <a:r>
              <a:rPr lang="en-US" sz="2400" dirty="0">
                <a:latin typeface="Book Antiqua" pitchFamily="18" charset="0"/>
              </a:rPr>
              <a:t>=SQRT(35+16)(8) =56</a:t>
            </a:r>
          </a:p>
          <a:p>
            <a:r>
              <a:rPr lang="en-US" sz="2400" dirty="0">
                <a:latin typeface="Book Antiqua" pitchFamily="18" charset="0"/>
              </a:rPr>
              <a:t>Z(99%)</a:t>
            </a:r>
            <a:r>
              <a:rPr lang="nn-NO" sz="2400" dirty="0">
                <a:latin typeface="Book Antiqua" pitchFamily="18" charset="0"/>
              </a:rPr>
              <a:t>=NORM.S.INV(0.99) = 2.326348 </a:t>
            </a:r>
            <a:r>
              <a:rPr lang="nn-NO" sz="2400" dirty="0">
                <a:latin typeface="Book Antiqua" pitchFamily="18" charset="0"/>
                <a:sym typeface="Symbol" panose="05050102010706020507" pitchFamily="18" charset="2"/>
              </a:rPr>
              <a:t> </a:t>
            </a:r>
            <a:r>
              <a:rPr lang="nn-NO" sz="2400" dirty="0">
                <a:latin typeface="Book Antiqua" pitchFamily="18" charset="0"/>
              </a:rPr>
              <a:t>2.33 standard deviation added to average. </a:t>
            </a:r>
          </a:p>
          <a:p>
            <a:r>
              <a:rPr lang="nn-NO" sz="2400" dirty="0">
                <a:latin typeface="Book Antiqua" pitchFamily="18" charset="0"/>
              </a:rPr>
              <a:t>2.33(56) = </a:t>
            </a:r>
            <a:r>
              <a:rPr lang="en-US" sz="2400" dirty="0">
                <a:latin typeface="Book Antiqua" pitchFamily="18" charset="0"/>
              </a:rPr>
              <a:t>130.48 </a:t>
            </a:r>
            <a:r>
              <a:rPr lang="nn-NO" sz="2400" dirty="0">
                <a:latin typeface="Book Antiqua" pitchFamily="18" charset="0"/>
                <a:sym typeface="Symbol" panose="05050102010706020507" pitchFamily="18" charset="2"/>
              </a:rPr>
              <a:t> 131</a:t>
            </a:r>
          </a:p>
          <a:p>
            <a:r>
              <a:rPr lang="nn-NO" sz="2400" dirty="0">
                <a:latin typeface="Book Antiqua" pitchFamily="18" charset="0"/>
                <a:sym typeface="Symbol" panose="05050102010706020507" pitchFamily="18" charset="2"/>
              </a:rPr>
              <a:t>Q=980+131=1111</a:t>
            </a:r>
          </a:p>
          <a:p>
            <a:r>
              <a:rPr lang="nn-NO" sz="2400" dirty="0">
                <a:latin typeface="Book Antiqua" pitchFamily="18" charset="0"/>
                <a:sym typeface="Symbol" panose="05050102010706020507" pitchFamily="18" charset="2"/>
              </a:rPr>
              <a:t>1111/20=55.55 days of demand</a:t>
            </a:r>
          </a:p>
          <a:p>
            <a:endParaRPr lang="en-US" sz="2400" dirty="0">
              <a:latin typeface="Book Antiqua" pitchFamily="18" charset="0"/>
            </a:endParaRPr>
          </a:p>
          <a:p>
            <a:endParaRPr lang="en-US" sz="2400" dirty="0">
              <a:latin typeface="Book Antiqua" pitchFamily="18" charset="0"/>
            </a:endParaRPr>
          </a:p>
          <a:p>
            <a:pPr lvl="0"/>
            <a:endParaRPr lang="en-US" sz="2400" dirty="0">
              <a:latin typeface="Book Antiqua" pitchFamily="18" charset="0"/>
            </a:endParaRPr>
          </a:p>
          <a:p>
            <a:pPr lvl="0"/>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322404930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 Postponement</a:t>
            </a:r>
            <a:endParaRPr lang="en-US" dirty="0"/>
          </a:p>
        </p:txBody>
      </p:sp>
      <p:sp>
        <p:nvSpPr>
          <p:cNvPr id="5" name="TextBox 4">
            <a:extLst>
              <a:ext uri="{FF2B5EF4-FFF2-40B4-BE49-F238E27FC236}">
                <a16:creationId xmlns:a16="http://schemas.microsoft.com/office/drawing/2014/main" id="{AC15FD8A-3413-4F21-9F31-02A351BCB7F4}"/>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154414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endParaRPr lang="en-US" dirty="0"/>
          </a:p>
        </p:txBody>
      </p:sp>
      <p:sp>
        <p:nvSpPr>
          <p:cNvPr id="14339"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endParaRPr lang="en-US" dirty="0"/>
          </a:p>
        </p:txBody>
      </p:sp>
      <p:sp>
        <p:nvSpPr>
          <p:cNvPr id="14340" name="Rectangle 2"/>
          <p:cNvSpPr>
            <a:spLocks noGrp="1" noChangeArrowheads="1"/>
          </p:cNvSpPr>
          <p:nvPr>
            <p:ph type="title"/>
          </p:nvPr>
        </p:nvSpPr>
        <p:spPr/>
        <p:txBody>
          <a:bodyPr/>
          <a:lstStyle/>
          <a:p>
            <a:pPr eaLnBrk="1" hangingPunct="1"/>
            <a:r>
              <a:rPr lang="en-US" b="1" dirty="0"/>
              <a:t>Mass Customization-</a:t>
            </a:r>
            <a:r>
              <a:rPr lang="en-US" dirty="0"/>
              <a:t> Making Personalized Products on a Large Scale</a:t>
            </a:r>
          </a:p>
        </p:txBody>
      </p:sp>
      <p:pic>
        <p:nvPicPr>
          <p:cNvPr id="6" name="Picture 5" descr="untitled.png"/>
          <p:cNvPicPr>
            <a:picLocks noChangeAspect="1"/>
          </p:cNvPicPr>
          <p:nvPr/>
        </p:nvPicPr>
        <p:blipFill>
          <a:blip r:embed="rId3" cstate="print"/>
          <a:stretch>
            <a:fillRect/>
          </a:stretch>
        </p:blipFill>
        <p:spPr>
          <a:xfrm>
            <a:off x="76199" y="838200"/>
            <a:ext cx="4801393" cy="3505200"/>
          </a:xfrm>
          <a:prstGeom prst="rect">
            <a:avLst/>
          </a:prstGeom>
        </p:spPr>
      </p:pic>
      <p:pic>
        <p:nvPicPr>
          <p:cNvPr id="8" name="Picture 7" descr="imagesVWX15OXL.jpg"/>
          <p:cNvPicPr>
            <a:picLocks noChangeAspect="1"/>
          </p:cNvPicPr>
          <p:nvPr/>
        </p:nvPicPr>
        <p:blipFill>
          <a:blip r:embed="rId4" cstate="print"/>
          <a:stretch>
            <a:fillRect/>
          </a:stretch>
        </p:blipFill>
        <p:spPr>
          <a:xfrm>
            <a:off x="5257800" y="838200"/>
            <a:ext cx="5572124" cy="3429000"/>
          </a:xfrm>
          <a:prstGeom prst="rect">
            <a:avLst/>
          </a:prstGeom>
        </p:spPr>
      </p:pic>
      <p:sp>
        <p:nvSpPr>
          <p:cNvPr id="9" name="Oval 8">
            <a:extLst>
              <a:ext uri="{FF2B5EF4-FFF2-40B4-BE49-F238E27FC236}">
                <a16:creationId xmlns:a16="http://schemas.microsoft.com/office/drawing/2014/main" id="{DCF7C4C2-3381-4D71-A0A2-3B59A79105E9}"/>
              </a:ext>
            </a:extLst>
          </p:cNvPr>
          <p:cNvSpPr/>
          <p:nvPr/>
        </p:nvSpPr>
        <p:spPr>
          <a:xfrm>
            <a:off x="1219200" y="4414610"/>
            <a:ext cx="3905185" cy="2062390"/>
          </a:xfrm>
          <a:prstGeom prst="ellipse">
            <a:avLst/>
          </a:prstGeom>
          <a:blipFill rotWithShape="0">
            <a:blip r:embed="rId5"/>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US" dirty="0"/>
          </a:p>
        </p:txBody>
      </p:sp>
      <p:sp>
        <p:nvSpPr>
          <p:cNvPr id="10" name="Oval 9">
            <a:extLst>
              <a:ext uri="{FF2B5EF4-FFF2-40B4-BE49-F238E27FC236}">
                <a16:creationId xmlns:a16="http://schemas.microsoft.com/office/drawing/2014/main" id="{CE731F55-4680-428B-8FB2-5D8CDEB669FD}"/>
              </a:ext>
            </a:extLst>
          </p:cNvPr>
          <p:cNvSpPr/>
          <p:nvPr/>
        </p:nvSpPr>
        <p:spPr>
          <a:xfrm>
            <a:off x="7162800" y="4249159"/>
            <a:ext cx="1508731" cy="1909978"/>
          </a:xfrm>
          <a:prstGeom prst="ellipse">
            <a:avLst/>
          </a:prstGeom>
          <a:blipFill rotWithShape="0">
            <a:blip r:embed="rId6"/>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3397327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endParaRPr lang="en-US" dirty="0"/>
          </a:p>
        </p:txBody>
      </p:sp>
      <p:sp>
        <p:nvSpPr>
          <p:cNvPr id="16387"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endParaRPr lang="en-US" dirty="0"/>
          </a:p>
        </p:txBody>
      </p:sp>
      <p:sp>
        <p:nvSpPr>
          <p:cNvPr id="16388" name="Rectangle 1026"/>
          <p:cNvSpPr>
            <a:spLocks noGrp="1" noChangeArrowheads="1"/>
          </p:cNvSpPr>
          <p:nvPr>
            <p:ph type="title"/>
          </p:nvPr>
        </p:nvSpPr>
        <p:spPr>
          <a:xfrm>
            <a:off x="0" y="0"/>
            <a:ext cx="12192000" cy="589738"/>
          </a:xfrm>
        </p:spPr>
        <p:txBody>
          <a:bodyPr/>
          <a:lstStyle/>
          <a:p>
            <a:pPr lvl="0" eaLnBrk="1" hangingPunct="1">
              <a:spcBef>
                <a:spcPts val="600"/>
              </a:spcBef>
              <a:spcAft>
                <a:spcPts val="600"/>
              </a:spcAft>
            </a:pPr>
            <a:r>
              <a:rPr lang="en-US" sz="3200" b="1" dirty="0"/>
              <a:t>Postponement- </a:t>
            </a:r>
            <a:r>
              <a:rPr lang="en-US" sz="3200" dirty="0"/>
              <a:t> </a:t>
            </a:r>
            <a:r>
              <a:rPr lang="en-US" dirty="0"/>
              <a:t>D</a:t>
            </a:r>
            <a:r>
              <a:rPr lang="en-US" sz="3200" dirty="0"/>
              <a:t>elaying </a:t>
            </a:r>
            <a:r>
              <a:rPr lang="en-US" dirty="0"/>
              <a:t>D</a:t>
            </a:r>
            <a:r>
              <a:rPr lang="en-US" sz="3200" dirty="0"/>
              <a:t>ifferentiation </a:t>
            </a:r>
            <a:r>
              <a:rPr lang="en-US" dirty="0"/>
              <a:t>A</a:t>
            </a:r>
            <a:r>
              <a:rPr lang="en-US" sz="3200" dirty="0"/>
              <a:t>s </a:t>
            </a:r>
            <a:r>
              <a:rPr lang="en-US" dirty="0"/>
              <a:t>L</a:t>
            </a:r>
            <a:r>
              <a:rPr lang="en-US" sz="3200" dirty="0"/>
              <a:t>ate </a:t>
            </a:r>
            <a:r>
              <a:rPr lang="en-US" dirty="0"/>
              <a:t>A</a:t>
            </a:r>
            <a:r>
              <a:rPr lang="en-US" sz="3200" dirty="0"/>
              <a:t>s </a:t>
            </a:r>
            <a:r>
              <a:rPr lang="en-US" dirty="0"/>
              <a:t>P</a:t>
            </a:r>
            <a:r>
              <a:rPr lang="en-US" sz="3200" dirty="0"/>
              <a:t>ossible </a:t>
            </a:r>
          </a:p>
        </p:txBody>
      </p:sp>
      <p:graphicFrame>
        <p:nvGraphicFramePr>
          <p:cNvPr id="2" name="Diagram 1"/>
          <p:cNvGraphicFramePr/>
          <p:nvPr/>
        </p:nvGraphicFramePr>
        <p:xfrm>
          <a:off x="2743200" y="1447800"/>
          <a:ext cx="6477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7342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z="4000" dirty="0"/>
              <a:t>Postponement - Benetton </a:t>
            </a:r>
          </a:p>
        </p:txBody>
      </p:sp>
      <p:sp>
        <p:nvSpPr>
          <p:cNvPr id="19458" name="Date Placeholder 3"/>
          <p:cNvSpPr>
            <a:spLocks noGrp="1"/>
          </p:cNvSpPr>
          <p:nvPr>
            <p:ph type="dt" sz="half"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endParaRPr lang="en-US" dirty="0"/>
          </a:p>
        </p:txBody>
      </p:sp>
      <p:sp>
        <p:nvSpPr>
          <p:cNvPr id="19459"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endParaRPr lang="en-US" dirty="0"/>
          </a:p>
        </p:txBody>
      </p:sp>
      <p:graphicFrame>
        <p:nvGraphicFramePr>
          <p:cNvPr id="2" name="Diagram 1"/>
          <p:cNvGraphicFramePr/>
          <p:nvPr/>
        </p:nvGraphicFramePr>
        <p:xfrm>
          <a:off x="1981200" y="2971800"/>
          <a:ext cx="8472488"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mages2F2PATJT.jpg"/>
          <p:cNvPicPr>
            <a:picLocks noChangeAspect="1"/>
          </p:cNvPicPr>
          <p:nvPr/>
        </p:nvPicPr>
        <p:blipFill>
          <a:blip r:embed="rId8" cstate="print"/>
          <a:stretch>
            <a:fillRect/>
          </a:stretch>
        </p:blipFill>
        <p:spPr>
          <a:xfrm>
            <a:off x="2209800" y="1905000"/>
            <a:ext cx="3377514" cy="781050"/>
          </a:xfrm>
          <a:prstGeom prst="rect">
            <a:avLst/>
          </a:prstGeom>
        </p:spPr>
      </p:pic>
      <p:pic>
        <p:nvPicPr>
          <p:cNvPr id="8" name="Picture 7" descr="imagesR2DBXUWL.jpg"/>
          <p:cNvPicPr>
            <a:picLocks noChangeAspect="1"/>
          </p:cNvPicPr>
          <p:nvPr/>
        </p:nvPicPr>
        <p:blipFill>
          <a:blip r:embed="rId9" cstate="print"/>
          <a:stretch>
            <a:fillRect/>
          </a:stretch>
        </p:blipFill>
        <p:spPr>
          <a:xfrm>
            <a:off x="6400800" y="1981201"/>
            <a:ext cx="2667000" cy="8858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0" y="-11657"/>
            <a:ext cx="12192000" cy="659185"/>
          </a:xfrm>
        </p:spPr>
        <p:txBody>
          <a:bodyPr/>
          <a:lstStyle/>
          <a:p>
            <a:pPr eaLnBrk="1" hangingPunct="1"/>
            <a:r>
              <a:rPr lang="en-US" dirty="0"/>
              <a:t>Benetton - Old and New Processes</a:t>
            </a:r>
          </a:p>
        </p:txBody>
      </p:sp>
      <p:sp>
        <p:nvSpPr>
          <p:cNvPr id="20482" name="Date Placeholder 3"/>
          <p:cNvSpPr>
            <a:spLocks noGrp="1"/>
          </p:cNvSpPr>
          <p:nvPr>
            <p:ph type="dt" sz="half"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endParaRPr lang="en-US" dirty="0"/>
          </a:p>
        </p:txBody>
      </p:sp>
      <p:sp>
        <p:nvSpPr>
          <p:cNvPr id="20483"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endParaRPr lang="en-US" dirty="0"/>
          </a:p>
        </p:txBody>
      </p:sp>
      <p:grpSp>
        <p:nvGrpSpPr>
          <p:cNvPr id="20485" name="Group 12"/>
          <p:cNvGrpSpPr>
            <a:grpSpLocks/>
          </p:cNvGrpSpPr>
          <p:nvPr/>
        </p:nvGrpSpPr>
        <p:grpSpPr bwMode="auto">
          <a:xfrm>
            <a:off x="2057401" y="1676401"/>
            <a:ext cx="3578225" cy="4278313"/>
            <a:chOff x="1752" y="1380"/>
            <a:chExt cx="2254" cy="2650"/>
          </a:xfrm>
        </p:grpSpPr>
        <p:sp>
          <p:nvSpPr>
            <p:cNvPr id="20486" name="Text Box 3"/>
            <p:cNvSpPr txBox="1">
              <a:spLocks noChangeArrowheads="1"/>
            </p:cNvSpPr>
            <p:nvPr/>
          </p:nvSpPr>
          <p:spPr bwMode="auto">
            <a:xfrm>
              <a:off x="1948" y="1380"/>
              <a:ext cx="1862"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Spin or Purchase Yarn</a:t>
              </a:r>
            </a:p>
          </p:txBody>
        </p:sp>
        <p:sp>
          <p:nvSpPr>
            <p:cNvPr id="20487" name="Text Box 4"/>
            <p:cNvSpPr txBox="1">
              <a:spLocks noChangeArrowheads="1"/>
            </p:cNvSpPr>
            <p:nvPr/>
          </p:nvSpPr>
          <p:spPr bwMode="auto">
            <a:xfrm>
              <a:off x="2423" y="1971"/>
              <a:ext cx="913"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Dye Yarn</a:t>
              </a:r>
            </a:p>
          </p:txBody>
        </p:sp>
        <p:sp>
          <p:nvSpPr>
            <p:cNvPr id="20488" name="Text Box 5"/>
            <p:cNvSpPr txBox="1">
              <a:spLocks noChangeArrowheads="1"/>
            </p:cNvSpPr>
            <p:nvPr/>
          </p:nvSpPr>
          <p:spPr bwMode="auto">
            <a:xfrm>
              <a:off x="2325" y="2563"/>
              <a:ext cx="1109"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Finish Yarn</a:t>
              </a:r>
            </a:p>
          </p:txBody>
        </p:sp>
        <p:sp>
          <p:nvSpPr>
            <p:cNvPr id="20489" name="Text Box 6"/>
            <p:cNvSpPr txBox="1">
              <a:spLocks noChangeArrowheads="1"/>
            </p:cNvSpPr>
            <p:nvPr/>
          </p:nvSpPr>
          <p:spPr bwMode="auto">
            <a:xfrm>
              <a:off x="1752" y="3153"/>
              <a:ext cx="2254"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Manufacture Garment Parts</a:t>
              </a:r>
            </a:p>
          </p:txBody>
        </p:sp>
        <p:sp>
          <p:nvSpPr>
            <p:cNvPr id="20490" name="Text Box 7"/>
            <p:cNvSpPr txBox="1">
              <a:spLocks noChangeArrowheads="1"/>
            </p:cNvSpPr>
            <p:nvPr/>
          </p:nvSpPr>
          <p:spPr bwMode="auto">
            <a:xfrm>
              <a:off x="2423" y="3745"/>
              <a:ext cx="912"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Join Parts</a:t>
              </a:r>
            </a:p>
          </p:txBody>
        </p:sp>
        <p:sp>
          <p:nvSpPr>
            <p:cNvPr id="20491" name="Line 8"/>
            <p:cNvSpPr>
              <a:spLocks noChangeShapeType="1"/>
            </p:cNvSpPr>
            <p:nvPr/>
          </p:nvSpPr>
          <p:spPr bwMode="auto">
            <a:xfrm>
              <a:off x="2879" y="1680"/>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0492" name="Line 9"/>
            <p:cNvSpPr>
              <a:spLocks noChangeShapeType="1"/>
            </p:cNvSpPr>
            <p:nvPr/>
          </p:nvSpPr>
          <p:spPr bwMode="auto">
            <a:xfrm>
              <a:off x="2879" y="2256"/>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0493" name="Line 10"/>
            <p:cNvSpPr>
              <a:spLocks noChangeShapeType="1"/>
            </p:cNvSpPr>
            <p:nvPr/>
          </p:nvSpPr>
          <p:spPr bwMode="auto">
            <a:xfrm>
              <a:off x="2879" y="2832"/>
              <a:ext cx="0" cy="336"/>
            </a:xfrm>
            <a:prstGeom prst="line">
              <a:avLst/>
            </a:prstGeom>
            <a:noFill/>
            <a:ln w="9525">
              <a:solidFill>
                <a:schemeClr val="tx1"/>
              </a:solidFill>
              <a:round/>
              <a:headEnd/>
              <a:tailEnd type="triangle" w="med" len="med"/>
            </a:ln>
          </p:spPr>
          <p:txBody>
            <a:bodyPr wrap="none" anchor="ctr"/>
            <a:lstStyle/>
            <a:p>
              <a:endParaRPr lang="en-US" dirty="0"/>
            </a:p>
          </p:txBody>
        </p:sp>
        <p:sp>
          <p:nvSpPr>
            <p:cNvPr id="20494" name="Line 11"/>
            <p:cNvSpPr>
              <a:spLocks noChangeShapeType="1"/>
            </p:cNvSpPr>
            <p:nvPr/>
          </p:nvSpPr>
          <p:spPr bwMode="auto">
            <a:xfrm>
              <a:off x="2879" y="3456"/>
              <a:ext cx="0" cy="288"/>
            </a:xfrm>
            <a:prstGeom prst="line">
              <a:avLst/>
            </a:prstGeom>
            <a:noFill/>
            <a:ln w="9525">
              <a:solidFill>
                <a:schemeClr val="tx1"/>
              </a:solidFill>
              <a:round/>
              <a:headEnd/>
              <a:tailEnd type="triangle" w="med" len="med"/>
            </a:ln>
          </p:spPr>
          <p:txBody>
            <a:bodyPr wrap="none" anchor="ctr"/>
            <a:lstStyle/>
            <a:p>
              <a:endParaRPr lang="en-US" dirty="0"/>
            </a:p>
          </p:txBody>
        </p:sp>
      </p:grpSp>
      <p:grpSp>
        <p:nvGrpSpPr>
          <p:cNvPr id="16" name="Group 14"/>
          <p:cNvGrpSpPr>
            <a:grpSpLocks/>
          </p:cNvGrpSpPr>
          <p:nvPr/>
        </p:nvGrpSpPr>
        <p:grpSpPr bwMode="auto">
          <a:xfrm>
            <a:off x="5486400" y="1676400"/>
            <a:ext cx="5181600" cy="4216400"/>
            <a:chOff x="1752" y="1377"/>
            <a:chExt cx="3264" cy="2656"/>
          </a:xfrm>
        </p:grpSpPr>
        <p:sp>
          <p:nvSpPr>
            <p:cNvPr id="17" name="Text Box 3"/>
            <p:cNvSpPr txBox="1">
              <a:spLocks noChangeArrowheads="1"/>
            </p:cNvSpPr>
            <p:nvPr/>
          </p:nvSpPr>
          <p:spPr bwMode="auto">
            <a:xfrm>
              <a:off x="1948" y="1377"/>
              <a:ext cx="1862"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Spin or Purchase Yarn</a:t>
              </a:r>
            </a:p>
          </p:txBody>
        </p:sp>
        <p:sp>
          <p:nvSpPr>
            <p:cNvPr id="18" name="Text Box 4"/>
            <p:cNvSpPr txBox="1">
              <a:spLocks noChangeArrowheads="1"/>
            </p:cNvSpPr>
            <p:nvPr/>
          </p:nvSpPr>
          <p:spPr bwMode="auto">
            <a:xfrm>
              <a:off x="1752" y="1939"/>
              <a:ext cx="2256"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Manufacture Garment Parts</a:t>
              </a:r>
            </a:p>
          </p:txBody>
        </p:sp>
        <p:sp>
          <p:nvSpPr>
            <p:cNvPr id="19" name="Text Box 5"/>
            <p:cNvSpPr txBox="1">
              <a:spLocks noChangeArrowheads="1"/>
            </p:cNvSpPr>
            <p:nvPr/>
          </p:nvSpPr>
          <p:spPr bwMode="auto">
            <a:xfrm>
              <a:off x="2434" y="2560"/>
              <a:ext cx="891"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Join Parts</a:t>
              </a:r>
            </a:p>
          </p:txBody>
        </p:sp>
        <p:sp>
          <p:nvSpPr>
            <p:cNvPr id="20" name="Text Box 6"/>
            <p:cNvSpPr txBox="1">
              <a:spLocks noChangeArrowheads="1"/>
            </p:cNvSpPr>
            <p:nvPr/>
          </p:nvSpPr>
          <p:spPr bwMode="auto">
            <a:xfrm>
              <a:off x="2291" y="3151"/>
              <a:ext cx="1176" cy="290"/>
            </a:xfrm>
            <a:prstGeom prst="rect">
              <a:avLst/>
            </a:prstGeom>
            <a:solidFill>
              <a:srgbClr val="CC3300"/>
            </a:solidFill>
            <a:ln w="3175">
              <a:solidFill>
                <a:schemeClr val="tx1"/>
              </a:solidFill>
              <a:miter lim="800000"/>
              <a:headEnd/>
              <a:tailEnd/>
            </a:ln>
          </p:spPr>
          <p:txBody>
            <a:bodyPr anchor="ctr">
              <a:spAutoFit/>
            </a:bodyPr>
            <a:lstStyle/>
            <a:p>
              <a:pPr algn="r"/>
              <a:r>
                <a:rPr lang="en-US" sz="2400" dirty="0">
                  <a:latin typeface="Times New Roman" pitchFamily="18" charset="0"/>
                </a:rPr>
                <a:t>Dye Garment</a:t>
              </a:r>
            </a:p>
          </p:txBody>
        </p:sp>
        <p:sp>
          <p:nvSpPr>
            <p:cNvPr id="21" name="Text Box 7"/>
            <p:cNvSpPr txBox="1">
              <a:spLocks noChangeArrowheads="1"/>
            </p:cNvSpPr>
            <p:nvPr/>
          </p:nvSpPr>
          <p:spPr bwMode="auto">
            <a:xfrm>
              <a:off x="2219" y="3743"/>
              <a:ext cx="1321"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Finish Garment</a:t>
              </a:r>
            </a:p>
          </p:txBody>
        </p:sp>
        <p:sp>
          <p:nvSpPr>
            <p:cNvPr id="22" name="Line 8"/>
            <p:cNvSpPr>
              <a:spLocks noChangeShapeType="1"/>
            </p:cNvSpPr>
            <p:nvPr/>
          </p:nvSpPr>
          <p:spPr bwMode="auto">
            <a:xfrm>
              <a:off x="2879" y="1680"/>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9"/>
            <p:cNvSpPr>
              <a:spLocks noChangeShapeType="1"/>
            </p:cNvSpPr>
            <p:nvPr/>
          </p:nvSpPr>
          <p:spPr bwMode="auto">
            <a:xfrm>
              <a:off x="2879" y="2256"/>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Line 10"/>
            <p:cNvSpPr>
              <a:spLocks noChangeShapeType="1"/>
            </p:cNvSpPr>
            <p:nvPr/>
          </p:nvSpPr>
          <p:spPr bwMode="auto">
            <a:xfrm>
              <a:off x="2879" y="2832"/>
              <a:ext cx="0" cy="336"/>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Line 11"/>
            <p:cNvSpPr>
              <a:spLocks noChangeShapeType="1"/>
            </p:cNvSpPr>
            <p:nvPr/>
          </p:nvSpPr>
          <p:spPr bwMode="auto">
            <a:xfrm>
              <a:off x="2879" y="3456"/>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Text Box 12"/>
            <p:cNvSpPr txBox="1">
              <a:spLocks noChangeArrowheads="1"/>
            </p:cNvSpPr>
            <p:nvPr/>
          </p:nvSpPr>
          <p:spPr bwMode="auto">
            <a:xfrm>
              <a:off x="3840" y="3076"/>
              <a:ext cx="1176" cy="523"/>
            </a:xfrm>
            <a:prstGeom prst="rect">
              <a:avLst/>
            </a:prstGeom>
            <a:noFill/>
            <a:ln w="9525">
              <a:noFill/>
              <a:miter lim="800000"/>
              <a:headEnd/>
              <a:tailEnd/>
            </a:ln>
          </p:spPr>
          <p:txBody>
            <a:bodyPr wrap="square" anchor="ctr">
              <a:spAutoFit/>
            </a:bodyPr>
            <a:lstStyle/>
            <a:p>
              <a:pPr algn="ctr"/>
              <a:r>
                <a:rPr lang="en-US" sz="2400" dirty="0">
                  <a:latin typeface="Times New Roman" pitchFamily="18" charset="0"/>
                </a:rPr>
                <a:t>This step is</a:t>
              </a:r>
            </a:p>
            <a:p>
              <a:pPr algn="ctr"/>
              <a:r>
                <a:rPr lang="en-US" sz="2400" dirty="0">
                  <a:latin typeface="Times New Roman" pitchFamily="18" charset="0"/>
                </a:rPr>
                <a:t> postponed</a:t>
              </a:r>
            </a:p>
          </p:txBody>
        </p:sp>
        <p:sp>
          <p:nvSpPr>
            <p:cNvPr id="27" name="Line 13"/>
            <p:cNvSpPr>
              <a:spLocks noChangeShapeType="1"/>
            </p:cNvSpPr>
            <p:nvPr/>
          </p:nvSpPr>
          <p:spPr bwMode="auto">
            <a:xfrm flipH="1">
              <a:off x="3504" y="3264"/>
              <a:ext cx="384" cy="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0ACA-E946-4577-84DE-EDE408E81EF1}"/>
              </a:ext>
            </a:extLst>
          </p:cNvPr>
          <p:cNvSpPr>
            <a:spLocks noGrp="1"/>
          </p:cNvSpPr>
          <p:nvPr>
            <p:ph type="title"/>
          </p:nvPr>
        </p:nvSpPr>
        <p:spPr/>
        <p:txBody>
          <a:bodyPr/>
          <a:lstStyle/>
          <a:p>
            <a:r>
              <a:rPr lang="en-US" dirty="0"/>
              <a:t>Postponement</a:t>
            </a:r>
          </a:p>
        </p:txBody>
      </p:sp>
      <p:sp>
        <p:nvSpPr>
          <p:cNvPr id="4" name="TextBox 3">
            <a:extLst>
              <a:ext uri="{FF2B5EF4-FFF2-40B4-BE49-F238E27FC236}">
                <a16:creationId xmlns:a16="http://schemas.microsoft.com/office/drawing/2014/main" id="{613702F0-FC4E-42F2-BF48-77A6BE55C868}"/>
              </a:ext>
            </a:extLst>
          </p:cNvPr>
          <p:cNvSpPr txBox="1"/>
          <p:nvPr/>
        </p:nvSpPr>
        <p:spPr>
          <a:xfrm>
            <a:off x="-4012" y="609600"/>
            <a:ext cx="12185947" cy="1938992"/>
          </a:xfrm>
          <a:prstGeom prst="rect">
            <a:avLst/>
          </a:prstGeom>
          <a:noFill/>
        </p:spPr>
        <p:txBody>
          <a:bodyPr wrap="square">
            <a:spAutoFit/>
          </a:bodyPr>
          <a:lstStyle/>
          <a:p>
            <a:r>
              <a:rPr lang="en-US" sz="2400" dirty="0">
                <a:latin typeface="Book Antiqua" panose="02040602050305030304" pitchFamily="18" charset="0"/>
              </a:rPr>
              <a:t>Delay product differentiation or customization until closer to the time the product is sold</a:t>
            </a:r>
          </a:p>
          <a:p>
            <a:r>
              <a:rPr lang="en-US" sz="2400" dirty="0">
                <a:latin typeface="Book Antiqua" panose="02040602050305030304" pitchFamily="18" charset="0"/>
              </a:rPr>
              <a:t>Have common components in the supply chain for most of the push phase</a:t>
            </a:r>
          </a:p>
          <a:p>
            <a:r>
              <a:rPr lang="en-US" sz="2400" dirty="0">
                <a:latin typeface="Book Antiqua" panose="02040602050305030304" pitchFamily="18" charset="0"/>
              </a:rPr>
              <a:t>Move product differentiation as close to the pull phase of the supply chain as possible</a:t>
            </a:r>
          </a:p>
          <a:p>
            <a:r>
              <a:rPr lang="en-US" sz="2400" dirty="0">
                <a:latin typeface="Book Antiqua" panose="02040602050305030304" pitchFamily="18" charset="0"/>
              </a:rPr>
              <a:t>Inventories in the supply chain are mostly aggregate</a:t>
            </a:r>
          </a:p>
        </p:txBody>
      </p:sp>
    </p:spTree>
    <p:extLst>
      <p:ext uri="{BB962C8B-B14F-4D97-AF65-F5344CB8AC3E}">
        <p14:creationId xmlns:p14="http://schemas.microsoft.com/office/powerpoint/2010/main" val="125903029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6106CA-0502-42D4-83A5-BF98C675B61B}"/>
              </a:ext>
            </a:extLst>
          </p:cNvPr>
          <p:cNvSpPr>
            <a:spLocks noGrp="1"/>
          </p:cNvSpPr>
          <p:nvPr>
            <p:ph type="title"/>
          </p:nvPr>
        </p:nvSpPr>
        <p:spPr/>
        <p:txBody>
          <a:bodyPr/>
          <a:lstStyle/>
          <a:p>
            <a:r>
              <a:rPr lang="en-US" dirty="0"/>
              <a:t>Example of </a:t>
            </a:r>
            <a:r>
              <a:rPr lang="en-US" b="1" dirty="0"/>
              <a:t>postponement</a:t>
            </a:r>
            <a:r>
              <a:rPr lang="en-US" dirty="0"/>
              <a:t> implementation</a:t>
            </a:r>
          </a:p>
        </p:txBody>
      </p:sp>
      <p:graphicFrame>
        <p:nvGraphicFramePr>
          <p:cNvPr id="2" name="Object 1">
            <a:extLst>
              <a:ext uri="{FF2B5EF4-FFF2-40B4-BE49-F238E27FC236}">
                <a16:creationId xmlns:a16="http://schemas.microsoft.com/office/drawing/2014/main" id="{D3B051CE-0513-428C-B5C5-7DA62F960BC6}"/>
              </a:ext>
            </a:extLst>
          </p:cNvPr>
          <p:cNvGraphicFramePr>
            <a:graphicFrameLocks noChangeAspect="1"/>
          </p:cNvGraphicFramePr>
          <p:nvPr>
            <p:extLst>
              <p:ext uri="{D42A27DB-BD31-4B8C-83A1-F6EECF244321}">
                <p14:modId xmlns:p14="http://schemas.microsoft.com/office/powerpoint/2010/main" val="897592304"/>
              </p:ext>
            </p:extLst>
          </p:nvPr>
        </p:nvGraphicFramePr>
        <p:xfrm>
          <a:off x="152400" y="685800"/>
          <a:ext cx="11194330" cy="5715000"/>
        </p:xfrm>
        <a:graphic>
          <a:graphicData uri="http://schemas.openxmlformats.org/presentationml/2006/ole">
            <mc:AlternateContent xmlns:mc="http://schemas.openxmlformats.org/markup-compatibility/2006">
              <mc:Choice xmlns:v="urn:schemas-microsoft-com:vml" Requires="v">
                <p:oleObj spid="_x0000_s30730" name="Worksheet" r:id="rId3" imgW="9048839" imgH="4619605" progId="Excel.Sheet.12">
                  <p:embed/>
                </p:oleObj>
              </mc:Choice>
              <mc:Fallback>
                <p:oleObj name="Worksheet" r:id="rId3" imgW="9048839" imgH="4619605" progId="Excel.Sheet.12">
                  <p:embed/>
                  <p:pic>
                    <p:nvPicPr>
                      <p:cNvPr id="2" name="Object 1">
                        <a:extLst>
                          <a:ext uri="{FF2B5EF4-FFF2-40B4-BE49-F238E27FC236}">
                            <a16:creationId xmlns:a16="http://schemas.microsoft.com/office/drawing/2014/main" id="{D3B051CE-0513-428C-B5C5-7DA62F960BC6}"/>
                          </a:ext>
                        </a:extLst>
                      </p:cNvPr>
                      <p:cNvPicPr/>
                      <p:nvPr/>
                    </p:nvPicPr>
                    <p:blipFill>
                      <a:blip r:embed="rId4"/>
                      <a:stretch>
                        <a:fillRect/>
                      </a:stretch>
                    </p:blipFill>
                    <p:spPr>
                      <a:xfrm>
                        <a:off x="152400" y="685800"/>
                        <a:ext cx="11194330" cy="5715000"/>
                      </a:xfrm>
                      <a:prstGeom prst="rect">
                        <a:avLst/>
                      </a:prstGeom>
                    </p:spPr>
                  </p:pic>
                </p:oleObj>
              </mc:Fallback>
            </mc:AlternateContent>
          </a:graphicData>
        </a:graphic>
      </p:graphicFrame>
      <p:graphicFrame>
        <p:nvGraphicFramePr>
          <p:cNvPr id="12" name="Table 11">
            <a:extLst>
              <a:ext uri="{FF2B5EF4-FFF2-40B4-BE49-F238E27FC236}">
                <a16:creationId xmlns:a16="http://schemas.microsoft.com/office/drawing/2014/main" id="{71DF55EA-F377-4F3D-9AF6-A4240D5076E4}"/>
              </a:ext>
            </a:extLst>
          </p:cNvPr>
          <p:cNvGraphicFramePr>
            <a:graphicFrameLocks noGrp="1"/>
          </p:cNvGraphicFramePr>
          <p:nvPr/>
        </p:nvGraphicFramePr>
        <p:xfrm>
          <a:off x="4695826" y="2743200"/>
          <a:ext cx="6172200" cy="2667000"/>
        </p:xfrm>
        <a:graphic>
          <a:graphicData uri="http://schemas.openxmlformats.org/drawingml/2006/table">
            <a:tbl>
              <a:tblPr firstRow="1" bandRow="1">
                <a:tableStyleId>{72833802-FEF1-4C79-8D5D-14CF1EAF98D9}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691444">
                <a:tc>
                  <a:txBody>
                    <a:bodyPr/>
                    <a:lstStyle/>
                    <a:p>
                      <a:r>
                        <a:rPr lang="en-US" dirty="0"/>
                        <a:t>        Demand</a:t>
                      </a:r>
                    </a:p>
                    <a:p>
                      <a:r>
                        <a:rPr lang="en-US" dirty="0"/>
                        <a:t>Product</a:t>
                      </a:r>
                    </a:p>
                  </a:txBody>
                  <a:tcPr/>
                </a:tc>
                <a:tc>
                  <a:txBody>
                    <a:bodyPr/>
                    <a:lstStyle/>
                    <a:p>
                      <a:pPr algn="ctr"/>
                      <a:r>
                        <a:rPr lang="en-US" dirty="0"/>
                        <a:t>100</a:t>
                      </a:r>
                    </a:p>
                  </a:txBody>
                  <a:tcPr/>
                </a:tc>
                <a:tc>
                  <a:txBody>
                    <a:bodyPr/>
                    <a:lstStyle/>
                    <a:p>
                      <a:pPr algn="ctr"/>
                      <a:r>
                        <a:rPr lang="en-US" dirty="0"/>
                        <a:t>200</a:t>
                      </a:r>
                    </a:p>
                  </a:txBody>
                  <a:tcPr/>
                </a:tc>
                <a:extLst>
                  <a:ext uri="{0D108BD9-81ED-4DB2-BD59-A6C34878D82A}">
                    <a16:rowId xmlns:a16="http://schemas.microsoft.com/office/drawing/2014/main" val="10000"/>
                  </a:ext>
                </a:extLst>
              </a:tr>
              <a:tr h="987778">
                <a:tc>
                  <a:txBody>
                    <a:bodyPr/>
                    <a:lstStyle/>
                    <a:p>
                      <a:endParaRPr lang="en-US" dirty="0"/>
                    </a:p>
                    <a:p>
                      <a:endParaRPr lang="en-US" dirty="0"/>
                    </a:p>
                    <a:p>
                      <a:endParaRPr lang="en-US" dirty="0"/>
                    </a:p>
                  </a:txBody>
                  <a:tcPr/>
                </a:tc>
                <a:tc>
                  <a:txBody>
                    <a:bodyPr/>
                    <a:lstStyle/>
                    <a:p>
                      <a:pPr algn="ctr"/>
                      <a:r>
                        <a:rPr lang="en-US" dirty="0"/>
                        <a:t>50%</a:t>
                      </a:r>
                    </a:p>
                  </a:txBody>
                  <a:tcPr anchor="ctr"/>
                </a:tc>
                <a:tc>
                  <a:txBody>
                    <a:bodyPr/>
                    <a:lstStyle/>
                    <a:p>
                      <a:pPr algn="ctr"/>
                      <a:r>
                        <a:rPr lang="en-US" dirty="0"/>
                        <a:t>50%</a:t>
                      </a:r>
                    </a:p>
                  </a:txBody>
                  <a:tcPr anchor="ctr"/>
                </a:tc>
                <a:extLst>
                  <a:ext uri="{0D108BD9-81ED-4DB2-BD59-A6C34878D82A}">
                    <a16:rowId xmlns:a16="http://schemas.microsoft.com/office/drawing/2014/main" val="10001"/>
                  </a:ext>
                </a:extLst>
              </a:tr>
              <a:tr h="987778">
                <a:tc>
                  <a:txBody>
                    <a:bodyPr/>
                    <a:lstStyle/>
                    <a:p>
                      <a:endParaRPr lang="en-US" dirty="0"/>
                    </a:p>
                    <a:p>
                      <a:endParaRPr lang="en-US" dirty="0"/>
                    </a:p>
                    <a:p>
                      <a:endParaRPr lang="en-US" dirty="0"/>
                    </a:p>
                  </a:txBody>
                  <a:tcPr/>
                </a:tc>
                <a:tc>
                  <a:txBody>
                    <a:bodyPr/>
                    <a:lstStyle/>
                    <a:p>
                      <a:pPr algn="ctr"/>
                      <a:r>
                        <a:rPr lang="en-US" dirty="0"/>
                        <a:t>50%</a:t>
                      </a:r>
                    </a:p>
                  </a:txBody>
                  <a:tcPr anchor="ctr"/>
                </a:tc>
                <a:tc>
                  <a:txBody>
                    <a:bodyPr/>
                    <a:lstStyle/>
                    <a:p>
                      <a:pPr algn="ctr"/>
                      <a:r>
                        <a:rPr lang="en-US" dirty="0"/>
                        <a:t>50%</a:t>
                      </a:r>
                    </a:p>
                  </a:txBody>
                  <a:tcPr anchor="ctr"/>
                </a:tc>
                <a:extLst>
                  <a:ext uri="{0D108BD9-81ED-4DB2-BD59-A6C34878D82A}">
                    <a16:rowId xmlns:a16="http://schemas.microsoft.com/office/drawing/2014/main" val="10002"/>
                  </a:ext>
                </a:extLst>
              </a:tr>
            </a:tbl>
          </a:graphicData>
        </a:graphic>
      </p:graphicFrame>
      <p:pic>
        <p:nvPicPr>
          <p:cNvPr id="14" name="Picture 13">
            <a:extLst>
              <a:ext uri="{FF2B5EF4-FFF2-40B4-BE49-F238E27FC236}">
                <a16:creationId xmlns:a16="http://schemas.microsoft.com/office/drawing/2014/main" id="{C825A224-1C93-419C-9056-52342325C125}"/>
              </a:ext>
            </a:extLst>
          </p:cNvPr>
          <p:cNvPicPr>
            <a:picLocks noChangeAspect="1"/>
          </p:cNvPicPr>
          <p:nvPr/>
        </p:nvPicPr>
        <p:blipFill>
          <a:blip r:embed="rId5"/>
          <a:stretch>
            <a:fillRect/>
          </a:stretch>
        </p:blipFill>
        <p:spPr>
          <a:xfrm>
            <a:off x="5381626" y="4419600"/>
            <a:ext cx="914400" cy="914400"/>
          </a:xfrm>
          <a:prstGeom prst="rect">
            <a:avLst/>
          </a:prstGeom>
        </p:spPr>
      </p:pic>
      <p:pic>
        <p:nvPicPr>
          <p:cNvPr id="15" name="Picture 14">
            <a:extLst>
              <a:ext uri="{FF2B5EF4-FFF2-40B4-BE49-F238E27FC236}">
                <a16:creationId xmlns:a16="http://schemas.microsoft.com/office/drawing/2014/main" id="{0325D2F7-90F7-4808-AE67-94E1CB223534}"/>
              </a:ext>
            </a:extLst>
          </p:cNvPr>
          <p:cNvPicPr>
            <a:picLocks noChangeAspect="1"/>
          </p:cNvPicPr>
          <p:nvPr/>
        </p:nvPicPr>
        <p:blipFill>
          <a:blip r:embed="rId6"/>
          <a:stretch>
            <a:fillRect/>
          </a:stretch>
        </p:blipFill>
        <p:spPr>
          <a:xfrm>
            <a:off x="5381626" y="3505200"/>
            <a:ext cx="914400" cy="914400"/>
          </a:xfrm>
          <a:prstGeom prst="rect">
            <a:avLst/>
          </a:prstGeom>
        </p:spPr>
      </p:pic>
      <p:sp>
        <p:nvSpPr>
          <p:cNvPr id="16" name="TextBox 15">
            <a:extLst>
              <a:ext uri="{FF2B5EF4-FFF2-40B4-BE49-F238E27FC236}">
                <a16:creationId xmlns:a16="http://schemas.microsoft.com/office/drawing/2014/main" id="{673B13E3-708B-4EC3-9FAF-9D9C74D4CC7E}"/>
              </a:ext>
            </a:extLst>
          </p:cNvPr>
          <p:cNvSpPr txBox="1"/>
          <p:nvPr/>
        </p:nvSpPr>
        <p:spPr>
          <a:xfrm>
            <a:off x="4572000" y="5689163"/>
            <a:ext cx="7724774" cy="646331"/>
          </a:xfrm>
          <a:prstGeom prst="rect">
            <a:avLst/>
          </a:prstGeom>
          <a:noFill/>
        </p:spPr>
        <p:txBody>
          <a:bodyPr wrap="square">
            <a:spAutoFit/>
          </a:bodyPr>
          <a:lstStyle/>
          <a:p>
            <a:pPr lvl="0" rtl="0"/>
            <a:r>
              <a:rPr lang="en-US" dirty="0"/>
              <a:t>Produce 150 of each color ahead of time</a:t>
            </a:r>
          </a:p>
          <a:p>
            <a:pPr lvl="0" rtl="0"/>
            <a:r>
              <a:rPr lang="en-US" dirty="0"/>
              <a:t>Produce 300 which can be dyed after demand is observed</a:t>
            </a:r>
          </a:p>
        </p:txBody>
      </p:sp>
    </p:spTree>
    <p:extLst>
      <p:ext uri="{BB962C8B-B14F-4D97-AF65-F5344CB8AC3E}">
        <p14:creationId xmlns:p14="http://schemas.microsoft.com/office/powerpoint/2010/main" val="255534316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C8B1-9F3D-4058-B9FA-6F0883255198}"/>
              </a:ext>
            </a:extLst>
          </p:cNvPr>
          <p:cNvSpPr>
            <a:spLocks noGrp="1"/>
          </p:cNvSpPr>
          <p:nvPr>
            <p:ph type="title"/>
          </p:nvPr>
        </p:nvSpPr>
        <p:spPr/>
        <p:txBody>
          <a:bodyPr/>
          <a:lstStyle/>
          <a:p>
            <a:r>
              <a:rPr lang="en-US" dirty="0"/>
              <a:t>Value of Postponement</a:t>
            </a:r>
          </a:p>
        </p:txBody>
      </p:sp>
      <p:sp>
        <p:nvSpPr>
          <p:cNvPr id="3" name="Content Placeholder 4" descr="s s = 100 times F sub s to the power of negative 1 times C S L times the square root of L times sigma sub D">
            <a:extLst>
              <a:ext uri="{FF2B5EF4-FFF2-40B4-BE49-F238E27FC236}">
                <a16:creationId xmlns:a16="http://schemas.microsoft.com/office/drawing/2014/main" id="{F40C0108-8ABF-44CE-854E-08632B9245B1}"/>
              </a:ext>
            </a:extLst>
          </p:cNvPr>
          <p:cNvSpPr txBox="1">
            <a:spLocks/>
          </p:cNvSpPr>
          <p:nvPr/>
        </p:nvSpPr>
        <p:spPr>
          <a:xfrm>
            <a:off x="0" y="685800"/>
            <a:ext cx="12192000" cy="4844092"/>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300"/>
              </a:spcAft>
              <a:buFont typeface="Wingdings" pitchFamily="2" charset="2"/>
              <a:buNone/>
            </a:pPr>
            <a:r>
              <a:rPr lang="en-US" sz="2000" kern="0" dirty="0">
                <a:latin typeface="Book Antiqua" panose="02040602050305030304" pitchFamily="18" charset="0"/>
              </a:rPr>
              <a:t>100 different paint colors, </a:t>
            </a:r>
            <a:r>
              <a:rPr lang="en-US" sz="2000" i="1" kern="0" dirty="0">
                <a:latin typeface="Book Antiqua" panose="02040602050305030304" pitchFamily="18" charset="0"/>
                <a:cs typeface="Times New Roman"/>
              </a:rPr>
              <a:t>R</a:t>
            </a:r>
            <a:r>
              <a:rPr lang="en-US" sz="2000" kern="0" dirty="0">
                <a:latin typeface="Book Antiqua" panose="02040602050305030304" pitchFamily="18" charset="0"/>
              </a:rPr>
              <a:t> = 30/week, </a:t>
            </a:r>
            <a:r>
              <a:rPr lang="en-US" sz="2000" i="1" kern="1200" dirty="0">
                <a:solidFill>
                  <a:srgbClr val="000000"/>
                </a:solidFill>
                <a:latin typeface="Book Antiqua" panose="02040602050305030304" pitchFamily="18" charset="0"/>
                <a:sym typeface="Symbol" panose="05050102010706020507" pitchFamily="18" charset="2"/>
              </a:rPr>
              <a:t></a:t>
            </a:r>
            <a:r>
              <a:rPr lang="en-US" sz="2000" i="1" baseline="-25000" dirty="0">
                <a:solidFill>
                  <a:srgbClr val="000000"/>
                </a:solidFill>
                <a:latin typeface="Book Antiqua" panose="02040602050305030304" pitchFamily="18" charset="0"/>
                <a:sym typeface="Symbol" panose="05050102010706020507" pitchFamily="18" charset="2"/>
              </a:rPr>
              <a:t>R</a:t>
            </a:r>
            <a:r>
              <a:rPr lang="en-US" sz="2000" kern="1200" dirty="0">
                <a:solidFill>
                  <a:srgbClr val="000000"/>
                </a:solidFill>
                <a:latin typeface="Book Antiqua" panose="02040602050305030304" pitchFamily="18" charset="0"/>
                <a:sym typeface="Symbol" panose="05050102010706020507" pitchFamily="18" charset="2"/>
              </a:rPr>
              <a:t> = 10, </a:t>
            </a:r>
            <a:r>
              <a:rPr lang="en-US" sz="2000" i="1" kern="0" dirty="0">
                <a:latin typeface="Book Antiqua" panose="02040602050305030304" pitchFamily="18" charset="0"/>
                <a:cs typeface="Times New Roman"/>
              </a:rPr>
              <a:t>L</a:t>
            </a:r>
            <a:r>
              <a:rPr lang="en-US" sz="2000" kern="0" dirty="0">
                <a:latin typeface="Book Antiqua" panose="02040602050305030304" pitchFamily="18" charset="0"/>
              </a:rPr>
              <a:t> = 2 weeks, </a:t>
            </a:r>
            <a:r>
              <a:rPr lang="en-US" sz="2000" i="1" kern="0" dirty="0">
                <a:latin typeface="Book Antiqua" panose="02040602050305030304" pitchFamily="18" charset="0"/>
                <a:cs typeface="Times New Roman"/>
              </a:rPr>
              <a:t>CSL</a:t>
            </a:r>
            <a:r>
              <a:rPr lang="en-US" sz="2000" kern="0" dirty="0">
                <a:latin typeface="Book Antiqua" panose="02040602050305030304" pitchFamily="18" charset="0"/>
              </a:rPr>
              <a:t> = 0.95</a:t>
            </a:r>
          </a:p>
          <a:p>
            <a:pPr marL="0" indent="0">
              <a:spcAft>
                <a:spcPts val="300"/>
              </a:spcAft>
              <a:buFont typeface="Wingdings" pitchFamily="2" charset="2"/>
              <a:buNone/>
            </a:pPr>
            <a:r>
              <a:rPr lang="en-US" sz="2000" kern="0" dirty="0">
                <a:latin typeface="Book Antiqua" panose="02040602050305030304" pitchFamily="18" charset="0"/>
              </a:rPr>
              <a:t>Average Demand During Lead time = LTD= 2*30=60</a:t>
            </a:r>
          </a:p>
          <a:p>
            <a:pPr marL="0" indent="0">
              <a:spcAft>
                <a:spcPts val="300"/>
              </a:spcAft>
              <a:buFont typeface="Wingdings" pitchFamily="2" charset="2"/>
              <a:buNone/>
            </a:pPr>
            <a:r>
              <a:rPr lang="en-US" sz="2000" kern="0" dirty="0">
                <a:latin typeface="Book Antiqua" panose="02040602050305030304" pitchFamily="18" charset="0"/>
              </a:rPr>
              <a:t>Standard deviation of demand during Lead time =</a:t>
            </a:r>
            <a:r>
              <a:rPr lang="en-US" sz="2000" kern="0" dirty="0" err="1">
                <a:latin typeface="Book Antiqua" panose="02040602050305030304" pitchFamily="18" charset="0"/>
              </a:rPr>
              <a:t>StdDevLTD</a:t>
            </a:r>
            <a:r>
              <a:rPr lang="en-US" sz="2000" kern="0" dirty="0">
                <a:latin typeface="Book Antiqua" panose="02040602050305030304" pitchFamily="18" charset="0"/>
              </a:rPr>
              <a:t>= </a:t>
            </a:r>
            <a:r>
              <a:rPr lang="en-US" sz="2000" i="1" kern="1200" dirty="0">
                <a:solidFill>
                  <a:srgbClr val="000000"/>
                </a:solidFill>
                <a:latin typeface="Book Antiqua" panose="02040602050305030304" pitchFamily="18" charset="0"/>
                <a:sym typeface="Symbol" panose="05050102010706020507" pitchFamily="18" charset="2"/>
              </a:rPr>
              <a:t></a:t>
            </a:r>
            <a:r>
              <a:rPr lang="en-US" sz="2000" i="1" kern="1200" baseline="-25000" dirty="0">
                <a:solidFill>
                  <a:srgbClr val="000000"/>
                </a:solidFill>
                <a:latin typeface="Book Antiqua" panose="02040602050305030304" pitchFamily="18" charset="0"/>
                <a:sym typeface="Symbol" panose="05050102010706020507" pitchFamily="18" charset="2"/>
              </a:rPr>
              <a:t>LTD</a:t>
            </a:r>
            <a:r>
              <a:rPr lang="en-US" sz="2000" kern="1200" dirty="0">
                <a:solidFill>
                  <a:srgbClr val="000000"/>
                </a:solidFill>
                <a:latin typeface="Book Antiqua" panose="02040602050305030304" pitchFamily="18" charset="0"/>
                <a:sym typeface="Symbol" panose="05050102010706020507" pitchFamily="18" charset="2"/>
              </a:rPr>
              <a:t> = </a:t>
            </a:r>
            <a:r>
              <a:rPr lang="en-US" sz="2000" kern="0" dirty="0">
                <a:latin typeface="Book Antiqua" panose="02040602050305030304" pitchFamily="18" charset="0"/>
              </a:rPr>
              <a:t>SQRT(L)*</a:t>
            </a:r>
            <a:r>
              <a:rPr lang="en-US" sz="2000" i="1" kern="1200" dirty="0">
                <a:solidFill>
                  <a:srgbClr val="000000"/>
                </a:solidFill>
                <a:latin typeface="Book Antiqua" panose="02040602050305030304" pitchFamily="18" charset="0"/>
                <a:sym typeface="Symbol" panose="05050102010706020507" pitchFamily="18" charset="2"/>
              </a:rPr>
              <a:t> </a:t>
            </a:r>
            <a:r>
              <a:rPr lang="en-US" sz="2000" i="1" baseline="-25000" dirty="0">
                <a:solidFill>
                  <a:srgbClr val="000000"/>
                </a:solidFill>
                <a:latin typeface="Book Antiqua" panose="02040602050305030304" pitchFamily="18" charset="0"/>
                <a:sym typeface="Symbol" panose="05050102010706020507" pitchFamily="18" charset="2"/>
              </a:rPr>
              <a:t>R</a:t>
            </a:r>
            <a:r>
              <a:rPr lang="en-US" sz="2000" kern="1200" dirty="0">
                <a:solidFill>
                  <a:srgbClr val="000000"/>
                </a:solidFill>
                <a:latin typeface="Book Antiqua" panose="02040602050305030304" pitchFamily="18" charset="0"/>
                <a:sym typeface="Symbol" panose="05050102010706020507" pitchFamily="18" charset="2"/>
              </a:rPr>
              <a:t> = </a:t>
            </a:r>
            <a:r>
              <a:rPr lang="en-US" sz="2000" kern="0" dirty="0">
                <a:latin typeface="Book Antiqua" panose="02040602050305030304" pitchFamily="18" charset="0"/>
              </a:rPr>
              <a:t>SQRT(2)*10= 14.14</a:t>
            </a:r>
          </a:p>
          <a:p>
            <a:pPr marL="0" indent="0">
              <a:spcAft>
                <a:spcPts val="300"/>
              </a:spcAft>
              <a:buFont typeface="Wingdings" pitchFamily="2" charset="2"/>
              <a:buNone/>
            </a:pPr>
            <a:r>
              <a:rPr lang="en-US" sz="2000" kern="0" dirty="0">
                <a:latin typeface="Book Antiqua" panose="02040602050305030304" pitchFamily="18" charset="0"/>
              </a:rPr>
              <a:t>ROP =</a:t>
            </a:r>
            <a:r>
              <a:rPr lang="en-US" sz="2000" kern="0" dirty="0">
                <a:solidFill>
                  <a:srgbClr val="000000"/>
                </a:solidFill>
                <a:latin typeface="Book Antiqua" panose="02040602050305030304" pitchFamily="18" charset="0"/>
              </a:rPr>
              <a:t>NORM.INV(0.95,60,14.14)</a:t>
            </a:r>
            <a:r>
              <a:rPr lang="en-US" sz="2000" kern="0" dirty="0">
                <a:latin typeface="Book Antiqua" panose="02040602050305030304" pitchFamily="18" charset="0"/>
              </a:rPr>
              <a:t> = </a:t>
            </a:r>
            <a:r>
              <a:rPr lang="en-US" sz="2000" kern="0" dirty="0">
                <a:solidFill>
                  <a:srgbClr val="000000"/>
                </a:solidFill>
                <a:latin typeface="Book Antiqua" panose="02040602050305030304" pitchFamily="18" charset="0"/>
              </a:rPr>
              <a:t>83.25823</a:t>
            </a:r>
            <a:endParaRPr lang="en-US" sz="2000" kern="0" dirty="0">
              <a:latin typeface="Book Antiqua" panose="02040602050305030304" pitchFamily="18" charset="0"/>
            </a:endParaRPr>
          </a:p>
          <a:p>
            <a:pPr marL="0" indent="0">
              <a:spcAft>
                <a:spcPts val="300"/>
              </a:spcAft>
              <a:buFont typeface="Wingdings" pitchFamily="2" charset="2"/>
              <a:buNone/>
            </a:pPr>
            <a:r>
              <a:rPr lang="en-US" sz="2000" kern="0" dirty="0">
                <a:latin typeface="Book Antiqua" panose="02040602050305030304" pitchFamily="18" charset="0"/>
              </a:rPr>
              <a:t>Isafety-One= 83.26-60=23.26</a:t>
            </a:r>
          </a:p>
          <a:p>
            <a:pPr marL="0" indent="0">
              <a:spcAft>
                <a:spcPts val="300"/>
              </a:spcAft>
              <a:buFont typeface="Wingdings" pitchFamily="2" charset="2"/>
              <a:buNone/>
            </a:pPr>
            <a:r>
              <a:rPr lang="en-US" sz="2000" kern="0" dirty="0" err="1">
                <a:latin typeface="Book Antiqua" panose="02040602050305030304" pitchFamily="18" charset="0"/>
              </a:rPr>
              <a:t>IsafetyAll</a:t>
            </a:r>
            <a:r>
              <a:rPr lang="en-US" sz="2000" kern="0" dirty="0">
                <a:latin typeface="Book Antiqua" panose="02040602050305030304" pitchFamily="18" charset="0"/>
              </a:rPr>
              <a:t>= 100*23.26= 2326</a:t>
            </a:r>
          </a:p>
          <a:p>
            <a:pPr marL="0" indent="0">
              <a:spcAft>
                <a:spcPts val="300"/>
              </a:spcAft>
              <a:buFont typeface="Wingdings" pitchFamily="2" charset="2"/>
              <a:buNone/>
            </a:pPr>
            <a:r>
              <a:rPr lang="en-US" sz="2000" kern="0" dirty="0">
                <a:latin typeface="Book Antiqua" panose="02040602050305030304" pitchFamily="18" charset="0"/>
              </a:rPr>
              <a:t>Average 100 Products in two weeks = 100*30*2= 6000</a:t>
            </a:r>
          </a:p>
          <a:p>
            <a:pPr marL="0" indent="0">
              <a:spcAft>
                <a:spcPts val="300"/>
              </a:spcAft>
              <a:buFont typeface="Wingdings" pitchFamily="2" charset="2"/>
              <a:buNone/>
            </a:pPr>
            <a:r>
              <a:rPr lang="en-US" sz="2000" kern="0" dirty="0">
                <a:latin typeface="Book Antiqua" panose="02040602050305030304" pitchFamily="18" charset="0"/>
              </a:rPr>
              <a:t>StdDev 100 Products = SQRT(100)*10=100</a:t>
            </a:r>
          </a:p>
          <a:p>
            <a:pPr marL="0" indent="0">
              <a:spcAft>
                <a:spcPts val="300"/>
              </a:spcAft>
              <a:buFont typeface="Wingdings" pitchFamily="2" charset="2"/>
              <a:buNone/>
            </a:pPr>
            <a:r>
              <a:rPr lang="en-US" sz="2000" kern="0" dirty="0">
                <a:latin typeface="Book Antiqua" panose="02040602050305030304" pitchFamily="18" charset="0"/>
              </a:rPr>
              <a:t>StdDev 100 Products in two weeks = SQRT(2)*100=141.4</a:t>
            </a:r>
          </a:p>
          <a:p>
            <a:pPr marL="0" indent="0">
              <a:spcAft>
                <a:spcPts val="300"/>
              </a:spcAft>
              <a:buFont typeface="Wingdings" pitchFamily="2" charset="2"/>
              <a:buNone/>
            </a:pPr>
            <a:r>
              <a:rPr lang="en-US" sz="2000" kern="0" dirty="0">
                <a:latin typeface="Book Antiqua" panose="02040602050305030304" pitchFamily="18" charset="0"/>
              </a:rPr>
              <a:t>ROP-100 products =</a:t>
            </a:r>
            <a:r>
              <a:rPr lang="en-US" sz="2000" kern="0" dirty="0">
                <a:solidFill>
                  <a:srgbClr val="000000"/>
                </a:solidFill>
                <a:latin typeface="Book Antiqua" panose="02040602050305030304" pitchFamily="18" charset="0"/>
              </a:rPr>
              <a:t>NORM.INV(0.95,6000,141.4)</a:t>
            </a:r>
            <a:r>
              <a:rPr lang="en-US" sz="2000" kern="0" dirty="0">
                <a:latin typeface="Book Antiqua" panose="02040602050305030304" pitchFamily="18" charset="0"/>
              </a:rPr>
              <a:t> = </a:t>
            </a:r>
            <a:r>
              <a:rPr lang="en-US" sz="2000" kern="0" dirty="0">
                <a:solidFill>
                  <a:srgbClr val="000000"/>
                </a:solidFill>
                <a:latin typeface="Book Antiqua" panose="02040602050305030304" pitchFamily="18" charset="0"/>
              </a:rPr>
              <a:t>6233</a:t>
            </a:r>
            <a:endParaRPr lang="en-US" sz="2000" kern="0" dirty="0">
              <a:latin typeface="Book Antiqua" panose="02040602050305030304" pitchFamily="18" charset="0"/>
            </a:endParaRPr>
          </a:p>
          <a:p>
            <a:pPr marL="0" indent="0">
              <a:spcAft>
                <a:spcPts val="300"/>
              </a:spcAft>
              <a:buFont typeface="Wingdings" pitchFamily="2" charset="2"/>
              <a:buNone/>
            </a:pPr>
            <a:r>
              <a:rPr lang="en-US" sz="2000" kern="0" dirty="0">
                <a:latin typeface="Book Antiqua" panose="02040602050305030304" pitchFamily="18" charset="0"/>
              </a:rPr>
              <a:t>Isafety-One=6233-6000-233</a:t>
            </a:r>
          </a:p>
          <a:p>
            <a:pPr marL="0" indent="0">
              <a:spcAft>
                <a:spcPts val="300"/>
              </a:spcAft>
              <a:buFont typeface="Wingdings" pitchFamily="2" charset="2"/>
              <a:buNone/>
            </a:pPr>
            <a:r>
              <a:rPr lang="en-US" sz="2000" kern="0" dirty="0">
                <a:latin typeface="Book Antiqua" panose="02040602050305030304" pitchFamily="18" charset="0"/>
              </a:rPr>
              <a:t>233 vs 2326</a:t>
            </a: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IN" sz="2000" kern="0" dirty="0">
              <a:latin typeface="Book Antiqua" panose="02040602050305030304" pitchFamily="18" charset="0"/>
            </a:endParaRPr>
          </a:p>
        </p:txBody>
      </p:sp>
    </p:spTree>
    <p:extLst>
      <p:ext uri="{BB962C8B-B14F-4D97-AF65-F5344CB8AC3E}">
        <p14:creationId xmlns:p14="http://schemas.microsoft.com/office/powerpoint/2010/main" val="2137753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3D0E2-BBBE-4453-BB24-C248F6BDF100}"/>
              </a:ext>
            </a:extLst>
          </p:cNvPr>
          <p:cNvSpPr>
            <a:spLocks noGrp="1"/>
          </p:cNvSpPr>
          <p:nvPr>
            <p:ph idx="1"/>
          </p:nvPr>
        </p:nvSpPr>
        <p:spPr>
          <a:xfrm>
            <a:off x="0" y="613954"/>
            <a:ext cx="12115800" cy="5715000"/>
          </a:xfrm>
        </p:spPr>
        <p:txBody>
          <a:bodyPr/>
          <a:lstStyle/>
          <a:p>
            <a:pPr marL="60325" lvl="1" indent="0">
              <a:buNone/>
            </a:pPr>
            <a:r>
              <a:rPr lang="en-US" sz="2300" dirty="0">
                <a:latin typeface="Book Antiqua" panose="02040602050305030304" pitchFamily="18" charset="0"/>
              </a:rPr>
              <a:t>D2=900/year, S+S1= 4000+1000= 5000, H1=100</a:t>
            </a:r>
          </a:p>
          <a:p>
            <a:pPr marL="60325" lvl="1" indent="0">
              <a:spcAft>
                <a:spcPts val="600"/>
              </a:spcAft>
              <a:buNone/>
            </a:pPr>
            <a:r>
              <a:rPr lang="en-US" sz="2300" dirty="0">
                <a:latin typeface="Book Antiqua" panose="02040602050305030304" pitchFamily="18" charset="0"/>
              </a:rPr>
              <a:t>EOQ1= SQRT[2D1(S+S1)/H1] = SQRT[2(900)(5000)/100] =300</a:t>
            </a:r>
          </a:p>
          <a:p>
            <a:pPr marL="60325" lvl="1" indent="0">
              <a:spcAft>
                <a:spcPts val="600"/>
              </a:spcAft>
              <a:buNone/>
            </a:pPr>
            <a:r>
              <a:rPr lang="en-US" sz="2300" dirty="0">
                <a:latin typeface="Book Antiqua" panose="02040602050305030304" pitchFamily="18" charset="0"/>
              </a:rPr>
              <a:t># of orders= D1/Q1 = 900/300= 3</a:t>
            </a:r>
          </a:p>
          <a:p>
            <a:pPr marL="60325" lvl="1" indent="0">
              <a:spcAft>
                <a:spcPts val="600"/>
              </a:spcAft>
              <a:buNone/>
            </a:pPr>
            <a:r>
              <a:rPr lang="en-US" sz="2300" dirty="0">
                <a:latin typeface="Book Antiqua" panose="02040602050305030304" pitchFamily="18" charset="0"/>
              </a:rPr>
              <a:t>OC = (4000+1000)(900/300) =15000</a:t>
            </a:r>
          </a:p>
          <a:p>
            <a:pPr marL="60325" lvl="1" indent="0">
              <a:spcAft>
                <a:spcPts val="600"/>
              </a:spcAft>
              <a:buNone/>
            </a:pPr>
            <a:r>
              <a:rPr lang="en-US" sz="2300" dirty="0">
                <a:latin typeface="Book Antiqua" panose="02040602050305030304" pitchFamily="18" charset="0"/>
              </a:rPr>
              <a:t>CC= 100(300/2) = 15000 </a:t>
            </a:r>
          </a:p>
          <a:p>
            <a:pPr marL="60325" lvl="1" indent="0">
              <a:spcAft>
                <a:spcPts val="600"/>
              </a:spcAft>
              <a:buNone/>
            </a:pPr>
            <a:r>
              <a:rPr lang="en-US" sz="2300" dirty="0">
                <a:latin typeface="Book Antiqua" panose="02040602050305030304" pitchFamily="18" charset="0"/>
              </a:rPr>
              <a:t>TC = 30000</a:t>
            </a:r>
          </a:p>
          <a:p>
            <a:pPr marL="60325" lvl="1" indent="0">
              <a:spcBef>
                <a:spcPts val="0"/>
              </a:spcBef>
              <a:spcAft>
                <a:spcPts val="600"/>
              </a:spcAft>
              <a:buNone/>
            </a:pPr>
            <a:r>
              <a:rPr lang="en-US" sz="2300" dirty="0">
                <a:latin typeface="Book Antiqua" panose="02040602050305030304" pitchFamily="18" charset="0"/>
              </a:rPr>
              <a:t>Cycle-Inventory = Q1/2= 300/2 = 150</a:t>
            </a:r>
          </a:p>
          <a:p>
            <a:pPr marL="60325" lvl="1" indent="0">
              <a:spcBef>
                <a:spcPts val="0"/>
              </a:spcBef>
              <a:spcAft>
                <a:spcPts val="600"/>
              </a:spcAft>
              <a:buNone/>
            </a:pPr>
            <a:r>
              <a:rPr lang="en-US" sz="2300" dirty="0">
                <a:latin typeface="Book Antiqua" panose="02040602050305030304" pitchFamily="18" charset="0"/>
              </a:rPr>
              <a:t>Inventory Turns =900/150 = 6</a:t>
            </a:r>
          </a:p>
          <a:p>
            <a:pPr marL="60325" lvl="1" indent="0">
              <a:spcBef>
                <a:spcPts val="0"/>
              </a:spcBef>
              <a:spcAft>
                <a:spcPts val="600"/>
              </a:spcAft>
              <a:buNone/>
            </a:pPr>
            <a:r>
              <a:rPr lang="en-US" sz="2300" dirty="0">
                <a:latin typeface="Book Antiqua" panose="02040602050305030304" pitchFamily="18" charset="0"/>
              </a:rPr>
              <a:t>Flow time  </a:t>
            </a:r>
            <a:r>
              <a:rPr lang="en-US" sz="2300" dirty="0">
                <a:latin typeface="Book Antiqua" panose="02040602050305030304" pitchFamily="18" charset="0"/>
                <a:sym typeface="Wingdings" panose="05000000000000000000" pitchFamily="2" charset="2"/>
              </a:rPr>
              <a:t> RT=I  RT=Q/2 900T=150  T=0.1667 year</a:t>
            </a:r>
          </a:p>
          <a:p>
            <a:pPr marL="60325" lvl="1" indent="0">
              <a:spcBef>
                <a:spcPts val="0"/>
              </a:spcBef>
              <a:spcAft>
                <a:spcPts val="600"/>
              </a:spcAft>
              <a:buNone/>
            </a:pPr>
            <a:r>
              <a:rPr lang="en-US" sz="2300" dirty="0">
                <a:latin typeface="Book Antiqua" panose="02040602050305030304" pitchFamily="18" charset="0"/>
                <a:sym typeface="Wingdings" panose="05000000000000000000" pitchFamily="2" charset="2"/>
              </a:rPr>
              <a:t>Assuming 50 Weeks  50(. 0.1667) = 8.33 weeks</a:t>
            </a:r>
          </a:p>
          <a:p>
            <a:pPr marL="60325" lvl="1" indent="0">
              <a:spcBef>
                <a:spcPts val="0"/>
              </a:spcBef>
              <a:spcAft>
                <a:spcPts val="600"/>
              </a:spcAft>
              <a:buNone/>
            </a:pPr>
            <a:r>
              <a:rPr lang="en-US" sz="2300" dirty="0">
                <a:latin typeface="Book Antiqua" panose="02040602050305030304" pitchFamily="18" charset="0"/>
                <a:sym typeface="Wingdings" panose="05000000000000000000" pitchFamily="2" charset="2"/>
              </a:rPr>
              <a:t>Assuming 360 days per year  360(0.1667) = 60 days</a:t>
            </a:r>
          </a:p>
          <a:p>
            <a:pPr marL="60325" lvl="1" indent="0">
              <a:spcBef>
                <a:spcPts val="0"/>
              </a:spcBef>
              <a:spcAft>
                <a:spcPts val="600"/>
              </a:spcAft>
              <a:buNone/>
            </a:pPr>
            <a:r>
              <a:rPr lang="en-US" sz="2300" dirty="0">
                <a:latin typeface="Book Antiqua" panose="02040602050305030304" pitchFamily="18" charset="0"/>
                <a:sym typeface="Wingdings" panose="05000000000000000000" pitchFamily="2" charset="2"/>
              </a:rPr>
              <a:t>TC(Individual) = TC1+TC2 = 40000+30000=70000 </a:t>
            </a:r>
            <a:endParaRPr lang="en-US" sz="2300" dirty="0">
              <a:latin typeface="Book Antiqua" panose="02040602050305030304" pitchFamily="18" charset="0"/>
            </a:endParaRPr>
          </a:p>
        </p:txBody>
      </p:sp>
      <p:sp>
        <p:nvSpPr>
          <p:cNvPr id="3" name="Title 2">
            <a:extLst>
              <a:ext uri="{FF2B5EF4-FFF2-40B4-BE49-F238E27FC236}">
                <a16:creationId xmlns:a16="http://schemas.microsoft.com/office/drawing/2014/main" id="{7F1C5C7C-B1FD-4172-84AE-8364B11D622B}"/>
              </a:ext>
            </a:extLst>
          </p:cNvPr>
          <p:cNvSpPr>
            <a:spLocks noGrp="1"/>
          </p:cNvSpPr>
          <p:nvPr>
            <p:ph type="title"/>
          </p:nvPr>
        </p:nvSpPr>
        <p:spPr>
          <a:xfrm>
            <a:off x="0" y="0"/>
            <a:ext cx="12192000" cy="609600"/>
          </a:xfrm>
        </p:spPr>
        <p:txBody>
          <a:bodyPr/>
          <a:lstStyle/>
          <a:p>
            <a:r>
              <a:rPr lang="en-US" dirty="0"/>
              <a:t>Individual replenishment: Product 2 </a:t>
            </a:r>
          </a:p>
        </p:txBody>
      </p:sp>
    </p:spTree>
    <p:extLst>
      <p:ext uri="{BB962C8B-B14F-4D97-AF65-F5344CB8AC3E}">
        <p14:creationId xmlns:p14="http://schemas.microsoft.com/office/powerpoint/2010/main" val="4153660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9162F-09D2-4724-835B-401B0DE72513}"/>
              </a:ext>
            </a:extLst>
          </p:cNvPr>
          <p:cNvSpPr>
            <a:spLocks noGrp="1"/>
          </p:cNvSpPr>
          <p:nvPr>
            <p:ph type="title"/>
          </p:nvPr>
        </p:nvSpPr>
        <p:spPr/>
        <p:txBody>
          <a:bodyPr/>
          <a:lstStyle/>
          <a:p>
            <a:r>
              <a:rPr lang="en-US" dirty="0"/>
              <a:t>Postponement</a:t>
            </a:r>
          </a:p>
        </p:txBody>
      </p:sp>
      <p:pic>
        <p:nvPicPr>
          <p:cNvPr id="5" name="Graphic 4" descr="Long sleeve shirt with solid fill">
            <a:extLst>
              <a:ext uri="{FF2B5EF4-FFF2-40B4-BE49-F238E27FC236}">
                <a16:creationId xmlns:a16="http://schemas.microsoft.com/office/drawing/2014/main" id="{ABC82F6B-5C6D-4C5E-BF32-32F677168D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891" y="556749"/>
            <a:ext cx="1650492" cy="1650492"/>
          </a:xfrm>
          <a:prstGeom prst="rect">
            <a:avLst/>
          </a:prstGeom>
        </p:spPr>
      </p:pic>
      <p:pic>
        <p:nvPicPr>
          <p:cNvPr id="6" name="Graphic 5" descr="Long sleeve shirt with solid fill">
            <a:extLst>
              <a:ext uri="{FF2B5EF4-FFF2-40B4-BE49-F238E27FC236}">
                <a16:creationId xmlns:a16="http://schemas.microsoft.com/office/drawing/2014/main" id="{00405CA5-5D0D-4DC5-A4FC-31D094A5DA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7228" y="2201755"/>
            <a:ext cx="1650492" cy="1650492"/>
          </a:xfrm>
          <a:prstGeom prst="rect">
            <a:avLst/>
          </a:prstGeom>
        </p:spPr>
      </p:pic>
      <p:pic>
        <p:nvPicPr>
          <p:cNvPr id="7" name="Graphic 6" descr="Long sleeve shirt with solid fill">
            <a:extLst>
              <a:ext uri="{FF2B5EF4-FFF2-40B4-BE49-F238E27FC236}">
                <a16:creationId xmlns:a16="http://schemas.microsoft.com/office/drawing/2014/main" id="{4BD28CC2-8EAE-43C5-B66D-EFB67CFD4C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9400" y="556749"/>
            <a:ext cx="1650492" cy="1650492"/>
          </a:xfrm>
          <a:prstGeom prst="rect">
            <a:avLst/>
          </a:prstGeom>
        </p:spPr>
      </p:pic>
      <p:pic>
        <p:nvPicPr>
          <p:cNvPr id="8" name="Graphic 7" descr="Long sleeve shirt with solid fill">
            <a:extLst>
              <a:ext uri="{FF2B5EF4-FFF2-40B4-BE49-F238E27FC236}">
                <a16:creationId xmlns:a16="http://schemas.microsoft.com/office/drawing/2014/main" id="{B8765F07-9B6C-4A29-8882-85C73775A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22590" y="2116067"/>
            <a:ext cx="1650492" cy="1650492"/>
          </a:xfrm>
          <a:prstGeom prst="rect">
            <a:avLst/>
          </a:prstGeom>
        </p:spPr>
      </p:pic>
      <p:sp useBgFill="1">
        <p:nvSpPr>
          <p:cNvPr id="9" name="Content Placeholder 1">
            <a:extLst>
              <a:ext uri="{FF2B5EF4-FFF2-40B4-BE49-F238E27FC236}">
                <a16:creationId xmlns:a16="http://schemas.microsoft.com/office/drawing/2014/main" id="{2EFFC1D8-B0FC-4E08-91E1-8BDDE4F6433F}"/>
              </a:ext>
            </a:extLst>
          </p:cNvPr>
          <p:cNvSpPr txBox="1">
            <a:spLocks/>
          </p:cNvSpPr>
          <p:nvPr/>
        </p:nvSpPr>
        <p:spPr>
          <a:xfrm>
            <a:off x="-18864" y="585324"/>
            <a:ext cx="10391946" cy="2834188"/>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600"/>
              </a:spcBef>
              <a:buNone/>
            </a:pPr>
            <a:r>
              <a:rPr lang="en-US" sz="2400" kern="0" dirty="0">
                <a:latin typeface="Book Antiqua" panose="02040602050305030304" pitchFamily="18" charset="0"/>
              </a:rPr>
              <a:t>Four shirts, the same design, different color. Demand N~(100,25). </a:t>
            </a:r>
          </a:p>
          <a:p>
            <a:pPr marL="0" indent="0">
              <a:spcBef>
                <a:spcPts val="600"/>
              </a:spcBef>
              <a:buNone/>
            </a:pPr>
            <a:r>
              <a:rPr lang="en-US" sz="2400" kern="0" dirty="0">
                <a:latin typeface="Book Antiqua" panose="02040602050305030304" pitchFamily="18" charset="0"/>
              </a:rPr>
              <a:t>If we dye them first and prefer to have a 95.45% service level, </a:t>
            </a:r>
          </a:p>
          <a:p>
            <a:pPr marL="0" indent="0">
              <a:spcBef>
                <a:spcPts val="600"/>
              </a:spcBef>
              <a:buNone/>
            </a:pPr>
            <a:r>
              <a:rPr lang="en-US" sz="2400" kern="0" dirty="0">
                <a:latin typeface="Book Antiqua" panose="02040602050305030304" pitchFamily="18" charset="0"/>
              </a:rPr>
              <a:t>how much safety stock do we need?</a:t>
            </a:r>
          </a:p>
          <a:p>
            <a:pPr marL="0" indent="0">
              <a:spcBef>
                <a:spcPts val="600"/>
              </a:spcBef>
              <a:buNone/>
            </a:pPr>
            <a:r>
              <a:rPr lang="en-US" sz="2400" kern="0" dirty="0">
                <a:latin typeface="Book Antiqua" panose="02040602050305030304" pitchFamily="18" charset="0"/>
              </a:rPr>
              <a:t>Q for one color =NORM.INV(0.95,100,25) = 141.1213407</a:t>
            </a:r>
          </a:p>
          <a:p>
            <a:pPr marL="0" indent="0">
              <a:spcBef>
                <a:spcPts val="600"/>
              </a:spcBef>
              <a:buNone/>
            </a:pPr>
            <a:r>
              <a:rPr lang="en-US" sz="2400" kern="0" dirty="0">
                <a:latin typeface="Book Antiqua" panose="02040602050305030304" pitchFamily="18" charset="0"/>
              </a:rPr>
              <a:t>Isafety for one color = 141.1213407 -100 = 41.1213407</a:t>
            </a:r>
          </a:p>
          <a:p>
            <a:pPr marL="0" indent="0">
              <a:spcBef>
                <a:spcPts val="600"/>
              </a:spcBef>
              <a:buNone/>
            </a:pPr>
            <a:r>
              <a:rPr lang="en-US" sz="2400" kern="0" dirty="0">
                <a:latin typeface="Book Antiqua" panose="02040602050305030304" pitchFamily="18" charset="0"/>
              </a:rPr>
              <a:t>Isafety for one colors =4(41.1213407) = 164.4853628 	</a:t>
            </a:r>
          </a:p>
        </p:txBody>
      </p:sp>
      <p:pic>
        <p:nvPicPr>
          <p:cNvPr id="10" name="Graphic 9" descr="Long sleeve shirt with solid fill">
            <a:extLst>
              <a:ext uri="{FF2B5EF4-FFF2-40B4-BE49-F238E27FC236}">
                <a16:creationId xmlns:a16="http://schemas.microsoft.com/office/drawing/2014/main" id="{B2358654-3BF2-4E50-8A5F-891400925B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52353" y="4734196"/>
            <a:ext cx="1650492" cy="1650492"/>
          </a:xfrm>
          <a:prstGeom prst="rect">
            <a:avLst/>
          </a:prstGeom>
        </p:spPr>
      </p:pic>
      <p:sp>
        <p:nvSpPr>
          <p:cNvPr id="11" name="Content Placeholder 1">
            <a:extLst>
              <a:ext uri="{FF2B5EF4-FFF2-40B4-BE49-F238E27FC236}">
                <a16:creationId xmlns:a16="http://schemas.microsoft.com/office/drawing/2014/main" id="{4FB79E13-0391-440D-8AF3-7A44C55C9E4B}"/>
              </a:ext>
            </a:extLst>
          </p:cNvPr>
          <p:cNvSpPr txBox="1">
            <a:spLocks/>
          </p:cNvSpPr>
          <p:nvPr/>
        </p:nvSpPr>
        <p:spPr>
          <a:xfrm>
            <a:off x="-18864" y="3505200"/>
            <a:ext cx="11296463" cy="3144062"/>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600"/>
              </a:spcBef>
              <a:buNone/>
            </a:pPr>
            <a:r>
              <a:rPr lang="en-US" sz="2400" kern="0" dirty="0">
                <a:latin typeface="Book Antiqua" panose="02040602050305030304" pitchFamily="18" charset="0"/>
              </a:rPr>
              <a:t>What if we have a high-speed dyeing machine and could postpone dyeing the uncolored fabric to when the demand comes with the same service level?</a:t>
            </a:r>
          </a:p>
          <a:p>
            <a:pPr marL="0" indent="0">
              <a:spcBef>
                <a:spcPts val="600"/>
              </a:spcBef>
              <a:buNone/>
            </a:pPr>
            <a:r>
              <a:rPr lang="en-US" sz="2400" kern="0" dirty="0">
                <a:latin typeface="Book Antiqua" panose="02040602050305030304" pitchFamily="18" charset="0"/>
              </a:rPr>
              <a:t>Average Demand for all colors = 4(100) =400</a:t>
            </a:r>
          </a:p>
          <a:p>
            <a:pPr marL="0" indent="0">
              <a:spcBef>
                <a:spcPts val="600"/>
              </a:spcBef>
              <a:buNone/>
            </a:pPr>
            <a:r>
              <a:rPr lang="en-US" sz="2400" kern="0" dirty="0">
                <a:latin typeface="Book Antiqua" panose="02040602050305030304" pitchFamily="18" charset="0"/>
              </a:rPr>
              <a:t>Standard Deviation of Demand for all colors = SQRT(4)(25) =50</a:t>
            </a:r>
          </a:p>
          <a:p>
            <a:pPr marL="0" indent="0">
              <a:spcBef>
                <a:spcPts val="600"/>
              </a:spcBef>
              <a:buNone/>
            </a:pPr>
            <a:r>
              <a:rPr lang="en-US" sz="2400" kern="0" dirty="0">
                <a:latin typeface="Book Antiqua" panose="02040602050305030304" pitchFamily="18" charset="0"/>
              </a:rPr>
              <a:t> =NORM.INV(0.95,400,50) = 482.2426813 </a:t>
            </a:r>
            <a:r>
              <a:rPr lang="en-US" sz="2400" kern="0" dirty="0">
                <a:latin typeface="Book Antiqua" panose="02040602050305030304" pitchFamily="18" charset="0"/>
                <a:sym typeface="Wingdings" panose="05000000000000000000" pitchFamily="2" charset="2"/>
              </a:rPr>
              <a:t> Isafety 482.2426813-400 </a:t>
            </a:r>
            <a:endParaRPr lang="en-US" sz="2400" kern="0" dirty="0">
              <a:latin typeface="Book Antiqua" panose="02040602050305030304" pitchFamily="18" charset="0"/>
            </a:endParaRPr>
          </a:p>
          <a:p>
            <a:pPr marL="0" indent="0">
              <a:spcBef>
                <a:spcPts val="600"/>
              </a:spcBef>
              <a:buNone/>
            </a:pPr>
            <a:r>
              <a:rPr lang="en-US" sz="2400" kern="0" dirty="0">
                <a:latin typeface="Book Antiqua" panose="02040602050305030304" pitchFamily="18" charset="0"/>
              </a:rPr>
              <a:t>Isafety = 82.</a:t>
            </a:r>
            <a:r>
              <a:rPr lang="en-US" sz="2400" kern="0" dirty="0">
                <a:latin typeface="Book Antiqua" panose="02040602050305030304" pitchFamily="18" charset="0"/>
                <a:sym typeface="Wingdings" panose="05000000000000000000" pitchFamily="2" charset="2"/>
              </a:rPr>
              <a:t> 2426813 that is</a:t>
            </a:r>
          </a:p>
          <a:p>
            <a:pPr marL="0" indent="0">
              <a:spcBef>
                <a:spcPts val="600"/>
              </a:spcBef>
              <a:buNone/>
            </a:pPr>
            <a:r>
              <a:rPr lang="en-US" sz="2400" kern="0" dirty="0">
                <a:latin typeface="Book Antiqua" panose="02040602050305030304" pitchFamily="18" charset="0"/>
              </a:rPr>
              <a:t>82.</a:t>
            </a:r>
            <a:r>
              <a:rPr lang="en-US" sz="2400" kern="0" dirty="0">
                <a:latin typeface="Book Antiqua" panose="02040602050305030304" pitchFamily="18" charset="0"/>
                <a:sym typeface="Wingdings" panose="05000000000000000000" pitchFamily="2" charset="2"/>
              </a:rPr>
              <a:t> 2426813/</a:t>
            </a:r>
            <a:r>
              <a:rPr lang="en-US" sz="2400" kern="0" dirty="0">
                <a:latin typeface="Book Antiqua" panose="02040602050305030304" pitchFamily="18" charset="0"/>
              </a:rPr>
              <a:t> 164.4853628  or 50% improvement</a:t>
            </a:r>
          </a:p>
        </p:txBody>
      </p:sp>
    </p:spTree>
    <p:extLst>
      <p:ext uri="{BB962C8B-B14F-4D97-AF65-F5344CB8AC3E}">
        <p14:creationId xmlns:p14="http://schemas.microsoft.com/office/powerpoint/2010/main" val="3080280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dissolv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dissolve">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dissolv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dissolve">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dissolve">
                                      <p:cBhvr>
                                        <p:cTn id="57" dur="500"/>
                                        <p:tgtEl>
                                          <p:spTgt spid="1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
                                            <p:txEl>
                                              <p:pRg st="5" end="5"/>
                                            </p:txEl>
                                          </p:spTgt>
                                        </p:tgtEl>
                                        <p:attrNameLst>
                                          <p:attrName>style.visibility</p:attrName>
                                        </p:attrNameLst>
                                      </p:cBhvr>
                                      <p:to>
                                        <p:strVal val="visible"/>
                                      </p:to>
                                    </p:set>
                                    <p:animEffect transition="in" filter="dissolve">
                                      <p:cBhvr>
                                        <p:cTn id="6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FD18-F3B5-41BA-9CB9-82060195A951}"/>
              </a:ext>
            </a:extLst>
          </p:cNvPr>
          <p:cNvSpPr>
            <a:spLocks noGrp="1"/>
          </p:cNvSpPr>
          <p:nvPr>
            <p:ph type="title"/>
          </p:nvPr>
        </p:nvSpPr>
        <p:spPr/>
        <p:txBody>
          <a:bodyPr/>
          <a:lstStyle/>
          <a:p>
            <a:r>
              <a:rPr lang="en-US" dirty="0"/>
              <a:t>Postponement</a:t>
            </a:r>
          </a:p>
        </p:txBody>
      </p:sp>
      <p:graphicFrame>
        <p:nvGraphicFramePr>
          <p:cNvPr id="3" name="Object 2">
            <a:extLst>
              <a:ext uri="{FF2B5EF4-FFF2-40B4-BE49-F238E27FC236}">
                <a16:creationId xmlns:a16="http://schemas.microsoft.com/office/drawing/2014/main" id="{C01D01E8-05B8-4057-8FE5-A4A979473FC3}"/>
              </a:ext>
            </a:extLst>
          </p:cNvPr>
          <p:cNvGraphicFramePr>
            <a:graphicFrameLocks noChangeAspect="1"/>
          </p:cNvGraphicFramePr>
          <p:nvPr/>
        </p:nvGraphicFramePr>
        <p:xfrm>
          <a:off x="48164" y="685800"/>
          <a:ext cx="8590175" cy="5715000"/>
        </p:xfrm>
        <a:graphic>
          <a:graphicData uri="http://schemas.openxmlformats.org/presentationml/2006/ole">
            <mc:AlternateContent xmlns:mc="http://schemas.openxmlformats.org/markup-compatibility/2006">
              <mc:Choice xmlns:v="urn:schemas-microsoft-com:vml" Requires="v">
                <p:oleObj spid="_x0000_s31754" name="Worksheet" r:id="rId3" imgW="6943592" imgH="4619605" progId="Excel.Sheet.12">
                  <p:embed/>
                </p:oleObj>
              </mc:Choice>
              <mc:Fallback>
                <p:oleObj name="Worksheet" r:id="rId3" imgW="6943592" imgH="4619605" progId="Excel.Sheet.12">
                  <p:embed/>
                  <p:pic>
                    <p:nvPicPr>
                      <p:cNvPr id="3" name="Object 2">
                        <a:extLst>
                          <a:ext uri="{FF2B5EF4-FFF2-40B4-BE49-F238E27FC236}">
                            <a16:creationId xmlns:a16="http://schemas.microsoft.com/office/drawing/2014/main" id="{C01D01E8-05B8-4057-8FE5-A4A979473FC3}"/>
                          </a:ext>
                        </a:extLst>
                      </p:cNvPr>
                      <p:cNvPicPr/>
                      <p:nvPr/>
                    </p:nvPicPr>
                    <p:blipFill>
                      <a:blip r:embed="rId4"/>
                      <a:stretch>
                        <a:fillRect/>
                      </a:stretch>
                    </p:blipFill>
                    <p:spPr>
                      <a:xfrm>
                        <a:off x="48164" y="685800"/>
                        <a:ext cx="8590175" cy="5715000"/>
                      </a:xfrm>
                      <a:prstGeom prst="rect">
                        <a:avLst/>
                      </a:prstGeom>
                    </p:spPr>
                  </p:pic>
                </p:oleObj>
              </mc:Fallback>
            </mc:AlternateContent>
          </a:graphicData>
        </a:graphic>
      </p:graphicFrame>
      <p:pic>
        <p:nvPicPr>
          <p:cNvPr id="4" name="Graphic 3" descr="Long sleeve shirt with solid fill">
            <a:extLst>
              <a:ext uri="{FF2B5EF4-FFF2-40B4-BE49-F238E27FC236}">
                <a16:creationId xmlns:a16="http://schemas.microsoft.com/office/drawing/2014/main" id="{C12928F3-0C84-46B0-9376-57CADE0015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0891" y="556749"/>
            <a:ext cx="1650492" cy="1650492"/>
          </a:xfrm>
          <a:prstGeom prst="rect">
            <a:avLst/>
          </a:prstGeom>
        </p:spPr>
      </p:pic>
      <p:pic>
        <p:nvPicPr>
          <p:cNvPr id="5" name="Graphic 4" descr="Long sleeve shirt with solid fill">
            <a:extLst>
              <a:ext uri="{FF2B5EF4-FFF2-40B4-BE49-F238E27FC236}">
                <a16:creationId xmlns:a16="http://schemas.microsoft.com/office/drawing/2014/main" id="{31726AB2-59F0-4780-B917-FBB20BB55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7228" y="2201755"/>
            <a:ext cx="1650492" cy="1650492"/>
          </a:xfrm>
          <a:prstGeom prst="rect">
            <a:avLst/>
          </a:prstGeom>
        </p:spPr>
      </p:pic>
      <p:pic>
        <p:nvPicPr>
          <p:cNvPr id="6" name="Graphic 5" descr="Long sleeve shirt with solid fill">
            <a:extLst>
              <a:ext uri="{FF2B5EF4-FFF2-40B4-BE49-F238E27FC236}">
                <a16:creationId xmlns:a16="http://schemas.microsoft.com/office/drawing/2014/main" id="{15C7CFB6-D361-435E-9263-9EAE359D67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39400" y="556749"/>
            <a:ext cx="1650492" cy="1650492"/>
          </a:xfrm>
          <a:prstGeom prst="rect">
            <a:avLst/>
          </a:prstGeom>
        </p:spPr>
      </p:pic>
      <p:pic>
        <p:nvPicPr>
          <p:cNvPr id="7" name="Graphic 6" descr="Long sleeve shirt with solid fill">
            <a:extLst>
              <a:ext uri="{FF2B5EF4-FFF2-40B4-BE49-F238E27FC236}">
                <a16:creationId xmlns:a16="http://schemas.microsoft.com/office/drawing/2014/main" id="{4984B88E-4760-414D-9A8D-13A925C5B1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22590" y="2116067"/>
            <a:ext cx="1650492" cy="1650492"/>
          </a:xfrm>
          <a:prstGeom prst="rect">
            <a:avLst/>
          </a:prstGeom>
        </p:spPr>
      </p:pic>
      <p:pic>
        <p:nvPicPr>
          <p:cNvPr id="8" name="Graphic 7" descr="Long sleeve shirt with solid fill">
            <a:extLst>
              <a:ext uri="{FF2B5EF4-FFF2-40B4-BE49-F238E27FC236}">
                <a16:creationId xmlns:a16="http://schemas.microsoft.com/office/drawing/2014/main" id="{70E4BB22-B5AC-402A-813D-1AA581E2FE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52353" y="4734196"/>
            <a:ext cx="1650492" cy="1650492"/>
          </a:xfrm>
          <a:prstGeom prst="rect">
            <a:avLst/>
          </a:prstGeom>
        </p:spPr>
      </p:pic>
    </p:spTree>
    <p:extLst>
      <p:ext uri="{BB962C8B-B14F-4D97-AF65-F5344CB8AC3E}">
        <p14:creationId xmlns:p14="http://schemas.microsoft.com/office/powerpoint/2010/main" val="124613857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2531"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Design for SCM</a:t>
            </a:r>
            <a:endParaRPr lang="en-US" dirty="0"/>
          </a:p>
        </p:txBody>
      </p:sp>
      <p:sp>
        <p:nvSpPr>
          <p:cNvPr id="22532" name="Rectangle 2"/>
          <p:cNvSpPr>
            <a:spLocks noGrp="1" noChangeArrowheads="1"/>
          </p:cNvSpPr>
          <p:nvPr>
            <p:ph type="title"/>
          </p:nvPr>
        </p:nvSpPr>
        <p:spPr/>
        <p:txBody>
          <a:bodyPr/>
          <a:lstStyle/>
          <a:p>
            <a:pPr eaLnBrk="1" hangingPunct="1"/>
            <a:r>
              <a:rPr lang="en-US" sz="2600" dirty="0"/>
              <a:t>What is the impact of process postponement on Benetton’s profits? Suppose that manufacturing process takes 20 weeks, and that demands are normally distributed.</a:t>
            </a:r>
          </a:p>
        </p:txBody>
      </p:sp>
      <p:graphicFrame>
        <p:nvGraphicFramePr>
          <p:cNvPr id="6" name="Table 5"/>
          <p:cNvGraphicFramePr>
            <a:graphicFrameLocks noGrp="1"/>
          </p:cNvGraphicFramePr>
          <p:nvPr/>
        </p:nvGraphicFramePr>
        <p:xfrm>
          <a:off x="1981200" y="1447800"/>
          <a:ext cx="6934200" cy="1752600"/>
        </p:xfrm>
        <a:graphic>
          <a:graphicData uri="http://schemas.openxmlformats.org/drawingml/2006/table">
            <a:tbl>
              <a:tblPr firstRow="1" bandRow="1">
                <a:tableStyleId>{2A488322-F2BA-4B5B-9748-0D474271808F}</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609600">
                <a:tc>
                  <a:txBody>
                    <a:bodyPr/>
                    <a:lstStyle/>
                    <a:p>
                      <a:endParaRPr lang="en-US" dirty="0"/>
                    </a:p>
                  </a:txBody>
                  <a:tcPr/>
                </a:tc>
                <a:tc>
                  <a:txBody>
                    <a:bodyPr/>
                    <a:lstStyle/>
                    <a:p>
                      <a:r>
                        <a:rPr lang="en-US" dirty="0"/>
                        <a:t>Option 1 – no postponement</a:t>
                      </a:r>
                    </a:p>
                  </a:txBody>
                  <a:tcPr/>
                </a:tc>
                <a:tc>
                  <a:txBody>
                    <a:bodyPr/>
                    <a:lstStyle/>
                    <a:p>
                      <a:r>
                        <a:rPr lang="en-US" dirty="0"/>
                        <a:t>Option 2 – with postponement</a:t>
                      </a:r>
                    </a:p>
                  </a:txBody>
                  <a:tcPr/>
                </a:tc>
                <a:extLst>
                  <a:ext uri="{0D108BD9-81ED-4DB2-BD59-A6C34878D82A}">
                    <a16:rowId xmlns:a16="http://schemas.microsoft.com/office/drawing/2014/main" val="10000"/>
                  </a:ext>
                </a:extLst>
              </a:tr>
              <a:tr h="370840">
                <a:tc>
                  <a:txBody>
                    <a:bodyPr/>
                    <a:lstStyle/>
                    <a:p>
                      <a:r>
                        <a:rPr lang="en-US" dirty="0"/>
                        <a:t>Cost c</a:t>
                      </a:r>
                    </a:p>
                  </a:txBody>
                  <a:tcPr/>
                </a:tc>
                <a:tc>
                  <a:txBody>
                    <a:bodyPr/>
                    <a:lstStyle/>
                    <a:p>
                      <a:pPr algn="r"/>
                      <a:r>
                        <a:rPr lang="en-US" dirty="0"/>
                        <a:t>20</a:t>
                      </a:r>
                    </a:p>
                  </a:txBody>
                  <a:tcPr/>
                </a:tc>
                <a:tc>
                  <a:txBody>
                    <a:bodyPr/>
                    <a:lstStyle/>
                    <a:p>
                      <a:pPr algn="r"/>
                      <a:r>
                        <a:rPr lang="en-US" dirty="0"/>
                        <a:t>22</a:t>
                      </a:r>
                    </a:p>
                  </a:txBody>
                  <a:tcPr/>
                </a:tc>
                <a:extLst>
                  <a:ext uri="{0D108BD9-81ED-4DB2-BD59-A6C34878D82A}">
                    <a16:rowId xmlns:a16="http://schemas.microsoft.com/office/drawing/2014/main" val="10001"/>
                  </a:ext>
                </a:extLst>
              </a:tr>
              <a:tr h="370840">
                <a:tc>
                  <a:txBody>
                    <a:bodyPr/>
                    <a:lstStyle/>
                    <a:p>
                      <a:r>
                        <a:rPr lang="en-US" dirty="0"/>
                        <a:t>Retail</a:t>
                      </a:r>
                      <a:r>
                        <a:rPr lang="en-US" baseline="0" dirty="0"/>
                        <a:t> price p</a:t>
                      </a:r>
                      <a:endParaRPr lang="en-US" dirty="0"/>
                    </a:p>
                  </a:txBody>
                  <a:tcPr/>
                </a:tc>
                <a:tc>
                  <a:txBody>
                    <a:bodyPr/>
                    <a:lstStyle/>
                    <a:p>
                      <a:pPr algn="r"/>
                      <a:r>
                        <a:rPr lang="en-US" dirty="0"/>
                        <a:t>50</a:t>
                      </a:r>
                    </a:p>
                  </a:txBody>
                  <a:tcPr/>
                </a:tc>
                <a:tc>
                  <a:txBody>
                    <a:bodyPr/>
                    <a:lstStyle/>
                    <a:p>
                      <a:pPr algn="r"/>
                      <a:r>
                        <a:rPr lang="en-US" dirty="0"/>
                        <a:t>50</a:t>
                      </a:r>
                    </a:p>
                  </a:txBody>
                  <a:tcPr/>
                </a:tc>
                <a:extLst>
                  <a:ext uri="{0D108BD9-81ED-4DB2-BD59-A6C34878D82A}">
                    <a16:rowId xmlns:a16="http://schemas.microsoft.com/office/drawing/2014/main" val="10002"/>
                  </a:ext>
                </a:extLst>
              </a:tr>
              <a:tr h="370840">
                <a:tc>
                  <a:txBody>
                    <a:bodyPr/>
                    <a:lstStyle/>
                    <a:p>
                      <a:r>
                        <a:rPr lang="en-US" dirty="0"/>
                        <a:t>Clearance</a:t>
                      </a:r>
                      <a:r>
                        <a:rPr lang="en-US" baseline="0" dirty="0"/>
                        <a:t> price </a:t>
                      </a:r>
                      <a:r>
                        <a:rPr lang="en-US" dirty="0"/>
                        <a:t>s</a:t>
                      </a:r>
                    </a:p>
                  </a:txBody>
                  <a:tcPr/>
                </a:tc>
                <a:tc>
                  <a:txBody>
                    <a:bodyPr/>
                    <a:lstStyle/>
                    <a:p>
                      <a:pPr algn="r"/>
                      <a:r>
                        <a:rPr lang="en-US" dirty="0"/>
                        <a:t>10</a:t>
                      </a:r>
                    </a:p>
                  </a:txBody>
                  <a:tcPr/>
                </a:tc>
                <a:tc>
                  <a:txBody>
                    <a:bodyPr/>
                    <a:lstStyle/>
                    <a:p>
                      <a:pPr algn="r"/>
                      <a:r>
                        <a:rPr lang="en-US" dirty="0"/>
                        <a:t>10</a:t>
                      </a:r>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4267200" y="3276600"/>
          <a:ext cx="6096000" cy="2931160"/>
        </p:xfrm>
        <a:graphic>
          <a:graphicData uri="http://schemas.openxmlformats.org/drawingml/2006/table">
            <a:tbl>
              <a:tblPr firstRow="1" bandRow="1">
                <a:tableStyleId>{91EBBBCC-DAD2-459C-BE2E-F6DE35CF9A28}</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Product</a:t>
                      </a:r>
                    </a:p>
                  </a:txBody>
                  <a:tcPr/>
                </a:tc>
                <a:tc>
                  <a:txBody>
                    <a:bodyPr/>
                    <a:lstStyle/>
                    <a:p>
                      <a:pPr algn="r"/>
                      <a:r>
                        <a:rPr lang="en-US" dirty="0"/>
                        <a:t>Mean</a:t>
                      </a:r>
                      <a:r>
                        <a:rPr lang="en-US" baseline="0" dirty="0"/>
                        <a:t> demand</a:t>
                      </a:r>
                      <a:endParaRPr lang="en-US" dirty="0"/>
                    </a:p>
                  </a:txBody>
                  <a:tcPr/>
                </a:tc>
                <a:tc>
                  <a:txBody>
                    <a:bodyPr/>
                    <a:lstStyle/>
                    <a:p>
                      <a:pPr algn="r"/>
                      <a:r>
                        <a:rPr lang="en-US" dirty="0"/>
                        <a:t>St. deviation</a:t>
                      </a:r>
                    </a:p>
                  </a:txBody>
                  <a:tcPr/>
                </a:tc>
                <a:extLst>
                  <a:ext uri="{0D108BD9-81ED-4DB2-BD59-A6C34878D82A}">
                    <a16:rowId xmlns:a16="http://schemas.microsoft.com/office/drawing/2014/main" val="10000"/>
                  </a:ext>
                </a:extLst>
              </a:tr>
              <a:tr h="370840">
                <a:tc>
                  <a:txBody>
                    <a:bodyPr/>
                    <a:lstStyle/>
                    <a:p>
                      <a:endParaRPr lang="en-US" dirty="0"/>
                    </a:p>
                    <a:p>
                      <a:endParaRPr lang="en-US" dirty="0"/>
                    </a:p>
                  </a:txBody>
                  <a:tcPr/>
                </a:tc>
                <a:tc>
                  <a:txBody>
                    <a:bodyPr/>
                    <a:lstStyle/>
                    <a:p>
                      <a:pPr algn="r"/>
                      <a:r>
                        <a:rPr lang="en-US" dirty="0"/>
                        <a:t>1,000</a:t>
                      </a:r>
                    </a:p>
                  </a:txBody>
                  <a:tcPr/>
                </a:tc>
                <a:tc>
                  <a:txBody>
                    <a:bodyPr/>
                    <a:lstStyle/>
                    <a:p>
                      <a:pPr algn="r"/>
                      <a:r>
                        <a:rPr lang="en-US" dirty="0"/>
                        <a:t>500</a:t>
                      </a:r>
                    </a:p>
                  </a:txBody>
                  <a:tcPr/>
                </a:tc>
                <a:extLst>
                  <a:ext uri="{0D108BD9-81ED-4DB2-BD59-A6C34878D82A}">
                    <a16:rowId xmlns:a16="http://schemas.microsoft.com/office/drawing/2014/main" val="10001"/>
                  </a:ext>
                </a:extLst>
              </a:tr>
              <a:tr h="370840">
                <a:tc>
                  <a:txBody>
                    <a:bodyPr/>
                    <a:lstStyle/>
                    <a:p>
                      <a:endParaRPr lang="en-US" dirty="0"/>
                    </a:p>
                    <a:p>
                      <a:endParaRPr lang="en-US" dirty="0"/>
                    </a:p>
                  </a:txBody>
                  <a:tcPr/>
                </a:tc>
                <a:tc>
                  <a:txBody>
                    <a:bodyPr/>
                    <a:lstStyle/>
                    <a:p>
                      <a:pPr algn="r"/>
                      <a:r>
                        <a:rPr lang="en-US" dirty="0"/>
                        <a:t>1,000</a:t>
                      </a:r>
                    </a:p>
                  </a:txBody>
                  <a:tcPr/>
                </a:tc>
                <a:tc>
                  <a:txBody>
                    <a:bodyPr/>
                    <a:lstStyle/>
                    <a:p>
                      <a:pPr algn="r"/>
                      <a:r>
                        <a:rPr lang="en-US" dirty="0"/>
                        <a:t>500</a:t>
                      </a:r>
                    </a:p>
                  </a:txBody>
                  <a:tcPr/>
                </a:tc>
                <a:extLst>
                  <a:ext uri="{0D108BD9-81ED-4DB2-BD59-A6C34878D82A}">
                    <a16:rowId xmlns:a16="http://schemas.microsoft.com/office/drawing/2014/main" val="10002"/>
                  </a:ext>
                </a:extLst>
              </a:tr>
              <a:tr h="370840">
                <a:tc>
                  <a:txBody>
                    <a:bodyPr/>
                    <a:lstStyle/>
                    <a:p>
                      <a:endParaRPr lang="en-US" dirty="0"/>
                    </a:p>
                    <a:p>
                      <a:endParaRPr lang="en-US" dirty="0"/>
                    </a:p>
                  </a:txBody>
                  <a:tcPr/>
                </a:tc>
                <a:tc>
                  <a:txBody>
                    <a:bodyPr/>
                    <a:lstStyle/>
                    <a:p>
                      <a:pPr algn="r"/>
                      <a:r>
                        <a:rPr lang="en-US" dirty="0"/>
                        <a:t>1,000</a:t>
                      </a:r>
                    </a:p>
                  </a:txBody>
                  <a:tcPr/>
                </a:tc>
                <a:tc>
                  <a:txBody>
                    <a:bodyPr/>
                    <a:lstStyle/>
                    <a:p>
                      <a:pPr algn="r"/>
                      <a:r>
                        <a:rPr lang="en-US" dirty="0"/>
                        <a:t>500</a:t>
                      </a:r>
                    </a:p>
                  </a:txBody>
                  <a:tcPr/>
                </a:tc>
                <a:extLst>
                  <a:ext uri="{0D108BD9-81ED-4DB2-BD59-A6C34878D82A}">
                    <a16:rowId xmlns:a16="http://schemas.microsoft.com/office/drawing/2014/main" val="10003"/>
                  </a:ext>
                </a:extLst>
              </a:tr>
              <a:tr h="370840">
                <a:tc>
                  <a:txBody>
                    <a:bodyPr/>
                    <a:lstStyle/>
                    <a:p>
                      <a:endParaRPr lang="en-US" dirty="0"/>
                    </a:p>
                    <a:p>
                      <a:endParaRPr lang="en-US" dirty="0"/>
                    </a:p>
                  </a:txBody>
                  <a:tcPr/>
                </a:tc>
                <a:tc>
                  <a:txBody>
                    <a:bodyPr/>
                    <a:lstStyle/>
                    <a:p>
                      <a:pPr algn="r"/>
                      <a:r>
                        <a:rPr lang="en-US" dirty="0"/>
                        <a:t>1,000</a:t>
                      </a:r>
                    </a:p>
                  </a:txBody>
                  <a:tcPr/>
                </a:tc>
                <a:tc>
                  <a:txBody>
                    <a:bodyPr/>
                    <a:lstStyle/>
                    <a:p>
                      <a:pPr algn="r"/>
                      <a:r>
                        <a:rPr lang="en-US" dirty="0"/>
                        <a:t>500</a:t>
                      </a:r>
                    </a:p>
                  </a:txBody>
                  <a:tcPr/>
                </a:tc>
                <a:extLst>
                  <a:ext uri="{0D108BD9-81ED-4DB2-BD59-A6C34878D82A}">
                    <a16:rowId xmlns:a16="http://schemas.microsoft.com/office/drawing/2014/main" val="10004"/>
                  </a:ext>
                </a:extLst>
              </a:tr>
            </a:tbl>
          </a:graphicData>
        </a:graphic>
      </p:graphicFrame>
      <p:grpSp>
        <p:nvGrpSpPr>
          <p:cNvPr id="12" name="Group 11"/>
          <p:cNvGrpSpPr/>
          <p:nvPr/>
        </p:nvGrpSpPr>
        <p:grpSpPr>
          <a:xfrm>
            <a:off x="4343400" y="3657600"/>
            <a:ext cx="1752600" cy="2540916"/>
            <a:chOff x="2819400" y="3657600"/>
            <a:chExt cx="1752600" cy="2540916"/>
          </a:xfrm>
        </p:grpSpPr>
        <p:pic>
          <p:nvPicPr>
            <p:cNvPr id="8" name="Picture 7" descr="untitled.png"/>
            <p:cNvPicPr>
              <a:picLocks noChangeAspect="1"/>
            </p:cNvPicPr>
            <p:nvPr/>
          </p:nvPicPr>
          <p:blipFill>
            <a:blip r:embed="rId3" cstate="print"/>
            <a:stretch>
              <a:fillRect/>
            </a:stretch>
          </p:blipFill>
          <p:spPr>
            <a:xfrm rot="10800000" flipV="1">
              <a:off x="2819400" y="3657600"/>
              <a:ext cx="433388" cy="625747"/>
            </a:xfrm>
            <a:prstGeom prst="rect">
              <a:avLst/>
            </a:prstGeom>
          </p:spPr>
        </p:pic>
        <p:pic>
          <p:nvPicPr>
            <p:cNvPr id="9" name="Picture 8" descr="images4XUXCYVX.jpg"/>
            <p:cNvPicPr>
              <a:picLocks noChangeAspect="1"/>
            </p:cNvPicPr>
            <p:nvPr/>
          </p:nvPicPr>
          <p:blipFill>
            <a:blip r:embed="rId4" cstate="print"/>
            <a:stretch>
              <a:fillRect/>
            </a:stretch>
          </p:blipFill>
          <p:spPr>
            <a:xfrm>
              <a:off x="3124200" y="4343400"/>
              <a:ext cx="533400" cy="617621"/>
            </a:xfrm>
            <a:prstGeom prst="rect">
              <a:avLst/>
            </a:prstGeom>
          </p:spPr>
        </p:pic>
        <p:pic>
          <p:nvPicPr>
            <p:cNvPr id="10" name="Picture 9" descr="imagesRC50M64D.jpg"/>
            <p:cNvPicPr>
              <a:picLocks noChangeAspect="1"/>
            </p:cNvPicPr>
            <p:nvPr/>
          </p:nvPicPr>
          <p:blipFill>
            <a:blip r:embed="rId5" cstate="print"/>
            <a:stretch>
              <a:fillRect/>
            </a:stretch>
          </p:blipFill>
          <p:spPr>
            <a:xfrm>
              <a:off x="3505200" y="4953000"/>
              <a:ext cx="457200" cy="640080"/>
            </a:xfrm>
            <a:prstGeom prst="rect">
              <a:avLst/>
            </a:prstGeom>
          </p:spPr>
        </p:pic>
        <p:pic>
          <p:nvPicPr>
            <p:cNvPr id="11" name="Picture 10" descr="imagesYBG48JIO.jpg"/>
            <p:cNvPicPr>
              <a:picLocks noChangeAspect="1"/>
            </p:cNvPicPr>
            <p:nvPr/>
          </p:nvPicPr>
          <p:blipFill>
            <a:blip r:embed="rId6" cstate="print"/>
            <a:stretch>
              <a:fillRect/>
            </a:stretch>
          </p:blipFill>
          <p:spPr>
            <a:xfrm>
              <a:off x="4038600" y="5486400"/>
              <a:ext cx="533400" cy="712116"/>
            </a:xfrm>
            <a:prstGeom prst="rect">
              <a:avLst/>
            </a:prstGeom>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4579"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Design for SCM</a:t>
            </a:r>
            <a:endParaRPr lang="en-US" dirty="0"/>
          </a:p>
        </p:txBody>
      </p:sp>
      <p:sp>
        <p:nvSpPr>
          <p:cNvPr id="24580" name="Rectangle 2"/>
          <p:cNvSpPr>
            <a:spLocks noGrp="1" noChangeArrowheads="1"/>
          </p:cNvSpPr>
          <p:nvPr>
            <p:ph type="title"/>
          </p:nvPr>
        </p:nvSpPr>
        <p:spPr>
          <a:xfrm>
            <a:off x="1905000" y="277814"/>
            <a:ext cx="8610600" cy="1139825"/>
          </a:xfrm>
        </p:spPr>
        <p:txBody>
          <a:bodyPr/>
          <a:lstStyle/>
          <a:p>
            <a:pPr lvl="0"/>
            <a:r>
              <a:rPr lang="en-US" sz="2500" dirty="0"/>
              <a:t>Postponement helps firm to increase profits and better match supply and demand if it produces a large </a:t>
            </a:r>
            <a:r>
              <a:rPr lang="en-US" sz="2500" b="1" dirty="0"/>
              <a:t>variety </a:t>
            </a:r>
            <a:r>
              <a:rPr lang="en-US" sz="2500" dirty="0"/>
              <a:t>of products whose demand is </a:t>
            </a:r>
            <a:r>
              <a:rPr lang="en-US" sz="2500" b="1" dirty="0"/>
              <a:t>not positively correlated</a:t>
            </a:r>
            <a:r>
              <a:rPr lang="en-US" sz="2500" dirty="0"/>
              <a:t> and is of similar</a:t>
            </a:r>
            <a:r>
              <a:rPr lang="en-US" sz="2500" b="1" dirty="0"/>
              <a:t> size</a:t>
            </a:r>
            <a:r>
              <a:rPr lang="en-US" sz="2500" dirty="0"/>
              <a:t>.</a:t>
            </a:r>
          </a:p>
        </p:txBody>
      </p:sp>
      <p:graphicFrame>
        <p:nvGraphicFramePr>
          <p:cNvPr id="7" name="Table 6"/>
          <p:cNvGraphicFramePr>
            <a:graphicFrameLocks noGrp="1"/>
          </p:cNvGraphicFramePr>
          <p:nvPr/>
        </p:nvGraphicFramePr>
        <p:xfrm>
          <a:off x="2438400" y="1524000"/>
          <a:ext cx="6096000" cy="2931160"/>
        </p:xfrm>
        <a:graphic>
          <a:graphicData uri="http://schemas.openxmlformats.org/drawingml/2006/table">
            <a:tbl>
              <a:tblPr firstRow="1" bandRow="1">
                <a:tableStyleId>{91EBBBCC-DAD2-459C-BE2E-F6DE35CF9A28}</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Product</a:t>
                      </a:r>
                    </a:p>
                  </a:txBody>
                  <a:tcPr/>
                </a:tc>
                <a:tc>
                  <a:txBody>
                    <a:bodyPr/>
                    <a:lstStyle/>
                    <a:p>
                      <a:pPr algn="r"/>
                      <a:r>
                        <a:rPr lang="en-US" dirty="0"/>
                        <a:t>Mean</a:t>
                      </a:r>
                      <a:r>
                        <a:rPr lang="en-US" baseline="0" dirty="0"/>
                        <a:t> demand</a:t>
                      </a:r>
                      <a:endParaRPr lang="en-US" dirty="0"/>
                    </a:p>
                  </a:txBody>
                  <a:tcPr/>
                </a:tc>
                <a:tc>
                  <a:txBody>
                    <a:bodyPr/>
                    <a:lstStyle/>
                    <a:p>
                      <a:pPr algn="r"/>
                      <a:r>
                        <a:rPr lang="en-US" dirty="0"/>
                        <a:t>St. deviation</a:t>
                      </a:r>
                    </a:p>
                  </a:txBody>
                  <a:tcPr/>
                </a:tc>
                <a:extLst>
                  <a:ext uri="{0D108BD9-81ED-4DB2-BD59-A6C34878D82A}">
                    <a16:rowId xmlns:a16="http://schemas.microsoft.com/office/drawing/2014/main" val="10000"/>
                  </a:ext>
                </a:extLst>
              </a:tr>
              <a:tr h="370840">
                <a:tc>
                  <a:txBody>
                    <a:bodyPr/>
                    <a:lstStyle/>
                    <a:p>
                      <a:endParaRPr lang="en-US" dirty="0"/>
                    </a:p>
                    <a:p>
                      <a:endParaRPr lang="en-US" dirty="0"/>
                    </a:p>
                  </a:txBody>
                  <a:tcPr/>
                </a:tc>
                <a:tc>
                  <a:txBody>
                    <a:bodyPr/>
                    <a:lstStyle/>
                    <a:p>
                      <a:pPr algn="r"/>
                      <a:r>
                        <a:rPr lang="en-US" dirty="0"/>
                        <a:t>3,100</a:t>
                      </a:r>
                    </a:p>
                  </a:txBody>
                  <a:tcPr/>
                </a:tc>
                <a:tc>
                  <a:txBody>
                    <a:bodyPr/>
                    <a:lstStyle/>
                    <a:p>
                      <a:pPr algn="r"/>
                      <a:r>
                        <a:rPr lang="en-US" dirty="0"/>
                        <a:t>800</a:t>
                      </a:r>
                    </a:p>
                  </a:txBody>
                  <a:tcPr/>
                </a:tc>
                <a:extLst>
                  <a:ext uri="{0D108BD9-81ED-4DB2-BD59-A6C34878D82A}">
                    <a16:rowId xmlns:a16="http://schemas.microsoft.com/office/drawing/2014/main" val="10001"/>
                  </a:ext>
                </a:extLst>
              </a:tr>
              <a:tr h="370840">
                <a:tc>
                  <a:txBody>
                    <a:bodyPr/>
                    <a:lstStyle/>
                    <a:p>
                      <a:endParaRPr lang="en-US" dirty="0"/>
                    </a:p>
                    <a:p>
                      <a:endParaRPr lang="en-US" dirty="0"/>
                    </a:p>
                  </a:txBody>
                  <a:tcPr/>
                </a:tc>
                <a:tc>
                  <a:txBody>
                    <a:bodyPr/>
                    <a:lstStyle/>
                    <a:p>
                      <a:pPr algn="r"/>
                      <a:r>
                        <a:rPr lang="en-US" dirty="0"/>
                        <a:t>300</a:t>
                      </a:r>
                    </a:p>
                  </a:txBody>
                  <a:tcPr/>
                </a:tc>
                <a:tc>
                  <a:txBody>
                    <a:bodyPr/>
                    <a:lstStyle/>
                    <a:p>
                      <a:pPr algn="r"/>
                      <a:r>
                        <a:rPr lang="en-US" dirty="0"/>
                        <a:t>200</a:t>
                      </a:r>
                    </a:p>
                  </a:txBody>
                  <a:tcPr/>
                </a:tc>
                <a:extLst>
                  <a:ext uri="{0D108BD9-81ED-4DB2-BD59-A6C34878D82A}">
                    <a16:rowId xmlns:a16="http://schemas.microsoft.com/office/drawing/2014/main" val="10002"/>
                  </a:ext>
                </a:extLst>
              </a:tr>
              <a:tr h="370840">
                <a:tc>
                  <a:txBody>
                    <a:bodyPr/>
                    <a:lstStyle/>
                    <a:p>
                      <a:endParaRPr lang="en-US" dirty="0"/>
                    </a:p>
                    <a:p>
                      <a:endParaRPr lang="en-US" dirty="0"/>
                    </a:p>
                  </a:txBody>
                  <a:tcPr/>
                </a:tc>
                <a:tc>
                  <a:txBody>
                    <a:bodyPr/>
                    <a:lstStyle/>
                    <a:p>
                      <a:pPr algn="r"/>
                      <a:r>
                        <a:rPr lang="en-US" dirty="0"/>
                        <a:t>300</a:t>
                      </a:r>
                    </a:p>
                  </a:txBody>
                  <a:tcPr/>
                </a:tc>
                <a:tc>
                  <a:txBody>
                    <a:bodyPr/>
                    <a:lstStyle/>
                    <a:p>
                      <a:pPr algn="r"/>
                      <a:r>
                        <a:rPr lang="en-US" dirty="0"/>
                        <a:t>200</a:t>
                      </a:r>
                    </a:p>
                  </a:txBody>
                  <a:tcPr/>
                </a:tc>
                <a:extLst>
                  <a:ext uri="{0D108BD9-81ED-4DB2-BD59-A6C34878D82A}">
                    <a16:rowId xmlns:a16="http://schemas.microsoft.com/office/drawing/2014/main" val="10003"/>
                  </a:ext>
                </a:extLst>
              </a:tr>
              <a:tr h="370840">
                <a:tc>
                  <a:txBody>
                    <a:bodyPr/>
                    <a:lstStyle/>
                    <a:p>
                      <a:endParaRPr lang="en-US" dirty="0"/>
                    </a:p>
                    <a:p>
                      <a:endParaRPr lang="en-US" dirty="0"/>
                    </a:p>
                  </a:txBody>
                  <a:tcPr/>
                </a:tc>
                <a:tc>
                  <a:txBody>
                    <a:bodyPr/>
                    <a:lstStyle/>
                    <a:p>
                      <a:pPr algn="r"/>
                      <a:r>
                        <a:rPr lang="en-US" dirty="0"/>
                        <a:t>300</a:t>
                      </a:r>
                    </a:p>
                  </a:txBody>
                  <a:tcPr/>
                </a:tc>
                <a:tc>
                  <a:txBody>
                    <a:bodyPr/>
                    <a:lstStyle/>
                    <a:p>
                      <a:pPr algn="r"/>
                      <a:r>
                        <a:rPr lang="en-US" dirty="0"/>
                        <a:t>200</a:t>
                      </a:r>
                    </a:p>
                  </a:txBody>
                  <a:tcPr/>
                </a:tc>
                <a:extLst>
                  <a:ext uri="{0D108BD9-81ED-4DB2-BD59-A6C34878D82A}">
                    <a16:rowId xmlns:a16="http://schemas.microsoft.com/office/drawing/2014/main" val="10004"/>
                  </a:ext>
                </a:extLst>
              </a:tr>
            </a:tbl>
          </a:graphicData>
        </a:graphic>
      </p:graphicFrame>
      <p:grpSp>
        <p:nvGrpSpPr>
          <p:cNvPr id="8" name="Group 7"/>
          <p:cNvGrpSpPr/>
          <p:nvPr/>
        </p:nvGrpSpPr>
        <p:grpSpPr>
          <a:xfrm>
            <a:off x="2514600" y="1905000"/>
            <a:ext cx="1752600" cy="2540916"/>
            <a:chOff x="2819400" y="3657600"/>
            <a:chExt cx="1752600" cy="2540916"/>
          </a:xfrm>
        </p:grpSpPr>
        <p:pic>
          <p:nvPicPr>
            <p:cNvPr id="9" name="Picture 8" descr="untitled.png"/>
            <p:cNvPicPr>
              <a:picLocks noChangeAspect="1"/>
            </p:cNvPicPr>
            <p:nvPr/>
          </p:nvPicPr>
          <p:blipFill>
            <a:blip r:embed="rId3" cstate="print"/>
            <a:stretch>
              <a:fillRect/>
            </a:stretch>
          </p:blipFill>
          <p:spPr>
            <a:xfrm rot="10800000" flipV="1">
              <a:off x="2819400" y="3657600"/>
              <a:ext cx="433388" cy="625747"/>
            </a:xfrm>
            <a:prstGeom prst="rect">
              <a:avLst/>
            </a:prstGeom>
          </p:spPr>
        </p:pic>
        <p:pic>
          <p:nvPicPr>
            <p:cNvPr id="10" name="Picture 9" descr="images4XUXCYVX.jpg"/>
            <p:cNvPicPr>
              <a:picLocks noChangeAspect="1"/>
            </p:cNvPicPr>
            <p:nvPr/>
          </p:nvPicPr>
          <p:blipFill>
            <a:blip r:embed="rId4" cstate="print"/>
            <a:stretch>
              <a:fillRect/>
            </a:stretch>
          </p:blipFill>
          <p:spPr>
            <a:xfrm>
              <a:off x="3124200" y="4343400"/>
              <a:ext cx="533400" cy="617621"/>
            </a:xfrm>
            <a:prstGeom prst="rect">
              <a:avLst/>
            </a:prstGeom>
          </p:spPr>
        </p:pic>
        <p:pic>
          <p:nvPicPr>
            <p:cNvPr id="11" name="Picture 10" descr="imagesRC50M64D.jpg"/>
            <p:cNvPicPr>
              <a:picLocks noChangeAspect="1"/>
            </p:cNvPicPr>
            <p:nvPr/>
          </p:nvPicPr>
          <p:blipFill>
            <a:blip r:embed="rId5" cstate="print"/>
            <a:stretch>
              <a:fillRect/>
            </a:stretch>
          </p:blipFill>
          <p:spPr>
            <a:xfrm>
              <a:off x="3505200" y="4953000"/>
              <a:ext cx="457200" cy="640080"/>
            </a:xfrm>
            <a:prstGeom prst="rect">
              <a:avLst/>
            </a:prstGeom>
          </p:spPr>
        </p:pic>
        <p:pic>
          <p:nvPicPr>
            <p:cNvPr id="12" name="Picture 11" descr="imagesYBG48JIO.jpg"/>
            <p:cNvPicPr>
              <a:picLocks noChangeAspect="1"/>
            </p:cNvPicPr>
            <p:nvPr/>
          </p:nvPicPr>
          <p:blipFill>
            <a:blip r:embed="rId6" cstate="print"/>
            <a:stretch>
              <a:fillRect/>
            </a:stretch>
          </p:blipFill>
          <p:spPr>
            <a:xfrm>
              <a:off x="4038600" y="5486400"/>
              <a:ext cx="533400" cy="712116"/>
            </a:xfrm>
            <a:prstGeom prst="rect">
              <a:avLst/>
            </a:prstGeom>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Postponement</a:t>
            </a:r>
          </a:p>
        </p:txBody>
      </p:sp>
      <p:sp>
        <p:nvSpPr>
          <p:cNvPr id="5" name="TextBox 4">
            <a:extLst>
              <a:ext uri="{FF2B5EF4-FFF2-40B4-BE49-F238E27FC236}">
                <a16:creationId xmlns:a16="http://schemas.microsoft.com/office/drawing/2014/main" id="{61FA8348-63AD-41E2-9864-6752A369EFAB}"/>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28806812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C69A-B4E7-4039-804D-E5D9DBF65BC8}"/>
              </a:ext>
            </a:extLst>
          </p:cNvPr>
          <p:cNvSpPr>
            <a:spLocks noGrp="1"/>
          </p:cNvSpPr>
          <p:nvPr>
            <p:ph type="title"/>
          </p:nvPr>
        </p:nvSpPr>
        <p:spPr>
          <a:xfrm>
            <a:off x="0" y="0"/>
            <a:ext cx="12192000" cy="609600"/>
          </a:xfrm>
        </p:spPr>
        <p:txBody>
          <a:bodyPr/>
          <a:lstStyle/>
          <a:p>
            <a:r>
              <a:rPr lang="en-US" dirty="0"/>
              <a:t>Postponement</a:t>
            </a:r>
          </a:p>
        </p:txBody>
      </p:sp>
      <p:sp>
        <p:nvSpPr>
          <p:cNvPr id="14" name="Plus Sign 13">
            <a:extLst>
              <a:ext uri="{FF2B5EF4-FFF2-40B4-BE49-F238E27FC236}">
                <a16:creationId xmlns:a16="http://schemas.microsoft.com/office/drawing/2014/main" id="{05E16A75-291E-428F-81C2-089606B49E46}"/>
              </a:ext>
            </a:extLst>
          </p:cNvPr>
          <p:cNvSpPr/>
          <p:nvPr/>
        </p:nvSpPr>
        <p:spPr bwMode="auto">
          <a:xfrm>
            <a:off x="1964488" y="2019459"/>
            <a:ext cx="1154084" cy="1053826"/>
          </a:xfrm>
          <a:prstGeom prst="mathPlus">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5" name="Minus Sign 14">
            <a:extLst>
              <a:ext uri="{FF2B5EF4-FFF2-40B4-BE49-F238E27FC236}">
                <a16:creationId xmlns:a16="http://schemas.microsoft.com/office/drawing/2014/main" id="{191C91E6-7BB0-499A-A1FE-FC3655DBEC83}"/>
              </a:ext>
            </a:extLst>
          </p:cNvPr>
          <p:cNvSpPr/>
          <p:nvPr/>
        </p:nvSpPr>
        <p:spPr bwMode="auto">
          <a:xfrm>
            <a:off x="1964488" y="2704232"/>
            <a:ext cx="1154084" cy="1012173"/>
          </a:xfrm>
          <a:prstGeom prst="mathMinus">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6" name="Division Sign 15">
            <a:extLst>
              <a:ext uri="{FF2B5EF4-FFF2-40B4-BE49-F238E27FC236}">
                <a16:creationId xmlns:a16="http://schemas.microsoft.com/office/drawing/2014/main" id="{E1E95BE2-5881-4592-A188-2B58FC760969}"/>
              </a:ext>
            </a:extLst>
          </p:cNvPr>
          <p:cNvSpPr/>
          <p:nvPr/>
        </p:nvSpPr>
        <p:spPr bwMode="auto">
          <a:xfrm>
            <a:off x="1978775" y="4065394"/>
            <a:ext cx="1154084" cy="876768"/>
          </a:xfrm>
          <a:prstGeom prst="mathDivid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7" name="Not Equal 16">
            <a:extLst>
              <a:ext uri="{FF2B5EF4-FFF2-40B4-BE49-F238E27FC236}">
                <a16:creationId xmlns:a16="http://schemas.microsoft.com/office/drawing/2014/main" id="{FE9314D3-CCE7-44FC-992F-491A765C0C20}"/>
              </a:ext>
            </a:extLst>
          </p:cNvPr>
          <p:cNvSpPr/>
          <p:nvPr/>
        </p:nvSpPr>
        <p:spPr bwMode="auto">
          <a:xfrm>
            <a:off x="1978775" y="3404108"/>
            <a:ext cx="1133475" cy="713189"/>
          </a:xfrm>
          <a:prstGeom prst="mathNotEqual">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nvGrpSpPr>
          <p:cNvPr id="22" name="Group 21">
            <a:extLst>
              <a:ext uri="{FF2B5EF4-FFF2-40B4-BE49-F238E27FC236}">
                <a16:creationId xmlns:a16="http://schemas.microsoft.com/office/drawing/2014/main" id="{C76585C2-1B48-4DD1-ADB8-CB7D7619DD0D}"/>
              </a:ext>
            </a:extLst>
          </p:cNvPr>
          <p:cNvGrpSpPr/>
          <p:nvPr/>
        </p:nvGrpSpPr>
        <p:grpSpPr>
          <a:xfrm>
            <a:off x="1312026" y="2583777"/>
            <a:ext cx="652463" cy="854747"/>
            <a:chOff x="1709737" y="2583777"/>
            <a:chExt cx="652463" cy="854747"/>
          </a:xfrm>
        </p:grpSpPr>
        <p:cxnSp>
          <p:nvCxnSpPr>
            <p:cNvPr id="19" name="Straight Arrow Connector 18">
              <a:extLst>
                <a:ext uri="{FF2B5EF4-FFF2-40B4-BE49-F238E27FC236}">
                  <a16:creationId xmlns:a16="http://schemas.microsoft.com/office/drawing/2014/main" id="{CC4A4F9A-9DAD-4633-ABC5-78F6983EF3FE}"/>
                </a:ext>
              </a:extLst>
            </p:cNvPr>
            <p:cNvCxnSpPr>
              <a:cxnSpLocks/>
            </p:cNvCxnSpPr>
            <p:nvPr/>
          </p:nvCxnSpPr>
          <p:spPr bwMode="auto">
            <a:xfrm flipV="1">
              <a:off x="1752600" y="2583777"/>
              <a:ext cx="609598" cy="719015"/>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2EFE51EC-35B4-414F-A134-7C9EF09360F0}"/>
                </a:ext>
              </a:extLst>
            </p:cNvPr>
            <p:cNvCxnSpPr>
              <a:cxnSpLocks/>
            </p:cNvCxnSpPr>
            <p:nvPr/>
          </p:nvCxnSpPr>
          <p:spPr bwMode="auto">
            <a:xfrm flipV="1">
              <a:off x="1709737" y="3183133"/>
              <a:ext cx="652463" cy="255391"/>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grpSp>
      <p:grpSp>
        <p:nvGrpSpPr>
          <p:cNvPr id="23" name="Group 22">
            <a:extLst>
              <a:ext uri="{FF2B5EF4-FFF2-40B4-BE49-F238E27FC236}">
                <a16:creationId xmlns:a16="http://schemas.microsoft.com/office/drawing/2014/main" id="{A43700D8-82D1-47C5-8744-F302BEDE75BD}"/>
              </a:ext>
            </a:extLst>
          </p:cNvPr>
          <p:cNvGrpSpPr/>
          <p:nvPr/>
        </p:nvGrpSpPr>
        <p:grpSpPr>
          <a:xfrm flipV="1">
            <a:off x="1312025" y="3484964"/>
            <a:ext cx="695325" cy="854747"/>
            <a:chOff x="1709737" y="2583777"/>
            <a:chExt cx="695325" cy="854747"/>
          </a:xfrm>
        </p:grpSpPr>
        <p:cxnSp>
          <p:nvCxnSpPr>
            <p:cNvPr id="24" name="Straight Arrow Connector 23">
              <a:extLst>
                <a:ext uri="{FF2B5EF4-FFF2-40B4-BE49-F238E27FC236}">
                  <a16:creationId xmlns:a16="http://schemas.microsoft.com/office/drawing/2014/main" id="{C0860DC4-8247-4633-A286-73158C6D6990}"/>
                </a:ext>
              </a:extLst>
            </p:cNvPr>
            <p:cNvCxnSpPr>
              <a:cxnSpLocks/>
            </p:cNvCxnSpPr>
            <p:nvPr/>
          </p:nvCxnSpPr>
          <p:spPr bwMode="auto">
            <a:xfrm flipV="1">
              <a:off x="1752600" y="2583777"/>
              <a:ext cx="652462" cy="719015"/>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25" name="Straight Arrow Connector 24">
              <a:extLst>
                <a:ext uri="{FF2B5EF4-FFF2-40B4-BE49-F238E27FC236}">
                  <a16:creationId xmlns:a16="http://schemas.microsoft.com/office/drawing/2014/main" id="{7463D1B8-4A80-4E7C-881D-219144CEE7D1}"/>
                </a:ext>
              </a:extLst>
            </p:cNvPr>
            <p:cNvCxnSpPr>
              <a:cxnSpLocks/>
            </p:cNvCxnSpPr>
            <p:nvPr/>
          </p:nvCxnSpPr>
          <p:spPr bwMode="auto">
            <a:xfrm flipV="1">
              <a:off x="1709737" y="3183133"/>
              <a:ext cx="652463" cy="255391"/>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grpSp>
      <p:sp>
        <p:nvSpPr>
          <p:cNvPr id="28" name="Plus Sign 27">
            <a:extLst>
              <a:ext uri="{FF2B5EF4-FFF2-40B4-BE49-F238E27FC236}">
                <a16:creationId xmlns:a16="http://schemas.microsoft.com/office/drawing/2014/main" id="{A28F279B-3967-42D7-B9F2-06DB151AE5CE}"/>
              </a:ext>
            </a:extLst>
          </p:cNvPr>
          <p:cNvSpPr/>
          <p:nvPr/>
        </p:nvSpPr>
        <p:spPr bwMode="auto">
          <a:xfrm>
            <a:off x="9036107" y="1992273"/>
            <a:ext cx="1154084" cy="1053826"/>
          </a:xfrm>
          <a:prstGeom prst="mathPlu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29" name="Minus Sign 28">
            <a:extLst>
              <a:ext uri="{FF2B5EF4-FFF2-40B4-BE49-F238E27FC236}">
                <a16:creationId xmlns:a16="http://schemas.microsoft.com/office/drawing/2014/main" id="{BF2C7006-4B4B-4153-B53F-DC2FBAFFFB5B}"/>
              </a:ext>
            </a:extLst>
          </p:cNvPr>
          <p:cNvSpPr/>
          <p:nvPr/>
        </p:nvSpPr>
        <p:spPr bwMode="auto">
          <a:xfrm>
            <a:off x="9036107" y="2677046"/>
            <a:ext cx="1154084" cy="1012173"/>
          </a:xfrm>
          <a:prstGeom prst="mathMinu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30" name="Division Sign 29">
            <a:extLst>
              <a:ext uri="{FF2B5EF4-FFF2-40B4-BE49-F238E27FC236}">
                <a16:creationId xmlns:a16="http://schemas.microsoft.com/office/drawing/2014/main" id="{E9B8A27E-FC98-4D1F-9EFC-108BB8475459}"/>
              </a:ext>
            </a:extLst>
          </p:cNvPr>
          <p:cNvSpPr/>
          <p:nvPr/>
        </p:nvSpPr>
        <p:spPr bwMode="auto">
          <a:xfrm>
            <a:off x="9043209" y="4092271"/>
            <a:ext cx="1154084" cy="876768"/>
          </a:xfrm>
          <a:prstGeom prst="mathDivid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31" name="Not Equal 30">
            <a:extLst>
              <a:ext uri="{FF2B5EF4-FFF2-40B4-BE49-F238E27FC236}">
                <a16:creationId xmlns:a16="http://schemas.microsoft.com/office/drawing/2014/main" id="{637B5DAB-CB5F-47B5-A9DF-F2BB419E4AB4}"/>
              </a:ext>
            </a:extLst>
          </p:cNvPr>
          <p:cNvSpPr/>
          <p:nvPr/>
        </p:nvSpPr>
        <p:spPr bwMode="auto">
          <a:xfrm>
            <a:off x="9053514" y="3414658"/>
            <a:ext cx="1133475" cy="713189"/>
          </a:xfrm>
          <a:prstGeom prst="mathNotEqual">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2" name="Double Wave 41">
            <a:extLst>
              <a:ext uri="{FF2B5EF4-FFF2-40B4-BE49-F238E27FC236}">
                <a16:creationId xmlns:a16="http://schemas.microsoft.com/office/drawing/2014/main" id="{BF67EE88-3E70-46C1-BA6A-6EEA8D229016}"/>
              </a:ext>
            </a:extLst>
          </p:cNvPr>
          <p:cNvSpPr/>
          <p:nvPr/>
        </p:nvSpPr>
        <p:spPr bwMode="auto">
          <a:xfrm>
            <a:off x="264276" y="1144664"/>
            <a:ext cx="874741" cy="379336"/>
          </a:xfrm>
          <a:prstGeom prst="doubleWave">
            <a:avLst>
              <a:gd name="adj1" fmla="val 6250"/>
              <a:gd name="adj2" fmla="val 2012"/>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4" name="Double Wave 43">
            <a:extLst>
              <a:ext uri="{FF2B5EF4-FFF2-40B4-BE49-F238E27FC236}">
                <a16:creationId xmlns:a16="http://schemas.microsoft.com/office/drawing/2014/main" id="{28833BCA-0EEF-48FA-93A1-6A1297970BCF}"/>
              </a:ext>
            </a:extLst>
          </p:cNvPr>
          <p:cNvSpPr/>
          <p:nvPr/>
        </p:nvSpPr>
        <p:spPr bwMode="auto">
          <a:xfrm>
            <a:off x="251548" y="1715332"/>
            <a:ext cx="874741" cy="379336"/>
          </a:xfrm>
          <a:prstGeom prst="doubleWave">
            <a:avLst>
              <a:gd name="adj1" fmla="val 6250"/>
              <a:gd name="adj2" fmla="val 2012"/>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5" name="Double Wave 44">
            <a:extLst>
              <a:ext uri="{FF2B5EF4-FFF2-40B4-BE49-F238E27FC236}">
                <a16:creationId xmlns:a16="http://schemas.microsoft.com/office/drawing/2014/main" id="{385D71D6-3985-44BD-9EBB-238AAF5008AA}"/>
              </a:ext>
            </a:extLst>
          </p:cNvPr>
          <p:cNvSpPr/>
          <p:nvPr/>
        </p:nvSpPr>
        <p:spPr bwMode="auto">
          <a:xfrm>
            <a:off x="260293" y="2226469"/>
            <a:ext cx="874741" cy="379336"/>
          </a:xfrm>
          <a:prstGeom prst="doubleWave">
            <a:avLst>
              <a:gd name="adj1" fmla="val 6250"/>
              <a:gd name="adj2" fmla="val 2012"/>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6" name="Double Wave 45">
            <a:extLst>
              <a:ext uri="{FF2B5EF4-FFF2-40B4-BE49-F238E27FC236}">
                <a16:creationId xmlns:a16="http://schemas.microsoft.com/office/drawing/2014/main" id="{977B29F8-132F-4B0C-B4AB-B96ED9FEC36F}"/>
              </a:ext>
            </a:extLst>
          </p:cNvPr>
          <p:cNvSpPr/>
          <p:nvPr/>
        </p:nvSpPr>
        <p:spPr bwMode="auto">
          <a:xfrm>
            <a:off x="260292" y="2753835"/>
            <a:ext cx="874741" cy="379336"/>
          </a:xfrm>
          <a:prstGeom prst="doubleWave">
            <a:avLst>
              <a:gd name="adj1" fmla="val 6250"/>
              <a:gd name="adj2" fmla="val 201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7" name="Double Wave 46">
            <a:extLst>
              <a:ext uri="{FF2B5EF4-FFF2-40B4-BE49-F238E27FC236}">
                <a16:creationId xmlns:a16="http://schemas.microsoft.com/office/drawing/2014/main" id="{9D9E2DEB-4B1E-4FE1-A05F-B10EA51628E8}"/>
              </a:ext>
            </a:extLst>
          </p:cNvPr>
          <p:cNvSpPr/>
          <p:nvPr/>
        </p:nvSpPr>
        <p:spPr bwMode="auto">
          <a:xfrm>
            <a:off x="251547" y="3299976"/>
            <a:ext cx="874741" cy="379336"/>
          </a:xfrm>
          <a:prstGeom prst="doubleWave">
            <a:avLst>
              <a:gd name="adj1" fmla="val 6250"/>
              <a:gd name="adj2" fmla="val 2012"/>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C00000"/>
              </a:solidFill>
              <a:effectLst/>
              <a:latin typeface="Verdana" pitchFamily="-112" charset="0"/>
            </a:endParaRPr>
          </a:p>
        </p:txBody>
      </p:sp>
      <p:sp>
        <p:nvSpPr>
          <p:cNvPr id="50" name="Double Wave 49">
            <a:extLst>
              <a:ext uri="{FF2B5EF4-FFF2-40B4-BE49-F238E27FC236}">
                <a16:creationId xmlns:a16="http://schemas.microsoft.com/office/drawing/2014/main" id="{8533D371-90A1-4B8E-BF36-1E9112CEADCF}"/>
              </a:ext>
            </a:extLst>
          </p:cNvPr>
          <p:cNvSpPr/>
          <p:nvPr/>
        </p:nvSpPr>
        <p:spPr bwMode="auto">
          <a:xfrm>
            <a:off x="243666" y="3844364"/>
            <a:ext cx="874741" cy="379336"/>
          </a:xfrm>
          <a:prstGeom prst="doubleWave">
            <a:avLst>
              <a:gd name="adj1" fmla="val 6250"/>
              <a:gd name="adj2" fmla="val 201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1" name="Double Wave 50">
            <a:extLst>
              <a:ext uri="{FF2B5EF4-FFF2-40B4-BE49-F238E27FC236}">
                <a16:creationId xmlns:a16="http://schemas.microsoft.com/office/drawing/2014/main" id="{970CCC63-1830-4DA6-8BDC-F3201CCDDF66}"/>
              </a:ext>
            </a:extLst>
          </p:cNvPr>
          <p:cNvSpPr/>
          <p:nvPr/>
        </p:nvSpPr>
        <p:spPr bwMode="auto">
          <a:xfrm>
            <a:off x="243665" y="4314110"/>
            <a:ext cx="874741" cy="379336"/>
          </a:xfrm>
          <a:prstGeom prst="doubleWave">
            <a:avLst>
              <a:gd name="adj1" fmla="val 6250"/>
              <a:gd name="adj2" fmla="val 201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2" name="Double Wave 51">
            <a:extLst>
              <a:ext uri="{FF2B5EF4-FFF2-40B4-BE49-F238E27FC236}">
                <a16:creationId xmlns:a16="http://schemas.microsoft.com/office/drawing/2014/main" id="{634B1371-E9AA-449D-B6FB-CCC4AD2E2C6D}"/>
              </a:ext>
            </a:extLst>
          </p:cNvPr>
          <p:cNvSpPr/>
          <p:nvPr/>
        </p:nvSpPr>
        <p:spPr bwMode="auto">
          <a:xfrm>
            <a:off x="242022" y="4811791"/>
            <a:ext cx="874741" cy="379336"/>
          </a:xfrm>
          <a:prstGeom prst="doubleWave">
            <a:avLst>
              <a:gd name="adj1" fmla="val 6250"/>
              <a:gd name="adj2" fmla="val 201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3" name="Double Wave 52">
            <a:extLst>
              <a:ext uri="{FF2B5EF4-FFF2-40B4-BE49-F238E27FC236}">
                <a16:creationId xmlns:a16="http://schemas.microsoft.com/office/drawing/2014/main" id="{EDB69928-E894-48C7-A117-DFD112E79F65}"/>
              </a:ext>
            </a:extLst>
          </p:cNvPr>
          <p:cNvSpPr/>
          <p:nvPr/>
        </p:nvSpPr>
        <p:spPr bwMode="auto">
          <a:xfrm>
            <a:off x="241243" y="5252879"/>
            <a:ext cx="874741" cy="379336"/>
          </a:xfrm>
          <a:prstGeom prst="doubleWave">
            <a:avLst>
              <a:gd name="adj1" fmla="val 6250"/>
              <a:gd name="adj2" fmla="val 20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4" name="Double Wave 53">
            <a:extLst>
              <a:ext uri="{FF2B5EF4-FFF2-40B4-BE49-F238E27FC236}">
                <a16:creationId xmlns:a16="http://schemas.microsoft.com/office/drawing/2014/main" id="{A1FE50F9-B456-4FFC-9524-2A0C870BF485}"/>
              </a:ext>
            </a:extLst>
          </p:cNvPr>
          <p:cNvSpPr/>
          <p:nvPr/>
        </p:nvSpPr>
        <p:spPr bwMode="auto">
          <a:xfrm>
            <a:off x="10883957" y="1334332"/>
            <a:ext cx="874741" cy="379336"/>
          </a:xfrm>
          <a:prstGeom prst="doubleWave">
            <a:avLst>
              <a:gd name="adj1" fmla="val 6250"/>
              <a:gd name="adj2" fmla="val 2012"/>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5" name="Double Wave 54">
            <a:extLst>
              <a:ext uri="{FF2B5EF4-FFF2-40B4-BE49-F238E27FC236}">
                <a16:creationId xmlns:a16="http://schemas.microsoft.com/office/drawing/2014/main" id="{0783BF00-96B5-403D-890A-CC07737DDB5C}"/>
              </a:ext>
            </a:extLst>
          </p:cNvPr>
          <p:cNvSpPr/>
          <p:nvPr/>
        </p:nvSpPr>
        <p:spPr bwMode="auto">
          <a:xfrm>
            <a:off x="10871229" y="1905000"/>
            <a:ext cx="874741" cy="379336"/>
          </a:xfrm>
          <a:prstGeom prst="doubleWave">
            <a:avLst>
              <a:gd name="adj1" fmla="val 6250"/>
              <a:gd name="adj2" fmla="val 2012"/>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6" name="Double Wave 55">
            <a:extLst>
              <a:ext uri="{FF2B5EF4-FFF2-40B4-BE49-F238E27FC236}">
                <a16:creationId xmlns:a16="http://schemas.microsoft.com/office/drawing/2014/main" id="{99C46A44-1688-4837-8CE2-737E16BED6BC}"/>
              </a:ext>
            </a:extLst>
          </p:cNvPr>
          <p:cNvSpPr/>
          <p:nvPr/>
        </p:nvSpPr>
        <p:spPr bwMode="auto">
          <a:xfrm>
            <a:off x="10879974" y="2416137"/>
            <a:ext cx="874741" cy="379336"/>
          </a:xfrm>
          <a:prstGeom prst="doubleWave">
            <a:avLst>
              <a:gd name="adj1" fmla="val 6250"/>
              <a:gd name="adj2" fmla="val 2012"/>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7" name="Double Wave 56">
            <a:extLst>
              <a:ext uri="{FF2B5EF4-FFF2-40B4-BE49-F238E27FC236}">
                <a16:creationId xmlns:a16="http://schemas.microsoft.com/office/drawing/2014/main" id="{AFD07369-501E-4B07-B0F7-0B7D4C3FD59A}"/>
              </a:ext>
            </a:extLst>
          </p:cNvPr>
          <p:cNvSpPr/>
          <p:nvPr/>
        </p:nvSpPr>
        <p:spPr bwMode="auto">
          <a:xfrm>
            <a:off x="10879973" y="2943503"/>
            <a:ext cx="874741" cy="379336"/>
          </a:xfrm>
          <a:prstGeom prst="doubleWave">
            <a:avLst>
              <a:gd name="adj1" fmla="val 6250"/>
              <a:gd name="adj2" fmla="val 201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8" name="Double Wave 57">
            <a:extLst>
              <a:ext uri="{FF2B5EF4-FFF2-40B4-BE49-F238E27FC236}">
                <a16:creationId xmlns:a16="http://schemas.microsoft.com/office/drawing/2014/main" id="{9F30EF7E-EA5F-49D9-96CD-C9F35B49F2D5}"/>
              </a:ext>
            </a:extLst>
          </p:cNvPr>
          <p:cNvSpPr/>
          <p:nvPr/>
        </p:nvSpPr>
        <p:spPr bwMode="auto">
          <a:xfrm>
            <a:off x="10871228" y="3489644"/>
            <a:ext cx="874741" cy="379336"/>
          </a:xfrm>
          <a:prstGeom prst="doubleWave">
            <a:avLst>
              <a:gd name="adj1" fmla="val 6250"/>
              <a:gd name="adj2" fmla="val 2012"/>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C00000"/>
              </a:solidFill>
              <a:effectLst/>
              <a:latin typeface="Verdana" pitchFamily="-112" charset="0"/>
            </a:endParaRPr>
          </a:p>
        </p:txBody>
      </p:sp>
      <p:sp>
        <p:nvSpPr>
          <p:cNvPr id="59" name="Double Wave 58">
            <a:extLst>
              <a:ext uri="{FF2B5EF4-FFF2-40B4-BE49-F238E27FC236}">
                <a16:creationId xmlns:a16="http://schemas.microsoft.com/office/drawing/2014/main" id="{9A2DBD70-1B9A-4306-9181-874BE375BC6B}"/>
              </a:ext>
            </a:extLst>
          </p:cNvPr>
          <p:cNvSpPr/>
          <p:nvPr/>
        </p:nvSpPr>
        <p:spPr bwMode="auto">
          <a:xfrm>
            <a:off x="10863347" y="4034032"/>
            <a:ext cx="874741" cy="379336"/>
          </a:xfrm>
          <a:prstGeom prst="doubleWave">
            <a:avLst>
              <a:gd name="adj1" fmla="val 6250"/>
              <a:gd name="adj2" fmla="val 201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0" name="Double Wave 59">
            <a:extLst>
              <a:ext uri="{FF2B5EF4-FFF2-40B4-BE49-F238E27FC236}">
                <a16:creationId xmlns:a16="http://schemas.microsoft.com/office/drawing/2014/main" id="{CFAAFA98-2E78-4A31-AC7E-1A4BCD90C52D}"/>
              </a:ext>
            </a:extLst>
          </p:cNvPr>
          <p:cNvSpPr/>
          <p:nvPr/>
        </p:nvSpPr>
        <p:spPr bwMode="auto">
          <a:xfrm>
            <a:off x="10863346" y="4503778"/>
            <a:ext cx="874741" cy="379336"/>
          </a:xfrm>
          <a:prstGeom prst="doubleWave">
            <a:avLst>
              <a:gd name="adj1" fmla="val 6250"/>
              <a:gd name="adj2" fmla="val 201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1" name="Double Wave 60">
            <a:extLst>
              <a:ext uri="{FF2B5EF4-FFF2-40B4-BE49-F238E27FC236}">
                <a16:creationId xmlns:a16="http://schemas.microsoft.com/office/drawing/2014/main" id="{F1EA6815-FC6C-45E4-9919-EC3DA073FEEC}"/>
              </a:ext>
            </a:extLst>
          </p:cNvPr>
          <p:cNvSpPr/>
          <p:nvPr/>
        </p:nvSpPr>
        <p:spPr bwMode="auto">
          <a:xfrm>
            <a:off x="10861703" y="5001459"/>
            <a:ext cx="874741" cy="379336"/>
          </a:xfrm>
          <a:prstGeom prst="doubleWave">
            <a:avLst>
              <a:gd name="adj1" fmla="val 6250"/>
              <a:gd name="adj2" fmla="val 201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2" name="Double Wave 61">
            <a:extLst>
              <a:ext uri="{FF2B5EF4-FFF2-40B4-BE49-F238E27FC236}">
                <a16:creationId xmlns:a16="http://schemas.microsoft.com/office/drawing/2014/main" id="{142EFE51-47C9-4610-A28C-B0E172DEC7B0}"/>
              </a:ext>
            </a:extLst>
          </p:cNvPr>
          <p:cNvSpPr/>
          <p:nvPr/>
        </p:nvSpPr>
        <p:spPr bwMode="auto">
          <a:xfrm>
            <a:off x="10860924" y="5442547"/>
            <a:ext cx="874741" cy="379336"/>
          </a:xfrm>
          <a:prstGeom prst="doubleWave">
            <a:avLst>
              <a:gd name="adj1" fmla="val 6250"/>
              <a:gd name="adj2" fmla="val 20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cxnSp>
        <p:nvCxnSpPr>
          <p:cNvPr id="63" name="Straight Arrow Connector 62">
            <a:extLst>
              <a:ext uri="{FF2B5EF4-FFF2-40B4-BE49-F238E27FC236}">
                <a16:creationId xmlns:a16="http://schemas.microsoft.com/office/drawing/2014/main" id="{C803E954-A6DA-4CF4-BB1E-2C15AB2E01C8}"/>
              </a:ext>
            </a:extLst>
          </p:cNvPr>
          <p:cNvCxnSpPr>
            <a:cxnSpLocks/>
          </p:cNvCxnSpPr>
          <p:nvPr/>
        </p:nvCxnSpPr>
        <p:spPr bwMode="auto">
          <a:xfrm flipV="1">
            <a:off x="10147328" y="3784763"/>
            <a:ext cx="609598" cy="719015"/>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64" name="Straight Arrow Connector 63">
            <a:extLst>
              <a:ext uri="{FF2B5EF4-FFF2-40B4-BE49-F238E27FC236}">
                <a16:creationId xmlns:a16="http://schemas.microsoft.com/office/drawing/2014/main" id="{A9A43BB5-23CE-41F0-8CA1-A979D6A0222F}"/>
              </a:ext>
            </a:extLst>
          </p:cNvPr>
          <p:cNvCxnSpPr>
            <a:cxnSpLocks/>
          </p:cNvCxnSpPr>
          <p:nvPr/>
        </p:nvCxnSpPr>
        <p:spPr bwMode="auto">
          <a:xfrm>
            <a:off x="10186987" y="2571733"/>
            <a:ext cx="673937" cy="104092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66" name="Straight Arrow Connector 65">
            <a:extLst>
              <a:ext uri="{FF2B5EF4-FFF2-40B4-BE49-F238E27FC236}">
                <a16:creationId xmlns:a16="http://schemas.microsoft.com/office/drawing/2014/main" id="{96B0FD6F-76A5-4572-BED0-61AB3B34A44E}"/>
              </a:ext>
            </a:extLst>
          </p:cNvPr>
          <p:cNvCxnSpPr>
            <a:cxnSpLocks/>
          </p:cNvCxnSpPr>
          <p:nvPr/>
        </p:nvCxnSpPr>
        <p:spPr bwMode="auto">
          <a:xfrm>
            <a:off x="10102907" y="3238202"/>
            <a:ext cx="654019" cy="44111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70" name="Straight Arrow Connector 69">
            <a:extLst>
              <a:ext uri="{FF2B5EF4-FFF2-40B4-BE49-F238E27FC236}">
                <a16:creationId xmlns:a16="http://schemas.microsoft.com/office/drawing/2014/main" id="{047397CE-7060-4521-9CCC-0900ED0D9178}"/>
              </a:ext>
            </a:extLst>
          </p:cNvPr>
          <p:cNvCxnSpPr>
            <a:cxnSpLocks/>
          </p:cNvCxnSpPr>
          <p:nvPr/>
        </p:nvCxnSpPr>
        <p:spPr bwMode="auto">
          <a:xfrm flipV="1">
            <a:off x="10128278" y="3716340"/>
            <a:ext cx="508029" cy="14891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graphicFrame>
        <p:nvGraphicFramePr>
          <p:cNvPr id="72" name="Object 71">
            <a:extLst>
              <a:ext uri="{FF2B5EF4-FFF2-40B4-BE49-F238E27FC236}">
                <a16:creationId xmlns:a16="http://schemas.microsoft.com/office/drawing/2014/main" id="{3B7E7E48-33E1-4121-8DD5-47EF8EEF29AA}"/>
              </a:ext>
            </a:extLst>
          </p:cNvPr>
          <p:cNvGraphicFramePr>
            <a:graphicFrameLocks noChangeAspect="1"/>
          </p:cNvGraphicFramePr>
          <p:nvPr/>
        </p:nvGraphicFramePr>
        <p:xfrm>
          <a:off x="3177280" y="1767486"/>
          <a:ext cx="5714570" cy="3362326"/>
        </p:xfrm>
        <a:graphic>
          <a:graphicData uri="http://schemas.openxmlformats.org/presentationml/2006/ole">
            <mc:AlternateContent xmlns:mc="http://schemas.openxmlformats.org/markup-compatibility/2006">
              <mc:Choice xmlns:v="urn:schemas-microsoft-com:vml" Requires="v">
                <p:oleObj spid="_x0000_s32778" name="Worksheet" r:id="rId3" imgW="3934047" imgH="2314575" progId="Excel.Sheet.12">
                  <p:embed/>
                </p:oleObj>
              </mc:Choice>
              <mc:Fallback>
                <p:oleObj name="Worksheet" r:id="rId3" imgW="3934047" imgH="2314575" progId="Excel.Sheet.12">
                  <p:embed/>
                  <p:pic>
                    <p:nvPicPr>
                      <p:cNvPr id="72" name="Object 71">
                        <a:extLst>
                          <a:ext uri="{FF2B5EF4-FFF2-40B4-BE49-F238E27FC236}">
                            <a16:creationId xmlns:a16="http://schemas.microsoft.com/office/drawing/2014/main" id="{3B7E7E48-33E1-4121-8DD5-47EF8EEF29AA}"/>
                          </a:ext>
                        </a:extLst>
                      </p:cNvPr>
                      <p:cNvPicPr/>
                      <p:nvPr/>
                    </p:nvPicPr>
                    <p:blipFill>
                      <a:blip r:embed="rId4"/>
                      <a:stretch>
                        <a:fillRect/>
                      </a:stretch>
                    </p:blipFill>
                    <p:spPr>
                      <a:xfrm>
                        <a:off x="3177280" y="1767486"/>
                        <a:ext cx="5714570" cy="3362326"/>
                      </a:xfrm>
                      <a:prstGeom prst="rect">
                        <a:avLst/>
                      </a:prstGeom>
                    </p:spPr>
                  </p:pic>
                </p:oleObj>
              </mc:Fallback>
            </mc:AlternateContent>
          </a:graphicData>
        </a:graphic>
      </p:graphicFrame>
      <p:sp>
        <p:nvSpPr>
          <p:cNvPr id="73" name="TextBox 72">
            <a:extLst>
              <a:ext uri="{FF2B5EF4-FFF2-40B4-BE49-F238E27FC236}">
                <a16:creationId xmlns:a16="http://schemas.microsoft.com/office/drawing/2014/main" id="{9A533824-B94C-4783-9EAD-CCABAC55D516}"/>
              </a:ext>
            </a:extLst>
          </p:cNvPr>
          <p:cNvSpPr txBox="1"/>
          <p:nvPr/>
        </p:nvSpPr>
        <p:spPr>
          <a:xfrm>
            <a:off x="1072339" y="5421151"/>
            <a:ext cx="9684587" cy="923330"/>
          </a:xfrm>
          <a:prstGeom prst="rect">
            <a:avLst/>
          </a:prstGeom>
          <a:noFill/>
        </p:spPr>
        <p:txBody>
          <a:bodyPr wrap="square" rtlCol="0">
            <a:spAutoFit/>
          </a:bodyPr>
          <a:lstStyle/>
          <a:p>
            <a:r>
              <a:rPr lang="en-US" dirty="0">
                <a:solidFill>
                  <a:srgbClr val="C00000"/>
                </a:solidFill>
                <a:latin typeface="Book Antiqua" panose="02040602050305030304" pitchFamily="18" charset="0"/>
              </a:rPr>
              <a:t>The larger the ratio of the larger to smaller number, the higher the saving in Safety Inventory</a:t>
            </a:r>
          </a:p>
          <a:p>
            <a:r>
              <a:rPr lang="en-US" dirty="0" err="1">
                <a:solidFill>
                  <a:srgbClr val="C00000"/>
                </a:solidFill>
                <a:latin typeface="Book Antiqua" panose="02040602050305030304" pitchFamily="18" charset="0"/>
              </a:rPr>
              <a:t>Npw</a:t>
            </a:r>
            <a:r>
              <a:rPr lang="en-US" dirty="0">
                <a:solidFill>
                  <a:srgbClr val="C00000"/>
                </a:solidFill>
                <a:latin typeface="Book Antiqua" panose="02040602050305030304" pitchFamily="18" charset="0"/>
              </a:rPr>
              <a:t> Suppose we have 100% right information about the market in the second phase and </a:t>
            </a:r>
            <a:r>
              <a:rPr lang="en-US" dirty="0" err="1">
                <a:solidFill>
                  <a:srgbClr val="C00000"/>
                </a:solidFill>
                <a:latin typeface="Book Antiqua" panose="02040602050305030304" pitchFamily="18" charset="0"/>
              </a:rPr>
              <a:t>fullfill</a:t>
            </a:r>
            <a:r>
              <a:rPr lang="en-US" dirty="0">
                <a:solidFill>
                  <a:srgbClr val="C00000"/>
                </a:solidFill>
                <a:latin typeface="Book Antiqua" panose="02040602050305030304" pitchFamily="18" charset="0"/>
              </a:rPr>
              <a:t> the orders to precision as </a:t>
            </a:r>
            <a:r>
              <a:rPr lang="en-US" dirty="0" err="1">
                <a:solidFill>
                  <a:srgbClr val="C00000"/>
                </a:solidFill>
                <a:latin typeface="Book Antiqua" panose="02040602050305030304" pitchFamily="18" charset="0"/>
              </a:rPr>
              <a:t>lond</a:t>
            </a:r>
            <a:r>
              <a:rPr lang="en-US" dirty="0">
                <a:solidFill>
                  <a:srgbClr val="C00000"/>
                </a:solidFill>
                <a:latin typeface="Book Antiqua" panose="02040602050305030304" pitchFamily="18" charset="0"/>
              </a:rPr>
              <a:t> as we are not out of stock</a:t>
            </a:r>
          </a:p>
        </p:txBody>
      </p:sp>
    </p:spTree>
    <p:extLst>
      <p:ext uri="{BB962C8B-B14F-4D97-AF65-F5344CB8AC3E}">
        <p14:creationId xmlns:p14="http://schemas.microsoft.com/office/powerpoint/2010/main" val="5604218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7B702-EEDD-4F64-8227-817E49795E0F}"/>
              </a:ext>
            </a:extLst>
          </p:cNvPr>
          <p:cNvSpPr>
            <a:spLocks noGrp="1"/>
          </p:cNvSpPr>
          <p:nvPr>
            <p:ph type="title"/>
          </p:nvPr>
        </p:nvSpPr>
        <p:spPr>
          <a:xfrm>
            <a:off x="0" y="0"/>
            <a:ext cx="12192000" cy="609600"/>
          </a:xfrm>
        </p:spPr>
        <p:txBody>
          <a:bodyPr/>
          <a:lstStyle/>
          <a:p>
            <a:r>
              <a:rPr lang="en-US" dirty="0"/>
              <a:t>Simulation</a:t>
            </a:r>
          </a:p>
        </p:txBody>
      </p:sp>
      <p:graphicFrame>
        <p:nvGraphicFramePr>
          <p:cNvPr id="4" name="Object 3">
            <a:extLst>
              <a:ext uri="{FF2B5EF4-FFF2-40B4-BE49-F238E27FC236}">
                <a16:creationId xmlns:a16="http://schemas.microsoft.com/office/drawing/2014/main" id="{B5E32016-C54C-4D36-89DA-2C0D140DCF50}"/>
              </a:ext>
            </a:extLst>
          </p:cNvPr>
          <p:cNvGraphicFramePr>
            <a:graphicFrameLocks noChangeAspect="1"/>
          </p:cNvGraphicFramePr>
          <p:nvPr/>
        </p:nvGraphicFramePr>
        <p:xfrm>
          <a:off x="228600" y="838200"/>
          <a:ext cx="11402252" cy="5410200"/>
        </p:xfrm>
        <a:graphic>
          <a:graphicData uri="http://schemas.openxmlformats.org/presentationml/2006/ole">
            <mc:AlternateContent xmlns:mc="http://schemas.openxmlformats.org/markup-compatibility/2006">
              <mc:Choice xmlns:v="urn:schemas-microsoft-com:vml" Requires="v">
                <p:oleObj spid="_x0000_s33802" name="Worksheet" r:id="rId3" imgW="10639469" imgH="5048054" progId="Excel.Sheet.12">
                  <p:embed/>
                </p:oleObj>
              </mc:Choice>
              <mc:Fallback>
                <p:oleObj name="Worksheet" r:id="rId3" imgW="10639469" imgH="5048054" progId="Excel.Sheet.12">
                  <p:embed/>
                  <p:pic>
                    <p:nvPicPr>
                      <p:cNvPr id="4" name="Object 3">
                        <a:extLst>
                          <a:ext uri="{FF2B5EF4-FFF2-40B4-BE49-F238E27FC236}">
                            <a16:creationId xmlns:a16="http://schemas.microsoft.com/office/drawing/2014/main" id="{B5E32016-C54C-4D36-89DA-2C0D140DCF50}"/>
                          </a:ext>
                        </a:extLst>
                      </p:cNvPr>
                      <p:cNvPicPr/>
                      <p:nvPr/>
                    </p:nvPicPr>
                    <p:blipFill>
                      <a:blip r:embed="rId4"/>
                      <a:stretch>
                        <a:fillRect/>
                      </a:stretch>
                    </p:blipFill>
                    <p:spPr>
                      <a:xfrm>
                        <a:off x="228600" y="838200"/>
                        <a:ext cx="11402252" cy="5410200"/>
                      </a:xfrm>
                      <a:prstGeom prst="rect">
                        <a:avLst/>
                      </a:prstGeom>
                    </p:spPr>
                  </p:pic>
                </p:oleObj>
              </mc:Fallback>
            </mc:AlternateContent>
          </a:graphicData>
        </a:graphic>
      </p:graphicFrame>
    </p:spTree>
    <p:extLst>
      <p:ext uri="{BB962C8B-B14F-4D97-AF65-F5344CB8AC3E}">
        <p14:creationId xmlns:p14="http://schemas.microsoft.com/office/powerpoint/2010/main" val="372320003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7B702-EEDD-4F64-8227-817E49795E0F}"/>
              </a:ext>
            </a:extLst>
          </p:cNvPr>
          <p:cNvSpPr>
            <a:spLocks noGrp="1"/>
          </p:cNvSpPr>
          <p:nvPr>
            <p:ph type="title"/>
          </p:nvPr>
        </p:nvSpPr>
        <p:spPr>
          <a:xfrm>
            <a:off x="0" y="0"/>
            <a:ext cx="12192000" cy="609600"/>
          </a:xfrm>
        </p:spPr>
        <p:txBody>
          <a:bodyPr/>
          <a:lstStyle/>
          <a:p>
            <a:r>
              <a:rPr lang="en-US" dirty="0"/>
              <a:t>Simulation</a:t>
            </a:r>
          </a:p>
        </p:txBody>
      </p:sp>
      <p:graphicFrame>
        <p:nvGraphicFramePr>
          <p:cNvPr id="2" name="Object 1">
            <a:extLst>
              <a:ext uri="{FF2B5EF4-FFF2-40B4-BE49-F238E27FC236}">
                <a16:creationId xmlns:a16="http://schemas.microsoft.com/office/drawing/2014/main" id="{6F8A4BE5-8803-4DF6-90D8-A0B278EC150A}"/>
              </a:ext>
            </a:extLst>
          </p:cNvPr>
          <p:cNvGraphicFramePr>
            <a:graphicFrameLocks noChangeAspect="1"/>
          </p:cNvGraphicFramePr>
          <p:nvPr/>
        </p:nvGraphicFramePr>
        <p:xfrm>
          <a:off x="152400" y="788988"/>
          <a:ext cx="11887200" cy="5276850"/>
        </p:xfrm>
        <a:graphic>
          <a:graphicData uri="http://schemas.openxmlformats.org/presentationml/2006/ole">
            <mc:AlternateContent xmlns:mc="http://schemas.openxmlformats.org/markup-compatibility/2006">
              <mc:Choice xmlns:v="urn:schemas-microsoft-com:vml" Requires="v">
                <p:oleObj spid="_x0000_s34826" name="Worksheet" r:id="rId3" imgW="11887200" imgH="5276595" progId="Excel.Sheet.12">
                  <p:embed/>
                </p:oleObj>
              </mc:Choice>
              <mc:Fallback>
                <p:oleObj name="Worksheet" r:id="rId3" imgW="11887200" imgH="5276595" progId="Excel.Sheet.12">
                  <p:embed/>
                  <p:pic>
                    <p:nvPicPr>
                      <p:cNvPr id="2" name="Object 1">
                        <a:extLst>
                          <a:ext uri="{FF2B5EF4-FFF2-40B4-BE49-F238E27FC236}">
                            <a16:creationId xmlns:a16="http://schemas.microsoft.com/office/drawing/2014/main" id="{6F8A4BE5-8803-4DF6-90D8-A0B278EC150A}"/>
                          </a:ext>
                        </a:extLst>
                      </p:cNvPr>
                      <p:cNvPicPr/>
                      <p:nvPr/>
                    </p:nvPicPr>
                    <p:blipFill>
                      <a:blip r:embed="rId4"/>
                      <a:stretch>
                        <a:fillRect/>
                      </a:stretch>
                    </p:blipFill>
                    <p:spPr>
                      <a:xfrm>
                        <a:off x="152400" y="788988"/>
                        <a:ext cx="11887200" cy="5276850"/>
                      </a:xfrm>
                      <a:prstGeom prst="rect">
                        <a:avLst/>
                      </a:prstGeom>
                    </p:spPr>
                  </p:pic>
                </p:oleObj>
              </mc:Fallback>
            </mc:AlternateContent>
          </a:graphicData>
        </a:graphic>
      </p:graphicFrame>
    </p:spTree>
    <p:extLst>
      <p:ext uri="{BB962C8B-B14F-4D97-AF65-F5344CB8AC3E}">
        <p14:creationId xmlns:p14="http://schemas.microsoft.com/office/powerpoint/2010/main" val="14808521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46B52-670A-470B-A844-8B4E7C34614D}"/>
              </a:ext>
            </a:extLst>
          </p:cNvPr>
          <p:cNvSpPr>
            <a:spLocks noGrp="1"/>
          </p:cNvSpPr>
          <p:nvPr>
            <p:ph type="title"/>
          </p:nvPr>
        </p:nvSpPr>
        <p:spPr>
          <a:xfrm>
            <a:off x="0" y="0"/>
            <a:ext cx="12192000" cy="609600"/>
          </a:xfrm>
        </p:spPr>
        <p:txBody>
          <a:bodyPr/>
          <a:lstStyle/>
          <a:p>
            <a:r>
              <a:rPr lang="en-US" sz="2900" dirty="0"/>
              <a:t>Lower Safety Inventory &amp; Higher Fill Rate</a:t>
            </a:r>
          </a:p>
        </p:txBody>
      </p:sp>
      <p:graphicFrame>
        <p:nvGraphicFramePr>
          <p:cNvPr id="4" name="Object 3">
            <a:extLst>
              <a:ext uri="{FF2B5EF4-FFF2-40B4-BE49-F238E27FC236}">
                <a16:creationId xmlns:a16="http://schemas.microsoft.com/office/drawing/2014/main" id="{2C072AF3-FDBB-4DC4-8A9C-1D9020AA87AA}"/>
              </a:ext>
            </a:extLst>
          </p:cNvPr>
          <p:cNvGraphicFramePr>
            <a:graphicFrameLocks noChangeAspect="1"/>
          </p:cNvGraphicFramePr>
          <p:nvPr/>
        </p:nvGraphicFramePr>
        <p:xfrm>
          <a:off x="76200" y="685800"/>
          <a:ext cx="11960225" cy="3429000"/>
        </p:xfrm>
        <a:graphic>
          <a:graphicData uri="http://schemas.openxmlformats.org/presentationml/2006/ole">
            <mc:AlternateContent xmlns:mc="http://schemas.openxmlformats.org/markup-compatibility/2006">
              <mc:Choice xmlns:v="urn:schemas-microsoft-com:vml" Requires="v">
                <p:oleObj spid="_x0000_s35850" name="Worksheet" r:id="rId3" imgW="16945108" imgH="4857691" progId="Excel.Sheet.12">
                  <p:embed/>
                </p:oleObj>
              </mc:Choice>
              <mc:Fallback>
                <p:oleObj name="Worksheet" r:id="rId3" imgW="16945108" imgH="4857691" progId="Excel.Sheet.12">
                  <p:embed/>
                  <p:pic>
                    <p:nvPicPr>
                      <p:cNvPr id="4" name="Object 3">
                        <a:extLst>
                          <a:ext uri="{FF2B5EF4-FFF2-40B4-BE49-F238E27FC236}">
                            <a16:creationId xmlns:a16="http://schemas.microsoft.com/office/drawing/2014/main" id="{2C072AF3-FDBB-4DC4-8A9C-1D9020AA87AA}"/>
                          </a:ext>
                        </a:extLst>
                      </p:cNvPr>
                      <p:cNvPicPr/>
                      <p:nvPr/>
                    </p:nvPicPr>
                    <p:blipFill>
                      <a:blip r:embed="rId4"/>
                      <a:stretch>
                        <a:fillRect/>
                      </a:stretch>
                    </p:blipFill>
                    <p:spPr>
                      <a:xfrm>
                        <a:off x="76200" y="685800"/>
                        <a:ext cx="11960225" cy="3429000"/>
                      </a:xfrm>
                      <a:prstGeom prst="rect">
                        <a:avLst/>
                      </a:prstGeom>
                    </p:spPr>
                  </p:pic>
                </p:oleObj>
              </mc:Fallback>
            </mc:AlternateContent>
          </a:graphicData>
        </a:graphic>
      </p:graphicFrame>
    </p:spTree>
    <p:extLst>
      <p:ext uri="{BB962C8B-B14F-4D97-AF65-F5344CB8AC3E}">
        <p14:creationId xmlns:p14="http://schemas.microsoft.com/office/powerpoint/2010/main" val="21801822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FB67-7E22-44F2-830B-681D24B85EBF}"/>
              </a:ext>
            </a:extLst>
          </p:cNvPr>
          <p:cNvSpPr>
            <a:spLocks noGrp="1"/>
          </p:cNvSpPr>
          <p:nvPr>
            <p:ph type="title"/>
          </p:nvPr>
        </p:nvSpPr>
        <p:spPr/>
        <p:txBody>
          <a:bodyPr/>
          <a:lstStyle/>
          <a:p>
            <a:r>
              <a:rPr lang="en-US" dirty="0"/>
              <a:t>Excel Computations</a:t>
            </a:r>
          </a:p>
        </p:txBody>
      </p:sp>
      <p:graphicFrame>
        <p:nvGraphicFramePr>
          <p:cNvPr id="3" name="Object 2">
            <a:extLst>
              <a:ext uri="{FF2B5EF4-FFF2-40B4-BE49-F238E27FC236}">
                <a16:creationId xmlns:a16="http://schemas.microsoft.com/office/drawing/2014/main" id="{53122702-8FE0-4677-94AC-CE1CD6308148}"/>
              </a:ext>
            </a:extLst>
          </p:cNvPr>
          <p:cNvGraphicFramePr>
            <a:graphicFrameLocks noChangeAspect="1"/>
          </p:cNvGraphicFramePr>
          <p:nvPr/>
        </p:nvGraphicFramePr>
        <p:xfrm>
          <a:off x="152400" y="685800"/>
          <a:ext cx="11946154" cy="3124200"/>
        </p:xfrm>
        <a:graphic>
          <a:graphicData uri="http://schemas.openxmlformats.org/presentationml/2006/ole">
            <mc:AlternateContent xmlns:mc="http://schemas.openxmlformats.org/markup-compatibility/2006">
              <mc:Choice xmlns:v="urn:schemas-microsoft-com:vml" Requires="v">
                <p:oleObj spid="_x0000_s58374" name="Worksheet" r:id="rId3" imgW="15259316" imgH="3990720" progId="Excel.Sheet.12">
                  <p:embed/>
                </p:oleObj>
              </mc:Choice>
              <mc:Fallback>
                <p:oleObj name="Worksheet" r:id="rId3" imgW="15259316" imgH="3990720" progId="Excel.Sheet.12">
                  <p:embed/>
                  <p:pic>
                    <p:nvPicPr>
                      <p:cNvPr id="3" name="Object 2">
                        <a:extLst>
                          <a:ext uri="{FF2B5EF4-FFF2-40B4-BE49-F238E27FC236}">
                            <a16:creationId xmlns:a16="http://schemas.microsoft.com/office/drawing/2014/main" id="{53122702-8FE0-4677-94AC-CE1CD6308148}"/>
                          </a:ext>
                        </a:extLst>
                      </p:cNvPr>
                      <p:cNvPicPr/>
                      <p:nvPr/>
                    </p:nvPicPr>
                    <p:blipFill>
                      <a:blip r:embed="rId4"/>
                      <a:stretch>
                        <a:fillRect/>
                      </a:stretch>
                    </p:blipFill>
                    <p:spPr>
                      <a:xfrm>
                        <a:off x="152400" y="685800"/>
                        <a:ext cx="11946154" cy="3124200"/>
                      </a:xfrm>
                      <a:prstGeom prst="rect">
                        <a:avLst/>
                      </a:prstGeom>
                    </p:spPr>
                  </p:pic>
                </p:oleObj>
              </mc:Fallback>
            </mc:AlternateContent>
          </a:graphicData>
        </a:graphic>
      </p:graphicFrame>
    </p:spTree>
    <p:extLst>
      <p:ext uri="{BB962C8B-B14F-4D97-AF65-F5344CB8AC3E}">
        <p14:creationId xmlns:p14="http://schemas.microsoft.com/office/powerpoint/2010/main" val="114294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3D0E2-BBBE-4453-BB24-C248F6BDF100}"/>
              </a:ext>
            </a:extLst>
          </p:cNvPr>
          <p:cNvSpPr>
            <a:spLocks noGrp="1"/>
          </p:cNvSpPr>
          <p:nvPr>
            <p:ph idx="1"/>
          </p:nvPr>
        </p:nvSpPr>
        <p:spPr>
          <a:xfrm>
            <a:off x="58783" y="609600"/>
            <a:ext cx="12115800" cy="5638800"/>
          </a:xfrm>
        </p:spPr>
        <p:txBody>
          <a:bodyPr/>
          <a:lstStyle/>
          <a:p>
            <a:pPr marL="342900" lvl="1" indent="-342900">
              <a:spcBef>
                <a:spcPts val="0"/>
              </a:spcBef>
              <a:buNone/>
            </a:pPr>
            <a:r>
              <a:rPr lang="en-US" sz="2400" dirty="0">
                <a:latin typeface="Times New Roman" pitchFamily="18" charset="0"/>
              </a:rPr>
              <a:t>Product	Demand	%	  H     	  H-Weighted	   	        S</a:t>
            </a:r>
          </a:p>
          <a:p>
            <a:pPr marL="342900" lvl="1" indent="-342900">
              <a:spcBef>
                <a:spcPts val="0"/>
              </a:spcBef>
              <a:buNone/>
            </a:pPr>
            <a:r>
              <a:rPr lang="en-US" sz="2400" dirty="0">
                <a:latin typeface="Times New Roman" pitchFamily="18" charset="0"/>
              </a:rPr>
              <a:t>Product-1	1600		0.64	  100	   	64	  	4000+1000</a:t>
            </a:r>
          </a:p>
          <a:p>
            <a:pPr marL="342900" lvl="1" indent="-342900">
              <a:spcBef>
                <a:spcPts val="0"/>
              </a:spcBef>
              <a:buNone/>
            </a:pPr>
            <a:r>
              <a:rPr lang="en-US" sz="2400" dirty="0">
                <a:latin typeface="Times New Roman" pitchFamily="18" charset="0"/>
              </a:rPr>
              <a:t>Product-2	  900		0.36	  100	   	36	 	4000+1000</a:t>
            </a:r>
          </a:p>
          <a:p>
            <a:pPr marL="342900" lvl="1" indent="-342900">
              <a:spcBef>
                <a:spcPts val="0"/>
              </a:spcBef>
              <a:buNone/>
            </a:pPr>
            <a:r>
              <a:rPr lang="en-US" sz="2400" dirty="0">
                <a:latin typeface="Times New Roman" pitchFamily="18" charset="0"/>
              </a:rPr>
              <a:t>Centralized	2500		1.00	  100      	100		4000+2000</a:t>
            </a:r>
          </a:p>
          <a:p>
            <a:pPr marL="0" lvl="1" indent="0">
              <a:buNone/>
            </a:pPr>
            <a:r>
              <a:rPr lang="en-US" sz="2400" dirty="0">
                <a:latin typeface="Book Antiqua" panose="02040602050305030304" pitchFamily="18" charset="0"/>
              </a:rPr>
              <a:t>EOQ = SQRT[2(2500)(4000+1000+1000)/100] = 547.723 </a:t>
            </a:r>
          </a:p>
          <a:p>
            <a:pPr marL="0" lvl="1" indent="0">
              <a:spcAft>
                <a:spcPts val="600"/>
              </a:spcAft>
              <a:buNone/>
            </a:pPr>
            <a:r>
              <a:rPr lang="en-US" sz="2400" dirty="0">
                <a:latin typeface="Book Antiqua" panose="02040602050305030304" pitchFamily="18" charset="0"/>
              </a:rPr>
              <a:t># of orders= D/Q = 2500/547.723 = 4.564</a:t>
            </a:r>
          </a:p>
          <a:p>
            <a:pPr marL="0" lvl="1" indent="0">
              <a:spcAft>
                <a:spcPts val="600"/>
              </a:spcAft>
              <a:buNone/>
            </a:pPr>
            <a:r>
              <a:rPr lang="en-US" sz="2400" dirty="0">
                <a:latin typeface="Book Antiqua" panose="02040602050305030304" pitchFamily="18" charset="0"/>
              </a:rPr>
              <a:t>OC = (4000+1000+1000)(2500/547.723) = 27386.1 </a:t>
            </a:r>
          </a:p>
          <a:p>
            <a:pPr marL="0" lvl="1" indent="0">
              <a:spcAft>
                <a:spcPts val="600"/>
              </a:spcAft>
              <a:buNone/>
            </a:pPr>
            <a:r>
              <a:rPr lang="en-US" sz="2400" dirty="0">
                <a:latin typeface="Book Antiqua" panose="02040602050305030304" pitchFamily="18" charset="0"/>
              </a:rPr>
              <a:t>CC= 100(547.723/2) = 27386.1 </a:t>
            </a:r>
          </a:p>
          <a:p>
            <a:pPr marL="0" lvl="1" indent="0">
              <a:spcAft>
                <a:spcPts val="600"/>
              </a:spcAft>
              <a:buNone/>
            </a:pPr>
            <a:r>
              <a:rPr lang="en-US" sz="2400" dirty="0">
                <a:latin typeface="Book Antiqua" panose="02040602050305030304" pitchFamily="18" charset="0"/>
              </a:rPr>
              <a:t>TC(Joint)/TC(Individual)= 54772.3/70000 = 78.24%</a:t>
            </a:r>
          </a:p>
          <a:p>
            <a:pPr marL="0" lvl="1" indent="0">
              <a:spcBef>
                <a:spcPts val="0"/>
              </a:spcBef>
              <a:spcAft>
                <a:spcPts val="600"/>
              </a:spcAft>
              <a:buNone/>
            </a:pPr>
            <a:r>
              <a:rPr lang="en-US" sz="2400" dirty="0">
                <a:latin typeface="Book Antiqua" panose="02040602050305030304" pitchFamily="18" charset="0"/>
              </a:rPr>
              <a:t>Cycle-Inventory = 548/2 = 274</a:t>
            </a:r>
          </a:p>
          <a:p>
            <a:pPr marL="0" lvl="1" indent="0">
              <a:spcBef>
                <a:spcPts val="0"/>
              </a:spcBef>
              <a:spcAft>
                <a:spcPts val="600"/>
              </a:spcAft>
              <a:buNone/>
            </a:pPr>
            <a:r>
              <a:rPr lang="en-US" sz="2400" dirty="0" err="1">
                <a:latin typeface="Book Antiqua" panose="02040602050305030304" pitchFamily="18" charset="0"/>
              </a:rPr>
              <a:t>InvTrns</a:t>
            </a:r>
            <a:r>
              <a:rPr lang="en-US" sz="2400" dirty="0">
                <a:latin typeface="Book Antiqua" panose="02040602050305030304" pitchFamily="18" charset="0"/>
              </a:rPr>
              <a:t> =2500/274 = 9.129, Flow time: </a:t>
            </a:r>
            <a:r>
              <a:rPr lang="en-US" sz="2400" dirty="0">
                <a:latin typeface="Book Antiqua" panose="02040602050305030304" pitchFamily="18" charset="0"/>
                <a:sym typeface="Wingdings" panose="05000000000000000000" pitchFamily="2" charset="2"/>
              </a:rPr>
              <a:t> 2500T=274=</a:t>
            </a:r>
            <a:r>
              <a:rPr lang="en-US" sz="2400" dirty="0">
                <a:latin typeface="Book Antiqua" panose="02040602050305030304" pitchFamily="18" charset="0"/>
              </a:rPr>
              <a:t> 0.10954 </a:t>
            </a:r>
            <a:r>
              <a:rPr lang="en-US" sz="2400" dirty="0">
                <a:latin typeface="Book Antiqua" panose="02040602050305030304" pitchFamily="18" charset="0"/>
                <a:sym typeface="Wingdings" panose="05000000000000000000" pitchFamily="2" charset="2"/>
              </a:rPr>
              <a:t> year,</a:t>
            </a:r>
          </a:p>
          <a:p>
            <a:pPr marL="0" lvl="1" indent="0">
              <a:spcBef>
                <a:spcPts val="0"/>
              </a:spcBef>
              <a:spcAft>
                <a:spcPts val="600"/>
              </a:spcAft>
              <a:buNone/>
            </a:pPr>
            <a:r>
              <a:rPr lang="en-US" sz="2400" dirty="0">
                <a:latin typeface="Book Antiqua" panose="02040602050305030304" pitchFamily="18" charset="0"/>
                <a:sym typeface="Wingdings" panose="05000000000000000000" pitchFamily="2" charset="2"/>
              </a:rPr>
              <a:t>or </a:t>
            </a:r>
            <a:r>
              <a:rPr lang="en-US" sz="2400" dirty="0">
                <a:latin typeface="Book Antiqua" panose="02040602050305030304" pitchFamily="18" charset="0"/>
              </a:rPr>
              <a:t>5.47723 weeks or 39.436  days</a:t>
            </a:r>
            <a:endParaRPr lang="en-US" sz="2400" dirty="0">
              <a:latin typeface="Book Antiqua" panose="02040602050305030304" pitchFamily="18" charset="0"/>
              <a:sym typeface="Wingdings" panose="05000000000000000000" pitchFamily="2" charset="2"/>
            </a:endParaRPr>
          </a:p>
          <a:p>
            <a:pPr marL="0" lvl="1" indent="0">
              <a:spcBef>
                <a:spcPts val="0"/>
              </a:spcBef>
              <a:spcAft>
                <a:spcPts val="600"/>
              </a:spcAft>
              <a:buNone/>
            </a:pPr>
            <a:r>
              <a:rPr lang="en-US" sz="2400" dirty="0">
                <a:latin typeface="Book Antiqua" panose="02040602050305030304" pitchFamily="18" charset="0"/>
              </a:rPr>
              <a:t>Each time we order 0.64(547.723) =  351 product 1, and 198 product 2</a:t>
            </a:r>
          </a:p>
        </p:txBody>
      </p:sp>
      <p:sp>
        <p:nvSpPr>
          <p:cNvPr id="3" name="Title 2">
            <a:extLst>
              <a:ext uri="{FF2B5EF4-FFF2-40B4-BE49-F238E27FC236}">
                <a16:creationId xmlns:a16="http://schemas.microsoft.com/office/drawing/2014/main" id="{7F1C5C7C-B1FD-4172-84AE-8364B11D622B}"/>
              </a:ext>
            </a:extLst>
          </p:cNvPr>
          <p:cNvSpPr>
            <a:spLocks noGrp="1"/>
          </p:cNvSpPr>
          <p:nvPr>
            <p:ph type="title"/>
          </p:nvPr>
        </p:nvSpPr>
        <p:spPr>
          <a:xfrm>
            <a:off x="0" y="0"/>
            <a:ext cx="12192000" cy="609600"/>
          </a:xfrm>
        </p:spPr>
        <p:txBody>
          <a:bodyPr/>
          <a:lstStyle/>
          <a:p>
            <a:r>
              <a:rPr lang="en-US" dirty="0"/>
              <a:t>Joint replenishment Can Reduce Setup Time</a:t>
            </a:r>
          </a:p>
        </p:txBody>
      </p:sp>
    </p:spTree>
    <p:extLst>
      <p:ext uri="{BB962C8B-B14F-4D97-AF65-F5344CB8AC3E}">
        <p14:creationId xmlns:p14="http://schemas.microsoft.com/office/powerpoint/2010/main" val="715094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dissolve">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3DF98-AFFC-4F85-ACB1-78DA0CFB15BB}"/>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081D14D1-60EC-4755-BA99-7C753AA1F8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5660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pPr eaLnBrk="1" hangingPunct="1"/>
            <a:r>
              <a:rPr lang="en-US" dirty="0"/>
              <a:t>Inventory Management</a:t>
            </a:r>
            <a:br>
              <a:rPr lang="en-US" dirty="0"/>
            </a:br>
            <a:r>
              <a:rPr lang="en-US" sz="4400" dirty="0"/>
              <a:t>Uncertainty</a:t>
            </a:r>
            <a:endParaRPr lang="en-US" dirty="0"/>
          </a:p>
        </p:txBody>
      </p:sp>
      <p:sp>
        <p:nvSpPr>
          <p:cNvPr id="10243" name="Rectangle 5"/>
          <p:cNvSpPr>
            <a:spLocks noGrp="1" noChangeArrowheads="1"/>
          </p:cNvSpPr>
          <p:nvPr>
            <p:ph type="subTitle" idx="1"/>
          </p:nvPr>
        </p:nvSpPr>
        <p:spPr/>
        <p:txBody>
          <a:bodyPr/>
          <a:lstStyle/>
          <a:p>
            <a:pPr eaLnBrk="1" hangingPunct="1"/>
            <a:r>
              <a:rPr lang="en-US" dirty="0"/>
              <a:t>DSO 581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11267"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11268"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lvl="0" eaLnBrk="1" hangingPunct="1"/>
            <a:r>
              <a:rPr lang="en-US" sz="2600" dirty="0">
                <a:latin typeface="Times New Roman" pitchFamily="18" charset="0"/>
              </a:rPr>
              <a:t>How do we control inventory of long life cycle products?  </a:t>
            </a:r>
            <a:r>
              <a:rPr lang="en-US" sz="2600" dirty="0"/>
              <a:t>We study models generally applicable for ordering by retailer or distributor or warehouse of finished goods.  </a:t>
            </a:r>
            <a:endParaRPr lang="en-US" dirty="0">
              <a:latin typeface="Times New Roman" pitchFamily="18" charset="0"/>
            </a:endParaRPr>
          </a:p>
        </p:txBody>
      </p:sp>
      <p:graphicFrame>
        <p:nvGraphicFramePr>
          <p:cNvPr id="7" name="Table 6"/>
          <p:cNvGraphicFramePr>
            <a:graphicFrameLocks noGrp="1"/>
          </p:cNvGraphicFramePr>
          <p:nvPr/>
        </p:nvGraphicFramePr>
        <p:xfrm>
          <a:off x="2133600" y="1600200"/>
          <a:ext cx="7848600" cy="4480560"/>
        </p:xfrm>
        <a:graphic>
          <a:graphicData uri="http://schemas.openxmlformats.org/drawingml/2006/table">
            <a:tbl>
              <a:tblPr firstRow="1" firstCol="1" bandRow="1">
                <a:tableStyleId>{93296810-A885-4BE3-A3E7-6D5BEEA58F35}</a:tableStyleId>
              </a:tblPr>
              <a:tblGrid>
                <a:gridCol w="24384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Continuous review or</a:t>
                      </a:r>
                      <a:r>
                        <a:rPr lang="en-US" baseline="0" dirty="0"/>
                        <a:t> (r, Q) policy</a:t>
                      </a:r>
                      <a:endParaRPr lang="en-US" dirty="0"/>
                    </a:p>
                  </a:txBody>
                  <a:tcPr/>
                </a:tc>
                <a:tc>
                  <a:txBody>
                    <a:bodyPr/>
                    <a:lstStyle/>
                    <a:p>
                      <a:r>
                        <a:rPr lang="en-US" dirty="0"/>
                        <a:t>Periodic review policy</a:t>
                      </a:r>
                    </a:p>
                  </a:txBody>
                  <a:tcPr/>
                </a:tc>
                <a:extLst>
                  <a:ext uri="{0D108BD9-81ED-4DB2-BD59-A6C34878D82A}">
                    <a16:rowId xmlns:a16="http://schemas.microsoft.com/office/drawing/2014/main" val="10000"/>
                  </a:ext>
                </a:extLst>
              </a:tr>
              <a:tr h="370840">
                <a:tc>
                  <a:txBody>
                    <a:bodyPr/>
                    <a:lstStyle/>
                    <a:p>
                      <a:r>
                        <a:rPr lang="en-US" dirty="0"/>
                        <a:t>Inventory monitoring</a:t>
                      </a:r>
                    </a:p>
                  </a:txBody>
                  <a:tcPr/>
                </a:tc>
                <a:tc>
                  <a:txBody>
                    <a:bodyPr/>
                    <a:lstStyle/>
                    <a:p>
                      <a:r>
                        <a:rPr lang="en-US" dirty="0"/>
                        <a:t>Continuous</a:t>
                      </a:r>
                    </a:p>
                  </a:txBody>
                  <a:tcPr/>
                </a:tc>
                <a:tc>
                  <a:txBody>
                    <a:bodyPr/>
                    <a:lstStyle/>
                    <a:p>
                      <a:r>
                        <a:rPr lang="en-US" dirty="0"/>
                        <a:t>Regular intervals </a:t>
                      </a:r>
                    </a:p>
                  </a:txBody>
                  <a:tcPr/>
                </a:tc>
                <a:extLst>
                  <a:ext uri="{0D108BD9-81ED-4DB2-BD59-A6C34878D82A}">
                    <a16:rowId xmlns:a16="http://schemas.microsoft.com/office/drawing/2014/main" val="10001"/>
                  </a:ext>
                </a:extLst>
              </a:tr>
              <a:tr h="370840">
                <a:tc>
                  <a:txBody>
                    <a:bodyPr/>
                    <a:lstStyle/>
                    <a:p>
                      <a:r>
                        <a:rPr lang="en-US" dirty="0"/>
                        <a:t>When to order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When inventory position (current inventory + on-order) drops below order point r</a:t>
                      </a:r>
                    </a:p>
                  </a:txBody>
                  <a:tcPr/>
                </a:tc>
                <a:tc>
                  <a:txBody>
                    <a:bodyPr/>
                    <a:lstStyle/>
                    <a:p>
                      <a:r>
                        <a:rPr lang="en-US" dirty="0"/>
                        <a:t>Regular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Review interval may be based on EOQ or other criteria</a:t>
                      </a:r>
                    </a:p>
                    <a:p>
                      <a:endParaRPr lang="en-US" dirty="0"/>
                    </a:p>
                  </a:txBody>
                  <a:tcPr/>
                </a:tc>
                <a:extLst>
                  <a:ext uri="{0D108BD9-81ED-4DB2-BD59-A6C34878D82A}">
                    <a16:rowId xmlns:a16="http://schemas.microsoft.com/office/drawing/2014/main" val="10002"/>
                  </a:ext>
                </a:extLst>
              </a:tr>
              <a:tr h="370840">
                <a:tc>
                  <a:txBody>
                    <a:bodyPr/>
                    <a:lstStyle/>
                    <a:p>
                      <a:r>
                        <a:rPr lang="en-US" dirty="0"/>
                        <a:t>How much to order</a:t>
                      </a:r>
                    </a:p>
                  </a:txBody>
                  <a:tcPr/>
                </a:tc>
                <a:tc>
                  <a:txBody>
                    <a:bodyPr/>
                    <a:lstStyle/>
                    <a:p>
                      <a:r>
                        <a:rPr lang="en-US" dirty="0"/>
                        <a:t>Always 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Order quantity based on inventory position (current inventory + on-order) and order-up-to-level</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Continuous review models – (</a:t>
            </a:r>
            <a:r>
              <a:rPr lang="en-US" dirty="0" err="1">
                <a:latin typeface="Garamond" pitchFamily="18" charset="0"/>
              </a:rPr>
              <a:t>r</a:t>
            </a:r>
            <a:r>
              <a:rPr lang="en-US" dirty="0" err="1"/>
              <a:t>,Q</a:t>
            </a:r>
            <a:r>
              <a:rPr lang="en-US" dirty="0"/>
              <a:t>)</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a:t>DSO 581</a:t>
            </a:r>
          </a:p>
        </p:txBody>
      </p:sp>
      <p:sp>
        <p:nvSpPr>
          <p:cNvPr id="5" name="Footer Placeholder 4"/>
          <p:cNvSpPr>
            <a:spLocks noGrp="1"/>
          </p:cNvSpPr>
          <p:nvPr>
            <p:ph type="ftr" sz="quarter" idx="11"/>
          </p:nvPr>
        </p:nvSpPr>
        <p:spPr/>
        <p:txBody>
          <a:bodyPr/>
          <a:lstStyle/>
          <a:p>
            <a:pPr>
              <a:defRPr/>
            </a:pPr>
            <a:r>
              <a:rPr lang="en-US"/>
              <a:t>Inventory Models-Uncertainty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12291"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12292" name="Rectangle 2"/>
          <p:cNvSpPr>
            <a:spLocks noGrp="1" noChangeArrowheads="1"/>
          </p:cNvSpPr>
          <p:nvPr>
            <p:ph type="title"/>
          </p:nvPr>
        </p:nvSpPr>
        <p:spPr/>
        <p:txBody>
          <a:bodyPr/>
          <a:lstStyle/>
          <a:p>
            <a:pPr eaLnBrk="1" hangingPunct="1"/>
            <a:r>
              <a:rPr lang="en-US" dirty="0">
                <a:solidFill>
                  <a:schemeClr val="accent6">
                    <a:lumMod val="75000"/>
                  </a:schemeClr>
                </a:solidFill>
              </a:rPr>
              <a:t>Continuous review inventory model-how do they look?</a:t>
            </a:r>
          </a:p>
        </p:txBody>
      </p:sp>
      <p:grpSp>
        <p:nvGrpSpPr>
          <p:cNvPr id="2" name="Group 3"/>
          <p:cNvGrpSpPr>
            <a:grpSpLocks/>
          </p:cNvGrpSpPr>
          <p:nvPr/>
        </p:nvGrpSpPr>
        <p:grpSpPr bwMode="auto">
          <a:xfrm>
            <a:off x="1909764" y="1828800"/>
            <a:ext cx="6777037" cy="4114800"/>
            <a:chOff x="243" y="1152"/>
            <a:chExt cx="4269" cy="2592"/>
          </a:xfrm>
        </p:grpSpPr>
        <p:sp>
          <p:nvSpPr>
            <p:cNvPr id="12316" name="Line 4"/>
            <p:cNvSpPr>
              <a:spLocks noChangeShapeType="1"/>
            </p:cNvSpPr>
            <p:nvPr/>
          </p:nvSpPr>
          <p:spPr bwMode="auto">
            <a:xfrm>
              <a:off x="1200" y="1344"/>
              <a:ext cx="0" cy="1920"/>
            </a:xfrm>
            <a:prstGeom prst="line">
              <a:avLst/>
            </a:prstGeom>
            <a:noFill/>
            <a:ln w="12700">
              <a:solidFill>
                <a:schemeClr val="tx1"/>
              </a:solidFill>
              <a:round/>
              <a:headEnd type="none" w="sm" len="sm"/>
              <a:tailEnd type="none" w="sm" len="sm"/>
            </a:ln>
          </p:spPr>
          <p:txBody>
            <a:bodyPr/>
            <a:lstStyle/>
            <a:p>
              <a:endParaRPr lang="en-US"/>
            </a:p>
          </p:txBody>
        </p:sp>
        <p:sp>
          <p:nvSpPr>
            <p:cNvPr id="12317" name="Line 5"/>
            <p:cNvSpPr>
              <a:spLocks noChangeShapeType="1"/>
            </p:cNvSpPr>
            <p:nvPr/>
          </p:nvSpPr>
          <p:spPr bwMode="auto">
            <a:xfrm>
              <a:off x="1200" y="3264"/>
              <a:ext cx="3312" cy="0"/>
            </a:xfrm>
            <a:prstGeom prst="line">
              <a:avLst/>
            </a:prstGeom>
            <a:noFill/>
            <a:ln w="12700">
              <a:solidFill>
                <a:schemeClr val="tx1"/>
              </a:solidFill>
              <a:round/>
              <a:headEnd type="none" w="sm" len="sm"/>
              <a:tailEnd type="none" w="sm" len="sm"/>
            </a:ln>
          </p:spPr>
          <p:txBody>
            <a:bodyPr/>
            <a:lstStyle/>
            <a:p>
              <a:endParaRPr lang="en-US"/>
            </a:p>
          </p:txBody>
        </p:sp>
        <p:sp>
          <p:nvSpPr>
            <p:cNvPr id="12318" name="Text Box 6"/>
            <p:cNvSpPr txBox="1">
              <a:spLocks noChangeArrowheads="1"/>
            </p:cNvSpPr>
            <p:nvPr/>
          </p:nvSpPr>
          <p:spPr bwMode="auto">
            <a:xfrm>
              <a:off x="243" y="1152"/>
              <a:ext cx="770" cy="756"/>
            </a:xfrm>
            <a:prstGeom prst="rect">
              <a:avLst/>
            </a:prstGeom>
            <a:noFill/>
            <a:ln w="9525">
              <a:noFill/>
              <a:miter lim="800000"/>
              <a:headEnd/>
              <a:tailEnd/>
            </a:ln>
          </p:spPr>
          <p:txBody>
            <a:bodyPr>
              <a:spAutoFit/>
            </a:bodyPr>
            <a:lstStyle/>
            <a:p>
              <a:pPr algn="ctr"/>
              <a:r>
                <a:rPr lang="en-US" sz="2400">
                  <a:latin typeface="Times New Roman" pitchFamily="18" charset="0"/>
                </a:rPr>
                <a:t>Number of units on hand</a:t>
              </a:r>
            </a:p>
          </p:txBody>
        </p:sp>
        <p:sp>
          <p:nvSpPr>
            <p:cNvPr id="12319" name="Text Box 7"/>
            <p:cNvSpPr txBox="1">
              <a:spLocks noChangeArrowheads="1"/>
            </p:cNvSpPr>
            <p:nvPr/>
          </p:nvSpPr>
          <p:spPr bwMode="auto">
            <a:xfrm>
              <a:off x="3984" y="3456"/>
              <a:ext cx="520" cy="288"/>
            </a:xfrm>
            <a:prstGeom prst="rect">
              <a:avLst/>
            </a:prstGeom>
            <a:noFill/>
            <a:ln w="9525">
              <a:noFill/>
              <a:miter lim="800000"/>
              <a:headEnd/>
              <a:tailEnd/>
            </a:ln>
          </p:spPr>
          <p:txBody>
            <a:bodyPr wrap="none">
              <a:spAutoFit/>
            </a:bodyPr>
            <a:lstStyle/>
            <a:p>
              <a:r>
                <a:rPr lang="en-US" sz="2400">
                  <a:latin typeface="Times New Roman" pitchFamily="18" charset="0"/>
                </a:rPr>
                <a:t>Time</a:t>
              </a:r>
            </a:p>
          </p:txBody>
        </p:sp>
      </p:grpSp>
      <p:grpSp>
        <p:nvGrpSpPr>
          <p:cNvPr id="3" name="Group 8"/>
          <p:cNvGrpSpPr>
            <a:grpSpLocks/>
          </p:cNvGrpSpPr>
          <p:nvPr/>
        </p:nvGrpSpPr>
        <p:grpSpPr bwMode="auto">
          <a:xfrm>
            <a:off x="3597276" y="2438400"/>
            <a:ext cx="517525" cy="2133600"/>
            <a:chOff x="1306" y="1536"/>
            <a:chExt cx="326" cy="1344"/>
          </a:xfrm>
        </p:grpSpPr>
        <p:sp>
          <p:nvSpPr>
            <p:cNvPr id="12314" name="Line 9"/>
            <p:cNvSpPr>
              <a:spLocks noChangeShapeType="1"/>
            </p:cNvSpPr>
            <p:nvPr/>
          </p:nvSpPr>
          <p:spPr bwMode="auto">
            <a:xfrm flipV="1">
              <a:off x="1632" y="1536"/>
              <a:ext cx="0" cy="1344"/>
            </a:xfrm>
            <a:prstGeom prst="line">
              <a:avLst/>
            </a:prstGeom>
            <a:noFill/>
            <a:ln w="12700">
              <a:solidFill>
                <a:schemeClr val="tx1"/>
              </a:solidFill>
              <a:round/>
              <a:headEnd type="none" w="sm" len="sm"/>
              <a:tailEnd type="none" w="sm" len="sm"/>
            </a:ln>
          </p:spPr>
          <p:txBody>
            <a:bodyPr/>
            <a:lstStyle/>
            <a:p>
              <a:endParaRPr lang="en-US"/>
            </a:p>
          </p:txBody>
        </p:sp>
        <p:sp>
          <p:nvSpPr>
            <p:cNvPr id="12315" name="Text Box 10"/>
            <p:cNvSpPr txBox="1">
              <a:spLocks noChangeArrowheads="1"/>
            </p:cNvSpPr>
            <p:nvPr/>
          </p:nvSpPr>
          <p:spPr bwMode="auto">
            <a:xfrm>
              <a:off x="1306" y="1842"/>
              <a:ext cx="255" cy="288"/>
            </a:xfrm>
            <a:prstGeom prst="rect">
              <a:avLst/>
            </a:prstGeom>
            <a:noFill/>
            <a:ln w="9525">
              <a:noFill/>
              <a:miter lim="800000"/>
              <a:headEnd/>
              <a:tailEnd/>
            </a:ln>
          </p:spPr>
          <p:txBody>
            <a:bodyPr wrap="none">
              <a:spAutoFit/>
            </a:bodyPr>
            <a:lstStyle/>
            <a:p>
              <a:r>
                <a:rPr lang="en-US" sz="2400">
                  <a:latin typeface="Times New Roman" pitchFamily="18" charset="0"/>
                </a:rPr>
                <a:t>Q</a:t>
              </a:r>
            </a:p>
          </p:txBody>
        </p:sp>
      </p:grpSp>
      <p:sp>
        <p:nvSpPr>
          <p:cNvPr id="201739" name="Freeform 11"/>
          <p:cNvSpPr>
            <a:spLocks/>
          </p:cNvSpPr>
          <p:nvPr/>
        </p:nvSpPr>
        <p:spPr bwMode="auto">
          <a:xfrm>
            <a:off x="3429000" y="4343400"/>
            <a:ext cx="685800" cy="228600"/>
          </a:xfrm>
          <a:custGeom>
            <a:avLst/>
            <a:gdLst>
              <a:gd name="T0" fmla="*/ 0 w 432"/>
              <a:gd name="T1" fmla="*/ 0 h 144"/>
              <a:gd name="T2" fmla="*/ 2147483647 w 432"/>
              <a:gd name="T3" fmla="*/ 2147483647 h 144"/>
              <a:gd name="T4" fmla="*/ 2147483647 w 432"/>
              <a:gd name="T5" fmla="*/ 2147483647 h 144"/>
              <a:gd name="T6" fmla="*/ 0 60000 65536"/>
              <a:gd name="T7" fmla="*/ 0 60000 65536"/>
              <a:gd name="T8" fmla="*/ 0 60000 65536"/>
              <a:gd name="T9" fmla="*/ 0 w 432"/>
              <a:gd name="T10" fmla="*/ 0 h 144"/>
              <a:gd name="T11" fmla="*/ 432 w 432"/>
              <a:gd name="T12" fmla="*/ 144 h 144"/>
            </a:gdLst>
            <a:ahLst/>
            <a:cxnLst>
              <a:cxn ang="T6">
                <a:pos x="T0" y="T1"/>
              </a:cxn>
              <a:cxn ang="T7">
                <a:pos x="T2" y="T3"/>
              </a:cxn>
              <a:cxn ang="T8">
                <a:pos x="T4" y="T5"/>
              </a:cxn>
            </a:cxnLst>
            <a:rect l="T9" t="T10" r="T11" b="T12"/>
            <a:pathLst>
              <a:path w="432" h="144">
                <a:moveTo>
                  <a:pt x="0" y="0"/>
                </a:moveTo>
                <a:cubicBezTo>
                  <a:pt x="132" y="12"/>
                  <a:pt x="264" y="24"/>
                  <a:pt x="336" y="48"/>
                </a:cubicBezTo>
                <a:cubicBezTo>
                  <a:pt x="408" y="72"/>
                  <a:pt x="416" y="128"/>
                  <a:pt x="432" y="144"/>
                </a:cubicBezTo>
              </a:path>
            </a:pathLst>
          </a:custGeom>
          <a:noFill/>
          <a:ln w="12700">
            <a:solidFill>
              <a:schemeClr val="tx1"/>
            </a:solidFill>
            <a:round/>
            <a:headEnd type="none" w="sm" len="sm"/>
            <a:tailEnd type="none" w="sm" len="sm"/>
          </a:ln>
        </p:spPr>
        <p:txBody>
          <a:bodyPr/>
          <a:lstStyle/>
          <a:p>
            <a:endParaRPr lang="en-US"/>
          </a:p>
        </p:txBody>
      </p:sp>
      <p:grpSp>
        <p:nvGrpSpPr>
          <p:cNvPr id="4" name="Group 12"/>
          <p:cNvGrpSpPr>
            <a:grpSpLocks/>
          </p:cNvGrpSpPr>
          <p:nvPr/>
        </p:nvGrpSpPr>
        <p:grpSpPr bwMode="auto">
          <a:xfrm>
            <a:off x="2667000" y="3429005"/>
            <a:ext cx="5486400" cy="461963"/>
            <a:chOff x="720" y="2160"/>
            <a:chExt cx="3456" cy="291"/>
          </a:xfrm>
        </p:grpSpPr>
        <p:sp>
          <p:nvSpPr>
            <p:cNvPr id="12312" name="Text Box 13"/>
            <p:cNvSpPr txBox="1">
              <a:spLocks noChangeArrowheads="1"/>
            </p:cNvSpPr>
            <p:nvPr/>
          </p:nvSpPr>
          <p:spPr bwMode="auto">
            <a:xfrm>
              <a:off x="720" y="2160"/>
              <a:ext cx="181" cy="291"/>
            </a:xfrm>
            <a:prstGeom prst="rect">
              <a:avLst/>
            </a:prstGeom>
            <a:noFill/>
            <a:ln w="9525">
              <a:noFill/>
              <a:miter lim="800000"/>
              <a:headEnd/>
              <a:tailEnd/>
            </a:ln>
          </p:spPr>
          <p:txBody>
            <a:bodyPr wrap="none">
              <a:spAutoFit/>
            </a:bodyPr>
            <a:lstStyle/>
            <a:p>
              <a:r>
                <a:rPr lang="en-US" sz="2400" dirty="0">
                  <a:latin typeface="Times New Roman" pitchFamily="18" charset="0"/>
                </a:rPr>
                <a:t>r</a:t>
              </a:r>
            </a:p>
          </p:txBody>
        </p:sp>
        <p:sp>
          <p:nvSpPr>
            <p:cNvPr id="12313" name="Line 14"/>
            <p:cNvSpPr>
              <a:spLocks noChangeShapeType="1"/>
            </p:cNvSpPr>
            <p:nvPr/>
          </p:nvSpPr>
          <p:spPr bwMode="auto">
            <a:xfrm>
              <a:off x="1200" y="2352"/>
              <a:ext cx="2976" cy="0"/>
            </a:xfrm>
            <a:prstGeom prst="line">
              <a:avLst/>
            </a:prstGeom>
            <a:noFill/>
            <a:ln w="12700">
              <a:solidFill>
                <a:schemeClr val="tx1"/>
              </a:solidFill>
              <a:round/>
              <a:headEnd type="none" w="sm" len="sm"/>
              <a:tailEnd type="none" w="sm" len="sm"/>
            </a:ln>
          </p:spPr>
          <p:txBody>
            <a:bodyPr/>
            <a:lstStyle/>
            <a:p>
              <a:endParaRPr lang="en-US"/>
            </a:p>
          </p:txBody>
        </p:sp>
      </p:grpSp>
      <p:sp>
        <p:nvSpPr>
          <p:cNvPr id="201743" name="Freeform 15"/>
          <p:cNvSpPr>
            <a:spLocks/>
          </p:cNvSpPr>
          <p:nvPr/>
        </p:nvSpPr>
        <p:spPr bwMode="auto">
          <a:xfrm>
            <a:off x="4125914" y="2444750"/>
            <a:ext cx="2339975" cy="1265238"/>
          </a:xfrm>
          <a:custGeom>
            <a:avLst/>
            <a:gdLst>
              <a:gd name="T0" fmla="*/ 0 w 1474"/>
              <a:gd name="T1" fmla="*/ 0 h 797"/>
              <a:gd name="T2" fmla="*/ 2147483647 w 1474"/>
              <a:gd name="T3" fmla="*/ 2147483647 h 797"/>
              <a:gd name="T4" fmla="*/ 2147483647 w 1474"/>
              <a:gd name="T5" fmla="*/ 2147483647 h 797"/>
              <a:gd name="T6" fmla="*/ 2147483647 w 1474"/>
              <a:gd name="T7" fmla="*/ 2147483647 h 797"/>
              <a:gd name="T8" fmla="*/ 2147483647 w 1474"/>
              <a:gd name="T9" fmla="*/ 2147483647 h 797"/>
              <a:gd name="T10" fmla="*/ 2147483647 w 1474"/>
              <a:gd name="T11" fmla="*/ 2147483647 h 797"/>
              <a:gd name="T12" fmla="*/ 2147483647 w 1474"/>
              <a:gd name="T13" fmla="*/ 2147483647 h 797"/>
              <a:gd name="T14" fmla="*/ 2147483647 w 1474"/>
              <a:gd name="T15" fmla="*/ 2147483647 h 797"/>
              <a:gd name="T16" fmla="*/ 2147483647 w 1474"/>
              <a:gd name="T17" fmla="*/ 2147483647 h 797"/>
              <a:gd name="T18" fmla="*/ 2147483647 w 1474"/>
              <a:gd name="T19" fmla="*/ 2147483647 h 797"/>
              <a:gd name="T20" fmla="*/ 2147483647 w 1474"/>
              <a:gd name="T21" fmla="*/ 2147483647 h 797"/>
              <a:gd name="T22" fmla="*/ 2147483647 w 1474"/>
              <a:gd name="T23" fmla="*/ 2147483647 h 797"/>
              <a:gd name="T24" fmla="*/ 2147483647 w 1474"/>
              <a:gd name="T25" fmla="*/ 2147483647 h 797"/>
              <a:gd name="T26" fmla="*/ 2147483647 w 1474"/>
              <a:gd name="T27" fmla="*/ 2147483647 h 797"/>
              <a:gd name="T28" fmla="*/ 2147483647 w 1474"/>
              <a:gd name="T29" fmla="*/ 2147483647 h 797"/>
              <a:gd name="T30" fmla="*/ 2147483647 w 1474"/>
              <a:gd name="T31" fmla="*/ 2147483647 h 797"/>
              <a:gd name="T32" fmla="*/ 2147483647 w 1474"/>
              <a:gd name="T33" fmla="*/ 2147483647 h 797"/>
              <a:gd name="T34" fmla="*/ 2147483647 w 1474"/>
              <a:gd name="T35" fmla="*/ 2147483647 h 7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4"/>
              <a:gd name="T55" fmla="*/ 0 h 797"/>
              <a:gd name="T56" fmla="*/ 1474 w 1474"/>
              <a:gd name="T57" fmla="*/ 797 h 7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4" h="797">
                <a:moveTo>
                  <a:pt x="0" y="0"/>
                </a:moveTo>
                <a:cubicBezTo>
                  <a:pt x="103" y="33"/>
                  <a:pt x="171" y="106"/>
                  <a:pt x="255" y="166"/>
                </a:cubicBezTo>
                <a:cubicBezTo>
                  <a:pt x="317" y="210"/>
                  <a:pt x="390" y="246"/>
                  <a:pt x="455" y="288"/>
                </a:cubicBezTo>
                <a:cubicBezTo>
                  <a:pt x="478" y="303"/>
                  <a:pt x="508" y="307"/>
                  <a:pt x="532" y="321"/>
                </a:cubicBezTo>
                <a:cubicBezTo>
                  <a:pt x="654" y="394"/>
                  <a:pt x="780" y="453"/>
                  <a:pt x="920" y="487"/>
                </a:cubicBezTo>
                <a:cubicBezTo>
                  <a:pt x="935" y="494"/>
                  <a:pt x="949" y="503"/>
                  <a:pt x="964" y="509"/>
                </a:cubicBezTo>
                <a:cubicBezTo>
                  <a:pt x="978" y="514"/>
                  <a:pt x="994" y="514"/>
                  <a:pt x="1008" y="520"/>
                </a:cubicBezTo>
                <a:cubicBezTo>
                  <a:pt x="1020" y="525"/>
                  <a:pt x="1031" y="534"/>
                  <a:pt x="1042" y="542"/>
                </a:cubicBezTo>
                <a:cubicBezTo>
                  <a:pt x="1050" y="549"/>
                  <a:pt x="1055" y="560"/>
                  <a:pt x="1064" y="565"/>
                </a:cubicBezTo>
                <a:cubicBezTo>
                  <a:pt x="1085" y="576"/>
                  <a:pt x="1130" y="587"/>
                  <a:pt x="1130" y="587"/>
                </a:cubicBezTo>
                <a:cubicBezTo>
                  <a:pt x="1141" y="598"/>
                  <a:pt x="1150" y="611"/>
                  <a:pt x="1163" y="620"/>
                </a:cubicBezTo>
                <a:cubicBezTo>
                  <a:pt x="1173" y="627"/>
                  <a:pt x="1188" y="624"/>
                  <a:pt x="1197" y="631"/>
                </a:cubicBezTo>
                <a:cubicBezTo>
                  <a:pt x="1270" y="689"/>
                  <a:pt x="1167" y="647"/>
                  <a:pt x="1252" y="675"/>
                </a:cubicBezTo>
                <a:cubicBezTo>
                  <a:pt x="1259" y="683"/>
                  <a:pt x="1265" y="692"/>
                  <a:pt x="1274" y="698"/>
                </a:cubicBezTo>
                <a:cubicBezTo>
                  <a:pt x="1284" y="704"/>
                  <a:pt x="1298" y="702"/>
                  <a:pt x="1307" y="709"/>
                </a:cubicBezTo>
                <a:cubicBezTo>
                  <a:pt x="1318" y="717"/>
                  <a:pt x="1319" y="734"/>
                  <a:pt x="1330" y="742"/>
                </a:cubicBezTo>
                <a:cubicBezTo>
                  <a:pt x="1339" y="749"/>
                  <a:pt x="1353" y="748"/>
                  <a:pt x="1363" y="753"/>
                </a:cubicBezTo>
                <a:cubicBezTo>
                  <a:pt x="1399" y="771"/>
                  <a:pt x="1430" y="797"/>
                  <a:pt x="1474" y="797"/>
                </a:cubicBezTo>
              </a:path>
            </a:pathLst>
          </a:custGeom>
          <a:noFill/>
          <a:ln w="12700">
            <a:solidFill>
              <a:schemeClr val="tx1"/>
            </a:solidFill>
            <a:round/>
            <a:headEnd type="none" w="sm" len="sm"/>
            <a:tailEnd type="none" w="sm" len="sm"/>
          </a:ln>
        </p:spPr>
        <p:txBody>
          <a:bodyPr/>
          <a:lstStyle/>
          <a:p>
            <a:endParaRPr lang="en-US"/>
          </a:p>
        </p:txBody>
      </p:sp>
      <p:sp>
        <p:nvSpPr>
          <p:cNvPr id="201744" name="Line 16"/>
          <p:cNvSpPr>
            <a:spLocks noChangeShapeType="1"/>
          </p:cNvSpPr>
          <p:nvPr/>
        </p:nvSpPr>
        <p:spPr bwMode="auto">
          <a:xfrm>
            <a:off x="6477000" y="3733800"/>
            <a:ext cx="0" cy="1447800"/>
          </a:xfrm>
          <a:prstGeom prst="line">
            <a:avLst/>
          </a:prstGeom>
          <a:noFill/>
          <a:ln w="12700">
            <a:solidFill>
              <a:schemeClr val="tx1"/>
            </a:solidFill>
            <a:round/>
            <a:headEnd type="none" w="sm" len="sm"/>
            <a:tailEnd type="none" w="sm" len="sm"/>
          </a:ln>
        </p:spPr>
        <p:txBody>
          <a:bodyPr/>
          <a:lstStyle/>
          <a:p>
            <a:endParaRPr lang="en-US"/>
          </a:p>
        </p:txBody>
      </p:sp>
      <p:sp>
        <p:nvSpPr>
          <p:cNvPr id="201745" name="Line 17"/>
          <p:cNvSpPr>
            <a:spLocks noChangeShapeType="1"/>
          </p:cNvSpPr>
          <p:nvPr/>
        </p:nvSpPr>
        <p:spPr bwMode="auto">
          <a:xfrm>
            <a:off x="7924800" y="3733800"/>
            <a:ext cx="0" cy="1447800"/>
          </a:xfrm>
          <a:prstGeom prst="line">
            <a:avLst/>
          </a:prstGeom>
          <a:noFill/>
          <a:ln w="12700">
            <a:solidFill>
              <a:schemeClr val="tx1"/>
            </a:solidFill>
            <a:round/>
            <a:headEnd type="none" w="sm" len="sm"/>
            <a:tailEnd type="none" w="sm" len="sm"/>
          </a:ln>
        </p:spPr>
        <p:txBody>
          <a:bodyPr/>
          <a:lstStyle/>
          <a:p>
            <a:endParaRPr lang="en-US"/>
          </a:p>
        </p:txBody>
      </p:sp>
      <p:sp>
        <p:nvSpPr>
          <p:cNvPr id="201746" name="Text Box 18"/>
          <p:cNvSpPr txBox="1">
            <a:spLocks noChangeArrowheads="1"/>
          </p:cNvSpPr>
          <p:nvPr/>
        </p:nvSpPr>
        <p:spPr bwMode="auto">
          <a:xfrm>
            <a:off x="7010400" y="5410200"/>
            <a:ext cx="369888" cy="457200"/>
          </a:xfrm>
          <a:prstGeom prst="rect">
            <a:avLst/>
          </a:prstGeom>
          <a:noFill/>
          <a:ln w="9525">
            <a:noFill/>
            <a:miter lim="800000"/>
            <a:headEnd/>
            <a:tailEnd/>
          </a:ln>
        </p:spPr>
        <p:txBody>
          <a:bodyPr wrap="none">
            <a:spAutoFit/>
          </a:bodyPr>
          <a:lstStyle/>
          <a:p>
            <a:r>
              <a:rPr lang="en-US" sz="2400">
                <a:latin typeface="Times New Roman" pitchFamily="18" charset="0"/>
              </a:rPr>
              <a:t>L</a:t>
            </a:r>
          </a:p>
        </p:txBody>
      </p:sp>
      <p:sp>
        <p:nvSpPr>
          <p:cNvPr id="201747" name="Line 19"/>
          <p:cNvSpPr>
            <a:spLocks noChangeShapeType="1"/>
          </p:cNvSpPr>
          <p:nvPr/>
        </p:nvSpPr>
        <p:spPr bwMode="auto">
          <a:xfrm>
            <a:off x="3429000" y="4495800"/>
            <a:ext cx="4724400" cy="0"/>
          </a:xfrm>
          <a:prstGeom prst="line">
            <a:avLst/>
          </a:prstGeom>
          <a:noFill/>
          <a:ln w="12700">
            <a:solidFill>
              <a:schemeClr val="tx1"/>
            </a:solidFill>
            <a:round/>
            <a:headEnd type="none" w="sm" len="sm"/>
            <a:tailEnd type="none" w="sm" len="sm"/>
          </a:ln>
        </p:spPr>
        <p:txBody>
          <a:bodyPr/>
          <a:lstStyle/>
          <a:p>
            <a:endParaRPr lang="en-US"/>
          </a:p>
        </p:txBody>
      </p:sp>
      <p:sp>
        <p:nvSpPr>
          <p:cNvPr id="201748" name="Text Box 20"/>
          <p:cNvSpPr txBox="1">
            <a:spLocks noChangeArrowheads="1"/>
          </p:cNvSpPr>
          <p:nvPr/>
        </p:nvSpPr>
        <p:spPr bwMode="auto">
          <a:xfrm>
            <a:off x="2590801" y="4267200"/>
            <a:ext cx="523875" cy="457200"/>
          </a:xfrm>
          <a:prstGeom prst="rect">
            <a:avLst/>
          </a:prstGeom>
          <a:noFill/>
          <a:ln w="9525">
            <a:noFill/>
            <a:miter lim="800000"/>
            <a:headEnd/>
            <a:tailEnd/>
          </a:ln>
        </p:spPr>
        <p:txBody>
          <a:bodyPr wrap="square">
            <a:spAutoFit/>
          </a:bodyPr>
          <a:lstStyle/>
          <a:p>
            <a:r>
              <a:rPr lang="en-US" sz="2400" dirty="0">
                <a:latin typeface="Times New Roman" pitchFamily="18" charset="0"/>
              </a:rPr>
              <a:t>SS</a:t>
            </a:r>
          </a:p>
        </p:txBody>
      </p:sp>
      <p:sp>
        <p:nvSpPr>
          <p:cNvPr id="201749" name="AutoShape 21"/>
          <p:cNvSpPr>
            <a:spLocks/>
          </p:cNvSpPr>
          <p:nvPr/>
        </p:nvSpPr>
        <p:spPr bwMode="auto">
          <a:xfrm rot="-5400000">
            <a:off x="7200900" y="4610100"/>
            <a:ext cx="76200" cy="1371600"/>
          </a:xfrm>
          <a:prstGeom prst="leftBrace">
            <a:avLst>
              <a:gd name="adj1" fmla="val 150000"/>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1750" name="Freeform 22"/>
          <p:cNvSpPr>
            <a:spLocks/>
          </p:cNvSpPr>
          <p:nvPr/>
        </p:nvSpPr>
        <p:spPr bwMode="auto">
          <a:xfrm>
            <a:off x="6477000" y="3733800"/>
            <a:ext cx="1447800" cy="762000"/>
          </a:xfrm>
          <a:custGeom>
            <a:avLst/>
            <a:gdLst>
              <a:gd name="T0" fmla="*/ 0 w 912"/>
              <a:gd name="T1" fmla="*/ 0 h 480"/>
              <a:gd name="T2" fmla="*/ 2147483647 w 912"/>
              <a:gd name="T3" fmla="*/ 2147483647 h 480"/>
              <a:gd name="T4" fmla="*/ 2147483647 w 912"/>
              <a:gd name="T5" fmla="*/ 2147483647 h 480"/>
              <a:gd name="T6" fmla="*/ 2147483647 w 912"/>
              <a:gd name="T7" fmla="*/ 2147483647 h 480"/>
              <a:gd name="T8" fmla="*/ 2147483647 w 912"/>
              <a:gd name="T9" fmla="*/ 2147483647 h 480"/>
              <a:gd name="T10" fmla="*/ 0 60000 65536"/>
              <a:gd name="T11" fmla="*/ 0 60000 65536"/>
              <a:gd name="T12" fmla="*/ 0 60000 65536"/>
              <a:gd name="T13" fmla="*/ 0 60000 65536"/>
              <a:gd name="T14" fmla="*/ 0 60000 65536"/>
              <a:gd name="T15" fmla="*/ 0 w 912"/>
              <a:gd name="T16" fmla="*/ 0 h 480"/>
              <a:gd name="T17" fmla="*/ 912 w 912"/>
              <a:gd name="T18" fmla="*/ 480 h 480"/>
            </a:gdLst>
            <a:ahLst/>
            <a:cxnLst>
              <a:cxn ang="T10">
                <a:pos x="T0" y="T1"/>
              </a:cxn>
              <a:cxn ang="T11">
                <a:pos x="T2" y="T3"/>
              </a:cxn>
              <a:cxn ang="T12">
                <a:pos x="T4" y="T5"/>
              </a:cxn>
              <a:cxn ang="T13">
                <a:pos x="T6" y="T7"/>
              </a:cxn>
              <a:cxn ang="T14">
                <a:pos x="T8" y="T9"/>
              </a:cxn>
            </a:cxnLst>
            <a:rect l="T15" t="T16" r="T17" b="T18"/>
            <a:pathLst>
              <a:path w="912" h="480">
                <a:moveTo>
                  <a:pt x="0" y="0"/>
                </a:moveTo>
                <a:cubicBezTo>
                  <a:pt x="56" y="48"/>
                  <a:pt x="112" y="96"/>
                  <a:pt x="192" y="144"/>
                </a:cubicBezTo>
                <a:cubicBezTo>
                  <a:pt x="272" y="192"/>
                  <a:pt x="384" y="240"/>
                  <a:pt x="480" y="288"/>
                </a:cubicBezTo>
                <a:cubicBezTo>
                  <a:pt x="576" y="336"/>
                  <a:pt x="696" y="400"/>
                  <a:pt x="768" y="432"/>
                </a:cubicBezTo>
                <a:cubicBezTo>
                  <a:pt x="840" y="464"/>
                  <a:pt x="888" y="472"/>
                  <a:pt x="912" y="480"/>
                </a:cubicBezTo>
              </a:path>
            </a:pathLst>
          </a:custGeom>
          <a:noFill/>
          <a:ln w="12700">
            <a:solidFill>
              <a:schemeClr val="tx1"/>
            </a:solidFill>
            <a:round/>
            <a:headEnd type="none" w="sm" len="sm"/>
            <a:tailEnd type="none" w="sm" len="sm"/>
          </a:ln>
        </p:spPr>
        <p:txBody>
          <a:bodyPr/>
          <a:lstStyle/>
          <a:p>
            <a:endParaRPr lang="en-US"/>
          </a:p>
        </p:txBody>
      </p:sp>
      <p:sp>
        <p:nvSpPr>
          <p:cNvPr id="201751" name="Freeform 23"/>
          <p:cNvSpPr>
            <a:spLocks/>
          </p:cNvSpPr>
          <p:nvPr/>
        </p:nvSpPr>
        <p:spPr bwMode="auto">
          <a:xfrm>
            <a:off x="6477000" y="3733800"/>
            <a:ext cx="1447800" cy="1676400"/>
          </a:xfrm>
          <a:custGeom>
            <a:avLst/>
            <a:gdLst>
              <a:gd name="T0" fmla="*/ 0 w 912"/>
              <a:gd name="T1" fmla="*/ 0 h 1056"/>
              <a:gd name="T2" fmla="*/ 2147483647 w 912"/>
              <a:gd name="T3" fmla="*/ 2147483647 h 1056"/>
              <a:gd name="T4" fmla="*/ 2147483647 w 912"/>
              <a:gd name="T5" fmla="*/ 2147483647 h 1056"/>
              <a:gd name="T6" fmla="*/ 2147483647 w 912"/>
              <a:gd name="T7" fmla="*/ 2147483647 h 1056"/>
              <a:gd name="T8" fmla="*/ 2147483647 w 912"/>
              <a:gd name="T9" fmla="*/ 2147483647 h 1056"/>
              <a:gd name="T10" fmla="*/ 2147483647 w 912"/>
              <a:gd name="T11" fmla="*/ 2147483647 h 1056"/>
              <a:gd name="T12" fmla="*/ 2147483647 w 912"/>
              <a:gd name="T13" fmla="*/ 2147483647 h 1056"/>
              <a:gd name="T14" fmla="*/ 2147483647 w 912"/>
              <a:gd name="T15" fmla="*/ 2147483647 h 1056"/>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1056"/>
              <a:gd name="T26" fmla="*/ 912 w 912"/>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1056">
                <a:moveTo>
                  <a:pt x="0" y="0"/>
                </a:moveTo>
                <a:cubicBezTo>
                  <a:pt x="28" y="112"/>
                  <a:pt x="56" y="224"/>
                  <a:pt x="96" y="288"/>
                </a:cubicBezTo>
                <a:cubicBezTo>
                  <a:pt x="136" y="352"/>
                  <a:pt x="176" y="352"/>
                  <a:pt x="240" y="384"/>
                </a:cubicBezTo>
                <a:cubicBezTo>
                  <a:pt x="304" y="416"/>
                  <a:pt x="416" y="440"/>
                  <a:pt x="480" y="480"/>
                </a:cubicBezTo>
                <a:cubicBezTo>
                  <a:pt x="544" y="520"/>
                  <a:pt x="576" y="568"/>
                  <a:pt x="624" y="624"/>
                </a:cubicBezTo>
                <a:cubicBezTo>
                  <a:pt x="672" y="680"/>
                  <a:pt x="728" y="760"/>
                  <a:pt x="768" y="816"/>
                </a:cubicBezTo>
                <a:cubicBezTo>
                  <a:pt x="808" y="872"/>
                  <a:pt x="840" y="920"/>
                  <a:pt x="864" y="960"/>
                </a:cubicBezTo>
                <a:cubicBezTo>
                  <a:pt x="888" y="1000"/>
                  <a:pt x="900" y="1028"/>
                  <a:pt x="912" y="1056"/>
                </a:cubicBezTo>
              </a:path>
            </a:pathLst>
          </a:custGeom>
          <a:noFill/>
          <a:ln w="12700">
            <a:solidFill>
              <a:schemeClr val="tx1"/>
            </a:solidFill>
            <a:round/>
            <a:headEnd type="none" w="sm" len="sm"/>
            <a:tailEnd type="none" w="sm" len="sm"/>
          </a:ln>
        </p:spPr>
        <p:txBody>
          <a:bodyPr/>
          <a:lstStyle/>
          <a:p>
            <a:endParaRPr lang="en-US"/>
          </a:p>
        </p:txBody>
      </p:sp>
      <p:sp>
        <p:nvSpPr>
          <p:cNvPr id="201752" name="AutoShape 24"/>
          <p:cNvSpPr>
            <a:spLocks/>
          </p:cNvSpPr>
          <p:nvPr/>
        </p:nvSpPr>
        <p:spPr bwMode="auto">
          <a:xfrm>
            <a:off x="8077200" y="3733800"/>
            <a:ext cx="304800" cy="1676400"/>
          </a:xfrm>
          <a:prstGeom prst="rightBrace">
            <a:avLst>
              <a:gd name="adj1" fmla="val 45833"/>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1753" name="Text Box 25"/>
          <p:cNvSpPr txBox="1">
            <a:spLocks noChangeArrowheads="1"/>
          </p:cNvSpPr>
          <p:nvPr/>
        </p:nvSpPr>
        <p:spPr bwMode="auto">
          <a:xfrm>
            <a:off x="7950200" y="4191000"/>
            <a:ext cx="2717800" cy="457200"/>
          </a:xfrm>
          <a:prstGeom prst="rect">
            <a:avLst/>
          </a:prstGeom>
          <a:noFill/>
          <a:ln w="9525">
            <a:noFill/>
            <a:miter lim="800000"/>
            <a:headEnd/>
            <a:tailEnd/>
          </a:ln>
        </p:spPr>
        <p:txBody>
          <a:bodyPr>
            <a:spAutoFit/>
          </a:bodyPr>
          <a:lstStyle/>
          <a:p>
            <a:pPr algn="ctr"/>
            <a:r>
              <a:rPr lang="en-US" sz="2400" b="1">
                <a:latin typeface="Times New Roman" pitchFamily="18" charset="0"/>
              </a:rPr>
              <a:t>    </a:t>
            </a:r>
            <a:r>
              <a:rPr lang="en-US" sz="2000" b="1">
                <a:latin typeface="Times New Roman" pitchFamily="18" charset="0"/>
              </a:rPr>
              <a:t>Range of Demand</a:t>
            </a:r>
          </a:p>
        </p:txBody>
      </p:sp>
      <p:sp>
        <p:nvSpPr>
          <p:cNvPr id="201754" name="AutoShape 26"/>
          <p:cNvSpPr>
            <a:spLocks/>
          </p:cNvSpPr>
          <p:nvPr/>
        </p:nvSpPr>
        <p:spPr bwMode="auto">
          <a:xfrm>
            <a:off x="3124200" y="3733800"/>
            <a:ext cx="76200" cy="685800"/>
          </a:xfrm>
          <a:prstGeom prst="leftBrace">
            <a:avLst>
              <a:gd name="adj1" fmla="val 75000"/>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1755" name="Text Box 27"/>
          <p:cNvSpPr txBox="1">
            <a:spLocks noChangeArrowheads="1"/>
          </p:cNvSpPr>
          <p:nvPr/>
        </p:nvSpPr>
        <p:spPr bwMode="auto">
          <a:xfrm>
            <a:off x="2514600" y="3886201"/>
            <a:ext cx="533400" cy="461665"/>
          </a:xfrm>
          <a:prstGeom prst="rect">
            <a:avLst/>
          </a:prstGeom>
          <a:noFill/>
          <a:ln w="12700">
            <a:noFill/>
            <a:miter lim="800000"/>
            <a:headEnd type="none" w="sm" len="sm"/>
            <a:tailEnd type="none" w="sm" len="sm"/>
          </a:ln>
        </p:spPr>
        <p:txBody>
          <a:bodyPr wrap="square">
            <a:spAutoFit/>
          </a:bodyPr>
          <a:lstStyle/>
          <a:p>
            <a:pPr>
              <a:spcBef>
                <a:spcPct val="50000"/>
              </a:spcBef>
            </a:pPr>
            <a:r>
              <a:rPr lang="en-US" sz="2400" i="1" dirty="0" err="1">
                <a:latin typeface="Times New Roman" pitchFamily="18" charset="0"/>
              </a:rPr>
              <a:t>dL</a:t>
            </a:r>
            <a:endParaRPr lang="en-US" sz="2400" i="1" dirty="0">
              <a:latin typeface="Times New Roman" pitchFamily="18" charset="0"/>
            </a:endParaRPr>
          </a:p>
        </p:txBody>
      </p:sp>
      <p:sp>
        <p:nvSpPr>
          <p:cNvPr id="201756" name="AutoShape 28"/>
          <p:cNvSpPr>
            <a:spLocks/>
          </p:cNvSpPr>
          <p:nvPr/>
        </p:nvSpPr>
        <p:spPr bwMode="auto">
          <a:xfrm>
            <a:off x="8686800" y="5181600"/>
            <a:ext cx="76200" cy="228600"/>
          </a:xfrm>
          <a:prstGeom prst="rightBrace">
            <a:avLst>
              <a:gd name="adj1" fmla="val 25000"/>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1757" name="Text Box 29"/>
          <p:cNvSpPr txBox="1">
            <a:spLocks noChangeArrowheads="1"/>
          </p:cNvSpPr>
          <p:nvPr/>
        </p:nvSpPr>
        <p:spPr bwMode="auto">
          <a:xfrm>
            <a:off x="8915401" y="5105400"/>
            <a:ext cx="1266825" cy="457200"/>
          </a:xfrm>
          <a:prstGeom prst="rect">
            <a:avLst/>
          </a:prstGeom>
          <a:noFill/>
          <a:ln w="9525">
            <a:noFill/>
            <a:miter lim="800000"/>
            <a:headEnd/>
            <a:tailEnd/>
          </a:ln>
        </p:spPr>
        <p:txBody>
          <a:bodyPr wrap="none">
            <a:spAutoFit/>
          </a:bodyPr>
          <a:lstStyle/>
          <a:p>
            <a:r>
              <a:rPr lang="en-US" sz="2400">
                <a:latin typeface="Times New Roman" pitchFamily="18" charset="0"/>
              </a:rPr>
              <a:t>Stockout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7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17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17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17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17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17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17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17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17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17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17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17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17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17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1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9" grpId="0" animBg="1"/>
      <p:bldP spid="201743" grpId="0" animBg="1"/>
      <p:bldP spid="201744" grpId="0" animBg="1"/>
      <p:bldP spid="201745" grpId="0" animBg="1"/>
      <p:bldP spid="201746" grpId="0"/>
      <p:bldP spid="201747" grpId="0" animBg="1"/>
      <p:bldP spid="201748" grpId="0"/>
      <p:bldP spid="201749" grpId="0" animBg="1"/>
      <p:bldP spid="201750" grpId="0" animBg="1"/>
      <p:bldP spid="201751" grpId="0" animBg="1"/>
      <p:bldP spid="201752" grpId="0" animBg="1"/>
      <p:bldP spid="201753" grpId="0"/>
      <p:bldP spid="201754" grpId="0" animBg="1"/>
      <p:bldP spid="201755" grpId="0"/>
      <p:bldP spid="201756" grpId="0" animBg="1"/>
      <p:bldP spid="20175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Periodic review policy</a:t>
            </a:r>
          </a:p>
        </p:txBody>
      </p:sp>
      <p:sp>
        <p:nvSpPr>
          <p:cNvPr id="6" name="Text Placeholder 5"/>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DSO 581</a:t>
            </a:r>
            <a:endParaRPr lang="en-US" dirty="0"/>
          </a:p>
        </p:txBody>
      </p:sp>
      <p:sp>
        <p:nvSpPr>
          <p:cNvPr id="4" name="Footer Placeholder 3"/>
          <p:cNvSpPr>
            <a:spLocks noGrp="1"/>
          </p:cNvSpPr>
          <p:nvPr>
            <p:ph type="ftr" sz="quarter" idx="11"/>
          </p:nvPr>
        </p:nvSpPr>
        <p:spPr/>
        <p:txBody>
          <a:bodyPr/>
          <a:lstStyle/>
          <a:p>
            <a:pPr>
              <a:defRPr/>
            </a:pPr>
            <a:r>
              <a:rPr lang="en-US"/>
              <a:t>Inventory Models-Uncertainty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6627"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endParaRPr lang="en-US" dirty="0"/>
          </a:p>
        </p:txBody>
      </p:sp>
      <p:sp>
        <p:nvSpPr>
          <p:cNvPr id="26628" name="Rectangle 2"/>
          <p:cNvSpPr>
            <a:spLocks noGrp="1" noChangeArrowheads="1"/>
          </p:cNvSpPr>
          <p:nvPr>
            <p:ph type="title"/>
          </p:nvPr>
        </p:nvSpPr>
        <p:spPr/>
        <p:txBody>
          <a:bodyPr/>
          <a:lstStyle/>
          <a:p>
            <a:pPr lvl="0"/>
            <a:r>
              <a:rPr lang="en-US" sz="2800" dirty="0"/>
              <a:t>Periodic review or fixed time period policies imply that orders are placed and received at regular intervals</a:t>
            </a:r>
          </a:p>
        </p:txBody>
      </p:sp>
      <p:graphicFrame>
        <p:nvGraphicFramePr>
          <p:cNvPr id="6" name="Diagram 5"/>
          <p:cNvGraphicFramePr/>
          <p:nvPr/>
        </p:nvGraphicFramePr>
        <p:xfrm>
          <a:off x="1981200" y="16002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7651"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7652" name="Rectangle 2"/>
          <p:cNvSpPr>
            <a:spLocks noGrp="1" noChangeArrowheads="1"/>
          </p:cNvSpPr>
          <p:nvPr>
            <p:ph type="title"/>
          </p:nvPr>
        </p:nvSpPr>
        <p:spPr/>
        <p:txBody>
          <a:bodyPr/>
          <a:lstStyle/>
          <a:p>
            <a:pPr eaLnBrk="1" hangingPunct="1"/>
            <a:r>
              <a:rPr lang="en-US"/>
              <a:t>Periodic Review Inventory Model</a:t>
            </a:r>
          </a:p>
        </p:txBody>
      </p:sp>
      <p:sp>
        <p:nvSpPr>
          <p:cNvPr id="204803" name="Line 3"/>
          <p:cNvSpPr>
            <a:spLocks noChangeShapeType="1"/>
          </p:cNvSpPr>
          <p:nvPr/>
        </p:nvSpPr>
        <p:spPr bwMode="auto">
          <a:xfrm>
            <a:off x="3048000" y="1905000"/>
            <a:ext cx="0" cy="3505200"/>
          </a:xfrm>
          <a:prstGeom prst="line">
            <a:avLst/>
          </a:prstGeom>
          <a:noFill/>
          <a:ln w="12700">
            <a:solidFill>
              <a:schemeClr val="tx1"/>
            </a:solidFill>
            <a:round/>
            <a:headEnd type="none" w="sm" len="sm"/>
            <a:tailEnd type="none" w="sm" len="sm"/>
          </a:ln>
        </p:spPr>
        <p:txBody>
          <a:bodyPr/>
          <a:lstStyle/>
          <a:p>
            <a:endParaRPr lang="en-US"/>
          </a:p>
        </p:txBody>
      </p:sp>
      <p:grpSp>
        <p:nvGrpSpPr>
          <p:cNvPr id="2" name="Group 4"/>
          <p:cNvGrpSpPr>
            <a:grpSpLocks/>
          </p:cNvGrpSpPr>
          <p:nvPr/>
        </p:nvGrpSpPr>
        <p:grpSpPr bwMode="auto">
          <a:xfrm>
            <a:off x="1828800" y="2120901"/>
            <a:ext cx="8382000" cy="4265613"/>
            <a:chOff x="192" y="1336"/>
            <a:chExt cx="5280" cy="2687"/>
          </a:xfrm>
        </p:grpSpPr>
        <p:grpSp>
          <p:nvGrpSpPr>
            <p:cNvPr id="27689" name="Group 5"/>
            <p:cNvGrpSpPr>
              <a:grpSpLocks/>
            </p:cNvGrpSpPr>
            <p:nvPr/>
          </p:nvGrpSpPr>
          <p:grpSpPr bwMode="auto">
            <a:xfrm>
              <a:off x="192" y="1336"/>
              <a:ext cx="5280" cy="2072"/>
              <a:chOff x="192" y="1336"/>
              <a:chExt cx="5280" cy="2072"/>
            </a:xfrm>
          </p:grpSpPr>
          <p:sp>
            <p:nvSpPr>
              <p:cNvPr id="27691" name="Line 6"/>
              <p:cNvSpPr>
                <a:spLocks noChangeShapeType="1"/>
              </p:cNvSpPr>
              <p:nvPr/>
            </p:nvSpPr>
            <p:spPr bwMode="auto">
              <a:xfrm>
                <a:off x="960" y="3408"/>
                <a:ext cx="4512" cy="0"/>
              </a:xfrm>
              <a:prstGeom prst="line">
                <a:avLst/>
              </a:prstGeom>
              <a:noFill/>
              <a:ln w="12700">
                <a:solidFill>
                  <a:schemeClr val="tx1"/>
                </a:solidFill>
                <a:round/>
                <a:headEnd type="none" w="sm" len="sm"/>
                <a:tailEnd type="none" w="sm" len="sm"/>
              </a:ln>
            </p:spPr>
            <p:txBody>
              <a:bodyPr/>
              <a:lstStyle/>
              <a:p>
                <a:endParaRPr lang="en-US"/>
              </a:p>
            </p:txBody>
          </p:sp>
          <p:sp>
            <p:nvSpPr>
              <p:cNvPr id="27692" name="Text Box 7"/>
              <p:cNvSpPr txBox="1">
                <a:spLocks noChangeArrowheads="1"/>
              </p:cNvSpPr>
              <p:nvPr/>
            </p:nvSpPr>
            <p:spPr bwMode="auto">
              <a:xfrm>
                <a:off x="192" y="1336"/>
                <a:ext cx="754" cy="577"/>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Inventory on hand (in units)</a:t>
                </a:r>
              </a:p>
            </p:txBody>
          </p:sp>
        </p:grpSp>
        <p:sp>
          <p:nvSpPr>
            <p:cNvPr id="27690" name="Text Box 8"/>
            <p:cNvSpPr txBox="1">
              <a:spLocks noChangeArrowheads="1"/>
            </p:cNvSpPr>
            <p:nvPr/>
          </p:nvSpPr>
          <p:spPr bwMode="auto">
            <a:xfrm>
              <a:off x="3552" y="3792"/>
              <a:ext cx="443"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Time</a:t>
              </a:r>
              <a:endParaRPr lang="en-US" sz="1400">
                <a:latin typeface="Times New Roman" pitchFamily="18" charset="0"/>
              </a:endParaRPr>
            </a:p>
          </p:txBody>
        </p:sp>
      </p:grpSp>
      <p:sp>
        <p:nvSpPr>
          <p:cNvPr id="204809" name="Freeform 9"/>
          <p:cNvSpPr>
            <a:spLocks/>
          </p:cNvSpPr>
          <p:nvPr/>
        </p:nvSpPr>
        <p:spPr bwMode="auto">
          <a:xfrm>
            <a:off x="3048000" y="3581400"/>
            <a:ext cx="1411288" cy="1041400"/>
          </a:xfrm>
          <a:custGeom>
            <a:avLst/>
            <a:gdLst>
              <a:gd name="T0" fmla="*/ 2147483647 w 960"/>
              <a:gd name="T1" fmla="*/ 2147483647 h 691"/>
              <a:gd name="T2" fmla="*/ 2147483647 w 960"/>
              <a:gd name="T3" fmla="*/ 2147483647 h 691"/>
              <a:gd name="T4" fmla="*/ 2147483647 w 960"/>
              <a:gd name="T5" fmla="*/ 2147483647 h 691"/>
              <a:gd name="T6" fmla="*/ 2147483647 w 960"/>
              <a:gd name="T7" fmla="*/ 2147483647 h 691"/>
              <a:gd name="T8" fmla="*/ 2147483647 w 960"/>
              <a:gd name="T9" fmla="*/ 2147483647 h 691"/>
              <a:gd name="T10" fmla="*/ 2147483647 w 960"/>
              <a:gd name="T11" fmla="*/ 2147483647 h 691"/>
              <a:gd name="T12" fmla="*/ 2147483647 w 960"/>
              <a:gd name="T13" fmla="*/ 2147483647 h 691"/>
              <a:gd name="T14" fmla="*/ 2147483647 w 960"/>
              <a:gd name="T15" fmla="*/ 2147483647 h 691"/>
              <a:gd name="T16" fmla="*/ 2147483647 w 960"/>
              <a:gd name="T17" fmla="*/ 2147483647 h 691"/>
              <a:gd name="T18" fmla="*/ 2147483647 w 960"/>
              <a:gd name="T19" fmla="*/ 2147483647 h 691"/>
              <a:gd name="T20" fmla="*/ 0 w 960"/>
              <a:gd name="T21" fmla="*/ 0 h 6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691"/>
              <a:gd name="T35" fmla="*/ 960 w 960"/>
              <a:gd name="T36" fmla="*/ 691 h 6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691">
                <a:moveTo>
                  <a:pt x="960" y="691"/>
                </a:moveTo>
                <a:cubicBezTo>
                  <a:pt x="950" y="689"/>
                  <a:pt x="897" y="682"/>
                  <a:pt x="883" y="672"/>
                </a:cubicBezTo>
                <a:cubicBezTo>
                  <a:pt x="814" y="625"/>
                  <a:pt x="891" y="655"/>
                  <a:pt x="826" y="634"/>
                </a:cubicBezTo>
                <a:cubicBezTo>
                  <a:pt x="823" y="631"/>
                  <a:pt x="789" y="599"/>
                  <a:pt x="787" y="595"/>
                </a:cubicBezTo>
                <a:cubicBezTo>
                  <a:pt x="759" y="523"/>
                  <a:pt x="780" y="488"/>
                  <a:pt x="710" y="442"/>
                </a:cubicBezTo>
                <a:cubicBezTo>
                  <a:pt x="689" y="411"/>
                  <a:pt x="664" y="386"/>
                  <a:pt x="643" y="355"/>
                </a:cubicBezTo>
                <a:cubicBezTo>
                  <a:pt x="598" y="217"/>
                  <a:pt x="461" y="192"/>
                  <a:pt x="336" y="173"/>
                </a:cubicBezTo>
                <a:cubicBezTo>
                  <a:pt x="317" y="167"/>
                  <a:pt x="295" y="165"/>
                  <a:pt x="278" y="154"/>
                </a:cubicBezTo>
                <a:cubicBezTo>
                  <a:pt x="248" y="134"/>
                  <a:pt x="227" y="109"/>
                  <a:pt x="192" y="96"/>
                </a:cubicBezTo>
                <a:cubicBezTo>
                  <a:pt x="153" y="82"/>
                  <a:pt x="107" y="74"/>
                  <a:pt x="67" y="67"/>
                </a:cubicBezTo>
                <a:cubicBezTo>
                  <a:pt x="48" y="54"/>
                  <a:pt x="0" y="27"/>
                  <a:pt x="0" y="0"/>
                </a:cubicBezTo>
              </a:path>
            </a:pathLst>
          </a:custGeom>
          <a:noFill/>
          <a:ln w="9525">
            <a:solidFill>
              <a:schemeClr val="tx1"/>
            </a:solidFill>
            <a:round/>
            <a:headEnd/>
            <a:tailEnd/>
          </a:ln>
        </p:spPr>
        <p:txBody>
          <a:bodyPr/>
          <a:lstStyle/>
          <a:p>
            <a:endParaRPr lang="en-US"/>
          </a:p>
        </p:txBody>
      </p:sp>
      <p:sp>
        <p:nvSpPr>
          <p:cNvPr id="27656" name="Line 10"/>
          <p:cNvSpPr>
            <a:spLocks noChangeShapeType="1"/>
          </p:cNvSpPr>
          <p:nvPr/>
        </p:nvSpPr>
        <p:spPr bwMode="auto">
          <a:xfrm>
            <a:off x="4038600" y="4191000"/>
            <a:ext cx="0" cy="0"/>
          </a:xfrm>
          <a:prstGeom prst="line">
            <a:avLst/>
          </a:prstGeom>
          <a:noFill/>
          <a:ln w="12700">
            <a:solidFill>
              <a:schemeClr val="tx1"/>
            </a:solidFill>
            <a:round/>
            <a:headEnd type="none" w="sm" len="sm"/>
            <a:tailEnd type="none" w="sm" len="sm"/>
          </a:ln>
        </p:spPr>
        <p:txBody>
          <a:bodyPr/>
          <a:lstStyle/>
          <a:p>
            <a:endParaRPr lang="en-US"/>
          </a:p>
        </p:txBody>
      </p:sp>
      <p:sp>
        <p:nvSpPr>
          <p:cNvPr id="204811" name="Line 11"/>
          <p:cNvSpPr>
            <a:spLocks noChangeShapeType="1"/>
          </p:cNvSpPr>
          <p:nvPr/>
        </p:nvSpPr>
        <p:spPr bwMode="auto">
          <a:xfrm>
            <a:off x="3962400" y="4114800"/>
            <a:ext cx="0" cy="1295400"/>
          </a:xfrm>
          <a:prstGeom prst="line">
            <a:avLst/>
          </a:prstGeom>
          <a:noFill/>
          <a:ln w="12700">
            <a:solidFill>
              <a:schemeClr val="tx1"/>
            </a:solidFill>
            <a:prstDash val="dash"/>
            <a:round/>
            <a:headEnd type="none" w="sm" len="sm"/>
            <a:tailEnd type="none" w="sm" len="sm"/>
          </a:ln>
        </p:spPr>
        <p:txBody>
          <a:bodyPr/>
          <a:lstStyle/>
          <a:p>
            <a:endParaRPr lang="en-US"/>
          </a:p>
        </p:txBody>
      </p:sp>
      <p:sp>
        <p:nvSpPr>
          <p:cNvPr id="204812" name="Text Box 12"/>
          <p:cNvSpPr txBox="1">
            <a:spLocks noChangeArrowheads="1"/>
          </p:cNvSpPr>
          <p:nvPr/>
        </p:nvSpPr>
        <p:spPr bwMode="auto">
          <a:xfrm>
            <a:off x="3505200" y="5486400"/>
            <a:ext cx="852488" cy="642938"/>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Place order</a:t>
            </a:r>
          </a:p>
        </p:txBody>
      </p:sp>
      <p:sp>
        <p:nvSpPr>
          <p:cNvPr id="204813" name="Text Box 13"/>
          <p:cNvSpPr txBox="1">
            <a:spLocks noChangeArrowheads="1"/>
          </p:cNvSpPr>
          <p:nvPr/>
        </p:nvSpPr>
        <p:spPr bwMode="auto">
          <a:xfrm>
            <a:off x="2057400" y="1828801"/>
            <a:ext cx="838200" cy="366713"/>
          </a:xfrm>
          <a:prstGeom prst="rect">
            <a:avLst/>
          </a:prstGeom>
          <a:noFill/>
          <a:ln w="12700">
            <a:noFill/>
            <a:miter lim="800000"/>
            <a:headEnd type="none" w="sm" len="sm"/>
            <a:tailEnd type="none" w="sm" len="sm"/>
          </a:ln>
        </p:spPr>
        <p:txBody>
          <a:bodyPr>
            <a:spAutoFit/>
          </a:bodyPr>
          <a:lstStyle/>
          <a:p>
            <a:pPr>
              <a:spcBef>
                <a:spcPct val="50000"/>
              </a:spcBef>
            </a:pPr>
            <a:r>
              <a:rPr lang="en-US" dirty="0">
                <a:latin typeface="Times New Roman" pitchFamily="18" charset="0"/>
              </a:rPr>
              <a:t>OUL</a:t>
            </a:r>
          </a:p>
        </p:txBody>
      </p:sp>
      <p:sp>
        <p:nvSpPr>
          <p:cNvPr id="204814" name="Line 14"/>
          <p:cNvSpPr>
            <a:spLocks noChangeShapeType="1"/>
          </p:cNvSpPr>
          <p:nvPr/>
        </p:nvSpPr>
        <p:spPr bwMode="auto">
          <a:xfrm>
            <a:off x="2819400" y="2057400"/>
            <a:ext cx="6781800" cy="0"/>
          </a:xfrm>
          <a:prstGeom prst="line">
            <a:avLst/>
          </a:prstGeom>
          <a:noFill/>
          <a:ln w="12700">
            <a:solidFill>
              <a:schemeClr val="tx1"/>
            </a:solidFill>
            <a:round/>
            <a:headEnd type="none" w="sm" len="sm"/>
            <a:tailEnd type="none" w="sm" len="sm"/>
          </a:ln>
        </p:spPr>
        <p:txBody>
          <a:bodyPr/>
          <a:lstStyle/>
          <a:p>
            <a:endParaRPr lang="en-US"/>
          </a:p>
        </p:txBody>
      </p:sp>
      <p:sp>
        <p:nvSpPr>
          <p:cNvPr id="204815" name="Line 15"/>
          <p:cNvSpPr>
            <a:spLocks noChangeShapeType="1"/>
          </p:cNvSpPr>
          <p:nvPr/>
        </p:nvSpPr>
        <p:spPr bwMode="auto">
          <a:xfrm>
            <a:off x="4437063" y="2725738"/>
            <a:ext cx="0" cy="1905000"/>
          </a:xfrm>
          <a:prstGeom prst="line">
            <a:avLst/>
          </a:prstGeom>
          <a:noFill/>
          <a:ln w="12700">
            <a:solidFill>
              <a:schemeClr val="tx1"/>
            </a:solidFill>
            <a:round/>
            <a:headEnd type="none" w="sm" len="sm"/>
            <a:tailEnd type="none" w="sm" len="sm"/>
          </a:ln>
        </p:spPr>
        <p:txBody>
          <a:bodyPr/>
          <a:lstStyle/>
          <a:p>
            <a:endParaRPr lang="en-US"/>
          </a:p>
        </p:txBody>
      </p:sp>
      <p:sp>
        <p:nvSpPr>
          <p:cNvPr id="204816" name="Line 16"/>
          <p:cNvSpPr>
            <a:spLocks noChangeShapeType="1"/>
          </p:cNvSpPr>
          <p:nvPr/>
        </p:nvSpPr>
        <p:spPr bwMode="auto">
          <a:xfrm>
            <a:off x="3962400" y="2133600"/>
            <a:ext cx="0" cy="190500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204817" name="Freeform 17"/>
          <p:cNvSpPr>
            <a:spLocks/>
          </p:cNvSpPr>
          <p:nvPr/>
        </p:nvSpPr>
        <p:spPr bwMode="auto">
          <a:xfrm>
            <a:off x="4437064" y="2735263"/>
            <a:ext cx="2041525" cy="1339850"/>
          </a:xfrm>
          <a:custGeom>
            <a:avLst/>
            <a:gdLst>
              <a:gd name="T0" fmla="*/ 0 w 1392"/>
              <a:gd name="T1" fmla="*/ 0 h 891"/>
              <a:gd name="T2" fmla="*/ 2147483647 w 1392"/>
              <a:gd name="T3" fmla="*/ 2147483647 h 891"/>
              <a:gd name="T4" fmla="*/ 2147483647 w 1392"/>
              <a:gd name="T5" fmla="*/ 2147483647 h 891"/>
              <a:gd name="T6" fmla="*/ 2147483647 w 1392"/>
              <a:gd name="T7" fmla="*/ 2147483647 h 891"/>
              <a:gd name="T8" fmla="*/ 2147483647 w 1392"/>
              <a:gd name="T9" fmla="*/ 2147483647 h 891"/>
              <a:gd name="T10" fmla="*/ 2147483647 w 1392"/>
              <a:gd name="T11" fmla="*/ 2147483647 h 891"/>
              <a:gd name="T12" fmla="*/ 2147483647 w 1392"/>
              <a:gd name="T13" fmla="*/ 2147483647 h 891"/>
              <a:gd name="T14" fmla="*/ 2147483647 w 1392"/>
              <a:gd name="T15" fmla="*/ 2147483647 h 891"/>
              <a:gd name="T16" fmla="*/ 2147483647 w 1392"/>
              <a:gd name="T17" fmla="*/ 2147483647 h 891"/>
              <a:gd name="T18" fmla="*/ 2147483647 w 1392"/>
              <a:gd name="T19" fmla="*/ 2147483647 h 891"/>
              <a:gd name="T20" fmla="*/ 2147483647 w 1392"/>
              <a:gd name="T21" fmla="*/ 2147483647 h 891"/>
              <a:gd name="T22" fmla="*/ 2147483647 w 1392"/>
              <a:gd name="T23" fmla="*/ 2147483647 h 891"/>
              <a:gd name="T24" fmla="*/ 2147483647 w 1392"/>
              <a:gd name="T25" fmla="*/ 2147483647 h 891"/>
              <a:gd name="T26" fmla="*/ 2147483647 w 1392"/>
              <a:gd name="T27" fmla="*/ 2147483647 h 891"/>
              <a:gd name="T28" fmla="*/ 2147483647 w 1392"/>
              <a:gd name="T29" fmla="*/ 2147483647 h 891"/>
              <a:gd name="T30" fmla="*/ 2147483647 w 1392"/>
              <a:gd name="T31" fmla="*/ 2147483647 h 891"/>
              <a:gd name="T32" fmla="*/ 2147483647 w 1392"/>
              <a:gd name="T33" fmla="*/ 2147483647 h 891"/>
              <a:gd name="T34" fmla="*/ 2147483647 w 1392"/>
              <a:gd name="T35" fmla="*/ 2147483647 h 891"/>
              <a:gd name="T36" fmla="*/ 2147483647 w 1392"/>
              <a:gd name="T37" fmla="*/ 2147483647 h 891"/>
              <a:gd name="T38" fmla="*/ 2147483647 w 1392"/>
              <a:gd name="T39" fmla="*/ 2147483647 h 891"/>
              <a:gd name="T40" fmla="*/ 2147483647 w 1392"/>
              <a:gd name="T41" fmla="*/ 2147483647 h 8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2"/>
              <a:gd name="T64" fmla="*/ 0 h 891"/>
              <a:gd name="T65" fmla="*/ 1392 w 1392"/>
              <a:gd name="T66" fmla="*/ 891 h 8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2" h="891">
                <a:moveTo>
                  <a:pt x="0" y="0"/>
                </a:moveTo>
                <a:cubicBezTo>
                  <a:pt x="41" y="14"/>
                  <a:pt x="84" y="15"/>
                  <a:pt x="125" y="29"/>
                </a:cubicBezTo>
                <a:cubicBezTo>
                  <a:pt x="147" y="99"/>
                  <a:pt x="118" y="16"/>
                  <a:pt x="154" y="87"/>
                </a:cubicBezTo>
                <a:cubicBezTo>
                  <a:pt x="158" y="96"/>
                  <a:pt x="156" y="108"/>
                  <a:pt x="163" y="115"/>
                </a:cubicBezTo>
                <a:cubicBezTo>
                  <a:pt x="170" y="122"/>
                  <a:pt x="182" y="122"/>
                  <a:pt x="192" y="125"/>
                </a:cubicBezTo>
                <a:cubicBezTo>
                  <a:pt x="226" y="116"/>
                  <a:pt x="251" y="104"/>
                  <a:pt x="288" y="125"/>
                </a:cubicBezTo>
                <a:cubicBezTo>
                  <a:pt x="297" y="130"/>
                  <a:pt x="293" y="145"/>
                  <a:pt x="298" y="154"/>
                </a:cubicBezTo>
                <a:cubicBezTo>
                  <a:pt x="303" y="164"/>
                  <a:pt x="309" y="175"/>
                  <a:pt x="317" y="183"/>
                </a:cubicBezTo>
                <a:cubicBezTo>
                  <a:pt x="335" y="201"/>
                  <a:pt x="351" y="204"/>
                  <a:pt x="374" y="211"/>
                </a:cubicBezTo>
                <a:cubicBezTo>
                  <a:pt x="406" y="243"/>
                  <a:pt x="377" y="291"/>
                  <a:pt x="422" y="307"/>
                </a:cubicBezTo>
                <a:cubicBezTo>
                  <a:pt x="485" y="290"/>
                  <a:pt x="544" y="298"/>
                  <a:pt x="605" y="317"/>
                </a:cubicBezTo>
                <a:cubicBezTo>
                  <a:pt x="638" y="348"/>
                  <a:pt x="669" y="338"/>
                  <a:pt x="710" y="365"/>
                </a:cubicBezTo>
                <a:cubicBezTo>
                  <a:pt x="735" y="382"/>
                  <a:pt x="730" y="389"/>
                  <a:pt x="749" y="413"/>
                </a:cubicBezTo>
                <a:cubicBezTo>
                  <a:pt x="785" y="457"/>
                  <a:pt x="845" y="509"/>
                  <a:pt x="826" y="547"/>
                </a:cubicBezTo>
                <a:cubicBezTo>
                  <a:pt x="848" y="570"/>
                  <a:pt x="912" y="624"/>
                  <a:pt x="912" y="624"/>
                </a:cubicBezTo>
                <a:cubicBezTo>
                  <a:pt x="917" y="640"/>
                  <a:pt x="959" y="647"/>
                  <a:pt x="979" y="663"/>
                </a:cubicBezTo>
                <a:cubicBezTo>
                  <a:pt x="987" y="669"/>
                  <a:pt x="998" y="669"/>
                  <a:pt x="1008" y="672"/>
                </a:cubicBezTo>
                <a:cubicBezTo>
                  <a:pt x="1027" y="678"/>
                  <a:pt x="1066" y="691"/>
                  <a:pt x="1066" y="691"/>
                </a:cubicBezTo>
                <a:cubicBezTo>
                  <a:pt x="1102" y="717"/>
                  <a:pt x="1139" y="726"/>
                  <a:pt x="1171" y="759"/>
                </a:cubicBezTo>
                <a:cubicBezTo>
                  <a:pt x="1178" y="778"/>
                  <a:pt x="1180" y="799"/>
                  <a:pt x="1190" y="816"/>
                </a:cubicBezTo>
                <a:cubicBezTo>
                  <a:pt x="1236" y="891"/>
                  <a:pt x="1320" y="883"/>
                  <a:pt x="1392" y="883"/>
                </a:cubicBezTo>
              </a:path>
            </a:pathLst>
          </a:custGeom>
          <a:noFill/>
          <a:ln w="9525">
            <a:solidFill>
              <a:schemeClr val="tx1"/>
            </a:solidFill>
            <a:round/>
            <a:headEnd/>
            <a:tailEnd/>
          </a:ln>
        </p:spPr>
        <p:txBody>
          <a:bodyPr/>
          <a:lstStyle/>
          <a:p>
            <a:endParaRPr lang="en-US"/>
          </a:p>
        </p:txBody>
      </p:sp>
      <p:sp>
        <p:nvSpPr>
          <p:cNvPr id="204818" name="Line 18"/>
          <p:cNvSpPr>
            <a:spLocks noChangeShapeType="1"/>
          </p:cNvSpPr>
          <p:nvPr/>
        </p:nvSpPr>
        <p:spPr bwMode="auto">
          <a:xfrm>
            <a:off x="3962400" y="5562600"/>
            <a:ext cx="1981200" cy="0"/>
          </a:xfrm>
          <a:prstGeom prst="line">
            <a:avLst/>
          </a:prstGeom>
          <a:noFill/>
          <a:ln w="12700">
            <a:solidFill>
              <a:schemeClr val="tx1"/>
            </a:solidFill>
            <a:round/>
            <a:headEnd type="triangle" w="sm" len="sm"/>
            <a:tailEnd type="triangle" w="sm" len="sm"/>
          </a:ln>
        </p:spPr>
        <p:txBody>
          <a:bodyPr/>
          <a:lstStyle/>
          <a:p>
            <a:endParaRPr lang="en-US"/>
          </a:p>
        </p:txBody>
      </p:sp>
      <p:sp>
        <p:nvSpPr>
          <p:cNvPr id="204819" name="Line 19"/>
          <p:cNvSpPr>
            <a:spLocks noChangeShapeType="1"/>
          </p:cNvSpPr>
          <p:nvPr/>
        </p:nvSpPr>
        <p:spPr bwMode="auto">
          <a:xfrm>
            <a:off x="5967413" y="5562600"/>
            <a:ext cx="1981200" cy="0"/>
          </a:xfrm>
          <a:prstGeom prst="line">
            <a:avLst/>
          </a:prstGeom>
          <a:noFill/>
          <a:ln w="12700">
            <a:solidFill>
              <a:schemeClr val="tx1"/>
            </a:solidFill>
            <a:round/>
            <a:headEnd type="triangle" w="sm" len="sm"/>
            <a:tailEnd type="triangle" w="sm" len="sm"/>
          </a:ln>
        </p:spPr>
        <p:txBody>
          <a:bodyPr/>
          <a:lstStyle/>
          <a:p>
            <a:endParaRPr lang="en-US"/>
          </a:p>
        </p:txBody>
      </p:sp>
      <p:sp>
        <p:nvSpPr>
          <p:cNvPr id="204820" name="Line 20"/>
          <p:cNvSpPr>
            <a:spLocks noChangeShapeType="1"/>
          </p:cNvSpPr>
          <p:nvPr/>
        </p:nvSpPr>
        <p:spPr bwMode="auto">
          <a:xfrm>
            <a:off x="7989888" y="5562600"/>
            <a:ext cx="1981200" cy="0"/>
          </a:xfrm>
          <a:prstGeom prst="line">
            <a:avLst/>
          </a:prstGeom>
          <a:noFill/>
          <a:ln w="12700">
            <a:solidFill>
              <a:schemeClr val="tx1"/>
            </a:solidFill>
            <a:round/>
            <a:headEnd type="triangle" w="sm" len="sm"/>
            <a:tailEnd type="triangle" w="sm" len="sm"/>
          </a:ln>
        </p:spPr>
        <p:txBody>
          <a:bodyPr/>
          <a:lstStyle/>
          <a:p>
            <a:endParaRPr lang="en-US"/>
          </a:p>
        </p:txBody>
      </p:sp>
      <p:sp>
        <p:nvSpPr>
          <p:cNvPr id="204821" name="Text Box 21"/>
          <p:cNvSpPr txBox="1">
            <a:spLocks noChangeArrowheads="1"/>
          </p:cNvSpPr>
          <p:nvPr/>
        </p:nvSpPr>
        <p:spPr bwMode="auto">
          <a:xfrm>
            <a:off x="4800600" y="5638800"/>
            <a:ext cx="280988"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T</a:t>
            </a:r>
          </a:p>
        </p:txBody>
      </p:sp>
      <p:sp>
        <p:nvSpPr>
          <p:cNvPr id="204822" name="Text Box 22"/>
          <p:cNvSpPr txBox="1">
            <a:spLocks noChangeArrowheads="1"/>
          </p:cNvSpPr>
          <p:nvPr/>
        </p:nvSpPr>
        <p:spPr bwMode="auto">
          <a:xfrm>
            <a:off x="6781800" y="5562600"/>
            <a:ext cx="280988"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T</a:t>
            </a:r>
          </a:p>
        </p:txBody>
      </p:sp>
      <p:sp>
        <p:nvSpPr>
          <p:cNvPr id="204823" name="Text Box 23"/>
          <p:cNvSpPr txBox="1">
            <a:spLocks noChangeArrowheads="1"/>
          </p:cNvSpPr>
          <p:nvPr/>
        </p:nvSpPr>
        <p:spPr bwMode="auto">
          <a:xfrm>
            <a:off x="8915400" y="5562600"/>
            <a:ext cx="280988"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T</a:t>
            </a:r>
          </a:p>
        </p:txBody>
      </p:sp>
      <p:sp>
        <p:nvSpPr>
          <p:cNvPr id="204824" name="Line 24"/>
          <p:cNvSpPr>
            <a:spLocks noChangeShapeType="1"/>
          </p:cNvSpPr>
          <p:nvPr/>
        </p:nvSpPr>
        <p:spPr bwMode="auto">
          <a:xfrm flipV="1">
            <a:off x="5943600" y="3733800"/>
            <a:ext cx="0" cy="1676400"/>
          </a:xfrm>
          <a:prstGeom prst="line">
            <a:avLst/>
          </a:prstGeom>
          <a:noFill/>
          <a:ln w="12700">
            <a:solidFill>
              <a:schemeClr val="tx1"/>
            </a:solidFill>
            <a:prstDash val="dash"/>
            <a:round/>
            <a:headEnd type="none" w="sm" len="sm"/>
            <a:tailEnd type="none" w="sm" len="sm"/>
          </a:ln>
        </p:spPr>
        <p:txBody>
          <a:bodyPr/>
          <a:lstStyle/>
          <a:p>
            <a:endParaRPr lang="en-US"/>
          </a:p>
        </p:txBody>
      </p:sp>
      <p:sp>
        <p:nvSpPr>
          <p:cNvPr id="204825" name="Line 25"/>
          <p:cNvSpPr>
            <a:spLocks noChangeShapeType="1"/>
          </p:cNvSpPr>
          <p:nvPr/>
        </p:nvSpPr>
        <p:spPr bwMode="auto">
          <a:xfrm flipV="1">
            <a:off x="5943600" y="2057400"/>
            <a:ext cx="0" cy="167640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204826" name="Line 26"/>
          <p:cNvSpPr>
            <a:spLocks noChangeShapeType="1"/>
          </p:cNvSpPr>
          <p:nvPr/>
        </p:nvSpPr>
        <p:spPr bwMode="auto">
          <a:xfrm flipV="1">
            <a:off x="6477000" y="2362200"/>
            <a:ext cx="0" cy="1676400"/>
          </a:xfrm>
          <a:prstGeom prst="line">
            <a:avLst/>
          </a:prstGeom>
          <a:noFill/>
          <a:ln w="12700">
            <a:solidFill>
              <a:schemeClr val="tx1"/>
            </a:solidFill>
            <a:round/>
            <a:headEnd type="none" w="sm" len="sm"/>
            <a:tailEnd type="none" w="sm" len="sm"/>
          </a:ln>
        </p:spPr>
        <p:txBody>
          <a:bodyPr/>
          <a:lstStyle/>
          <a:p>
            <a:endParaRPr lang="en-US"/>
          </a:p>
        </p:txBody>
      </p:sp>
      <p:sp>
        <p:nvSpPr>
          <p:cNvPr id="204827" name="Freeform 27"/>
          <p:cNvSpPr>
            <a:spLocks/>
          </p:cNvSpPr>
          <p:nvPr/>
        </p:nvSpPr>
        <p:spPr bwMode="auto">
          <a:xfrm>
            <a:off x="6465889" y="2338389"/>
            <a:ext cx="2003425" cy="3341687"/>
          </a:xfrm>
          <a:custGeom>
            <a:avLst/>
            <a:gdLst>
              <a:gd name="T0" fmla="*/ 0 w 1262"/>
              <a:gd name="T1" fmla="*/ 0 h 2105"/>
              <a:gd name="T2" fmla="*/ 2147483647 w 1262"/>
              <a:gd name="T3" fmla="*/ 2147483647 h 2105"/>
              <a:gd name="T4" fmla="*/ 2147483647 w 1262"/>
              <a:gd name="T5" fmla="*/ 2147483647 h 2105"/>
              <a:gd name="T6" fmla="*/ 2147483647 w 1262"/>
              <a:gd name="T7" fmla="*/ 2147483647 h 2105"/>
              <a:gd name="T8" fmla="*/ 2147483647 w 1262"/>
              <a:gd name="T9" fmla="*/ 2147483647 h 2105"/>
              <a:gd name="T10" fmla="*/ 2147483647 w 1262"/>
              <a:gd name="T11" fmla="*/ 2147483647 h 2105"/>
              <a:gd name="T12" fmla="*/ 2147483647 w 1262"/>
              <a:gd name="T13" fmla="*/ 2147483647 h 2105"/>
              <a:gd name="T14" fmla="*/ 2147483647 w 1262"/>
              <a:gd name="T15" fmla="*/ 2147483647 h 2105"/>
              <a:gd name="T16" fmla="*/ 2147483647 w 1262"/>
              <a:gd name="T17" fmla="*/ 2147483647 h 2105"/>
              <a:gd name="T18" fmla="*/ 2147483647 w 1262"/>
              <a:gd name="T19" fmla="*/ 2147483647 h 2105"/>
              <a:gd name="T20" fmla="*/ 2147483647 w 1262"/>
              <a:gd name="T21" fmla="*/ 2147483647 h 2105"/>
              <a:gd name="T22" fmla="*/ 2147483647 w 1262"/>
              <a:gd name="T23" fmla="*/ 2147483647 h 2105"/>
              <a:gd name="T24" fmla="*/ 2147483647 w 1262"/>
              <a:gd name="T25" fmla="*/ 2147483647 h 2105"/>
              <a:gd name="T26" fmla="*/ 2147483647 w 1262"/>
              <a:gd name="T27" fmla="*/ 2147483647 h 2105"/>
              <a:gd name="T28" fmla="*/ 2147483647 w 1262"/>
              <a:gd name="T29" fmla="*/ 2147483647 h 2105"/>
              <a:gd name="T30" fmla="*/ 2147483647 w 1262"/>
              <a:gd name="T31" fmla="*/ 2147483647 h 2105"/>
              <a:gd name="T32" fmla="*/ 2147483647 w 1262"/>
              <a:gd name="T33" fmla="*/ 2147483647 h 2105"/>
              <a:gd name="T34" fmla="*/ 2147483647 w 1262"/>
              <a:gd name="T35" fmla="*/ 2147483647 h 2105"/>
              <a:gd name="T36" fmla="*/ 2147483647 w 1262"/>
              <a:gd name="T37" fmla="*/ 2147483647 h 2105"/>
              <a:gd name="T38" fmla="*/ 2147483647 w 1262"/>
              <a:gd name="T39" fmla="*/ 2147483647 h 2105"/>
              <a:gd name="T40" fmla="*/ 2147483647 w 1262"/>
              <a:gd name="T41" fmla="*/ 2147483647 h 2105"/>
              <a:gd name="T42" fmla="*/ 2147483647 w 1262"/>
              <a:gd name="T43" fmla="*/ 2147483647 h 2105"/>
              <a:gd name="T44" fmla="*/ 2147483647 w 1262"/>
              <a:gd name="T45" fmla="*/ 2147483647 h 2105"/>
              <a:gd name="T46" fmla="*/ 2147483647 w 1262"/>
              <a:gd name="T47" fmla="*/ 2147483647 h 2105"/>
              <a:gd name="T48" fmla="*/ 2147483647 w 1262"/>
              <a:gd name="T49" fmla="*/ 2147483647 h 2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2"/>
              <a:gd name="T76" fmla="*/ 0 h 2105"/>
              <a:gd name="T77" fmla="*/ 1262 w 1262"/>
              <a:gd name="T78" fmla="*/ 2105 h 21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2" h="2105">
                <a:moveTo>
                  <a:pt x="0" y="0"/>
                </a:moveTo>
                <a:cubicBezTo>
                  <a:pt x="48" y="16"/>
                  <a:pt x="75" y="52"/>
                  <a:pt x="121" y="67"/>
                </a:cubicBezTo>
                <a:cubicBezTo>
                  <a:pt x="138" y="83"/>
                  <a:pt x="162" y="92"/>
                  <a:pt x="177" y="111"/>
                </a:cubicBezTo>
                <a:cubicBezTo>
                  <a:pt x="184" y="120"/>
                  <a:pt x="183" y="134"/>
                  <a:pt x="188" y="144"/>
                </a:cubicBezTo>
                <a:cubicBezTo>
                  <a:pt x="201" y="171"/>
                  <a:pt x="213" y="180"/>
                  <a:pt x="232" y="200"/>
                </a:cubicBezTo>
                <a:cubicBezTo>
                  <a:pt x="249" y="251"/>
                  <a:pt x="251" y="286"/>
                  <a:pt x="288" y="321"/>
                </a:cubicBezTo>
                <a:cubicBezTo>
                  <a:pt x="315" y="405"/>
                  <a:pt x="275" y="306"/>
                  <a:pt x="332" y="377"/>
                </a:cubicBezTo>
                <a:cubicBezTo>
                  <a:pt x="339" y="386"/>
                  <a:pt x="337" y="400"/>
                  <a:pt x="343" y="410"/>
                </a:cubicBezTo>
                <a:cubicBezTo>
                  <a:pt x="378" y="473"/>
                  <a:pt x="416" y="547"/>
                  <a:pt x="476" y="587"/>
                </a:cubicBezTo>
                <a:cubicBezTo>
                  <a:pt x="538" y="682"/>
                  <a:pt x="457" y="572"/>
                  <a:pt x="531" y="632"/>
                </a:cubicBezTo>
                <a:cubicBezTo>
                  <a:pt x="572" y="665"/>
                  <a:pt x="544" y="676"/>
                  <a:pt x="609" y="698"/>
                </a:cubicBezTo>
                <a:cubicBezTo>
                  <a:pt x="629" y="718"/>
                  <a:pt x="657" y="730"/>
                  <a:pt x="675" y="753"/>
                </a:cubicBezTo>
                <a:cubicBezTo>
                  <a:pt x="686" y="768"/>
                  <a:pt x="688" y="818"/>
                  <a:pt x="697" y="831"/>
                </a:cubicBezTo>
                <a:cubicBezTo>
                  <a:pt x="718" y="861"/>
                  <a:pt x="759" y="876"/>
                  <a:pt x="775" y="909"/>
                </a:cubicBezTo>
                <a:cubicBezTo>
                  <a:pt x="792" y="944"/>
                  <a:pt x="814" y="992"/>
                  <a:pt x="841" y="1019"/>
                </a:cubicBezTo>
                <a:cubicBezTo>
                  <a:pt x="856" y="1034"/>
                  <a:pt x="874" y="1046"/>
                  <a:pt x="886" y="1064"/>
                </a:cubicBezTo>
                <a:cubicBezTo>
                  <a:pt x="915" y="1108"/>
                  <a:pt x="933" y="1151"/>
                  <a:pt x="963" y="1197"/>
                </a:cubicBezTo>
                <a:cubicBezTo>
                  <a:pt x="1022" y="1287"/>
                  <a:pt x="987" y="1417"/>
                  <a:pt x="1063" y="1496"/>
                </a:cubicBezTo>
                <a:cubicBezTo>
                  <a:pt x="1079" y="1545"/>
                  <a:pt x="1107" y="1576"/>
                  <a:pt x="1118" y="1629"/>
                </a:cubicBezTo>
                <a:cubicBezTo>
                  <a:pt x="1119" y="1632"/>
                  <a:pt x="1135" y="1721"/>
                  <a:pt x="1141" y="1728"/>
                </a:cubicBezTo>
                <a:cubicBezTo>
                  <a:pt x="1148" y="1737"/>
                  <a:pt x="1163" y="1735"/>
                  <a:pt x="1174" y="1739"/>
                </a:cubicBezTo>
                <a:cubicBezTo>
                  <a:pt x="1187" y="1804"/>
                  <a:pt x="1191" y="1792"/>
                  <a:pt x="1174" y="1861"/>
                </a:cubicBezTo>
                <a:cubicBezTo>
                  <a:pt x="1168" y="1884"/>
                  <a:pt x="1152" y="1928"/>
                  <a:pt x="1152" y="1928"/>
                </a:cubicBezTo>
                <a:cubicBezTo>
                  <a:pt x="1167" y="1988"/>
                  <a:pt x="1177" y="2025"/>
                  <a:pt x="1229" y="2061"/>
                </a:cubicBezTo>
                <a:cubicBezTo>
                  <a:pt x="1254" y="2098"/>
                  <a:pt x="1242" y="2085"/>
                  <a:pt x="1262" y="2105"/>
                </a:cubicBezTo>
              </a:path>
            </a:pathLst>
          </a:custGeom>
          <a:noFill/>
          <a:ln w="12700">
            <a:solidFill>
              <a:schemeClr val="tx1"/>
            </a:solidFill>
            <a:round/>
            <a:headEnd type="none" w="sm" len="sm"/>
            <a:tailEnd type="none" w="sm" len="sm"/>
          </a:ln>
        </p:spPr>
        <p:txBody>
          <a:bodyPr/>
          <a:lstStyle/>
          <a:p>
            <a:endParaRPr lang="en-US"/>
          </a:p>
        </p:txBody>
      </p:sp>
      <p:sp>
        <p:nvSpPr>
          <p:cNvPr id="204828" name="Line 28"/>
          <p:cNvSpPr>
            <a:spLocks noChangeShapeType="1"/>
          </p:cNvSpPr>
          <p:nvPr/>
        </p:nvSpPr>
        <p:spPr bwMode="auto">
          <a:xfrm flipV="1">
            <a:off x="7924800" y="4114800"/>
            <a:ext cx="0" cy="1295400"/>
          </a:xfrm>
          <a:prstGeom prst="line">
            <a:avLst/>
          </a:prstGeom>
          <a:noFill/>
          <a:ln w="12700">
            <a:solidFill>
              <a:schemeClr val="tx1"/>
            </a:solidFill>
            <a:prstDash val="dash"/>
            <a:round/>
            <a:headEnd type="none" w="sm" len="sm"/>
            <a:tailEnd type="none" w="sm" len="sm"/>
          </a:ln>
        </p:spPr>
        <p:txBody>
          <a:bodyPr/>
          <a:lstStyle/>
          <a:p>
            <a:endParaRPr lang="en-US"/>
          </a:p>
        </p:txBody>
      </p:sp>
      <p:sp>
        <p:nvSpPr>
          <p:cNvPr id="204829" name="Line 29"/>
          <p:cNvSpPr>
            <a:spLocks noChangeShapeType="1"/>
          </p:cNvSpPr>
          <p:nvPr/>
        </p:nvSpPr>
        <p:spPr bwMode="auto">
          <a:xfrm flipV="1">
            <a:off x="7924800" y="2057400"/>
            <a:ext cx="0" cy="205740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204830" name="Line 30"/>
          <p:cNvSpPr>
            <a:spLocks noChangeShapeType="1"/>
          </p:cNvSpPr>
          <p:nvPr/>
        </p:nvSpPr>
        <p:spPr bwMode="auto">
          <a:xfrm flipV="1">
            <a:off x="8458200" y="3581400"/>
            <a:ext cx="0" cy="2057400"/>
          </a:xfrm>
          <a:prstGeom prst="line">
            <a:avLst/>
          </a:prstGeom>
          <a:noFill/>
          <a:ln w="12700">
            <a:solidFill>
              <a:schemeClr val="tx1"/>
            </a:solidFill>
            <a:round/>
            <a:headEnd type="none" w="sm" len="sm"/>
            <a:tailEnd type="none" w="sm" len="sm"/>
          </a:ln>
        </p:spPr>
        <p:txBody>
          <a:bodyPr/>
          <a:lstStyle/>
          <a:p>
            <a:endParaRPr lang="en-US"/>
          </a:p>
        </p:txBody>
      </p:sp>
      <p:sp>
        <p:nvSpPr>
          <p:cNvPr id="204831" name="Freeform 31"/>
          <p:cNvSpPr>
            <a:spLocks/>
          </p:cNvSpPr>
          <p:nvPr/>
        </p:nvSpPr>
        <p:spPr bwMode="auto">
          <a:xfrm>
            <a:off x="8464550" y="3563939"/>
            <a:ext cx="1155700" cy="687387"/>
          </a:xfrm>
          <a:custGeom>
            <a:avLst/>
            <a:gdLst>
              <a:gd name="T0" fmla="*/ 0 w 787"/>
              <a:gd name="T1" fmla="*/ 2147483647 h 457"/>
              <a:gd name="T2" fmla="*/ 2147483647 w 787"/>
              <a:gd name="T3" fmla="*/ 2147483647 h 457"/>
              <a:gd name="T4" fmla="*/ 2147483647 w 787"/>
              <a:gd name="T5" fmla="*/ 2147483647 h 457"/>
              <a:gd name="T6" fmla="*/ 2147483647 w 787"/>
              <a:gd name="T7" fmla="*/ 2147483647 h 457"/>
              <a:gd name="T8" fmla="*/ 2147483647 w 787"/>
              <a:gd name="T9" fmla="*/ 2147483647 h 457"/>
              <a:gd name="T10" fmla="*/ 2147483647 w 787"/>
              <a:gd name="T11" fmla="*/ 2147483647 h 457"/>
              <a:gd name="T12" fmla="*/ 2147483647 w 787"/>
              <a:gd name="T13" fmla="*/ 2147483647 h 457"/>
              <a:gd name="T14" fmla="*/ 2147483647 w 787"/>
              <a:gd name="T15" fmla="*/ 2147483647 h 457"/>
              <a:gd name="T16" fmla="*/ 2147483647 w 787"/>
              <a:gd name="T17" fmla="*/ 2147483647 h 4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7"/>
              <a:gd name="T28" fmla="*/ 0 h 457"/>
              <a:gd name="T29" fmla="*/ 787 w 787"/>
              <a:gd name="T30" fmla="*/ 457 h 4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7" h="457">
                <a:moveTo>
                  <a:pt x="0" y="6"/>
                </a:moveTo>
                <a:cubicBezTo>
                  <a:pt x="125" y="12"/>
                  <a:pt x="192" y="0"/>
                  <a:pt x="259" y="102"/>
                </a:cubicBezTo>
                <a:cubicBezTo>
                  <a:pt x="277" y="161"/>
                  <a:pt x="327" y="167"/>
                  <a:pt x="374" y="198"/>
                </a:cubicBezTo>
                <a:cubicBezTo>
                  <a:pt x="396" y="262"/>
                  <a:pt x="366" y="199"/>
                  <a:pt x="412" y="236"/>
                </a:cubicBezTo>
                <a:cubicBezTo>
                  <a:pt x="421" y="243"/>
                  <a:pt x="424" y="257"/>
                  <a:pt x="432" y="265"/>
                </a:cubicBezTo>
                <a:cubicBezTo>
                  <a:pt x="482" y="315"/>
                  <a:pt x="595" y="301"/>
                  <a:pt x="643" y="304"/>
                </a:cubicBezTo>
                <a:cubicBezTo>
                  <a:pt x="653" y="310"/>
                  <a:pt x="663" y="315"/>
                  <a:pt x="672" y="323"/>
                </a:cubicBezTo>
                <a:cubicBezTo>
                  <a:pt x="689" y="338"/>
                  <a:pt x="720" y="371"/>
                  <a:pt x="720" y="371"/>
                </a:cubicBezTo>
                <a:cubicBezTo>
                  <a:pt x="732" y="410"/>
                  <a:pt x="749" y="439"/>
                  <a:pt x="787" y="457"/>
                </a:cubicBezTo>
              </a:path>
            </a:pathLst>
          </a:custGeom>
          <a:noFill/>
          <a:ln w="9525">
            <a:solidFill>
              <a:schemeClr val="tx1"/>
            </a:solidFill>
            <a:round/>
            <a:headEnd/>
            <a:tailEnd/>
          </a:ln>
        </p:spPr>
        <p:txBody>
          <a:bodyPr/>
          <a:lstStyle/>
          <a:p>
            <a:endParaRPr lang="en-US"/>
          </a:p>
        </p:txBody>
      </p:sp>
      <p:sp>
        <p:nvSpPr>
          <p:cNvPr id="204832" name="Line 32"/>
          <p:cNvSpPr>
            <a:spLocks noChangeShapeType="1"/>
          </p:cNvSpPr>
          <p:nvPr/>
        </p:nvSpPr>
        <p:spPr bwMode="auto">
          <a:xfrm>
            <a:off x="3048000" y="4419600"/>
            <a:ext cx="6629400" cy="0"/>
          </a:xfrm>
          <a:prstGeom prst="line">
            <a:avLst/>
          </a:prstGeom>
          <a:noFill/>
          <a:ln w="12700">
            <a:solidFill>
              <a:schemeClr val="tx1"/>
            </a:solidFill>
            <a:round/>
            <a:headEnd type="none" w="sm" len="sm"/>
            <a:tailEnd type="none" w="sm" len="sm"/>
          </a:ln>
        </p:spPr>
        <p:txBody>
          <a:bodyPr/>
          <a:lstStyle/>
          <a:p>
            <a:endParaRPr lang="en-US"/>
          </a:p>
        </p:txBody>
      </p:sp>
      <p:sp>
        <p:nvSpPr>
          <p:cNvPr id="204833" name="Text Box 33"/>
          <p:cNvSpPr txBox="1">
            <a:spLocks noChangeArrowheads="1"/>
          </p:cNvSpPr>
          <p:nvPr/>
        </p:nvSpPr>
        <p:spPr bwMode="auto">
          <a:xfrm>
            <a:off x="1752600" y="4572000"/>
            <a:ext cx="774700" cy="641350"/>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Safety stock</a:t>
            </a:r>
          </a:p>
        </p:txBody>
      </p:sp>
      <p:sp>
        <p:nvSpPr>
          <p:cNvPr id="204834" name="AutoShape 34"/>
          <p:cNvSpPr>
            <a:spLocks/>
          </p:cNvSpPr>
          <p:nvPr/>
        </p:nvSpPr>
        <p:spPr bwMode="auto">
          <a:xfrm>
            <a:off x="2743200" y="4419600"/>
            <a:ext cx="152400" cy="990600"/>
          </a:xfrm>
          <a:prstGeom prst="leftBrace">
            <a:avLst>
              <a:gd name="adj1" fmla="val 541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4835" name="Text Box 35"/>
          <p:cNvSpPr txBox="1">
            <a:spLocks noChangeArrowheads="1"/>
          </p:cNvSpPr>
          <p:nvPr/>
        </p:nvSpPr>
        <p:spPr bwMode="auto">
          <a:xfrm>
            <a:off x="8458201" y="6172201"/>
            <a:ext cx="1166813" cy="366713"/>
          </a:xfrm>
          <a:prstGeom prst="rect">
            <a:avLst/>
          </a:prstGeom>
          <a:noFill/>
          <a:ln w="9525">
            <a:noFill/>
            <a:miter lim="800000"/>
            <a:headEnd/>
            <a:tailEnd/>
          </a:ln>
        </p:spPr>
        <p:txBody>
          <a:bodyPr>
            <a:spAutoFit/>
          </a:bodyPr>
          <a:lstStyle/>
          <a:p>
            <a:pPr>
              <a:spcBef>
                <a:spcPct val="50000"/>
              </a:spcBef>
            </a:pPr>
            <a:r>
              <a:rPr lang="en-US">
                <a:solidFill>
                  <a:schemeClr val="accent1"/>
                </a:solidFill>
                <a:latin typeface="Times New Roman" pitchFamily="18" charset="0"/>
              </a:rPr>
              <a:t>Stock out</a:t>
            </a:r>
            <a:endParaRPr lang="en-US" sz="1600">
              <a:solidFill>
                <a:schemeClr val="accent1"/>
              </a:solidFill>
              <a:latin typeface="Times New Roman" pitchFamily="18" charset="0"/>
            </a:endParaRPr>
          </a:p>
        </p:txBody>
      </p:sp>
      <p:sp>
        <p:nvSpPr>
          <p:cNvPr id="204836" name="Line 36"/>
          <p:cNvSpPr>
            <a:spLocks noChangeShapeType="1"/>
          </p:cNvSpPr>
          <p:nvPr/>
        </p:nvSpPr>
        <p:spPr bwMode="auto">
          <a:xfrm>
            <a:off x="8458200" y="5715000"/>
            <a:ext cx="304800" cy="304800"/>
          </a:xfrm>
          <a:prstGeom prst="line">
            <a:avLst/>
          </a:prstGeom>
          <a:noFill/>
          <a:ln w="12700">
            <a:solidFill>
              <a:schemeClr val="tx1"/>
            </a:solidFill>
            <a:round/>
            <a:headEnd type="none" w="sm" len="sm"/>
            <a:tailEnd type="triangle" w="sm" len="sm"/>
          </a:ln>
        </p:spPr>
        <p:txBody>
          <a:bodyPr/>
          <a:lstStyle/>
          <a:p>
            <a:endParaRPr lang="en-US"/>
          </a:p>
        </p:txBody>
      </p:sp>
      <p:sp>
        <p:nvSpPr>
          <p:cNvPr id="204837" name="Line 37"/>
          <p:cNvSpPr>
            <a:spLocks noChangeShapeType="1"/>
          </p:cNvSpPr>
          <p:nvPr/>
        </p:nvSpPr>
        <p:spPr bwMode="auto">
          <a:xfrm>
            <a:off x="3962400" y="4876800"/>
            <a:ext cx="457200" cy="0"/>
          </a:xfrm>
          <a:prstGeom prst="line">
            <a:avLst/>
          </a:prstGeom>
          <a:noFill/>
          <a:ln w="12700">
            <a:solidFill>
              <a:schemeClr val="tx1"/>
            </a:solidFill>
            <a:round/>
            <a:headEnd type="triangle" w="sm" len="sm"/>
            <a:tailEnd type="triangle" w="sm" len="sm"/>
          </a:ln>
        </p:spPr>
        <p:txBody>
          <a:bodyPr/>
          <a:lstStyle/>
          <a:p>
            <a:endParaRPr lang="en-US"/>
          </a:p>
        </p:txBody>
      </p:sp>
      <p:sp>
        <p:nvSpPr>
          <p:cNvPr id="204838" name="Line 38"/>
          <p:cNvSpPr>
            <a:spLocks noChangeShapeType="1"/>
          </p:cNvSpPr>
          <p:nvPr/>
        </p:nvSpPr>
        <p:spPr bwMode="auto">
          <a:xfrm>
            <a:off x="5943600" y="4876800"/>
            <a:ext cx="457200" cy="0"/>
          </a:xfrm>
          <a:prstGeom prst="line">
            <a:avLst/>
          </a:prstGeom>
          <a:noFill/>
          <a:ln w="12700">
            <a:solidFill>
              <a:schemeClr val="tx1"/>
            </a:solidFill>
            <a:round/>
            <a:headEnd type="triangle" w="sm" len="sm"/>
            <a:tailEnd type="triangle" w="sm" len="sm"/>
          </a:ln>
        </p:spPr>
        <p:txBody>
          <a:bodyPr/>
          <a:lstStyle/>
          <a:p>
            <a:endParaRPr lang="en-US"/>
          </a:p>
        </p:txBody>
      </p:sp>
      <p:sp>
        <p:nvSpPr>
          <p:cNvPr id="204839" name="Line 39"/>
          <p:cNvSpPr>
            <a:spLocks noChangeShapeType="1"/>
          </p:cNvSpPr>
          <p:nvPr/>
        </p:nvSpPr>
        <p:spPr bwMode="auto">
          <a:xfrm>
            <a:off x="7924800" y="4876800"/>
            <a:ext cx="457200" cy="0"/>
          </a:xfrm>
          <a:prstGeom prst="line">
            <a:avLst/>
          </a:prstGeom>
          <a:noFill/>
          <a:ln w="12700">
            <a:solidFill>
              <a:schemeClr val="tx1"/>
            </a:solidFill>
            <a:round/>
            <a:headEnd type="triangle" w="sm" len="sm"/>
            <a:tailEnd type="triangle" w="sm" len="sm"/>
          </a:ln>
        </p:spPr>
        <p:txBody>
          <a:bodyPr/>
          <a:lstStyle/>
          <a:p>
            <a:endParaRPr lang="en-US"/>
          </a:p>
        </p:txBody>
      </p:sp>
      <p:sp>
        <p:nvSpPr>
          <p:cNvPr id="204840" name="Text Box 40"/>
          <p:cNvSpPr txBox="1">
            <a:spLocks noChangeArrowheads="1"/>
          </p:cNvSpPr>
          <p:nvPr/>
        </p:nvSpPr>
        <p:spPr bwMode="auto">
          <a:xfrm>
            <a:off x="4038601" y="4953000"/>
            <a:ext cx="282575"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L</a:t>
            </a:r>
          </a:p>
        </p:txBody>
      </p:sp>
      <p:sp>
        <p:nvSpPr>
          <p:cNvPr id="204841" name="Text Box 41"/>
          <p:cNvSpPr txBox="1">
            <a:spLocks noChangeArrowheads="1"/>
          </p:cNvSpPr>
          <p:nvPr/>
        </p:nvSpPr>
        <p:spPr bwMode="auto">
          <a:xfrm>
            <a:off x="8001001" y="4953000"/>
            <a:ext cx="282575"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L</a:t>
            </a:r>
          </a:p>
        </p:txBody>
      </p:sp>
      <p:sp>
        <p:nvSpPr>
          <p:cNvPr id="204842" name="Text Box 42"/>
          <p:cNvSpPr txBox="1">
            <a:spLocks noChangeArrowheads="1"/>
          </p:cNvSpPr>
          <p:nvPr/>
        </p:nvSpPr>
        <p:spPr bwMode="auto">
          <a:xfrm>
            <a:off x="6019801" y="5029200"/>
            <a:ext cx="282575"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8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8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480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48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48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8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48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48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48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48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48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48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48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48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48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48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48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48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48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484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0483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483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48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04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nimBg="1"/>
      <p:bldP spid="204809" grpId="0" animBg="1"/>
      <p:bldP spid="204811" grpId="0" animBg="1"/>
      <p:bldP spid="204812" grpId="0"/>
      <p:bldP spid="204813" grpId="0"/>
      <p:bldP spid="204814" grpId="0" animBg="1"/>
      <p:bldP spid="204815" grpId="0" animBg="1"/>
      <p:bldP spid="204816" grpId="0" animBg="1"/>
      <p:bldP spid="204817" grpId="0" animBg="1"/>
      <p:bldP spid="204818" grpId="0" animBg="1"/>
      <p:bldP spid="204819" grpId="0" animBg="1"/>
      <p:bldP spid="204820" grpId="0" animBg="1"/>
      <p:bldP spid="204821" grpId="0"/>
      <p:bldP spid="204822" grpId="0"/>
      <p:bldP spid="204823" grpId="0"/>
      <p:bldP spid="204824" grpId="0" animBg="1"/>
      <p:bldP spid="204825" grpId="0" animBg="1"/>
      <p:bldP spid="204826" grpId="0" animBg="1"/>
      <p:bldP spid="204827" grpId="0" animBg="1"/>
      <p:bldP spid="204828" grpId="0" animBg="1"/>
      <p:bldP spid="204829" grpId="0" animBg="1"/>
      <p:bldP spid="204830" grpId="0" animBg="1"/>
      <p:bldP spid="204831" grpId="0" animBg="1"/>
      <p:bldP spid="204832" grpId="0" animBg="1"/>
      <p:bldP spid="204833" grpId="0"/>
      <p:bldP spid="204834" grpId="0" animBg="1"/>
      <p:bldP spid="204835" grpId="0"/>
      <p:bldP spid="204836" grpId="0" animBg="1"/>
      <p:bldP spid="204837" grpId="0" animBg="1"/>
      <p:bldP spid="204838" grpId="0" animBg="1"/>
      <p:bldP spid="204839" grpId="0" animBg="1"/>
      <p:bldP spid="204840" grpId="0"/>
      <p:bldP spid="204841" grpId="0"/>
      <p:bldP spid="204842"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6149"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6150"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dirty="0"/>
              <a:t>How do we make decisions in periodic review models? We first introduce some notation</a:t>
            </a:r>
          </a:p>
        </p:txBody>
      </p:sp>
      <p:graphicFrame>
        <p:nvGraphicFramePr>
          <p:cNvPr id="8" name="Diagram 7"/>
          <p:cNvGraphicFramePr/>
          <p:nvPr/>
        </p:nvGraphicFramePr>
        <p:xfrm>
          <a:off x="2057400" y="1600200"/>
          <a:ext cx="8458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14="http://schemas.microsoft.com/office/drawing/2010/main" Requires="a14">
          <p:sp>
            <p:nvSpPr>
              <p:cNvPr id="119812" name="Object 4"/>
              <p:cNvSpPr txBox="1"/>
              <p:nvPr/>
            </p:nvSpPr>
            <p:spPr bwMode="auto">
              <a:xfrm>
                <a:off x="8686800" y="3352801"/>
                <a:ext cx="1219200" cy="404813"/>
              </a:xfrm>
              <a:prstGeom prst="rect">
                <a:avLst/>
              </a:prstGeom>
              <a:noFill/>
              <a:extLst>
                <a:ext uri="{909E8E84-426E-40dd-AFC4-6F175D3DCCD1}">
                  <a14:hiddenFill xmlns="">
                    <a:solidFill>
                      <a:srgbClr val="FFFFFF"/>
                    </a:solidFill>
                  </a14:hiddenFill>
                </a:ext>
              </a:ex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𝜎</m:t>
                          </m:r>
                        </m:e>
                        <m:sub>
                          <m:r>
                            <a:rPr lang="en-US" b="0" i="1" smtClean="0">
                              <a:solidFill>
                                <a:schemeClr val="bg1"/>
                              </a:solidFill>
                              <a:latin typeface="Cambria Math" panose="02040503050406030204" pitchFamily="18" charset="0"/>
                            </a:rPr>
                            <m:t>𝑅</m:t>
                          </m:r>
                        </m:sub>
                      </m:sSub>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𝐿</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𝑇</m:t>
                          </m:r>
                          <m:r>
                            <a:rPr lang="en-US" i="1">
                              <a:solidFill>
                                <a:schemeClr val="bg1"/>
                              </a:solidFill>
                              <a:latin typeface="Cambria Math" panose="02040503050406030204" pitchFamily="18" charset="0"/>
                            </a:rPr>
                            <m:t>)</m:t>
                          </m:r>
                        </m:e>
                      </m:rad>
                    </m:oMath>
                  </m:oMathPara>
                </a14:m>
                <a:endParaRPr lang="en-US" dirty="0"/>
              </a:p>
            </p:txBody>
          </p:sp>
        </mc:Choice>
        <mc:Fallback>
          <p:sp>
            <p:nvSpPr>
              <p:cNvPr id="119812" name="Object 4"/>
              <p:cNvSpPr txBox="1">
                <a:spLocks noRot="1" noChangeAspect="1" noMove="1" noResize="1" noEditPoints="1" noAdjustHandles="1" noChangeArrowheads="1" noChangeShapeType="1" noTextEdit="1"/>
              </p:cNvSpPr>
              <p:nvPr/>
            </p:nvSpPr>
            <p:spPr bwMode="auto">
              <a:xfrm>
                <a:off x="8686800" y="3352801"/>
                <a:ext cx="1219200" cy="404813"/>
              </a:xfrm>
              <a:prstGeom prst="rect">
                <a:avLst/>
              </a:prstGeom>
              <a:blipFill>
                <a:blip r:embed="rId8"/>
                <a:stretch>
                  <a:fillRect/>
                </a:stretch>
              </a:blipFill>
              <a:extLst>
                <a:ext uri="{909E8E84-426E-40dd-AFC4-6F175D3DCCD1}">
                  <a14:hiddenFill xmlns=""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9813" name="Object 5"/>
              <p:cNvSpPr txBox="1"/>
              <p:nvPr/>
            </p:nvSpPr>
            <p:spPr bwMode="auto">
              <a:xfrm>
                <a:off x="8458200" y="5025390"/>
                <a:ext cx="1752600" cy="533400"/>
              </a:xfrm>
              <a:prstGeom prst="rect">
                <a:avLst/>
              </a:prstGeom>
              <a:noFill/>
              <a:extLst>
                <a:ext uri="{909E8E84-426E-40dd-AFC4-6F175D3DCCD1}">
                  <a14:hiddenFill xmlns="">
                    <a:solidFill>
                      <a:srgbClr val="FFFFFF"/>
                    </a:solidFill>
                  </a14:hiddenFill>
                </a:ext>
              </a:extLst>
            </p:spPr>
            <p:txBody>
              <a:bodyPr>
                <a:normAutofit/>
              </a:bodyPr>
              <a:lstStyle/>
              <a:p>
                <a:pPr/>
                <a14:m>
                  <m:oMathPara xmlns:m="http://schemas.openxmlformats.org/officeDocument/2006/math">
                    <m:oMathParaPr>
                      <m:jc m:val="left"/>
                    </m:oMathParaPr>
                    <m:oMath xmlns:m="http://schemas.openxmlformats.org/officeDocument/2006/math">
                      <m:rad>
                        <m:radPr>
                          <m:degHide m:val="on"/>
                          <m:ctrlPr>
                            <a:rPr lang="en-US" sz="1400" i="1">
                              <a:solidFill>
                                <a:schemeClr val="bg1"/>
                              </a:solidFill>
                              <a:latin typeface="Cambria Math" panose="02040503050406030204" pitchFamily="18" charset="0"/>
                            </a:rPr>
                          </m:ctrlPr>
                        </m:radPr>
                        <m:deg/>
                        <m:e>
                          <m:sSubSup>
                            <m:sSubSupPr>
                              <m:ctrlPr>
                                <a:rPr lang="en-US" sz="1400" i="1">
                                  <a:solidFill>
                                    <a:schemeClr val="bg1"/>
                                  </a:solidFill>
                                  <a:latin typeface="Cambria Math" panose="02040503050406030204" pitchFamily="18" charset="0"/>
                                </a:rPr>
                              </m:ctrlPr>
                            </m:sSubSupPr>
                            <m:e>
                              <m:r>
                                <a:rPr lang="en-US" sz="1400" i="1">
                                  <a:solidFill>
                                    <a:schemeClr val="bg1"/>
                                  </a:solidFill>
                                  <a:latin typeface="Cambria Math" panose="02040503050406030204" pitchFamily="18" charset="0"/>
                                </a:rPr>
                                <m:t>𝜎</m:t>
                              </m:r>
                            </m:e>
                            <m:sub>
                              <m:r>
                                <a:rPr lang="en-US" sz="1400" i="1">
                                  <a:solidFill>
                                    <a:schemeClr val="bg1"/>
                                  </a:solidFill>
                                  <a:latin typeface="Cambria Math" panose="02040503050406030204" pitchFamily="18" charset="0"/>
                                </a:rPr>
                                <m:t>𝑅</m:t>
                              </m:r>
                            </m:sub>
                            <m:sup>
                              <m:r>
                                <a:rPr lang="en-US" sz="1400" i="1">
                                  <a:solidFill>
                                    <a:schemeClr val="bg1"/>
                                  </a:solidFill>
                                  <a:latin typeface="Cambria Math" panose="02040503050406030204" pitchFamily="18" charset="0"/>
                                </a:rPr>
                                <m:t>2</m:t>
                              </m:r>
                            </m:sup>
                          </m:sSubSup>
                          <m:r>
                            <a:rPr lang="en-US" sz="1400" i="1">
                              <a:solidFill>
                                <a:schemeClr val="bg1"/>
                              </a:solidFill>
                              <a:latin typeface="Cambria Math" panose="02040503050406030204" pitchFamily="18" charset="0"/>
                            </a:rPr>
                            <m:t>(</m:t>
                          </m:r>
                          <m:r>
                            <a:rPr lang="en-US" sz="1400" i="1">
                              <a:solidFill>
                                <a:schemeClr val="bg1"/>
                              </a:solidFill>
                              <a:latin typeface="Cambria Math" panose="02040503050406030204" pitchFamily="18" charset="0"/>
                            </a:rPr>
                            <m:t>𝐿</m:t>
                          </m:r>
                          <m:r>
                            <a:rPr lang="en-US" sz="1400" i="1">
                              <a:solidFill>
                                <a:schemeClr val="bg1"/>
                              </a:solidFill>
                              <a:latin typeface="Cambria Math" panose="02040503050406030204" pitchFamily="18" charset="0"/>
                            </a:rPr>
                            <m:t>+</m:t>
                          </m:r>
                          <m:r>
                            <a:rPr lang="en-US" sz="1400" i="1">
                              <a:solidFill>
                                <a:schemeClr val="bg1"/>
                              </a:solidFill>
                              <a:latin typeface="Cambria Math" panose="02040503050406030204" pitchFamily="18" charset="0"/>
                            </a:rPr>
                            <m:t>𝑇</m:t>
                          </m:r>
                          <m:r>
                            <a:rPr lang="en-US" sz="1400" i="1">
                              <a:solidFill>
                                <a:schemeClr val="bg1"/>
                              </a:solidFill>
                              <a:latin typeface="Cambria Math" panose="02040503050406030204" pitchFamily="18" charset="0"/>
                            </a:rPr>
                            <m:t>)+</m:t>
                          </m:r>
                          <m:sSup>
                            <m:sSupPr>
                              <m:ctrlPr>
                                <a:rPr lang="en-US" sz="1400" i="1">
                                  <a:solidFill>
                                    <a:schemeClr val="bg1"/>
                                  </a:solidFill>
                                  <a:latin typeface="Cambria Math" panose="02040503050406030204" pitchFamily="18" charset="0"/>
                                </a:rPr>
                              </m:ctrlPr>
                            </m:sSupPr>
                            <m:e>
                              <m:r>
                                <a:rPr lang="en-US" sz="1400" i="1">
                                  <a:solidFill>
                                    <a:schemeClr val="bg1"/>
                                  </a:solidFill>
                                  <a:latin typeface="Cambria Math" panose="02040503050406030204" pitchFamily="18" charset="0"/>
                                </a:rPr>
                                <m:t>𝑅</m:t>
                              </m:r>
                            </m:e>
                            <m:sup>
                              <m:r>
                                <a:rPr lang="en-US" sz="1400" i="1">
                                  <a:solidFill>
                                    <a:schemeClr val="bg1"/>
                                  </a:solidFill>
                                  <a:latin typeface="Cambria Math" panose="02040503050406030204" pitchFamily="18" charset="0"/>
                                </a:rPr>
                                <m:t>2</m:t>
                              </m:r>
                            </m:sup>
                          </m:sSup>
                          <m:sSubSup>
                            <m:sSubSupPr>
                              <m:ctrlPr>
                                <a:rPr lang="en-US" sz="1400" i="1">
                                  <a:solidFill>
                                    <a:schemeClr val="bg1"/>
                                  </a:solidFill>
                                  <a:latin typeface="Cambria Math" panose="02040503050406030204" pitchFamily="18" charset="0"/>
                                </a:rPr>
                              </m:ctrlPr>
                            </m:sSubSupPr>
                            <m:e>
                              <m:r>
                                <a:rPr lang="en-US" sz="1400" i="1">
                                  <a:solidFill>
                                    <a:schemeClr val="bg1"/>
                                  </a:solidFill>
                                  <a:latin typeface="Cambria Math" panose="02040503050406030204" pitchFamily="18" charset="0"/>
                                </a:rPr>
                                <m:t>𝜎</m:t>
                              </m:r>
                            </m:e>
                            <m:sub>
                              <m:r>
                                <a:rPr lang="en-US" sz="1400" i="1">
                                  <a:solidFill>
                                    <a:schemeClr val="bg1"/>
                                  </a:solidFill>
                                  <a:latin typeface="Cambria Math" panose="02040503050406030204" pitchFamily="18" charset="0"/>
                                </a:rPr>
                                <m:t>𝐿</m:t>
                              </m:r>
                            </m:sub>
                            <m:sup>
                              <m:r>
                                <a:rPr lang="en-US" sz="1400" i="1">
                                  <a:solidFill>
                                    <a:schemeClr val="bg1"/>
                                  </a:solidFill>
                                  <a:latin typeface="Cambria Math" panose="02040503050406030204" pitchFamily="18" charset="0"/>
                                </a:rPr>
                                <m:t>2</m:t>
                              </m:r>
                            </m:sup>
                          </m:sSubSup>
                        </m:e>
                      </m:rad>
                    </m:oMath>
                  </m:oMathPara>
                </a14:m>
                <a:endParaRPr lang="en-US" sz="1400" dirty="0"/>
              </a:p>
            </p:txBody>
          </p:sp>
        </mc:Choice>
        <mc:Fallback>
          <p:sp>
            <p:nvSpPr>
              <p:cNvPr id="119813" name="Object 5"/>
              <p:cNvSpPr txBox="1">
                <a:spLocks noRot="1" noChangeAspect="1" noMove="1" noResize="1" noEditPoints="1" noAdjustHandles="1" noChangeArrowheads="1" noChangeShapeType="1" noTextEdit="1"/>
              </p:cNvSpPr>
              <p:nvPr/>
            </p:nvSpPr>
            <p:spPr bwMode="auto">
              <a:xfrm>
                <a:off x="8458200" y="5025390"/>
                <a:ext cx="1752600" cy="533400"/>
              </a:xfrm>
              <a:prstGeom prst="rect">
                <a:avLst/>
              </a:prstGeom>
              <a:blipFill>
                <a:blip r:embed="rId9"/>
                <a:stretch>
                  <a:fillRect/>
                </a:stretch>
              </a:blipFill>
              <a:extLst>
                <a:ext uri="{909E8E84-426E-40dd-AFC4-6F175D3DCCD1}">
                  <a14:hiddenFill xmlns="" xmlns:a14="http://schemas.microsoft.com/office/drawing/2010/main">
                    <a:solidFill>
                      <a:srgbClr val="FFFFFF"/>
                    </a:solidFill>
                  </a14:hiddenFill>
                </a:ext>
              </a:extLst>
            </p:spPr>
            <p:txBody>
              <a:bodyPr/>
              <a:lstStyle/>
              <a:p>
                <a:r>
                  <a:rPr lang="en-US">
                    <a:noFill/>
                  </a:rPr>
                  <a:t> </a:t>
                </a:r>
              </a:p>
            </p:txBody>
          </p:sp>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6149"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6150"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dirty="0"/>
              <a:t>How do we make decisions in periodic review models? We now calculate OUL and q</a:t>
            </a:r>
          </a:p>
        </p:txBody>
      </p:sp>
      <p:graphicFrame>
        <p:nvGraphicFramePr>
          <p:cNvPr id="8" name="Diagram 7"/>
          <p:cNvGraphicFramePr/>
          <p:nvPr/>
        </p:nvGraphicFramePr>
        <p:xfrm>
          <a:off x="2057400" y="1828800"/>
          <a:ext cx="8153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E8308-413E-4177-A15B-CAC68E593F48}"/>
              </a:ext>
            </a:extLst>
          </p:cNvPr>
          <p:cNvSpPr>
            <a:spLocks noGrp="1"/>
          </p:cNvSpPr>
          <p:nvPr>
            <p:ph type="title"/>
          </p:nvPr>
        </p:nvSpPr>
        <p:spPr>
          <a:xfrm>
            <a:off x="0" y="0"/>
            <a:ext cx="12192000" cy="609600"/>
          </a:xfrm>
        </p:spPr>
        <p:txBody>
          <a:bodyPr/>
          <a:lstStyle/>
          <a:p>
            <a:r>
              <a:rPr lang="en-US" dirty="0"/>
              <a:t>Alternative Formula for the # of Joint Orders</a:t>
            </a:r>
          </a:p>
        </p:txBody>
      </p:sp>
      <p:sp>
        <p:nvSpPr>
          <p:cNvPr id="5" name="Content Placeholder 1">
            <a:extLst>
              <a:ext uri="{FF2B5EF4-FFF2-40B4-BE49-F238E27FC236}">
                <a16:creationId xmlns:a16="http://schemas.microsoft.com/office/drawing/2014/main" id="{379E8D10-59B9-48BF-ADAC-9AFAA682259A}"/>
              </a:ext>
            </a:extLst>
          </p:cNvPr>
          <p:cNvSpPr txBox="1">
            <a:spLocks/>
          </p:cNvSpPr>
          <p:nvPr/>
        </p:nvSpPr>
        <p:spPr>
          <a:xfrm>
            <a:off x="38100" y="613954"/>
            <a:ext cx="12115800" cy="5715000"/>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60325" lvl="1" indent="0">
              <a:buNone/>
            </a:pPr>
            <a:r>
              <a:rPr lang="en-US" sz="2400" kern="0" dirty="0">
                <a:latin typeface="Book Antiqua" panose="02040602050305030304" pitchFamily="18" charset="0"/>
              </a:rPr>
              <a:t># of orders = SQRT[(D1H1+D2H2)/(2S_total)] = </a:t>
            </a:r>
          </a:p>
          <a:p>
            <a:pPr marL="60325" lvl="1" indent="0">
              <a:buNone/>
            </a:pPr>
            <a:r>
              <a:rPr lang="en-US" sz="2400" kern="0" dirty="0">
                <a:latin typeface="Book Antiqua" panose="02040602050305030304" pitchFamily="18" charset="0"/>
              </a:rPr>
              <a:t>= [1600(100)+900(100)]/(2(6000))] = </a:t>
            </a:r>
            <a:r>
              <a:rPr lang="en-US" sz="2400" dirty="0">
                <a:solidFill>
                  <a:srgbClr val="000000"/>
                </a:solidFill>
                <a:latin typeface="Book Antiqua" panose="02040602050305030304" pitchFamily="18" charset="0"/>
              </a:rPr>
              <a:t>4.56435</a:t>
            </a:r>
          </a:p>
          <a:p>
            <a:pPr marL="60325" lvl="1" indent="0">
              <a:buNone/>
            </a:pPr>
            <a:r>
              <a:rPr lang="en-US" sz="2400" dirty="0">
                <a:solidFill>
                  <a:srgbClr val="000000"/>
                </a:solidFill>
                <a:latin typeface="Book Antiqua" panose="02040602050305030304" pitchFamily="18" charset="0"/>
              </a:rPr>
              <a:t>Ordering cost = 4.56435(6000)= </a:t>
            </a:r>
            <a:r>
              <a:rPr lang="en-US" sz="2400" dirty="0">
                <a:latin typeface="Book Antiqua" panose="02040602050305030304" pitchFamily="18" charset="0"/>
              </a:rPr>
              <a:t> </a:t>
            </a:r>
            <a:r>
              <a:rPr lang="en-US" sz="2400" dirty="0">
                <a:solidFill>
                  <a:srgbClr val="000000"/>
                </a:solidFill>
                <a:latin typeface="Book Antiqua" panose="02040602050305030304" pitchFamily="18" charset="0"/>
              </a:rPr>
              <a:t>27386.1</a:t>
            </a:r>
            <a:r>
              <a:rPr lang="en-US" sz="2400" dirty="0">
                <a:latin typeface="Book Antiqua" panose="02040602050305030304" pitchFamily="18" charset="0"/>
              </a:rPr>
              <a:t> </a:t>
            </a:r>
          </a:p>
          <a:p>
            <a:pPr marL="60325" lvl="1" indent="0">
              <a:buNone/>
            </a:pPr>
            <a:r>
              <a:rPr lang="en-US" sz="2400" kern="0" dirty="0">
                <a:latin typeface="Book Antiqua" panose="02040602050305030304" pitchFamily="18" charset="0"/>
              </a:rPr>
              <a:t>Each time we order (1600+900)/</a:t>
            </a:r>
            <a:r>
              <a:rPr lang="en-US" sz="2400" dirty="0">
                <a:solidFill>
                  <a:srgbClr val="000000"/>
                </a:solidFill>
                <a:latin typeface="Book Antiqua" panose="02040602050305030304" pitchFamily="18" charset="0"/>
              </a:rPr>
              <a:t>4.56435 = 547.723 </a:t>
            </a:r>
          </a:p>
          <a:p>
            <a:pPr marL="60325" lvl="1" indent="0">
              <a:buNone/>
            </a:pPr>
            <a:r>
              <a:rPr lang="en-US" sz="2400" dirty="0">
                <a:solidFill>
                  <a:srgbClr val="000000"/>
                </a:solidFill>
                <a:latin typeface="Book Antiqua" panose="02040602050305030304" pitchFamily="18" charset="0"/>
              </a:rPr>
              <a:t>0.64(547.723) = 350.542 product 1 and 197.18 product 2 </a:t>
            </a:r>
          </a:p>
          <a:p>
            <a:pPr marL="60325" lvl="1" indent="0">
              <a:buNone/>
            </a:pPr>
            <a:r>
              <a:rPr lang="en-US" sz="2400" dirty="0">
                <a:solidFill>
                  <a:srgbClr val="000000"/>
                </a:solidFill>
                <a:latin typeface="Book Antiqua" panose="02040602050305030304" pitchFamily="18" charset="0"/>
              </a:rPr>
              <a:t>Carrying cost of Product 1 = 100(350.542/2) = 17527.1</a:t>
            </a:r>
            <a:r>
              <a:rPr lang="en-US" sz="2400" dirty="0">
                <a:latin typeface="Book Antiqua" panose="02040602050305030304" pitchFamily="18" charset="0"/>
              </a:rPr>
              <a:t> </a:t>
            </a:r>
          </a:p>
          <a:p>
            <a:pPr marL="60325" lvl="1" indent="0">
              <a:buNone/>
            </a:pPr>
            <a:r>
              <a:rPr lang="en-US" sz="2400" dirty="0">
                <a:solidFill>
                  <a:srgbClr val="000000"/>
                </a:solidFill>
                <a:latin typeface="Book Antiqua" panose="02040602050305030304" pitchFamily="18" charset="0"/>
              </a:rPr>
              <a:t>Carrying cost of Product 2 = 100(197.18/2) = 9859.01</a:t>
            </a:r>
          </a:p>
          <a:p>
            <a:pPr marL="60325" lvl="1" indent="0">
              <a:buNone/>
            </a:pPr>
            <a:r>
              <a:rPr lang="en-US" sz="2400" dirty="0">
                <a:solidFill>
                  <a:srgbClr val="000000"/>
                </a:solidFill>
                <a:latin typeface="Book Antiqua" panose="02040602050305030304" pitchFamily="18" charset="0"/>
              </a:rPr>
              <a:t>Total cos = 27386.1 + 17527.1 + 9859.01 =54722.2</a:t>
            </a:r>
          </a:p>
          <a:p>
            <a:pPr marL="60325" lvl="1" indent="0">
              <a:buNone/>
            </a:pPr>
            <a:endParaRPr lang="en-US" sz="2400" dirty="0">
              <a:solidFill>
                <a:srgbClr val="000000"/>
              </a:solidFill>
              <a:latin typeface="Book Antiqua" panose="02040602050305030304" pitchFamily="18" charset="0"/>
            </a:endParaRPr>
          </a:p>
          <a:p>
            <a:pPr marL="60325" lvl="1" indent="0">
              <a:buNone/>
            </a:pPr>
            <a:endParaRPr lang="en-US" sz="2400" dirty="0">
              <a:solidFill>
                <a:srgbClr val="000000"/>
              </a:solidFill>
              <a:latin typeface="Book Antiqua" panose="02040602050305030304" pitchFamily="18" charset="0"/>
            </a:endParaRPr>
          </a:p>
          <a:p>
            <a:pPr marL="60325" lvl="1" indent="0">
              <a:buNone/>
            </a:pPr>
            <a:endParaRPr lang="en-US" sz="2400" dirty="0">
              <a:solidFill>
                <a:srgbClr val="000000"/>
              </a:solidFill>
              <a:latin typeface="Book Antiqua" panose="02040602050305030304" pitchFamily="18" charset="0"/>
            </a:endParaRPr>
          </a:p>
          <a:p>
            <a:pPr marL="60325" lvl="1" indent="0">
              <a:buNone/>
            </a:pPr>
            <a:endParaRPr lang="en-US" sz="2300" kern="0" dirty="0">
              <a:latin typeface="Book Antiqua" panose="02040602050305030304" pitchFamily="18" charset="0"/>
            </a:endParaRPr>
          </a:p>
        </p:txBody>
      </p:sp>
    </p:spTree>
    <p:extLst>
      <p:ext uri="{BB962C8B-B14F-4D97-AF65-F5344CB8AC3E}">
        <p14:creationId xmlns:p14="http://schemas.microsoft.com/office/powerpoint/2010/main" val="1615388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8675"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8676" name="Rectangle 2"/>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n-US"/>
          </a:p>
        </p:txBody>
      </p:sp>
      <p:sp>
        <p:nvSpPr>
          <p:cNvPr id="28677" name="Rectangle 3"/>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28678" name="Rectangle 4"/>
          <p:cNvSpPr>
            <a:spLocks noGrp="1" noChangeArrowheads="1"/>
          </p:cNvSpPr>
          <p:nvPr>
            <p:ph type="title"/>
          </p:nvPr>
        </p:nvSpPr>
        <p:spPr>
          <a:xfrm>
            <a:off x="1981200" y="277814"/>
            <a:ext cx="8229600" cy="828675"/>
          </a:xfrm>
          <a:noFill/>
        </p:spPr>
        <p:txBody>
          <a:bodyPr vert="horz" wrap="square" lIns="90488" tIns="44450" rIns="90488" bIns="44450" numCol="1" anchor="ctr" anchorCtr="0" compatLnSpc="1">
            <a:prstTxWarp prst="textNoShape">
              <a:avLst/>
            </a:prstTxWarp>
          </a:bodyPr>
          <a:lstStyle/>
          <a:p>
            <a:pPr eaLnBrk="1" hangingPunct="1"/>
            <a:r>
              <a:rPr lang="en-US" dirty="0">
                <a:latin typeface="Times New Roman" pitchFamily="18" charset="0"/>
              </a:rPr>
              <a:t>Example – Decisions for periodic review policy</a:t>
            </a:r>
          </a:p>
        </p:txBody>
      </p:sp>
      <p:graphicFrame>
        <p:nvGraphicFramePr>
          <p:cNvPr id="9" name="Diagram 8"/>
          <p:cNvGraphicFramePr/>
          <p:nvPr/>
        </p:nvGraphicFramePr>
        <p:xfrm>
          <a:off x="2133600" y="15240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80" name="Rectangle 6"/>
          <p:cNvSpPr>
            <a:spLocks noChangeArrowheads="1"/>
          </p:cNvSpPr>
          <p:nvPr/>
        </p:nvSpPr>
        <p:spPr bwMode="auto">
          <a:xfrm>
            <a:off x="9698038" y="6308725"/>
            <a:ext cx="203200" cy="457200"/>
          </a:xfrm>
          <a:prstGeom prst="rect">
            <a:avLst/>
          </a:prstGeom>
          <a:noFill/>
          <a:ln w="12700">
            <a:noFill/>
            <a:miter lim="800000"/>
            <a:headEnd/>
            <a:tailEnd/>
          </a:ln>
        </p:spPr>
        <p:txBody>
          <a:bodyPr wrap="none" anchor="ct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7172"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7173" name="Rectangle 2"/>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7174" name="Rectangle 3"/>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pPr eaLnBrk="1" hangingPunct="1"/>
            <a:r>
              <a:rPr lang="en-US">
                <a:latin typeface="Times New Roman" pitchFamily="18" charset="0"/>
              </a:rPr>
              <a:t>Solution</a:t>
            </a:r>
          </a:p>
        </p:txBody>
      </p:sp>
      <p:graphicFrame>
        <p:nvGraphicFramePr>
          <p:cNvPr id="7170" name="Object 1024">
            <a:hlinkClick r:id="" action="ppaction://ole?verb=0"/>
          </p:cNvPr>
          <p:cNvGraphicFramePr>
            <a:graphicFrameLocks/>
          </p:cNvGraphicFramePr>
          <p:nvPr/>
        </p:nvGraphicFramePr>
        <p:xfrm>
          <a:off x="2992439" y="1816101"/>
          <a:ext cx="5648325" cy="663575"/>
        </p:xfrm>
        <a:graphic>
          <a:graphicData uri="http://schemas.openxmlformats.org/presentationml/2006/ole">
            <mc:AlternateContent xmlns:mc="http://schemas.openxmlformats.org/markup-compatibility/2006">
              <mc:Choice xmlns:v="urn:schemas-microsoft-com:vml" Requires="v">
                <p:oleObj spid="_x0000_s36874" name="Equation" r:id="rId4" imgW="2705100" imgH="317500" progId="Equation.3">
                  <p:embed/>
                </p:oleObj>
              </mc:Choice>
              <mc:Fallback>
                <p:oleObj name="Equation" r:id="rId4" imgW="2705100" imgH="317500" progId="Equation.3">
                  <p:embed/>
                  <p:pic>
                    <p:nvPicPr>
                      <p:cNvPr id="7170" name="Object 1024">
                        <a:hlinkClick r:id="" action="ppaction://ole?verb=0"/>
                      </p:cNvPr>
                      <p:cNvPicPr>
                        <a:picLocks noChangeArrowheads="1"/>
                      </p:cNvPicPr>
                      <p:nvPr/>
                    </p:nvPicPr>
                    <p:blipFill>
                      <a:blip r:embed="rId5"/>
                      <a:srcRect/>
                      <a:stretch>
                        <a:fillRect/>
                      </a:stretch>
                    </p:blipFill>
                    <p:spPr bwMode="auto">
                      <a:xfrm>
                        <a:off x="2992439" y="1816101"/>
                        <a:ext cx="5648325" cy="66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7175" name="Rectangle 5"/>
          <p:cNvSpPr>
            <a:spLocks noChangeArrowheads="1"/>
          </p:cNvSpPr>
          <p:nvPr/>
        </p:nvSpPr>
        <p:spPr bwMode="auto">
          <a:xfrm>
            <a:off x="2667000" y="38100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a:latin typeface="Times New Roman" pitchFamily="18" charset="0"/>
                <a:sym typeface="Symbol" pitchFamily="18" charset="2"/>
              </a:rPr>
              <a:t>Order quantity </a:t>
            </a:r>
            <a:r>
              <a:rPr lang="en-US" sz="2400" i="1">
                <a:latin typeface="Times New Roman" pitchFamily="18" charset="0"/>
                <a:sym typeface="Symbol" pitchFamily="18" charset="2"/>
              </a:rPr>
              <a:t>q = d</a:t>
            </a:r>
            <a:r>
              <a:rPr lang="en-US" sz="2400">
                <a:latin typeface="Times New Roman" pitchFamily="18" charset="0"/>
                <a:sym typeface="Symbol" pitchFamily="18" charset="2"/>
              </a:rPr>
              <a:t>(</a:t>
            </a:r>
            <a:r>
              <a:rPr lang="en-US" sz="2400" i="1">
                <a:latin typeface="Times New Roman" pitchFamily="18" charset="0"/>
                <a:sym typeface="Symbol" pitchFamily="18" charset="2"/>
              </a:rPr>
              <a:t>T+L) + z </a:t>
            </a:r>
            <a:r>
              <a:rPr lang="en-US" sz="2400" baseline="-25000">
                <a:latin typeface="Times New Roman" pitchFamily="18" charset="0"/>
                <a:sym typeface="Symbol" pitchFamily="18" charset="2"/>
              </a:rPr>
              <a:t>LTD</a:t>
            </a:r>
            <a:r>
              <a:rPr lang="en-US" sz="2400" i="1" baseline="-25000">
                <a:latin typeface="Times New Roman" pitchFamily="18" charset="0"/>
                <a:sym typeface="Symbol" pitchFamily="18" charset="2"/>
              </a:rPr>
              <a:t> </a:t>
            </a:r>
            <a:r>
              <a:rPr lang="en-US" sz="2400" i="1">
                <a:latin typeface="Times New Roman" pitchFamily="18" charset="0"/>
                <a:sym typeface="Symbol" pitchFamily="18" charset="2"/>
              </a:rPr>
              <a:t>- I</a:t>
            </a:r>
          </a:p>
        </p:txBody>
      </p:sp>
      <p:sp>
        <p:nvSpPr>
          <p:cNvPr id="7176" name="Rectangle 6"/>
          <p:cNvSpPr>
            <a:spLocks noChangeArrowheads="1"/>
          </p:cNvSpPr>
          <p:nvPr/>
        </p:nvSpPr>
        <p:spPr bwMode="auto">
          <a:xfrm>
            <a:off x="2667000" y="2667001"/>
            <a:ext cx="5867400" cy="1015663"/>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CSL= 0.99;  </a:t>
            </a:r>
          </a:p>
          <a:p>
            <a:pPr>
              <a:spcBef>
                <a:spcPct val="50000"/>
              </a:spcBef>
            </a:pPr>
            <a:r>
              <a:rPr lang="en-US" sz="2400" dirty="0">
                <a:latin typeface="Times New Roman" pitchFamily="18" charset="0"/>
                <a:sym typeface="Symbol" pitchFamily="18" charset="2"/>
              </a:rPr>
              <a:t>Using Excel, </a:t>
            </a:r>
            <a:r>
              <a:rPr lang="en-US" sz="2400" i="1" dirty="0">
                <a:latin typeface="Times New Roman" pitchFamily="18" charset="0"/>
                <a:sym typeface="Symbol" pitchFamily="18" charset="2"/>
              </a:rPr>
              <a:t>z</a:t>
            </a:r>
            <a:r>
              <a:rPr lang="en-US" sz="2400" dirty="0">
                <a:latin typeface="Times New Roman" pitchFamily="18" charset="0"/>
                <a:sym typeface="Symbol" pitchFamily="18" charset="2"/>
              </a:rPr>
              <a:t> = NORMSINV(0.99) = 2.326</a:t>
            </a:r>
          </a:p>
        </p:txBody>
      </p:sp>
      <p:sp>
        <p:nvSpPr>
          <p:cNvPr id="7177" name="Rectangle 7"/>
          <p:cNvSpPr>
            <a:spLocks noChangeArrowheads="1"/>
          </p:cNvSpPr>
          <p:nvPr/>
        </p:nvSpPr>
        <p:spPr bwMode="auto">
          <a:xfrm>
            <a:off x="2667000" y="4419601"/>
            <a:ext cx="7620000" cy="830997"/>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a:t>
            </a:r>
            <a:r>
              <a:rPr lang="en-US" sz="2400" dirty="0">
                <a:latin typeface="Times New Roman" pitchFamily="18" charset="0"/>
                <a:sym typeface="Symbol" pitchFamily="18" charset="2"/>
              </a:rPr>
              <a:t> = 20(30+16) + 2.326*47.5 - 200  830 -&gt; 41.5 days of demand</a:t>
            </a:r>
          </a:p>
        </p:txBody>
      </p:sp>
      <p:sp>
        <p:nvSpPr>
          <p:cNvPr id="7178" name="Rectangle 8"/>
          <p:cNvSpPr>
            <a:spLocks noChangeArrowheads="1"/>
          </p:cNvSpPr>
          <p:nvPr/>
        </p:nvSpPr>
        <p:spPr bwMode="auto">
          <a:xfrm>
            <a:off x="2743200" y="55626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a:latin typeface="Times New Roman" pitchFamily="18" charset="0"/>
                <a:sym typeface="Symbol" pitchFamily="18" charset="2"/>
              </a:rPr>
              <a:t>Average inventory carried =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9699"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9700" name="Rectangle 2"/>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29701" name="Rectangle 3"/>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pPr eaLnBrk="1" hangingPunct="1"/>
            <a:r>
              <a:rPr lang="en-US">
                <a:latin typeface="Times New Roman" pitchFamily="18" charset="0"/>
              </a:rPr>
              <a:t>Example with fill rate</a:t>
            </a:r>
          </a:p>
        </p:txBody>
      </p:sp>
      <p:sp>
        <p:nvSpPr>
          <p:cNvPr id="29702" name="Rectangle 4"/>
          <p:cNvSpPr>
            <a:spLocks noChangeArrowheads="1"/>
          </p:cNvSpPr>
          <p:nvPr/>
        </p:nvSpPr>
        <p:spPr bwMode="auto">
          <a:xfrm>
            <a:off x="2590800" y="41910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 = d</a:t>
            </a:r>
            <a:r>
              <a:rPr lang="en-US" sz="2400" dirty="0">
                <a:latin typeface="Times New Roman" pitchFamily="18" charset="0"/>
                <a:sym typeface="Symbol" pitchFamily="18" charset="2"/>
              </a:rPr>
              <a:t>(</a:t>
            </a:r>
            <a:r>
              <a:rPr lang="en-US" sz="2400" i="1" dirty="0">
                <a:latin typeface="Times New Roman" pitchFamily="18" charset="0"/>
                <a:sym typeface="Symbol" pitchFamily="18" charset="2"/>
              </a:rPr>
              <a:t>T+L</a:t>
            </a:r>
            <a:r>
              <a:rPr lang="en-US" sz="2400" dirty="0">
                <a:latin typeface="Times New Roman" pitchFamily="18" charset="0"/>
                <a:sym typeface="Symbol" pitchFamily="18" charset="2"/>
              </a:rPr>
              <a:t>)</a:t>
            </a:r>
            <a:r>
              <a:rPr lang="en-US" sz="2400" i="1" dirty="0">
                <a:latin typeface="Times New Roman" pitchFamily="18" charset="0"/>
                <a:sym typeface="Symbol" pitchFamily="18" charset="2"/>
              </a:rPr>
              <a:t> + z </a:t>
            </a:r>
            <a:r>
              <a:rPr lang="en-US" sz="2400" baseline="-25000" dirty="0">
                <a:latin typeface="Times New Roman" pitchFamily="18" charset="0"/>
                <a:sym typeface="Symbol" pitchFamily="18" charset="2"/>
              </a:rPr>
              <a:t>LTD</a:t>
            </a:r>
            <a:r>
              <a:rPr lang="en-US" sz="2400" i="1" baseline="-25000" dirty="0">
                <a:latin typeface="Times New Roman" pitchFamily="18" charset="0"/>
                <a:sym typeface="Symbol" pitchFamily="18" charset="2"/>
              </a:rPr>
              <a:t> </a:t>
            </a:r>
            <a:r>
              <a:rPr lang="en-US" sz="2400" i="1" dirty="0">
                <a:latin typeface="Times New Roman" pitchFamily="18" charset="0"/>
                <a:sym typeface="Symbol" pitchFamily="18" charset="2"/>
              </a:rPr>
              <a:t>- I</a:t>
            </a:r>
          </a:p>
        </p:txBody>
      </p:sp>
      <p:sp>
        <p:nvSpPr>
          <p:cNvPr id="29703" name="Rectangle 6"/>
          <p:cNvSpPr>
            <a:spLocks noChangeArrowheads="1"/>
          </p:cNvSpPr>
          <p:nvPr/>
        </p:nvSpPr>
        <p:spPr bwMode="auto">
          <a:xfrm>
            <a:off x="2590800" y="4648201"/>
            <a:ext cx="7620000" cy="1384995"/>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a:t>
            </a:r>
            <a:r>
              <a:rPr lang="en-US" sz="2400" dirty="0">
                <a:latin typeface="Times New Roman" pitchFamily="18" charset="0"/>
                <a:sym typeface="Symbol" pitchFamily="18" charset="2"/>
              </a:rPr>
              <a:t> = 20(30+16) + 0.5*47.5 - 200  744 -&gt; 37 days of demand</a:t>
            </a:r>
          </a:p>
          <a:p>
            <a:pPr>
              <a:spcBef>
                <a:spcPct val="50000"/>
              </a:spcBef>
            </a:pPr>
            <a:r>
              <a:rPr lang="en-US" sz="2400" dirty="0">
                <a:latin typeface="Times New Roman" pitchFamily="18" charset="0"/>
                <a:sym typeface="Symbol" pitchFamily="18" charset="2"/>
              </a:rPr>
              <a:t>Average inventory carried?</a:t>
            </a:r>
          </a:p>
        </p:txBody>
      </p:sp>
      <p:graphicFrame>
        <p:nvGraphicFramePr>
          <p:cNvPr id="9" name="Diagram 8"/>
          <p:cNvGraphicFramePr/>
          <p:nvPr/>
        </p:nvGraphicFramePr>
        <p:xfrm>
          <a:off x="2362200" y="1600201"/>
          <a:ext cx="7467600" cy="246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Applications of inventory models in practice</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a:t>DSO 581</a:t>
            </a:r>
          </a:p>
        </p:txBody>
      </p:sp>
      <p:sp>
        <p:nvSpPr>
          <p:cNvPr id="5" name="Footer Placeholder 4"/>
          <p:cNvSpPr>
            <a:spLocks noGrp="1"/>
          </p:cNvSpPr>
          <p:nvPr>
            <p:ph type="ftr" sz="quarter" idx="11"/>
          </p:nvPr>
        </p:nvSpPr>
        <p:spPr/>
        <p:txBody>
          <a:bodyPr/>
          <a:lstStyle/>
          <a:p>
            <a:pPr>
              <a:defRPr/>
            </a:pPr>
            <a:r>
              <a:rPr lang="en-US"/>
              <a:t>Inventory Models-Uncertainty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30723"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30724"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a:latin typeface="Times New Roman" pitchFamily="18" charset="0"/>
              </a:rPr>
              <a:t>Practical issues in using the models</a:t>
            </a:r>
          </a:p>
        </p:txBody>
      </p:sp>
      <p:graphicFrame>
        <p:nvGraphicFramePr>
          <p:cNvPr id="6" name="Diagram 5"/>
          <p:cNvGraphicFramePr/>
          <p:nvPr/>
        </p:nvGraphicFramePr>
        <p:xfrm>
          <a:off x="18288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30723"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30724"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dirty="0">
                <a:latin typeface="Times New Roman" pitchFamily="18" charset="0"/>
              </a:rPr>
              <a:t>How do we estimate the values of parameters used in the models:</a:t>
            </a:r>
          </a:p>
        </p:txBody>
      </p:sp>
      <p:graphicFrame>
        <p:nvGraphicFramePr>
          <p:cNvPr id="6" name="Diagram 5"/>
          <p:cNvGraphicFramePr/>
          <p:nvPr/>
        </p:nvGraphicFramePr>
        <p:xfrm>
          <a:off x="18288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31747" name="Footer Placeholder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31748"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a:latin typeface="Times New Roman" pitchFamily="18" charset="0"/>
              </a:rPr>
              <a:t>Important issues for long-term inventory reduction</a:t>
            </a:r>
            <a:r>
              <a:rPr lang="en-US"/>
              <a:t> </a:t>
            </a:r>
          </a:p>
        </p:txBody>
      </p:sp>
      <p:graphicFrame>
        <p:nvGraphicFramePr>
          <p:cNvPr id="6" name="Diagram 5"/>
          <p:cNvGraphicFramePr/>
          <p:nvPr/>
        </p:nvGraphicFramePr>
        <p:xfrm>
          <a:off x="1981200" y="1600201"/>
          <a:ext cx="86868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Impact of inventory centralization on Safety stock</a:t>
            </a:r>
          </a:p>
        </p:txBody>
      </p:sp>
      <p:sp>
        <p:nvSpPr>
          <p:cNvPr id="6" name="Text Placeholder 5"/>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DSO 581</a:t>
            </a:r>
          </a:p>
        </p:txBody>
      </p:sp>
      <p:sp>
        <p:nvSpPr>
          <p:cNvPr id="4" name="Footer Placeholder 3"/>
          <p:cNvSpPr>
            <a:spLocks noGrp="1"/>
          </p:cNvSpPr>
          <p:nvPr>
            <p:ph type="ftr" sz="quarter" idx="11"/>
          </p:nvPr>
        </p:nvSpPr>
        <p:spPr/>
        <p:txBody>
          <a:bodyPr/>
          <a:lstStyle/>
          <a:p>
            <a:pPr>
              <a:defRPr/>
            </a:pPr>
            <a:r>
              <a:rPr lang="en-US"/>
              <a:t>Inventory Models-Uncertainty</a:t>
            </a:r>
          </a:p>
        </p:txBody>
      </p:sp>
    </p:spTree>
    <p:extLst>
      <p:ext uri="{BB962C8B-B14F-4D97-AF65-F5344CB8AC3E}">
        <p14:creationId xmlns:p14="http://schemas.microsoft.com/office/powerpoint/2010/main" val="6607672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noFill/>
        </p:spPr>
        <p:txBody>
          <a:bodyPr/>
          <a:lstStyle/>
          <a:p>
            <a:r>
              <a:rPr lang="en-US"/>
              <a:t>DSO 581</a:t>
            </a:r>
          </a:p>
        </p:txBody>
      </p:sp>
      <p:sp>
        <p:nvSpPr>
          <p:cNvPr id="2053" name="Footer Placeholder 5"/>
          <p:cNvSpPr>
            <a:spLocks noGrp="1"/>
          </p:cNvSpPr>
          <p:nvPr>
            <p:ph type="ftr" sz="quarter" idx="11"/>
          </p:nvPr>
        </p:nvSpPr>
        <p:spPr>
          <a:noFill/>
        </p:spPr>
        <p:txBody>
          <a:bodyPr/>
          <a:lstStyle/>
          <a:p>
            <a:r>
              <a:rPr lang="en-US"/>
              <a:t>Inventory Models-Uncertainty</a:t>
            </a:r>
            <a:endParaRPr lang="en-US" dirty="0"/>
          </a:p>
        </p:txBody>
      </p:sp>
      <p:sp>
        <p:nvSpPr>
          <p:cNvPr id="2054" name="Rectangle 2"/>
          <p:cNvSpPr>
            <a:spLocks noGrp="1" noChangeArrowheads="1"/>
          </p:cNvSpPr>
          <p:nvPr>
            <p:ph type="title"/>
          </p:nvPr>
        </p:nvSpPr>
        <p:spPr>
          <a:xfrm>
            <a:off x="1981200" y="277814"/>
            <a:ext cx="8534400" cy="1139825"/>
          </a:xfrm>
        </p:spPr>
        <p:txBody>
          <a:bodyPr/>
          <a:lstStyle/>
          <a:p>
            <a:pPr eaLnBrk="1" hangingPunct="1">
              <a:spcBef>
                <a:spcPct val="60000"/>
              </a:spcBef>
            </a:pPr>
            <a:r>
              <a:rPr lang="en-US" sz="2800" dirty="0"/>
              <a:t>N locations, at each location </a:t>
            </a:r>
            <a:r>
              <a:rPr lang="en-US" sz="2800" u="sng" dirty="0"/>
              <a:t>identical</a:t>
            </a:r>
            <a:r>
              <a:rPr lang="en-US" sz="2800" dirty="0"/>
              <a:t> mean demand d, normally distributed with standard deviation </a:t>
            </a:r>
            <a:r>
              <a:rPr lang="en-US" sz="2800" dirty="0">
                <a:sym typeface="Symbol" pitchFamily="18" charset="2"/>
              </a:rPr>
              <a:t>, lead time L=1, continuous review</a:t>
            </a:r>
          </a:p>
        </p:txBody>
      </p:sp>
      <p:sp>
        <p:nvSpPr>
          <p:cNvPr id="253955" name="Rectangle 3"/>
          <p:cNvSpPr>
            <a:spLocks noGrp="1" noChangeArrowheads="1"/>
          </p:cNvSpPr>
          <p:nvPr>
            <p:ph type="body" sz="half" idx="1"/>
          </p:nvPr>
        </p:nvSpPr>
        <p:spPr>
          <a:xfrm>
            <a:off x="1981200" y="1600201"/>
            <a:ext cx="8153400" cy="4530725"/>
          </a:xfrm>
        </p:spPr>
        <p:txBody>
          <a:bodyPr/>
          <a:lstStyle/>
          <a:p>
            <a:pPr eaLnBrk="1" hangingPunct="1">
              <a:spcBef>
                <a:spcPct val="60000"/>
              </a:spcBef>
            </a:pPr>
            <a:r>
              <a:rPr lang="en-US" sz="2000" dirty="0"/>
              <a:t>Each location has safety stock </a:t>
            </a:r>
            <a:r>
              <a:rPr lang="en-US" dirty="0">
                <a:sym typeface="Symbol" pitchFamily="18" charset="2"/>
              </a:rPr>
              <a:t></a:t>
            </a:r>
            <a:r>
              <a:rPr lang="en-US" i="1" dirty="0">
                <a:latin typeface="Times New Roman" pitchFamily="18" charset="0"/>
                <a:sym typeface="Symbol" pitchFamily="18" charset="2"/>
              </a:rPr>
              <a:t>z</a:t>
            </a:r>
            <a:endParaRPr lang="en-US" i="1" dirty="0">
              <a:latin typeface="Times New Roman" pitchFamily="18" charset="0"/>
            </a:endParaRPr>
          </a:p>
          <a:p>
            <a:pPr eaLnBrk="1" hangingPunct="1">
              <a:spcBef>
                <a:spcPct val="60000"/>
              </a:spcBef>
            </a:pPr>
            <a:r>
              <a:rPr lang="en-US" sz="2000" dirty="0"/>
              <a:t>Total safety stock </a:t>
            </a:r>
            <a:r>
              <a:rPr lang="en-US" sz="2400" i="1" dirty="0" err="1">
                <a:latin typeface="Times New Roman" pitchFamily="18" charset="0"/>
              </a:rPr>
              <a:t>N</a:t>
            </a:r>
            <a:r>
              <a:rPr lang="en-US" dirty="0" err="1">
                <a:sym typeface="Symbol" pitchFamily="18" charset="2"/>
              </a:rPr>
              <a:t></a:t>
            </a:r>
            <a:r>
              <a:rPr lang="en-US" i="1" dirty="0" err="1">
                <a:latin typeface="Times New Roman" pitchFamily="18" charset="0"/>
                <a:sym typeface="Symbol" pitchFamily="18" charset="2"/>
              </a:rPr>
              <a:t>z</a:t>
            </a:r>
            <a:endParaRPr lang="en-US" sz="2000" dirty="0"/>
          </a:p>
          <a:p>
            <a:pPr eaLnBrk="1" hangingPunct="1">
              <a:spcBef>
                <a:spcPct val="60000"/>
              </a:spcBef>
            </a:pPr>
            <a:endParaRPr lang="en-US" sz="2000" dirty="0"/>
          </a:p>
          <a:p>
            <a:pPr eaLnBrk="1" hangingPunct="1">
              <a:spcBef>
                <a:spcPct val="60000"/>
              </a:spcBef>
            </a:pPr>
            <a:r>
              <a:rPr lang="en-US" sz="2000" dirty="0"/>
              <a:t>If inventory is centralized, standard deviation at the centralized warehouse is </a:t>
            </a:r>
          </a:p>
          <a:p>
            <a:pPr eaLnBrk="1" hangingPunct="1">
              <a:spcBef>
                <a:spcPct val="60000"/>
              </a:spcBef>
            </a:pPr>
            <a:endParaRPr lang="en-US" sz="2000" dirty="0"/>
          </a:p>
          <a:p>
            <a:pPr eaLnBrk="1" hangingPunct="1">
              <a:spcBef>
                <a:spcPct val="60000"/>
              </a:spcBef>
            </a:pPr>
            <a:r>
              <a:rPr lang="en-US" sz="2000" dirty="0"/>
              <a:t>Total safety stock  </a:t>
            </a:r>
          </a:p>
        </p:txBody>
      </p:sp>
      <p:graphicFrame>
        <p:nvGraphicFramePr>
          <p:cNvPr id="253961" name="Object 9"/>
          <p:cNvGraphicFramePr>
            <a:graphicFrameLocks noChangeAspect="1"/>
          </p:cNvGraphicFramePr>
          <p:nvPr/>
        </p:nvGraphicFramePr>
        <p:xfrm>
          <a:off x="5791200" y="3810000"/>
          <a:ext cx="1879600" cy="501650"/>
        </p:xfrm>
        <a:graphic>
          <a:graphicData uri="http://schemas.openxmlformats.org/presentationml/2006/ole">
            <mc:AlternateContent xmlns:mc="http://schemas.openxmlformats.org/markup-compatibility/2006">
              <mc:Choice xmlns:v="urn:schemas-microsoft-com:vml" Requires="v">
                <p:oleObj spid="_x0000_s37906" name="Equation" r:id="rId4" imgW="952087" imgH="253890" progId="Equation.3">
                  <p:embed/>
                </p:oleObj>
              </mc:Choice>
              <mc:Fallback>
                <p:oleObj name="Equation" r:id="rId4" imgW="952087" imgH="253890" progId="Equation.3">
                  <p:embed/>
                  <p:pic>
                    <p:nvPicPr>
                      <p:cNvPr id="25396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10000"/>
                        <a:ext cx="1879600" cy="501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53964" name="Object 12"/>
          <p:cNvGraphicFramePr>
            <a:graphicFrameLocks noGrp="1" noChangeAspect="1"/>
          </p:cNvGraphicFramePr>
          <p:nvPr>
            <p:ph sz="half" idx="2"/>
          </p:nvPr>
        </p:nvGraphicFramePr>
        <p:xfrm>
          <a:off x="4800600" y="4648200"/>
          <a:ext cx="985838" cy="520700"/>
        </p:xfrm>
        <a:graphic>
          <a:graphicData uri="http://schemas.openxmlformats.org/presentationml/2006/ole">
            <mc:AlternateContent xmlns:mc="http://schemas.openxmlformats.org/markup-compatibility/2006">
              <mc:Choice xmlns:v="urn:schemas-microsoft-com:vml" Requires="v">
                <p:oleObj spid="_x0000_s37907" name="Equation" r:id="rId6" imgW="457200" imgH="241300" progId="Equation.3">
                  <p:embed/>
                </p:oleObj>
              </mc:Choice>
              <mc:Fallback>
                <p:oleObj name="Equation" r:id="rId6" imgW="457200" imgH="241300" progId="Equation.3">
                  <p:embed/>
                  <p:pic>
                    <p:nvPicPr>
                      <p:cNvPr id="253964" name="Object 1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648200"/>
                        <a:ext cx="985838" cy="520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803799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30332" y="-16699"/>
            <a:ext cx="12222332" cy="707886"/>
          </a:xfrm>
          <a:prstGeom prst="rect">
            <a:avLst/>
          </a:prstGeom>
          <a:noFill/>
          <a:ln w="9525">
            <a:noFill/>
            <a:miter lim="800000"/>
            <a:headEnd/>
            <a:tailEnd/>
          </a:ln>
        </p:spPr>
        <p:txBody>
          <a:bodyPr wrap="square">
            <a:spAutoFit/>
          </a:bodyPr>
          <a:lstStyle/>
          <a:p>
            <a:pPr>
              <a:defRPr/>
            </a:pPr>
            <a:r>
              <a:rPr lang="en-US" sz="4000" dirty="0">
                <a:solidFill>
                  <a:srgbClr val="AA0000"/>
                </a:solidFill>
                <a:latin typeface="Impact" pitchFamily="34" charset="0"/>
              </a:rPr>
              <a:t>Formula Proof for Flow Time Under EOQ</a:t>
            </a:r>
          </a:p>
        </p:txBody>
      </p:sp>
      <mc:AlternateContent xmlns:mc="http://schemas.openxmlformats.org/markup-compatibility/2006" xmlns:a14="http://schemas.microsoft.com/office/drawing/2010/main">
        <mc:Choice Requires="a14">
          <p:sp>
            <p:nvSpPr>
              <p:cNvPr id="8" name="Content Placeholder 1"/>
              <p:cNvSpPr txBox="1">
                <a:spLocks/>
              </p:cNvSpPr>
              <p:nvPr/>
            </p:nvSpPr>
            <p:spPr>
              <a:xfrm>
                <a:off x="26126" y="762000"/>
                <a:ext cx="12222332" cy="5877272"/>
              </a:xfrm>
              <a:prstGeom prst="rect">
                <a:avLst/>
              </a:prstGeom>
            </p:spPr>
            <p:txBody>
              <a:bodyPr/>
              <a:lstStyle/>
              <a:p>
                <a:pPr>
                  <a:spcBef>
                    <a:spcPct val="20000"/>
                  </a:spcBef>
                  <a:defRPr/>
                </a:pPr>
                <a:r>
                  <a:rPr lang="en-US" sz="2400" kern="0" dirty="0">
                    <a:latin typeface="Book Antiqua" pitchFamily="18" charset="0"/>
                    <a:ea typeface="+mn-ea"/>
                  </a:rPr>
                  <a:t>Flow time when we order of any Q?</a:t>
                </a:r>
              </a:p>
              <a:p>
                <a:pPr>
                  <a:spcBef>
                    <a:spcPct val="20000"/>
                  </a:spcBef>
                  <a:defRPr/>
                </a:pPr>
                <a:r>
                  <a:rPr lang="en-US" sz="2400" kern="0" dirty="0">
                    <a:latin typeface="Book Antiqua" pitchFamily="18" charset="0"/>
                    <a:ea typeface="+mn-ea"/>
                  </a:rPr>
                  <a:t>Throughput = R, average inventory I = Q/2</a:t>
                </a:r>
              </a:p>
              <a:p>
                <a:pPr>
                  <a:spcBef>
                    <a:spcPct val="20000"/>
                  </a:spcBef>
                  <a:defRPr/>
                </a:pPr>
                <a:r>
                  <a:rPr lang="en-US" sz="2400" kern="0" dirty="0">
                    <a:latin typeface="Book Antiqua" pitchFamily="18" charset="0"/>
                    <a:ea typeface="+mn-ea"/>
                  </a:rPr>
                  <a:t>RT = Q/2</a:t>
                </a:r>
              </a:p>
              <a:p>
                <a:pPr>
                  <a:spcBef>
                    <a:spcPct val="20000"/>
                  </a:spcBef>
                  <a:defRPr/>
                </a:pPr>
                <a:r>
                  <a:rPr lang="en-US" sz="2400" kern="0" dirty="0">
                    <a:latin typeface="Book Antiqua" pitchFamily="18" charset="0"/>
                    <a:ea typeface="+mn-ea"/>
                  </a:rPr>
                  <a:t>T = Q/2R</a:t>
                </a:r>
              </a:p>
              <a:p>
                <a:pPr>
                  <a:spcBef>
                    <a:spcPct val="20000"/>
                  </a:spcBef>
                  <a:defRPr/>
                </a:pPr>
                <a:r>
                  <a:rPr lang="en-US" sz="2400" kern="0" dirty="0">
                    <a:latin typeface="Book Antiqua" pitchFamily="18" charset="0"/>
                  </a:rPr>
                  <a:t>Flow time when we order of  EOQ?</a:t>
                </a:r>
              </a:p>
              <a:p>
                <a:pPr>
                  <a:spcBef>
                    <a:spcPct val="20000"/>
                  </a:spcBef>
                  <a:defRPr/>
                </a:pPr>
                <a:r>
                  <a:rPr lang="en-US" sz="2400" kern="0" dirty="0">
                    <a:latin typeface="Book Antiqua" pitchFamily="18" charset="0"/>
                    <a:ea typeface="+mn-ea"/>
                  </a:rPr>
                  <a:t>Total Cost of EOQ? The same as above, but can also be simplified</a:t>
                </a:r>
              </a:p>
              <a:p>
                <a:pPr>
                  <a:spcBef>
                    <a:spcPct val="20000"/>
                  </a:spcBef>
                  <a:defRPr/>
                </a:pPr>
                <a:r>
                  <a:rPr lang="en-US" sz="2400" kern="0" dirty="0">
                    <a:latin typeface="Book Antiqua" pitchFamily="18" charset="0"/>
                  </a:rPr>
                  <a:t>I = EOQ/2</a:t>
                </a:r>
              </a:p>
              <a:p>
                <a:pPr>
                  <a:spcBef>
                    <a:spcPct val="20000"/>
                  </a:spcBef>
                  <a:defRPr/>
                </a:pPr>
                <a14:m>
                  <m:oMath xmlns:m="http://schemas.openxmlformats.org/officeDocument/2006/math">
                    <m:r>
                      <a:rPr lang="en-US" sz="2400" i="1" kern="0">
                        <a:latin typeface="Cambria Math"/>
                      </a:rPr>
                      <m:t>𝐼</m:t>
                    </m:r>
                    <m:r>
                      <a:rPr lang="en-US" sz="2400" i="1" kern="0">
                        <a:latin typeface="Cambria Math"/>
                      </a:rPr>
                      <m:t>=</m:t>
                    </m:r>
                    <m:f>
                      <m:fPr>
                        <m:ctrlPr>
                          <a:rPr lang="en-US" sz="2400" i="1" kern="0">
                            <a:latin typeface="Cambria Math" panose="02040503050406030204" pitchFamily="18" charset="0"/>
                          </a:rPr>
                        </m:ctrlPr>
                      </m:fPr>
                      <m:num>
                        <m:r>
                          <a:rPr lang="en-US" sz="2400" i="1" kern="0">
                            <a:latin typeface="Cambria Math"/>
                          </a:rPr>
                          <m:t>𝐸𝑂𝑄</m:t>
                        </m:r>
                      </m:num>
                      <m:den>
                        <m:r>
                          <a:rPr lang="en-US" sz="2400" i="1" kern="0">
                            <a:latin typeface="Cambria Math"/>
                          </a:rPr>
                          <m:t>2</m:t>
                        </m:r>
                      </m:den>
                    </m:f>
                  </m:oMath>
                </a14:m>
                <a:r>
                  <a:rPr lang="en-US" sz="2400" kern="0" dirty="0">
                    <a:latin typeface="Book Antiqua" pitchFamily="18" charset="0"/>
                  </a:rPr>
                  <a:t>=</a:t>
                </a:r>
                <a14:m>
                  <m:oMath xmlns:m="http://schemas.openxmlformats.org/officeDocument/2006/math">
                    <m:f>
                      <m:fPr>
                        <m:ctrlPr>
                          <a:rPr lang="en-US" sz="2400" i="1" kern="0" dirty="0">
                            <a:latin typeface="Cambria Math" panose="02040503050406030204" pitchFamily="18" charset="0"/>
                          </a:rPr>
                        </m:ctrlPr>
                      </m:fPr>
                      <m:num>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num>
                      <m:den>
                        <m:r>
                          <a:rPr lang="en-US" sz="2400" i="1" kern="0" dirty="0">
                            <a:latin typeface="Cambria Math"/>
                          </a:rPr>
                          <m:t>2</m:t>
                        </m:r>
                      </m:den>
                    </m:f>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4</m:t>
                            </m:r>
                            <m:r>
                              <a:rPr lang="en-US" sz="2400" i="1" kern="0" dirty="0">
                                <a:latin typeface="Cambria Math"/>
                              </a:rPr>
                              <m:t>𝐻</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𝑅𝑆</m:t>
                            </m:r>
                          </m:num>
                          <m:den>
                            <m:r>
                              <a:rPr lang="en-US" sz="2400" i="1" kern="0" dirty="0">
                                <a:latin typeface="Cambria Math"/>
                              </a:rPr>
                              <m:t>2</m:t>
                            </m:r>
                            <m:r>
                              <a:rPr lang="en-US" sz="2400" i="1" kern="0" dirty="0">
                                <a:latin typeface="Cambria Math"/>
                              </a:rPr>
                              <m:t>𝐻</m:t>
                            </m:r>
                          </m:den>
                        </m:f>
                      </m:e>
                    </m:rad>
                  </m:oMath>
                </a14:m>
                <a:endParaRPr lang="en-US" sz="2400" kern="0" dirty="0">
                  <a:latin typeface="Book Antiqua" pitchFamily="18" charset="0"/>
                </a:endParaRPr>
              </a:p>
              <a:p>
                <a:pPr>
                  <a:spcBef>
                    <a:spcPct val="20000"/>
                  </a:spcBef>
                  <a:defRPr/>
                </a:pPr>
                <a:r>
                  <a:rPr lang="en-US" sz="2400" kern="0" dirty="0">
                    <a:latin typeface="Book Antiqua" pitchFamily="18" charset="0"/>
                  </a:rPr>
                  <a:t>T = I/R</a:t>
                </a:r>
              </a:p>
              <a:p>
                <a:pPr>
                  <a:spcBef>
                    <a:spcPct val="20000"/>
                  </a:spcBef>
                  <a:defRPr/>
                </a:pPr>
                <a:r>
                  <a:rPr lang="en-US" sz="2400" i="1" kern="0" dirty="0">
                    <a:latin typeface="Book Antiqua" pitchFamily="18" charset="0"/>
                  </a:rPr>
                  <a:t>T</a:t>
                </a:r>
                <a14:m>
                  <m:oMath xmlns:m="http://schemas.openxmlformats.org/officeDocument/2006/math">
                    <m:r>
                      <a:rPr lang="en-US" sz="2400" i="1" kern="0">
                        <a:latin typeface="Cambria Math"/>
                      </a:rPr>
                      <m:t>=</m:t>
                    </m:r>
                    <m:f>
                      <m:fPr>
                        <m:ctrlPr>
                          <a:rPr lang="en-US" sz="2400" i="1" kern="0">
                            <a:latin typeface="Cambria Math" panose="02040503050406030204" pitchFamily="18" charset="0"/>
                          </a:rPr>
                        </m:ctrlPr>
                      </m:fPr>
                      <m:num>
                        <m:r>
                          <a:rPr lang="en-US" sz="2400" i="1" kern="0">
                            <a:latin typeface="Cambria Math"/>
                          </a:rPr>
                          <m:t>𝐼</m:t>
                        </m:r>
                      </m:num>
                      <m:den>
                        <m:r>
                          <a:rPr lang="en-US" sz="2400" i="1" kern="0">
                            <a:latin typeface="Cambria Math"/>
                          </a:rPr>
                          <m:t>𝑅</m:t>
                        </m:r>
                      </m:den>
                    </m:f>
                  </m:oMath>
                </a14:m>
                <a:r>
                  <a:rPr lang="en-US" sz="2400" kern="0" dirty="0">
                    <a:latin typeface="Book Antiqua" pitchFamily="18" charset="0"/>
                  </a:rPr>
                  <a:t> = </a:t>
                </a:r>
                <a14:m>
                  <m:oMath xmlns:m="http://schemas.openxmlformats.org/officeDocument/2006/math">
                    <m:f>
                      <m:fPr>
                        <m:ctrlPr>
                          <a:rPr lang="en-US" sz="2400" i="1" kern="0" dirty="0">
                            <a:latin typeface="Cambria Math" panose="02040503050406030204" pitchFamily="18" charset="0"/>
                          </a:rPr>
                        </m:ctrlPr>
                      </m:fPr>
                      <m:num>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𝑅𝑆</m:t>
                                </m:r>
                              </m:num>
                              <m:den>
                                <m:r>
                                  <a:rPr lang="en-US" sz="2400" i="1" kern="0" dirty="0">
                                    <a:latin typeface="Cambria Math"/>
                                  </a:rPr>
                                  <m:t>2</m:t>
                                </m:r>
                                <m:r>
                                  <a:rPr lang="en-US" sz="2400" i="1" kern="0" dirty="0">
                                    <a:latin typeface="Cambria Math"/>
                                  </a:rPr>
                                  <m:t>𝐻</m:t>
                                </m:r>
                              </m:den>
                            </m:f>
                          </m:e>
                        </m:rad>
                      </m:num>
                      <m:den>
                        <m:r>
                          <a:rPr lang="en-US" sz="2400" i="1" kern="0" dirty="0">
                            <a:latin typeface="Cambria Math"/>
                          </a:rPr>
                          <m:t>𝑅</m:t>
                        </m:r>
                      </m:den>
                    </m:f>
                  </m:oMath>
                </a14:m>
                <a:r>
                  <a:rPr lang="en-US" sz="2400" kern="0" dirty="0">
                    <a:latin typeface="Book Antiqua" pitchFamily="18" charset="0"/>
                  </a:rPr>
                  <a:t>= </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𝑅𝑆</m:t>
                            </m:r>
                          </m:num>
                          <m:den>
                            <m:r>
                              <a:rPr lang="en-US" sz="2400" i="1" kern="0" dirty="0">
                                <a:latin typeface="Cambria Math"/>
                              </a:rPr>
                              <m:t>2</m:t>
                            </m:r>
                            <m:r>
                              <a:rPr lang="en-US" sz="2400" i="1" kern="0" dirty="0">
                                <a:latin typeface="Cambria Math"/>
                              </a:rPr>
                              <m:t>𝐻𝑅</m:t>
                            </m:r>
                            <m:r>
                              <a:rPr lang="en-US" sz="2400" i="1" kern="0" baseline="30000" dirty="0">
                                <a:latin typeface="Cambria Math"/>
                              </a:rPr>
                              <m:t>2</m:t>
                            </m:r>
                          </m:den>
                        </m:f>
                      </m:e>
                    </m:rad>
                  </m:oMath>
                </a14:m>
                <a:r>
                  <a:rPr lang="en-US" sz="2400" kern="0" dirty="0">
                    <a:latin typeface="Book Antiqua" pitchFamily="18" charset="0"/>
                  </a:rPr>
                  <a:t>  =  </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b="1" i="1" kern="0" dirty="0">
                                <a:solidFill>
                                  <a:srgbClr val="79DB1F"/>
                                </a:solidFill>
                                <a:latin typeface="Cambria Math"/>
                              </a:rPr>
                              <m:t>𝑺</m:t>
                            </m:r>
                          </m:num>
                          <m:den>
                            <m:r>
                              <a:rPr lang="en-US" sz="2400" i="1" kern="0" dirty="0">
                                <a:latin typeface="Cambria Math"/>
                              </a:rPr>
                              <m:t>2</m:t>
                            </m:r>
                            <m:r>
                              <a:rPr lang="en-US" sz="2400" i="1" kern="0" dirty="0">
                                <a:latin typeface="Cambria Math"/>
                              </a:rPr>
                              <m:t>𝐻</m:t>
                            </m:r>
                            <m:r>
                              <a:rPr lang="en-US" sz="2400" b="1" i="1" kern="0" dirty="0">
                                <a:solidFill>
                                  <a:srgbClr val="79DB1F"/>
                                </a:solidFill>
                                <a:latin typeface="Cambria Math"/>
                              </a:rPr>
                              <m:t>𝑹</m:t>
                            </m:r>
                          </m:den>
                        </m:f>
                      </m:e>
                    </m:rad>
                  </m:oMath>
                </a14:m>
                <a:endParaRPr lang="en-US" sz="2400" kern="0" dirty="0">
                  <a:latin typeface="Book Antiqua" pitchFamily="18" charset="0"/>
                </a:endParaRPr>
              </a:p>
              <a:p>
                <a:pPr>
                  <a:spcBef>
                    <a:spcPct val="20000"/>
                  </a:spcBef>
                  <a:defRPr/>
                </a:pPr>
                <a:endParaRPr lang="en-US" sz="2400" kern="0" dirty="0">
                  <a:latin typeface="Book Antiqua" pitchFamily="18" charset="0"/>
                  <a:ea typeface="+mn-ea"/>
                </a:endParaRPr>
              </a:p>
            </p:txBody>
          </p:sp>
        </mc:Choice>
        <mc:Fallback xmlns="">
          <p:sp>
            <p:nvSpPr>
              <p:cNvPr id="8" name="Content Placeholder 1"/>
              <p:cNvSpPr txBox="1">
                <a:spLocks noRot="1" noChangeAspect="1" noMove="1" noResize="1" noEditPoints="1" noAdjustHandles="1" noChangeArrowheads="1" noChangeShapeType="1" noTextEdit="1"/>
              </p:cNvSpPr>
              <p:nvPr/>
            </p:nvSpPr>
            <p:spPr>
              <a:xfrm>
                <a:off x="26126" y="762000"/>
                <a:ext cx="12222332" cy="5877272"/>
              </a:xfrm>
              <a:prstGeom prst="rect">
                <a:avLst/>
              </a:prstGeom>
              <a:blipFill>
                <a:blip r:embed="rId2"/>
                <a:stretch>
                  <a:fillRect l="-748" t="-830"/>
                </a:stretch>
              </a:blipFill>
            </p:spPr>
            <p:txBody>
              <a:bodyPr/>
              <a:lstStyle/>
              <a:p>
                <a:r>
                  <a:rPr lang="en-US">
                    <a:noFill/>
                  </a:rPr>
                  <a:t> </a:t>
                </a:r>
              </a:p>
            </p:txBody>
          </p:sp>
        </mc:Fallback>
      </mc:AlternateContent>
    </p:spTree>
    <p:extLst>
      <p:ext uri="{BB962C8B-B14F-4D97-AF65-F5344CB8AC3E}">
        <p14:creationId xmlns:p14="http://schemas.microsoft.com/office/powerpoint/2010/main" val="12830434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FDAD48-8BE7-409E-8973-E5FFD228A379}"/>
              </a:ext>
            </a:extLst>
          </p:cNvPr>
          <p:cNvSpPr>
            <a:spLocks noGrp="1"/>
          </p:cNvSpPr>
          <p:nvPr>
            <p:ph idx="1"/>
          </p:nvPr>
        </p:nvSpPr>
        <p:spPr>
          <a:xfrm>
            <a:off x="-1" y="581297"/>
            <a:ext cx="12192000" cy="2847703"/>
          </a:xfrm>
        </p:spPr>
        <p:txBody>
          <a:bodyPr/>
          <a:lstStyle/>
          <a:p>
            <a:pPr marL="0" indent="0">
              <a:buNone/>
            </a:pPr>
            <a:r>
              <a:rPr lang="en-US" sz="2200" dirty="0">
                <a:latin typeface="Book Antiqua" panose="02040602050305030304" pitchFamily="18" charset="0"/>
              </a:rPr>
              <a:t>A company purchases components from three suppliers: Components from supplier Alpha cost $90 and are used at the rate 600 units/year; components from supplier Beta cost $24 and are used at the rate 4,000 units/year; components from supplier Gamma cost $1,000 and are used at the rate 80 units/year. The trucking company is charging a fixed cost of $1,000/truck (for the purpose of this exercise assume that you do not need to worry about the truck capacity). Currently they purchase separate truckloads from each supplier. The annual holding cost is 25% of product cost, h=0.25. What is the corresponding minimal annual cost? What is the cycle inventory of each component?</a:t>
            </a:r>
          </a:p>
          <a:p>
            <a:pPr marL="0" indent="0">
              <a:buNone/>
            </a:pPr>
            <a:endParaRPr lang="en-US" dirty="0"/>
          </a:p>
        </p:txBody>
      </p:sp>
      <p:sp>
        <p:nvSpPr>
          <p:cNvPr id="3" name="Title 2">
            <a:extLst>
              <a:ext uri="{FF2B5EF4-FFF2-40B4-BE49-F238E27FC236}">
                <a16:creationId xmlns:a16="http://schemas.microsoft.com/office/drawing/2014/main" id="{B7219F70-7472-4379-9A9F-7EC3C246CEDE}"/>
              </a:ext>
            </a:extLst>
          </p:cNvPr>
          <p:cNvSpPr>
            <a:spLocks noGrp="1"/>
          </p:cNvSpPr>
          <p:nvPr>
            <p:ph type="title"/>
          </p:nvPr>
        </p:nvSpPr>
        <p:spPr>
          <a:xfrm>
            <a:off x="0" y="0"/>
            <a:ext cx="12192000" cy="533400"/>
          </a:xfrm>
        </p:spPr>
        <p:txBody>
          <a:bodyPr/>
          <a:lstStyle/>
          <a:p>
            <a:r>
              <a:rPr lang="en-US" dirty="0"/>
              <a:t>Practice – Individual Replenishment</a:t>
            </a:r>
          </a:p>
        </p:txBody>
      </p:sp>
      <p:graphicFrame>
        <p:nvGraphicFramePr>
          <p:cNvPr id="5" name="Object 4">
            <a:extLst>
              <a:ext uri="{FF2B5EF4-FFF2-40B4-BE49-F238E27FC236}">
                <a16:creationId xmlns:a16="http://schemas.microsoft.com/office/drawing/2014/main" id="{5D405434-73CE-4521-9CF2-E0734D9370D2}"/>
              </a:ext>
            </a:extLst>
          </p:cNvPr>
          <p:cNvGraphicFramePr>
            <a:graphicFrameLocks noChangeAspect="1"/>
          </p:cNvGraphicFramePr>
          <p:nvPr/>
        </p:nvGraphicFramePr>
        <p:xfrm>
          <a:off x="204947" y="4474152"/>
          <a:ext cx="11782105" cy="1657078"/>
        </p:xfrm>
        <a:graphic>
          <a:graphicData uri="http://schemas.openxmlformats.org/presentationml/2006/ole">
            <mc:AlternateContent xmlns:mc="http://schemas.openxmlformats.org/markup-compatibility/2006">
              <mc:Choice xmlns:v="urn:schemas-microsoft-com:vml" Requires="v">
                <p:oleObj spid="_x0000_s59395" name="Worksheet" r:id="rId3" imgW="7991431" imgH="1124146" progId="Excel.Sheet.12">
                  <p:embed/>
                </p:oleObj>
              </mc:Choice>
              <mc:Fallback>
                <p:oleObj name="Worksheet" r:id="rId3" imgW="7991431" imgH="1124146" progId="Excel.Sheet.12">
                  <p:embed/>
                  <p:pic>
                    <p:nvPicPr>
                      <p:cNvPr id="5" name="Object 4">
                        <a:extLst>
                          <a:ext uri="{FF2B5EF4-FFF2-40B4-BE49-F238E27FC236}">
                            <a16:creationId xmlns:a16="http://schemas.microsoft.com/office/drawing/2014/main" id="{5D405434-73CE-4521-9CF2-E0734D9370D2}"/>
                          </a:ext>
                        </a:extLst>
                      </p:cNvPr>
                      <p:cNvPicPr/>
                      <p:nvPr/>
                    </p:nvPicPr>
                    <p:blipFill>
                      <a:blip r:embed="rId4"/>
                      <a:stretch>
                        <a:fillRect/>
                      </a:stretch>
                    </p:blipFill>
                    <p:spPr>
                      <a:xfrm>
                        <a:off x="204947" y="4474152"/>
                        <a:ext cx="11782105" cy="1657078"/>
                      </a:xfrm>
                      <a:prstGeom prst="rect">
                        <a:avLst/>
                      </a:prstGeom>
                    </p:spPr>
                  </p:pic>
                </p:oleObj>
              </mc:Fallback>
            </mc:AlternateContent>
          </a:graphicData>
        </a:graphic>
      </p:graphicFrame>
    </p:spTree>
    <p:extLst>
      <p:ext uri="{BB962C8B-B14F-4D97-AF65-F5344CB8AC3E}">
        <p14:creationId xmlns:p14="http://schemas.microsoft.com/office/powerpoint/2010/main" val="1308474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0" y="0"/>
            <a:ext cx="12192000" cy="707886"/>
          </a:xfrm>
          <a:prstGeom prst="rect">
            <a:avLst/>
          </a:prstGeom>
          <a:noFill/>
          <a:ln w="9525">
            <a:noFill/>
            <a:miter lim="800000"/>
            <a:headEnd/>
            <a:tailEnd/>
          </a:ln>
        </p:spPr>
        <p:txBody>
          <a:bodyPr wrap="square">
            <a:spAutoFit/>
          </a:bodyPr>
          <a:lstStyle/>
          <a:p>
            <a:pPr>
              <a:defRPr/>
            </a:pPr>
            <a:r>
              <a:rPr lang="en-US" sz="4000" dirty="0">
                <a:solidFill>
                  <a:srgbClr val="AA0000"/>
                </a:solidFill>
                <a:latin typeface="Impact" pitchFamily="34" charset="0"/>
              </a:rPr>
              <a:t>Formula Proof for Total Cost of EOQ</a:t>
            </a:r>
          </a:p>
        </p:txBody>
      </p:sp>
      <mc:AlternateContent xmlns:mc="http://schemas.openxmlformats.org/markup-compatibility/2006" xmlns:a14="http://schemas.microsoft.com/office/drawing/2010/main">
        <mc:Choice Requires="a14">
          <p:sp>
            <p:nvSpPr>
              <p:cNvPr id="8" name="Content Placeholder 1"/>
              <p:cNvSpPr txBox="1">
                <a:spLocks/>
              </p:cNvSpPr>
              <p:nvPr/>
            </p:nvSpPr>
            <p:spPr>
              <a:xfrm>
                <a:off x="0" y="838200"/>
                <a:ext cx="12192000" cy="5877272"/>
              </a:xfrm>
              <a:prstGeom prst="rect">
                <a:avLst/>
              </a:prstGeom>
            </p:spPr>
            <p:txBody>
              <a:bodyPr/>
              <a:lstStyle/>
              <a:p>
                <a:pPr>
                  <a:spcBef>
                    <a:spcPct val="20000"/>
                  </a:spcBef>
                  <a:defRPr/>
                </a:pPr>
                <a:r>
                  <a:rPr lang="en-US" sz="2400" kern="0" dirty="0">
                    <a:latin typeface="Book Antiqua" pitchFamily="18" charset="0"/>
                    <a:ea typeface="+mn-ea"/>
                  </a:rPr>
                  <a:t>Total cost of any Q?</a:t>
                </a:r>
              </a:p>
              <a:p>
                <a:pPr>
                  <a:spcBef>
                    <a:spcPct val="20000"/>
                  </a:spcBef>
                  <a:defRPr/>
                </a:pPr>
                <a:r>
                  <a:rPr lang="en-US" sz="2400" kern="0" dirty="0">
                    <a:latin typeface="Book Antiqua" pitchFamily="18" charset="0"/>
                    <a:ea typeface="+mn-ea"/>
                  </a:rPr>
                  <a:t>TC</a:t>
                </a:r>
                <a:r>
                  <a:rPr lang="en-US" sz="2400" kern="0" baseline="-25000" dirty="0">
                    <a:latin typeface="Book Antiqua" pitchFamily="18" charset="0"/>
                    <a:ea typeface="+mn-ea"/>
                  </a:rPr>
                  <a:t>Q </a:t>
                </a:r>
                <a:r>
                  <a:rPr lang="en-US" sz="2400" kern="0" dirty="0">
                    <a:latin typeface="Book Antiqua" pitchFamily="18" charset="0"/>
                    <a:ea typeface="+mn-ea"/>
                  </a:rPr>
                  <a:t>= SR/Q + HQ/2</a:t>
                </a:r>
              </a:p>
              <a:p>
                <a:pPr>
                  <a:spcBef>
                    <a:spcPct val="20000"/>
                  </a:spcBef>
                  <a:defRPr/>
                </a:pPr>
                <a:r>
                  <a:rPr lang="en-US" sz="2400" kern="0" dirty="0">
                    <a:latin typeface="Book Antiqua" pitchFamily="18" charset="0"/>
                    <a:ea typeface="+mn-ea"/>
                  </a:rPr>
                  <a:t>Total Cost of EOQ? The same as above, but can also be simplified</a:t>
                </a:r>
              </a:p>
              <a:p>
                <a:pPr>
                  <a:spcBef>
                    <a:spcPct val="20000"/>
                  </a:spcBef>
                  <a:defRPr/>
                </a:pPr>
                <a:endParaRPr lang="en-US" sz="2400" kern="0" dirty="0">
                  <a:latin typeface="Book Antiqua" pitchFamily="18" charset="0"/>
                  <a:ea typeface="+mn-ea"/>
                </a:endParaRPr>
              </a:p>
              <a:p>
                <a:pPr lvl="0">
                  <a:spcBef>
                    <a:spcPct val="20000"/>
                  </a:spcBef>
                  <a:defRPr/>
                </a:pPr>
                <a14:m>
                  <m:oMath xmlns:m="http://schemas.openxmlformats.org/officeDocument/2006/math">
                    <m:sSub>
                      <m:sSubPr>
                        <m:ctrlPr>
                          <a:rPr lang="en-US" sz="2400" i="1" kern="0">
                            <a:latin typeface="Cambria Math" panose="02040503050406030204" pitchFamily="18" charset="0"/>
                            <a:ea typeface="+mn-ea"/>
                          </a:rPr>
                        </m:ctrlPr>
                      </m:sSubPr>
                      <m:e>
                        <m:r>
                          <a:rPr lang="en-US" sz="2400" i="1" kern="0">
                            <a:latin typeface="Cambria Math"/>
                            <a:ea typeface="+mn-ea"/>
                          </a:rPr>
                          <m:t>𝑇𝐶</m:t>
                        </m:r>
                      </m:e>
                      <m:sub>
                        <m:r>
                          <a:rPr lang="en-US" sz="2400" i="1" kern="0">
                            <a:latin typeface="Cambria Math"/>
                            <a:ea typeface="+mn-ea"/>
                          </a:rPr>
                          <m:t>𝐸𝑂𝑄</m:t>
                        </m:r>
                      </m:sub>
                    </m:sSub>
                    <m:r>
                      <a:rPr lang="en-US" sz="2400" i="1" kern="0">
                        <a:latin typeface="Cambria Math"/>
                        <a:ea typeface="+mn-ea"/>
                      </a:rPr>
                      <m:t>=</m:t>
                    </m:r>
                    <m:f>
                      <m:fPr>
                        <m:ctrlPr>
                          <a:rPr lang="en-US" sz="2400" i="1" kern="0">
                            <a:latin typeface="Cambria Math" panose="02040503050406030204" pitchFamily="18" charset="0"/>
                            <a:ea typeface="+mn-ea"/>
                          </a:rPr>
                        </m:ctrlPr>
                      </m:fPr>
                      <m:num>
                        <m:r>
                          <a:rPr lang="en-US" sz="2400" i="1" kern="0">
                            <a:latin typeface="Cambria Math"/>
                            <a:ea typeface="+mn-ea"/>
                          </a:rPr>
                          <m:t>𝑆𝑅</m:t>
                        </m:r>
                      </m:num>
                      <m:den>
                        <m:rad>
                          <m:radPr>
                            <m:degHide m:val="on"/>
                            <m:ctrlPr>
                              <a:rPr lang="en-US" sz="2400" i="1" kern="0">
                                <a:latin typeface="Cambria Math" panose="02040503050406030204" pitchFamily="18" charset="0"/>
                                <a:ea typeface="+mn-ea"/>
                              </a:rPr>
                            </m:ctrlPr>
                          </m:radPr>
                          <m:deg/>
                          <m:e>
                            <m:f>
                              <m:fPr>
                                <m:ctrlPr>
                                  <a:rPr lang="en-US" sz="2400" i="1" kern="0">
                                    <a:latin typeface="Cambria Math" panose="02040503050406030204" pitchFamily="18" charset="0"/>
                                    <a:ea typeface="+mn-ea"/>
                                  </a:rPr>
                                </m:ctrlPr>
                              </m:fPr>
                              <m:num>
                                <m:r>
                                  <a:rPr lang="en-US" sz="2400" i="1" kern="0">
                                    <a:latin typeface="Cambria Math"/>
                                    <a:ea typeface="+mn-ea"/>
                                  </a:rPr>
                                  <m:t>2</m:t>
                                </m:r>
                                <m:r>
                                  <a:rPr lang="en-US" sz="2400" i="1" kern="0">
                                    <a:latin typeface="Cambria Math"/>
                                    <a:ea typeface="+mn-ea"/>
                                  </a:rPr>
                                  <m:t>𝑅𝑆</m:t>
                                </m:r>
                              </m:num>
                              <m:den>
                                <m:r>
                                  <a:rPr lang="en-US" sz="2400" i="1" kern="0">
                                    <a:latin typeface="Cambria Math"/>
                                    <a:ea typeface="+mn-ea"/>
                                  </a:rPr>
                                  <m:t>𝐻</m:t>
                                </m:r>
                              </m:den>
                            </m:f>
                          </m:e>
                        </m:rad>
                      </m:den>
                    </m:f>
                  </m:oMath>
                </a14:m>
                <a:r>
                  <a:rPr lang="en-US" sz="2400" kern="0" dirty="0">
                    <a:latin typeface="Book Antiqua" pitchFamily="18" charset="0"/>
                    <a:ea typeface="+mn-ea"/>
                  </a:rPr>
                  <a:t> +</a:t>
                </a:r>
                <a14:m>
                  <m:oMath xmlns:m="http://schemas.openxmlformats.org/officeDocument/2006/math">
                    <m:f>
                      <m:fPr>
                        <m:ctrlPr>
                          <a:rPr lang="en-US" sz="2400" i="1" kern="0" dirty="0">
                            <a:latin typeface="Cambria Math" panose="02040503050406030204" pitchFamily="18" charset="0"/>
                            <a:ea typeface="+mn-ea"/>
                          </a:rPr>
                        </m:ctrlPr>
                      </m:fPr>
                      <m:num>
                        <m:r>
                          <a:rPr lang="en-US" sz="2400" i="1" kern="0" dirty="0">
                            <a:latin typeface="Cambria Math"/>
                            <a:ea typeface="+mn-ea"/>
                          </a:rPr>
                          <m:t>𝐻</m:t>
                        </m:r>
                        <m:rad>
                          <m:radPr>
                            <m:degHide m:val="on"/>
                            <m:ctrlPr>
                              <a:rPr lang="en-US" sz="2400" i="1" kern="0">
                                <a:latin typeface="Cambria Math" panose="02040503050406030204" pitchFamily="18" charset="0"/>
                              </a:rPr>
                            </m:ctrlPr>
                          </m:radPr>
                          <m:deg/>
                          <m:e>
                            <m:f>
                              <m:fPr>
                                <m:ctrlPr>
                                  <a:rPr lang="en-US" sz="2400" i="1" kern="0">
                                    <a:latin typeface="Cambria Math" panose="02040503050406030204" pitchFamily="18" charset="0"/>
                                  </a:rPr>
                                </m:ctrlPr>
                              </m:fPr>
                              <m:num>
                                <m:r>
                                  <a:rPr lang="en-US" sz="2400" i="1" kern="0">
                                    <a:latin typeface="Cambria Math"/>
                                  </a:rPr>
                                  <m:t>2</m:t>
                                </m:r>
                                <m:r>
                                  <a:rPr lang="en-US" sz="2400" i="1" kern="0">
                                    <a:latin typeface="Cambria Math"/>
                                  </a:rPr>
                                  <m:t>𝑅𝑆</m:t>
                                </m:r>
                              </m:num>
                              <m:den>
                                <m:r>
                                  <a:rPr lang="en-US" sz="2400" i="1" kern="0">
                                    <a:latin typeface="Cambria Math"/>
                                  </a:rPr>
                                  <m:t>𝐻</m:t>
                                </m:r>
                              </m:den>
                            </m:f>
                          </m:e>
                        </m:rad>
                      </m:num>
                      <m:den>
                        <m:r>
                          <a:rPr lang="en-US" sz="2400" i="1" kern="0" dirty="0">
                            <a:latin typeface="Cambria Math"/>
                            <a:ea typeface="+mn-ea"/>
                          </a:rPr>
                          <m:t>2</m:t>
                        </m:r>
                      </m:den>
                    </m:f>
                  </m:oMath>
                </a14:m>
                <a:r>
                  <a:rPr lang="en-US" sz="2400" i="1" kern="0" dirty="0">
                    <a:latin typeface="Book Antiqua" pitchFamily="18" charset="0"/>
                    <a:ea typeface="+mn-ea"/>
                  </a:rPr>
                  <a:t> = </a:t>
                </a:r>
              </a:p>
              <a:p>
                <a:pPr lvl="0">
                  <a:spcBef>
                    <a:spcPct val="20000"/>
                  </a:spcBef>
                  <a:defRPr/>
                </a:pPr>
                <a:endParaRPr lang="en-US" sz="1000" kern="0" dirty="0">
                  <a:latin typeface="Book Antiqua" pitchFamily="18" charset="0"/>
                </a:endParaRPr>
              </a:p>
              <a:p>
                <a:pPr lvl="0">
                  <a:spcBef>
                    <a:spcPct val="20000"/>
                  </a:spcBef>
                  <a:defRPr/>
                </a:pPr>
                <a14:m>
                  <m:oMath xmlns:m="http://schemas.openxmlformats.org/officeDocument/2006/math">
                    <m:sSub>
                      <m:sSubPr>
                        <m:ctrlPr>
                          <a:rPr lang="en-US" sz="2400" i="1" kern="0">
                            <a:latin typeface="Cambria Math" panose="02040503050406030204" pitchFamily="18" charset="0"/>
                          </a:rPr>
                        </m:ctrlPr>
                      </m:sSubPr>
                      <m:e>
                        <m:r>
                          <a:rPr lang="en-US" sz="2400" i="1" kern="0">
                            <a:latin typeface="Cambria Math"/>
                          </a:rPr>
                          <m:t>𝑇𝐶</m:t>
                        </m:r>
                      </m:e>
                      <m:sub>
                        <m:r>
                          <a:rPr lang="en-US" sz="2400" i="1" kern="0">
                            <a:latin typeface="Cambria Math"/>
                          </a:rPr>
                          <m:t>𝐸𝑂𝑄</m:t>
                        </m:r>
                      </m:sub>
                    </m:sSub>
                    <m:r>
                      <a:rPr lang="en-US" sz="2400" i="1" kern="0">
                        <a:latin typeface="Cambria Math"/>
                      </a:rPr>
                      <m:t>=2</m:t>
                    </m:r>
                    <m:f>
                      <m:fPr>
                        <m:ctrlPr>
                          <a:rPr lang="en-US" sz="2400" i="1" kern="0">
                            <a:latin typeface="Cambria Math" panose="02040503050406030204" pitchFamily="18" charset="0"/>
                          </a:rPr>
                        </m:ctrlPr>
                      </m:fPr>
                      <m:num>
                        <m:r>
                          <a:rPr lang="en-US" sz="2400" i="1" kern="0">
                            <a:latin typeface="Cambria Math"/>
                          </a:rPr>
                          <m:t>𝐻</m:t>
                        </m:r>
                        <m:rad>
                          <m:radPr>
                            <m:degHide m:val="on"/>
                            <m:ctrlPr>
                              <a:rPr lang="en-US" sz="2400" i="1" kern="0">
                                <a:latin typeface="Cambria Math" panose="02040503050406030204" pitchFamily="18" charset="0"/>
                              </a:rPr>
                            </m:ctrlPr>
                          </m:radPr>
                          <m:deg/>
                          <m:e>
                            <m:f>
                              <m:fPr>
                                <m:ctrlPr>
                                  <a:rPr lang="en-US" sz="2400" i="1" kern="0">
                                    <a:latin typeface="Cambria Math" panose="02040503050406030204" pitchFamily="18" charset="0"/>
                                  </a:rPr>
                                </m:ctrlPr>
                              </m:fPr>
                              <m:num>
                                <m:r>
                                  <a:rPr lang="en-US" sz="2400" i="1" kern="0">
                                    <a:latin typeface="Cambria Math"/>
                                  </a:rPr>
                                  <m:t>2</m:t>
                                </m:r>
                                <m:r>
                                  <a:rPr lang="en-US" sz="2400" i="1" kern="0">
                                    <a:latin typeface="Cambria Math"/>
                                  </a:rPr>
                                  <m:t>𝑅𝑆</m:t>
                                </m:r>
                              </m:num>
                              <m:den>
                                <m:r>
                                  <a:rPr lang="en-US" sz="2400" i="1" kern="0">
                                    <a:latin typeface="Cambria Math"/>
                                  </a:rPr>
                                  <m:t>𝐻</m:t>
                                </m:r>
                              </m:den>
                            </m:f>
                          </m:e>
                        </m:rad>
                      </m:num>
                      <m:den>
                        <m:r>
                          <a:rPr lang="en-US" sz="2400" i="1" kern="0">
                            <a:latin typeface="Cambria Math"/>
                          </a:rPr>
                          <m:t>2</m:t>
                        </m:r>
                      </m:den>
                    </m:f>
                  </m:oMath>
                </a14:m>
                <a:r>
                  <a:rPr lang="en-US" sz="2400" kern="0" dirty="0">
                    <a:latin typeface="Book Antiqua" pitchFamily="18" charset="0"/>
                  </a:rPr>
                  <a:t>=</a:t>
                </a:r>
                <a14:m>
                  <m:oMath xmlns:m="http://schemas.openxmlformats.org/officeDocument/2006/math">
                    <m:r>
                      <a:rPr lang="en-US" sz="2400" i="1" kern="0" dirty="0">
                        <a:latin typeface="Cambria Math"/>
                      </a:rPr>
                      <m:t>𝐻</m:t>
                    </m:r>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sSup>
                              <m:sSupPr>
                                <m:ctrlPr>
                                  <a:rPr lang="en-US" sz="2400" i="1" kern="0" dirty="0">
                                    <a:latin typeface="Cambria Math" panose="02040503050406030204" pitchFamily="18" charset="0"/>
                                  </a:rPr>
                                </m:ctrlPr>
                              </m:sSupPr>
                              <m:e>
                                <m:r>
                                  <a:rPr lang="en-US" sz="2400" i="1" kern="0" dirty="0">
                                    <a:latin typeface="Cambria Math"/>
                                  </a:rPr>
                                  <m:t>𝐻</m:t>
                                </m:r>
                              </m:e>
                              <m:sup>
                                <m:r>
                                  <a:rPr lang="en-US" sz="2400" i="1" kern="0" dirty="0">
                                    <a:latin typeface="Cambria Math"/>
                                  </a:rPr>
                                  <m:t>2</m:t>
                                </m:r>
                              </m:sup>
                            </m:sSup>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r>
                          <a:rPr lang="en-US" sz="2400" i="1" kern="0" dirty="0">
                            <a:latin typeface="Cambria Math"/>
                          </a:rPr>
                          <m:t>2</m:t>
                        </m:r>
                        <m:r>
                          <a:rPr lang="en-US" sz="2400" i="1" kern="0" dirty="0">
                            <a:latin typeface="Cambria Math"/>
                          </a:rPr>
                          <m:t>𝑅𝑆𝐻</m:t>
                        </m:r>
                      </m:e>
                    </m:rad>
                  </m:oMath>
                </a14:m>
                <a:endParaRPr lang="en-US" sz="2400" kern="0" dirty="0">
                  <a:latin typeface="Book Antiqua" pitchFamily="18" charset="0"/>
                </a:endParaRPr>
              </a:p>
              <a:p>
                <a:pPr lvl="0">
                  <a:spcBef>
                    <a:spcPct val="20000"/>
                  </a:spcBef>
                  <a:defRPr/>
                </a:pPr>
                <a:endParaRPr lang="en-US" sz="1000" i="1" kern="0" dirty="0">
                  <a:solidFill>
                    <a:srgbClr val="C00000"/>
                  </a:solidFill>
                  <a:latin typeface="Cambria Math" panose="02040503050406030204" pitchFamily="18" charset="0"/>
                </a:endParaRPr>
              </a:p>
              <a:p>
                <a:pPr lvl="0">
                  <a:spcBef>
                    <a:spcPct val="20000"/>
                  </a:spcBef>
                  <a:defRPr/>
                </a:pPr>
                <a14:m>
                  <m:oMath xmlns:m="http://schemas.openxmlformats.org/officeDocument/2006/math">
                    <m:sSub>
                      <m:sSubPr>
                        <m:ctrlPr>
                          <a:rPr lang="en-US" sz="3200" i="1" kern="0">
                            <a:solidFill>
                              <a:srgbClr val="C00000"/>
                            </a:solidFill>
                            <a:latin typeface="Cambria Math" panose="02040503050406030204" pitchFamily="18" charset="0"/>
                          </a:rPr>
                        </m:ctrlPr>
                      </m:sSubPr>
                      <m:e>
                        <m:r>
                          <a:rPr lang="en-US" sz="3200" i="1" kern="0">
                            <a:solidFill>
                              <a:srgbClr val="C00000"/>
                            </a:solidFill>
                            <a:latin typeface="Cambria Math"/>
                          </a:rPr>
                          <m:t>𝑇𝐶</m:t>
                        </m:r>
                      </m:e>
                      <m:sub>
                        <m:r>
                          <a:rPr lang="en-US" sz="3200" i="1" kern="0">
                            <a:solidFill>
                              <a:srgbClr val="C00000"/>
                            </a:solidFill>
                            <a:latin typeface="Cambria Math"/>
                          </a:rPr>
                          <m:t>𝐸𝑂𝑄</m:t>
                        </m:r>
                      </m:sub>
                    </m:sSub>
                  </m:oMath>
                </a14:m>
                <a:r>
                  <a:rPr lang="en-US" sz="3200" kern="0" dirty="0">
                    <a:solidFill>
                      <a:srgbClr val="C00000"/>
                    </a:solidFill>
                    <a:latin typeface="Book Antiqua" pitchFamily="18" charset="0"/>
                  </a:rPr>
                  <a:t>=</a:t>
                </a:r>
                <a14:m>
                  <m:oMath xmlns:m="http://schemas.openxmlformats.org/officeDocument/2006/math">
                    <m:rad>
                      <m:radPr>
                        <m:degHide m:val="on"/>
                        <m:ctrlPr>
                          <a:rPr lang="en-US" sz="3200" i="1" kern="0" dirty="0">
                            <a:solidFill>
                              <a:srgbClr val="C00000"/>
                            </a:solidFill>
                            <a:latin typeface="Cambria Math" panose="02040503050406030204" pitchFamily="18" charset="0"/>
                          </a:rPr>
                        </m:ctrlPr>
                      </m:radPr>
                      <m:deg/>
                      <m:e>
                        <m:r>
                          <a:rPr lang="en-US" sz="3200" i="1" kern="0" dirty="0">
                            <a:solidFill>
                              <a:srgbClr val="C00000"/>
                            </a:solidFill>
                            <a:latin typeface="Cambria Math"/>
                          </a:rPr>
                          <m:t>2</m:t>
                        </m:r>
                        <m:r>
                          <a:rPr lang="en-US" sz="3200" i="1" kern="0" dirty="0">
                            <a:solidFill>
                              <a:srgbClr val="C00000"/>
                            </a:solidFill>
                            <a:latin typeface="Cambria Math"/>
                          </a:rPr>
                          <m:t>𝑅𝑆𝐻</m:t>
                        </m:r>
                      </m:e>
                    </m:rad>
                  </m:oMath>
                </a14:m>
                <a:endParaRPr lang="en-US" sz="3200" kern="0" dirty="0">
                  <a:latin typeface="Book Antiqua" pitchFamily="18" charset="0"/>
                  <a:ea typeface="+mn-ea"/>
                </a:endParaRPr>
              </a:p>
            </p:txBody>
          </p:sp>
        </mc:Choice>
        <mc:Fallback xmlns="">
          <p:sp>
            <p:nvSpPr>
              <p:cNvPr id="8" name="Content Placeholder 1"/>
              <p:cNvSpPr txBox="1">
                <a:spLocks noRot="1" noChangeAspect="1" noMove="1" noResize="1" noEditPoints="1" noAdjustHandles="1" noChangeArrowheads="1" noChangeShapeType="1" noTextEdit="1"/>
              </p:cNvSpPr>
              <p:nvPr/>
            </p:nvSpPr>
            <p:spPr>
              <a:xfrm>
                <a:off x="0" y="838200"/>
                <a:ext cx="12192000" cy="5877272"/>
              </a:xfrm>
              <a:prstGeom prst="rect">
                <a:avLst/>
              </a:prstGeom>
              <a:blipFill>
                <a:blip r:embed="rId2"/>
                <a:stretch>
                  <a:fillRect l="-750" t="-830"/>
                </a:stretch>
              </a:blipFill>
            </p:spPr>
            <p:txBody>
              <a:bodyPr/>
              <a:lstStyle/>
              <a:p>
                <a:r>
                  <a:rPr lang="en-US">
                    <a:noFill/>
                  </a:rPr>
                  <a:t> </a:t>
                </a:r>
              </a:p>
            </p:txBody>
          </p:sp>
        </mc:Fallback>
      </mc:AlternateContent>
    </p:spTree>
    <p:extLst>
      <p:ext uri="{BB962C8B-B14F-4D97-AF65-F5344CB8AC3E}">
        <p14:creationId xmlns:p14="http://schemas.microsoft.com/office/powerpoint/2010/main" val="2714234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dissolv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DB75-F341-49D4-8737-23BA3450EB0B}"/>
              </a:ext>
            </a:extLst>
          </p:cNvPr>
          <p:cNvSpPr>
            <a:spLocks noGrp="1"/>
          </p:cNvSpPr>
          <p:nvPr>
            <p:ph type="title"/>
          </p:nvPr>
        </p:nvSpPr>
        <p:spPr/>
        <p:txBody>
          <a:bodyPr/>
          <a:lstStyle/>
          <a:p>
            <a:r>
              <a:rPr lang="en-US" altLang="en-US" dirty="0"/>
              <a:t>Plaining for a Coming Period</a:t>
            </a:r>
            <a:endParaRPr lang="en-US" dirty="0"/>
          </a:p>
        </p:txBody>
      </p:sp>
      <p:pic>
        <p:nvPicPr>
          <p:cNvPr id="3" name="Picture 4">
            <a:extLst>
              <a:ext uri="{FF2B5EF4-FFF2-40B4-BE49-F238E27FC236}">
                <a16:creationId xmlns:a16="http://schemas.microsoft.com/office/drawing/2014/main" id="{525606D6-3964-41AA-8A6B-059391FE04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4" y="942985"/>
            <a:ext cx="64008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FAACE56B-3DC0-4519-9E4B-9EE19E1A4662}"/>
              </a:ext>
            </a:extLst>
          </p:cNvPr>
          <p:cNvSpPr txBox="1">
            <a:spLocks noChangeArrowheads="1"/>
          </p:cNvSpPr>
          <p:nvPr/>
        </p:nvSpPr>
        <p:spPr>
          <a:xfrm>
            <a:off x="4618" y="4627584"/>
            <a:ext cx="10878127" cy="461665"/>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altLang="en-US" sz="2400" kern="0" dirty="0">
                <a:latin typeface="Book Antiqua" panose="02040602050305030304" pitchFamily="18" charset="0"/>
              </a:rPr>
              <a:t>Marketing’s forecast for sales is 3200 units.</a:t>
            </a:r>
          </a:p>
          <a:p>
            <a:endParaRPr lang="en-US" altLang="en-US" sz="2400" kern="0" dirty="0">
              <a:latin typeface="Book Antiqua" panose="02040602050305030304" pitchFamily="18" charset="0"/>
            </a:endParaRPr>
          </a:p>
        </p:txBody>
      </p:sp>
    </p:spTree>
    <p:extLst>
      <p:ext uri="{BB962C8B-B14F-4D97-AF65-F5344CB8AC3E}">
        <p14:creationId xmlns:p14="http://schemas.microsoft.com/office/powerpoint/2010/main" val="278242407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6770-D25E-4AED-B2FB-11D07993D09C}"/>
              </a:ext>
            </a:extLst>
          </p:cNvPr>
          <p:cNvSpPr>
            <a:spLocks noGrp="1"/>
          </p:cNvSpPr>
          <p:nvPr>
            <p:ph type="title"/>
          </p:nvPr>
        </p:nvSpPr>
        <p:spPr/>
        <p:txBody>
          <a:bodyPr/>
          <a:lstStyle/>
          <a:p>
            <a:r>
              <a:rPr lang="en-US" dirty="0"/>
              <a:t>The Newsvendor Problem</a:t>
            </a:r>
          </a:p>
        </p:txBody>
      </p:sp>
      <p:sp>
        <p:nvSpPr>
          <p:cNvPr id="3" name="Rectangle 3">
            <a:extLst>
              <a:ext uri="{FF2B5EF4-FFF2-40B4-BE49-F238E27FC236}">
                <a16:creationId xmlns:a16="http://schemas.microsoft.com/office/drawing/2014/main" id="{BFCC4841-D6AE-4FA3-8C1C-D4F5E5988C41}"/>
              </a:ext>
            </a:extLst>
          </p:cNvPr>
          <p:cNvSpPr txBox="1">
            <a:spLocks noChangeArrowheads="1"/>
          </p:cNvSpPr>
          <p:nvPr/>
        </p:nvSpPr>
        <p:spPr>
          <a:xfrm>
            <a:off x="0" y="609600"/>
            <a:ext cx="12181936" cy="5131056"/>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defRPr/>
            </a:pPr>
            <a:r>
              <a:rPr lang="en-US" altLang="en-US" sz="2400" kern="0" dirty="0">
                <a:latin typeface="Book Antiqua" panose="02040602050305030304" pitchFamily="18" charset="0"/>
              </a:rPr>
              <a:t>Characteristics of Newsvendor problem:</a:t>
            </a:r>
          </a:p>
          <a:p>
            <a:pPr>
              <a:buFont typeface="Arial" panose="020B0604020202020204" pitchFamily="34" charset="0"/>
              <a:buChar char="•"/>
              <a:defRPr/>
            </a:pPr>
            <a:r>
              <a:rPr lang="en-US" altLang="en-US" sz="2400" kern="0" dirty="0">
                <a:latin typeface="Book Antiqua" panose="02040602050305030304" pitchFamily="18" charset="0"/>
              </a:rPr>
              <a:t>Making a </a:t>
            </a:r>
            <a:r>
              <a:rPr lang="en-US" altLang="en-US" sz="2400" kern="0" dirty="0">
                <a:solidFill>
                  <a:srgbClr val="FF0000"/>
                </a:solidFill>
                <a:latin typeface="Book Antiqua" panose="02040602050305030304" pitchFamily="18" charset="0"/>
              </a:rPr>
              <a:t>Single Decision </a:t>
            </a:r>
            <a:r>
              <a:rPr lang="en-US" altLang="en-US" sz="2400" kern="0" dirty="0">
                <a:latin typeface="Book Antiqua" panose="02040602050305030304" pitchFamily="18" charset="0"/>
              </a:rPr>
              <a:t>on quantity </a:t>
            </a:r>
            <a:r>
              <a:rPr lang="en-US" altLang="en-US" sz="2400" i="1" kern="0" dirty="0">
                <a:latin typeface="Book Antiqua" panose="02040602050305030304" pitchFamily="18" charset="0"/>
              </a:rPr>
              <a:t>Q</a:t>
            </a:r>
            <a:r>
              <a:rPr lang="en-US" altLang="en-US" sz="2400" kern="0" dirty="0">
                <a:latin typeface="Book Antiqua" panose="02040602050305030304" pitchFamily="18" charset="0"/>
              </a:rPr>
              <a:t> to sell in selling period</a:t>
            </a:r>
          </a:p>
          <a:p>
            <a:pPr>
              <a:buFont typeface="Arial" panose="020B0604020202020204" pitchFamily="34" charset="0"/>
              <a:buChar char="•"/>
              <a:defRPr/>
            </a:pPr>
            <a:r>
              <a:rPr lang="en-US" sz="2400" kern="0" dirty="0">
                <a:latin typeface="Book Antiqua" panose="02040602050305030304" pitchFamily="18" charset="0"/>
              </a:rPr>
              <a:t>The </a:t>
            </a:r>
            <a:r>
              <a:rPr lang="en-US" sz="2400" kern="0" dirty="0">
                <a:solidFill>
                  <a:srgbClr val="FF0000"/>
                </a:solidFill>
                <a:latin typeface="Book Antiqua" panose="02040602050305030304" pitchFamily="18" charset="0"/>
              </a:rPr>
              <a:t>demand </a:t>
            </a:r>
            <a:r>
              <a:rPr lang="en-US" sz="2400" kern="0" dirty="0">
                <a:latin typeface="Book Antiqua" panose="02040602050305030304" pitchFamily="18" charset="0"/>
              </a:rPr>
              <a:t> during the selling period is </a:t>
            </a:r>
            <a:r>
              <a:rPr lang="en-US" sz="2400" kern="0" dirty="0">
                <a:solidFill>
                  <a:srgbClr val="FF0000"/>
                </a:solidFill>
                <a:latin typeface="Book Antiqua" panose="02040602050305030304" pitchFamily="18" charset="0"/>
              </a:rPr>
              <a:t>not certain</a:t>
            </a:r>
            <a:r>
              <a:rPr lang="en-US" sz="2400" kern="0" dirty="0">
                <a:latin typeface="Book Antiqua" panose="02040602050305030304" pitchFamily="18" charset="0"/>
              </a:rPr>
              <a:t>. </a:t>
            </a:r>
          </a:p>
          <a:p>
            <a:pPr>
              <a:buFont typeface="Arial" panose="020B0604020202020204" pitchFamily="34" charset="0"/>
              <a:buChar char="•"/>
              <a:defRPr/>
            </a:pPr>
            <a:r>
              <a:rPr lang="en-US" sz="2400" kern="0" dirty="0">
                <a:latin typeface="Book Antiqua" panose="02040602050305030304" pitchFamily="18" charset="0"/>
              </a:rPr>
              <a:t>The </a:t>
            </a:r>
            <a:r>
              <a:rPr lang="en-US" sz="2400" kern="0" dirty="0">
                <a:solidFill>
                  <a:srgbClr val="FF0000"/>
                </a:solidFill>
                <a:latin typeface="Book Antiqua" panose="02040602050305030304" pitchFamily="18" charset="0"/>
              </a:rPr>
              <a:t>decision </a:t>
            </a:r>
            <a:r>
              <a:rPr lang="en-US" sz="2400" kern="0" dirty="0">
                <a:latin typeface="Book Antiqua" panose="02040602050305030304" pitchFamily="18" charset="0"/>
              </a:rPr>
              <a:t>must be made </a:t>
            </a:r>
            <a:r>
              <a:rPr lang="en-US" sz="2400" kern="0" dirty="0">
                <a:solidFill>
                  <a:srgbClr val="FF0000"/>
                </a:solidFill>
                <a:latin typeface="Book Antiqua" panose="02040602050305030304" pitchFamily="18" charset="0"/>
              </a:rPr>
              <a:t>before the actual demand is observed</a:t>
            </a:r>
            <a:r>
              <a:rPr lang="en-US" sz="2400" kern="0" dirty="0">
                <a:latin typeface="Book Antiqua" panose="02040602050305030304" pitchFamily="18" charset="0"/>
              </a:rPr>
              <a:t>.</a:t>
            </a:r>
          </a:p>
          <a:p>
            <a:pPr>
              <a:buFont typeface="Arial" panose="020B0604020202020204" pitchFamily="34" charset="0"/>
              <a:buChar char="•"/>
              <a:defRPr/>
            </a:pPr>
            <a:r>
              <a:rPr lang="en-US" sz="2400" kern="0" dirty="0">
                <a:latin typeface="Book Antiqua" panose="02040602050305030304" pitchFamily="18" charset="0"/>
              </a:rPr>
              <a:t>Once the decision is made, it </a:t>
            </a:r>
            <a:r>
              <a:rPr lang="en-US" sz="2400" kern="0" dirty="0">
                <a:solidFill>
                  <a:srgbClr val="FF0000"/>
                </a:solidFill>
                <a:latin typeface="Book Antiqua" panose="02040602050305030304" pitchFamily="18" charset="0"/>
              </a:rPr>
              <a:t>cannot be changed</a:t>
            </a:r>
            <a:r>
              <a:rPr lang="en-US" sz="2400" kern="0" dirty="0">
                <a:latin typeface="Book Antiqua" panose="02040602050305030304" pitchFamily="18" charset="0"/>
              </a:rPr>
              <a:t>. </a:t>
            </a:r>
          </a:p>
          <a:p>
            <a:pPr>
              <a:buFont typeface="Arial" panose="020B0604020202020204" pitchFamily="34" charset="0"/>
              <a:buChar char="•"/>
              <a:defRPr/>
            </a:pPr>
            <a:r>
              <a:rPr lang="en-US" sz="2400" kern="0" dirty="0">
                <a:latin typeface="Book Antiqua" panose="02040602050305030304" pitchFamily="18" charset="0"/>
              </a:rPr>
              <a:t>Both </a:t>
            </a:r>
            <a:r>
              <a:rPr lang="en-US" sz="2400" kern="0" dirty="0">
                <a:solidFill>
                  <a:srgbClr val="FF0000"/>
                </a:solidFill>
                <a:latin typeface="Book Antiqua" panose="02040602050305030304" pitchFamily="18" charset="0"/>
              </a:rPr>
              <a:t>leftover</a:t>
            </a:r>
            <a:r>
              <a:rPr lang="en-US" sz="2400" kern="0" dirty="0">
                <a:latin typeface="Book Antiqua" panose="02040602050305030304" pitchFamily="18" charset="0"/>
              </a:rPr>
              <a:t> inventory and </a:t>
            </a:r>
            <a:r>
              <a:rPr lang="en-US" sz="2400" kern="0" dirty="0">
                <a:solidFill>
                  <a:srgbClr val="FF0000"/>
                </a:solidFill>
                <a:latin typeface="Book Antiqua" panose="02040602050305030304" pitchFamily="18" charset="0"/>
              </a:rPr>
              <a:t>shortage</a:t>
            </a:r>
            <a:r>
              <a:rPr lang="en-US" sz="2400" kern="0" dirty="0">
                <a:latin typeface="Book Antiqua" panose="02040602050305030304" pitchFamily="18" charset="0"/>
              </a:rPr>
              <a:t> are </a:t>
            </a:r>
            <a:r>
              <a:rPr lang="en-US" sz="2400" kern="0" dirty="0">
                <a:solidFill>
                  <a:srgbClr val="FF0000"/>
                </a:solidFill>
                <a:latin typeface="Book Antiqua" panose="02040602050305030304" pitchFamily="18" charset="0"/>
              </a:rPr>
              <a:t>costly </a:t>
            </a:r>
          </a:p>
          <a:p>
            <a:pPr>
              <a:buFont typeface="Arial" panose="020B0604020202020204" pitchFamily="34" charset="0"/>
              <a:buChar char="•"/>
              <a:defRPr/>
            </a:pPr>
            <a:r>
              <a:rPr lang="en-US" sz="2400" kern="0" dirty="0">
                <a:latin typeface="Book Antiqua" panose="02040602050305030304" pitchFamily="18" charset="0"/>
              </a:rPr>
              <a:t>The goal is to find the optimal quantity </a:t>
            </a:r>
            <a:r>
              <a:rPr lang="en-US" sz="2400" i="1" kern="0" dirty="0">
                <a:latin typeface="Book Antiqua" panose="02040602050305030304" pitchFamily="18" charset="0"/>
              </a:rPr>
              <a:t>Q*</a:t>
            </a:r>
            <a:r>
              <a:rPr lang="en-US" sz="2400" kern="0" dirty="0">
                <a:latin typeface="Book Antiqua" panose="02040602050305030304" pitchFamily="18" charset="0"/>
              </a:rPr>
              <a:t> that </a:t>
            </a:r>
            <a:r>
              <a:rPr lang="en-US" sz="2400" kern="0" dirty="0">
                <a:solidFill>
                  <a:srgbClr val="FF0000"/>
                </a:solidFill>
                <a:latin typeface="Book Antiqua" panose="02040602050305030304" pitchFamily="18" charset="0"/>
              </a:rPr>
              <a:t>maximizes the </a:t>
            </a:r>
            <a:r>
              <a:rPr lang="en-US" sz="2400" i="1" kern="0" dirty="0">
                <a:solidFill>
                  <a:srgbClr val="FF0000"/>
                </a:solidFill>
                <a:latin typeface="Book Antiqua" panose="02040602050305030304" pitchFamily="18" charset="0"/>
              </a:rPr>
              <a:t>expected </a:t>
            </a:r>
            <a:r>
              <a:rPr lang="en-US" sz="2400" kern="0" dirty="0">
                <a:solidFill>
                  <a:srgbClr val="FF0000"/>
                </a:solidFill>
                <a:latin typeface="Book Antiqua" panose="02040602050305030304" pitchFamily="18" charset="0"/>
              </a:rPr>
              <a:t>profit.</a:t>
            </a:r>
          </a:p>
          <a:p>
            <a:pPr marL="0" indent="0">
              <a:buFont typeface="Wingdings" pitchFamily="2" charset="2"/>
              <a:buNone/>
              <a:defRPr/>
            </a:pPr>
            <a:r>
              <a:rPr lang="en-US" altLang="en-US" sz="2400" b="1" u="sng" kern="0" dirty="0">
                <a:latin typeface="Book Antiqua" panose="02040602050305030304" pitchFamily="18" charset="0"/>
              </a:rPr>
              <a:t>Applications?</a:t>
            </a:r>
          </a:p>
          <a:p>
            <a:pPr marL="0" indent="0">
              <a:defRPr/>
            </a:pPr>
            <a:r>
              <a:rPr lang="en-US" altLang="en-US" sz="2400" i="1" kern="0" dirty="0">
                <a:solidFill>
                  <a:srgbClr val="0066FF"/>
                </a:solidFill>
                <a:latin typeface="Book Antiqua" panose="02040602050305030304" pitchFamily="18" charset="0"/>
              </a:rPr>
              <a:t>  Perishable Product </a:t>
            </a:r>
            <a:r>
              <a:rPr lang="en-US" altLang="en-US" sz="2400" kern="0" dirty="0">
                <a:latin typeface="Book Antiqua" panose="02040602050305030304" pitchFamily="18" charset="0"/>
              </a:rPr>
              <a:t>(e.g., food, flowers), </a:t>
            </a:r>
            <a:r>
              <a:rPr lang="en-US" altLang="en-US" sz="2400" i="1" kern="0" dirty="0">
                <a:solidFill>
                  <a:srgbClr val="0066FF"/>
                </a:solidFill>
                <a:latin typeface="Book Antiqua" panose="02040602050305030304" pitchFamily="18" charset="0"/>
              </a:rPr>
              <a:t>Seasonal products </a:t>
            </a:r>
            <a:r>
              <a:rPr lang="en-US" altLang="en-US" sz="2400" kern="0" dirty="0">
                <a:latin typeface="Book Antiqua" panose="02040602050305030304" pitchFamily="18" charset="0"/>
              </a:rPr>
              <a:t>(Christmas trees, seasonal clothing),  </a:t>
            </a:r>
            <a:r>
              <a:rPr lang="en-US" altLang="en-US" sz="2400" i="1" kern="0" dirty="0">
                <a:solidFill>
                  <a:srgbClr val="0066FF"/>
                </a:solidFill>
                <a:latin typeface="Book Antiqua" panose="02040602050305030304" pitchFamily="18" charset="0"/>
              </a:rPr>
              <a:t>Revenue Management </a:t>
            </a:r>
            <a:r>
              <a:rPr lang="en-US" altLang="en-US" sz="2400" kern="0" dirty="0">
                <a:latin typeface="Book Antiqua" panose="02040602050305030304" pitchFamily="18" charset="0"/>
              </a:rPr>
              <a:t>(Airlines and hotels),  </a:t>
            </a:r>
            <a:r>
              <a:rPr lang="en-US" altLang="en-US" sz="2400" i="1" kern="0" dirty="0">
                <a:solidFill>
                  <a:srgbClr val="0066FF"/>
                </a:solidFill>
                <a:latin typeface="Book Antiqua" panose="02040602050305030304" pitchFamily="18" charset="0"/>
              </a:rPr>
              <a:t>Capacity Investment</a:t>
            </a:r>
            <a:r>
              <a:rPr lang="en-US" altLang="en-US" sz="2400" kern="0" dirty="0">
                <a:latin typeface="Book Antiqua" panose="02040602050305030304" pitchFamily="18" charset="0"/>
              </a:rPr>
              <a:t>, … </a:t>
            </a:r>
          </a:p>
        </p:txBody>
      </p:sp>
    </p:spTree>
    <p:extLst>
      <p:ext uri="{BB962C8B-B14F-4D97-AF65-F5344CB8AC3E}">
        <p14:creationId xmlns:p14="http://schemas.microsoft.com/office/powerpoint/2010/main" val="3220269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C4F4-3518-4818-87D9-375827EFD0ED}"/>
              </a:ext>
            </a:extLst>
          </p:cNvPr>
          <p:cNvSpPr>
            <a:spLocks noGrp="1"/>
          </p:cNvSpPr>
          <p:nvPr>
            <p:ph type="title"/>
          </p:nvPr>
        </p:nvSpPr>
        <p:spPr/>
        <p:txBody>
          <a:bodyPr/>
          <a:lstStyle/>
          <a:p>
            <a:r>
              <a:rPr lang="en-US" altLang="en-US" dirty="0"/>
              <a:t>What is a demand model? </a:t>
            </a:r>
            <a:endParaRPr lang="en-US" dirty="0"/>
          </a:p>
        </p:txBody>
      </p:sp>
      <p:sp>
        <p:nvSpPr>
          <p:cNvPr id="3" name="Content Placeholder 2">
            <a:extLst>
              <a:ext uri="{FF2B5EF4-FFF2-40B4-BE49-F238E27FC236}">
                <a16:creationId xmlns:a16="http://schemas.microsoft.com/office/drawing/2014/main" id="{7E6C6A10-630B-45EE-BCFE-A8A37C1FC72F}"/>
              </a:ext>
            </a:extLst>
          </p:cNvPr>
          <p:cNvSpPr txBox="1">
            <a:spLocks/>
          </p:cNvSpPr>
          <p:nvPr/>
        </p:nvSpPr>
        <p:spPr>
          <a:xfrm>
            <a:off x="10064" y="647700"/>
            <a:ext cx="12192000" cy="18669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kern="0" dirty="0">
                <a:latin typeface="Book Antiqua" panose="02040602050305030304" pitchFamily="18" charset="0"/>
              </a:rPr>
              <a:t>A demand model specifies what demand outcomes are possible and the probability of these outcomes. </a:t>
            </a:r>
          </a:p>
          <a:p>
            <a:r>
              <a:rPr lang="en-US" altLang="en-US" kern="0" dirty="0">
                <a:latin typeface="Book Antiqua" panose="02040602050305030304" pitchFamily="18" charset="0"/>
              </a:rPr>
              <a:t>Traditional distributions from statistics can be used as demand models:</a:t>
            </a:r>
          </a:p>
          <a:p>
            <a:pPr lvl="1"/>
            <a:r>
              <a:rPr lang="en-US" altLang="en-US" kern="0" dirty="0">
                <a:latin typeface="Book Antiqua" panose="02040602050305030304" pitchFamily="18" charset="0"/>
              </a:rPr>
              <a:t>e.g., the Normal, Gamma, Poisson distributions</a:t>
            </a:r>
          </a:p>
        </p:txBody>
      </p:sp>
      <p:pic>
        <p:nvPicPr>
          <p:cNvPr id="4" name="Picture 4">
            <a:extLst>
              <a:ext uri="{FF2B5EF4-FFF2-40B4-BE49-F238E27FC236}">
                <a16:creationId xmlns:a16="http://schemas.microsoft.com/office/drawing/2014/main" id="{E0D1A293-9022-45A9-8EF9-F988AB004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54288"/>
            <a:ext cx="4021138"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34D56349-C007-4895-9BC3-B62FB9A7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2597150"/>
            <a:ext cx="3800475"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14705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06CC-26D0-4CB2-9145-A5962EA712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ED21B0E-B8E5-4B83-BD46-035C0D49228E}"/>
              </a:ext>
            </a:extLst>
          </p:cNvPr>
          <p:cNvSpPr txBox="1">
            <a:spLocks/>
          </p:cNvSpPr>
          <p:nvPr/>
        </p:nvSpPr>
        <p:spPr>
          <a:xfrm>
            <a:off x="0" y="609600"/>
            <a:ext cx="12202064" cy="4953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0"/>
              </a:spcBef>
              <a:spcAft>
                <a:spcPts val="1200"/>
              </a:spcAft>
            </a:pPr>
            <a:r>
              <a:rPr lang="en-US" altLang="en-US" sz="2400" kern="0" dirty="0">
                <a:latin typeface="Book Antiqua" panose="02040602050305030304" pitchFamily="18" charset="0"/>
              </a:rPr>
              <a:t>The </a:t>
            </a:r>
            <a:r>
              <a:rPr lang="en-US" altLang="en-US" sz="2400" b="1" kern="0" dirty="0">
                <a:solidFill>
                  <a:srgbClr val="FF0000"/>
                </a:solidFill>
                <a:latin typeface="Book Antiqua" panose="02040602050305030304" pitchFamily="18" charset="0"/>
              </a:rPr>
              <a:t>density function</a:t>
            </a:r>
            <a:r>
              <a:rPr lang="en-US" altLang="en-US" sz="2400" b="1" kern="0" dirty="0">
                <a:latin typeface="Book Antiqua" panose="02040602050305030304" pitchFamily="18" charset="0"/>
              </a:rPr>
              <a:t> </a:t>
            </a:r>
            <a:r>
              <a:rPr lang="en-US" altLang="en-US" sz="2400" kern="0" dirty="0">
                <a:latin typeface="Book Antiqua" panose="02040602050305030304" pitchFamily="18" charset="0"/>
              </a:rPr>
              <a:t>tells you the probability of a particular outcome occurring. </a:t>
            </a:r>
          </a:p>
          <a:p>
            <a:pPr lvl="1">
              <a:spcBef>
                <a:spcPts val="0"/>
              </a:spcBef>
              <a:spcAft>
                <a:spcPts val="1200"/>
              </a:spcAft>
            </a:pPr>
            <a:r>
              <a:rPr lang="en-US" altLang="en-US" kern="0" dirty="0">
                <a:latin typeface="Book Antiqua" panose="02040602050305030304" pitchFamily="18" charset="0"/>
              </a:rPr>
              <a:t>e.g. the probability demand will be exactly 5 units.</a:t>
            </a:r>
          </a:p>
          <a:p>
            <a:pPr>
              <a:spcBef>
                <a:spcPts val="0"/>
              </a:spcBef>
              <a:spcAft>
                <a:spcPts val="1200"/>
              </a:spcAft>
            </a:pPr>
            <a:r>
              <a:rPr lang="en-US" altLang="en-US" sz="2400" kern="0" dirty="0">
                <a:latin typeface="Book Antiqua" panose="02040602050305030304" pitchFamily="18" charset="0"/>
              </a:rPr>
              <a:t>The </a:t>
            </a:r>
            <a:r>
              <a:rPr lang="en-US" altLang="en-US" sz="2400" b="1" kern="0" dirty="0">
                <a:solidFill>
                  <a:srgbClr val="FF0000"/>
                </a:solidFill>
                <a:latin typeface="Book Antiqua" panose="02040602050305030304" pitchFamily="18" charset="0"/>
              </a:rPr>
              <a:t>distribution function </a:t>
            </a:r>
            <a:r>
              <a:rPr lang="en-US" altLang="en-US" sz="2400" kern="0" dirty="0">
                <a:latin typeface="Book Antiqua" panose="02040602050305030304" pitchFamily="18" charset="0"/>
              </a:rPr>
              <a:t>tells you the probability the outcome will be a particular value </a:t>
            </a:r>
            <a:r>
              <a:rPr lang="en-US" altLang="en-US" sz="2400" u="sng" kern="0" dirty="0">
                <a:latin typeface="Book Antiqua" panose="02040602050305030304" pitchFamily="18" charset="0"/>
              </a:rPr>
              <a:t>or smaller</a:t>
            </a:r>
            <a:r>
              <a:rPr lang="en-US" altLang="en-US" sz="2400" kern="0" dirty="0">
                <a:latin typeface="Book Antiqua" panose="02040602050305030304" pitchFamily="18" charset="0"/>
              </a:rPr>
              <a:t>. </a:t>
            </a:r>
          </a:p>
          <a:p>
            <a:pPr lvl="1">
              <a:spcBef>
                <a:spcPts val="0"/>
              </a:spcBef>
              <a:spcAft>
                <a:spcPts val="1200"/>
              </a:spcAft>
            </a:pPr>
            <a:r>
              <a:rPr lang="en-US" altLang="en-US" kern="0" dirty="0">
                <a:latin typeface="Book Antiqua" panose="02040602050305030304" pitchFamily="18" charset="0"/>
              </a:rPr>
              <a:t>e.g. the probability demand will be 5 </a:t>
            </a:r>
            <a:r>
              <a:rPr lang="en-US" altLang="en-US" u="sng" kern="0" dirty="0">
                <a:latin typeface="Book Antiqua" panose="02040602050305030304" pitchFamily="18" charset="0"/>
              </a:rPr>
              <a:t>or fewer</a:t>
            </a:r>
            <a:r>
              <a:rPr lang="en-US" altLang="en-US" kern="0" dirty="0">
                <a:latin typeface="Book Antiqua" panose="02040602050305030304" pitchFamily="18" charset="0"/>
              </a:rPr>
              <a:t> units. </a:t>
            </a:r>
          </a:p>
          <a:p>
            <a:pPr>
              <a:spcBef>
                <a:spcPts val="0"/>
              </a:spcBef>
              <a:spcAft>
                <a:spcPts val="1200"/>
              </a:spcAft>
            </a:pPr>
            <a:r>
              <a:rPr lang="en-US" altLang="en-US" sz="2400" kern="0" dirty="0">
                <a:latin typeface="Book Antiqua" panose="02040602050305030304" pitchFamily="18" charset="0"/>
              </a:rPr>
              <a:t>Both can be used to describe a demand model, but we will most often work with distribution functions. </a:t>
            </a:r>
          </a:p>
          <a:p>
            <a:pPr>
              <a:spcBef>
                <a:spcPts val="0"/>
              </a:spcBef>
              <a:spcAft>
                <a:spcPts val="1200"/>
              </a:spcAft>
            </a:pPr>
            <a:r>
              <a:rPr lang="en-US" altLang="en-US" sz="2400" kern="0" dirty="0">
                <a:latin typeface="Book Antiqua" panose="02040602050305030304" pitchFamily="18" charset="0"/>
              </a:rPr>
              <a:t>Density functions can take all kinds of shapes (they don’t always have to look like a bell curve).</a:t>
            </a:r>
          </a:p>
          <a:p>
            <a:pPr>
              <a:spcBef>
                <a:spcPts val="0"/>
              </a:spcBef>
              <a:spcAft>
                <a:spcPts val="1200"/>
              </a:spcAft>
            </a:pPr>
            <a:r>
              <a:rPr lang="en-US" altLang="en-US" sz="2400" kern="0" dirty="0">
                <a:latin typeface="Book Antiqua" panose="02040602050305030304" pitchFamily="18" charset="0"/>
              </a:rPr>
              <a:t>Distribution functions always start low and increase towards 1.0</a:t>
            </a:r>
          </a:p>
        </p:txBody>
      </p:sp>
    </p:spTree>
    <p:extLst>
      <p:ext uri="{BB962C8B-B14F-4D97-AF65-F5344CB8AC3E}">
        <p14:creationId xmlns:p14="http://schemas.microsoft.com/office/powerpoint/2010/main" val="164886394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F54C-ABDA-4B0C-8034-0CA47E97845E}"/>
              </a:ext>
            </a:extLst>
          </p:cNvPr>
          <p:cNvSpPr>
            <a:spLocks noGrp="1"/>
          </p:cNvSpPr>
          <p:nvPr>
            <p:ph type="title"/>
          </p:nvPr>
        </p:nvSpPr>
        <p:spPr/>
        <p:txBody>
          <a:bodyPr/>
          <a:lstStyle/>
          <a:p>
            <a:r>
              <a:rPr lang="en-US" dirty="0"/>
              <a:t>Density &amp; Distribution Function</a:t>
            </a:r>
          </a:p>
        </p:txBody>
      </p:sp>
      <p:pic>
        <p:nvPicPr>
          <p:cNvPr id="3" name="Picture 2">
            <a:extLst>
              <a:ext uri="{FF2B5EF4-FFF2-40B4-BE49-F238E27FC236}">
                <a16:creationId xmlns:a16="http://schemas.microsoft.com/office/drawing/2014/main" id="{5C947BF6-47BC-47C4-9A0D-84C0EAAA4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 y="790575"/>
            <a:ext cx="3654931"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DB5CC5E-FFD6-412B-B169-58D3188E9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926" y="790575"/>
            <a:ext cx="3654931"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D637160-A354-4CAA-93C7-75F6F4E79A80}"/>
              </a:ext>
            </a:extLst>
          </p:cNvPr>
          <p:cNvSpPr txBox="1">
            <a:spLocks/>
          </p:cNvSpPr>
          <p:nvPr/>
        </p:nvSpPr>
        <p:spPr>
          <a:xfrm>
            <a:off x="29114" y="4752975"/>
            <a:ext cx="12202064" cy="1724025"/>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0"/>
              </a:spcBef>
              <a:spcAft>
                <a:spcPts val="1200"/>
              </a:spcAft>
            </a:pPr>
            <a:r>
              <a:rPr lang="en-US" altLang="en-US" sz="2400" kern="0" dirty="0">
                <a:latin typeface="Book Antiqua" panose="02040602050305030304" pitchFamily="18" charset="0"/>
              </a:rPr>
              <a:t>f(x) vs F(x)</a:t>
            </a:r>
          </a:p>
          <a:p>
            <a:pPr>
              <a:spcBef>
                <a:spcPts val="0"/>
              </a:spcBef>
              <a:spcAft>
                <a:spcPts val="1200"/>
              </a:spcAft>
            </a:pPr>
            <a:r>
              <a:rPr lang="en-US" sz="2400" dirty="0">
                <a:latin typeface="Book Antiqua" panose="02040602050305030304" pitchFamily="18" charset="0"/>
              </a:rPr>
              <a:t>NORM.DIST(x,mean,stddev,0) vs NORM.DIST(x,mean,stddev,1)</a:t>
            </a:r>
          </a:p>
          <a:p>
            <a:pPr>
              <a:spcBef>
                <a:spcPts val="0"/>
              </a:spcBef>
              <a:spcAft>
                <a:spcPts val="1200"/>
              </a:spcAft>
            </a:pPr>
            <a:r>
              <a:rPr lang="en-US" sz="2400" dirty="0">
                <a:latin typeface="Book Antiqua" panose="02040602050305030304" pitchFamily="18" charset="0"/>
                <a:sym typeface="Symbol" panose="05050102010706020507" pitchFamily="18" charset="2"/>
              </a:rPr>
              <a:t> (x) vs </a:t>
            </a:r>
            <a:r>
              <a:rPr lang="en-US" sz="2400" b="1"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(x)</a:t>
            </a:r>
            <a:r>
              <a:rPr lang="en-US" altLang="en-US" sz="2400" kern="0" dirty="0">
                <a:latin typeface="Book Antiqua" panose="02040602050305030304" pitchFamily="18" charset="0"/>
              </a:rPr>
              <a:t> </a:t>
            </a:r>
          </a:p>
        </p:txBody>
      </p:sp>
    </p:spTree>
    <p:extLst>
      <p:ext uri="{BB962C8B-B14F-4D97-AF65-F5344CB8AC3E}">
        <p14:creationId xmlns:p14="http://schemas.microsoft.com/office/powerpoint/2010/main" val="397316401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7172"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7173" name="Rectangle 2"/>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7174" name="Rectangle 3"/>
          <p:cNvSpPr>
            <a:spLocks noGrp="1" noChangeArrowheads="1"/>
          </p:cNvSpPr>
          <p:nvPr>
            <p:ph type="title"/>
          </p:nvPr>
        </p:nvSpPr>
        <p:spPr>
          <a:noFill/>
        </p:spPr>
        <p:txBody>
          <a:bodyPr vert="horz" wrap="square" lIns="90488" tIns="44450" rIns="90488" bIns="44450" numCol="1" anchor="b" anchorCtr="0" compatLnSpc="1">
            <a:prstTxWarp prst="textNoShape">
              <a:avLst/>
            </a:prstTxWarp>
          </a:bodyPr>
          <a:lstStyle/>
          <a:p>
            <a:pPr eaLnBrk="1" hangingPunct="1"/>
            <a:r>
              <a:rPr lang="en-US">
                <a:latin typeface="Times New Roman" pitchFamily="18" charset="0"/>
              </a:rPr>
              <a:t>Solution</a:t>
            </a:r>
          </a:p>
        </p:txBody>
      </p:sp>
      <p:graphicFrame>
        <p:nvGraphicFramePr>
          <p:cNvPr id="7170" name="Object 1024">
            <a:hlinkClick r:id="" action="ppaction://ole?verb=0"/>
          </p:cNvPr>
          <p:cNvGraphicFramePr>
            <a:graphicFrameLocks/>
          </p:cNvGraphicFramePr>
          <p:nvPr/>
        </p:nvGraphicFramePr>
        <p:xfrm>
          <a:off x="2992439" y="1816101"/>
          <a:ext cx="5648325" cy="663575"/>
        </p:xfrm>
        <a:graphic>
          <a:graphicData uri="http://schemas.openxmlformats.org/presentationml/2006/ole">
            <mc:AlternateContent xmlns:mc="http://schemas.openxmlformats.org/markup-compatibility/2006">
              <mc:Choice xmlns:v="urn:schemas-microsoft-com:vml" Requires="v">
                <p:oleObj spid="_x0000_s57349" name="Equation" r:id="rId4" imgW="2705100" imgH="317500" progId="Equation.3">
                  <p:embed/>
                </p:oleObj>
              </mc:Choice>
              <mc:Fallback>
                <p:oleObj name="Equation" r:id="rId4" imgW="2705100" imgH="317500" progId="Equation.3">
                  <p:embed/>
                  <p:pic>
                    <p:nvPicPr>
                      <p:cNvPr id="7170" name="Object 1024">
                        <a:hlinkClick r:id="" action="ppaction://ole?verb=0"/>
                      </p:cNvPr>
                      <p:cNvPicPr>
                        <a:picLocks noChangeArrowheads="1"/>
                      </p:cNvPicPr>
                      <p:nvPr/>
                    </p:nvPicPr>
                    <p:blipFill>
                      <a:blip r:embed="rId5"/>
                      <a:srcRect/>
                      <a:stretch>
                        <a:fillRect/>
                      </a:stretch>
                    </p:blipFill>
                    <p:spPr bwMode="auto">
                      <a:xfrm>
                        <a:off x="2992439" y="1816101"/>
                        <a:ext cx="5648325" cy="66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7175" name="Rectangle 5"/>
          <p:cNvSpPr>
            <a:spLocks noChangeArrowheads="1"/>
          </p:cNvSpPr>
          <p:nvPr/>
        </p:nvSpPr>
        <p:spPr bwMode="auto">
          <a:xfrm>
            <a:off x="2667000" y="38100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a:latin typeface="Times New Roman" pitchFamily="18" charset="0"/>
                <a:sym typeface="Symbol" pitchFamily="18" charset="2"/>
              </a:rPr>
              <a:t>Order quantity </a:t>
            </a:r>
            <a:r>
              <a:rPr lang="en-US" sz="2400" i="1">
                <a:latin typeface="Times New Roman" pitchFamily="18" charset="0"/>
                <a:sym typeface="Symbol" pitchFamily="18" charset="2"/>
              </a:rPr>
              <a:t>q = d</a:t>
            </a:r>
            <a:r>
              <a:rPr lang="en-US" sz="2400">
                <a:latin typeface="Times New Roman" pitchFamily="18" charset="0"/>
                <a:sym typeface="Symbol" pitchFamily="18" charset="2"/>
              </a:rPr>
              <a:t>(</a:t>
            </a:r>
            <a:r>
              <a:rPr lang="en-US" sz="2400" i="1">
                <a:latin typeface="Times New Roman" pitchFamily="18" charset="0"/>
                <a:sym typeface="Symbol" pitchFamily="18" charset="2"/>
              </a:rPr>
              <a:t>T+L) + z </a:t>
            </a:r>
            <a:r>
              <a:rPr lang="en-US" sz="2400" baseline="-25000">
                <a:latin typeface="Times New Roman" pitchFamily="18" charset="0"/>
                <a:sym typeface="Symbol" pitchFamily="18" charset="2"/>
              </a:rPr>
              <a:t>LTD</a:t>
            </a:r>
            <a:r>
              <a:rPr lang="en-US" sz="2400" i="1" baseline="-25000">
                <a:latin typeface="Times New Roman" pitchFamily="18" charset="0"/>
                <a:sym typeface="Symbol" pitchFamily="18" charset="2"/>
              </a:rPr>
              <a:t> </a:t>
            </a:r>
            <a:r>
              <a:rPr lang="en-US" sz="2400" i="1">
                <a:latin typeface="Times New Roman" pitchFamily="18" charset="0"/>
                <a:sym typeface="Symbol" pitchFamily="18" charset="2"/>
              </a:rPr>
              <a:t>- I</a:t>
            </a:r>
          </a:p>
        </p:txBody>
      </p:sp>
      <p:sp>
        <p:nvSpPr>
          <p:cNvPr id="7176" name="Rectangle 6"/>
          <p:cNvSpPr>
            <a:spLocks noChangeArrowheads="1"/>
          </p:cNvSpPr>
          <p:nvPr/>
        </p:nvSpPr>
        <p:spPr bwMode="auto">
          <a:xfrm>
            <a:off x="2667000" y="2667001"/>
            <a:ext cx="5867400" cy="1015663"/>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CSL= 0.99;  </a:t>
            </a:r>
          </a:p>
          <a:p>
            <a:pPr>
              <a:spcBef>
                <a:spcPct val="50000"/>
              </a:spcBef>
            </a:pPr>
            <a:r>
              <a:rPr lang="en-US" sz="2400" dirty="0">
                <a:latin typeface="Times New Roman" pitchFamily="18" charset="0"/>
                <a:sym typeface="Symbol" pitchFamily="18" charset="2"/>
              </a:rPr>
              <a:t>Using Excel, </a:t>
            </a:r>
            <a:r>
              <a:rPr lang="en-US" sz="2400" i="1" dirty="0">
                <a:latin typeface="Times New Roman" pitchFamily="18" charset="0"/>
                <a:sym typeface="Symbol" pitchFamily="18" charset="2"/>
              </a:rPr>
              <a:t>z</a:t>
            </a:r>
            <a:r>
              <a:rPr lang="en-US" sz="2400" dirty="0">
                <a:latin typeface="Times New Roman" pitchFamily="18" charset="0"/>
                <a:sym typeface="Symbol" pitchFamily="18" charset="2"/>
              </a:rPr>
              <a:t> = NORMSINV(0.99) = 2.326</a:t>
            </a:r>
          </a:p>
        </p:txBody>
      </p:sp>
      <p:sp>
        <p:nvSpPr>
          <p:cNvPr id="7177" name="Rectangle 7"/>
          <p:cNvSpPr>
            <a:spLocks noChangeArrowheads="1"/>
          </p:cNvSpPr>
          <p:nvPr/>
        </p:nvSpPr>
        <p:spPr bwMode="auto">
          <a:xfrm>
            <a:off x="2667000" y="4419601"/>
            <a:ext cx="7620000" cy="830997"/>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a:t>
            </a:r>
            <a:r>
              <a:rPr lang="en-US" sz="2400" dirty="0">
                <a:latin typeface="Times New Roman" pitchFamily="18" charset="0"/>
                <a:sym typeface="Symbol" pitchFamily="18" charset="2"/>
              </a:rPr>
              <a:t> = 20(30+16) + 2.326*47.5 - 200  830 -&gt; 41.5 days of demand</a:t>
            </a:r>
          </a:p>
        </p:txBody>
      </p:sp>
      <p:sp>
        <p:nvSpPr>
          <p:cNvPr id="7178" name="Rectangle 8"/>
          <p:cNvSpPr>
            <a:spLocks noChangeArrowheads="1"/>
          </p:cNvSpPr>
          <p:nvPr/>
        </p:nvSpPr>
        <p:spPr bwMode="auto">
          <a:xfrm>
            <a:off x="2743200" y="55626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a:latin typeface="Times New Roman" pitchFamily="18" charset="0"/>
                <a:sym typeface="Symbol" pitchFamily="18" charset="2"/>
              </a:rPr>
              <a:t>Average inventory carried = ?</a:t>
            </a:r>
          </a:p>
        </p:txBody>
      </p:sp>
    </p:spTree>
    <p:extLst>
      <p:ext uri="{BB962C8B-B14F-4D97-AF65-F5344CB8AC3E}">
        <p14:creationId xmlns:p14="http://schemas.microsoft.com/office/powerpoint/2010/main" val="1198335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9699"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9700" name="Rectangle 2"/>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29701" name="Rectangle 3"/>
          <p:cNvSpPr>
            <a:spLocks noGrp="1" noChangeArrowheads="1"/>
          </p:cNvSpPr>
          <p:nvPr>
            <p:ph type="title"/>
          </p:nvPr>
        </p:nvSpPr>
        <p:spPr>
          <a:noFill/>
        </p:spPr>
        <p:txBody>
          <a:bodyPr vert="horz" wrap="square" lIns="90488" tIns="44450" rIns="90488" bIns="44450" numCol="1" anchor="b" anchorCtr="0" compatLnSpc="1">
            <a:prstTxWarp prst="textNoShape">
              <a:avLst/>
            </a:prstTxWarp>
          </a:bodyPr>
          <a:lstStyle/>
          <a:p>
            <a:pPr eaLnBrk="1" hangingPunct="1"/>
            <a:r>
              <a:rPr lang="en-US">
                <a:latin typeface="Times New Roman" pitchFamily="18" charset="0"/>
              </a:rPr>
              <a:t>Example with fill rate</a:t>
            </a:r>
          </a:p>
        </p:txBody>
      </p:sp>
      <p:sp>
        <p:nvSpPr>
          <p:cNvPr id="29702" name="Rectangle 4"/>
          <p:cNvSpPr>
            <a:spLocks noChangeArrowheads="1"/>
          </p:cNvSpPr>
          <p:nvPr/>
        </p:nvSpPr>
        <p:spPr bwMode="auto">
          <a:xfrm>
            <a:off x="2590800" y="41910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 = d</a:t>
            </a:r>
            <a:r>
              <a:rPr lang="en-US" sz="2400" dirty="0">
                <a:latin typeface="Times New Roman" pitchFamily="18" charset="0"/>
                <a:sym typeface="Symbol" pitchFamily="18" charset="2"/>
              </a:rPr>
              <a:t>(</a:t>
            </a:r>
            <a:r>
              <a:rPr lang="en-US" sz="2400" i="1" dirty="0">
                <a:latin typeface="Times New Roman" pitchFamily="18" charset="0"/>
                <a:sym typeface="Symbol" pitchFamily="18" charset="2"/>
              </a:rPr>
              <a:t>T+L</a:t>
            </a:r>
            <a:r>
              <a:rPr lang="en-US" sz="2400" dirty="0">
                <a:latin typeface="Times New Roman" pitchFamily="18" charset="0"/>
                <a:sym typeface="Symbol" pitchFamily="18" charset="2"/>
              </a:rPr>
              <a:t>)</a:t>
            </a:r>
            <a:r>
              <a:rPr lang="en-US" sz="2400" i="1" dirty="0">
                <a:latin typeface="Times New Roman" pitchFamily="18" charset="0"/>
                <a:sym typeface="Symbol" pitchFamily="18" charset="2"/>
              </a:rPr>
              <a:t> + z </a:t>
            </a:r>
            <a:r>
              <a:rPr lang="en-US" sz="2400" baseline="-25000" dirty="0">
                <a:latin typeface="Times New Roman" pitchFamily="18" charset="0"/>
                <a:sym typeface="Symbol" pitchFamily="18" charset="2"/>
              </a:rPr>
              <a:t>LTD</a:t>
            </a:r>
            <a:r>
              <a:rPr lang="en-US" sz="2400" i="1" baseline="-25000" dirty="0">
                <a:latin typeface="Times New Roman" pitchFamily="18" charset="0"/>
                <a:sym typeface="Symbol" pitchFamily="18" charset="2"/>
              </a:rPr>
              <a:t> </a:t>
            </a:r>
            <a:r>
              <a:rPr lang="en-US" sz="2400" i="1" dirty="0">
                <a:latin typeface="Times New Roman" pitchFamily="18" charset="0"/>
                <a:sym typeface="Symbol" pitchFamily="18" charset="2"/>
              </a:rPr>
              <a:t>- I</a:t>
            </a:r>
          </a:p>
        </p:txBody>
      </p:sp>
      <p:sp>
        <p:nvSpPr>
          <p:cNvPr id="29703" name="Rectangle 6"/>
          <p:cNvSpPr>
            <a:spLocks noChangeArrowheads="1"/>
          </p:cNvSpPr>
          <p:nvPr/>
        </p:nvSpPr>
        <p:spPr bwMode="auto">
          <a:xfrm>
            <a:off x="2590800" y="4648201"/>
            <a:ext cx="7620000" cy="1384995"/>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a:t>
            </a:r>
            <a:r>
              <a:rPr lang="en-US" sz="2400" dirty="0">
                <a:latin typeface="Times New Roman" pitchFamily="18" charset="0"/>
                <a:sym typeface="Symbol" pitchFamily="18" charset="2"/>
              </a:rPr>
              <a:t> = 20(30+16) + 0.5*47.5 - 200  744 -&gt; 37 days of demand</a:t>
            </a:r>
          </a:p>
          <a:p>
            <a:pPr>
              <a:spcBef>
                <a:spcPct val="50000"/>
              </a:spcBef>
            </a:pPr>
            <a:r>
              <a:rPr lang="en-US" sz="2400" dirty="0">
                <a:latin typeface="Times New Roman" pitchFamily="18" charset="0"/>
                <a:sym typeface="Symbol" pitchFamily="18" charset="2"/>
              </a:rPr>
              <a:t>Average inventory carried?</a:t>
            </a:r>
          </a:p>
        </p:txBody>
      </p:sp>
      <p:graphicFrame>
        <p:nvGraphicFramePr>
          <p:cNvPr id="9" name="Diagram 8"/>
          <p:cNvGraphicFramePr/>
          <p:nvPr/>
        </p:nvGraphicFramePr>
        <p:xfrm>
          <a:off x="2362200" y="1600201"/>
          <a:ext cx="7467600" cy="246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4292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B25-C6B2-44B5-A896-FCACA89F1D84}"/>
              </a:ext>
            </a:extLst>
          </p:cNvPr>
          <p:cNvSpPr>
            <a:spLocks noGrp="1"/>
          </p:cNvSpPr>
          <p:nvPr>
            <p:ph type="title"/>
          </p:nvPr>
        </p:nvSpPr>
        <p:spPr/>
        <p:txBody>
          <a:bodyPr/>
          <a:lstStyle/>
          <a:p>
            <a:r>
              <a:rPr lang="en-US" dirty="0"/>
              <a:t>Service Level vs Fill Rate</a:t>
            </a:r>
          </a:p>
        </p:txBody>
      </p:sp>
      <p:graphicFrame>
        <p:nvGraphicFramePr>
          <p:cNvPr id="4" name="Object 3">
            <a:extLst>
              <a:ext uri="{FF2B5EF4-FFF2-40B4-BE49-F238E27FC236}">
                <a16:creationId xmlns:a16="http://schemas.microsoft.com/office/drawing/2014/main" id="{91285040-75D1-4818-AC75-57475444B942}"/>
              </a:ext>
            </a:extLst>
          </p:cNvPr>
          <p:cNvGraphicFramePr>
            <a:graphicFrameLocks noChangeAspect="1"/>
          </p:cNvGraphicFramePr>
          <p:nvPr/>
        </p:nvGraphicFramePr>
        <p:xfrm>
          <a:off x="10866" y="685800"/>
          <a:ext cx="12131745" cy="5105400"/>
        </p:xfrm>
        <a:graphic>
          <a:graphicData uri="http://schemas.openxmlformats.org/presentationml/2006/ole">
            <mc:AlternateContent xmlns:mc="http://schemas.openxmlformats.org/markup-compatibility/2006">
              <mc:Choice xmlns:v="urn:schemas-microsoft-com:vml" Requires="v">
                <p:oleObj spid="_x0000_s56325" name="Worksheet" r:id="rId3" imgW="11249247" imgH="4734141" progId="Excel.Sheet.12">
                  <p:embed/>
                </p:oleObj>
              </mc:Choice>
              <mc:Fallback>
                <p:oleObj name="Worksheet" r:id="rId3" imgW="11249247" imgH="4734141" progId="Excel.Sheet.12">
                  <p:embed/>
                  <p:pic>
                    <p:nvPicPr>
                      <p:cNvPr id="4" name="Object 3">
                        <a:extLst>
                          <a:ext uri="{FF2B5EF4-FFF2-40B4-BE49-F238E27FC236}">
                            <a16:creationId xmlns:a16="http://schemas.microsoft.com/office/drawing/2014/main" id="{91285040-75D1-4818-AC75-57475444B942}"/>
                          </a:ext>
                        </a:extLst>
                      </p:cNvPr>
                      <p:cNvPicPr/>
                      <p:nvPr/>
                    </p:nvPicPr>
                    <p:blipFill>
                      <a:blip r:embed="rId4"/>
                      <a:stretch>
                        <a:fillRect/>
                      </a:stretch>
                    </p:blipFill>
                    <p:spPr>
                      <a:xfrm>
                        <a:off x="10866" y="685800"/>
                        <a:ext cx="12131745" cy="5105400"/>
                      </a:xfrm>
                      <a:prstGeom prst="rect">
                        <a:avLst/>
                      </a:prstGeom>
                    </p:spPr>
                  </p:pic>
                </p:oleObj>
              </mc:Fallback>
            </mc:AlternateContent>
          </a:graphicData>
        </a:graphic>
      </p:graphicFrame>
    </p:spTree>
    <p:extLst>
      <p:ext uri="{BB962C8B-B14F-4D97-AF65-F5344CB8AC3E}">
        <p14:creationId xmlns:p14="http://schemas.microsoft.com/office/powerpoint/2010/main" val="9507635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r>
              <a:rPr lang="en-US"/>
              <a:t>DSO 581</a:t>
            </a:r>
          </a:p>
        </p:txBody>
      </p:sp>
      <p:sp>
        <p:nvSpPr>
          <p:cNvPr id="3076" name="Footer Placeholder 5"/>
          <p:cNvSpPr>
            <a:spLocks noGrp="1"/>
          </p:cNvSpPr>
          <p:nvPr>
            <p:ph type="ftr" sz="quarter" idx="11"/>
          </p:nvPr>
        </p:nvSpPr>
        <p:spPr>
          <a:noFill/>
        </p:spPr>
        <p:txBody>
          <a:bodyPr/>
          <a:lstStyle/>
          <a:p>
            <a:r>
              <a:rPr lang="en-US"/>
              <a:t>Inventory Models-Uncertainty</a:t>
            </a:r>
          </a:p>
        </p:txBody>
      </p:sp>
      <p:sp>
        <p:nvSpPr>
          <p:cNvPr id="3077" name="Rectangle 2"/>
          <p:cNvSpPr>
            <a:spLocks noGrp="1" noChangeArrowheads="1"/>
          </p:cNvSpPr>
          <p:nvPr>
            <p:ph type="title"/>
          </p:nvPr>
        </p:nvSpPr>
        <p:spPr>
          <a:xfrm>
            <a:off x="2209800" y="228601"/>
            <a:ext cx="8229600" cy="1139825"/>
          </a:xfrm>
        </p:spPr>
        <p:txBody>
          <a:bodyPr/>
          <a:lstStyle/>
          <a:p>
            <a:pPr eaLnBrk="1" hangingPunct="1"/>
            <a:r>
              <a:rPr lang="en-US" sz="4000" dirty="0">
                <a:latin typeface="Times New Roman" pitchFamily="18" charset="0"/>
              </a:rPr>
              <a:t>What fill rate (FR) can you achieve with your current safety stock?</a:t>
            </a:r>
          </a:p>
        </p:txBody>
      </p:sp>
      <p:graphicFrame>
        <p:nvGraphicFramePr>
          <p:cNvPr id="7" name="Diagram 6"/>
          <p:cNvGraphicFramePr/>
          <p:nvPr/>
        </p:nvGraphicFramePr>
        <p:xfrm>
          <a:off x="1981200" y="16002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6902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FDAD48-8BE7-409E-8973-E5FFD228A379}"/>
              </a:ext>
            </a:extLst>
          </p:cNvPr>
          <p:cNvSpPr>
            <a:spLocks noGrp="1"/>
          </p:cNvSpPr>
          <p:nvPr>
            <p:ph idx="1"/>
          </p:nvPr>
        </p:nvSpPr>
        <p:spPr>
          <a:xfrm>
            <a:off x="0" y="609600"/>
            <a:ext cx="12192000" cy="5715000"/>
          </a:xfrm>
        </p:spPr>
        <p:txBody>
          <a:bodyPr/>
          <a:lstStyle/>
          <a:p>
            <a:pPr marL="0" indent="0">
              <a:buNone/>
            </a:pPr>
            <a:r>
              <a:rPr lang="en-US" sz="2200" dirty="0">
                <a:latin typeface="Book Antiqua" panose="02040602050305030304" pitchFamily="18" charset="0"/>
              </a:rPr>
              <a:t>2. Motor Company is considering aggregating orders from all three suppliers. In addition to $1,000 fixed truck cost for deliveries with one pick up the trucking company is charging $100 for each additional pickup. What is the corresponding minimal annual cost, and the cycle inventory of each component?</a:t>
            </a:r>
          </a:p>
          <a:p>
            <a:pPr marL="0" indent="0">
              <a:buNone/>
            </a:pPr>
            <a:endParaRPr lang="en-US" dirty="0"/>
          </a:p>
        </p:txBody>
      </p:sp>
      <p:sp>
        <p:nvSpPr>
          <p:cNvPr id="3" name="Title 2">
            <a:extLst>
              <a:ext uri="{FF2B5EF4-FFF2-40B4-BE49-F238E27FC236}">
                <a16:creationId xmlns:a16="http://schemas.microsoft.com/office/drawing/2014/main" id="{B7219F70-7472-4379-9A9F-7EC3C246CEDE}"/>
              </a:ext>
            </a:extLst>
          </p:cNvPr>
          <p:cNvSpPr>
            <a:spLocks noGrp="1"/>
          </p:cNvSpPr>
          <p:nvPr>
            <p:ph type="title"/>
          </p:nvPr>
        </p:nvSpPr>
        <p:spPr>
          <a:xfrm>
            <a:off x="0" y="0"/>
            <a:ext cx="12192000" cy="609600"/>
          </a:xfrm>
        </p:spPr>
        <p:txBody>
          <a:bodyPr/>
          <a:lstStyle/>
          <a:p>
            <a:r>
              <a:rPr lang="en-US" dirty="0"/>
              <a:t>Practice  – Joint Replenishment</a:t>
            </a:r>
          </a:p>
        </p:txBody>
      </p:sp>
      <p:graphicFrame>
        <p:nvGraphicFramePr>
          <p:cNvPr id="4" name="Object 3">
            <a:extLst>
              <a:ext uri="{FF2B5EF4-FFF2-40B4-BE49-F238E27FC236}">
                <a16:creationId xmlns:a16="http://schemas.microsoft.com/office/drawing/2014/main" id="{3EA39A35-6C4C-4D80-8961-9888728E0236}"/>
              </a:ext>
            </a:extLst>
          </p:cNvPr>
          <p:cNvGraphicFramePr>
            <a:graphicFrameLocks noChangeAspect="1"/>
          </p:cNvGraphicFramePr>
          <p:nvPr/>
        </p:nvGraphicFramePr>
        <p:xfrm>
          <a:off x="152400" y="2286000"/>
          <a:ext cx="11749628" cy="2590800"/>
        </p:xfrm>
        <a:graphic>
          <a:graphicData uri="http://schemas.openxmlformats.org/presentationml/2006/ole">
            <mc:AlternateContent xmlns:mc="http://schemas.openxmlformats.org/markup-compatibility/2006">
              <mc:Choice xmlns:v="urn:schemas-microsoft-com:vml" Requires="v">
                <p:oleObj spid="_x0000_s60419" name="Worksheet" r:id="rId3" imgW="7991431" imgH="1762046" progId="Excel.Sheet.12">
                  <p:embed/>
                </p:oleObj>
              </mc:Choice>
              <mc:Fallback>
                <p:oleObj name="Worksheet" r:id="rId3" imgW="7991431" imgH="1762046" progId="Excel.Sheet.12">
                  <p:embed/>
                  <p:pic>
                    <p:nvPicPr>
                      <p:cNvPr id="4" name="Object 3">
                        <a:extLst>
                          <a:ext uri="{FF2B5EF4-FFF2-40B4-BE49-F238E27FC236}">
                            <a16:creationId xmlns:a16="http://schemas.microsoft.com/office/drawing/2014/main" id="{3EA39A35-6C4C-4D80-8961-9888728E0236}"/>
                          </a:ext>
                        </a:extLst>
                      </p:cNvPr>
                      <p:cNvPicPr/>
                      <p:nvPr/>
                    </p:nvPicPr>
                    <p:blipFill>
                      <a:blip r:embed="rId4"/>
                      <a:stretch>
                        <a:fillRect/>
                      </a:stretch>
                    </p:blipFill>
                    <p:spPr>
                      <a:xfrm>
                        <a:off x="152400" y="2286000"/>
                        <a:ext cx="11749628" cy="2590800"/>
                      </a:xfrm>
                      <a:prstGeom prst="rect">
                        <a:avLst/>
                      </a:prstGeom>
                    </p:spPr>
                  </p:pic>
                </p:oleObj>
              </mc:Fallback>
            </mc:AlternateContent>
          </a:graphicData>
        </a:graphic>
      </p:graphicFrame>
    </p:spTree>
    <p:extLst>
      <p:ext uri="{BB962C8B-B14F-4D97-AF65-F5344CB8AC3E}">
        <p14:creationId xmlns:p14="http://schemas.microsoft.com/office/powerpoint/2010/main" val="3657607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0483" name="Footer Placeholder 3"/>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0484" name="Rectangle 2"/>
          <p:cNvSpPr>
            <a:spLocks noGrp="1" noChangeArrowheads="1"/>
          </p:cNvSpPr>
          <p:nvPr>
            <p:ph type="title"/>
          </p:nvPr>
        </p:nvSpPr>
        <p:spPr>
          <a:xfrm>
            <a:off x="1905000" y="277814"/>
            <a:ext cx="8763000" cy="1139825"/>
          </a:xfrm>
        </p:spPr>
        <p:txBody>
          <a:bodyPr/>
          <a:lstStyle/>
          <a:p>
            <a:pPr eaLnBrk="1" hangingPunct="1"/>
            <a:r>
              <a:rPr lang="en-US" sz="2800" dirty="0">
                <a:latin typeface="Times New Roman" pitchFamily="18" charset="0"/>
              </a:rPr>
              <a:t>How does demand variability impact service level? </a:t>
            </a:r>
            <a:br>
              <a:rPr lang="en-US" sz="2800" dirty="0">
                <a:latin typeface="Times New Roman" pitchFamily="18" charset="0"/>
              </a:rPr>
            </a:br>
            <a:r>
              <a:rPr lang="en-US" sz="2800" dirty="0">
                <a:latin typeface="Times New Roman" pitchFamily="18" charset="0"/>
              </a:rPr>
              <a:t>CSL and fill rate (FR(</a:t>
            </a:r>
            <a:r>
              <a:rPr lang="en-US" sz="2800" dirty="0" err="1">
                <a:latin typeface="Times New Roman" pitchFamily="18" charset="0"/>
              </a:rPr>
              <a:t>z,cv</a:t>
            </a:r>
            <a:r>
              <a:rPr lang="en-US" sz="2800" dirty="0">
                <a:latin typeface="Times New Roman" pitchFamily="18" charset="0"/>
              </a:rPr>
              <a:t>)) for different scenarios</a:t>
            </a:r>
            <a:br>
              <a:rPr lang="en-US" sz="2800" dirty="0">
                <a:latin typeface="Times New Roman" pitchFamily="18" charset="0"/>
              </a:rPr>
            </a:br>
            <a:r>
              <a:rPr lang="en-US" sz="2000" dirty="0">
                <a:latin typeface="Times New Roman" pitchFamily="18" charset="0"/>
              </a:rPr>
              <a:t>For CSL=90% and cv=0.1, FR=99.5%; when cv=0.5, FR=97.5%; when cv=5, FR=76%</a:t>
            </a:r>
          </a:p>
        </p:txBody>
      </p:sp>
      <p:graphicFrame>
        <p:nvGraphicFramePr>
          <p:cNvPr id="6" name="Chart 5"/>
          <p:cNvGraphicFramePr/>
          <p:nvPr/>
        </p:nvGraphicFramePr>
        <p:xfrm>
          <a:off x="2057401" y="1685924"/>
          <a:ext cx="8229599" cy="4562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759042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4101"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4102" name="Rectangle 2"/>
          <p:cNvSpPr>
            <a:spLocks noGrp="1" noChangeArrowheads="1"/>
          </p:cNvSpPr>
          <p:nvPr>
            <p:ph type="title"/>
          </p:nvPr>
        </p:nvSpPr>
        <p:spPr>
          <a:xfrm>
            <a:off x="1981200" y="277814"/>
            <a:ext cx="8305800" cy="1139825"/>
          </a:xfrm>
          <a:noFill/>
        </p:spPr>
        <p:txBody>
          <a:bodyPr vert="horz" wrap="square" lIns="92075" tIns="46038" rIns="92075" bIns="46038" numCol="1" anchor="ctr" anchorCtr="0" compatLnSpc="1">
            <a:prstTxWarp prst="textNoShape">
              <a:avLst/>
            </a:prstTxWarp>
          </a:bodyPr>
          <a:lstStyle/>
          <a:p>
            <a:pPr lvl="0"/>
            <a:r>
              <a:rPr lang="en-US" sz="2800" dirty="0"/>
              <a:t>Using the earlier equation and working backwards, we can determine the safety stock necessary for achieving a desired fill rate,</a:t>
            </a:r>
          </a:p>
        </p:txBody>
      </p:sp>
      <p:graphicFrame>
        <p:nvGraphicFramePr>
          <p:cNvPr id="8" name="Diagram 7"/>
          <p:cNvGraphicFramePr/>
          <p:nvPr/>
        </p:nvGraphicFramePr>
        <p:xfrm>
          <a:off x="1981200" y="1828800"/>
          <a:ext cx="8534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099" name="Object 5"/>
          <p:cNvGraphicFramePr>
            <a:graphicFrameLocks noChangeAspect="1"/>
          </p:cNvGraphicFramePr>
          <p:nvPr/>
        </p:nvGraphicFramePr>
        <p:xfrm>
          <a:off x="4267201" y="990601"/>
          <a:ext cx="2839141" cy="499989"/>
        </p:xfrm>
        <a:graphic>
          <a:graphicData uri="http://schemas.openxmlformats.org/presentationml/2006/ole">
            <mc:AlternateContent xmlns:mc="http://schemas.openxmlformats.org/markup-compatibility/2006">
              <mc:Choice xmlns:v="urn:schemas-microsoft-com:vml" Requires="v">
                <p:oleObj spid="_x0000_s54279" name="Equation" r:id="rId9" imgW="1701800" imgH="228600" progId="Equation.3">
                  <p:embed/>
                </p:oleObj>
              </mc:Choice>
              <mc:Fallback>
                <p:oleObj name="Equation" r:id="rId9" imgW="1701800" imgH="228600" progId="Equation.3">
                  <p:embed/>
                  <p:pic>
                    <p:nvPicPr>
                      <p:cNvPr id="409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1" y="990601"/>
                        <a:ext cx="2839141" cy="49998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92065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5124"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5125" name="Rectangle 2"/>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n-US"/>
          </a:p>
        </p:txBody>
      </p:sp>
      <p:sp>
        <p:nvSpPr>
          <p:cNvPr id="5126" name="Rectangle 3"/>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5127" name="Rectangle 4"/>
          <p:cNvSpPr>
            <a:spLocks noGrp="1" noChangeArrowheads="1"/>
          </p:cNvSpPr>
          <p:nvPr>
            <p:ph type="title"/>
          </p:nvPr>
        </p:nvSpPr>
        <p:spPr>
          <a:xfrm>
            <a:off x="1981200" y="314326"/>
            <a:ext cx="8229600" cy="828675"/>
          </a:xfrm>
          <a:noFill/>
        </p:spPr>
        <p:txBody>
          <a:bodyPr vert="horz" wrap="square" lIns="90488" tIns="44450" rIns="90488" bIns="44450" numCol="1" anchor="b" anchorCtr="0" compatLnSpc="1">
            <a:prstTxWarp prst="textNoShape">
              <a:avLst/>
            </a:prstTxWarp>
          </a:bodyPr>
          <a:lstStyle/>
          <a:p>
            <a:pPr lvl="0"/>
            <a:r>
              <a:rPr lang="en-US" sz="2600" dirty="0"/>
              <a:t>Example: Let us consider the same setting as before except that the service level requirement now is fill rate of 99%.</a:t>
            </a:r>
          </a:p>
        </p:txBody>
      </p:sp>
      <p:graphicFrame>
        <p:nvGraphicFramePr>
          <p:cNvPr id="10" name="Diagram 9"/>
          <p:cNvGraphicFramePr/>
          <p:nvPr/>
        </p:nvGraphicFramePr>
        <p:xfrm>
          <a:off x="2209800" y="1447800"/>
          <a:ext cx="80772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29" name="Rectangle 6"/>
          <p:cNvSpPr>
            <a:spLocks noChangeArrowheads="1"/>
          </p:cNvSpPr>
          <p:nvPr/>
        </p:nvSpPr>
        <p:spPr bwMode="auto">
          <a:xfrm>
            <a:off x="9698038" y="6308725"/>
            <a:ext cx="203200" cy="457200"/>
          </a:xfrm>
          <a:prstGeom prst="rect">
            <a:avLst/>
          </a:prstGeom>
          <a:noFill/>
          <a:ln w="12700">
            <a:noFill/>
            <a:miter lim="800000"/>
            <a:headEnd/>
            <a:tailEnd/>
          </a:ln>
        </p:spPr>
        <p:txBody>
          <a:bodyPr wrap="none" anchor="ctr"/>
          <a:lstStyle/>
          <a:p>
            <a:endParaRPr lang="en-US"/>
          </a:p>
        </p:txBody>
      </p:sp>
      <p:graphicFrame>
        <p:nvGraphicFramePr>
          <p:cNvPr id="5122" name="Object 1024"/>
          <p:cNvGraphicFramePr>
            <a:graphicFrameLocks noChangeAspect="1"/>
          </p:cNvGraphicFramePr>
          <p:nvPr/>
        </p:nvGraphicFramePr>
        <p:xfrm>
          <a:off x="3186114" y="2992439"/>
          <a:ext cx="5608637" cy="1119187"/>
        </p:xfrm>
        <a:graphic>
          <a:graphicData uri="http://schemas.openxmlformats.org/presentationml/2006/ole">
            <mc:AlternateContent xmlns:mc="http://schemas.openxmlformats.org/markup-compatibility/2006">
              <mc:Choice xmlns:v="urn:schemas-microsoft-com:vml" Requires="v">
                <p:oleObj spid="_x0000_s53255" name="Equation" r:id="rId9" imgW="3302000" imgH="660400" progId="Equation.3">
                  <p:embed/>
                </p:oleObj>
              </mc:Choice>
              <mc:Fallback>
                <p:oleObj name="Equation" r:id="rId9" imgW="3302000" imgH="660400" progId="Equation.3">
                  <p:embed/>
                  <p:pic>
                    <p:nvPicPr>
                      <p:cNvPr id="5122" name="Object 1024"/>
                      <p:cNvPicPr>
                        <a:picLocks noChangeAspect="1" noChangeArrowheads="1"/>
                      </p:cNvPicPr>
                      <p:nvPr/>
                    </p:nvPicPr>
                    <p:blipFill>
                      <a:blip r:embed="rId10"/>
                      <a:srcRect/>
                      <a:stretch>
                        <a:fillRect/>
                      </a:stretch>
                    </p:blipFill>
                    <p:spPr bwMode="auto">
                      <a:xfrm>
                        <a:off x="3186114" y="2992439"/>
                        <a:ext cx="5608637" cy="1119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0805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1507" name="Footer Placeholder 3"/>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1508" name="Rectangle 2"/>
          <p:cNvSpPr>
            <a:spLocks noGrp="1" noChangeArrowheads="1"/>
          </p:cNvSpPr>
          <p:nvPr>
            <p:ph type="title"/>
          </p:nvPr>
        </p:nvSpPr>
        <p:spPr>
          <a:xfrm>
            <a:off x="1676400" y="152400"/>
            <a:ext cx="8991600" cy="1143000"/>
          </a:xfrm>
        </p:spPr>
        <p:txBody>
          <a:bodyPr/>
          <a:lstStyle/>
          <a:p>
            <a:pPr eaLnBrk="1" hangingPunct="1"/>
            <a:r>
              <a:rPr lang="en-US" sz="4000" dirty="0"/>
              <a:t>How does the desired service level impact the required inventory level?</a:t>
            </a:r>
          </a:p>
        </p:txBody>
      </p:sp>
      <p:sp>
        <p:nvSpPr>
          <p:cNvPr id="21509" name="Text Box 4"/>
          <p:cNvSpPr txBox="1">
            <a:spLocks noChangeArrowheads="1"/>
          </p:cNvSpPr>
          <p:nvPr/>
        </p:nvSpPr>
        <p:spPr bwMode="auto">
          <a:xfrm>
            <a:off x="3657601" y="2019300"/>
            <a:ext cx="4227513" cy="1384300"/>
          </a:xfrm>
          <a:prstGeom prst="rect">
            <a:avLst/>
          </a:prstGeom>
          <a:solidFill>
            <a:srgbClr val="FFFFCC"/>
          </a:solidFill>
          <a:ln w="9525">
            <a:solidFill>
              <a:schemeClr val="tx1"/>
            </a:solidFill>
            <a:miter lim="800000"/>
            <a:headEnd/>
            <a:tailEnd/>
          </a:ln>
        </p:spPr>
        <p:txBody>
          <a:bodyPr>
            <a:spAutoFit/>
          </a:bodyPr>
          <a:lstStyle/>
          <a:p>
            <a:pPr>
              <a:lnSpc>
                <a:spcPct val="105000"/>
              </a:lnSpc>
            </a:pPr>
            <a:r>
              <a:rPr lang="en-US" sz="2000">
                <a:latin typeface="Times New Roman" pitchFamily="18" charset="0"/>
                <a:cs typeface="Times New Roman" pitchFamily="18" charset="0"/>
              </a:rPr>
              <a:t>Based on </a:t>
            </a:r>
          </a:p>
          <a:p>
            <a:pPr>
              <a:lnSpc>
                <a:spcPct val="105000"/>
              </a:lnSpc>
              <a:buFontTx/>
              <a:buChar char="•"/>
            </a:pPr>
            <a:r>
              <a:rPr lang="en-US" sz="2000">
                <a:latin typeface="Times New Roman" pitchFamily="18" charset="0"/>
                <a:cs typeface="Times New Roman" pitchFamily="18" charset="0"/>
              </a:rPr>
              <a:t> 67% forecast accuracy</a:t>
            </a:r>
          </a:p>
          <a:p>
            <a:pPr>
              <a:lnSpc>
                <a:spcPct val="105000"/>
              </a:lnSpc>
              <a:buFontTx/>
              <a:buChar char="•"/>
            </a:pPr>
            <a:r>
              <a:rPr lang="en-US" sz="2000">
                <a:latin typeface="Times New Roman" pitchFamily="18" charset="0"/>
                <a:cs typeface="Times New Roman" pitchFamily="18" charset="0"/>
              </a:rPr>
              <a:t> 30 day replenishment lead-time</a:t>
            </a:r>
          </a:p>
          <a:p>
            <a:pPr>
              <a:lnSpc>
                <a:spcPct val="105000"/>
              </a:lnSpc>
              <a:buFontTx/>
              <a:buChar char="•"/>
            </a:pPr>
            <a:r>
              <a:rPr lang="en-US" sz="2000">
                <a:latin typeface="Times New Roman" pitchFamily="18" charset="0"/>
                <a:cs typeface="Times New Roman" pitchFamily="18" charset="0"/>
              </a:rPr>
              <a:t> no supply uncertainty</a:t>
            </a:r>
          </a:p>
        </p:txBody>
      </p:sp>
      <p:grpSp>
        <p:nvGrpSpPr>
          <p:cNvPr id="2" name="Group 6"/>
          <p:cNvGrpSpPr>
            <a:grpSpLocks noChangeAspect="1"/>
          </p:cNvGrpSpPr>
          <p:nvPr/>
        </p:nvGrpSpPr>
        <p:grpSpPr bwMode="auto">
          <a:xfrm>
            <a:off x="2209800" y="1371600"/>
            <a:ext cx="7924800" cy="4495800"/>
            <a:chOff x="432" y="864"/>
            <a:chExt cx="4992" cy="2832"/>
          </a:xfrm>
        </p:grpSpPr>
        <p:sp>
          <p:nvSpPr>
            <p:cNvPr id="21512" name="AutoShape 5"/>
            <p:cNvSpPr>
              <a:spLocks noChangeAspect="1" noChangeArrowheads="1" noTextEdit="1"/>
            </p:cNvSpPr>
            <p:nvPr/>
          </p:nvSpPr>
          <p:spPr bwMode="auto">
            <a:xfrm>
              <a:off x="432" y="864"/>
              <a:ext cx="4992" cy="2832"/>
            </a:xfrm>
            <a:prstGeom prst="rect">
              <a:avLst/>
            </a:prstGeom>
            <a:noFill/>
            <a:ln w="9525">
              <a:noFill/>
              <a:miter lim="800000"/>
              <a:headEnd/>
              <a:tailEnd/>
            </a:ln>
          </p:spPr>
          <p:txBody>
            <a:bodyPr/>
            <a:lstStyle/>
            <a:p>
              <a:endParaRPr lang="en-US"/>
            </a:p>
          </p:txBody>
        </p:sp>
        <p:sp>
          <p:nvSpPr>
            <p:cNvPr id="21513" name="Rectangle 7"/>
            <p:cNvSpPr>
              <a:spLocks noChangeArrowheads="1"/>
            </p:cNvSpPr>
            <p:nvPr/>
          </p:nvSpPr>
          <p:spPr bwMode="auto">
            <a:xfrm>
              <a:off x="477" y="903"/>
              <a:ext cx="4893" cy="2754"/>
            </a:xfrm>
            <a:prstGeom prst="rect">
              <a:avLst/>
            </a:prstGeom>
            <a:solidFill>
              <a:srgbClr val="FFFFFF"/>
            </a:solidFill>
            <a:ln w="14288">
              <a:solidFill>
                <a:srgbClr val="000000"/>
              </a:solidFill>
              <a:miter lim="800000"/>
              <a:headEnd/>
              <a:tailEnd/>
            </a:ln>
          </p:spPr>
          <p:txBody>
            <a:bodyPr/>
            <a:lstStyle/>
            <a:p>
              <a:endParaRPr lang="en-US"/>
            </a:p>
          </p:txBody>
        </p:sp>
        <p:sp>
          <p:nvSpPr>
            <p:cNvPr id="21514" name="Line 8"/>
            <p:cNvSpPr>
              <a:spLocks noChangeShapeType="1"/>
            </p:cNvSpPr>
            <p:nvPr/>
          </p:nvSpPr>
          <p:spPr bwMode="auto">
            <a:xfrm>
              <a:off x="1022" y="2739"/>
              <a:ext cx="4080" cy="1"/>
            </a:xfrm>
            <a:prstGeom prst="line">
              <a:avLst/>
            </a:prstGeom>
            <a:noFill/>
            <a:ln w="0">
              <a:solidFill>
                <a:srgbClr val="C0C0C0"/>
              </a:solidFill>
              <a:round/>
              <a:headEnd/>
              <a:tailEnd/>
            </a:ln>
          </p:spPr>
          <p:txBody>
            <a:bodyPr/>
            <a:lstStyle/>
            <a:p>
              <a:endParaRPr lang="en-US"/>
            </a:p>
          </p:txBody>
        </p:sp>
        <p:sp>
          <p:nvSpPr>
            <p:cNvPr id="21515" name="Line 9"/>
            <p:cNvSpPr>
              <a:spLocks noChangeShapeType="1"/>
            </p:cNvSpPr>
            <p:nvPr/>
          </p:nvSpPr>
          <p:spPr bwMode="auto">
            <a:xfrm>
              <a:off x="1022" y="2402"/>
              <a:ext cx="4080" cy="1"/>
            </a:xfrm>
            <a:prstGeom prst="line">
              <a:avLst/>
            </a:prstGeom>
            <a:noFill/>
            <a:ln w="0">
              <a:solidFill>
                <a:srgbClr val="C0C0C0"/>
              </a:solidFill>
              <a:round/>
              <a:headEnd/>
              <a:tailEnd/>
            </a:ln>
          </p:spPr>
          <p:txBody>
            <a:bodyPr/>
            <a:lstStyle/>
            <a:p>
              <a:endParaRPr lang="en-US"/>
            </a:p>
          </p:txBody>
        </p:sp>
        <p:sp>
          <p:nvSpPr>
            <p:cNvPr id="21516" name="Line 10"/>
            <p:cNvSpPr>
              <a:spLocks noChangeShapeType="1"/>
            </p:cNvSpPr>
            <p:nvPr/>
          </p:nvSpPr>
          <p:spPr bwMode="auto">
            <a:xfrm>
              <a:off x="1022" y="2072"/>
              <a:ext cx="4080" cy="1"/>
            </a:xfrm>
            <a:prstGeom prst="line">
              <a:avLst/>
            </a:prstGeom>
            <a:noFill/>
            <a:ln w="0">
              <a:solidFill>
                <a:srgbClr val="C0C0C0"/>
              </a:solidFill>
              <a:round/>
              <a:headEnd/>
              <a:tailEnd/>
            </a:ln>
          </p:spPr>
          <p:txBody>
            <a:bodyPr/>
            <a:lstStyle/>
            <a:p>
              <a:endParaRPr lang="en-US"/>
            </a:p>
          </p:txBody>
        </p:sp>
        <p:sp>
          <p:nvSpPr>
            <p:cNvPr id="21517" name="Line 11"/>
            <p:cNvSpPr>
              <a:spLocks noChangeShapeType="1"/>
            </p:cNvSpPr>
            <p:nvPr/>
          </p:nvSpPr>
          <p:spPr bwMode="auto">
            <a:xfrm>
              <a:off x="1022" y="1743"/>
              <a:ext cx="4080" cy="1"/>
            </a:xfrm>
            <a:prstGeom prst="line">
              <a:avLst/>
            </a:prstGeom>
            <a:noFill/>
            <a:ln w="0">
              <a:solidFill>
                <a:srgbClr val="C0C0C0"/>
              </a:solidFill>
              <a:round/>
              <a:headEnd/>
              <a:tailEnd/>
            </a:ln>
          </p:spPr>
          <p:txBody>
            <a:bodyPr/>
            <a:lstStyle/>
            <a:p>
              <a:endParaRPr lang="en-US"/>
            </a:p>
          </p:txBody>
        </p:sp>
        <p:sp>
          <p:nvSpPr>
            <p:cNvPr id="21518" name="Line 12"/>
            <p:cNvSpPr>
              <a:spLocks noChangeShapeType="1"/>
            </p:cNvSpPr>
            <p:nvPr/>
          </p:nvSpPr>
          <p:spPr bwMode="auto">
            <a:xfrm>
              <a:off x="1022" y="1405"/>
              <a:ext cx="4080" cy="1"/>
            </a:xfrm>
            <a:prstGeom prst="line">
              <a:avLst/>
            </a:prstGeom>
            <a:noFill/>
            <a:ln w="0">
              <a:solidFill>
                <a:srgbClr val="C0C0C0"/>
              </a:solidFill>
              <a:round/>
              <a:headEnd/>
              <a:tailEnd/>
            </a:ln>
          </p:spPr>
          <p:txBody>
            <a:bodyPr/>
            <a:lstStyle/>
            <a:p>
              <a:endParaRPr lang="en-US"/>
            </a:p>
          </p:txBody>
        </p:sp>
        <p:sp>
          <p:nvSpPr>
            <p:cNvPr id="21519" name="Line 13"/>
            <p:cNvSpPr>
              <a:spLocks noChangeShapeType="1"/>
            </p:cNvSpPr>
            <p:nvPr/>
          </p:nvSpPr>
          <p:spPr bwMode="auto">
            <a:xfrm>
              <a:off x="1022" y="1076"/>
              <a:ext cx="4080" cy="1"/>
            </a:xfrm>
            <a:prstGeom prst="line">
              <a:avLst/>
            </a:prstGeom>
            <a:noFill/>
            <a:ln w="0">
              <a:solidFill>
                <a:srgbClr val="C0C0C0"/>
              </a:solidFill>
              <a:round/>
              <a:headEnd/>
              <a:tailEnd/>
            </a:ln>
          </p:spPr>
          <p:txBody>
            <a:bodyPr/>
            <a:lstStyle/>
            <a:p>
              <a:endParaRPr lang="en-US"/>
            </a:p>
          </p:txBody>
        </p:sp>
        <p:sp>
          <p:nvSpPr>
            <p:cNvPr id="21520" name="Line 14"/>
            <p:cNvSpPr>
              <a:spLocks noChangeShapeType="1"/>
            </p:cNvSpPr>
            <p:nvPr/>
          </p:nvSpPr>
          <p:spPr bwMode="auto">
            <a:xfrm>
              <a:off x="1022" y="1076"/>
              <a:ext cx="1" cy="1992"/>
            </a:xfrm>
            <a:prstGeom prst="line">
              <a:avLst/>
            </a:prstGeom>
            <a:noFill/>
            <a:ln w="0">
              <a:solidFill>
                <a:srgbClr val="000000"/>
              </a:solidFill>
              <a:round/>
              <a:headEnd/>
              <a:tailEnd/>
            </a:ln>
          </p:spPr>
          <p:txBody>
            <a:bodyPr/>
            <a:lstStyle/>
            <a:p>
              <a:endParaRPr lang="en-US"/>
            </a:p>
          </p:txBody>
        </p:sp>
        <p:sp>
          <p:nvSpPr>
            <p:cNvPr id="21521" name="Line 15"/>
            <p:cNvSpPr>
              <a:spLocks noChangeShapeType="1"/>
            </p:cNvSpPr>
            <p:nvPr/>
          </p:nvSpPr>
          <p:spPr bwMode="auto">
            <a:xfrm>
              <a:off x="978" y="3068"/>
              <a:ext cx="44" cy="1"/>
            </a:xfrm>
            <a:prstGeom prst="line">
              <a:avLst/>
            </a:prstGeom>
            <a:noFill/>
            <a:ln w="0">
              <a:solidFill>
                <a:srgbClr val="000000"/>
              </a:solidFill>
              <a:round/>
              <a:headEnd/>
              <a:tailEnd/>
            </a:ln>
          </p:spPr>
          <p:txBody>
            <a:bodyPr/>
            <a:lstStyle/>
            <a:p>
              <a:endParaRPr lang="en-US"/>
            </a:p>
          </p:txBody>
        </p:sp>
        <p:sp>
          <p:nvSpPr>
            <p:cNvPr id="21522" name="Line 16"/>
            <p:cNvSpPr>
              <a:spLocks noChangeShapeType="1"/>
            </p:cNvSpPr>
            <p:nvPr/>
          </p:nvSpPr>
          <p:spPr bwMode="auto">
            <a:xfrm>
              <a:off x="978" y="2739"/>
              <a:ext cx="44" cy="1"/>
            </a:xfrm>
            <a:prstGeom prst="line">
              <a:avLst/>
            </a:prstGeom>
            <a:noFill/>
            <a:ln w="0">
              <a:solidFill>
                <a:srgbClr val="000000"/>
              </a:solidFill>
              <a:round/>
              <a:headEnd/>
              <a:tailEnd/>
            </a:ln>
          </p:spPr>
          <p:txBody>
            <a:bodyPr/>
            <a:lstStyle/>
            <a:p>
              <a:endParaRPr lang="en-US"/>
            </a:p>
          </p:txBody>
        </p:sp>
        <p:sp>
          <p:nvSpPr>
            <p:cNvPr id="21523" name="Line 17"/>
            <p:cNvSpPr>
              <a:spLocks noChangeShapeType="1"/>
            </p:cNvSpPr>
            <p:nvPr/>
          </p:nvSpPr>
          <p:spPr bwMode="auto">
            <a:xfrm>
              <a:off x="978" y="2402"/>
              <a:ext cx="44" cy="1"/>
            </a:xfrm>
            <a:prstGeom prst="line">
              <a:avLst/>
            </a:prstGeom>
            <a:noFill/>
            <a:ln w="0">
              <a:solidFill>
                <a:srgbClr val="000000"/>
              </a:solidFill>
              <a:round/>
              <a:headEnd/>
              <a:tailEnd/>
            </a:ln>
          </p:spPr>
          <p:txBody>
            <a:bodyPr/>
            <a:lstStyle/>
            <a:p>
              <a:endParaRPr lang="en-US"/>
            </a:p>
          </p:txBody>
        </p:sp>
        <p:sp>
          <p:nvSpPr>
            <p:cNvPr id="21524" name="Line 18"/>
            <p:cNvSpPr>
              <a:spLocks noChangeShapeType="1"/>
            </p:cNvSpPr>
            <p:nvPr/>
          </p:nvSpPr>
          <p:spPr bwMode="auto">
            <a:xfrm>
              <a:off x="978" y="2072"/>
              <a:ext cx="44" cy="1"/>
            </a:xfrm>
            <a:prstGeom prst="line">
              <a:avLst/>
            </a:prstGeom>
            <a:noFill/>
            <a:ln w="0">
              <a:solidFill>
                <a:srgbClr val="000000"/>
              </a:solidFill>
              <a:round/>
              <a:headEnd/>
              <a:tailEnd/>
            </a:ln>
          </p:spPr>
          <p:txBody>
            <a:bodyPr/>
            <a:lstStyle/>
            <a:p>
              <a:endParaRPr lang="en-US"/>
            </a:p>
          </p:txBody>
        </p:sp>
        <p:sp>
          <p:nvSpPr>
            <p:cNvPr id="21525" name="Line 19"/>
            <p:cNvSpPr>
              <a:spLocks noChangeShapeType="1"/>
            </p:cNvSpPr>
            <p:nvPr/>
          </p:nvSpPr>
          <p:spPr bwMode="auto">
            <a:xfrm>
              <a:off x="978" y="1743"/>
              <a:ext cx="44" cy="1"/>
            </a:xfrm>
            <a:prstGeom prst="line">
              <a:avLst/>
            </a:prstGeom>
            <a:noFill/>
            <a:ln w="0">
              <a:solidFill>
                <a:srgbClr val="000000"/>
              </a:solidFill>
              <a:round/>
              <a:headEnd/>
              <a:tailEnd/>
            </a:ln>
          </p:spPr>
          <p:txBody>
            <a:bodyPr/>
            <a:lstStyle/>
            <a:p>
              <a:endParaRPr lang="en-US"/>
            </a:p>
          </p:txBody>
        </p:sp>
        <p:sp>
          <p:nvSpPr>
            <p:cNvPr id="21526" name="Line 20"/>
            <p:cNvSpPr>
              <a:spLocks noChangeShapeType="1"/>
            </p:cNvSpPr>
            <p:nvPr/>
          </p:nvSpPr>
          <p:spPr bwMode="auto">
            <a:xfrm>
              <a:off x="978" y="1405"/>
              <a:ext cx="44" cy="1"/>
            </a:xfrm>
            <a:prstGeom prst="line">
              <a:avLst/>
            </a:prstGeom>
            <a:noFill/>
            <a:ln w="0">
              <a:solidFill>
                <a:srgbClr val="000000"/>
              </a:solidFill>
              <a:round/>
              <a:headEnd/>
              <a:tailEnd/>
            </a:ln>
          </p:spPr>
          <p:txBody>
            <a:bodyPr/>
            <a:lstStyle/>
            <a:p>
              <a:endParaRPr lang="en-US"/>
            </a:p>
          </p:txBody>
        </p:sp>
        <p:sp>
          <p:nvSpPr>
            <p:cNvPr id="21527" name="Line 21"/>
            <p:cNvSpPr>
              <a:spLocks noChangeShapeType="1"/>
            </p:cNvSpPr>
            <p:nvPr/>
          </p:nvSpPr>
          <p:spPr bwMode="auto">
            <a:xfrm>
              <a:off x="978" y="1076"/>
              <a:ext cx="44" cy="1"/>
            </a:xfrm>
            <a:prstGeom prst="line">
              <a:avLst/>
            </a:prstGeom>
            <a:noFill/>
            <a:ln w="0">
              <a:solidFill>
                <a:srgbClr val="000000"/>
              </a:solidFill>
              <a:round/>
              <a:headEnd/>
              <a:tailEnd/>
            </a:ln>
          </p:spPr>
          <p:txBody>
            <a:bodyPr/>
            <a:lstStyle/>
            <a:p>
              <a:endParaRPr lang="en-US"/>
            </a:p>
          </p:txBody>
        </p:sp>
        <p:sp>
          <p:nvSpPr>
            <p:cNvPr id="21528" name="Line 22"/>
            <p:cNvSpPr>
              <a:spLocks noChangeShapeType="1"/>
            </p:cNvSpPr>
            <p:nvPr/>
          </p:nvSpPr>
          <p:spPr bwMode="auto">
            <a:xfrm>
              <a:off x="1022" y="3068"/>
              <a:ext cx="4080" cy="1"/>
            </a:xfrm>
            <a:prstGeom prst="line">
              <a:avLst/>
            </a:prstGeom>
            <a:noFill/>
            <a:ln w="0">
              <a:solidFill>
                <a:srgbClr val="000000"/>
              </a:solidFill>
              <a:round/>
              <a:headEnd/>
              <a:tailEnd/>
            </a:ln>
          </p:spPr>
          <p:txBody>
            <a:bodyPr/>
            <a:lstStyle/>
            <a:p>
              <a:endParaRPr lang="en-US"/>
            </a:p>
          </p:txBody>
        </p:sp>
        <p:sp>
          <p:nvSpPr>
            <p:cNvPr id="21529" name="Line 23"/>
            <p:cNvSpPr>
              <a:spLocks noChangeShapeType="1"/>
            </p:cNvSpPr>
            <p:nvPr/>
          </p:nvSpPr>
          <p:spPr bwMode="auto">
            <a:xfrm flipV="1">
              <a:off x="1022" y="3068"/>
              <a:ext cx="1" cy="40"/>
            </a:xfrm>
            <a:prstGeom prst="line">
              <a:avLst/>
            </a:prstGeom>
            <a:noFill/>
            <a:ln w="0">
              <a:solidFill>
                <a:srgbClr val="000000"/>
              </a:solidFill>
              <a:round/>
              <a:headEnd/>
              <a:tailEnd/>
            </a:ln>
          </p:spPr>
          <p:txBody>
            <a:bodyPr/>
            <a:lstStyle/>
            <a:p>
              <a:endParaRPr lang="en-US"/>
            </a:p>
          </p:txBody>
        </p:sp>
        <p:sp>
          <p:nvSpPr>
            <p:cNvPr id="21530" name="Line 24"/>
            <p:cNvSpPr>
              <a:spLocks noChangeShapeType="1"/>
            </p:cNvSpPr>
            <p:nvPr/>
          </p:nvSpPr>
          <p:spPr bwMode="auto">
            <a:xfrm flipV="1">
              <a:off x="1702" y="3068"/>
              <a:ext cx="1" cy="40"/>
            </a:xfrm>
            <a:prstGeom prst="line">
              <a:avLst/>
            </a:prstGeom>
            <a:noFill/>
            <a:ln w="0">
              <a:solidFill>
                <a:srgbClr val="000000"/>
              </a:solidFill>
              <a:round/>
              <a:headEnd/>
              <a:tailEnd/>
            </a:ln>
          </p:spPr>
          <p:txBody>
            <a:bodyPr/>
            <a:lstStyle/>
            <a:p>
              <a:endParaRPr lang="en-US"/>
            </a:p>
          </p:txBody>
        </p:sp>
        <p:sp>
          <p:nvSpPr>
            <p:cNvPr id="21531" name="Line 25"/>
            <p:cNvSpPr>
              <a:spLocks noChangeShapeType="1"/>
            </p:cNvSpPr>
            <p:nvPr/>
          </p:nvSpPr>
          <p:spPr bwMode="auto">
            <a:xfrm flipV="1">
              <a:off x="2382" y="3068"/>
              <a:ext cx="1" cy="40"/>
            </a:xfrm>
            <a:prstGeom prst="line">
              <a:avLst/>
            </a:prstGeom>
            <a:noFill/>
            <a:ln w="0">
              <a:solidFill>
                <a:srgbClr val="000000"/>
              </a:solidFill>
              <a:round/>
              <a:headEnd/>
              <a:tailEnd/>
            </a:ln>
          </p:spPr>
          <p:txBody>
            <a:bodyPr/>
            <a:lstStyle/>
            <a:p>
              <a:endParaRPr lang="en-US"/>
            </a:p>
          </p:txBody>
        </p:sp>
        <p:sp>
          <p:nvSpPr>
            <p:cNvPr id="21532" name="Line 26"/>
            <p:cNvSpPr>
              <a:spLocks noChangeShapeType="1"/>
            </p:cNvSpPr>
            <p:nvPr/>
          </p:nvSpPr>
          <p:spPr bwMode="auto">
            <a:xfrm flipV="1">
              <a:off x="3062" y="3068"/>
              <a:ext cx="1" cy="40"/>
            </a:xfrm>
            <a:prstGeom prst="line">
              <a:avLst/>
            </a:prstGeom>
            <a:noFill/>
            <a:ln w="0">
              <a:solidFill>
                <a:srgbClr val="000000"/>
              </a:solidFill>
              <a:round/>
              <a:headEnd/>
              <a:tailEnd/>
            </a:ln>
          </p:spPr>
          <p:txBody>
            <a:bodyPr/>
            <a:lstStyle/>
            <a:p>
              <a:endParaRPr lang="en-US"/>
            </a:p>
          </p:txBody>
        </p:sp>
        <p:sp>
          <p:nvSpPr>
            <p:cNvPr id="21533" name="Line 27"/>
            <p:cNvSpPr>
              <a:spLocks noChangeShapeType="1"/>
            </p:cNvSpPr>
            <p:nvPr/>
          </p:nvSpPr>
          <p:spPr bwMode="auto">
            <a:xfrm flipV="1">
              <a:off x="3742" y="3068"/>
              <a:ext cx="1" cy="40"/>
            </a:xfrm>
            <a:prstGeom prst="line">
              <a:avLst/>
            </a:prstGeom>
            <a:noFill/>
            <a:ln w="0">
              <a:solidFill>
                <a:srgbClr val="000000"/>
              </a:solidFill>
              <a:round/>
              <a:headEnd/>
              <a:tailEnd/>
            </a:ln>
          </p:spPr>
          <p:txBody>
            <a:bodyPr/>
            <a:lstStyle/>
            <a:p>
              <a:endParaRPr lang="en-US"/>
            </a:p>
          </p:txBody>
        </p:sp>
        <p:sp>
          <p:nvSpPr>
            <p:cNvPr id="21534" name="Line 28"/>
            <p:cNvSpPr>
              <a:spLocks noChangeShapeType="1"/>
            </p:cNvSpPr>
            <p:nvPr/>
          </p:nvSpPr>
          <p:spPr bwMode="auto">
            <a:xfrm flipV="1">
              <a:off x="4422" y="3068"/>
              <a:ext cx="1" cy="40"/>
            </a:xfrm>
            <a:prstGeom prst="line">
              <a:avLst/>
            </a:prstGeom>
            <a:noFill/>
            <a:ln w="0">
              <a:solidFill>
                <a:srgbClr val="000000"/>
              </a:solidFill>
              <a:round/>
              <a:headEnd/>
              <a:tailEnd/>
            </a:ln>
          </p:spPr>
          <p:txBody>
            <a:bodyPr/>
            <a:lstStyle/>
            <a:p>
              <a:endParaRPr lang="en-US"/>
            </a:p>
          </p:txBody>
        </p:sp>
        <p:sp>
          <p:nvSpPr>
            <p:cNvPr id="21535" name="Line 29"/>
            <p:cNvSpPr>
              <a:spLocks noChangeShapeType="1"/>
            </p:cNvSpPr>
            <p:nvPr/>
          </p:nvSpPr>
          <p:spPr bwMode="auto">
            <a:xfrm flipV="1">
              <a:off x="5102" y="3068"/>
              <a:ext cx="1" cy="40"/>
            </a:xfrm>
            <a:prstGeom prst="line">
              <a:avLst/>
            </a:prstGeom>
            <a:noFill/>
            <a:ln w="0">
              <a:solidFill>
                <a:srgbClr val="000000"/>
              </a:solidFill>
              <a:round/>
              <a:headEnd/>
              <a:tailEnd/>
            </a:ln>
          </p:spPr>
          <p:txBody>
            <a:bodyPr/>
            <a:lstStyle/>
            <a:p>
              <a:endParaRPr lang="en-US"/>
            </a:p>
          </p:txBody>
        </p:sp>
        <p:sp>
          <p:nvSpPr>
            <p:cNvPr id="21536" name="Freeform 30"/>
            <p:cNvSpPr>
              <a:spLocks/>
            </p:cNvSpPr>
            <p:nvPr/>
          </p:nvSpPr>
          <p:spPr bwMode="auto">
            <a:xfrm>
              <a:off x="5084" y="1311"/>
              <a:ext cx="18" cy="267"/>
            </a:xfrm>
            <a:custGeom>
              <a:avLst/>
              <a:gdLst>
                <a:gd name="T0" fmla="*/ 18 w 18"/>
                <a:gd name="T1" fmla="*/ 0 h 267"/>
                <a:gd name="T2" fmla="*/ 18 w 18"/>
                <a:gd name="T3" fmla="*/ 71 h 267"/>
                <a:gd name="T4" fmla="*/ 9 w 18"/>
                <a:gd name="T5" fmla="*/ 141 h 267"/>
                <a:gd name="T6" fmla="*/ 0 w 18"/>
                <a:gd name="T7" fmla="*/ 212 h 267"/>
                <a:gd name="T8" fmla="*/ 0 w 18"/>
                <a:gd name="T9" fmla="*/ 267 h 267"/>
                <a:gd name="T10" fmla="*/ 0 60000 65536"/>
                <a:gd name="T11" fmla="*/ 0 60000 65536"/>
                <a:gd name="T12" fmla="*/ 0 60000 65536"/>
                <a:gd name="T13" fmla="*/ 0 60000 65536"/>
                <a:gd name="T14" fmla="*/ 0 60000 65536"/>
                <a:gd name="T15" fmla="*/ 0 w 18"/>
                <a:gd name="T16" fmla="*/ 0 h 267"/>
                <a:gd name="T17" fmla="*/ 18 w 18"/>
                <a:gd name="T18" fmla="*/ 267 h 267"/>
              </a:gdLst>
              <a:ahLst/>
              <a:cxnLst>
                <a:cxn ang="T10">
                  <a:pos x="T0" y="T1"/>
                </a:cxn>
                <a:cxn ang="T11">
                  <a:pos x="T2" y="T3"/>
                </a:cxn>
                <a:cxn ang="T12">
                  <a:pos x="T4" y="T5"/>
                </a:cxn>
                <a:cxn ang="T13">
                  <a:pos x="T6" y="T7"/>
                </a:cxn>
                <a:cxn ang="T14">
                  <a:pos x="T8" y="T9"/>
                </a:cxn>
              </a:cxnLst>
              <a:rect l="T15" t="T16" r="T17" b="T18"/>
              <a:pathLst>
                <a:path w="18" h="267">
                  <a:moveTo>
                    <a:pt x="18" y="0"/>
                  </a:moveTo>
                  <a:lnTo>
                    <a:pt x="18" y="71"/>
                  </a:lnTo>
                  <a:lnTo>
                    <a:pt x="9" y="141"/>
                  </a:lnTo>
                  <a:lnTo>
                    <a:pt x="0" y="212"/>
                  </a:lnTo>
                  <a:lnTo>
                    <a:pt x="0" y="267"/>
                  </a:lnTo>
                </a:path>
              </a:pathLst>
            </a:custGeom>
            <a:noFill/>
            <a:ln w="14288">
              <a:solidFill>
                <a:srgbClr val="000080"/>
              </a:solidFill>
              <a:round/>
              <a:headEnd/>
              <a:tailEnd/>
            </a:ln>
          </p:spPr>
          <p:txBody>
            <a:bodyPr/>
            <a:lstStyle/>
            <a:p>
              <a:endParaRPr lang="en-US"/>
            </a:p>
          </p:txBody>
        </p:sp>
        <p:sp>
          <p:nvSpPr>
            <p:cNvPr id="21537" name="Freeform 31"/>
            <p:cNvSpPr>
              <a:spLocks/>
            </p:cNvSpPr>
            <p:nvPr/>
          </p:nvSpPr>
          <p:spPr bwMode="auto">
            <a:xfrm>
              <a:off x="5066" y="1578"/>
              <a:ext cx="18" cy="125"/>
            </a:xfrm>
            <a:custGeom>
              <a:avLst/>
              <a:gdLst>
                <a:gd name="T0" fmla="*/ 18 w 18"/>
                <a:gd name="T1" fmla="*/ 0 h 125"/>
                <a:gd name="T2" fmla="*/ 18 w 18"/>
                <a:gd name="T3" fmla="*/ 39 h 125"/>
                <a:gd name="T4" fmla="*/ 9 w 18"/>
                <a:gd name="T5" fmla="*/ 78 h 125"/>
                <a:gd name="T6" fmla="*/ 0 w 18"/>
                <a:gd name="T7" fmla="*/ 102 h 125"/>
                <a:gd name="T8" fmla="*/ 0 w 18"/>
                <a:gd name="T9" fmla="*/ 125 h 125"/>
                <a:gd name="T10" fmla="*/ 0 60000 65536"/>
                <a:gd name="T11" fmla="*/ 0 60000 65536"/>
                <a:gd name="T12" fmla="*/ 0 60000 65536"/>
                <a:gd name="T13" fmla="*/ 0 60000 65536"/>
                <a:gd name="T14" fmla="*/ 0 60000 65536"/>
                <a:gd name="T15" fmla="*/ 0 w 18"/>
                <a:gd name="T16" fmla="*/ 0 h 125"/>
                <a:gd name="T17" fmla="*/ 18 w 18"/>
                <a:gd name="T18" fmla="*/ 125 h 125"/>
              </a:gdLst>
              <a:ahLst/>
              <a:cxnLst>
                <a:cxn ang="T10">
                  <a:pos x="T0" y="T1"/>
                </a:cxn>
                <a:cxn ang="T11">
                  <a:pos x="T2" y="T3"/>
                </a:cxn>
                <a:cxn ang="T12">
                  <a:pos x="T4" y="T5"/>
                </a:cxn>
                <a:cxn ang="T13">
                  <a:pos x="T6" y="T7"/>
                </a:cxn>
                <a:cxn ang="T14">
                  <a:pos x="T8" y="T9"/>
                </a:cxn>
              </a:cxnLst>
              <a:rect l="T15" t="T16" r="T17" b="T18"/>
              <a:pathLst>
                <a:path w="18" h="125">
                  <a:moveTo>
                    <a:pt x="18" y="0"/>
                  </a:moveTo>
                  <a:lnTo>
                    <a:pt x="18" y="39"/>
                  </a:lnTo>
                  <a:lnTo>
                    <a:pt x="9" y="78"/>
                  </a:lnTo>
                  <a:lnTo>
                    <a:pt x="0" y="102"/>
                  </a:lnTo>
                  <a:lnTo>
                    <a:pt x="0" y="125"/>
                  </a:lnTo>
                </a:path>
              </a:pathLst>
            </a:custGeom>
            <a:noFill/>
            <a:ln w="14288">
              <a:solidFill>
                <a:srgbClr val="000080"/>
              </a:solidFill>
              <a:round/>
              <a:headEnd/>
              <a:tailEnd/>
            </a:ln>
          </p:spPr>
          <p:txBody>
            <a:bodyPr/>
            <a:lstStyle/>
            <a:p>
              <a:endParaRPr lang="en-US"/>
            </a:p>
          </p:txBody>
        </p:sp>
        <p:sp>
          <p:nvSpPr>
            <p:cNvPr id="21538" name="Freeform 32"/>
            <p:cNvSpPr>
              <a:spLocks/>
            </p:cNvSpPr>
            <p:nvPr/>
          </p:nvSpPr>
          <p:spPr bwMode="auto">
            <a:xfrm>
              <a:off x="5048" y="1703"/>
              <a:ext cx="18" cy="71"/>
            </a:xfrm>
            <a:custGeom>
              <a:avLst/>
              <a:gdLst>
                <a:gd name="T0" fmla="*/ 18 w 18"/>
                <a:gd name="T1" fmla="*/ 0 h 71"/>
                <a:gd name="T2" fmla="*/ 9 w 18"/>
                <a:gd name="T3" fmla="*/ 32 h 71"/>
                <a:gd name="T4" fmla="*/ 9 w 18"/>
                <a:gd name="T5" fmla="*/ 47 h 71"/>
                <a:gd name="T6" fmla="*/ 0 w 18"/>
                <a:gd name="T7" fmla="*/ 71 h 71"/>
                <a:gd name="T8" fmla="*/ 0 60000 65536"/>
                <a:gd name="T9" fmla="*/ 0 60000 65536"/>
                <a:gd name="T10" fmla="*/ 0 60000 65536"/>
                <a:gd name="T11" fmla="*/ 0 60000 65536"/>
                <a:gd name="T12" fmla="*/ 0 w 18"/>
                <a:gd name="T13" fmla="*/ 0 h 71"/>
                <a:gd name="T14" fmla="*/ 18 w 18"/>
                <a:gd name="T15" fmla="*/ 71 h 71"/>
              </a:gdLst>
              <a:ahLst/>
              <a:cxnLst>
                <a:cxn ang="T8">
                  <a:pos x="T0" y="T1"/>
                </a:cxn>
                <a:cxn ang="T9">
                  <a:pos x="T2" y="T3"/>
                </a:cxn>
                <a:cxn ang="T10">
                  <a:pos x="T4" y="T5"/>
                </a:cxn>
                <a:cxn ang="T11">
                  <a:pos x="T6" y="T7"/>
                </a:cxn>
              </a:cxnLst>
              <a:rect l="T12" t="T13" r="T14" b="T15"/>
              <a:pathLst>
                <a:path w="18" h="71">
                  <a:moveTo>
                    <a:pt x="18" y="0"/>
                  </a:moveTo>
                  <a:lnTo>
                    <a:pt x="9" y="32"/>
                  </a:lnTo>
                  <a:lnTo>
                    <a:pt x="9" y="47"/>
                  </a:lnTo>
                  <a:lnTo>
                    <a:pt x="0" y="71"/>
                  </a:lnTo>
                </a:path>
              </a:pathLst>
            </a:custGeom>
            <a:noFill/>
            <a:ln w="14288">
              <a:solidFill>
                <a:srgbClr val="000080"/>
              </a:solidFill>
              <a:round/>
              <a:headEnd/>
              <a:tailEnd/>
            </a:ln>
          </p:spPr>
          <p:txBody>
            <a:bodyPr/>
            <a:lstStyle/>
            <a:p>
              <a:endParaRPr lang="en-US"/>
            </a:p>
          </p:txBody>
        </p:sp>
        <p:sp>
          <p:nvSpPr>
            <p:cNvPr id="21539" name="Freeform 33"/>
            <p:cNvSpPr>
              <a:spLocks/>
            </p:cNvSpPr>
            <p:nvPr/>
          </p:nvSpPr>
          <p:spPr bwMode="auto">
            <a:xfrm>
              <a:off x="4932" y="1774"/>
              <a:ext cx="116" cy="267"/>
            </a:xfrm>
            <a:custGeom>
              <a:avLst/>
              <a:gdLst>
                <a:gd name="T0" fmla="*/ 116 w 116"/>
                <a:gd name="T1" fmla="*/ 0 h 267"/>
                <a:gd name="T2" fmla="*/ 107 w 116"/>
                <a:gd name="T3" fmla="*/ 24 h 267"/>
                <a:gd name="T4" fmla="*/ 98 w 116"/>
                <a:gd name="T5" fmla="*/ 55 h 267"/>
                <a:gd name="T6" fmla="*/ 72 w 116"/>
                <a:gd name="T7" fmla="*/ 126 h 267"/>
                <a:gd name="T8" fmla="*/ 36 w 116"/>
                <a:gd name="T9" fmla="*/ 204 h 267"/>
                <a:gd name="T10" fmla="*/ 18 w 116"/>
                <a:gd name="T11" fmla="*/ 235 h 267"/>
                <a:gd name="T12" fmla="*/ 0 w 116"/>
                <a:gd name="T13" fmla="*/ 267 h 267"/>
                <a:gd name="T14" fmla="*/ 0 60000 65536"/>
                <a:gd name="T15" fmla="*/ 0 60000 65536"/>
                <a:gd name="T16" fmla="*/ 0 60000 65536"/>
                <a:gd name="T17" fmla="*/ 0 60000 65536"/>
                <a:gd name="T18" fmla="*/ 0 60000 65536"/>
                <a:gd name="T19" fmla="*/ 0 60000 65536"/>
                <a:gd name="T20" fmla="*/ 0 60000 65536"/>
                <a:gd name="T21" fmla="*/ 0 w 116"/>
                <a:gd name="T22" fmla="*/ 0 h 267"/>
                <a:gd name="T23" fmla="*/ 116 w 116"/>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267">
                  <a:moveTo>
                    <a:pt x="116" y="0"/>
                  </a:moveTo>
                  <a:lnTo>
                    <a:pt x="107" y="24"/>
                  </a:lnTo>
                  <a:lnTo>
                    <a:pt x="98" y="55"/>
                  </a:lnTo>
                  <a:lnTo>
                    <a:pt x="72" y="126"/>
                  </a:lnTo>
                  <a:lnTo>
                    <a:pt x="36" y="204"/>
                  </a:lnTo>
                  <a:lnTo>
                    <a:pt x="18" y="235"/>
                  </a:lnTo>
                  <a:lnTo>
                    <a:pt x="0" y="267"/>
                  </a:lnTo>
                </a:path>
              </a:pathLst>
            </a:custGeom>
            <a:noFill/>
            <a:ln w="14288">
              <a:solidFill>
                <a:srgbClr val="000080"/>
              </a:solidFill>
              <a:round/>
              <a:headEnd/>
              <a:tailEnd/>
            </a:ln>
          </p:spPr>
          <p:txBody>
            <a:bodyPr/>
            <a:lstStyle/>
            <a:p>
              <a:endParaRPr lang="en-US"/>
            </a:p>
          </p:txBody>
        </p:sp>
        <p:sp>
          <p:nvSpPr>
            <p:cNvPr id="21540" name="Freeform 34"/>
            <p:cNvSpPr>
              <a:spLocks/>
            </p:cNvSpPr>
            <p:nvPr/>
          </p:nvSpPr>
          <p:spPr bwMode="auto">
            <a:xfrm>
              <a:off x="4762" y="2041"/>
              <a:ext cx="170" cy="164"/>
            </a:xfrm>
            <a:custGeom>
              <a:avLst/>
              <a:gdLst>
                <a:gd name="T0" fmla="*/ 170 w 170"/>
                <a:gd name="T1" fmla="*/ 0 h 164"/>
                <a:gd name="T2" fmla="*/ 134 w 170"/>
                <a:gd name="T3" fmla="*/ 47 h 164"/>
                <a:gd name="T4" fmla="*/ 98 w 170"/>
                <a:gd name="T5" fmla="*/ 86 h 164"/>
                <a:gd name="T6" fmla="*/ 54 w 170"/>
                <a:gd name="T7" fmla="*/ 125 h 164"/>
                <a:gd name="T8" fmla="*/ 0 w 170"/>
                <a:gd name="T9" fmla="*/ 164 h 164"/>
                <a:gd name="T10" fmla="*/ 0 60000 65536"/>
                <a:gd name="T11" fmla="*/ 0 60000 65536"/>
                <a:gd name="T12" fmla="*/ 0 60000 65536"/>
                <a:gd name="T13" fmla="*/ 0 60000 65536"/>
                <a:gd name="T14" fmla="*/ 0 60000 65536"/>
                <a:gd name="T15" fmla="*/ 0 w 170"/>
                <a:gd name="T16" fmla="*/ 0 h 164"/>
                <a:gd name="T17" fmla="*/ 170 w 170"/>
                <a:gd name="T18" fmla="*/ 164 h 164"/>
              </a:gdLst>
              <a:ahLst/>
              <a:cxnLst>
                <a:cxn ang="T10">
                  <a:pos x="T0" y="T1"/>
                </a:cxn>
                <a:cxn ang="T11">
                  <a:pos x="T2" y="T3"/>
                </a:cxn>
                <a:cxn ang="T12">
                  <a:pos x="T4" y="T5"/>
                </a:cxn>
                <a:cxn ang="T13">
                  <a:pos x="T6" y="T7"/>
                </a:cxn>
                <a:cxn ang="T14">
                  <a:pos x="T8" y="T9"/>
                </a:cxn>
              </a:cxnLst>
              <a:rect l="T15" t="T16" r="T17" b="T18"/>
              <a:pathLst>
                <a:path w="170" h="164">
                  <a:moveTo>
                    <a:pt x="170" y="0"/>
                  </a:moveTo>
                  <a:lnTo>
                    <a:pt x="134" y="47"/>
                  </a:lnTo>
                  <a:lnTo>
                    <a:pt x="98" y="86"/>
                  </a:lnTo>
                  <a:lnTo>
                    <a:pt x="54" y="125"/>
                  </a:lnTo>
                  <a:lnTo>
                    <a:pt x="0" y="164"/>
                  </a:lnTo>
                </a:path>
              </a:pathLst>
            </a:custGeom>
            <a:noFill/>
            <a:ln w="14288">
              <a:solidFill>
                <a:srgbClr val="000080"/>
              </a:solidFill>
              <a:round/>
              <a:headEnd/>
              <a:tailEnd/>
            </a:ln>
          </p:spPr>
          <p:txBody>
            <a:bodyPr/>
            <a:lstStyle/>
            <a:p>
              <a:endParaRPr lang="en-US"/>
            </a:p>
          </p:txBody>
        </p:sp>
        <p:sp>
          <p:nvSpPr>
            <p:cNvPr id="21541" name="Freeform 35"/>
            <p:cNvSpPr>
              <a:spLocks/>
            </p:cNvSpPr>
            <p:nvPr/>
          </p:nvSpPr>
          <p:spPr bwMode="auto">
            <a:xfrm>
              <a:off x="4422" y="2205"/>
              <a:ext cx="340" cy="165"/>
            </a:xfrm>
            <a:custGeom>
              <a:avLst/>
              <a:gdLst>
                <a:gd name="T0" fmla="*/ 340 w 340"/>
                <a:gd name="T1" fmla="*/ 0 h 165"/>
                <a:gd name="T2" fmla="*/ 286 w 340"/>
                <a:gd name="T3" fmla="*/ 40 h 165"/>
                <a:gd name="T4" fmla="*/ 215 w 340"/>
                <a:gd name="T5" fmla="*/ 79 h 165"/>
                <a:gd name="T6" fmla="*/ 170 w 340"/>
                <a:gd name="T7" fmla="*/ 102 h 165"/>
                <a:gd name="T8" fmla="*/ 116 w 340"/>
                <a:gd name="T9" fmla="*/ 118 h 165"/>
                <a:gd name="T10" fmla="*/ 63 w 340"/>
                <a:gd name="T11" fmla="*/ 142 h 165"/>
                <a:gd name="T12" fmla="*/ 0 w 340"/>
                <a:gd name="T13" fmla="*/ 165 h 165"/>
                <a:gd name="T14" fmla="*/ 0 60000 65536"/>
                <a:gd name="T15" fmla="*/ 0 60000 65536"/>
                <a:gd name="T16" fmla="*/ 0 60000 65536"/>
                <a:gd name="T17" fmla="*/ 0 60000 65536"/>
                <a:gd name="T18" fmla="*/ 0 60000 65536"/>
                <a:gd name="T19" fmla="*/ 0 60000 65536"/>
                <a:gd name="T20" fmla="*/ 0 60000 65536"/>
                <a:gd name="T21" fmla="*/ 0 w 340"/>
                <a:gd name="T22" fmla="*/ 0 h 165"/>
                <a:gd name="T23" fmla="*/ 340 w 340"/>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0" h="165">
                  <a:moveTo>
                    <a:pt x="340" y="0"/>
                  </a:moveTo>
                  <a:lnTo>
                    <a:pt x="286" y="40"/>
                  </a:lnTo>
                  <a:lnTo>
                    <a:pt x="215" y="79"/>
                  </a:lnTo>
                  <a:lnTo>
                    <a:pt x="170" y="102"/>
                  </a:lnTo>
                  <a:lnTo>
                    <a:pt x="116" y="118"/>
                  </a:lnTo>
                  <a:lnTo>
                    <a:pt x="63" y="142"/>
                  </a:lnTo>
                  <a:lnTo>
                    <a:pt x="0" y="165"/>
                  </a:lnTo>
                </a:path>
              </a:pathLst>
            </a:custGeom>
            <a:noFill/>
            <a:ln w="14288">
              <a:solidFill>
                <a:srgbClr val="000080"/>
              </a:solidFill>
              <a:round/>
              <a:headEnd/>
              <a:tailEnd/>
            </a:ln>
          </p:spPr>
          <p:txBody>
            <a:bodyPr/>
            <a:lstStyle/>
            <a:p>
              <a:endParaRPr lang="en-US"/>
            </a:p>
          </p:txBody>
        </p:sp>
        <p:sp>
          <p:nvSpPr>
            <p:cNvPr id="21542" name="Freeform 36"/>
            <p:cNvSpPr>
              <a:spLocks/>
            </p:cNvSpPr>
            <p:nvPr/>
          </p:nvSpPr>
          <p:spPr bwMode="auto">
            <a:xfrm>
              <a:off x="3402" y="2370"/>
              <a:ext cx="1020" cy="267"/>
            </a:xfrm>
            <a:custGeom>
              <a:avLst/>
              <a:gdLst>
                <a:gd name="T0" fmla="*/ 1020 w 1020"/>
                <a:gd name="T1" fmla="*/ 0 h 267"/>
                <a:gd name="T2" fmla="*/ 931 w 1020"/>
                <a:gd name="T3" fmla="*/ 32 h 267"/>
                <a:gd name="T4" fmla="*/ 832 w 1020"/>
                <a:gd name="T5" fmla="*/ 63 h 267"/>
                <a:gd name="T6" fmla="*/ 716 w 1020"/>
                <a:gd name="T7" fmla="*/ 94 h 267"/>
                <a:gd name="T8" fmla="*/ 591 w 1020"/>
                <a:gd name="T9" fmla="*/ 126 h 267"/>
                <a:gd name="T10" fmla="*/ 465 w 1020"/>
                <a:gd name="T11" fmla="*/ 165 h 267"/>
                <a:gd name="T12" fmla="*/ 322 w 1020"/>
                <a:gd name="T13" fmla="*/ 196 h 267"/>
                <a:gd name="T14" fmla="*/ 161 w 1020"/>
                <a:gd name="T15" fmla="*/ 236 h 267"/>
                <a:gd name="T16" fmla="*/ 0 w 1020"/>
                <a:gd name="T17" fmla="*/ 26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0"/>
                <a:gd name="T28" fmla="*/ 0 h 267"/>
                <a:gd name="T29" fmla="*/ 1020 w 1020"/>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0" h="267">
                  <a:moveTo>
                    <a:pt x="1020" y="0"/>
                  </a:moveTo>
                  <a:lnTo>
                    <a:pt x="931" y="32"/>
                  </a:lnTo>
                  <a:lnTo>
                    <a:pt x="832" y="63"/>
                  </a:lnTo>
                  <a:lnTo>
                    <a:pt x="716" y="94"/>
                  </a:lnTo>
                  <a:lnTo>
                    <a:pt x="591" y="126"/>
                  </a:lnTo>
                  <a:lnTo>
                    <a:pt x="465" y="165"/>
                  </a:lnTo>
                  <a:lnTo>
                    <a:pt x="322" y="196"/>
                  </a:lnTo>
                  <a:lnTo>
                    <a:pt x="161" y="236"/>
                  </a:lnTo>
                  <a:lnTo>
                    <a:pt x="0" y="267"/>
                  </a:lnTo>
                </a:path>
              </a:pathLst>
            </a:custGeom>
            <a:noFill/>
            <a:ln w="14288">
              <a:solidFill>
                <a:srgbClr val="000080"/>
              </a:solidFill>
              <a:round/>
              <a:headEnd/>
              <a:tailEnd/>
            </a:ln>
          </p:spPr>
          <p:txBody>
            <a:bodyPr/>
            <a:lstStyle/>
            <a:p>
              <a:endParaRPr lang="en-US"/>
            </a:p>
          </p:txBody>
        </p:sp>
        <p:sp>
          <p:nvSpPr>
            <p:cNvPr id="21543" name="Freeform 37"/>
            <p:cNvSpPr>
              <a:spLocks/>
            </p:cNvSpPr>
            <p:nvPr/>
          </p:nvSpPr>
          <p:spPr bwMode="auto">
            <a:xfrm>
              <a:off x="1702" y="2637"/>
              <a:ext cx="1700" cy="235"/>
            </a:xfrm>
            <a:custGeom>
              <a:avLst/>
              <a:gdLst>
                <a:gd name="T0" fmla="*/ 1700 w 1700"/>
                <a:gd name="T1" fmla="*/ 0 h 235"/>
                <a:gd name="T2" fmla="*/ 1521 w 1700"/>
                <a:gd name="T3" fmla="*/ 31 h 235"/>
                <a:gd name="T4" fmla="*/ 1324 w 1700"/>
                <a:gd name="T5" fmla="*/ 63 h 235"/>
                <a:gd name="T6" fmla="*/ 1110 w 1700"/>
                <a:gd name="T7" fmla="*/ 94 h 235"/>
                <a:gd name="T8" fmla="*/ 895 w 1700"/>
                <a:gd name="T9" fmla="*/ 118 h 235"/>
                <a:gd name="T10" fmla="*/ 439 w 1700"/>
                <a:gd name="T11" fmla="*/ 180 h 235"/>
                <a:gd name="T12" fmla="*/ 215 w 1700"/>
                <a:gd name="T13" fmla="*/ 204 h 235"/>
                <a:gd name="T14" fmla="*/ 0 w 1700"/>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1700"/>
                <a:gd name="T25" fmla="*/ 0 h 235"/>
                <a:gd name="T26" fmla="*/ 1700 w 1700"/>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 h="235">
                  <a:moveTo>
                    <a:pt x="1700" y="0"/>
                  </a:moveTo>
                  <a:lnTo>
                    <a:pt x="1521" y="31"/>
                  </a:lnTo>
                  <a:lnTo>
                    <a:pt x="1324" y="63"/>
                  </a:lnTo>
                  <a:lnTo>
                    <a:pt x="1110" y="94"/>
                  </a:lnTo>
                  <a:lnTo>
                    <a:pt x="895" y="118"/>
                  </a:lnTo>
                  <a:lnTo>
                    <a:pt x="439" y="180"/>
                  </a:lnTo>
                  <a:lnTo>
                    <a:pt x="215" y="204"/>
                  </a:lnTo>
                  <a:lnTo>
                    <a:pt x="0" y="235"/>
                  </a:lnTo>
                </a:path>
              </a:pathLst>
            </a:custGeom>
            <a:noFill/>
            <a:ln w="14288">
              <a:solidFill>
                <a:srgbClr val="000080"/>
              </a:solidFill>
              <a:round/>
              <a:headEnd/>
              <a:tailEnd/>
            </a:ln>
          </p:spPr>
          <p:txBody>
            <a:bodyPr/>
            <a:lstStyle/>
            <a:p>
              <a:endParaRPr lang="en-US"/>
            </a:p>
          </p:txBody>
        </p:sp>
        <p:sp>
          <p:nvSpPr>
            <p:cNvPr id="21544" name="Rectangle 38"/>
            <p:cNvSpPr>
              <a:spLocks noChangeArrowheads="1"/>
            </p:cNvSpPr>
            <p:nvPr/>
          </p:nvSpPr>
          <p:spPr bwMode="auto">
            <a:xfrm>
              <a:off x="844" y="3006"/>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21545" name="Rectangle 39"/>
            <p:cNvSpPr>
              <a:spLocks noChangeArrowheads="1"/>
            </p:cNvSpPr>
            <p:nvPr/>
          </p:nvSpPr>
          <p:spPr bwMode="auto">
            <a:xfrm>
              <a:off x="844" y="2676"/>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21546" name="Rectangle 40"/>
            <p:cNvSpPr>
              <a:spLocks noChangeArrowheads="1"/>
            </p:cNvSpPr>
            <p:nvPr/>
          </p:nvSpPr>
          <p:spPr bwMode="auto">
            <a:xfrm>
              <a:off x="844" y="2339"/>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21547" name="Rectangle 41"/>
            <p:cNvSpPr>
              <a:spLocks noChangeArrowheads="1"/>
            </p:cNvSpPr>
            <p:nvPr/>
          </p:nvSpPr>
          <p:spPr bwMode="auto">
            <a:xfrm>
              <a:off x="844" y="2009"/>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3</a:t>
              </a:r>
              <a:endParaRPr lang="en-US"/>
            </a:p>
          </p:txBody>
        </p:sp>
        <p:sp>
          <p:nvSpPr>
            <p:cNvPr id="21548" name="Rectangle 42"/>
            <p:cNvSpPr>
              <a:spLocks noChangeArrowheads="1"/>
            </p:cNvSpPr>
            <p:nvPr/>
          </p:nvSpPr>
          <p:spPr bwMode="auto">
            <a:xfrm>
              <a:off x="844" y="1680"/>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21549" name="Rectangle 43"/>
            <p:cNvSpPr>
              <a:spLocks noChangeArrowheads="1"/>
            </p:cNvSpPr>
            <p:nvPr/>
          </p:nvSpPr>
          <p:spPr bwMode="auto">
            <a:xfrm>
              <a:off x="844" y="1343"/>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21550" name="Rectangle 44"/>
            <p:cNvSpPr>
              <a:spLocks noChangeArrowheads="1"/>
            </p:cNvSpPr>
            <p:nvPr/>
          </p:nvSpPr>
          <p:spPr bwMode="auto">
            <a:xfrm>
              <a:off x="844" y="1013"/>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21551" name="Rectangle 45"/>
            <p:cNvSpPr>
              <a:spLocks noChangeArrowheads="1"/>
            </p:cNvSpPr>
            <p:nvPr/>
          </p:nvSpPr>
          <p:spPr bwMode="auto">
            <a:xfrm>
              <a:off x="89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88%</a:t>
              </a:r>
              <a:endParaRPr lang="en-US"/>
            </a:p>
          </p:txBody>
        </p:sp>
        <p:sp>
          <p:nvSpPr>
            <p:cNvPr id="21552" name="Rectangle 46"/>
            <p:cNvSpPr>
              <a:spLocks noChangeArrowheads="1"/>
            </p:cNvSpPr>
            <p:nvPr/>
          </p:nvSpPr>
          <p:spPr bwMode="auto">
            <a:xfrm>
              <a:off x="157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90%</a:t>
              </a:r>
              <a:endParaRPr lang="en-US"/>
            </a:p>
          </p:txBody>
        </p:sp>
        <p:sp>
          <p:nvSpPr>
            <p:cNvPr id="21553" name="Rectangle 47"/>
            <p:cNvSpPr>
              <a:spLocks noChangeArrowheads="1"/>
            </p:cNvSpPr>
            <p:nvPr/>
          </p:nvSpPr>
          <p:spPr bwMode="auto">
            <a:xfrm>
              <a:off x="225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92%</a:t>
              </a:r>
              <a:endParaRPr lang="en-US"/>
            </a:p>
          </p:txBody>
        </p:sp>
        <p:sp>
          <p:nvSpPr>
            <p:cNvPr id="21554" name="Rectangle 48"/>
            <p:cNvSpPr>
              <a:spLocks noChangeArrowheads="1"/>
            </p:cNvSpPr>
            <p:nvPr/>
          </p:nvSpPr>
          <p:spPr bwMode="auto">
            <a:xfrm>
              <a:off x="293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94%</a:t>
              </a:r>
              <a:endParaRPr lang="en-US"/>
            </a:p>
          </p:txBody>
        </p:sp>
        <p:sp>
          <p:nvSpPr>
            <p:cNvPr id="21555" name="Rectangle 49"/>
            <p:cNvSpPr>
              <a:spLocks noChangeArrowheads="1"/>
            </p:cNvSpPr>
            <p:nvPr/>
          </p:nvSpPr>
          <p:spPr bwMode="auto">
            <a:xfrm>
              <a:off x="361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96%</a:t>
              </a:r>
              <a:endParaRPr lang="en-US"/>
            </a:p>
          </p:txBody>
        </p:sp>
        <p:sp>
          <p:nvSpPr>
            <p:cNvPr id="21556" name="Rectangle 50"/>
            <p:cNvSpPr>
              <a:spLocks noChangeArrowheads="1"/>
            </p:cNvSpPr>
            <p:nvPr/>
          </p:nvSpPr>
          <p:spPr bwMode="auto">
            <a:xfrm>
              <a:off x="429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98%</a:t>
              </a:r>
              <a:endParaRPr lang="en-US"/>
            </a:p>
          </p:txBody>
        </p:sp>
        <p:sp>
          <p:nvSpPr>
            <p:cNvPr id="21557" name="Rectangle 51"/>
            <p:cNvSpPr>
              <a:spLocks noChangeArrowheads="1"/>
            </p:cNvSpPr>
            <p:nvPr/>
          </p:nvSpPr>
          <p:spPr bwMode="auto">
            <a:xfrm>
              <a:off x="4941" y="3178"/>
              <a:ext cx="311"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100%</a:t>
              </a:r>
              <a:endParaRPr lang="en-US"/>
            </a:p>
          </p:txBody>
        </p:sp>
        <p:sp>
          <p:nvSpPr>
            <p:cNvPr id="21558" name="Rectangle 52"/>
            <p:cNvSpPr>
              <a:spLocks noChangeArrowheads="1"/>
            </p:cNvSpPr>
            <p:nvPr/>
          </p:nvSpPr>
          <p:spPr bwMode="auto">
            <a:xfrm>
              <a:off x="2203" y="3382"/>
              <a:ext cx="1272"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Fill rate (up to 99.99%)</a:t>
              </a:r>
              <a:endParaRPr lang="en-US"/>
            </a:p>
          </p:txBody>
        </p:sp>
        <p:sp>
          <p:nvSpPr>
            <p:cNvPr id="21559" name="Rectangle 53"/>
            <p:cNvSpPr>
              <a:spLocks noChangeArrowheads="1"/>
            </p:cNvSpPr>
            <p:nvPr/>
          </p:nvSpPr>
          <p:spPr bwMode="auto">
            <a:xfrm rot="-5400000">
              <a:off x="75" y="2131"/>
              <a:ext cx="1215"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Safety Stock (Weeks)</a:t>
              </a:r>
              <a:endParaRPr lang="en-US"/>
            </a:p>
          </p:txBody>
        </p:sp>
        <p:sp>
          <p:nvSpPr>
            <p:cNvPr id="21560" name="Rectangle 54"/>
            <p:cNvSpPr>
              <a:spLocks noChangeArrowheads="1"/>
            </p:cNvSpPr>
            <p:nvPr/>
          </p:nvSpPr>
          <p:spPr bwMode="auto">
            <a:xfrm>
              <a:off x="477" y="903"/>
              <a:ext cx="4893" cy="2754"/>
            </a:xfrm>
            <a:prstGeom prst="rect">
              <a:avLst/>
            </a:prstGeom>
            <a:noFill/>
            <a:ln w="14288">
              <a:solidFill>
                <a:srgbClr val="000000"/>
              </a:solidFill>
              <a:miter lim="800000"/>
              <a:headEnd/>
              <a:tailEnd/>
            </a:ln>
          </p:spPr>
          <p:txBody>
            <a:bodyPr/>
            <a:lstStyle/>
            <a:p>
              <a:endParaRPr lang="en-US"/>
            </a:p>
          </p:txBody>
        </p:sp>
      </p:grpSp>
      <p:sp>
        <p:nvSpPr>
          <p:cNvPr id="21511" name="Text Box 55"/>
          <p:cNvSpPr txBox="1">
            <a:spLocks noChangeArrowheads="1"/>
          </p:cNvSpPr>
          <p:nvPr/>
        </p:nvSpPr>
        <p:spPr bwMode="auto">
          <a:xfrm>
            <a:off x="1981201" y="5410200"/>
            <a:ext cx="2895599" cy="1255728"/>
          </a:xfrm>
          <a:prstGeom prst="rect">
            <a:avLst/>
          </a:prstGeom>
          <a:solidFill>
            <a:srgbClr val="FFFFCC"/>
          </a:solidFill>
          <a:ln w="9525">
            <a:solidFill>
              <a:schemeClr val="tx1"/>
            </a:solidFill>
            <a:miter lim="800000"/>
            <a:headEnd/>
            <a:tailEnd/>
          </a:ln>
        </p:spPr>
        <p:txBody>
          <a:bodyPr wrap="square">
            <a:spAutoFit/>
          </a:bodyPr>
          <a:lstStyle/>
          <a:p>
            <a:pPr>
              <a:lnSpc>
                <a:spcPct val="105000"/>
              </a:lnSpc>
            </a:pPr>
            <a:r>
              <a:rPr lang="en-US" dirty="0">
                <a:latin typeface="Times New Roman" pitchFamily="18" charset="0"/>
                <a:cs typeface="Times New Roman" pitchFamily="18" charset="0"/>
              </a:rPr>
              <a:t>Based on </a:t>
            </a:r>
          </a:p>
          <a:p>
            <a:pPr>
              <a:lnSpc>
                <a:spcPct val="105000"/>
              </a:lnSpc>
              <a:buFontTx/>
              <a:buChar char="•"/>
            </a:pPr>
            <a:r>
              <a:rPr lang="en-US" dirty="0">
                <a:latin typeface="Times New Roman" pitchFamily="18" charset="0"/>
                <a:cs typeface="Times New Roman" pitchFamily="18" charset="0"/>
              </a:rPr>
              <a:t> 67% forecast accuracy</a:t>
            </a:r>
          </a:p>
          <a:p>
            <a:pPr>
              <a:lnSpc>
                <a:spcPct val="105000"/>
              </a:lnSpc>
              <a:buFontTx/>
              <a:buChar char="•"/>
            </a:pPr>
            <a:r>
              <a:rPr lang="en-US" dirty="0">
                <a:latin typeface="Times New Roman" pitchFamily="18" charset="0"/>
                <a:cs typeface="Times New Roman" pitchFamily="18" charset="0"/>
              </a:rPr>
              <a:t> 30 day replenishment LT</a:t>
            </a:r>
          </a:p>
          <a:p>
            <a:pPr>
              <a:lnSpc>
                <a:spcPct val="105000"/>
              </a:lnSpc>
              <a:buFontTx/>
              <a:buChar char="•"/>
            </a:pPr>
            <a:r>
              <a:rPr lang="en-US" dirty="0">
                <a:latin typeface="Times New Roman" pitchFamily="18" charset="0"/>
                <a:cs typeface="Times New Roman" pitchFamily="18" charset="0"/>
              </a:rPr>
              <a:t> no supply uncertainty</a:t>
            </a:r>
          </a:p>
        </p:txBody>
      </p:sp>
    </p:spTree>
    <p:extLst>
      <p:ext uri="{BB962C8B-B14F-4D97-AF65-F5344CB8AC3E}">
        <p14:creationId xmlns:p14="http://schemas.microsoft.com/office/powerpoint/2010/main" val="22145732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31D1-214A-4313-8309-F74C8CD77F56}"/>
              </a:ext>
            </a:extLst>
          </p:cNvPr>
          <p:cNvSpPr>
            <a:spLocks noGrp="1"/>
          </p:cNvSpPr>
          <p:nvPr>
            <p:ph type="title"/>
          </p:nvPr>
        </p:nvSpPr>
        <p:spPr/>
        <p:txBody>
          <a:bodyPr/>
          <a:lstStyle/>
          <a:p>
            <a:endParaRPr lang="en-US"/>
          </a:p>
        </p:txBody>
      </p:sp>
      <p:graphicFrame>
        <p:nvGraphicFramePr>
          <p:cNvPr id="3" name="Object 2">
            <a:extLst>
              <a:ext uri="{FF2B5EF4-FFF2-40B4-BE49-F238E27FC236}">
                <a16:creationId xmlns:a16="http://schemas.microsoft.com/office/drawing/2014/main" id="{A3556478-B4BF-46F1-99D8-775F3B2EA020}"/>
              </a:ext>
            </a:extLst>
          </p:cNvPr>
          <p:cNvGraphicFramePr>
            <a:graphicFrameLocks noChangeAspect="1"/>
          </p:cNvGraphicFramePr>
          <p:nvPr/>
        </p:nvGraphicFramePr>
        <p:xfrm>
          <a:off x="76200" y="673280"/>
          <a:ext cx="8001000" cy="5729111"/>
        </p:xfrm>
        <a:graphic>
          <a:graphicData uri="http://schemas.openxmlformats.org/presentationml/2006/ole">
            <mc:AlternateContent xmlns:mc="http://schemas.openxmlformats.org/markup-compatibility/2006">
              <mc:Choice xmlns:v="urn:schemas-microsoft-com:vml" Requires="v">
                <p:oleObj spid="_x0000_s52231" name="Worksheet" r:id="rId3" imgW="3857492" imgH="2762113" progId="Excel.Sheet.12">
                  <p:embed/>
                </p:oleObj>
              </mc:Choice>
              <mc:Fallback>
                <p:oleObj name="Worksheet" r:id="rId3" imgW="3857492" imgH="2762113" progId="Excel.Sheet.12">
                  <p:embed/>
                  <p:pic>
                    <p:nvPicPr>
                      <p:cNvPr id="3" name="Object 2">
                        <a:extLst>
                          <a:ext uri="{FF2B5EF4-FFF2-40B4-BE49-F238E27FC236}">
                            <a16:creationId xmlns:a16="http://schemas.microsoft.com/office/drawing/2014/main" id="{A3556478-B4BF-46F1-99D8-775F3B2EA020}"/>
                          </a:ext>
                        </a:extLst>
                      </p:cNvPr>
                      <p:cNvPicPr/>
                      <p:nvPr/>
                    </p:nvPicPr>
                    <p:blipFill>
                      <a:blip r:embed="rId4"/>
                      <a:stretch>
                        <a:fillRect/>
                      </a:stretch>
                    </p:blipFill>
                    <p:spPr>
                      <a:xfrm>
                        <a:off x="76200" y="673280"/>
                        <a:ext cx="8001000" cy="5729111"/>
                      </a:xfrm>
                      <a:prstGeom prst="rect">
                        <a:avLst/>
                      </a:prstGeom>
                    </p:spPr>
                  </p:pic>
                </p:oleObj>
              </mc:Fallback>
            </mc:AlternateContent>
          </a:graphicData>
        </a:graphic>
      </p:graphicFrame>
    </p:spTree>
    <p:extLst>
      <p:ext uri="{BB962C8B-B14F-4D97-AF65-F5344CB8AC3E}">
        <p14:creationId xmlns:p14="http://schemas.microsoft.com/office/powerpoint/2010/main" val="1971767525"/>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CAF-6657-41F4-989F-405EA97EFF8A}"/>
              </a:ext>
            </a:extLst>
          </p:cNvPr>
          <p:cNvSpPr>
            <a:spLocks noGrp="1"/>
          </p:cNvSpPr>
          <p:nvPr>
            <p:ph type="title"/>
          </p:nvPr>
        </p:nvSpPr>
        <p:spPr/>
        <p:txBody>
          <a:bodyPr/>
          <a:lstStyle/>
          <a:p>
            <a:r>
              <a:rPr lang="en-US" dirty="0"/>
              <a:t>Expected Loss, Expected Sales &amp; Expected Leftover</a:t>
            </a:r>
          </a:p>
        </p:txBody>
      </p:sp>
      <p:graphicFrame>
        <p:nvGraphicFramePr>
          <p:cNvPr id="3" name="Object 2">
            <a:extLst>
              <a:ext uri="{FF2B5EF4-FFF2-40B4-BE49-F238E27FC236}">
                <a16:creationId xmlns:a16="http://schemas.microsoft.com/office/drawing/2014/main" id="{95B94435-376F-4393-A54C-B84C0F6FC185}"/>
              </a:ext>
            </a:extLst>
          </p:cNvPr>
          <p:cNvGraphicFramePr>
            <a:graphicFrameLocks noChangeAspect="1"/>
          </p:cNvGraphicFramePr>
          <p:nvPr/>
        </p:nvGraphicFramePr>
        <p:xfrm>
          <a:off x="76200" y="637903"/>
          <a:ext cx="12033844" cy="5077097"/>
        </p:xfrm>
        <a:graphic>
          <a:graphicData uri="http://schemas.openxmlformats.org/presentationml/2006/ole">
            <mc:AlternateContent xmlns:mc="http://schemas.openxmlformats.org/markup-compatibility/2006">
              <mc:Choice xmlns:v="urn:schemas-microsoft-com:vml" Requires="v">
                <p:oleObj spid="_x0000_s51207" name="Worksheet" r:id="rId3" imgW="11220539" imgH="4734141" progId="Excel.Sheet.12">
                  <p:embed/>
                </p:oleObj>
              </mc:Choice>
              <mc:Fallback>
                <p:oleObj name="Worksheet" r:id="rId3" imgW="11220539" imgH="4734141" progId="Excel.Sheet.12">
                  <p:embed/>
                  <p:pic>
                    <p:nvPicPr>
                      <p:cNvPr id="3" name="Object 2">
                        <a:extLst>
                          <a:ext uri="{FF2B5EF4-FFF2-40B4-BE49-F238E27FC236}">
                            <a16:creationId xmlns:a16="http://schemas.microsoft.com/office/drawing/2014/main" id="{95B94435-376F-4393-A54C-B84C0F6FC185}"/>
                          </a:ext>
                        </a:extLst>
                      </p:cNvPr>
                      <p:cNvPicPr/>
                      <p:nvPr/>
                    </p:nvPicPr>
                    <p:blipFill>
                      <a:blip r:embed="rId4"/>
                      <a:stretch>
                        <a:fillRect/>
                      </a:stretch>
                    </p:blipFill>
                    <p:spPr>
                      <a:xfrm>
                        <a:off x="76200" y="637903"/>
                        <a:ext cx="12033844" cy="5077097"/>
                      </a:xfrm>
                      <a:prstGeom prst="rect">
                        <a:avLst/>
                      </a:prstGeom>
                    </p:spPr>
                  </p:pic>
                </p:oleObj>
              </mc:Fallback>
            </mc:AlternateContent>
          </a:graphicData>
        </a:graphic>
      </p:graphicFrame>
    </p:spTree>
    <p:extLst>
      <p:ext uri="{BB962C8B-B14F-4D97-AF65-F5344CB8AC3E}">
        <p14:creationId xmlns:p14="http://schemas.microsoft.com/office/powerpoint/2010/main" val="121138364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CAF-6657-41F4-989F-405EA97EFF8A}"/>
              </a:ext>
            </a:extLst>
          </p:cNvPr>
          <p:cNvSpPr>
            <a:spLocks noGrp="1"/>
          </p:cNvSpPr>
          <p:nvPr>
            <p:ph type="title"/>
          </p:nvPr>
        </p:nvSpPr>
        <p:spPr/>
        <p:txBody>
          <a:bodyPr/>
          <a:lstStyle/>
          <a:p>
            <a:r>
              <a:rPr lang="en-US" dirty="0"/>
              <a:t>Expected Loss, Expected Sales &amp; Expected Leftover</a:t>
            </a:r>
          </a:p>
        </p:txBody>
      </p:sp>
      <p:graphicFrame>
        <p:nvGraphicFramePr>
          <p:cNvPr id="4" name="Object 3">
            <a:extLst>
              <a:ext uri="{FF2B5EF4-FFF2-40B4-BE49-F238E27FC236}">
                <a16:creationId xmlns:a16="http://schemas.microsoft.com/office/drawing/2014/main" id="{9004F171-8CBB-455E-8EC0-600F8D8A2482}"/>
              </a:ext>
            </a:extLst>
          </p:cNvPr>
          <p:cNvGraphicFramePr>
            <a:graphicFrameLocks noChangeAspect="1"/>
          </p:cNvGraphicFramePr>
          <p:nvPr/>
        </p:nvGraphicFramePr>
        <p:xfrm>
          <a:off x="76200" y="685800"/>
          <a:ext cx="11917588" cy="5486400"/>
        </p:xfrm>
        <a:graphic>
          <a:graphicData uri="http://schemas.openxmlformats.org/presentationml/2006/ole">
            <mc:AlternateContent xmlns:mc="http://schemas.openxmlformats.org/markup-compatibility/2006">
              <mc:Choice xmlns:v="urn:schemas-microsoft-com:vml" Requires="v">
                <p:oleObj spid="_x0000_s50183" name="Worksheet" r:id="rId3" imgW="6848431" imgH="3152912" progId="Excel.Sheet.12">
                  <p:embed/>
                </p:oleObj>
              </mc:Choice>
              <mc:Fallback>
                <p:oleObj name="Worksheet" r:id="rId3" imgW="6848431" imgH="3152912" progId="Excel.Sheet.12">
                  <p:embed/>
                  <p:pic>
                    <p:nvPicPr>
                      <p:cNvPr id="4" name="Object 3">
                        <a:extLst>
                          <a:ext uri="{FF2B5EF4-FFF2-40B4-BE49-F238E27FC236}">
                            <a16:creationId xmlns:a16="http://schemas.microsoft.com/office/drawing/2014/main" id="{9004F171-8CBB-455E-8EC0-600F8D8A2482}"/>
                          </a:ext>
                        </a:extLst>
                      </p:cNvPr>
                      <p:cNvPicPr/>
                      <p:nvPr/>
                    </p:nvPicPr>
                    <p:blipFill>
                      <a:blip r:embed="rId4"/>
                      <a:stretch>
                        <a:fillRect/>
                      </a:stretch>
                    </p:blipFill>
                    <p:spPr>
                      <a:xfrm>
                        <a:off x="76200" y="685800"/>
                        <a:ext cx="11917588" cy="5486400"/>
                      </a:xfrm>
                      <a:prstGeom prst="rect">
                        <a:avLst/>
                      </a:prstGeom>
                    </p:spPr>
                  </p:pic>
                </p:oleObj>
              </mc:Fallback>
            </mc:AlternateContent>
          </a:graphicData>
        </a:graphic>
      </p:graphicFrame>
    </p:spTree>
    <p:extLst>
      <p:ext uri="{BB962C8B-B14F-4D97-AF65-F5344CB8AC3E}">
        <p14:creationId xmlns:p14="http://schemas.microsoft.com/office/powerpoint/2010/main" val="366193607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91C8-8A2A-4C17-BDE5-07E592A44B78}"/>
              </a:ext>
            </a:extLst>
          </p:cNvPr>
          <p:cNvSpPr>
            <a:spLocks noGrp="1"/>
          </p:cNvSpPr>
          <p:nvPr>
            <p:ph type="title"/>
          </p:nvPr>
        </p:nvSpPr>
        <p:spPr/>
        <p:txBody>
          <a:bodyPr/>
          <a:lstStyle/>
          <a:p>
            <a:r>
              <a:rPr lang="en-US" dirty="0"/>
              <a:t>More Metrics- Excel Implementation</a:t>
            </a:r>
          </a:p>
        </p:txBody>
      </p:sp>
      <p:pic>
        <p:nvPicPr>
          <p:cNvPr id="3" name="Picture 2">
            <a:extLst>
              <a:ext uri="{FF2B5EF4-FFF2-40B4-BE49-F238E27FC236}">
                <a16:creationId xmlns:a16="http://schemas.microsoft.com/office/drawing/2014/main" id="{D3684F2D-D2E7-4A32-877C-F9A2840192AD}"/>
              </a:ext>
            </a:extLst>
          </p:cNvPr>
          <p:cNvPicPr>
            <a:picLocks noChangeAspect="1"/>
          </p:cNvPicPr>
          <p:nvPr/>
        </p:nvPicPr>
        <p:blipFill>
          <a:blip r:embed="rId3"/>
          <a:stretch>
            <a:fillRect/>
          </a:stretch>
        </p:blipFill>
        <p:spPr>
          <a:xfrm>
            <a:off x="48164" y="609600"/>
            <a:ext cx="7989443" cy="5867400"/>
          </a:xfrm>
          <a:prstGeom prst="rect">
            <a:avLst/>
          </a:prstGeom>
        </p:spPr>
      </p:pic>
      <p:graphicFrame>
        <p:nvGraphicFramePr>
          <p:cNvPr id="4" name="Object 3">
            <a:extLst>
              <a:ext uri="{FF2B5EF4-FFF2-40B4-BE49-F238E27FC236}">
                <a16:creationId xmlns:a16="http://schemas.microsoft.com/office/drawing/2014/main" id="{F5A4DEB6-02BA-42E9-8400-D0D8ECC7BC6D}"/>
              </a:ext>
            </a:extLst>
          </p:cNvPr>
          <p:cNvGraphicFramePr>
            <a:graphicFrameLocks noChangeAspect="1"/>
          </p:cNvGraphicFramePr>
          <p:nvPr/>
        </p:nvGraphicFramePr>
        <p:xfrm>
          <a:off x="381000" y="912813"/>
          <a:ext cx="7697788" cy="5334000"/>
        </p:xfrm>
        <a:graphic>
          <a:graphicData uri="http://schemas.openxmlformats.org/presentationml/2006/ole">
            <mc:AlternateContent xmlns:mc="http://schemas.openxmlformats.org/markup-compatibility/2006">
              <mc:Choice xmlns:v="urn:schemas-microsoft-com:vml" Requires="v">
                <p:oleObj spid="_x0000_s49159" name="Worksheet" r:id="rId4" imgW="7524661" imgH="5191223" progId="Excel.Sheet.12">
                  <p:embed/>
                </p:oleObj>
              </mc:Choice>
              <mc:Fallback>
                <p:oleObj name="Worksheet" r:id="rId4" imgW="7524661" imgH="5191223" progId="Excel.Sheet.12">
                  <p:embed/>
                  <p:pic>
                    <p:nvPicPr>
                      <p:cNvPr id="4" name="Object 3">
                        <a:extLst>
                          <a:ext uri="{FF2B5EF4-FFF2-40B4-BE49-F238E27FC236}">
                            <a16:creationId xmlns:a16="http://schemas.microsoft.com/office/drawing/2014/main" id="{F5A4DEB6-02BA-42E9-8400-D0D8ECC7BC6D}"/>
                          </a:ext>
                        </a:extLst>
                      </p:cNvPr>
                      <p:cNvPicPr/>
                      <p:nvPr/>
                    </p:nvPicPr>
                    <p:blipFill>
                      <a:blip r:embed="rId5"/>
                      <a:stretch>
                        <a:fillRect/>
                      </a:stretch>
                    </p:blipFill>
                    <p:spPr>
                      <a:xfrm>
                        <a:off x="381000" y="912813"/>
                        <a:ext cx="7697788" cy="5334000"/>
                      </a:xfrm>
                      <a:prstGeom prst="rect">
                        <a:avLst/>
                      </a:prstGeom>
                    </p:spPr>
                  </p:pic>
                </p:oleObj>
              </mc:Fallback>
            </mc:AlternateContent>
          </a:graphicData>
        </a:graphic>
      </p:graphicFrame>
    </p:spTree>
    <p:extLst>
      <p:ext uri="{BB962C8B-B14F-4D97-AF65-F5344CB8AC3E}">
        <p14:creationId xmlns:p14="http://schemas.microsoft.com/office/powerpoint/2010/main" val="402851450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8B3E-D6F1-4F03-AD76-246FDD3FC3A0}"/>
              </a:ext>
            </a:extLst>
          </p:cNvPr>
          <p:cNvSpPr>
            <a:spLocks noGrp="1"/>
          </p:cNvSpPr>
          <p:nvPr>
            <p:ph type="title"/>
          </p:nvPr>
        </p:nvSpPr>
        <p:spPr/>
        <p:txBody>
          <a:bodyPr/>
          <a:lstStyle/>
          <a:p>
            <a:r>
              <a:rPr lang="en-US" dirty="0"/>
              <a:t>Fill Rate Always Exceeds Service Level</a:t>
            </a:r>
          </a:p>
        </p:txBody>
      </p:sp>
      <p:graphicFrame>
        <p:nvGraphicFramePr>
          <p:cNvPr id="3" name="Object 2">
            <a:extLst>
              <a:ext uri="{FF2B5EF4-FFF2-40B4-BE49-F238E27FC236}">
                <a16:creationId xmlns:a16="http://schemas.microsoft.com/office/drawing/2014/main" id="{FFCAC68A-2C62-4925-B4DC-87BF10FB1BDB}"/>
              </a:ext>
            </a:extLst>
          </p:cNvPr>
          <p:cNvGraphicFramePr>
            <a:graphicFrameLocks noChangeAspect="1"/>
          </p:cNvGraphicFramePr>
          <p:nvPr/>
        </p:nvGraphicFramePr>
        <p:xfrm>
          <a:off x="249852" y="838201"/>
          <a:ext cx="11360936" cy="5334000"/>
        </p:xfrm>
        <a:graphic>
          <a:graphicData uri="http://schemas.openxmlformats.org/presentationml/2006/ole">
            <mc:AlternateContent xmlns:mc="http://schemas.openxmlformats.org/markup-compatibility/2006">
              <mc:Choice xmlns:v="urn:schemas-microsoft-com:vml" Requires="v">
                <p:oleObj spid="_x0000_s48135" name="Worksheet" r:id="rId3" imgW="6714992" imgH="3152912" progId="Excel.Sheet.12">
                  <p:embed/>
                </p:oleObj>
              </mc:Choice>
              <mc:Fallback>
                <p:oleObj name="Worksheet" r:id="rId3" imgW="6714992" imgH="3152912" progId="Excel.Sheet.12">
                  <p:embed/>
                  <p:pic>
                    <p:nvPicPr>
                      <p:cNvPr id="3" name="Object 2">
                        <a:extLst>
                          <a:ext uri="{FF2B5EF4-FFF2-40B4-BE49-F238E27FC236}">
                            <a16:creationId xmlns:a16="http://schemas.microsoft.com/office/drawing/2014/main" id="{FFCAC68A-2C62-4925-B4DC-87BF10FB1BDB}"/>
                          </a:ext>
                        </a:extLst>
                      </p:cNvPr>
                      <p:cNvPicPr/>
                      <p:nvPr/>
                    </p:nvPicPr>
                    <p:blipFill>
                      <a:blip r:embed="rId4"/>
                      <a:stretch>
                        <a:fillRect/>
                      </a:stretch>
                    </p:blipFill>
                    <p:spPr>
                      <a:xfrm>
                        <a:off x="249852" y="838201"/>
                        <a:ext cx="11360936" cy="5334000"/>
                      </a:xfrm>
                      <a:prstGeom prst="rect">
                        <a:avLst/>
                      </a:prstGeom>
                    </p:spPr>
                  </p:pic>
                </p:oleObj>
              </mc:Fallback>
            </mc:AlternateContent>
          </a:graphicData>
        </a:graphic>
      </p:graphicFrame>
    </p:spTree>
    <p:extLst>
      <p:ext uri="{BB962C8B-B14F-4D97-AF65-F5344CB8AC3E}">
        <p14:creationId xmlns:p14="http://schemas.microsoft.com/office/powerpoint/2010/main" val="102469944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B25-C6B2-44B5-A896-FCACA89F1D84}"/>
              </a:ext>
            </a:extLst>
          </p:cNvPr>
          <p:cNvSpPr>
            <a:spLocks noGrp="1"/>
          </p:cNvSpPr>
          <p:nvPr>
            <p:ph type="title"/>
          </p:nvPr>
        </p:nvSpPr>
        <p:spPr/>
        <p:txBody>
          <a:bodyPr/>
          <a:lstStyle/>
          <a:p>
            <a:r>
              <a:rPr lang="en-US" dirty="0"/>
              <a:t>Service Level vs Fill Rate</a:t>
            </a:r>
          </a:p>
        </p:txBody>
      </p:sp>
      <p:graphicFrame>
        <p:nvGraphicFramePr>
          <p:cNvPr id="4" name="Object 3">
            <a:extLst>
              <a:ext uri="{FF2B5EF4-FFF2-40B4-BE49-F238E27FC236}">
                <a16:creationId xmlns:a16="http://schemas.microsoft.com/office/drawing/2014/main" id="{91285040-75D1-4818-AC75-57475444B942}"/>
              </a:ext>
            </a:extLst>
          </p:cNvPr>
          <p:cNvGraphicFramePr>
            <a:graphicFrameLocks noChangeAspect="1"/>
          </p:cNvGraphicFramePr>
          <p:nvPr/>
        </p:nvGraphicFramePr>
        <p:xfrm>
          <a:off x="10866" y="685800"/>
          <a:ext cx="12131745" cy="5105400"/>
        </p:xfrm>
        <a:graphic>
          <a:graphicData uri="http://schemas.openxmlformats.org/presentationml/2006/ole">
            <mc:AlternateContent xmlns:mc="http://schemas.openxmlformats.org/markup-compatibility/2006">
              <mc:Choice xmlns:v="urn:schemas-microsoft-com:vml" Requires="v">
                <p:oleObj spid="_x0000_s47111" name="Worksheet" r:id="rId3" imgW="11249247" imgH="4734141" progId="Excel.Sheet.12">
                  <p:embed/>
                </p:oleObj>
              </mc:Choice>
              <mc:Fallback>
                <p:oleObj name="Worksheet" r:id="rId3" imgW="11249247" imgH="4734141" progId="Excel.Sheet.12">
                  <p:embed/>
                  <p:pic>
                    <p:nvPicPr>
                      <p:cNvPr id="4" name="Object 3">
                        <a:extLst>
                          <a:ext uri="{FF2B5EF4-FFF2-40B4-BE49-F238E27FC236}">
                            <a16:creationId xmlns:a16="http://schemas.microsoft.com/office/drawing/2014/main" id="{91285040-75D1-4818-AC75-57475444B942}"/>
                          </a:ext>
                        </a:extLst>
                      </p:cNvPr>
                      <p:cNvPicPr/>
                      <p:nvPr/>
                    </p:nvPicPr>
                    <p:blipFill>
                      <a:blip r:embed="rId4"/>
                      <a:stretch>
                        <a:fillRect/>
                      </a:stretch>
                    </p:blipFill>
                    <p:spPr>
                      <a:xfrm>
                        <a:off x="10866" y="685800"/>
                        <a:ext cx="12131745" cy="5105400"/>
                      </a:xfrm>
                      <a:prstGeom prst="rect">
                        <a:avLst/>
                      </a:prstGeom>
                    </p:spPr>
                  </p:pic>
                </p:oleObj>
              </mc:Fallback>
            </mc:AlternateContent>
          </a:graphicData>
        </a:graphic>
      </p:graphicFrame>
    </p:spTree>
    <p:extLst>
      <p:ext uri="{BB962C8B-B14F-4D97-AF65-F5344CB8AC3E}">
        <p14:creationId xmlns:p14="http://schemas.microsoft.com/office/powerpoint/2010/main" val="7024262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33071</TotalTime>
  <Words>6760</Words>
  <Application>Microsoft Office PowerPoint</Application>
  <PresentationFormat>Widescreen</PresentationFormat>
  <Paragraphs>860</Paragraphs>
  <Slides>102</Slides>
  <Notes>51</Notes>
  <HiddenSlides>0</HiddenSlides>
  <MMClips>3</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3</vt:i4>
      </vt:variant>
      <vt:variant>
        <vt:lpstr>Slide Titles</vt:lpstr>
      </vt:variant>
      <vt:variant>
        <vt:i4>102</vt:i4>
      </vt:variant>
    </vt:vector>
  </HeadingPairs>
  <TitlesOfParts>
    <vt:vector size="123" baseType="lpstr">
      <vt:lpstr>Arial</vt:lpstr>
      <vt:lpstr>Book Antiqua</vt:lpstr>
      <vt:lpstr>Cambria Math</vt:lpstr>
      <vt:lpstr>Garamond</vt:lpstr>
      <vt:lpstr>Impact</vt:lpstr>
      <vt:lpstr>Kunstler Script</vt:lpstr>
      <vt:lpstr>Lucida Calligraphy</vt:lpstr>
      <vt:lpstr>Monotype Sorts</vt:lpstr>
      <vt:lpstr>MS Reference Sans Serif</vt:lpstr>
      <vt:lpstr>Noto Sans Symbols</vt:lpstr>
      <vt:lpstr>Roboto</vt:lpstr>
      <vt:lpstr>Symbol</vt:lpstr>
      <vt:lpstr>Times New Roman</vt:lpstr>
      <vt:lpstr>Verdana</vt:lpstr>
      <vt:lpstr>Wingdings</vt:lpstr>
      <vt:lpstr>Lean Thinking Final</vt:lpstr>
      <vt:lpstr>508 Lecture</vt:lpstr>
      <vt:lpstr>Level</vt:lpstr>
      <vt:lpstr>Equation</vt:lpstr>
      <vt:lpstr>Worksheet</vt:lpstr>
      <vt:lpstr>Microsoft Excel Worksheet</vt:lpstr>
      <vt:lpstr>Joint Replenishment With Incremental Ordering (Setup) Cost</vt:lpstr>
      <vt:lpstr>https://youtu.be/v_QD_R_Ravg</vt:lpstr>
      <vt:lpstr>Joint Replenishment With Incremental Ordering (Setup) Cost</vt:lpstr>
      <vt:lpstr>Individual replenishment: Product 1 </vt:lpstr>
      <vt:lpstr>Individual replenishment: Product 2 </vt:lpstr>
      <vt:lpstr>Joint replenishment Can Reduce Setup Time</vt:lpstr>
      <vt:lpstr>Alternative Formula for the # of Joint Orders</vt:lpstr>
      <vt:lpstr>Practice – Individual Replenishment</vt:lpstr>
      <vt:lpstr>Practice  – Joint Replenishment</vt:lpstr>
      <vt:lpstr>Centralized vs Decentralized: 6- Product, Different h &amp; C</vt:lpstr>
      <vt:lpstr>Inventory Basic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Inventory Basic Model</vt:lpstr>
      <vt:lpstr>PowerPoint Presentation</vt:lpstr>
      <vt:lpstr>Impact of Changes- Not EOQ</vt:lpstr>
      <vt:lpstr>Impact of Changes in Demand on EOQ</vt:lpstr>
      <vt:lpstr>PowerPoint Presentation</vt:lpstr>
      <vt:lpstr>Reducing S – JIT</vt:lpstr>
      <vt:lpstr>Mixed Model Production </vt:lpstr>
      <vt:lpstr>Setup Time Reduction- Toyota Production System</vt:lpstr>
      <vt:lpstr>How to Reduce EOQ- Setup Time Reduction- </vt:lpstr>
      <vt:lpstr> Cycle Service Level &amp; and Fill Rate </vt:lpstr>
      <vt:lpstr>Lead Time, Re-Order Point, Cycle Service Level, and Fill Rate</vt:lpstr>
      <vt:lpstr>Service Level vs Fill Rate-Example-1. Uniform Distribution</vt:lpstr>
      <vt:lpstr>Normal Random Number Generator</vt:lpstr>
      <vt:lpstr>Service Level vs Fill Rate - Normal Distribution Demand</vt:lpstr>
      <vt:lpstr> Single Period Ordering Underage Cost, Overage Cost, Order Quantity, Service Level, Fill Rate, Lost Sales, and Leftover</vt:lpstr>
      <vt:lpstr>Single Period Ordering. Overage Cost, Underage Cost, and Order Quantity </vt:lpstr>
      <vt:lpstr>The News Vendor Problem</vt:lpstr>
      <vt:lpstr>Overage Cost vs. Underage Cost</vt:lpstr>
      <vt:lpstr>Optimal Service Level</vt:lpstr>
      <vt:lpstr>Example-2. Salvage Value</vt:lpstr>
      <vt:lpstr>Example-3. Recycling Cost</vt:lpstr>
      <vt:lpstr>Periodic Review Policy</vt:lpstr>
      <vt:lpstr> Postponement</vt:lpstr>
      <vt:lpstr>Mass Customization- Making Personalized Products on a Large Scale</vt:lpstr>
      <vt:lpstr>Postponement-  Delaying Differentiation As Late As Possible </vt:lpstr>
      <vt:lpstr>Postponement - Benetton </vt:lpstr>
      <vt:lpstr>Benetton - Old and New Processes</vt:lpstr>
      <vt:lpstr>Postponement</vt:lpstr>
      <vt:lpstr>Example of postponement implementation</vt:lpstr>
      <vt:lpstr>Value of Postponement</vt:lpstr>
      <vt:lpstr>Postponement</vt:lpstr>
      <vt:lpstr>Postponement</vt:lpstr>
      <vt:lpstr>What is the impact of process postponement on Benetton’s profits? Suppose that manufacturing process takes 20 weeks, and that demands are normally distributed.</vt:lpstr>
      <vt:lpstr>Postponement helps firm to increase profits and better match supply and demand if it produces a large variety of products whose demand is not positively correlated and is of similar size.</vt:lpstr>
      <vt:lpstr>Postponement</vt:lpstr>
      <vt:lpstr>Postponement</vt:lpstr>
      <vt:lpstr>Simulation</vt:lpstr>
      <vt:lpstr>Simulation</vt:lpstr>
      <vt:lpstr>Lower Safety Inventory &amp; Higher Fill Rate</vt:lpstr>
      <vt:lpstr>Excel Computations</vt:lpstr>
      <vt:lpstr>PowerPoint Presentation</vt:lpstr>
      <vt:lpstr>Inventory Management Uncertainty</vt:lpstr>
      <vt:lpstr>How do we control inventory of long life cycle products?  We study models generally applicable for ordering by retailer or distributor or warehouse of finished goods.  </vt:lpstr>
      <vt:lpstr>Continuous review models – (r,Q)</vt:lpstr>
      <vt:lpstr>Continuous review inventory model-how do they look?</vt:lpstr>
      <vt:lpstr>Periodic review policy</vt:lpstr>
      <vt:lpstr>Periodic review or fixed time period policies imply that orders are placed and received at regular intervals</vt:lpstr>
      <vt:lpstr>Periodic Review Inventory Model</vt:lpstr>
      <vt:lpstr>How do we make decisions in periodic review models? We first introduce some notation</vt:lpstr>
      <vt:lpstr>How do we make decisions in periodic review models? We now calculate OUL and q</vt:lpstr>
      <vt:lpstr>Example – Decisions for periodic review policy</vt:lpstr>
      <vt:lpstr>Solution</vt:lpstr>
      <vt:lpstr>Example with fill rate</vt:lpstr>
      <vt:lpstr>Applications of inventory models in practice</vt:lpstr>
      <vt:lpstr>Practical issues in using the models</vt:lpstr>
      <vt:lpstr>How do we estimate the values of parameters used in the models:</vt:lpstr>
      <vt:lpstr>Important issues for long-term inventory reduction </vt:lpstr>
      <vt:lpstr>Impact of inventory centralization on Safety stock</vt:lpstr>
      <vt:lpstr>N locations, at each location identical mean demand d, normally distributed with standard deviation , lead time L=1, continuous review</vt:lpstr>
      <vt:lpstr>PowerPoint Presentation</vt:lpstr>
      <vt:lpstr>PowerPoint Presentation</vt:lpstr>
      <vt:lpstr>Plaining for a Coming Period</vt:lpstr>
      <vt:lpstr>The Newsvendor Problem</vt:lpstr>
      <vt:lpstr>What is a demand model? </vt:lpstr>
      <vt:lpstr>PowerPoint Presentation</vt:lpstr>
      <vt:lpstr>Density &amp; Distribution Function</vt:lpstr>
      <vt:lpstr>Solution</vt:lpstr>
      <vt:lpstr>Example with fill rate</vt:lpstr>
      <vt:lpstr>Service Level vs Fill Rate</vt:lpstr>
      <vt:lpstr>What fill rate (FR) can you achieve with your current safety stock?</vt:lpstr>
      <vt:lpstr>How does demand variability impact service level?  CSL and fill rate (FR(z,cv)) for different scenarios For CSL=90% and cv=0.1, FR=99.5%; when cv=0.5, FR=97.5%; when cv=5, FR=76%</vt:lpstr>
      <vt:lpstr>Using the earlier equation and working backwards, we can determine the safety stock necessary for achieving a desired fill rate,</vt:lpstr>
      <vt:lpstr>Example: Let us consider the same setting as before except that the service level requirement now is fill rate of 99%.</vt:lpstr>
      <vt:lpstr>How does the desired service level impact the required inventory level?</vt:lpstr>
      <vt:lpstr>PowerPoint Presentation</vt:lpstr>
      <vt:lpstr>Expected Loss, Expected Sales &amp; Expected Leftover</vt:lpstr>
      <vt:lpstr>Expected Loss, Expected Sales &amp; Expected Leftover</vt:lpstr>
      <vt:lpstr>More Metrics- Excel Implementation</vt:lpstr>
      <vt:lpstr>Fill Rate Always Exceeds Service Level</vt:lpstr>
      <vt:lpstr>Service Level vs Fill Rate</vt:lpstr>
      <vt:lpstr>Customer Service level –csl vs. fill rate</vt:lpstr>
      <vt:lpstr>How to evaluate our customer service level? </vt:lpstr>
      <vt:lpstr>Safety stock level for different cv, CSL and FR (µ = 100, L=1)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688</cp:revision>
  <cp:lastPrinted>2021-08-25T16:42:58Z</cp:lastPrinted>
  <dcterms:created xsi:type="dcterms:W3CDTF">1995-06-17T23:31:02Z</dcterms:created>
  <dcterms:modified xsi:type="dcterms:W3CDTF">2022-04-21T17:37:37Z</dcterms:modified>
</cp:coreProperties>
</file>