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40" r:id="rId1"/>
    <p:sldMasterId id="2147483749" r:id="rId2"/>
    <p:sldMasterId id="2147483756" r:id="rId3"/>
  </p:sldMasterIdLst>
  <p:notesMasterIdLst>
    <p:notesMasterId r:id="rId19"/>
  </p:notesMasterIdLst>
  <p:handoutMasterIdLst>
    <p:handoutMasterId r:id="rId20"/>
  </p:handoutMasterIdLst>
  <p:sldIdLst>
    <p:sldId id="603" r:id="rId4"/>
    <p:sldId id="1117" r:id="rId5"/>
    <p:sldId id="572" r:id="rId6"/>
    <p:sldId id="1113" r:id="rId7"/>
    <p:sldId id="574" r:id="rId8"/>
    <p:sldId id="609" r:id="rId9"/>
    <p:sldId id="628" r:id="rId10"/>
    <p:sldId id="575" r:id="rId11"/>
    <p:sldId id="1114" r:id="rId12"/>
    <p:sldId id="623" r:id="rId13"/>
    <p:sldId id="633" r:id="rId14"/>
    <p:sldId id="1115" r:id="rId15"/>
    <p:sldId id="1116" r:id="rId16"/>
    <p:sldId id="640" r:id="rId17"/>
    <p:sldId id="645" r:id="rId18"/>
  </p:sldIdLst>
  <p:sldSz cx="12192000" cy="6858000"/>
  <p:notesSz cx="7102475" cy="9388475"/>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521415D9-36F7-43E2-AB2F-B90AF26B5E84}">
      <p14:sectionLst xmlns:p14="http://schemas.microsoft.com/office/powerpoint/2010/main">
        <p14:section name="Lead Time, Re-Order Point, Cycle Service Level, and Fill Rate" id="{3EC62C8C-1CD3-48AE-9EC5-BB75C9EF389B}">
          <p14:sldIdLst>
            <p14:sldId id="603"/>
            <p14:sldId id="1117"/>
            <p14:sldId id="572"/>
            <p14:sldId id="1113"/>
            <p14:sldId id="574"/>
            <p14:sldId id="609"/>
            <p14:sldId id="628"/>
            <p14:sldId id="575"/>
            <p14:sldId id="1114"/>
            <p14:sldId id="623"/>
            <p14:sldId id="633"/>
            <p14:sldId id="1115"/>
            <p14:sldId id="1116"/>
            <p14:sldId id="640"/>
            <p14:sldId id="64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218" userDrawn="1">
          <p15:clr>
            <a:srgbClr val="A4A3A4"/>
          </p15:clr>
        </p15:guide>
        <p15:guide id="2" pos="298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ef-Vaziri , Ardavan" initials="A,A" lastIdx="1" clrIdx="0">
    <p:extLst>
      <p:ext uri="{19B8F6BF-5375-455C-9EA6-DF929625EA0E}">
        <p15:presenceInfo xmlns:p15="http://schemas.microsoft.com/office/powerpoint/2012/main" userId="S::ardavan.asef-vaziri@csun.edu::6881700c-bd5e-4111-a757-cbc9491e8d25" providerId="AD"/>
      </p:ext>
    </p:extLst>
  </p:cmAuthor>
  <p:cmAuthor id="2" name="Sam" initials="S" lastIdx="1" clrIdx="1">
    <p:extLst>
      <p:ext uri="{19B8F6BF-5375-455C-9EA6-DF929625EA0E}">
        <p15:presenceInfo xmlns:p15="http://schemas.microsoft.com/office/powerpoint/2012/main" userId="S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1581"/>
    <a:srgbClr val="A792EC"/>
    <a:srgbClr val="72659E"/>
    <a:srgbClr val="FF0000"/>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7346" autoAdjust="0"/>
    <p:restoredTop sz="90482" autoAdjust="0"/>
  </p:normalViewPr>
  <p:slideViewPr>
    <p:cSldViewPr>
      <p:cViewPr varScale="1">
        <p:scale>
          <a:sx n="111" d="100"/>
          <a:sy n="111" d="100"/>
        </p:scale>
        <p:origin x="378" y="84"/>
      </p:cViewPr>
      <p:guideLst>
        <p:guide orient="horz" pos="2160"/>
        <p:guide pos="3840"/>
      </p:guideLst>
    </p:cSldViewPr>
  </p:slideViewPr>
  <p:outlineViewPr>
    <p:cViewPr>
      <p:scale>
        <a:sx n="33" d="100"/>
        <a:sy n="33" d="100"/>
      </p:scale>
      <p:origin x="0" y="-25428"/>
    </p:cViewPr>
  </p:outlineViewPr>
  <p:notesTextViewPr>
    <p:cViewPr>
      <p:scale>
        <a:sx n="100" d="100"/>
        <a:sy n="100" d="100"/>
      </p:scale>
      <p:origin x="0" y="0"/>
    </p:cViewPr>
  </p:notesTextViewPr>
  <p:sorterViewPr>
    <p:cViewPr>
      <p:scale>
        <a:sx n="61" d="100"/>
        <a:sy n="61" d="100"/>
      </p:scale>
      <p:origin x="0" y="0"/>
    </p:cViewPr>
  </p:sorterViewPr>
  <p:notesViewPr>
    <p:cSldViewPr>
      <p:cViewPr varScale="1">
        <p:scale>
          <a:sx n="83" d="100"/>
          <a:sy n="83" d="100"/>
        </p:scale>
        <p:origin x="3816" y="60"/>
      </p:cViewPr>
      <p:guideLst>
        <p:guide orient="horz" pos="2218"/>
        <p:guide pos="298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2-04-16T14:47:48.312" idx="1">
    <p:pos x="7488" y="912"/>
    <p:text>I added a legend to the plot and formatted dollar amounts</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5" name="Rectangle 3"/>
          <p:cNvSpPr>
            <a:spLocks noGrp="1" noChangeArrowheads="1"/>
          </p:cNvSpPr>
          <p:nvPr>
            <p:ph type="dt" sz="quarter"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3076" name="Rectangle 4"/>
          <p:cNvSpPr>
            <a:spLocks noGrp="1" noChangeArrowheads="1"/>
          </p:cNvSpPr>
          <p:nvPr>
            <p:ph type="ftr" sz="quarter" idx="2"/>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7" name="Rectangle 5"/>
          <p:cNvSpPr>
            <a:spLocks noGrp="1" noChangeArrowheads="1"/>
          </p:cNvSpPr>
          <p:nvPr>
            <p:ph type="sldNum" sz="quarter" idx="3"/>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4AF56A66-A16D-4DDE-BF06-390EB7CDF141}" type="slidenum">
              <a:rPr lang="en-US"/>
              <a:pPr>
                <a:defRPr/>
              </a:pPr>
              <a:t>‹#›</a:t>
            </a:fld>
            <a:endParaRPr lang="en-US" dirty="0"/>
          </a:p>
        </p:txBody>
      </p:sp>
    </p:spTree>
    <p:extLst>
      <p:ext uri="{BB962C8B-B14F-4D97-AF65-F5344CB8AC3E}">
        <p14:creationId xmlns:p14="http://schemas.microsoft.com/office/powerpoint/2010/main" val="3360874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1" name="Rectangle 3"/>
          <p:cNvSpPr>
            <a:spLocks noGrp="1" noChangeArrowheads="1"/>
          </p:cNvSpPr>
          <p:nvPr>
            <p:ph type="dt"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434975" y="711200"/>
            <a:ext cx="6234113" cy="35067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380" y="4458284"/>
            <a:ext cx="5209715" cy="4225435"/>
          </a:xfrm>
          <a:prstGeom prst="rect">
            <a:avLst/>
          </a:prstGeom>
          <a:noFill/>
          <a:ln w="9525">
            <a:noFill/>
            <a:miter lim="800000"/>
            <a:headEnd/>
            <a:tailEnd/>
          </a:ln>
          <a:effectLst/>
        </p:spPr>
        <p:txBody>
          <a:bodyPr vert="horz" wrap="square" lIns="95195" tIns="47598" rIns="95195" bIns="4759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5" name="Rectangle 7"/>
          <p:cNvSpPr>
            <a:spLocks noGrp="1" noChangeArrowheads="1"/>
          </p:cNvSpPr>
          <p:nvPr>
            <p:ph type="sldNum" sz="quarter" idx="5"/>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5A0BD41A-4BE2-453E-B10D-012B00A477F7}" type="slidenum">
              <a:rPr lang="en-US"/>
              <a:pPr>
                <a:defRPr/>
              </a:pPr>
              <a:t>‹#›</a:t>
            </a:fld>
            <a:endParaRPr lang="en-US" dirty="0"/>
          </a:p>
        </p:txBody>
      </p:sp>
    </p:spTree>
    <p:extLst>
      <p:ext uri="{BB962C8B-B14F-4D97-AF65-F5344CB8AC3E}">
        <p14:creationId xmlns:p14="http://schemas.microsoft.com/office/powerpoint/2010/main" val="164804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2218256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393700" y="692150"/>
            <a:ext cx="6070600" cy="3416300"/>
          </a:xfrm>
          <a:ln/>
        </p:spPr>
      </p:sp>
      <p:sp>
        <p:nvSpPr>
          <p:cNvPr id="18435"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4048614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393700" y="692150"/>
            <a:ext cx="6070600" cy="3416300"/>
          </a:xfrm>
          <a:ln/>
        </p:spPr>
      </p:sp>
      <p:sp>
        <p:nvSpPr>
          <p:cNvPr id="18435"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3792168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393700" y="692150"/>
            <a:ext cx="6070600" cy="3416300"/>
          </a:xfrm>
          <a:ln/>
        </p:spPr>
      </p:sp>
      <p:sp>
        <p:nvSpPr>
          <p:cNvPr id="18435"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5872042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393700" y="692150"/>
            <a:ext cx="6070600" cy="3416300"/>
          </a:xfrm>
          <a:ln/>
        </p:spPr>
      </p:sp>
      <p:sp>
        <p:nvSpPr>
          <p:cNvPr id="18435"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34632160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393700" y="692150"/>
            <a:ext cx="6070600" cy="3416300"/>
          </a:xfrm>
          <a:ln/>
        </p:spPr>
      </p:sp>
      <p:sp>
        <p:nvSpPr>
          <p:cNvPr id="18435"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4069757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393700" y="692150"/>
            <a:ext cx="6070600" cy="3416300"/>
          </a:xfrm>
          <a:ln/>
        </p:spPr>
      </p:sp>
      <p:sp>
        <p:nvSpPr>
          <p:cNvPr id="18435"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2863511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393700" y="692150"/>
            <a:ext cx="6070600" cy="3416300"/>
          </a:xfrm>
          <a:ln/>
        </p:spPr>
      </p:sp>
      <p:sp>
        <p:nvSpPr>
          <p:cNvPr id="18435"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3846909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8271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6</a:t>
            </a:fld>
            <a:endParaRPr lang="en-US" dirty="0"/>
          </a:p>
        </p:txBody>
      </p:sp>
    </p:spTree>
    <p:extLst>
      <p:ext uri="{BB962C8B-B14F-4D97-AF65-F5344CB8AC3E}">
        <p14:creationId xmlns:p14="http://schemas.microsoft.com/office/powerpoint/2010/main" val="3884435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7</a:t>
            </a:fld>
            <a:endParaRPr lang="en-US" dirty="0"/>
          </a:p>
        </p:txBody>
      </p:sp>
    </p:spTree>
    <p:extLst>
      <p:ext uri="{BB962C8B-B14F-4D97-AF65-F5344CB8AC3E}">
        <p14:creationId xmlns:p14="http://schemas.microsoft.com/office/powerpoint/2010/main" val="80142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393700" y="692150"/>
            <a:ext cx="6070600" cy="3416300"/>
          </a:xfrm>
          <a:ln/>
        </p:spPr>
      </p:sp>
      <p:sp>
        <p:nvSpPr>
          <p:cNvPr id="18435"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450485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393700" y="692150"/>
            <a:ext cx="6070600" cy="3416300"/>
          </a:xfrm>
          <a:ln/>
        </p:spPr>
      </p:sp>
      <p:sp>
        <p:nvSpPr>
          <p:cNvPr id="18435"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032603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393700" y="692150"/>
            <a:ext cx="6070600" cy="3416300"/>
          </a:xfrm>
          <a:ln/>
        </p:spPr>
      </p:sp>
      <p:sp>
        <p:nvSpPr>
          <p:cNvPr id="18435"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093832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3024220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12192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914400" y="762001"/>
            <a:ext cx="103632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0" name="Shape 20"/>
          <p:cNvSpPr txBox="1">
            <a:spLocks noGrp="1"/>
          </p:cNvSpPr>
          <p:nvPr>
            <p:ph type="subTitle" idx="1"/>
          </p:nvPr>
        </p:nvSpPr>
        <p:spPr>
          <a:xfrm>
            <a:off x="899584" y="3962400"/>
            <a:ext cx="10392833"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21" name="Shape 21"/>
          <p:cNvSpPr txBox="1">
            <a:spLocks noGrp="1"/>
          </p:cNvSpPr>
          <p:nvPr>
            <p:ph type="ftr" idx="11"/>
          </p:nvPr>
        </p:nvSpPr>
        <p:spPr>
          <a:xfrm>
            <a:off x="125293" y="6172200"/>
            <a:ext cx="1146047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900" smtClean="0">
                <a:solidFill>
                  <a:schemeClr val="lt1"/>
                </a:solidFill>
              </a:rPr>
              <a:pPr algn="r">
                <a:buSzPct val="25000"/>
              </a:pPr>
              <a:t>‹#›</a:t>
            </a:fld>
            <a:endParaRPr lang="en-US" sz="900" dirty="0">
              <a:solidFill>
                <a:schemeClr val="lt1"/>
              </a:solidFill>
            </a:endParaRPr>
          </a:p>
        </p:txBody>
      </p:sp>
    </p:spTree>
    <p:extLst>
      <p:ext uri="{BB962C8B-B14F-4D97-AF65-F5344CB8AC3E}">
        <p14:creationId xmlns:p14="http://schemas.microsoft.com/office/powerpoint/2010/main" val="4094735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igure + Caption">
    <p:spTree>
      <p:nvGrpSpPr>
        <p:cNvPr id="1" name="Shape 53"/>
        <p:cNvGrpSpPr/>
        <p:nvPr/>
      </p:nvGrpSpPr>
      <p:grpSpPr>
        <a:xfrm>
          <a:off x="0" y="0"/>
          <a:ext cx="0" cy="0"/>
          <a:chOff x="0" y="0"/>
          <a:chExt cx="0" cy="0"/>
        </a:xfrm>
      </p:grpSpPr>
      <p:sp>
        <p:nvSpPr>
          <p:cNvPr id="57" name="Shape 57"/>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900" smtClean="0">
                <a:solidFill>
                  <a:schemeClr val="dk1"/>
                </a:solidFill>
              </a:rPr>
              <a:pPr algn="r">
                <a:buSzPct val="25000"/>
              </a:pPr>
              <a:t>‹#›</a:t>
            </a:fld>
            <a:endParaRPr lang="en-US" sz="900" dirty="0">
              <a:solidFill>
                <a:schemeClr val="dk1"/>
              </a:solidFill>
            </a:endParaRPr>
          </a:p>
        </p:txBody>
      </p:sp>
    </p:spTree>
    <p:extLst>
      <p:ext uri="{BB962C8B-B14F-4D97-AF65-F5344CB8AC3E}">
        <p14:creationId xmlns:p14="http://schemas.microsoft.com/office/powerpoint/2010/main" val="501051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609600" y="215372"/>
            <a:ext cx="109728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p:cNvSpPr txBox="1">
            <a:spLocks noGrp="1"/>
          </p:cNvSpPr>
          <p:nvPr>
            <p:ph type="body" idx="1"/>
          </p:nvPr>
        </p:nvSpPr>
        <p:spPr>
          <a:xfrm>
            <a:off x="609600" y="1600201"/>
            <a:ext cx="109728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a:p>
          <a:p>
            <a:pPr lvl="1"/>
            <a:endParaRPr lang="en-IN" dirty="0"/>
          </a:p>
          <a:p>
            <a:pPr lvl="2"/>
            <a:endParaRPr lang="en-IN" dirty="0"/>
          </a:p>
        </p:txBody>
      </p:sp>
    </p:spTree>
    <p:extLst>
      <p:ext uri="{BB962C8B-B14F-4D97-AF65-F5344CB8AC3E}">
        <p14:creationId xmlns:p14="http://schemas.microsoft.com/office/powerpoint/2010/main" val="1477819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304800" y="2889251"/>
            <a:ext cx="114808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a:p>
          </p:txBody>
        </p:sp>
      </p:grpSp>
      <p:sp>
        <p:nvSpPr>
          <p:cNvPr id="109570" name="Rectangle 2"/>
          <p:cNvSpPr>
            <a:spLocks noGrp="1" noChangeArrowheads="1"/>
          </p:cNvSpPr>
          <p:nvPr>
            <p:ph type="ctrTitle"/>
          </p:nvPr>
        </p:nvSpPr>
        <p:spPr>
          <a:xfrm>
            <a:off x="914400" y="685800"/>
            <a:ext cx="10363200" cy="2127250"/>
          </a:xfrm>
        </p:spPr>
        <p:txBody>
          <a:bodyPr/>
          <a:lstStyle>
            <a:lvl1pPr algn="ctr">
              <a:defRPr sz="5800"/>
            </a:lvl1pPr>
          </a:lstStyle>
          <a:p>
            <a:r>
              <a:rPr lang="en-US"/>
              <a:t>Click to edit Master title style</a:t>
            </a:r>
          </a:p>
        </p:txBody>
      </p:sp>
      <p:sp>
        <p:nvSpPr>
          <p:cNvPr id="109571" name="Rectangle 3"/>
          <p:cNvSpPr>
            <a:spLocks noGrp="1" noChangeArrowheads="1"/>
          </p:cNvSpPr>
          <p:nvPr>
            <p:ph type="subTitle" idx="1"/>
          </p:nvPr>
        </p:nvSpPr>
        <p:spPr>
          <a:xfrm>
            <a:off x="1828800" y="3270250"/>
            <a:ext cx="85344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a:lvl1pPr>
          </a:lstStyle>
          <a:p>
            <a:pPr>
              <a:defRPr/>
            </a:pPr>
            <a:r>
              <a:rPr lang="en-US"/>
              <a:t>DSO 581</a:t>
            </a:r>
          </a:p>
        </p:txBody>
      </p:sp>
      <p:sp>
        <p:nvSpPr>
          <p:cNvPr id="9" name="Rectangle 5"/>
          <p:cNvSpPr>
            <a:spLocks noGrp="1" noChangeArrowheads="1"/>
          </p:cNvSpPr>
          <p:nvPr>
            <p:ph type="ftr" sz="quarter" idx="11"/>
          </p:nvPr>
        </p:nvSpPr>
        <p:spPr/>
        <p:txBody>
          <a:bodyPr/>
          <a:lstStyle>
            <a:lvl1pPr>
              <a:defRPr/>
            </a:lvl1pPr>
          </a:lstStyle>
          <a:p>
            <a:pPr>
              <a:defRPr/>
            </a:pPr>
            <a:r>
              <a:rPr lang="en-US"/>
              <a:t>Inventory Models-Uncertainty</a:t>
            </a:r>
          </a:p>
        </p:txBody>
      </p:sp>
      <p:sp>
        <p:nvSpPr>
          <p:cNvPr id="10" name="Rectangle 6"/>
          <p:cNvSpPr>
            <a:spLocks noGrp="1" noChangeArrowheads="1"/>
          </p:cNvSpPr>
          <p:nvPr>
            <p:ph type="sldNum" sz="quarter" idx="12"/>
          </p:nvPr>
        </p:nvSpPr>
        <p:spPr bwMode="auto">
          <a:xfrm>
            <a:off x="8737600" y="6248400"/>
            <a:ext cx="28448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B25918A3-3FF0-4075-A990-38D1F7B1CE3B}" type="slidenum">
              <a:rPr lang="en-US"/>
              <a:pPr>
                <a:defRPr/>
              </a:pPr>
              <a:t>‹#›</a:t>
            </a:fld>
            <a:endParaRPr lang="en-US"/>
          </a:p>
        </p:txBody>
      </p:sp>
    </p:spTree>
    <p:extLst>
      <p:ext uri="{BB962C8B-B14F-4D97-AF65-F5344CB8AC3E}">
        <p14:creationId xmlns:p14="http://schemas.microsoft.com/office/powerpoint/2010/main" val="227491699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Inventory Models-Uncertainty</a:t>
            </a:r>
          </a:p>
        </p:txBody>
      </p:sp>
    </p:spTree>
    <p:extLst>
      <p:ext uri="{BB962C8B-B14F-4D97-AF65-F5344CB8AC3E}">
        <p14:creationId xmlns:p14="http://schemas.microsoft.com/office/powerpoint/2010/main" val="167558064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Inventory Models-Uncertainty</a:t>
            </a:r>
          </a:p>
        </p:txBody>
      </p:sp>
    </p:spTree>
    <p:extLst>
      <p:ext uri="{BB962C8B-B14F-4D97-AF65-F5344CB8AC3E}">
        <p14:creationId xmlns:p14="http://schemas.microsoft.com/office/powerpoint/2010/main" val="3947993291"/>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Inventory Models-Uncertainty</a:t>
            </a:r>
          </a:p>
        </p:txBody>
      </p:sp>
    </p:spTree>
    <p:extLst>
      <p:ext uri="{BB962C8B-B14F-4D97-AF65-F5344CB8AC3E}">
        <p14:creationId xmlns:p14="http://schemas.microsoft.com/office/powerpoint/2010/main" val="2253462863"/>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Inventory Models-Uncertainty</a:t>
            </a:r>
          </a:p>
        </p:txBody>
      </p:sp>
    </p:spTree>
    <p:extLst>
      <p:ext uri="{BB962C8B-B14F-4D97-AF65-F5344CB8AC3E}">
        <p14:creationId xmlns:p14="http://schemas.microsoft.com/office/powerpoint/2010/main" val="39982751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Inventory Models-Uncertainty</a:t>
            </a:r>
          </a:p>
        </p:txBody>
      </p:sp>
    </p:spTree>
    <p:extLst>
      <p:ext uri="{BB962C8B-B14F-4D97-AF65-F5344CB8AC3E}">
        <p14:creationId xmlns:p14="http://schemas.microsoft.com/office/powerpoint/2010/main" val="2275857063"/>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Inventory Models-Uncertainty</a:t>
            </a:r>
          </a:p>
        </p:txBody>
      </p:sp>
    </p:spTree>
    <p:extLst>
      <p:ext uri="{BB962C8B-B14F-4D97-AF65-F5344CB8AC3E}">
        <p14:creationId xmlns:p14="http://schemas.microsoft.com/office/powerpoint/2010/main" val="40374027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0"/>
          <p:cNvSpPr>
            <a:spLocks noGrp="1" noChangeArrowheads="1"/>
          </p:cNvSpPr>
          <p:nvPr>
            <p:ph type="title"/>
          </p:nvPr>
        </p:nvSpPr>
        <p:spPr bwMode="gray">
          <a:xfrm>
            <a:off x="10064" y="0"/>
            <a:ext cx="12192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b="0"/>
            </a:lvl1pPr>
          </a:lstStyle>
          <a:p>
            <a:pPr lvl="0"/>
            <a:r>
              <a:rPr lang="en-US" dirty="0"/>
              <a:t>Click to edit Master title style</a:t>
            </a:r>
          </a:p>
        </p:txBody>
      </p:sp>
    </p:spTree>
    <p:extLst>
      <p:ext uri="{BB962C8B-B14F-4D97-AF65-F5344CB8AC3E}">
        <p14:creationId xmlns:p14="http://schemas.microsoft.com/office/powerpoint/2010/main" val="2481206227"/>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Inventory Models-Uncertainty</a:t>
            </a:r>
          </a:p>
        </p:txBody>
      </p:sp>
    </p:spTree>
    <p:extLst>
      <p:ext uri="{BB962C8B-B14F-4D97-AF65-F5344CB8AC3E}">
        <p14:creationId xmlns:p14="http://schemas.microsoft.com/office/powerpoint/2010/main" val="439761206"/>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Inventory Models-Uncertainty</a:t>
            </a:r>
          </a:p>
        </p:txBody>
      </p:sp>
    </p:spTree>
    <p:extLst>
      <p:ext uri="{BB962C8B-B14F-4D97-AF65-F5344CB8AC3E}">
        <p14:creationId xmlns:p14="http://schemas.microsoft.com/office/powerpoint/2010/main" val="682567401"/>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Inventory Models-Uncertainty</a:t>
            </a:r>
          </a:p>
        </p:txBody>
      </p:sp>
    </p:spTree>
    <p:extLst>
      <p:ext uri="{BB962C8B-B14F-4D97-AF65-F5344CB8AC3E}">
        <p14:creationId xmlns:p14="http://schemas.microsoft.com/office/powerpoint/2010/main" val="2690813941"/>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Inventory Models-Uncertainty</a:t>
            </a:r>
          </a:p>
        </p:txBody>
      </p:sp>
    </p:spTree>
    <p:extLst>
      <p:ext uri="{BB962C8B-B14F-4D97-AF65-F5344CB8AC3E}">
        <p14:creationId xmlns:p14="http://schemas.microsoft.com/office/powerpoint/2010/main" val="57765389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7813"/>
            <a:ext cx="10972800" cy="5853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Inventory Models-Uncertainty</a:t>
            </a:r>
          </a:p>
        </p:txBody>
      </p:sp>
    </p:spTree>
    <p:extLst>
      <p:ext uri="{BB962C8B-B14F-4D97-AF65-F5344CB8AC3E}">
        <p14:creationId xmlns:p14="http://schemas.microsoft.com/office/powerpoint/2010/main" val="1117847330"/>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Inventory Models-Uncertainty</a:t>
            </a:r>
          </a:p>
        </p:txBody>
      </p:sp>
    </p:spTree>
    <p:extLst>
      <p:ext uri="{BB962C8B-B14F-4D97-AF65-F5344CB8AC3E}">
        <p14:creationId xmlns:p14="http://schemas.microsoft.com/office/powerpoint/2010/main" val="3416378789"/>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Inventory Models-Uncertainty</a:t>
            </a:r>
          </a:p>
        </p:txBody>
      </p:sp>
    </p:spTree>
    <p:extLst>
      <p:ext uri="{BB962C8B-B14F-4D97-AF65-F5344CB8AC3E}">
        <p14:creationId xmlns:p14="http://schemas.microsoft.com/office/powerpoint/2010/main" val="141528058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extLst>
      <p:ext uri="{BB962C8B-B14F-4D97-AF65-F5344CB8AC3E}">
        <p14:creationId xmlns:p14="http://schemas.microsoft.com/office/powerpoint/2010/main" val="241121434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7577042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None/>
              <a:defRPr>
                <a:solidFill>
                  <a:schemeClr val="tx2">
                    <a:lumMod val="50000"/>
                  </a:schemeClr>
                </a:solidFill>
              </a:defRPr>
            </a:lvl1pPr>
            <a:lvl2pPr>
              <a:buClr>
                <a:schemeClr val="tx2">
                  <a:lumMod val="50000"/>
                </a:schemeClr>
              </a:buClr>
              <a:buFont typeface="Wingdings" pitchFamily="2" charset="2"/>
              <a:buChar char="p"/>
              <a:defRPr>
                <a:solidFill>
                  <a:schemeClr val="tx2">
                    <a:lumMod val="50000"/>
                  </a:schemeClr>
                </a:solidFill>
              </a:defRPr>
            </a:lvl2pPr>
            <a:lvl3pPr>
              <a:buClr>
                <a:schemeClr val="tx2">
                  <a:lumMod val="50000"/>
                </a:schemeClr>
              </a:buClr>
              <a:buFont typeface="Wingdings" pitchFamily="2" charset="2"/>
              <a:buChar char="n"/>
              <a:defRPr>
                <a:solidFill>
                  <a:schemeClr val="tx2">
                    <a:lumMod val="50000"/>
                  </a:schemeClr>
                </a:solidFill>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196029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75734" y="1520826"/>
            <a:ext cx="5450417"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9351" y="1520826"/>
            <a:ext cx="5450416"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6661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a:prstGeom prst="rect">
            <a:avLst/>
          </a:prstGeo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extLst>
      <p:ext uri="{BB962C8B-B14F-4D97-AF65-F5344CB8AC3E}">
        <p14:creationId xmlns:p14="http://schemas.microsoft.com/office/powerpoint/2010/main" val="3626031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09343207"/>
      </p:ext>
    </p:extLst>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14400" y="609600"/>
            <a:ext cx="10363200" cy="1143000"/>
          </a:xfrm>
          <a:prstGeom prst="rect">
            <a:avLst/>
          </a:prstGeom>
        </p:spPr>
        <p:txBody>
          <a:bodyPr/>
          <a:lstStyle/>
          <a:p>
            <a:r>
              <a:rPr lang="en-US"/>
              <a:t>Click to edit Master title style</a:t>
            </a:r>
          </a:p>
        </p:txBody>
      </p:sp>
      <p:sp>
        <p:nvSpPr>
          <p:cNvPr id="3" name="Content Placeholder 2"/>
          <p:cNvSpPr>
            <a:spLocks noGrp="1"/>
          </p:cNvSpPr>
          <p:nvPr>
            <p:ph sz="quarter" idx="1"/>
          </p:nvPr>
        </p:nvSpPr>
        <p:spPr>
          <a:xfrm>
            <a:off x="914400" y="1981200"/>
            <a:ext cx="5080000" cy="1981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080000" cy="1981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914400" y="4114800"/>
            <a:ext cx="5080000" cy="1981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4114800"/>
            <a:ext cx="5080000" cy="1981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914400" y="6248400"/>
            <a:ext cx="2540000" cy="457200"/>
          </a:xfrm>
          <a:prstGeom prst="rect">
            <a:avLst/>
          </a:prstGeom>
        </p:spPr>
        <p:txBody>
          <a:bodyPr/>
          <a:lstStyle>
            <a:lvl1pPr>
              <a:defRPr/>
            </a:lvl1pPr>
          </a:lstStyle>
          <a:p>
            <a:endParaRPr lang="en-US" dirty="0"/>
          </a:p>
        </p:txBody>
      </p:sp>
      <p:sp>
        <p:nvSpPr>
          <p:cNvPr id="8" name="Footer Placeholder 7"/>
          <p:cNvSpPr>
            <a:spLocks noGrp="1"/>
          </p:cNvSpPr>
          <p:nvPr>
            <p:ph type="ftr" sz="quarter" idx="11"/>
          </p:nvPr>
        </p:nvSpPr>
        <p:spPr>
          <a:xfrm>
            <a:off x="4165600" y="6248400"/>
            <a:ext cx="3860800" cy="457200"/>
          </a:xfrm>
          <a:prstGeom prst="rect">
            <a:avLst/>
          </a:prstGeom>
        </p:spPr>
        <p:txBody>
          <a:bodyPr/>
          <a:lstStyle>
            <a:lvl1pPr>
              <a:defRPr/>
            </a:lvl1pPr>
          </a:lstStyle>
          <a:p>
            <a:endParaRPr lang="en-US" dirty="0"/>
          </a:p>
        </p:txBody>
      </p:sp>
      <p:sp>
        <p:nvSpPr>
          <p:cNvPr id="9" name="Slide Number Placeholder 8"/>
          <p:cNvSpPr>
            <a:spLocks noGrp="1"/>
          </p:cNvSpPr>
          <p:nvPr>
            <p:ph type="sldNum" sz="quarter" idx="12"/>
          </p:nvPr>
        </p:nvSpPr>
        <p:spPr>
          <a:xfrm>
            <a:off x="8737600" y="6248400"/>
            <a:ext cx="2540000" cy="457200"/>
          </a:xfrm>
          <a:prstGeom prst="rect">
            <a:avLst/>
          </a:prstGeom>
        </p:spPr>
        <p:txBody>
          <a:bodyPr/>
          <a:lstStyle>
            <a:lvl1pPr>
              <a:defRPr/>
            </a:lvl1pPr>
          </a:lstStyle>
          <a:p>
            <a:fld id="{D0944D79-BC56-44F6-9F07-E5F5D587D50A}" type="slidenum">
              <a:rPr lang="en-US"/>
              <a:pPr/>
              <a:t>‹#›</a:t>
            </a:fld>
            <a:endParaRPr lang="en-US" dirty="0"/>
          </a:p>
        </p:txBody>
      </p:sp>
    </p:spTree>
    <p:extLst>
      <p:ext uri="{BB962C8B-B14F-4D97-AF65-F5344CB8AC3E}">
        <p14:creationId xmlns:p14="http://schemas.microsoft.com/office/powerpoint/2010/main" val="1153902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3.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sp>
        <p:nvSpPr>
          <p:cNvPr id="15" name="Text Box 57"/>
          <p:cNvSpPr txBox="1">
            <a:spLocks noChangeArrowheads="1"/>
          </p:cNvSpPr>
          <p:nvPr userDrawn="1"/>
        </p:nvSpPr>
        <p:spPr bwMode="auto">
          <a:xfrm>
            <a:off x="-20581" y="6550224"/>
            <a:ext cx="9558637"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dirty="0">
                <a:ln>
                  <a:noFill/>
                </a:ln>
                <a:solidFill>
                  <a:schemeClr val="bg1"/>
                </a:solidFill>
                <a:latin typeface="Book Antiqua" panose="02040602050305030304" pitchFamily="18" charset="0"/>
              </a:rPr>
              <a:t>EOQ &amp; ROP in LittleField </a:t>
            </a:r>
            <a:r>
              <a:rPr lang="en-US" sz="1400" b="1" i="1">
                <a:ln>
                  <a:noFill/>
                </a:ln>
                <a:solidFill>
                  <a:schemeClr val="bg1"/>
                </a:solidFill>
                <a:latin typeface="Book Antiqua" panose="02040602050305030304" pitchFamily="18" charset="0"/>
              </a:rPr>
              <a:t>Technologies Game, </a:t>
            </a:r>
            <a:r>
              <a:rPr lang="en-US" sz="1400" b="1" i="1" dirty="0">
                <a:ln>
                  <a:noFill/>
                </a:ln>
                <a:solidFill>
                  <a:schemeClr val="bg1"/>
                </a:solidFill>
                <a:latin typeface="Book Antiqua" panose="02040602050305030304" pitchFamily="18" charset="0"/>
              </a:rPr>
              <a:t>Ardavan Asef-Vaziri</a:t>
            </a:r>
          </a:p>
        </p:txBody>
      </p:sp>
      <p:sp>
        <p:nvSpPr>
          <p:cNvPr id="4" name="Rectangle 3">
            <a:extLst>
              <a:ext uri="{FF2B5EF4-FFF2-40B4-BE49-F238E27FC236}">
                <a16:creationId xmlns:a16="http://schemas.microsoft.com/office/drawing/2014/main" id="{BAC44B36-7709-44F4-ADD7-4F4D66BCE20A}"/>
              </a:ext>
            </a:extLst>
          </p:cNvPr>
          <p:cNvSpPr/>
          <p:nvPr userDrawn="1"/>
        </p:nvSpPr>
        <p:spPr bwMode="auto">
          <a:xfrm>
            <a:off x="0" y="-7873"/>
            <a:ext cx="12192000" cy="589737"/>
          </a:xfrm>
          <a:prstGeom prst="rect">
            <a:avLst/>
          </a:prstGeom>
          <a:solidFill>
            <a:srgbClr val="A80000"/>
          </a:solidFill>
          <a:ln w="9525"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A80000"/>
              </a:highlight>
              <a:latin typeface="Verdana" pitchFamily="-112" charset="0"/>
            </a:endParaRPr>
          </a:p>
        </p:txBody>
      </p:sp>
      <p:sp>
        <p:nvSpPr>
          <p:cNvPr id="14" name="Rectangle 50"/>
          <p:cNvSpPr>
            <a:spLocks noGrp="1" noChangeArrowheads="1"/>
          </p:cNvSpPr>
          <p:nvPr>
            <p:ph type="title"/>
          </p:nvPr>
        </p:nvSpPr>
        <p:spPr bwMode="gray">
          <a:xfrm>
            <a:off x="0" y="0"/>
            <a:ext cx="12192000" cy="589738"/>
          </a:xfrm>
          <a:prstGeom prst="rect">
            <a:avLst/>
          </a:prstGeom>
          <a:noFill/>
          <a:ln w="9525">
            <a:solidFill>
              <a:srgbClr val="A50023"/>
            </a:solid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829812213"/>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71" r:id="rId7"/>
    <p:sldLayoutId id="2147483772" r:id="rId8"/>
    <p:sldLayoutId id="2147483773" r:id="rId9"/>
  </p:sldLayoutIdLst>
  <p:transition/>
  <p:txStyles>
    <p:titleStyle>
      <a:lvl1pPr algn="l" rtl="0" eaLnBrk="1" fontAlgn="base" hangingPunct="1">
        <a:spcBef>
          <a:spcPct val="0"/>
        </a:spcBef>
        <a:spcAft>
          <a:spcPct val="0"/>
        </a:spcAft>
        <a:defRPr sz="3200">
          <a:solidFill>
            <a:schemeClr val="bg1"/>
          </a:solidFill>
          <a:highlight>
            <a:srgbClr val="A80000"/>
          </a:highlight>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pic>
        <p:nvPicPr>
          <p:cNvPr id="15" name="Shape 15" descr="Pearson Logo"/>
          <p:cNvPicPr preferRelativeResize="0"/>
          <p:nvPr/>
        </p:nvPicPr>
        <p:blipFill rotWithShape="1">
          <a:blip r:embed="rId5">
            <a:alphaModFix/>
          </a:blip>
          <a:srcRect/>
          <a:stretch/>
        </p:blipFill>
        <p:spPr>
          <a:xfrm>
            <a:off x="695480" y="6471923"/>
            <a:ext cx="1223999" cy="279914"/>
          </a:xfrm>
          <a:prstGeom prst="rect">
            <a:avLst/>
          </a:prstGeom>
          <a:noFill/>
          <a:ln>
            <a:noFill/>
          </a:ln>
        </p:spPr>
      </p:pic>
      <p:sp>
        <p:nvSpPr>
          <p:cNvPr id="16" name="Text Placeholder 5"/>
          <p:cNvSpPr txBox="1">
            <a:spLocks/>
          </p:cNvSpPr>
          <p:nvPr userDrawn="1"/>
        </p:nvSpPr>
        <p:spPr>
          <a:xfrm>
            <a:off x="3426348" y="6563562"/>
            <a:ext cx="8103551" cy="229382"/>
          </a:xfrm>
          <a:prstGeom prst="rect">
            <a:avLst/>
          </a:prstGeom>
        </p:spPr>
        <p:txBody>
          <a:bodyPr anchor="ctr"/>
          <a:lst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2019, 2016, 2013 Pearson Education, Inc. All Rights Reserved</a:t>
            </a:r>
          </a:p>
        </p:txBody>
      </p:sp>
      <p:sp>
        <p:nvSpPr>
          <p:cNvPr id="9" name="Rectangle 8">
            <a:extLst>
              <a:ext uri="{FF2B5EF4-FFF2-40B4-BE49-F238E27FC236}">
                <a16:creationId xmlns:a16="http://schemas.microsoft.com/office/drawing/2014/main" id="{34DBCB88-2D83-44C8-82C3-2F695F73B21D}"/>
              </a:ext>
            </a:extLst>
          </p:cNvPr>
          <p:cNvSpPr/>
          <p:nvPr userDrawn="1"/>
        </p:nvSpPr>
        <p:spPr>
          <a:xfrm>
            <a:off x="3373" y="0"/>
            <a:ext cx="60622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7B444F90-AF4A-4472-8B1E-3AAFFB858493}"/>
              </a:ext>
            </a:extLst>
          </p:cNvPr>
          <p:cNvSpPr/>
          <p:nvPr userDrawn="1"/>
        </p:nvSpPr>
        <p:spPr>
          <a:xfrm>
            <a:off x="11582400" y="0"/>
            <a:ext cx="60622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id="{12E0E4B4-2A3A-4B38-ACC2-11C84A4B7D81}"/>
              </a:ext>
            </a:extLst>
          </p:cNvPr>
          <p:cNvCxnSpPr/>
          <p:nvPr userDrawn="1"/>
        </p:nvCxnSpPr>
        <p:spPr>
          <a:xfrm>
            <a:off x="0" y="914400"/>
            <a:ext cx="12188627" cy="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3B88940-F6AF-4A5D-8D7A-39E171DF6B68}"/>
              </a:ext>
            </a:extLst>
          </p:cNvPr>
          <p:cNvCxnSpPr/>
          <p:nvPr userDrawn="1"/>
        </p:nvCxnSpPr>
        <p:spPr>
          <a:xfrm>
            <a:off x="3373" y="6324600"/>
            <a:ext cx="12188627" cy="0"/>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22" name="Rectangle 50">
            <a:extLst>
              <a:ext uri="{FF2B5EF4-FFF2-40B4-BE49-F238E27FC236}">
                <a16:creationId xmlns:a16="http://schemas.microsoft.com/office/drawing/2014/main" id="{D2321382-1636-4EB5-A73B-7A5CF3E0C638}"/>
              </a:ext>
            </a:extLst>
          </p:cNvPr>
          <p:cNvSpPr>
            <a:spLocks noGrp="1" noChangeArrowheads="1"/>
          </p:cNvSpPr>
          <p:nvPr>
            <p:ph type="title"/>
          </p:nvPr>
        </p:nvSpPr>
        <p:spPr bwMode="gray">
          <a:xfrm>
            <a:off x="609600" y="1"/>
            <a:ext cx="12192000" cy="9143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2115197984"/>
      </p:ext>
    </p:extLst>
  </p:cSld>
  <p:clrMap bg1="lt1" tx1="dk1" bg2="dk2" tx2="lt2" accent1="accent1" accent2="accent2" accent3="accent3" accent4="accent4" accent5="accent5" accent6="accent6" hlink="hlink" folHlink="folHlink"/>
  <p:sldLayoutIdLst>
    <p:sldLayoutId id="2147483750" r:id="rId1"/>
    <p:sldLayoutId id="2147483751" r:id="rId2"/>
    <p:sldLayoutId id="214748375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3C1581"/>
          </a:solidFill>
          <a:latin typeface="Impact" panose="020B0806030902050204" pitchFamily="34" charset="0"/>
          <a:ea typeface="Impact" panose="020B0806030902050204" pitchFamily="34" charset="0"/>
          <a:cs typeface="Arial"/>
          <a:sym typeface="Arial"/>
        </a:defRPr>
      </a:lvl1pPr>
    </p:titleStyle>
    <p:body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7814"/>
            <a:ext cx="109728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600201"/>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8548" name="Rectangle 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pPr>
              <a:defRPr/>
            </a:pPr>
            <a:r>
              <a:rPr lang="en-US"/>
              <a:t>DSO 581</a:t>
            </a:r>
          </a:p>
        </p:txBody>
      </p:sp>
      <p:sp>
        <p:nvSpPr>
          <p:cNvPr id="10854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r>
              <a:rPr lang="en-US"/>
              <a:t>Inventory Models-Uncertainty</a:t>
            </a:r>
          </a:p>
        </p:txBody>
      </p:sp>
      <p:sp>
        <p:nvSpPr>
          <p:cNvPr id="108551" name="Rectangle 7"/>
          <p:cNvSpPr>
            <a:spLocks noChangeArrowheads="1"/>
          </p:cNvSpPr>
          <p:nvPr/>
        </p:nvSpPr>
        <p:spPr bwMode="auto">
          <a:xfrm>
            <a:off x="0" y="0"/>
            <a:ext cx="3048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08552" name="Line 8"/>
          <p:cNvSpPr>
            <a:spLocks noChangeShapeType="1"/>
          </p:cNvSpPr>
          <p:nvPr/>
        </p:nvSpPr>
        <p:spPr bwMode="auto">
          <a:xfrm>
            <a:off x="609600" y="1447800"/>
            <a:ext cx="10769600" cy="0"/>
          </a:xfrm>
          <a:prstGeom prst="line">
            <a:avLst/>
          </a:prstGeom>
          <a:noFill/>
          <a:ln w="19050">
            <a:solidFill>
              <a:schemeClr val="tx2"/>
            </a:solidFill>
            <a:round/>
            <a:headEnd/>
            <a:tailEnd/>
          </a:ln>
          <a:effectLst/>
        </p:spPr>
        <p:txBody>
          <a:bodyPr/>
          <a:lstStyle/>
          <a:p>
            <a:pPr>
              <a:defRPr/>
            </a:pPr>
            <a:endParaRPr lang="en-US"/>
          </a:p>
        </p:txBody>
      </p:sp>
      <p:sp>
        <p:nvSpPr>
          <p:cNvPr id="108553" name="Rectangle 9"/>
          <p:cNvSpPr>
            <a:spLocks noChangeArrowheads="1"/>
          </p:cNvSpPr>
          <p:nvPr/>
        </p:nvSpPr>
        <p:spPr bwMode="auto">
          <a:xfrm>
            <a:off x="0" y="2286000"/>
            <a:ext cx="3048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08554" name="Rectangle 10"/>
          <p:cNvSpPr>
            <a:spLocks noChangeArrowheads="1"/>
          </p:cNvSpPr>
          <p:nvPr/>
        </p:nvSpPr>
        <p:spPr bwMode="auto">
          <a:xfrm>
            <a:off x="0" y="4572000"/>
            <a:ext cx="3048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08555" name="Rectangle 11"/>
          <p:cNvSpPr>
            <a:spLocks noChangeArrowheads="1"/>
          </p:cNvSpPr>
          <p:nvPr userDrawn="1"/>
        </p:nvSpPr>
        <p:spPr bwMode="auto">
          <a:xfrm>
            <a:off x="9448800" y="6553200"/>
            <a:ext cx="2540000" cy="76200"/>
          </a:xfrm>
          <a:prstGeom prst="rect">
            <a:avLst/>
          </a:prstGeom>
          <a:noFill/>
          <a:ln w="9525">
            <a:noFill/>
            <a:miter lim="800000"/>
            <a:headEnd/>
            <a:tailEnd/>
          </a:ln>
          <a:effectLst/>
        </p:spPr>
        <p:txBody>
          <a:bodyPr anchor="b"/>
          <a:lstStyle/>
          <a:p>
            <a:pPr algn="r" eaLnBrk="1" hangingPunct="1">
              <a:defRPr/>
            </a:pPr>
            <a:fld id="{F75F93CB-75B4-4A09-9FEF-C24BBFCCD954}" type="slidenum">
              <a:rPr lang="en-US" sz="1000"/>
              <a:pPr algn="r" eaLnBrk="1" hangingPunct="1">
                <a:defRPr/>
              </a:pPr>
              <a:t>‹#›</a:t>
            </a:fld>
            <a:endParaRPr lang="en-US" sz="1000"/>
          </a:p>
        </p:txBody>
      </p:sp>
    </p:spTree>
    <p:extLst>
      <p:ext uri="{BB962C8B-B14F-4D97-AF65-F5344CB8AC3E}">
        <p14:creationId xmlns:p14="http://schemas.microsoft.com/office/powerpoint/2010/main" val="2391742592"/>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Lst>
  <p:transition/>
  <p:hf sldNum="0"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8.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Excel_Worksheet.xlsx"/></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8.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8.xml"/><Relationship Id="rId1" Type="http://schemas.openxmlformats.org/officeDocument/2006/relationships/vmlDrawing" Target="../drawings/vmlDrawing3.vml"/><Relationship Id="rId6" Type="http://schemas.openxmlformats.org/officeDocument/2006/relationships/comments" Target="../comments/comment1.xml"/><Relationship Id="rId5" Type="http://schemas.openxmlformats.org/officeDocument/2006/relationships/image" Target="../media/image4.emf"/><Relationship Id="rId4" Type="http://schemas.openxmlformats.org/officeDocument/2006/relationships/package" Target="../embeddings/Microsoft_Excel_Worksheet2.xlsx"/></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13063" y="2177"/>
            <a:ext cx="12219759" cy="2057400"/>
          </a:xfrm>
        </p:spPr>
        <p:txBody>
          <a:bodyPr/>
          <a:lstStyle/>
          <a:p>
            <a:r>
              <a:rPr lang="en-US" dirty="0"/>
              <a:t>Order Quantity Inventory Decisions in LittleField Technologies</a:t>
            </a:r>
            <a:endParaRPr lang="en-US" dirty="0">
              <a:ea typeface="ＭＳ Ｐゴシック" charset="-128"/>
            </a:endParaRPr>
          </a:p>
        </p:txBody>
      </p:sp>
      <p:sp>
        <p:nvSpPr>
          <p:cNvPr id="2" name="Rectangle 1"/>
          <p:cNvSpPr/>
          <p:nvPr/>
        </p:nvSpPr>
        <p:spPr>
          <a:xfrm>
            <a:off x="-27759" y="6394158"/>
            <a:ext cx="12219759" cy="461665"/>
          </a:xfrm>
          <a:prstGeom prst="rect">
            <a:avLst/>
          </a:prstGeom>
        </p:spPr>
        <p:txBody>
          <a:bodyPr wrap="square">
            <a:spAutoFit/>
          </a:bodyPr>
          <a:lstStyle/>
          <a:p>
            <a:pPr algn="ctr"/>
            <a:r>
              <a:rPr lang="en-US" sz="2400" b="1" dirty="0">
                <a:solidFill>
                  <a:schemeClr val="bg1"/>
                </a:solidFill>
                <a:latin typeface="Lucida Calligraphy" panose="03010101010101010101" pitchFamily="66" charset="0"/>
                <a:ea typeface="ＭＳ Ｐゴシック" pitchFamily="-65" charset="-128"/>
                <a:cs typeface="MS Reference Sans Serif" pitchFamily="34" charset="0"/>
              </a:rPr>
              <a:t>Ardavan Asef-Vaziri</a:t>
            </a:r>
          </a:p>
        </p:txBody>
      </p:sp>
    </p:spTree>
    <p:extLst>
      <p:ext uri="{BB962C8B-B14F-4D97-AF65-F5344CB8AC3E}">
        <p14:creationId xmlns:p14="http://schemas.microsoft.com/office/powerpoint/2010/main" val="231326408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0" y="0"/>
            <a:ext cx="12192000" cy="707886"/>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ROP - When We have Access to the Game </a:t>
            </a:r>
          </a:p>
        </p:txBody>
      </p:sp>
      <p:sp>
        <p:nvSpPr>
          <p:cNvPr id="8" name="Rectangle 6"/>
          <p:cNvSpPr txBox="1">
            <a:spLocks noChangeArrowheads="1"/>
          </p:cNvSpPr>
          <p:nvPr/>
        </p:nvSpPr>
        <p:spPr>
          <a:xfrm>
            <a:off x="15240" y="773964"/>
            <a:ext cx="12192000" cy="5779236"/>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marL="514350" indent="-457200" eaLnBrk="0" hangingPunct="0">
              <a:spcAft>
                <a:spcPts val="600"/>
              </a:spcAft>
              <a:defRPr/>
            </a:pPr>
            <a:r>
              <a:rPr lang="en-US" sz="2400" kern="0" dirty="0">
                <a:latin typeface="Book Antiqua" pitchFamily="18" charset="0"/>
              </a:rPr>
              <a:t>Now suppose the standard deviation of daily demand is 5 (again this will change throughout the game). Furthermore, suppose we are on $1000 contract. What service level should we choose?</a:t>
            </a:r>
            <a:r>
              <a:rPr lang="en-US" sz="2400" u="sng" kern="0" dirty="0">
                <a:latin typeface="Book Antiqua" pitchFamily="18" charset="0"/>
              </a:rPr>
              <a:t> </a:t>
            </a:r>
            <a:r>
              <a:rPr lang="en-US" sz="2400" kern="0" dirty="0">
                <a:latin typeface="Book Antiqua" pitchFamily="18" charset="0"/>
              </a:rPr>
              <a:t> </a:t>
            </a:r>
          </a:p>
          <a:p>
            <a:pPr marL="514350" indent="-457200" eaLnBrk="0" hangingPunct="0">
              <a:spcAft>
                <a:spcPts val="600"/>
              </a:spcAft>
              <a:defRPr/>
            </a:pPr>
            <a:r>
              <a:rPr lang="en-US" sz="2400" b="1" kern="0" dirty="0">
                <a:solidFill>
                  <a:srgbClr val="A80000"/>
                </a:solidFill>
                <a:latin typeface="Book Antiqua" pitchFamily="18" charset="0"/>
              </a:rPr>
              <a:t>What is the underage cost (Cu)?</a:t>
            </a:r>
          </a:p>
          <a:p>
            <a:pPr marL="514350" indent="-457200" eaLnBrk="0" hangingPunct="0">
              <a:spcAft>
                <a:spcPts val="600"/>
              </a:spcAft>
              <a:defRPr/>
            </a:pPr>
            <a:r>
              <a:rPr lang="en-US" sz="2400" kern="0" dirty="0">
                <a:latin typeface="Book Antiqua" pitchFamily="18" charset="0"/>
              </a:rPr>
              <a:t>If a contract is available but we cannot deliver it, we don’t earn $1000.</a:t>
            </a:r>
          </a:p>
          <a:p>
            <a:pPr marL="514350" indent="-457200" eaLnBrk="0" hangingPunct="0">
              <a:spcAft>
                <a:spcPts val="600"/>
              </a:spcAft>
              <a:defRPr/>
            </a:pPr>
            <a:r>
              <a:rPr lang="en-US" sz="2400" kern="0" dirty="0">
                <a:latin typeface="Book Antiqua" pitchFamily="18" charset="0"/>
              </a:rPr>
              <a:t>We would have spent $600 on the 60 kits required for each contract. </a:t>
            </a:r>
          </a:p>
          <a:p>
            <a:pPr marL="514350" indent="-457200" eaLnBrk="0" hangingPunct="0">
              <a:spcAft>
                <a:spcPts val="600"/>
              </a:spcAft>
              <a:defRPr/>
            </a:pPr>
            <a:r>
              <a:rPr lang="en-US" sz="2400" kern="0" dirty="0">
                <a:latin typeface="Book Antiqua" pitchFamily="18" charset="0"/>
              </a:rPr>
              <a:t>Cu=$1000-$600=$400. However, we do not loose this profit because we earn it in the next cycle. Since each cycle is 28 days and interest rate is 10% for 365 days, therefore, underage cost Cu = 0.1(28/365)(400)= 0.0077($400)=3.08.  </a:t>
            </a:r>
          </a:p>
          <a:p>
            <a:pPr marL="514350" indent="-457200" eaLnBrk="0" hangingPunct="0">
              <a:spcAft>
                <a:spcPts val="600"/>
              </a:spcAft>
              <a:defRPr/>
            </a:pPr>
            <a:r>
              <a:rPr lang="en-US" sz="2400" b="1" kern="0" dirty="0">
                <a:solidFill>
                  <a:srgbClr val="A80000"/>
                </a:solidFill>
                <a:latin typeface="Book Antiqua" pitchFamily="18" charset="0"/>
              </a:rPr>
              <a:t>What is the overage cost (Co)?</a:t>
            </a:r>
          </a:p>
          <a:p>
            <a:pPr marL="514350" indent="-457200" eaLnBrk="0" hangingPunct="0">
              <a:spcAft>
                <a:spcPts val="600"/>
              </a:spcAft>
              <a:defRPr/>
            </a:pPr>
            <a:r>
              <a:rPr lang="en-US" sz="2400" kern="0" dirty="0">
                <a:latin typeface="Book Antiqua" pitchFamily="18" charset="0"/>
                <a:sym typeface="Symbol" panose="05050102010706020507" pitchFamily="18" charset="2"/>
              </a:rPr>
              <a:t>If we order kits for one extra contract, and we do not use it in this cycle, we use it in the next cycle. But we lose the interest rate that we could have earned on the $600 spent on kits. </a:t>
            </a:r>
            <a:r>
              <a:rPr lang="en-US" sz="2400" kern="0" dirty="0">
                <a:latin typeface="Book Antiqua" pitchFamily="18" charset="0"/>
              </a:rPr>
              <a:t>Therefore, overerage cost Co = 0.1(28/365)(600)= 0.0077($600)=4.62.</a:t>
            </a:r>
          </a:p>
          <a:p>
            <a:pPr marL="514350" indent="-457200" eaLnBrk="0" hangingPunct="0">
              <a:spcAft>
                <a:spcPts val="600"/>
              </a:spcAft>
              <a:defRPr/>
            </a:pPr>
            <a:r>
              <a:rPr lang="en-US" sz="2400" kern="0" dirty="0">
                <a:latin typeface="Book Antiqua" pitchFamily="18" charset="0"/>
              </a:rPr>
              <a:t>Since 0.0077 appears in both Co and Cu, for the sake of simplicity, we drop it from both. </a:t>
            </a:r>
          </a:p>
        </p:txBody>
      </p:sp>
    </p:spTree>
    <p:extLst>
      <p:ext uri="{BB962C8B-B14F-4D97-AF65-F5344CB8AC3E}">
        <p14:creationId xmlns:p14="http://schemas.microsoft.com/office/powerpoint/2010/main" val="1312590489"/>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dissolv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dissolv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dissolve">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dissolve">
                                      <p:cBhvr>
                                        <p:cTn id="37" dur="5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
                                            <p:txEl>
                                              <p:pRg st="7" end="7"/>
                                            </p:txEl>
                                          </p:spTgt>
                                        </p:tgtEl>
                                        <p:attrNameLst>
                                          <p:attrName>style.visibility</p:attrName>
                                        </p:attrNameLst>
                                      </p:cBhvr>
                                      <p:to>
                                        <p:strVal val="visible"/>
                                      </p:to>
                                    </p:set>
                                    <p:animEffect transition="in" filter="dissolve">
                                      <p:cBhvr>
                                        <p:cTn id="42"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0" y="0"/>
            <a:ext cx="12192000" cy="707886"/>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Service Level - For the Last Order for the Last 50 Days</a:t>
            </a:r>
          </a:p>
        </p:txBody>
      </p:sp>
      <p:sp>
        <p:nvSpPr>
          <p:cNvPr id="8" name="Rectangle 6"/>
          <p:cNvSpPr txBox="1">
            <a:spLocks noChangeArrowheads="1"/>
          </p:cNvSpPr>
          <p:nvPr/>
        </p:nvSpPr>
        <p:spPr>
          <a:xfrm>
            <a:off x="15240" y="773964"/>
            <a:ext cx="12192000" cy="5779236"/>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marL="514350" indent="-457200" eaLnBrk="0" hangingPunct="0">
              <a:spcAft>
                <a:spcPts val="600"/>
              </a:spcAft>
              <a:defRPr/>
            </a:pPr>
            <a:r>
              <a:rPr lang="en-US" sz="2400" kern="0" dirty="0">
                <a:latin typeface="Book Antiqua" pitchFamily="18" charset="0"/>
                <a:sym typeface="Symbol" panose="05050102010706020507" pitchFamily="18" charset="2"/>
              </a:rPr>
              <a:t>SL*=3.08/(3.08+4.62) = </a:t>
            </a:r>
            <a:r>
              <a:rPr lang="en-US" sz="2400" kern="0" dirty="0">
                <a:latin typeface="Book Antiqua" pitchFamily="18" charset="0"/>
              </a:rPr>
              <a:t>0.4 </a:t>
            </a:r>
          </a:p>
          <a:p>
            <a:pPr marL="514350" indent="-457200" eaLnBrk="0" hangingPunct="0">
              <a:spcAft>
                <a:spcPts val="600"/>
              </a:spcAft>
              <a:defRPr/>
            </a:pPr>
            <a:r>
              <a:rPr lang="en-US" sz="2400" kern="0" dirty="0">
                <a:latin typeface="Book Antiqua" pitchFamily="18" charset="0"/>
              </a:rPr>
              <a:t>NORM.S.INV(0.4) = -0.253</a:t>
            </a:r>
            <a:r>
              <a:rPr lang="en-US" sz="2400" dirty="0"/>
              <a:t>  </a:t>
            </a:r>
            <a:r>
              <a:rPr lang="en-US" sz="2400" kern="0" dirty="0">
                <a:latin typeface="Book Antiqua" pitchFamily="18" charset="0"/>
              </a:rPr>
              <a:t>standard deviation of lead time demand to the right.</a:t>
            </a:r>
          </a:p>
          <a:p>
            <a:pPr marL="514350" indent="-457200" eaLnBrk="0" hangingPunct="0">
              <a:spcAft>
                <a:spcPts val="600"/>
              </a:spcAft>
              <a:defRPr/>
            </a:pPr>
            <a:r>
              <a:rPr lang="en-US" sz="2400" kern="0" dirty="0">
                <a:latin typeface="Book Antiqua" pitchFamily="18" charset="0"/>
              </a:rPr>
              <a:t>That is -0.253 to the left</a:t>
            </a:r>
          </a:p>
          <a:p>
            <a:pPr marL="514350" indent="-457200" eaLnBrk="0" hangingPunct="0">
              <a:spcAft>
                <a:spcPts val="600"/>
              </a:spcAft>
              <a:defRPr/>
            </a:pPr>
            <a:r>
              <a:rPr lang="en-US" sz="2400" kern="0" dirty="0">
                <a:latin typeface="Book Antiqua" pitchFamily="18" charset="0"/>
              </a:rPr>
              <a:t>Standard deviation of the demand during the lead time during the game differs from that of the end of the game.</a:t>
            </a:r>
          </a:p>
          <a:p>
            <a:pPr marL="514350" indent="-457200" eaLnBrk="0" hangingPunct="0">
              <a:spcAft>
                <a:spcPts val="600"/>
              </a:spcAft>
              <a:defRPr/>
            </a:pPr>
            <a:r>
              <a:rPr lang="en-US" sz="2400" kern="0" dirty="0">
                <a:latin typeface="Book Antiqua" pitchFamily="18" charset="0"/>
              </a:rPr>
              <a:t>During the game, we have a lead time of 4 days. Therefore, σ</a:t>
            </a:r>
            <a:r>
              <a:rPr lang="en-US" sz="2400" kern="0" baseline="-25000" dirty="0">
                <a:latin typeface="Book Antiqua" pitchFamily="18" charset="0"/>
              </a:rPr>
              <a:t>LTD</a:t>
            </a:r>
            <a:r>
              <a:rPr lang="en-US" sz="2400" kern="0" dirty="0">
                <a:latin typeface="Book Antiqua" pitchFamily="18" charset="0"/>
              </a:rPr>
              <a:t>=SQRT(4)*5=10</a:t>
            </a:r>
          </a:p>
          <a:p>
            <a:pPr marL="514350" indent="-457200" eaLnBrk="0" hangingPunct="0">
              <a:spcAft>
                <a:spcPts val="600"/>
              </a:spcAft>
              <a:defRPr/>
            </a:pPr>
            <a:r>
              <a:rPr lang="en-US" sz="2400" kern="0" dirty="0">
                <a:latin typeface="Book Antiqua" pitchFamily="18" charset="0"/>
              </a:rPr>
              <a:t>Is = -0.253 (10)=-2.53 </a:t>
            </a:r>
            <a:r>
              <a:rPr lang="en-US" sz="2400" kern="0" dirty="0">
                <a:latin typeface="Book Antiqua" pitchFamily="18" charset="0"/>
                <a:sym typeface="Symbol" panose="05050102010706020507" pitchFamily="18" charset="2"/>
              </a:rPr>
              <a:t> -3</a:t>
            </a:r>
          </a:p>
          <a:p>
            <a:pPr marL="514350" indent="-457200" eaLnBrk="0" hangingPunct="0">
              <a:spcAft>
                <a:spcPts val="600"/>
              </a:spcAft>
              <a:defRPr/>
            </a:pPr>
            <a:r>
              <a:rPr lang="en-US" sz="2400" kern="0" dirty="0">
                <a:latin typeface="Book Antiqua" pitchFamily="18" charset="0"/>
                <a:sym typeface="Symbol" panose="05050102010706020507" pitchFamily="18" charset="2"/>
              </a:rPr>
              <a:t>Demand per day R=16</a:t>
            </a:r>
          </a:p>
          <a:p>
            <a:pPr marL="514350" indent="-457200" eaLnBrk="0" hangingPunct="0">
              <a:spcAft>
                <a:spcPts val="600"/>
              </a:spcAft>
              <a:defRPr/>
            </a:pPr>
            <a:r>
              <a:rPr lang="en-US" sz="2400" kern="0" dirty="0">
                <a:latin typeface="Book Antiqua" pitchFamily="18" charset="0"/>
                <a:sym typeface="Symbol" panose="05050102010706020507" pitchFamily="18" charset="2"/>
              </a:rPr>
              <a:t>Lead time demand =LTD = L*R=4(16)=64</a:t>
            </a:r>
          </a:p>
          <a:p>
            <a:pPr marL="514350" indent="-457200" eaLnBrk="0" hangingPunct="0">
              <a:spcAft>
                <a:spcPts val="600"/>
              </a:spcAft>
              <a:defRPr/>
            </a:pPr>
            <a:r>
              <a:rPr lang="en-US" sz="2400" kern="0" dirty="0">
                <a:latin typeface="Book Antiqua" pitchFamily="18" charset="0"/>
                <a:sym typeface="Symbol" panose="05050102010706020507" pitchFamily="18" charset="2"/>
              </a:rPr>
              <a:t>LTD ~ N(64, 10)</a:t>
            </a:r>
          </a:p>
          <a:p>
            <a:pPr marL="514350" indent="-457200" eaLnBrk="0" hangingPunct="0">
              <a:spcAft>
                <a:spcPts val="600"/>
              </a:spcAft>
              <a:defRPr/>
            </a:pPr>
            <a:r>
              <a:rPr lang="en-US" sz="2400" kern="0" dirty="0">
                <a:latin typeface="Book Antiqua" pitchFamily="18" charset="0"/>
                <a:sym typeface="Symbol" panose="05050102010706020507" pitchFamily="18" charset="2"/>
              </a:rPr>
              <a:t>ROP=94-3 = 91 = 91 orders </a:t>
            </a:r>
          </a:p>
          <a:p>
            <a:pPr marL="514350" indent="-457200" eaLnBrk="0" hangingPunct="0">
              <a:spcAft>
                <a:spcPts val="600"/>
              </a:spcAft>
              <a:defRPr/>
            </a:pPr>
            <a:r>
              <a:rPr lang="en-US" sz="2400" kern="0" dirty="0">
                <a:latin typeface="Book Antiqua" pitchFamily="18" charset="0"/>
                <a:sym typeface="Symbol" panose="05050102010706020507" pitchFamily="18" charset="2"/>
              </a:rPr>
              <a:t>ROP = 91 orders x 60 kits / order = 5460 kits. </a:t>
            </a:r>
          </a:p>
          <a:p>
            <a:pPr marL="514350" indent="-457200" eaLnBrk="0" hangingPunct="0">
              <a:spcAft>
                <a:spcPts val="600"/>
              </a:spcAft>
              <a:defRPr/>
            </a:pPr>
            <a:r>
              <a:rPr lang="en-US" sz="2400" kern="0" dirty="0">
                <a:latin typeface="Book Antiqua" pitchFamily="18" charset="0"/>
                <a:sym typeface="Symbol" panose="05050102010706020507" pitchFamily="18" charset="2"/>
              </a:rPr>
              <a:t>We place an order Q=</a:t>
            </a:r>
            <a:r>
              <a:rPr lang="en-US" sz="2400" kern="0" dirty="0">
                <a:latin typeface="Book Antiqua" pitchFamily="18" charset="0"/>
              </a:rPr>
              <a:t> 26472 kits</a:t>
            </a:r>
            <a:r>
              <a:rPr lang="en-US" sz="2400" kern="0" dirty="0">
                <a:latin typeface="Book Antiqua" pitchFamily="18" charset="0"/>
                <a:sym typeface="Symbol" panose="05050102010706020507" pitchFamily="18" charset="2"/>
              </a:rPr>
              <a:t>  when inventory reaches ROP=5460 kits. </a:t>
            </a:r>
          </a:p>
          <a:p>
            <a:pPr marL="514350" indent="-457200" eaLnBrk="0" hangingPunct="0">
              <a:spcAft>
                <a:spcPts val="600"/>
              </a:spcAft>
              <a:defRPr/>
            </a:pPr>
            <a:endParaRPr lang="en-US" sz="2400" kern="0" dirty="0">
              <a:latin typeface="Book Antiqua" pitchFamily="18" charset="0"/>
            </a:endParaRPr>
          </a:p>
        </p:txBody>
      </p:sp>
    </p:spTree>
    <p:extLst>
      <p:ext uri="{BB962C8B-B14F-4D97-AF65-F5344CB8AC3E}">
        <p14:creationId xmlns:p14="http://schemas.microsoft.com/office/powerpoint/2010/main" val="2239495651"/>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0" y="0"/>
            <a:ext cx="12192000" cy="707886"/>
          </a:xfrm>
          <a:prstGeom prst="rect">
            <a:avLst/>
          </a:prstGeom>
          <a:noFill/>
          <a:ln w="12700">
            <a:noFill/>
            <a:miter lim="800000"/>
            <a:headEnd/>
            <a:tailEnd/>
          </a:ln>
        </p:spPr>
        <p:txBody>
          <a:bodyPr wrap="square">
            <a:spAutoFit/>
          </a:bodyPr>
          <a:lstStyle/>
          <a:p>
            <a:pPr>
              <a:spcAft>
                <a:spcPts val="600"/>
              </a:spcAft>
            </a:pPr>
            <a:r>
              <a:rPr lang="en-US" sz="4000" dirty="0">
                <a:solidFill>
                  <a:srgbClr val="AA0000"/>
                </a:solidFill>
                <a:latin typeface="Impact" pitchFamily="34" charset="0"/>
              </a:rPr>
              <a:t>Service Level - For the Last Order for the Last 50 Days</a:t>
            </a:r>
          </a:p>
        </p:txBody>
      </p:sp>
      <p:sp>
        <p:nvSpPr>
          <p:cNvPr id="8" name="Rectangle 6"/>
          <p:cNvSpPr txBox="1">
            <a:spLocks noChangeArrowheads="1"/>
          </p:cNvSpPr>
          <p:nvPr/>
        </p:nvSpPr>
        <p:spPr>
          <a:xfrm>
            <a:off x="15240" y="773964"/>
            <a:ext cx="12192000" cy="5779236"/>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marL="514350" indent="-457200" eaLnBrk="0" hangingPunct="0">
              <a:spcAft>
                <a:spcPts val="600"/>
              </a:spcAft>
              <a:defRPr/>
            </a:pPr>
            <a:r>
              <a:rPr lang="en-US" sz="2400" kern="0" dirty="0">
                <a:latin typeface="Book Antiqua" pitchFamily="18" charset="0"/>
                <a:sym typeface="Symbol" panose="05050102010706020507" pitchFamily="18" charset="2"/>
              </a:rPr>
              <a:t>But there is one component of Cu that we did not discussed since it needs a knowledge  beyond the mathematical content of our course.</a:t>
            </a:r>
          </a:p>
          <a:p>
            <a:pPr marL="514350" indent="-457200" eaLnBrk="0" hangingPunct="0">
              <a:spcAft>
                <a:spcPts val="600"/>
              </a:spcAft>
              <a:defRPr/>
            </a:pPr>
            <a:r>
              <a:rPr lang="en-US" sz="2400" kern="0" dirty="0">
                <a:latin typeface="Book Antiqua" pitchFamily="18" charset="0"/>
                <a:sym typeface="Symbol" panose="05050102010706020507" pitchFamily="18" charset="2"/>
              </a:rPr>
              <a:t>What if shortage of kits lead to delay in the delivery of contract. A delay may reduce the revenue of a contract from 1000 to 0. That is a huge increase in Cu. </a:t>
            </a:r>
          </a:p>
          <a:p>
            <a:pPr marL="514350" indent="-457200" eaLnBrk="0" hangingPunct="0">
              <a:spcAft>
                <a:spcPts val="600"/>
              </a:spcAft>
              <a:defRPr/>
            </a:pPr>
            <a:r>
              <a:rPr lang="en-US" sz="2400" kern="0" dirty="0">
                <a:latin typeface="Book Antiqua" pitchFamily="18" charset="0"/>
                <a:sym typeface="Symbol" panose="05050102010706020507" pitchFamily="18" charset="2"/>
              </a:rPr>
              <a:t>Therefore, throughout the game, but not in the very last 50 days of the game, apply a large service level, say 3 standard deviations to the right- which is about %99.9 service level. Then monitor the inventory level, if you think you carry extra inventory,  instead of three standard deviations, you may chose two or even one standard deviation. </a:t>
            </a:r>
          </a:p>
          <a:p>
            <a:pPr marL="514350" indent="-457200" eaLnBrk="0" hangingPunct="0">
              <a:spcAft>
                <a:spcPts val="600"/>
              </a:spcAft>
              <a:defRPr/>
            </a:pPr>
            <a:r>
              <a:rPr lang="en-US" sz="2400" kern="0" dirty="0">
                <a:latin typeface="Book Antiqua" pitchFamily="18" charset="0"/>
                <a:sym typeface="Symbol" panose="05050102010706020507" pitchFamily="18" charset="2"/>
              </a:rPr>
              <a:t>But the situation is entirely different in the very last 50 days of the game.</a:t>
            </a:r>
          </a:p>
          <a:p>
            <a:pPr marL="514350" indent="-457200" eaLnBrk="0" hangingPunct="0">
              <a:spcAft>
                <a:spcPts val="600"/>
              </a:spcAft>
              <a:defRPr/>
            </a:pPr>
            <a:endParaRPr lang="en-US" sz="2400" kern="0" dirty="0">
              <a:latin typeface="Book Antiqua" pitchFamily="18" charset="0"/>
            </a:endParaRPr>
          </a:p>
        </p:txBody>
      </p:sp>
    </p:spTree>
    <p:extLst>
      <p:ext uri="{BB962C8B-B14F-4D97-AF65-F5344CB8AC3E}">
        <p14:creationId xmlns:p14="http://schemas.microsoft.com/office/powerpoint/2010/main" val="2018815486"/>
      </p:ext>
    </p:extLst>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0" y="0"/>
            <a:ext cx="12192000" cy="707886"/>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Service Level - For the Last Order for the Last 50 Days</a:t>
            </a:r>
          </a:p>
        </p:txBody>
      </p:sp>
      <p:sp>
        <p:nvSpPr>
          <p:cNvPr id="8" name="Rectangle 6"/>
          <p:cNvSpPr txBox="1">
            <a:spLocks noChangeArrowheads="1"/>
          </p:cNvSpPr>
          <p:nvPr/>
        </p:nvSpPr>
        <p:spPr>
          <a:xfrm>
            <a:off x="15240" y="773964"/>
            <a:ext cx="12192000" cy="5779236"/>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marL="514350" indent="-457200" eaLnBrk="0" hangingPunct="0">
              <a:spcAft>
                <a:spcPts val="600"/>
              </a:spcAft>
              <a:defRPr/>
            </a:pPr>
            <a:r>
              <a:rPr lang="en-US" sz="2400" kern="0" dirty="0">
                <a:latin typeface="Book Antiqua" pitchFamily="18" charset="0"/>
              </a:rPr>
              <a:t>What is L and what is σ</a:t>
            </a:r>
            <a:r>
              <a:rPr lang="en-US" sz="2400" kern="0" baseline="-25000" dirty="0">
                <a:latin typeface="Book Antiqua" pitchFamily="18" charset="0"/>
              </a:rPr>
              <a:t>LTD</a:t>
            </a:r>
            <a:r>
              <a:rPr lang="en-US" sz="2400" kern="0" dirty="0">
                <a:latin typeface="Book Antiqua" pitchFamily="18" charset="0"/>
              </a:rPr>
              <a:t> a few hours before when we will be disabled of making any changes. </a:t>
            </a:r>
          </a:p>
          <a:p>
            <a:pPr marL="514350" indent="-457200" eaLnBrk="0" hangingPunct="0">
              <a:spcAft>
                <a:spcPts val="600"/>
              </a:spcAft>
              <a:defRPr/>
            </a:pPr>
            <a:r>
              <a:rPr lang="en-US" sz="2400" kern="0" dirty="0">
                <a:latin typeface="Book Antiqua" pitchFamily="18" charset="0"/>
              </a:rPr>
              <a:t>Suppose it is a little before 11 AM in the last day, and the 218 days of the game ends at 1 PM. The game then runs for 50 more days, but it takes a second for computer to do all the computations. Therefore, at 1:01 PM you can see your final standing. </a:t>
            </a:r>
          </a:p>
          <a:p>
            <a:pPr marL="514350" indent="-457200" eaLnBrk="0" hangingPunct="0">
              <a:spcAft>
                <a:spcPts val="600"/>
              </a:spcAft>
              <a:defRPr/>
            </a:pPr>
            <a:r>
              <a:rPr lang="en-US" sz="2400" kern="0" dirty="0">
                <a:latin typeface="Book Antiqua" pitchFamily="18" charset="0"/>
              </a:rPr>
              <a:t>Now it is a little before 11, and therefore, the game has 50+2 days to run. L=52.</a:t>
            </a:r>
          </a:p>
          <a:p>
            <a:pPr marL="514350" indent="-457200" eaLnBrk="0" hangingPunct="0">
              <a:spcAft>
                <a:spcPts val="600"/>
              </a:spcAft>
              <a:defRPr/>
            </a:pPr>
            <a:r>
              <a:rPr lang="en-US" sz="2400" kern="0" dirty="0">
                <a:latin typeface="Book Antiqua" pitchFamily="18" charset="0"/>
              </a:rPr>
              <a:t>Demand per day = R=16</a:t>
            </a:r>
          </a:p>
          <a:p>
            <a:pPr marL="514350" indent="-457200" eaLnBrk="0" hangingPunct="0">
              <a:spcAft>
                <a:spcPts val="600"/>
              </a:spcAft>
              <a:defRPr/>
            </a:pPr>
            <a:r>
              <a:rPr lang="en-US" sz="2400" kern="0" dirty="0">
                <a:latin typeface="Book Antiqua" pitchFamily="18" charset="0"/>
              </a:rPr>
              <a:t>Demand in 52 days =LTD = 52R =  832</a:t>
            </a:r>
          </a:p>
          <a:p>
            <a:pPr marL="514350" indent="-457200" eaLnBrk="0" hangingPunct="0">
              <a:spcAft>
                <a:spcPts val="600"/>
              </a:spcAft>
              <a:defRPr/>
            </a:pPr>
            <a:r>
              <a:rPr lang="en-US" sz="2400" kern="0" dirty="0">
                <a:latin typeface="Book Antiqua" pitchFamily="18" charset="0"/>
              </a:rPr>
              <a:t>Standard deviation of daily demand =  σ</a:t>
            </a:r>
            <a:r>
              <a:rPr lang="en-US" sz="2400" kern="0" baseline="-25000" dirty="0">
                <a:latin typeface="Book Antiqua" pitchFamily="18" charset="0"/>
              </a:rPr>
              <a:t>R</a:t>
            </a:r>
            <a:r>
              <a:rPr lang="en-US" sz="2400" kern="0" dirty="0">
                <a:latin typeface="Book Antiqua" pitchFamily="18" charset="0"/>
              </a:rPr>
              <a:t>=5</a:t>
            </a:r>
          </a:p>
          <a:p>
            <a:pPr marL="514350" indent="-457200" eaLnBrk="0" hangingPunct="0">
              <a:spcAft>
                <a:spcPts val="600"/>
              </a:spcAft>
              <a:defRPr/>
            </a:pPr>
            <a:r>
              <a:rPr lang="en-US" sz="2400" kern="0" dirty="0">
                <a:latin typeface="Book Antiqua" pitchFamily="18" charset="0"/>
              </a:rPr>
              <a:t>Standard deviation of demand for 52 days of demand = σ</a:t>
            </a:r>
            <a:r>
              <a:rPr lang="en-US" sz="2400" kern="0" baseline="-25000" dirty="0">
                <a:latin typeface="Book Antiqua" pitchFamily="18" charset="0"/>
              </a:rPr>
              <a:t>LTD</a:t>
            </a:r>
            <a:r>
              <a:rPr lang="en-US" sz="2400" kern="0" dirty="0">
                <a:latin typeface="Book Antiqua" pitchFamily="18" charset="0"/>
              </a:rPr>
              <a:t>= SQRT(52)*5 = 36</a:t>
            </a:r>
          </a:p>
          <a:p>
            <a:pPr marL="514350" indent="-457200" eaLnBrk="0" hangingPunct="0">
              <a:spcAft>
                <a:spcPts val="600"/>
              </a:spcAft>
              <a:defRPr/>
            </a:pPr>
            <a:r>
              <a:rPr lang="en-US" sz="2400" kern="0" dirty="0">
                <a:latin typeface="Book Antiqua" pitchFamily="18" charset="0"/>
              </a:rPr>
              <a:t>LTD=N~(832, $36)</a:t>
            </a:r>
          </a:p>
          <a:p>
            <a:pPr marL="514350" indent="-457200" eaLnBrk="0" hangingPunct="0">
              <a:spcAft>
                <a:spcPts val="600"/>
              </a:spcAft>
              <a:defRPr/>
            </a:pPr>
            <a:r>
              <a:rPr lang="en-US" sz="2400" kern="0" dirty="0">
                <a:latin typeface="Book Antiqua" pitchFamily="18" charset="0"/>
              </a:rPr>
              <a:t>What are Cu and Co? </a:t>
            </a:r>
          </a:p>
          <a:p>
            <a:pPr marL="514350" indent="-457200" eaLnBrk="0" hangingPunct="0">
              <a:spcAft>
                <a:spcPts val="600"/>
              </a:spcAft>
              <a:defRPr/>
            </a:pPr>
            <a:endParaRPr lang="en-US" sz="2400" kern="0" dirty="0">
              <a:latin typeface="Book Antiqua" pitchFamily="18" charset="0"/>
            </a:endParaRPr>
          </a:p>
        </p:txBody>
      </p:sp>
    </p:spTree>
    <p:extLst>
      <p:ext uri="{BB962C8B-B14F-4D97-AF65-F5344CB8AC3E}">
        <p14:creationId xmlns:p14="http://schemas.microsoft.com/office/powerpoint/2010/main" val="3991567921"/>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dissolv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dissolv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dissolve">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dissolve">
                                      <p:cBhvr>
                                        <p:cTn id="37" dur="5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
                                            <p:txEl>
                                              <p:pRg st="7" end="7"/>
                                            </p:txEl>
                                          </p:spTgt>
                                        </p:tgtEl>
                                        <p:attrNameLst>
                                          <p:attrName>style.visibility</p:attrName>
                                        </p:attrNameLst>
                                      </p:cBhvr>
                                      <p:to>
                                        <p:strVal val="visible"/>
                                      </p:to>
                                    </p:set>
                                    <p:animEffect transition="in" filter="dissolve">
                                      <p:cBhvr>
                                        <p:cTn id="42" dur="500"/>
                                        <p:tgtEl>
                                          <p:spTgt spid="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8">
                                            <p:txEl>
                                              <p:pRg st="8" end="8"/>
                                            </p:txEl>
                                          </p:spTgt>
                                        </p:tgtEl>
                                        <p:attrNameLst>
                                          <p:attrName>style.visibility</p:attrName>
                                        </p:attrNameLst>
                                      </p:cBhvr>
                                      <p:to>
                                        <p:strVal val="visible"/>
                                      </p:to>
                                    </p:set>
                                    <p:animEffect transition="in" filter="dissolve">
                                      <p:cBhvr>
                                        <p:cTn id="47"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0" y="0"/>
            <a:ext cx="12192000" cy="707886"/>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Service Level - For the Last Order for the Last 50 Days</a:t>
            </a:r>
          </a:p>
        </p:txBody>
      </p:sp>
      <p:sp>
        <p:nvSpPr>
          <p:cNvPr id="8" name="Rectangle 6"/>
          <p:cNvSpPr txBox="1">
            <a:spLocks noChangeArrowheads="1"/>
          </p:cNvSpPr>
          <p:nvPr/>
        </p:nvSpPr>
        <p:spPr>
          <a:xfrm>
            <a:off x="15240" y="773964"/>
            <a:ext cx="12192000" cy="5779236"/>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marL="514350" indent="-457200" eaLnBrk="0" hangingPunct="0">
              <a:spcAft>
                <a:spcPts val="600"/>
              </a:spcAft>
              <a:defRPr/>
            </a:pPr>
            <a:r>
              <a:rPr lang="en-US" sz="2400" kern="0" dirty="0">
                <a:latin typeface="Book Antiqua" pitchFamily="18" charset="0"/>
              </a:rPr>
              <a:t>If a contract is there but the kits are not, you could have spent $600 and have earned $1000. Cu = $400.</a:t>
            </a:r>
          </a:p>
          <a:p>
            <a:pPr marL="514350" indent="-457200" eaLnBrk="0" hangingPunct="0">
              <a:spcAft>
                <a:spcPts val="600"/>
              </a:spcAft>
              <a:defRPr/>
            </a:pPr>
            <a:r>
              <a:rPr lang="en-US" sz="2400" kern="0" dirty="0">
                <a:latin typeface="Book Antiqua" pitchFamily="18" charset="0"/>
              </a:rPr>
              <a:t>If kits for a contract are there but contract is not, you have no use for them, and at the end of the game their value is 0. Cu = $600.</a:t>
            </a:r>
          </a:p>
          <a:p>
            <a:pPr marL="514350" indent="-457200" eaLnBrk="0" hangingPunct="0">
              <a:spcAft>
                <a:spcPts val="600"/>
              </a:spcAft>
              <a:defRPr/>
            </a:pPr>
            <a:r>
              <a:rPr lang="en-US" sz="2400" kern="0" dirty="0">
                <a:latin typeface="Book Antiqua" pitchFamily="18" charset="0"/>
                <a:sym typeface="Symbol" panose="05050102010706020507" pitchFamily="18" charset="2"/>
              </a:rPr>
              <a:t>SL*=$400/($400+600) = </a:t>
            </a:r>
            <a:r>
              <a:rPr lang="en-US" sz="2400" kern="0" dirty="0">
                <a:latin typeface="Book Antiqua" pitchFamily="18" charset="0"/>
              </a:rPr>
              <a:t>0.4 </a:t>
            </a:r>
          </a:p>
          <a:p>
            <a:pPr marL="514350" indent="-457200" eaLnBrk="0" hangingPunct="0">
              <a:spcAft>
                <a:spcPts val="600"/>
              </a:spcAft>
              <a:defRPr/>
            </a:pPr>
            <a:r>
              <a:rPr lang="en-US" sz="2400" kern="0" dirty="0">
                <a:latin typeface="Book Antiqua" pitchFamily="18" charset="0"/>
              </a:rPr>
              <a:t>NORM.S.INV(0.396739) = -0.253</a:t>
            </a:r>
            <a:r>
              <a:rPr lang="en-US" sz="2400" dirty="0"/>
              <a:t>  </a:t>
            </a:r>
            <a:r>
              <a:rPr lang="en-US" sz="2400" kern="0" dirty="0">
                <a:latin typeface="Book Antiqua" pitchFamily="18" charset="0"/>
              </a:rPr>
              <a:t>standard deviation of lead time demand to the right.</a:t>
            </a:r>
          </a:p>
          <a:p>
            <a:pPr marL="514350" indent="-457200" eaLnBrk="0" hangingPunct="0">
              <a:spcAft>
                <a:spcPts val="600"/>
              </a:spcAft>
              <a:defRPr/>
            </a:pPr>
            <a:r>
              <a:rPr lang="en-US" sz="2400" kern="0" dirty="0">
                <a:latin typeface="Book Antiqua" pitchFamily="18" charset="0"/>
              </a:rPr>
              <a:t>That is -0.253347103 to the left</a:t>
            </a:r>
          </a:p>
          <a:p>
            <a:pPr marL="514350" indent="-457200" eaLnBrk="0" hangingPunct="0">
              <a:spcAft>
                <a:spcPts val="600"/>
              </a:spcAft>
              <a:defRPr/>
            </a:pPr>
            <a:r>
              <a:rPr lang="en-US" sz="2400" kern="0" dirty="0">
                <a:latin typeface="Book Antiqua" pitchFamily="18" charset="0"/>
              </a:rPr>
              <a:t>Is = -0.253347103 (36)=-9.21 </a:t>
            </a:r>
            <a:r>
              <a:rPr lang="en-US" sz="2400" kern="0" dirty="0">
                <a:latin typeface="Book Antiqua" pitchFamily="18" charset="0"/>
                <a:sym typeface="Symbol" panose="05050102010706020507" pitchFamily="18" charset="2"/>
              </a:rPr>
              <a:t> -9</a:t>
            </a:r>
          </a:p>
          <a:p>
            <a:pPr marL="514350" indent="-457200" eaLnBrk="0" hangingPunct="0">
              <a:spcAft>
                <a:spcPts val="600"/>
              </a:spcAft>
              <a:defRPr/>
            </a:pPr>
            <a:r>
              <a:rPr lang="en-US" sz="2400" kern="0" dirty="0">
                <a:latin typeface="Book Antiqua" pitchFamily="18" charset="0"/>
              </a:rPr>
              <a:t>LTD=N~(832, 36)</a:t>
            </a:r>
          </a:p>
          <a:p>
            <a:pPr marL="514350" indent="-457200" eaLnBrk="0" hangingPunct="0">
              <a:spcAft>
                <a:spcPts val="600"/>
              </a:spcAft>
              <a:defRPr/>
            </a:pPr>
            <a:r>
              <a:rPr lang="en-US" sz="2400" kern="0" dirty="0">
                <a:latin typeface="Book Antiqua" pitchFamily="18" charset="0"/>
              </a:rPr>
              <a:t>Q= 832-9 = </a:t>
            </a:r>
            <a:r>
              <a:rPr lang="en-US" sz="2400" kern="0" dirty="0">
                <a:latin typeface="Book Antiqua" pitchFamily="18" charset="0"/>
                <a:sym typeface="Symbol" panose="05050102010706020507" pitchFamily="18" charset="2"/>
              </a:rPr>
              <a:t>823</a:t>
            </a:r>
          </a:p>
          <a:p>
            <a:pPr marL="514350" indent="-457200" eaLnBrk="0" hangingPunct="0">
              <a:spcAft>
                <a:spcPts val="600"/>
              </a:spcAft>
              <a:defRPr/>
            </a:pPr>
            <a:endParaRPr lang="en-US" sz="2400" kern="0" dirty="0">
              <a:latin typeface="Book Antiqua" pitchFamily="18" charset="0"/>
            </a:endParaRPr>
          </a:p>
        </p:txBody>
      </p:sp>
    </p:spTree>
    <p:extLst>
      <p:ext uri="{BB962C8B-B14F-4D97-AF65-F5344CB8AC3E}">
        <p14:creationId xmlns:p14="http://schemas.microsoft.com/office/powerpoint/2010/main" val="554848959"/>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dissolv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dissolv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dissolve">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dissolve">
                                      <p:cBhvr>
                                        <p:cTn id="37" dur="5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
                                            <p:txEl>
                                              <p:pRg st="7" end="7"/>
                                            </p:txEl>
                                          </p:spTgt>
                                        </p:tgtEl>
                                        <p:attrNameLst>
                                          <p:attrName>style.visibility</p:attrName>
                                        </p:attrNameLst>
                                      </p:cBhvr>
                                      <p:to>
                                        <p:strVal val="visible"/>
                                      </p:to>
                                    </p:set>
                                    <p:animEffect transition="in" filter="dissolve">
                                      <p:cBhvr>
                                        <p:cTn id="42"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0" y="0"/>
            <a:ext cx="12192000" cy="707886"/>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Service Level - For the Last Order for the Last 50 Days</a:t>
            </a:r>
          </a:p>
        </p:txBody>
      </p:sp>
      <p:sp>
        <p:nvSpPr>
          <p:cNvPr id="8" name="Rectangle 6"/>
          <p:cNvSpPr txBox="1">
            <a:spLocks noChangeArrowheads="1"/>
          </p:cNvSpPr>
          <p:nvPr/>
        </p:nvSpPr>
        <p:spPr>
          <a:xfrm>
            <a:off x="15240" y="773964"/>
            <a:ext cx="12192000" cy="5779236"/>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marL="514350" indent="-457200" eaLnBrk="0" hangingPunct="0">
              <a:spcAft>
                <a:spcPts val="600"/>
              </a:spcAft>
              <a:defRPr/>
            </a:pPr>
            <a:r>
              <a:rPr lang="en-US" sz="2400" kern="0" dirty="0">
                <a:latin typeface="Book Antiqua" pitchFamily="18" charset="0"/>
                <a:sym typeface="Symbol" panose="05050102010706020507" pitchFamily="18" charset="2"/>
              </a:rPr>
              <a:t>Should we order the kits required for 823 contracts?</a:t>
            </a:r>
          </a:p>
          <a:p>
            <a:pPr marL="514350" indent="-457200" eaLnBrk="0" hangingPunct="0">
              <a:spcAft>
                <a:spcPts val="600"/>
              </a:spcAft>
              <a:defRPr/>
            </a:pPr>
            <a:r>
              <a:rPr lang="en-US" sz="2400" kern="0" dirty="0">
                <a:latin typeface="Book Antiqua" pitchFamily="18" charset="0"/>
                <a:sym typeface="Symbol" panose="05050102010706020507" pitchFamily="18" charset="2"/>
              </a:rPr>
              <a:t>Should we order 49380 kits?</a:t>
            </a:r>
          </a:p>
          <a:p>
            <a:pPr marL="514350" indent="-457200" eaLnBrk="0" hangingPunct="0">
              <a:spcAft>
                <a:spcPts val="600"/>
              </a:spcAft>
              <a:defRPr/>
            </a:pPr>
            <a:r>
              <a:rPr lang="en-US" sz="2400" kern="0" dirty="0">
                <a:latin typeface="Book Antiqua" pitchFamily="18" charset="0"/>
                <a:sym typeface="Symbol" panose="05050102010706020507" pitchFamily="18" charset="2"/>
              </a:rPr>
              <a:t>No.</a:t>
            </a:r>
          </a:p>
          <a:p>
            <a:pPr marL="514350" indent="-457200" eaLnBrk="0" hangingPunct="0">
              <a:spcAft>
                <a:spcPts val="600"/>
              </a:spcAft>
              <a:defRPr/>
            </a:pPr>
            <a:r>
              <a:rPr lang="en-US" sz="2400" kern="0" dirty="0">
                <a:latin typeface="Book Antiqua" pitchFamily="18" charset="0"/>
                <a:sym typeface="Symbol" panose="05050102010706020507" pitchFamily="18" charset="2"/>
              </a:rPr>
              <a:t>Why</a:t>
            </a:r>
          </a:p>
          <a:p>
            <a:pPr marL="514350" indent="-457200" eaLnBrk="0" hangingPunct="0">
              <a:spcAft>
                <a:spcPts val="600"/>
              </a:spcAft>
              <a:defRPr/>
            </a:pPr>
            <a:r>
              <a:rPr lang="en-US" sz="2400" kern="0" dirty="0">
                <a:latin typeface="Book Antiqua" pitchFamily="18" charset="0"/>
              </a:rPr>
              <a:t>We need to check how much inventory we have. Suppose we have 6000 kits which is enough for 100 contracts. </a:t>
            </a:r>
          </a:p>
          <a:p>
            <a:pPr marL="514350" indent="-457200" eaLnBrk="0" hangingPunct="0">
              <a:spcAft>
                <a:spcPts val="600"/>
              </a:spcAft>
              <a:defRPr/>
            </a:pPr>
            <a:r>
              <a:rPr lang="en-US" sz="2400" kern="0" dirty="0">
                <a:latin typeface="Book Antiqua" pitchFamily="18" charset="0"/>
              </a:rPr>
              <a:t>Set your new order quantity 49380-6000= 43380 kits, then quickly set your ROP to more than 6000 kits to make sure that you trigger that materials order immediately. </a:t>
            </a:r>
          </a:p>
          <a:p>
            <a:pPr marL="514350" indent="-457200" eaLnBrk="0" hangingPunct="0">
              <a:spcAft>
                <a:spcPts val="600"/>
              </a:spcAft>
              <a:defRPr/>
            </a:pPr>
            <a:endParaRPr lang="en-US" sz="2400" kern="0" dirty="0">
              <a:latin typeface="Book Antiqua" pitchFamily="18" charset="0"/>
            </a:endParaRPr>
          </a:p>
        </p:txBody>
      </p:sp>
    </p:spTree>
    <p:extLst>
      <p:ext uri="{BB962C8B-B14F-4D97-AF65-F5344CB8AC3E}">
        <p14:creationId xmlns:p14="http://schemas.microsoft.com/office/powerpoint/2010/main" val="313047198"/>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dissolv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dissolv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dissolve">
                                      <p:cBhvr>
                                        <p:cTn id="32"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a:extLst>
              <a:ext uri="{FF2B5EF4-FFF2-40B4-BE49-F238E27FC236}">
                <a16:creationId xmlns:a16="http://schemas.microsoft.com/office/drawing/2014/main" id="{051D80E4-360B-46ED-9652-965107D6DD8C}"/>
              </a:ext>
            </a:extLst>
          </p:cNvPr>
          <p:cNvSpPr txBox="1">
            <a:spLocks noChangeArrowheads="1"/>
          </p:cNvSpPr>
          <p:nvPr/>
        </p:nvSpPr>
        <p:spPr bwMode="auto">
          <a:xfrm>
            <a:off x="0" y="0"/>
            <a:ext cx="12192000" cy="584775"/>
          </a:xfrm>
          <a:prstGeom prst="rect">
            <a:avLst/>
          </a:prstGeom>
          <a:noFill/>
          <a:ln w="12700">
            <a:noFill/>
            <a:miter lim="800000"/>
            <a:headEnd/>
            <a:tailEnd/>
          </a:ln>
        </p:spPr>
        <p:txBody>
          <a:bodyPr wrap="square">
            <a:spAutoFit/>
          </a:bodyPr>
          <a:lstStyle/>
          <a:p>
            <a:pPr>
              <a:spcAft>
                <a:spcPts val="600"/>
              </a:spcAft>
            </a:pPr>
            <a:r>
              <a:rPr lang="en-US" sz="3200" dirty="0">
                <a:solidFill>
                  <a:schemeClr val="bg1"/>
                </a:solidFill>
                <a:latin typeface="Impact" pitchFamily="34" charset="0"/>
              </a:rPr>
              <a:t>Inventory Decisions in LittleField Technologies</a:t>
            </a:r>
          </a:p>
        </p:txBody>
      </p:sp>
    </p:spTree>
    <p:extLst>
      <p:ext uri="{BB962C8B-B14F-4D97-AF65-F5344CB8AC3E}">
        <p14:creationId xmlns:p14="http://schemas.microsoft.com/office/powerpoint/2010/main" val="4222956462"/>
      </p:ext>
    </p:ext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0" y="0"/>
            <a:ext cx="12192000" cy="584775"/>
          </a:xfrm>
          <a:prstGeom prst="rect">
            <a:avLst/>
          </a:prstGeom>
          <a:noFill/>
          <a:ln w="12700">
            <a:noFill/>
            <a:miter lim="800000"/>
            <a:headEnd/>
            <a:tailEnd/>
          </a:ln>
        </p:spPr>
        <p:txBody>
          <a:bodyPr wrap="square">
            <a:spAutoFit/>
          </a:bodyPr>
          <a:lstStyle/>
          <a:p>
            <a:pPr>
              <a:spcAft>
                <a:spcPts val="600"/>
              </a:spcAft>
            </a:pPr>
            <a:r>
              <a:rPr lang="en-US" sz="3200" dirty="0">
                <a:solidFill>
                  <a:schemeClr val="bg1"/>
                </a:solidFill>
                <a:latin typeface="Impact" pitchFamily="34" charset="0"/>
              </a:rPr>
              <a:t>Inventory Decisions in LittleField Technologies</a:t>
            </a:r>
          </a:p>
        </p:txBody>
      </p:sp>
      <p:sp>
        <p:nvSpPr>
          <p:cNvPr id="5" name="Text Box 2"/>
          <p:cNvSpPr txBox="1">
            <a:spLocks noChangeArrowheads="1"/>
          </p:cNvSpPr>
          <p:nvPr/>
        </p:nvSpPr>
        <p:spPr bwMode="auto">
          <a:xfrm>
            <a:off x="-6531" y="591306"/>
            <a:ext cx="12192000" cy="4755148"/>
          </a:xfrm>
          <a:prstGeom prst="rect">
            <a:avLst/>
          </a:prstGeom>
          <a:noFill/>
          <a:ln w="12700">
            <a:noFill/>
            <a:miter lim="800000"/>
            <a:headEnd/>
            <a:tailEnd/>
          </a:ln>
        </p:spPr>
        <p:txBody>
          <a:bodyPr wrap="square">
            <a:spAutoFit/>
          </a:bodyPr>
          <a:lstStyle/>
          <a:p>
            <a:pPr>
              <a:spcAft>
                <a:spcPts val="600"/>
              </a:spcAft>
              <a:defRPr/>
            </a:pPr>
            <a:r>
              <a:rPr lang="en-US" sz="2400" dirty="0">
                <a:solidFill>
                  <a:srgbClr val="AA0000"/>
                </a:solidFill>
                <a:latin typeface="Book Antiqua" panose="02040602050305030304" pitchFamily="18" charset="0"/>
              </a:rPr>
              <a:t>In our EOQ (Economic Order Quantity) models, R and D are used interchangeably. </a:t>
            </a:r>
          </a:p>
          <a:p>
            <a:pPr>
              <a:spcAft>
                <a:spcPts val="600"/>
              </a:spcAft>
              <a:defRPr/>
            </a:pPr>
            <a:r>
              <a:rPr lang="en-US" sz="2400" dirty="0">
                <a:solidFill>
                  <a:srgbClr val="AA0000"/>
                </a:solidFill>
                <a:latin typeface="Book Antiqua" panose="02040602050305030304" pitchFamily="18" charset="0"/>
              </a:rPr>
              <a:t>D is demand, R is throughput. We assume R=D </a:t>
            </a:r>
            <a:r>
              <a:rPr lang="en-US" sz="2400" dirty="0">
                <a:solidFill>
                  <a:srgbClr val="AA0000"/>
                </a:solidFill>
                <a:latin typeface="Book Antiqua" panose="02040602050305030304" pitchFamily="18" charset="0"/>
                <a:sym typeface="Wingdings" panose="05000000000000000000" pitchFamily="2" charset="2"/>
              </a:rPr>
              <a:t> </a:t>
            </a:r>
            <a:r>
              <a:rPr lang="en-US" sz="2400" dirty="0">
                <a:solidFill>
                  <a:srgbClr val="AA0000"/>
                </a:solidFill>
                <a:latin typeface="Book Antiqua" panose="02040602050305030304" pitchFamily="18" charset="0"/>
              </a:rPr>
              <a:t>Everything produced is sold</a:t>
            </a:r>
            <a:r>
              <a:rPr lang="en-US" sz="2400" dirty="0">
                <a:solidFill>
                  <a:srgbClr val="A50023"/>
                </a:solidFill>
                <a:latin typeface="Book Antiqua" panose="02040602050305030304" pitchFamily="18" charset="0"/>
              </a:rPr>
              <a:t>.</a:t>
            </a:r>
          </a:p>
          <a:p>
            <a:pPr>
              <a:spcAft>
                <a:spcPts val="600"/>
              </a:spcAft>
              <a:defRPr/>
            </a:pPr>
            <a:r>
              <a:rPr lang="en-US" sz="2400" dirty="0">
                <a:latin typeface="Book Antiqua" panose="02040602050305030304" pitchFamily="18" charset="0"/>
              </a:rPr>
              <a:t>Assume that the average demand in a LittleField Technology game is 16 contracts per day, and assume it is relatively stable; it is stationary. Assume that you have enough capacity to fulfill the demand.  We need 60 kits for each contract at the rate of $10 per kit. While the demand is probabilistic, and moves up and down around the average, in order to be able to use the EOQ model, we need to assume that the demand is deterministic. Therebefore, the kits are </a:t>
            </a:r>
            <a:r>
              <a:rPr lang="en-US" sz="2400" dirty="0">
                <a:solidFill>
                  <a:srgbClr val="AA0000"/>
                </a:solidFill>
                <a:latin typeface="Book Antiqua" panose="02040602050305030304" pitchFamily="18" charset="0"/>
              </a:rPr>
              <a:t>used at a steady rate per day and a year is </a:t>
            </a:r>
            <a:r>
              <a:rPr lang="en-US" sz="2400" dirty="0">
                <a:latin typeface="Book Antiqua" panose="02040602050305030304" pitchFamily="18" charset="0"/>
              </a:rPr>
              <a:t>365 days. The game assumes no storage and no obsolescence cost during the period that we have access to the game. Holding cost is 10% of the purchase price. Ordering cost is $1000 per order. </a:t>
            </a:r>
          </a:p>
          <a:p>
            <a:pPr>
              <a:spcAft>
                <a:spcPts val="600"/>
              </a:spcAft>
              <a:defRPr/>
            </a:pPr>
            <a:r>
              <a:rPr lang="en-US" sz="2400" dirty="0">
                <a:latin typeface="Book Antiqua" panose="02040602050305030304" pitchFamily="18" charset="0"/>
              </a:rPr>
              <a:t>How much should we order each time to minimize our total costs (total ordering and carrying costs)?</a:t>
            </a:r>
          </a:p>
        </p:txBody>
      </p:sp>
    </p:spTree>
    <p:extLst>
      <p:ext uri="{BB962C8B-B14F-4D97-AF65-F5344CB8AC3E}">
        <p14:creationId xmlns:p14="http://schemas.microsoft.com/office/powerpoint/2010/main" val="2747315962"/>
      </p:ext>
    </p:extLst>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txBox="1">
            <a:spLocks noChangeArrowheads="1"/>
          </p:cNvSpPr>
          <p:nvPr/>
        </p:nvSpPr>
        <p:spPr>
          <a:xfrm>
            <a:off x="76200" y="838200"/>
            <a:ext cx="12039600" cy="1600200"/>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a:spcAft>
                <a:spcPts val="600"/>
              </a:spcAft>
            </a:pPr>
            <a:r>
              <a:rPr lang="en-US" sz="2400" kern="0" dirty="0">
                <a:latin typeface="Book Antiqua" pitchFamily="18" charset="0"/>
              </a:rPr>
              <a:t>D = R = 60(16)(365)= 350400 kits per year or D = R = 16(365)= 5840 contracts per year.</a:t>
            </a:r>
          </a:p>
          <a:p>
            <a:pPr>
              <a:spcAft>
                <a:spcPts val="600"/>
              </a:spcAft>
            </a:pPr>
            <a:r>
              <a:rPr lang="en-US" sz="2400" kern="0" dirty="0">
                <a:latin typeface="Book Antiqua" pitchFamily="18" charset="0"/>
              </a:rPr>
              <a:t>H = $10*0.10 = $1 per kit per year,  or H = $10*0.10(60) = $60 per contract per year.</a:t>
            </a:r>
          </a:p>
          <a:p>
            <a:pPr>
              <a:spcAft>
                <a:spcPts val="600"/>
              </a:spcAft>
            </a:pPr>
            <a:r>
              <a:rPr lang="en-US" sz="2400" kern="0" dirty="0">
                <a:latin typeface="Book Antiqua" pitchFamily="18" charset="0"/>
              </a:rPr>
              <a:t>S = $1000 per order. Ordering Quantity = Q </a:t>
            </a:r>
          </a:p>
          <a:p>
            <a:pPr eaLnBrk="0" hangingPunct="0">
              <a:spcAft>
                <a:spcPts val="600"/>
              </a:spcAft>
              <a:defRPr/>
            </a:pPr>
            <a:r>
              <a:rPr lang="en-US" sz="2400" b="1" dirty="0">
                <a:solidFill>
                  <a:srgbClr val="AA0000"/>
                </a:solidFill>
                <a:latin typeface="Book Antiqua" panose="02040602050305030304" pitchFamily="18" charset="0"/>
                <a:ea typeface="ＭＳ Ｐゴシック" charset="-128"/>
                <a:cs typeface="+mn-cs"/>
              </a:rPr>
              <a:t># of orders per year = D/Q = 5840/Q </a:t>
            </a:r>
            <a:r>
              <a:rPr lang="en-US" sz="2400" b="1" dirty="0">
                <a:solidFill>
                  <a:srgbClr val="AA0000"/>
                </a:solidFill>
                <a:latin typeface="Book Antiqua" panose="02040602050305030304" pitchFamily="18" charset="0"/>
                <a:ea typeface="ＭＳ Ｐゴシック" charset="-128"/>
                <a:cs typeface="+mn-cs"/>
                <a:sym typeface="Wingdings" panose="05000000000000000000" pitchFamily="2" charset="2"/>
              </a:rPr>
              <a:t> </a:t>
            </a:r>
            <a:r>
              <a:rPr lang="en-US" sz="2400" b="1" dirty="0">
                <a:solidFill>
                  <a:srgbClr val="AA0000"/>
                </a:solidFill>
                <a:latin typeface="Book Antiqua" panose="02040602050305030304" pitchFamily="18" charset="0"/>
                <a:ea typeface="ＭＳ Ｐゴシック" charset="-128"/>
                <a:cs typeface="+mn-cs"/>
              </a:rPr>
              <a:t>Ordering Cost per year = 1000(</a:t>
            </a:r>
            <a:r>
              <a:rPr lang="en-US" sz="2400" b="1" dirty="0">
                <a:solidFill>
                  <a:srgbClr val="AA0000"/>
                </a:solidFill>
                <a:latin typeface="Book Antiqua" panose="02040602050305030304" pitchFamily="18" charset="0"/>
                <a:ea typeface="ＭＳ Ｐゴシック" charset="-128"/>
              </a:rPr>
              <a:t>5840)/Q</a:t>
            </a:r>
          </a:p>
          <a:p>
            <a:pPr eaLnBrk="0" hangingPunct="0">
              <a:defRPr/>
            </a:pPr>
            <a:endParaRPr lang="en-US" sz="2400" b="1" dirty="0">
              <a:solidFill>
                <a:srgbClr val="AA0000"/>
              </a:solidFill>
              <a:latin typeface="Book Antiqua" panose="02040602050305030304" pitchFamily="18" charset="0"/>
              <a:ea typeface="ＭＳ Ｐゴシック" charset="-128"/>
              <a:cs typeface="+mn-cs"/>
            </a:endParaRPr>
          </a:p>
        </p:txBody>
      </p:sp>
      <p:graphicFrame>
        <p:nvGraphicFramePr>
          <p:cNvPr id="6" name="Object 5">
            <a:extLst>
              <a:ext uri="{FF2B5EF4-FFF2-40B4-BE49-F238E27FC236}">
                <a16:creationId xmlns:a16="http://schemas.microsoft.com/office/drawing/2014/main" id="{0600F56B-2FAF-4C5C-B0F0-921EAB7C43DC}"/>
              </a:ext>
            </a:extLst>
          </p:cNvPr>
          <p:cNvGraphicFramePr>
            <a:graphicFrameLocks noChangeAspect="1"/>
          </p:cNvGraphicFramePr>
          <p:nvPr/>
        </p:nvGraphicFramePr>
        <p:xfrm>
          <a:off x="63137" y="2819400"/>
          <a:ext cx="9517063" cy="3689350"/>
        </p:xfrm>
        <a:graphic>
          <a:graphicData uri="http://schemas.openxmlformats.org/presentationml/2006/ole">
            <mc:AlternateContent xmlns:mc="http://schemas.openxmlformats.org/markup-compatibility/2006">
              <mc:Choice xmlns:v="urn:schemas-microsoft-com:vml" Requires="v">
                <p:oleObj spid="_x0000_s62467" name="Worksheet" r:id="rId4" imgW="8987246" imgH="3483485" progId="Excel.Sheet.12">
                  <p:embed/>
                </p:oleObj>
              </mc:Choice>
              <mc:Fallback>
                <p:oleObj name="Worksheet" r:id="rId4" imgW="8987246" imgH="3483485" progId="Excel.Sheet.12">
                  <p:embed/>
                  <p:pic>
                    <p:nvPicPr>
                      <p:cNvPr id="6" name="Object 5">
                        <a:extLst>
                          <a:ext uri="{FF2B5EF4-FFF2-40B4-BE49-F238E27FC236}">
                            <a16:creationId xmlns:a16="http://schemas.microsoft.com/office/drawing/2014/main" id="{0600F56B-2FAF-4C5C-B0F0-921EAB7C43DC}"/>
                          </a:ext>
                        </a:extLst>
                      </p:cNvPr>
                      <p:cNvPicPr/>
                      <p:nvPr/>
                    </p:nvPicPr>
                    <p:blipFill>
                      <a:blip r:embed="rId5"/>
                      <a:stretch>
                        <a:fillRect/>
                      </a:stretch>
                    </p:blipFill>
                    <p:spPr>
                      <a:xfrm>
                        <a:off x="63137" y="2819400"/>
                        <a:ext cx="9517063" cy="3689350"/>
                      </a:xfrm>
                      <a:prstGeom prst="rect">
                        <a:avLst/>
                      </a:prstGeom>
                    </p:spPr>
                  </p:pic>
                </p:oleObj>
              </mc:Fallback>
            </mc:AlternateContent>
          </a:graphicData>
        </a:graphic>
      </p:graphicFrame>
      <p:sp>
        <p:nvSpPr>
          <p:cNvPr id="7" name="Text Box 4">
            <a:extLst>
              <a:ext uri="{FF2B5EF4-FFF2-40B4-BE49-F238E27FC236}">
                <a16:creationId xmlns:a16="http://schemas.microsoft.com/office/drawing/2014/main" id="{73015231-E64C-4A40-B550-0060F00A0464}"/>
              </a:ext>
            </a:extLst>
          </p:cNvPr>
          <p:cNvSpPr txBox="1">
            <a:spLocks noChangeArrowheads="1"/>
          </p:cNvSpPr>
          <p:nvPr/>
        </p:nvSpPr>
        <p:spPr bwMode="auto">
          <a:xfrm>
            <a:off x="-34834" y="23430"/>
            <a:ext cx="12192000" cy="707886"/>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Inventory Decisions in in LittleField Technologies</a:t>
            </a:r>
          </a:p>
        </p:txBody>
      </p:sp>
    </p:spTree>
    <p:extLst>
      <p:ext uri="{BB962C8B-B14F-4D97-AF65-F5344CB8AC3E}">
        <p14:creationId xmlns:p14="http://schemas.microsoft.com/office/powerpoint/2010/main" val="23276047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dissolv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ssolv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3"/>
          <p:cNvSpPr txBox="1">
            <a:spLocks noChangeArrowheads="1"/>
          </p:cNvSpPr>
          <p:nvPr/>
        </p:nvSpPr>
        <p:spPr bwMode="auto">
          <a:xfrm>
            <a:off x="0" y="29137"/>
            <a:ext cx="9144000" cy="707886"/>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Average Inventory &amp; Carrying Cost</a:t>
            </a:r>
          </a:p>
        </p:txBody>
      </p:sp>
      <p:sp>
        <p:nvSpPr>
          <p:cNvPr id="10" name="Rectangle 9"/>
          <p:cNvSpPr/>
          <p:nvPr/>
        </p:nvSpPr>
        <p:spPr>
          <a:xfrm>
            <a:off x="-81600" y="852511"/>
            <a:ext cx="12273599" cy="1354217"/>
          </a:xfrm>
          <a:prstGeom prst="rect">
            <a:avLst/>
          </a:prstGeom>
        </p:spPr>
        <p:txBody>
          <a:bodyPr wrap="square">
            <a:spAutoFit/>
          </a:bodyPr>
          <a:lstStyle/>
          <a:p>
            <a:pPr marL="514350" indent="-457200">
              <a:spcAft>
                <a:spcPts val="600"/>
              </a:spcAft>
              <a:defRPr/>
            </a:pPr>
            <a:r>
              <a:rPr lang="en-US" sz="2400" dirty="0">
                <a:latin typeface="Book Antiqua" panose="02040602050305030304" pitchFamily="18" charset="0"/>
              </a:rPr>
              <a:t>At the start of cycle, we have the order size Q units, at the end of the cycle we have 0.</a:t>
            </a:r>
          </a:p>
          <a:p>
            <a:pPr marL="514350" indent="-457200">
              <a:spcAft>
                <a:spcPts val="600"/>
              </a:spcAft>
              <a:defRPr/>
            </a:pPr>
            <a:r>
              <a:rPr lang="en-US" sz="2400" dirty="0">
                <a:latin typeface="Book Antiqua" panose="02040602050305030304" pitchFamily="18" charset="0"/>
              </a:rPr>
              <a:t>Average inventory = (Q+0)/2 = </a:t>
            </a:r>
            <a:r>
              <a:rPr lang="en-US" sz="2400" b="1" dirty="0">
                <a:solidFill>
                  <a:srgbClr val="AA0000"/>
                </a:solidFill>
                <a:latin typeface="Book Antiqua" panose="02040602050305030304" pitchFamily="18" charset="0"/>
              </a:rPr>
              <a:t>Q/2 units</a:t>
            </a:r>
          </a:p>
          <a:p>
            <a:pPr marL="514350" indent="-457200">
              <a:spcAft>
                <a:spcPts val="600"/>
              </a:spcAft>
              <a:defRPr/>
            </a:pPr>
            <a:r>
              <a:rPr lang="en-US" sz="2400" dirty="0">
                <a:latin typeface="Book Antiqua" panose="02040602050305030304" pitchFamily="18" charset="0"/>
              </a:rPr>
              <a:t>Q/2 is also called cycle inventory.</a:t>
            </a:r>
          </a:p>
        </p:txBody>
      </p:sp>
      <p:grpSp>
        <p:nvGrpSpPr>
          <p:cNvPr id="4" name="Group 50"/>
          <p:cNvGrpSpPr>
            <a:grpSpLocks/>
          </p:cNvGrpSpPr>
          <p:nvPr/>
        </p:nvGrpSpPr>
        <p:grpSpPr bwMode="auto">
          <a:xfrm>
            <a:off x="4294186" y="2206728"/>
            <a:ext cx="7897813" cy="2811462"/>
            <a:chOff x="240" y="2160"/>
            <a:chExt cx="4975" cy="1771"/>
          </a:xfrm>
        </p:grpSpPr>
        <p:sp>
          <p:nvSpPr>
            <p:cNvPr id="5" name="AutoShape 23"/>
            <p:cNvSpPr>
              <a:spLocks noChangeArrowheads="1"/>
            </p:cNvSpPr>
            <p:nvPr/>
          </p:nvSpPr>
          <p:spPr bwMode="auto">
            <a:xfrm>
              <a:off x="240" y="2160"/>
              <a:ext cx="1147" cy="1498"/>
            </a:xfrm>
            <a:prstGeom prst="rtTriangle">
              <a:avLst/>
            </a:prstGeom>
            <a:solidFill>
              <a:srgbClr val="A50023"/>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dirty="0"/>
            </a:p>
          </p:txBody>
        </p:sp>
        <p:sp>
          <p:nvSpPr>
            <p:cNvPr id="6" name="AutoShape 24"/>
            <p:cNvSpPr>
              <a:spLocks noChangeArrowheads="1"/>
            </p:cNvSpPr>
            <p:nvPr/>
          </p:nvSpPr>
          <p:spPr bwMode="auto">
            <a:xfrm>
              <a:off x="1386" y="2160"/>
              <a:ext cx="1147" cy="1498"/>
            </a:xfrm>
            <a:prstGeom prst="rtTriangle">
              <a:avLst/>
            </a:prstGeom>
            <a:solidFill>
              <a:srgbClr val="A50023"/>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dirty="0"/>
            </a:p>
          </p:txBody>
        </p:sp>
        <p:grpSp>
          <p:nvGrpSpPr>
            <p:cNvPr id="7" name="Group 40"/>
            <p:cNvGrpSpPr>
              <a:grpSpLocks/>
            </p:cNvGrpSpPr>
            <p:nvPr/>
          </p:nvGrpSpPr>
          <p:grpSpPr bwMode="auto">
            <a:xfrm>
              <a:off x="2536" y="2160"/>
              <a:ext cx="2679" cy="1771"/>
              <a:chOff x="723" y="1436"/>
              <a:chExt cx="4045" cy="2225"/>
            </a:xfrm>
          </p:grpSpPr>
          <p:sp>
            <p:nvSpPr>
              <p:cNvPr id="8" name="Line 41"/>
              <p:cNvSpPr>
                <a:spLocks noChangeShapeType="1"/>
              </p:cNvSpPr>
              <p:nvPr/>
            </p:nvSpPr>
            <p:spPr bwMode="auto">
              <a:xfrm flipV="1">
                <a:off x="4163" y="3318"/>
                <a:ext cx="539"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9" name="AutoShape 42"/>
              <p:cNvSpPr>
                <a:spLocks noChangeArrowheads="1"/>
              </p:cNvSpPr>
              <p:nvPr/>
            </p:nvSpPr>
            <p:spPr bwMode="auto">
              <a:xfrm>
                <a:off x="723" y="1436"/>
                <a:ext cx="1732" cy="1882"/>
              </a:xfrm>
              <a:prstGeom prst="rtTriangle">
                <a:avLst/>
              </a:prstGeom>
              <a:solidFill>
                <a:srgbClr val="A50023"/>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dirty="0"/>
              </a:p>
            </p:txBody>
          </p:sp>
          <p:sp>
            <p:nvSpPr>
              <p:cNvPr id="11" name="AutoShape 43"/>
              <p:cNvSpPr>
                <a:spLocks noChangeArrowheads="1"/>
              </p:cNvSpPr>
              <p:nvPr/>
            </p:nvSpPr>
            <p:spPr bwMode="auto">
              <a:xfrm>
                <a:off x="2454" y="1436"/>
                <a:ext cx="1732" cy="1882"/>
              </a:xfrm>
              <a:prstGeom prst="rtTriangle">
                <a:avLst/>
              </a:prstGeom>
              <a:solidFill>
                <a:srgbClr val="A50023"/>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dirty="0"/>
              </a:p>
            </p:txBody>
          </p:sp>
          <p:sp>
            <p:nvSpPr>
              <p:cNvPr id="12" name="Rectangle 44"/>
              <p:cNvSpPr>
                <a:spLocks noChangeArrowheads="1"/>
              </p:cNvSpPr>
              <p:nvPr/>
            </p:nvSpPr>
            <p:spPr bwMode="auto">
              <a:xfrm>
                <a:off x="4097" y="3371"/>
                <a:ext cx="671"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latin typeface="Book Antiqua" panose="02040602050305030304" pitchFamily="18" charset="0"/>
                  </a:rPr>
                  <a:t>Time</a:t>
                </a:r>
              </a:p>
            </p:txBody>
          </p:sp>
        </p:grpSp>
      </p:grpSp>
      <p:sp>
        <p:nvSpPr>
          <p:cNvPr id="13" name="Line 54"/>
          <p:cNvSpPr>
            <a:spLocks noChangeShapeType="1"/>
          </p:cNvSpPr>
          <p:nvPr/>
        </p:nvSpPr>
        <p:spPr bwMode="auto">
          <a:xfrm>
            <a:off x="4294185" y="3612459"/>
            <a:ext cx="1752600" cy="0"/>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 name="Line 55"/>
          <p:cNvSpPr>
            <a:spLocks noChangeShapeType="1"/>
          </p:cNvSpPr>
          <p:nvPr/>
        </p:nvSpPr>
        <p:spPr bwMode="auto">
          <a:xfrm>
            <a:off x="6094410" y="3612459"/>
            <a:ext cx="1752600" cy="0"/>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5" name="Line 56"/>
          <p:cNvSpPr>
            <a:spLocks noChangeShapeType="1"/>
          </p:cNvSpPr>
          <p:nvPr/>
        </p:nvSpPr>
        <p:spPr bwMode="auto">
          <a:xfrm>
            <a:off x="7931148" y="3612459"/>
            <a:ext cx="1752600" cy="0"/>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6" name="Line 57"/>
          <p:cNvSpPr>
            <a:spLocks noChangeShapeType="1"/>
          </p:cNvSpPr>
          <p:nvPr/>
        </p:nvSpPr>
        <p:spPr bwMode="auto">
          <a:xfrm>
            <a:off x="9791698" y="3612459"/>
            <a:ext cx="1752600" cy="0"/>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8" name="Rectangle 17"/>
          <p:cNvSpPr/>
          <p:nvPr/>
        </p:nvSpPr>
        <p:spPr>
          <a:xfrm>
            <a:off x="-33681" y="4651273"/>
            <a:ext cx="12256182" cy="1800493"/>
          </a:xfrm>
          <a:prstGeom prst="rect">
            <a:avLst/>
          </a:prstGeom>
        </p:spPr>
        <p:txBody>
          <a:bodyPr wrap="square">
            <a:spAutoFit/>
          </a:bodyPr>
          <a:lstStyle/>
          <a:p>
            <a:pPr marL="514350" indent="-457200">
              <a:spcAft>
                <a:spcPts val="600"/>
              </a:spcAft>
              <a:defRPr/>
            </a:pPr>
            <a:r>
              <a:rPr lang="en-US" sz="2400" dirty="0">
                <a:latin typeface="Book Antiqua" panose="02040602050305030304" pitchFamily="18" charset="0"/>
              </a:rPr>
              <a:t>In each cycle we have Q/2 inventory </a:t>
            </a:r>
            <a:r>
              <a:rPr lang="en-US" sz="2400" dirty="0">
                <a:latin typeface="Book Antiqua" panose="02040602050305030304" pitchFamily="18" charset="0"/>
                <a:sym typeface="Wingdings" panose="05000000000000000000" pitchFamily="2" charset="2"/>
              </a:rPr>
              <a:t> </a:t>
            </a:r>
            <a:r>
              <a:rPr lang="en-US" sz="2400" dirty="0">
                <a:latin typeface="Book Antiqua" panose="02040602050305030304" pitchFamily="18" charset="0"/>
              </a:rPr>
              <a:t>In all cycles we have Q/2 inventory. </a:t>
            </a:r>
          </a:p>
          <a:p>
            <a:pPr marL="514350" indent="-457200">
              <a:spcAft>
                <a:spcPts val="600"/>
              </a:spcAft>
              <a:defRPr/>
            </a:pPr>
            <a:r>
              <a:rPr lang="en-US" sz="2400" dirty="0">
                <a:latin typeface="Book Antiqua" panose="02040602050305030304" pitchFamily="18" charset="0"/>
              </a:rPr>
              <a:t>Throughout the year we have Q/2 inventory.</a:t>
            </a:r>
          </a:p>
          <a:p>
            <a:pPr marL="514350" indent="-457200">
              <a:spcAft>
                <a:spcPts val="600"/>
              </a:spcAft>
              <a:defRPr/>
            </a:pPr>
            <a:r>
              <a:rPr lang="en-US" sz="2400" kern="0" dirty="0">
                <a:latin typeface="Book Antiqua" pitchFamily="18" charset="0"/>
              </a:rPr>
              <a:t>Cost of carrying (holding) one unit of inventory for one year = </a:t>
            </a:r>
            <a:r>
              <a:rPr lang="en-US" sz="2400" b="1" dirty="0">
                <a:solidFill>
                  <a:srgbClr val="AA0000"/>
                </a:solidFill>
                <a:latin typeface="Book Antiqua" panose="02040602050305030304" pitchFamily="18" charset="0"/>
              </a:rPr>
              <a:t>H $ per unit per year.</a:t>
            </a:r>
          </a:p>
          <a:p>
            <a:pPr marL="514350" indent="-457200">
              <a:spcAft>
                <a:spcPts val="600"/>
              </a:spcAft>
              <a:defRPr/>
            </a:pPr>
            <a:r>
              <a:rPr lang="en-US" sz="2400" dirty="0">
                <a:latin typeface="Book Antiqua" panose="02040602050305030304" pitchFamily="18" charset="0"/>
              </a:rPr>
              <a:t>Total Holding Costs (Total Carrying Costs) = </a:t>
            </a:r>
            <a:r>
              <a:rPr lang="en-US" sz="2400" b="1" dirty="0">
                <a:solidFill>
                  <a:srgbClr val="AA0000"/>
                </a:solidFill>
                <a:latin typeface="Book Antiqua" panose="02040602050305030304" pitchFamily="18" charset="0"/>
              </a:rPr>
              <a:t>CC = HQ/2  $ per year</a:t>
            </a:r>
          </a:p>
        </p:txBody>
      </p:sp>
      <p:sp>
        <p:nvSpPr>
          <p:cNvPr id="17" name="Rectangle 44"/>
          <p:cNvSpPr>
            <a:spLocks noChangeArrowheads="1"/>
          </p:cNvSpPr>
          <p:nvPr/>
        </p:nvSpPr>
        <p:spPr bwMode="auto">
          <a:xfrm>
            <a:off x="3162937" y="2206729"/>
            <a:ext cx="1099661"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latin typeface="Book Antiqua" panose="02040602050305030304" pitchFamily="18" charset="0"/>
              </a:rPr>
              <a:t>Quantity</a:t>
            </a:r>
          </a:p>
        </p:txBody>
      </p:sp>
    </p:spTree>
    <p:extLst>
      <p:ext uri="{BB962C8B-B14F-4D97-AF65-F5344CB8AC3E}">
        <p14:creationId xmlns:p14="http://schemas.microsoft.com/office/powerpoint/2010/main" val="1368871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dissolv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dissolve">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dissolve">
                                      <p:cBhvr>
                                        <p:cTn id="22" dur="500"/>
                                        <p:tgtEl>
                                          <p:spTgt spid="4"/>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dissolve">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dissolve">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dissolve">
                                      <p:cBhvr>
                                        <p:cTn id="35" dur="500"/>
                                        <p:tgtEl>
                                          <p:spTgt spid="14"/>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dissolve">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dissolve">
                                      <p:cBhvr>
                                        <p:cTn id="45" dur="500"/>
                                        <p:tgtEl>
                                          <p:spTgt spid="16"/>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18">
                                            <p:txEl>
                                              <p:pRg st="0" end="0"/>
                                            </p:txEl>
                                          </p:spTgt>
                                        </p:tgtEl>
                                        <p:attrNameLst>
                                          <p:attrName>style.visibility</p:attrName>
                                        </p:attrNameLst>
                                      </p:cBhvr>
                                      <p:to>
                                        <p:strVal val="visible"/>
                                      </p:to>
                                    </p:set>
                                    <p:animEffect transition="in" filter="dissolve">
                                      <p:cBhvr>
                                        <p:cTn id="50" dur="500"/>
                                        <p:tgtEl>
                                          <p:spTgt spid="18">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18">
                                            <p:txEl>
                                              <p:pRg st="1" end="1"/>
                                            </p:txEl>
                                          </p:spTgt>
                                        </p:tgtEl>
                                        <p:attrNameLst>
                                          <p:attrName>style.visibility</p:attrName>
                                        </p:attrNameLst>
                                      </p:cBhvr>
                                      <p:to>
                                        <p:strVal val="visible"/>
                                      </p:to>
                                    </p:set>
                                    <p:animEffect transition="in" filter="dissolve">
                                      <p:cBhvr>
                                        <p:cTn id="55" dur="500"/>
                                        <p:tgtEl>
                                          <p:spTgt spid="18">
                                            <p:txEl>
                                              <p:pRg st="1" end="1"/>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18">
                                            <p:txEl>
                                              <p:pRg st="2" end="2"/>
                                            </p:txEl>
                                          </p:spTgt>
                                        </p:tgtEl>
                                        <p:attrNameLst>
                                          <p:attrName>style.visibility</p:attrName>
                                        </p:attrNameLst>
                                      </p:cBhvr>
                                      <p:to>
                                        <p:strVal val="visible"/>
                                      </p:to>
                                    </p:set>
                                    <p:animEffect transition="in" filter="dissolve">
                                      <p:cBhvr>
                                        <p:cTn id="60" dur="500"/>
                                        <p:tgtEl>
                                          <p:spTgt spid="18">
                                            <p:txEl>
                                              <p:pRg st="2" end="2"/>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18">
                                            <p:txEl>
                                              <p:pRg st="3" end="3"/>
                                            </p:txEl>
                                          </p:spTgt>
                                        </p:tgtEl>
                                        <p:attrNameLst>
                                          <p:attrName>style.visibility</p:attrName>
                                        </p:attrNameLst>
                                      </p:cBhvr>
                                      <p:to>
                                        <p:strVal val="visible"/>
                                      </p:to>
                                    </p:set>
                                    <p:animEffect transition="in" filter="dissolve">
                                      <p:cBhvr>
                                        <p:cTn id="65" dur="500"/>
                                        <p:tgtEl>
                                          <p:spTgt spid="1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3" grpId="0" animBg="1"/>
      <p:bldP spid="14" grpId="0" animBg="1"/>
      <p:bldP spid="15" grpId="0" animBg="1"/>
      <p:bldP spid="16" grpId="0" animBg="1"/>
      <p:bldP spid="18" grpId="0" build="p"/>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3062" y="0"/>
            <a:ext cx="9144000" cy="707886"/>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Carrying Cost &amp; Ordering Cost</a:t>
            </a:r>
          </a:p>
        </p:txBody>
      </p:sp>
      <p:graphicFrame>
        <p:nvGraphicFramePr>
          <p:cNvPr id="6" name="Object 5">
            <a:extLst>
              <a:ext uri="{FF2B5EF4-FFF2-40B4-BE49-F238E27FC236}">
                <a16:creationId xmlns:a16="http://schemas.microsoft.com/office/drawing/2014/main" id="{CADDD45C-0C0B-4AF4-99D2-BDB52DF35768}"/>
              </a:ext>
            </a:extLst>
          </p:cNvPr>
          <p:cNvGraphicFramePr>
            <a:graphicFrameLocks noChangeAspect="1"/>
          </p:cNvGraphicFramePr>
          <p:nvPr/>
        </p:nvGraphicFramePr>
        <p:xfrm>
          <a:off x="6350" y="1600200"/>
          <a:ext cx="12525375" cy="4743450"/>
        </p:xfrm>
        <a:graphic>
          <a:graphicData uri="http://schemas.openxmlformats.org/presentationml/2006/ole">
            <mc:AlternateContent xmlns:mc="http://schemas.openxmlformats.org/markup-compatibility/2006">
              <mc:Choice xmlns:v="urn:schemas-microsoft-com:vml" Requires="v">
                <p:oleObj spid="_x0000_s63491" name="Worksheet" r:id="rId4" imgW="9196251" imgH="3483485" progId="Excel.Sheet.12">
                  <p:embed/>
                </p:oleObj>
              </mc:Choice>
              <mc:Fallback>
                <p:oleObj name="Worksheet" r:id="rId4" imgW="9196251" imgH="3483485" progId="Excel.Sheet.12">
                  <p:embed/>
                  <p:pic>
                    <p:nvPicPr>
                      <p:cNvPr id="6" name="Object 5">
                        <a:extLst>
                          <a:ext uri="{FF2B5EF4-FFF2-40B4-BE49-F238E27FC236}">
                            <a16:creationId xmlns:a16="http://schemas.microsoft.com/office/drawing/2014/main" id="{CADDD45C-0C0B-4AF4-99D2-BDB52DF35768}"/>
                          </a:ext>
                        </a:extLst>
                      </p:cNvPr>
                      <p:cNvPicPr/>
                      <p:nvPr/>
                    </p:nvPicPr>
                    <p:blipFill>
                      <a:blip r:embed="rId5"/>
                      <a:stretch>
                        <a:fillRect/>
                      </a:stretch>
                    </p:blipFill>
                    <p:spPr>
                      <a:xfrm>
                        <a:off x="6350" y="1600200"/>
                        <a:ext cx="12525375" cy="4743450"/>
                      </a:xfrm>
                      <a:prstGeom prst="rect">
                        <a:avLst/>
                      </a:prstGeom>
                    </p:spPr>
                  </p:pic>
                </p:oleObj>
              </mc:Fallback>
            </mc:AlternateContent>
          </a:graphicData>
        </a:graphic>
      </p:graphicFrame>
    </p:spTree>
    <p:extLst>
      <p:ext uri="{BB962C8B-B14F-4D97-AF65-F5344CB8AC3E}">
        <p14:creationId xmlns:p14="http://schemas.microsoft.com/office/powerpoint/2010/main" val="28207068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3062" y="0"/>
            <a:ext cx="12178938" cy="707886"/>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EOQ: When Carrying Cost Equates Ordering Cost</a:t>
            </a:r>
          </a:p>
        </p:txBody>
      </p:sp>
      <p:graphicFrame>
        <p:nvGraphicFramePr>
          <p:cNvPr id="8" name="Object 7">
            <a:extLst>
              <a:ext uri="{FF2B5EF4-FFF2-40B4-BE49-F238E27FC236}">
                <a16:creationId xmlns:a16="http://schemas.microsoft.com/office/drawing/2014/main" id="{BD02BC89-ECA9-4DDF-B71B-8A93A294ACDC}"/>
              </a:ext>
            </a:extLst>
          </p:cNvPr>
          <p:cNvGraphicFramePr>
            <a:graphicFrameLocks noChangeAspect="1"/>
          </p:cNvGraphicFramePr>
          <p:nvPr/>
        </p:nvGraphicFramePr>
        <p:xfrm>
          <a:off x="228601" y="1447800"/>
          <a:ext cx="11658600" cy="4743450"/>
        </p:xfrm>
        <a:graphic>
          <a:graphicData uri="http://schemas.openxmlformats.org/presentationml/2006/ole">
            <mc:AlternateContent xmlns:mc="http://schemas.openxmlformats.org/markup-compatibility/2006">
              <mc:Choice xmlns:v="urn:schemas-microsoft-com:vml" Requires="v">
                <p:oleObj spid="_x0000_s64515" name="Worksheet" r:id="rId4" imgW="9196251" imgH="3483485" progId="Excel.Sheet.12">
                  <p:embed/>
                </p:oleObj>
              </mc:Choice>
              <mc:Fallback>
                <p:oleObj name="Worksheet" r:id="rId4" imgW="9196251" imgH="3483485" progId="Excel.Sheet.12">
                  <p:embed/>
                  <p:pic>
                    <p:nvPicPr>
                      <p:cNvPr id="8" name="Object 7">
                        <a:extLst>
                          <a:ext uri="{FF2B5EF4-FFF2-40B4-BE49-F238E27FC236}">
                            <a16:creationId xmlns:a16="http://schemas.microsoft.com/office/drawing/2014/main" id="{BD02BC89-ECA9-4DDF-B71B-8A93A294ACDC}"/>
                          </a:ext>
                        </a:extLst>
                      </p:cNvPr>
                      <p:cNvPicPr/>
                      <p:nvPr/>
                    </p:nvPicPr>
                    <p:blipFill>
                      <a:blip r:embed="rId5"/>
                      <a:stretch>
                        <a:fillRect/>
                      </a:stretch>
                    </p:blipFill>
                    <p:spPr>
                      <a:xfrm>
                        <a:off x="228601" y="1447800"/>
                        <a:ext cx="11658600" cy="4743450"/>
                      </a:xfrm>
                      <a:prstGeom prst="rect">
                        <a:avLst/>
                      </a:prstGeom>
                    </p:spPr>
                  </p:pic>
                </p:oleObj>
              </mc:Fallback>
            </mc:AlternateContent>
          </a:graphicData>
        </a:graphic>
      </p:graphicFrame>
    </p:spTree>
    <p:extLst>
      <p:ext uri="{BB962C8B-B14F-4D97-AF65-F5344CB8AC3E}">
        <p14:creationId xmlns:p14="http://schemas.microsoft.com/office/powerpoint/2010/main" val="193946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0" y="0"/>
            <a:ext cx="12192000" cy="707886"/>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Economic Order Quantity</a:t>
            </a:r>
          </a:p>
        </p:txBody>
      </p:sp>
      <mc:AlternateContent xmlns:mc="http://schemas.openxmlformats.org/markup-compatibility/2006" xmlns:a14="http://schemas.microsoft.com/office/drawing/2010/main">
        <mc:Choice Requires="a14">
          <p:sp>
            <p:nvSpPr>
              <p:cNvPr id="5" name="Object 7"/>
              <p:cNvSpPr txBox="1"/>
              <p:nvPr/>
            </p:nvSpPr>
            <p:spPr bwMode="auto">
              <a:xfrm>
                <a:off x="3048000" y="1817655"/>
                <a:ext cx="2427287" cy="1133475"/>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𝐸𝑂𝑄</m:t>
                      </m:r>
                      <m:r>
                        <a:rPr lang="en-US" i="1">
                          <a:solidFill>
                            <a:srgbClr val="000000"/>
                          </a:solidFill>
                          <a:latin typeface="Cambria Math" panose="02040503050406030204" pitchFamily="18" charset="0"/>
                        </a:rPr>
                        <m:t>=</m:t>
                      </m:r>
                      <m:rad>
                        <m:radPr>
                          <m:degHide m:val="on"/>
                          <m:ctrlPr>
                            <a:rPr lang="en-US" i="1">
                              <a:solidFill>
                                <a:srgbClr val="000000"/>
                              </a:solidFill>
                              <a:latin typeface="Cambria Math" panose="02040503050406030204" pitchFamily="18" charset="0"/>
                            </a:rPr>
                          </m:ctrlPr>
                        </m:radPr>
                        <m:deg/>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2</m:t>
                              </m:r>
                              <m:r>
                                <a:rPr lang="en-US" i="1">
                                  <a:solidFill>
                                    <a:srgbClr val="000000"/>
                                  </a:solidFill>
                                  <a:latin typeface="Cambria Math" panose="02040503050406030204" pitchFamily="18" charset="0"/>
                                </a:rPr>
                                <m:t>𝐷𝑆</m:t>
                              </m:r>
                            </m:num>
                            <m:den>
                              <m:r>
                                <a:rPr lang="en-US" i="1">
                                  <a:solidFill>
                                    <a:srgbClr val="000000"/>
                                  </a:solidFill>
                                  <a:latin typeface="Cambria Math" panose="02040503050406030204" pitchFamily="18" charset="0"/>
                                </a:rPr>
                                <m:t>𝐻</m:t>
                              </m:r>
                            </m:den>
                          </m:f>
                        </m:e>
                      </m:rad>
                    </m:oMath>
                  </m:oMathPara>
                </a14:m>
                <a:endParaRPr lang="en-US" dirty="0"/>
              </a:p>
            </p:txBody>
          </p:sp>
        </mc:Choice>
        <mc:Fallback xmlns="">
          <p:sp>
            <p:nvSpPr>
              <p:cNvPr id="5" name="Object 7"/>
              <p:cNvSpPr txBox="1">
                <a:spLocks noRot="1" noChangeAspect="1" noMove="1" noResize="1" noEditPoints="1" noAdjustHandles="1" noChangeArrowheads="1" noChangeShapeType="1" noTextEdit="1"/>
              </p:cNvSpPr>
              <p:nvPr/>
            </p:nvSpPr>
            <p:spPr bwMode="auto">
              <a:xfrm>
                <a:off x="3048000" y="1817655"/>
                <a:ext cx="2427287" cy="1133475"/>
              </a:xfrm>
              <a:prstGeom prst="rect">
                <a:avLst/>
              </a:prstGeom>
              <a:blipFill>
                <a:blip r:embed="rId3"/>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Object 8"/>
              <p:cNvSpPr txBox="1"/>
              <p:nvPr/>
            </p:nvSpPr>
            <p:spPr bwMode="auto">
              <a:xfrm>
                <a:off x="5638800" y="1893917"/>
                <a:ext cx="4343400" cy="1144588"/>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𝐸𝑂𝑄</m:t>
                      </m:r>
                      <m:r>
                        <a:rPr lang="en-US" i="1" smtClean="0">
                          <a:solidFill>
                            <a:srgbClr val="000000"/>
                          </a:solidFill>
                          <a:latin typeface="Cambria Math" panose="02040503050406030204" pitchFamily="18" charset="0"/>
                        </a:rPr>
                        <m:t>=</m:t>
                      </m:r>
                      <m:rad>
                        <m:radPr>
                          <m:degHide m:val="on"/>
                          <m:ctrlPr>
                            <a:rPr lang="en-US" i="1">
                              <a:solidFill>
                                <a:srgbClr val="000000"/>
                              </a:solidFill>
                              <a:latin typeface="Cambria Math" panose="02040503050406030204" pitchFamily="18" charset="0"/>
                            </a:rPr>
                          </m:ctrlPr>
                        </m:radPr>
                        <m:deg/>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2(</m:t>
                              </m:r>
                              <m:r>
                                <a:rPr lang="en-US" b="0" i="1" smtClean="0">
                                  <a:solidFill>
                                    <a:srgbClr val="000000"/>
                                  </a:solidFill>
                                  <a:latin typeface="Cambria Math" panose="02040503050406030204" pitchFamily="18" charset="0"/>
                                </a:rPr>
                                <m:t>5840</m:t>
                              </m:r>
                              <m:r>
                                <a:rPr lang="en-US" i="1">
                                  <a:solidFill>
                                    <a:srgbClr val="000000"/>
                                  </a:solidFill>
                                  <a:latin typeface="Cambria Math" panose="02040503050406030204" pitchFamily="18" charset="0"/>
                                </a:rPr>
                                <m:t>)(</m:t>
                              </m:r>
                              <m:r>
                                <a:rPr lang="en-US" b="0" i="1" smtClean="0">
                                  <a:solidFill>
                                    <a:srgbClr val="000000"/>
                                  </a:solidFill>
                                  <a:latin typeface="Cambria Math" panose="02040503050406030204" pitchFamily="18" charset="0"/>
                                </a:rPr>
                                <m:t>1000</m:t>
                              </m:r>
                              <m:r>
                                <a:rPr lang="en-US" i="1">
                                  <a:solidFill>
                                    <a:srgbClr val="000000"/>
                                  </a:solidFill>
                                  <a:latin typeface="Cambria Math" panose="02040503050406030204" pitchFamily="18" charset="0"/>
                                </a:rPr>
                                <m:t>)</m:t>
                              </m:r>
                            </m:num>
                            <m:den>
                              <m:r>
                                <a:rPr lang="en-US" b="0" i="1" smtClean="0">
                                  <a:solidFill>
                                    <a:srgbClr val="000000"/>
                                  </a:solidFill>
                                  <a:latin typeface="Cambria Math" panose="02040503050406030204" pitchFamily="18" charset="0"/>
                                </a:rPr>
                                <m:t>60</m:t>
                              </m:r>
                            </m:den>
                          </m:f>
                        </m:e>
                      </m:rad>
                      <m:r>
                        <a:rPr lang="en-US" i="1">
                          <a:solidFill>
                            <a:srgbClr val="000000"/>
                          </a:solidFill>
                          <a:latin typeface="Cambria Math" panose="02040503050406030204" pitchFamily="18" charset="0"/>
                        </a:rPr>
                        <m:t>=</m:t>
                      </m:r>
                      <m:r>
                        <a:rPr lang="en-US" b="0" i="1" smtClean="0">
                          <a:solidFill>
                            <a:srgbClr val="000000"/>
                          </a:solidFill>
                          <a:latin typeface="Cambria Math" panose="02040503050406030204" pitchFamily="18" charset="0"/>
                        </a:rPr>
                        <m:t>441.2</m:t>
                      </m:r>
                    </m:oMath>
                  </m:oMathPara>
                </a14:m>
                <a:endParaRPr lang="en-US" dirty="0"/>
              </a:p>
            </p:txBody>
          </p:sp>
        </mc:Choice>
        <mc:Fallback xmlns="">
          <p:sp>
            <p:nvSpPr>
              <p:cNvPr id="7" name="Object 8"/>
              <p:cNvSpPr txBox="1">
                <a:spLocks noRot="1" noChangeAspect="1" noMove="1" noResize="1" noEditPoints="1" noAdjustHandles="1" noChangeArrowheads="1" noChangeShapeType="1" noTextEdit="1"/>
              </p:cNvSpPr>
              <p:nvPr/>
            </p:nvSpPr>
            <p:spPr bwMode="auto">
              <a:xfrm>
                <a:off x="5638800" y="1893917"/>
                <a:ext cx="4343400" cy="1144588"/>
              </a:xfrm>
              <a:prstGeom prst="rect">
                <a:avLst/>
              </a:prstGeom>
              <a:blipFill>
                <a:blip r:embed="rId4"/>
                <a:stretch>
                  <a:fillRect/>
                </a:stretch>
              </a:blipFill>
            </p:spPr>
            <p:txBody>
              <a:bodyPr/>
              <a:lstStyle/>
              <a:p>
                <a:r>
                  <a:rPr lang="en-US">
                    <a:noFill/>
                  </a:rPr>
                  <a:t> </a:t>
                </a:r>
              </a:p>
            </p:txBody>
          </p:sp>
        </mc:Fallback>
      </mc:AlternateContent>
      <p:sp>
        <p:nvSpPr>
          <p:cNvPr id="8" name="Rectangle 6"/>
          <p:cNvSpPr txBox="1">
            <a:spLocks noChangeArrowheads="1"/>
          </p:cNvSpPr>
          <p:nvPr/>
        </p:nvSpPr>
        <p:spPr>
          <a:xfrm>
            <a:off x="-76200" y="782188"/>
            <a:ext cx="12192000" cy="838235"/>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marL="514350" indent="-457200" eaLnBrk="0" hangingPunct="0">
              <a:spcAft>
                <a:spcPts val="600"/>
              </a:spcAft>
              <a:defRPr/>
            </a:pPr>
            <a:r>
              <a:rPr lang="en-US" sz="2400" kern="0" dirty="0">
                <a:latin typeface="Book Antiqua" pitchFamily="18" charset="0"/>
              </a:rPr>
              <a:t>At EOQ (Economic Order Quantity), </a:t>
            </a:r>
            <a:r>
              <a:rPr lang="en-US" sz="2400" b="1" dirty="0">
                <a:solidFill>
                  <a:srgbClr val="AA0000"/>
                </a:solidFill>
                <a:latin typeface="Book Antiqua" panose="02040602050305030304" pitchFamily="18" charset="0"/>
                <a:ea typeface="ＭＳ Ｐゴシック" charset="-128"/>
                <a:cs typeface="+mn-cs"/>
              </a:rPr>
              <a:t>OC=CC</a:t>
            </a:r>
          </a:p>
          <a:p>
            <a:pPr marL="514350" indent="-457200" eaLnBrk="0" hangingPunct="0">
              <a:spcAft>
                <a:spcPts val="600"/>
              </a:spcAft>
              <a:defRPr/>
            </a:pPr>
            <a:r>
              <a:rPr lang="en-US" sz="2400" b="1" dirty="0">
                <a:solidFill>
                  <a:srgbClr val="AA0000"/>
                </a:solidFill>
                <a:latin typeface="Book Antiqua" panose="02040602050305030304" pitchFamily="18" charset="0"/>
                <a:ea typeface="ＭＳ Ｐゴシック" charset="-128"/>
                <a:cs typeface="+mn-cs"/>
              </a:rPr>
              <a:t>SD/Q = HQ/2 </a:t>
            </a:r>
            <a:r>
              <a:rPr lang="en-US" sz="2400" b="1" dirty="0">
                <a:solidFill>
                  <a:srgbClr val="AA0000"/>
                </a:solidFill>
                <a:latin typeface="Book Antiqua" panose="02040602050305030304" pitchFamily="18" charset="0"/>
                <a:ea typeface="ＭＳ Ｐゴシック" charset="-128"/>
                <a:cs typeface="+mn-cs"/>
                <a:sym typeface="Wingdings" panose="05000000000000000000" pitchFamily="2" charset="2"/>
              </a:rPr>
              <a:t> </a:t>
            </a:r>
            <a:r>
              <a:rPr lang="en-US" sz="2400" kern="0" dirty="0">
                <a:latin typeface="Book Antiqua" pitchFamily="18" charset="0"/>
              </a:rPr>
              <a:t>1000(5840)/Q= 60Q/2  </a:t>
            </a:r>
            <a:r>
              <a:rPr lang="en-US" sz="2400" kern="0" dirty="0">
                <a:latin typeface="Book Antiqua" pitchFamily="18" charset="0"/>
                <a:sym typeface="Wingdings" panose="05000000000000000000" pitchFamily="2" charset="2"/>
              </a:rPr>
              <a:t> </a:t>
            </a:r>
            <a:r>
              <a:rPr lang="en-US" sz="2400" kern="0" dirty="0">
                <a:latin typeface="Book Antiqua" pitchFamily="18" charset="0"/>
              </a:rPr>
              <a:t>Q</a:t>
            </a:r>
            <a:r>
              <a:rPr lang="en-US" sz="2400" kern="0" baseline="30000" dirty="0">
                <a:latin typeface="Book Antiqua" pitchFamily="18" charset="0"/>
              </a:rPr>
              <a:t>2</a:t>
            </a:r>
            <a:r>
              <a:rPr lang="en-US" sz="2400" kern="0" dirty="0">
                <a:latin typeface="Book Antiqua" pitchFamily="18" charset="0"/>
              </a:rPr>
              <a:t>= 194667 </a:t>
            </a:r>
            <a:r>
              <a:rPr lang="en-US" sz="2400" kern="0" dirty="0">
                <a:latin typeface="Book Antiqua" pitchFamily="18" charset="0"/>
                <a:sym typeface="Wingdings" panose="05000000000000000000" pitchFamily="2" charset="2"/>
              </a:rPr>
              <a:t> </a:t>
            </a:r>
            <a:r>
              <a:rPr lang="en-US" sz="2400" kern="0" dirty="0">
                <a:latin typeface="Book Antiqua" pitchFamily="18" charset="0"/>
              </a:rPr>
              <a:t>Q = 441.2 contracts</a:t>
            </a:r>
          </a:p>
        </p:txBody>
      </p:sp>
      <p:sp>
        <p:nvSpPr>
          <p:cNvPr id="6" name="Rectangle 5"/>
          <p:cNvSpPr/>
          <p:nvPr/>
        </p:nvSpPr>
        <p:spPr>
          <a:xfrm>
            <a:off x="-56606" y="2697369"/>
            <a:ext cx="8994776" cy="461665"/>
          </a:xfrm>
          <a:prstGeom prst="rect">
            <a:avLst/>
          </a:prstGeom>
        </p:spPr>
        <p:txBody>
          <a:bodyPr wrap="square">
            <a:spAutoFit/>
          </a:bodyPr>
          <a:lstStyle/>
          <a:p>
            <a:pPr marL="514350" indent="-457200">
              <a:defRPr/>
            </a:pPr>
            <a:r>
              <a:rPr lang="en-US" sz="2400" b="1" dirty="0">
                <a:solidFill>
                  <a:srgbClr val="AA0000"/>
                </a:solidFill>
                <a:latin typeface="Book Antiqua" panose="02040602050305030304" pitchFamily="18" charset="0"/>
              </a:rPr>
              <a:t>That is one way to compute EOQ and not to memorize it. </a:t>
            </a:r>
          </a:p>
        </p:txBody>
      </p:sp>
      <p:sp>
        <p:nvSpPr>
          <p:cNvPr id="9" name="Rectangle 6">
            <a:extLst>
              <a:ext uri="{FF2B5EF4-FFF2-40B4-BE49-F238E27FC236}">
                <a16:creationId xmlns:a16="http://schemas.microsoft.com/office/drawing/2014/main" id="{036C6686-C722-416D-A3E6-D27F35AA2F46}"/>
              </a:ext>
            </a:extLst>
          </p:cNvPr>
          <p:cNvSpPr txBox="1">
            <a:spLocks noChangeArrowheads="1"/>
          </p:cNvSpPr>
          <p:nvPr/>
        </p:nvSpPr>
        <p:spPr>
          <a:xfrm>
            <a:off x="15240" y="3224964"/>
            <a:ext cx="12192000" cy="3404436"/>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a:spcBef>
                <a:spcPts val="600"/>
              </a:spcBef>
            </a:pPr>
            <a:r>
              <a:rPr lang="en-US" sz="2400" kern="0" dirty="0">
                <a:latin typeface="Book Antiqua" pitchFamily="18" charset="0"/>
              </a:rPr>
              <a:t>441.2(60)= 26472 kits  is enough for how long?</a:t>
            </a:r>
          </a:p>
          <a:p>
            <a:pPr>
              <a:spcBef>
                <a:spcPts val="600"/>
              </a:spcBef>
            </a:pPr>
            <a:r>
              <a:rPr lang="en-US" sz="2400" kern="0" dirty="0">
                <a:latin typeface="Book Antiqua" pitchFamily="18" charset="0"/>
              </a:rPr>
              <a:t>Demand per day = 16 contracts or 16(60)= 960 kits </a:t>
            </a:r>
            <a:r>
              <a:rPr lang="en-US" sz="2400" kern="0" dirty="0">
                <a:latin typeface="Book Antiqua" pitchFamily="18" charset="0"/>
                <a:sym typeface="Wingdings" panose="05000000000000000000" pitchFamily="2" charset="2"/>
              </a:rPr>
              <a:t> </a:t>
            </a:r>
            <a:r>
              <a:rPr lang="en-US" sz="2400" kern="0" dirty="0">
                <a:latin typeface="Book Antiqua" pitchFamily="18" charset="0"/>
              </a:rPr>
              <a:t>26472/960 = 27.58 </a:t>
            </a:r>
            <a:r>
              <a:rPr lang="en-US" sz="2400" kern="0" dirty="0">
                <a:latin typeface="Book Antiqua" pitchFamily="18" charset="0"/>
                <a:sym typeface="Symbol" panose="05050102010706020507" pitchFamily="18" charset="2"/>
              </a:rPr>
              <a:t> 28</a:t>
            </a:r>
            <a:r>
              <a:rPr lang="en-US" sz="2400" kern="0" dirty="0">
                <a:latin typeface="Book Antiqua" pitchFamily="18" charset="0"/>
              </a:rPr>
              <a:t> days</a:t>
            </a:r>
          </a:p>
          <a:p>
            <a:pPr>
              <a:spcBef>
                <a:spcPts val="600"/>
              </a:spcBef>
            </a:pPr>
            <a:r>
              <a:rPr lang="en-US" sz="2400" kern="0" dirty="0">
                <a:latin typeface="Book Antiqua" pitchFamily="18" charset="0"/>
              </a:rPr>
              <a:t>In order to find D, we did 16(365)= 5840, but the game only runs for 50+7(24)+50=</a:t>
            </a:r>
          </a:p>
          <a:p>
            <a:pPr>
              <a:spcBef>
                <a:spcPts val="600"/>
              </a:spcBef>
            </a:pPr>
            <a:r>
              <a:rPr lang="en-US" sz="2400" kern="0" dirty="0">
                <a:latin typeface="Book Antiqua" pitchFamily="18" charset="0"/>
              </a:rPr>
              <a:t>50+168+50 days.</a:t>
            </a:r>
          </a:p>
          <a:p>
            <a:pPr>
              <a:spcBef>
                <a:spcPts val="600"/>
              </a:spcBef>
            </a:pPr>
            <a:r>
              <a:rPr lang="en-US" sz="2400" kern="0" dirty="0">
                <a:latin typeface="Book Antiqua" pitchFamily="18" charset="0"/>
              </a:rPr>
              <a:t>It does not matter. If instead of 365 we put 268, then instead of H=60 we should put</a:t>
            </a:r>
          </a:p>
          <a:p>
            <a:pPr>
              <a:spcBef>
                <a:spcPts val="600"/>
              </a:spcBef>
            </a:pPr>
            <a:r>
              <a:rPr lang="en-US" sz="2400" kern="0" dirty="0">
                <a:latin typeface="Book Antiqua" pitchFamily="18" charset="0"/>
              </a:rPr>
              <a:t>$60 multiplied by (268/365). </a:t>
            </a:r>
          </a:p>
          <a:p>
            <a:pPr>
              <a:spcBef>
                <a:spcPts val="600"/>
              </a:spcBef>
            </a:pPr>
            <a:r>
              <a:rPr lang="en-US" sz="2400" kern="0" dirty="0">
                <a:latin typeface="Book Antiqua" pitchFamily="18" charset="0"/>
              </a:rPr>
              <a:t>To clarify, let us instead of year, do our computations for month.</a:t>
            </a:r>
          </a:p>
        </p:txBody>
      </p:sp>
      <p:sp>
        <p:nvSpPr>
          <p:cNvPr id="12" name="Rectangle 6">
            <a:extLst>
              <a:ext uri="{FF2B5EF4-FFF2-40B4-BE49-F238E27FC236}">
                <a16:creationId xmlns:a16="http://schemas.microsoft.com/office/drawing/2014/main" id="{11E45FF5-2DFB-4BA1-991D-5EF9FD28B516}"/>
              </a:ext>
            </a:extLst>
          </p:cNvPr>
          <p:cNvSpPr txBox="1">
            <a:spLocks noChangeArrowheads="1"/>
          </p:cNvSpPr>
          <p:nvPr/>
        </p:nvSpPr>
        <p:spPr>
          <a:xfrm>
            <a:off x="0" y="1747313"/>
            <a:ext cx="12192000" cy="838235"/>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r>
              <a:rPr lang="en-US" sz="2400" kern="0" dirty="0">
                <a:latin typeface="Book Antiqua" pitchFamily="18" charset="0"/>
              </a:rPr>
              <a:t>SD/Q = HQ/2</a:t>
            </a:r>
          </a:p>
          <a:p>
            <a:r>
              <a:rPr lang="en-US" sz="2400" kern="0" dirty="0">
                <a:latin typeface="Book Antiqua" pitchFamily="18" charset="0"/>
              </a:rPr>
              <a:t>Q</a:t>
            </a:r>
            <a:r>
              <a:rPr lang="en-US" sz="2400" kern="0" baseline="30000" dirty="0">
                <a:latin typeface="Book Antiqua" pitchFamily="18" charset="0"/>
              </a:rPr>
              <a:t>2</a:t>
            </a:r>
            <a:r>
              <a:rPr lang="en-US" sz="2400" kern="0" dirty="0">
                <a:latin typeface="Book Antiqua" pitchFamily="18" charset="0"/>
              </a:rPr>
              <a:t> = 2DS/H</a:t>
            </a:r>
          </a:p>
        </p:txBody>
      </p:sp>
    </p:spTree>
    <p:extLst>
      <p:ext uri="{BB962C8B-B14F-4D97-AF65-F5344CB8AC3E}">
        <p14:creationId xmlns:p14="http://schemas.microsoft.com/office/powerpoint/2010/main" val="3616603050"/>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dissolve">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Effect transition="in" filter="dissolve">
                                      <p:cBhvr>
                                        <p:cTn id="32" dur="500"/>
                                        <p:tgtEl>
                                          <p:spTgt spid="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
                                            <p:txEl>
                                              <p:pRg st="1" end="1"/>
                                            </p:txEl>
                                          </p:spTgt>
                                        </p:tgtEl>
                                        <p:attrNameLst>
                                          <p:attrName>style.visibility</p:attrName>
                                        </p:attrNameLst>
                                      </p:cBhvr>
                                      <p:to>
                                        <p:strVal val="visible"/>
                                      </p:to>
                                    </p:set>
                                    <p:animEffect transition="in" filter="dissolve">
                                      <p:cBhvr>
                                        <p:cTn id="37" dur="500"/>
                                        <p:tgtEl>
                                          <p:spTgt spid="9">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
                                            <p:txEl>
                                              <p:pRg st="2" end="2"/>
                                            </p:txEl>
                                          </p:spTgt>
                                        </p:tgtEl>
                                        <p:attrNameLst>
                                          <p:attrName>style.visibility</p:attrName>
                                        </p:attrNameLst>
                                      </p:cBhvr>
                                      <p:to>
                                        <p:strVal val="visible"/>
                                      </p:to>
                                    </p:set>
                                    <p:animEffect transition="in" filter="dissolve">
                                      <p:cBhvr>
                                        <p:cTn id="42" dur="500"/>
                                        <p:tgtEl>
                                          <p:spTgt spid="9">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
                                            <p:txEl>
                                              <p:pRg st="3" end="3"/>
                                            </p:txEl>
                                          </p:spTgt>
                                        </p:tgtEl>
                                        <p:attrNameLst>
                                          <p:attrName>style.visibility</p:attrName>
                                        </p:attrNameLst>
                                      </p:cBhvr>
                                      <p:to>
                                        <p:strVal val="visible"/>
                                      </p:to>
                                    </p:set>
                                    <p:animEffect transition="in" filter="dissolve">
                                      <p:cBhvr>
                                        <p:cTn id="47" dur="500"/>
                                        <p:tgtEl>
                                          <p:spTgt spid="9">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9">
                                            <p:txEl>
                                              <p:pRg st="4" end="4"/>
                                            </p:txEl>
                                          </p:spTgt>
                                        </p:tgtEl>
                                        <p:attrNameLst>
                                          <p:attrName>style.visibility</p:attrName>
                                        </p:attrNameLst>
                                      </p:cBhvr>
                                      <p:to>
                                        <p:strVal val="visible"/>
                                      </p:to>
                                    </p:set>
                                    <p:animEffect transition="in" filter="dissolve">
                                      <p:cBhvr>
                                        <p:cTn id="52" dur="500"/>
                                        <p:tgtEl>
                                          <p:spTgt spid="9">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9">
                                            <p:txEl>
                                              <p:pRg st="5" end="5"/>
                                            </p:txEl>
                                          </p:spTgt>
                                        </p:tgtEl>
                                        <p:attrNameLst>
                                          <p:attrName>style.visibility</p:attrName>
                                        </p:attrNameLst>
                                      </p:cBhvr>
                                      <p:to>
                                        <p:strVal val="visible"/>
                                      </p:to>
                                    </p:set>
                                    <p:animEffect transition="in" filter="dissolve">
                                      <p:cBhvr>
                                        <p:cTn id="57" dur="500"/>
                                        <p:tgtEl>
                                          <p:spTgt spid="9">
                                            <p:txEl>
                                              <p:pRg st="5" end="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9">
                                            <p:txEl>
                                              <p:pRg st="6" end="6"/>
                                            </p:txEl>
                                          </p:spTgt>
                                        </p:tgtEl>
                                        <p:attrNameLst>
                                          <p:attrName>style.visibility</p:attrName>
                                        </p:attrNameLst>
                                      </p:cBhvr>
                                      <p:to>
                                        <p:strVal val="visible"/>
                                      </p:to>
                                    </p:set>
                                    <p:animEffect transition="in" filter="dissolve">
                                      <p:cBhvr>
                                        <p:cTn id="62" dur="500"/>
                                        <p:tgtEl>
                                          <p:spTgt spid="9">
                                            <p:txEl>
                                              <p:pRg st="6" end="6"/>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2">
                                            <p:txEl>
                                              <p:pRg st="0" end="0"/>
                                            </p:txEl>
                                          </p:spTgt>
                                        </p:tgtEl>
                                        <p:attrNameLst>
                                          <p:attrName>style.visibility</p:attrName>
                                        </p:attrNameLst>
                                      </p:cBhvr>
                                      <p:to>
                                        <p:strVal val="visible"/>
                                      </p:to>
                                    </p:set>
                                    <p:animEffect transition="in" filter="dissolve">
                                      <p:cBhvr>
                                        <p:cTn id="67" dur="500"/>
                                        <p:tgtEl>
                                          <p:spTgt spid="12">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2">
                                            <p:txEl>
                                              <p:pRg st="1" end="1"/>
                                            </p:txEl>
                                          </p:spTgt>
                                        </p:tgtEl>
                                        <p:attrNameLst>
                                          <p:attrName>style.visibility</p:attrName>
                                        </p:attrNameLst>
                                      </p:cBhvr>
                                      <p:to>
                                        <p:strVal val="visible"/>
                                      </p:to>
                                    </p:set>
                                    <p:animEffect transition="in" filter="dissolve">
                                      <p:cBhvr>
                                        <p:cTn id="72" dur="500"/>
                                        <p:tgtEl>
                                          <p:spTgt spid="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build="p"/>
      <p:bldP spid="6" grpId="0" build="p"/>
      <p:bldP spid="9" grpId="0" build="p"/>
      <p:bldP spid="1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0" y="0"/>
            <a:ext cx="12192000" cy="707886"/>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Economic Order Quantity</a:t>
            </a:r>
          </a:p>
        </p:txBody>
      </p:sp>
      <mc:AlternateContent xmlns:mc="http://schemas.openxmlformats.org/markup-compatibility/2006" xmlns:a14="http://schemas.microsoft.com/office/drawing/2010/main">
        <mc:Choice Requires="a14">
          <p:sp>
            <p:nvSpPr>
              <p:cNvPr id="5" name="Object 7"/>
              <p:cNvSpPr txBox="1"/>
              <p:nvPr/>
            </p:nvSpPr>
            <p:spPr bwMode="auto">
              <a:xfrm>
                <a:off x="228600" y="2514600"/>
                <a:ext cx="2427287" cy="1133475"/>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𝐸𝑂𝑄</m:t>
                      </m:r>
                      <m:r>
                        <a:rPr lang="en-US" i="1" smtClean="0">
                          <a:solidFill>
                            <a:srgbClr val="000000"/>
                          </a:solidFill>
                          <a:latin typeface="Cambria Math" panose="02040503050406030204" pitchFamily="18" charset="0"/>
                        </a:rPr>
                        <m:t>=</m:t>
                      </m:r>
                      <m:rad>
                        <m:radPr>
                          <m:degHide m:val="on"/>
                          <m:ctrlPr>
                            <a:rPr lang="en-US" i="1">
                              <a:solidFill>
                                <a:srgbClr val="000000"/>
                              </a:solidFill>
                              <a:latin typeface="Cambria Math" panose="02040503050406030204" pitchFamily="18" charset="0"/>
                            </a:rPr>
                          </m:ctrlPr>
                        </m:radPr>
                        <m:deg/>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2</m:t>
                              </m:r>
                              <m:r>
                                <a:rPr lang="en-US" i="1">
                                  <a:solidFill>
                                    <a:srgbClr val="000000"/>
                                  </a:solidFill>
                                  <a:latin typeface="Cambria Math" panose="02040503050406030204" pitchFamily="18" charset="0"/>
                                </a:rPr>
                                <m:t>𝐷𝑆</m:t>
                              </m:r>
                            </m:num>
                            <m:den>
                              <m:r>
                                <a:rPr lang="en-US" i="1">
                                  <a:solidFill>
                                    <a:srgbClr val="000000"/>
                                  </a:solidFill>
                                  <a:latin typeface="Cambria Math" panose="02040503050406030204" pitchFamily="18" charset="0"/>
                                </a:rPr>
                                <m:t>𝐻</m:t>
                              </m:r>
                            </m:den>
                          </m:f>
                        </m:e>
                      </m:rad>
                    </m:oMath>
                  </m:oMathPara>
                </a14:m>
                <a:endParaRPr lang="en-US" dirty="0"/>
              </a:p>
            </p:txBody>
          </p:sp>
        </mc:Choice>
        <mc:Fallback xmlns="">
          <p:sp>
            <p:nvSpPr>
              <p:cNvPr id="5" name="Object 7"/>
              <p:cNvSpPr txBox="1">
                <a:spLocks noRot="1" noChangeAspect="1" noMove="1" noResize="1" noEditPoints="1" noAdjustHandles="1" noChangeArrowheads="1" noChangeShapeType="1" noTextEdit="1"/>
              </p:cNvSpPr>
              <p:nvPr/>
            </p:nvSpPr>
            <p:spPr bwMode="auto">
              <a:xfrm>
                <a:off x="228600" y="2514600"/>
                <a:ext cx="2427287" cy="1133475"/>
              </a:xfrm>
              <a:prstGeom prst="rect">
                <a:avLst/>
              </a:prstGeom>
              <a:blipFill>
                <a:blip r:embed="rId3"/>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Object 8"/>
              <p:cNvSpPr txBox="1"/>
              <p:nvPr/>
            </p:nvSpPr>
            <p:spPr bwMode="auto">
              <a:xfrm>
                <a:off x="2209800" y="2514600"/>
                <a:ext cx="3581400" cy="1210666"/>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m:t>
                      </m:r>
                      <m:rad>
                        <m:radPr>
                          <m:degHide m:val="on"/>
                          <m:ctrlPr>
                            <a:rPr lang="en-US" i="1">
                              <a:solidFill>
                                <a:srgbClr val="000000"/>
                              </a:solidFill>
                              <a:latin typeface="Cambria Math" panose="02040503050406030204" pitchFamily="18" charset="0"/>
                            </a:rPr>
                          </m:ctrlPr>
                        </m:radPr>
                        <m:deg/>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2(</m:t>
                              </m:r>
                              <m:r>
                                <a:rPr lang="en-US" b="0" i="1" smtClean="0">
                                  <a:solidFill>
                                    <a:srgbClr val="000000"/>
                                  </a:solidFill>
                                  <a:latin typeface="Cambria Math" panose="02040503050406030204" pitchFamily="18" charset="0"/>
                                </a:rPr>
                                <m:t>486.67</m:t>
                              </m:r>
                              <m:r>
                                <a:rPr lang="en-US" i="1">
                                  <a:solidFill>
                                    <a:srgbClr val="000000"/>
                                  </a:solidFill>
                                  <a:latin typeface="Cambria Math" panose="02040503050406030204" pitchFamily="18" charset="0"/>
                                </a:rPr>
                                <m:t>)(</m:t>
                              </m:r>
                              <m:r>
                                <a:rPr lang="en-US" b="0" i="1" smtClean="0">
                                  <a:solidFill>
                                    <a:srgbClr val="000000"/>
                                  </a:solidFill>
                                  <a:latin typeface="Cambria Math" panose="02040503050406030204" pitchFamily="18" charset="0"/>
                                </a:rPr>
                                <m:t>1000</m:t>
                              </m:r>
                              <m:r>
                                <a:rPr lang="en-US" i="1">
                                  <a:solidFill>
                                    <a:srgbClr val="000000"/>
                                  </a:solidFill>
                                  <a:latin typeface="Cambria Math" panose="02040503050406030204" pitchFamily="18" charset="0"/>
                                </a:rPr>
                                <m:t>)</m:t>
                              </m:r>
                            </m:num>
                            <m:den>
                              <m:r>
                                <a:rPr lang="en-US" b="0" i="1" smtClean="0">
                                  <a:solidFill>
                                    <a:srgbClr val="000000"/>
                                  </a:solidFill>
                                  <a:latin typeface="Cambria Math" panose="02040503050406030204" pitchFamily="18" charset="0"/>
                                </a:rPr>
                                <m:t>5</m:t>
                              </m:r>
                            </m:den>
                          </m:f>
                        </m:e>
                      </m:rad>
                      <m:r>
                        <a:rPr lang="en-US" i="1">
                          <a:solidFill>
                            <a:srgbClr val="000000"/>
                          </a:solidFill>
                          <a:latin typeface="Cambria Math" panose="02040503050406030204" pitchFamily="18" charset="0"/>
                        </a:rPr>
                        <m:t>=441.2</m:t>
                      </m:r>
                    </m:oMath>
                  </m:oMathPara>
                </a14:m>
                <a:endParaRPr lang="en-US" dirty="0"/>
              </a:p>
            </p:txBody>
          </p:sp>
        </mc:Choice>
        <mc:Fallback xmlns="">
          <p:sp>
            <p:nvSpPr>
              <p:cNvPr id="7" name="Object 8"/>
              <p:cNvSpPr txBox="1">
                <a:spLocks noRot="1" noChangeAspect="1" noMove="1" noResize="1" noEditPoints="1" noAdjustHandles="1" noChangeArrowheads="1" noChangeShapeType="1" noTextEdit="1"/>
              </p:cNvSpPr>
              <p:nvPr/>
            </p:nvSpPr>
            <p:spPr bwMode="auto">
              <a:xfrm>
                <a:off x="2209800" y="2514600"/>
                <a:ext cx="3581400" cy="1210666"/>
              </a:xfrm>
              <a:prstGeom prst="rect">
                <a:avLst/>
              </a:prstGeom>
              <a:blipFill>
                <a:blip r:embed="rId4"/>
                <a:stretch>
                  <a:fillRect/>
                </a:stretch>
              </a:blipFill>
            </p:spPr>
            <p:txBody>
              <a:bodyPr/>
              <a:lstStyle/>
              <a:p>
                <a:r>
                  <a:rPr lang="en-US">
                    <a:noFill/>
                  </a:rPr>
                  <a:t> </a:t>
                </a:r>
              </a:p>
            </p:txBody>
          </p:sp>
        </mc:Fallback>
      </mc:AlternateContent>
      <p:sp>
        <p:nvSpPr>
          <p:cNvPr id="8" name="Rectangle 6"/>
          <p:cNvSpPr txBox="1">
            <a:spLocks noChangeArrowheads="1"/>
          </p:cNvSpPr>
          <p:nvPr/>
        </p:nvSpPr>
        <p:spPr>
          <a:xfrm>
            <a:off x="15240" y="773964"/>
            <a:ext cx="12192000" cy="1853399"/>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marL="514350" indent="-457200" eaLnBrk="0" hangingPunct="0">
              <a:spcAft>
                <a:spcPts val="600"/>
              </a:spcAft>
              <a:defRPr/>
            </a:pPr>
            <a:r>
              <a:rPr lang="en-US" sz="2400" kern="0" dirty="0">
                <a:latin typeface="Book Antiqua" pitchFamily="18" charset="0"/>
              </a:rPr>
              <a:t>If yearly demand is 5840, then monthly demand is 5840/12 = 486.6667 </a:t>
            </a:r>
          </a:p>
          <a:p>
            <a:pPr marL="514350" indent="-457200" eaLnBrk="0" hangingPunct="0">
              <a:spcAft>
                <a:spcPts val="600"/>
              </a:spcAft>
              <a:defRPr/>
            </a:pPr>
            <a:r>
              <a:rPr lang="en-US" sz="2400" kern="0" dirty="0">
                <a:latin typeface="Book Antiqua" pitchFamily="18" charset="0"/>
              </a:rPr>
              <a:t>Order cost remains $1000 per order. </a:t>
            </a:r>
          </a:p>
          <a:p>
            <a:pPr marL="514350" indent="-457200" eaLnBrk="0" hangingPunct="0">
              <a:spcAft>
                <a:spcPts val="600"/>
              </a:spcAft>
              <a:defRPr/>
            </a:pPr>
            <a:r>
              <a:rPr lang="en-US" sz="2400" kern="0" dirty="0">
                <a:latin typeface="Book Antiqua" pitchFamily="18" charset="0"/>
              </a:rPr>
              <a:t>Carrying cost for kits of one contract is $60 per year. Therefore, it is $60/12= $5 per month. Now plug these numbers into the formula</a:t>
            </a:r>
          </a:p>
        </p:txBody>
      </p:sp>
      <p:sp>
        <p:nvSpPr>
          <p:cNvPr id="12" name="Rectangle 6">
            <a:extLst>
              <a:ext uri="{FF2B5EF4-FFF2-40B4-BE49-F238E27FC236}">
                <a16:creationId xmlns:a16="http://schemas.microsoft.com/office/drawing/2014/main" id="{11E45FF5-2DFB-4BA1-991D-5EF9FD28B516}"/>
              </a:ext>
            </a:extLst>
          </p:cNvPr>
          <p:cNvSpPr txBox="1">
            <a:spLocks noChangeArrowheads="1"/>
          </p:cNvSpPr>
          <p:nvPr/>
        </p:nvSpPr>
        <p:spPr>
          <a:xfrm>
            <a:off x="15240" y="3461594"/>
            <a:ext cx="12176760" cy="3091606"/>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r>
              <a:rPr lang="en-US" sz="2400" kern="0" dirty="0">
                <a:latin typeface="Book Antiqua" pitchFamily="18" charset="0"/>
              </a:rPr>
              <a:t>As long as D and H are defined over the same period, year, month, week, day, they all result in the same EOQ.</a:t>
            </a:r>
          </a:p>
          <a:p>
            <a:r>
              <a:rPr lang="en-US" sz="2400" kern="0" dirty="0">
                <a:latin typeface="Book Antiqua" pitchFamily="18" charset="0"/>
              </a:rPr>
              <a:t>Ordering cost is still S(D/Q), and carrying cost is still H(Q/2).</a:t>
            </a:r>
          </a:p>
          <a:p>
            <a:pPr>
              <a:spcAft>
                <a:spcPts val="600"/>
              </a:spcAft>
            </a:pPr>
            <a:r>
              <a:rPr lang="en-US" sz="2400" kern="0" dirty="0">
                <a:latin typeface="Book Antiqua" pitchFamily="18" charset="0"/>
              </a:rPr>
              <a:t>But note that throughout the game, based on the volume of demand, and how you manage the capacity, each time you may use a different value as your yearly or monthly demand (and throughput) estimate changes.</a:t>
            </a:r>
          </a:p>
          <a:p>
            <a:r>
              <a:rPr lang="en-US" sz="2400" kern="0" dirty="0">
                <a:latin typeface="Book Antiqua" pitchFamily="18" charset="0"/>
              </a:rPr>
              <a:t>Therefore, it is not a bad idea to always forecast for the next 30 days and assume it as D or R and then S=$1000 and H=$5   </a:t>
            </a:r>
          </a:p>
        </p:txBody>
      </p:sp>
    </p:spTree>
    <p:extLst>
      <p:ext uri="{BB962C8B-B14F-4D97-AF65-F5344CB8AC3E}">
        <p14:creationId xmlns:p14="http://schemas.microsoft.com/office/powerpoint/2010/main" val="291049544"/>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xEl>
                                              <p:pRg st="0" end="0"/>
                                            </p:txEl>
                                          </p:spTgt>
                                        </p:tgtEl>
                                        <p:attrNameLst>
                                          <p:attrName>style.visibility</p:attrName>
                                        </p:attrNameLst>
                                      </p:cBhvr>
                                      <p:to>
                                        <p:strVal val="visible"/>
                                      </p:to>
                                    </p:set>
                                    <p:animEffect transition="in" filter="dissolve">
                                      <p:cBhvr>
                                        <p:cTn id="32" dur="500"/>
                                        <p:tgtEl>
                                          <p:spTgt spid="12">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
                                            <p:txEl>
                                              <p:pRg st="1" end="1"/>
                                            </p:txEl>
                                          </p:spTgt>
                                        </p:tgtEl>
                                        <p:attrNameLst>
                                          <p:attrName>style.visibility</p:attrName>
                                        </p:attrNameLst>
                                      </p:cBhvr>
                                      <p:to>
                                        <p:strVal val="visible"/>
                                      </p:to>
                                    </p:set>
                                    <p:animEffect transition="in" filter="dissolve">
                                      <p:cBhvr>
                                        <p:cTn id="37" dur="500"/>
                                        <p:tgtEl>
                                          <p:spTgt spid="12">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2">
                                            <p:txEl>
                                              <p:pRg st="2" end="2"/>
                                            </p:txEl>
                                          </p:spTgt>
                                        </p:tgtEl>
                                        <p:attrNameLst>
                                          <p:attrName>style.visibility</p:attrName>
                                        </p:attrNameLst>
                                      </p:cBhvr>
                                      <p:to>
                                        <p:strVal val="visible"/>
                                      </p:to>
                                    </p:set>
                                    <p:animEffect transition="in" filter="dissolve">
                                      <p:cBhvr>
                                        <p:cTn id="42" dur="500"/>
                                        <p:tgtEl>
                                          <p:spTgt spid="12">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2">
                                            <p:txEl>
                                              <p:pRg st="3" end="3"/>
                                            </p:txEl>
                                          </p:spTgt>
                                        </p:tgtEl>
                                        <p:attrNameLst>
                                          <p:attrName>style.visibility</p:attrName>
                                        </p:attrNameLst>
                                      </p:cBhvr>
                                      <p:to>
                                        <p:strVal val="visible"/>
                                      </p:to>
                                    </p:set>
                                    <p:animEffect transition="in" filter="dissolve">
                                      <p:cBhvr>
                                        <p:cTn id="47"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build="p"/>
      <p:bldP spid="12" grpId="0" build="p"/>
    </p:bldLst>
  </p:timing>
</p:sld>
</file>

<file path=ppt/theme/theme1.xml><?xml version="1.0" encoding="utf-8"?>
<a:theme xmlns:a="http://schemas.openxmlformats.org/drawingml/2006/main" name="Lean Thinking Final">
  <a:themeElements>
    <a:clrScheme name="Custom 22">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C000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33082</TotalTime>
  <Words>1755</Words>
  <Application>Microsoft Office PowerPoint</Application>
  <PresentationFormat>Widescreen</PresentationFormat>
  <Paragraphs>106</Paragraphs>
  <Slides>15</Slides>
  <Notes>14</Notes>
  <HiddenSlides>0</HiddenSlides>
  <MMClips>0</MMClips>
  <ScaleCrop>false</ScaleCrop>
  <HeadingPairs>
    <vt:vector size="8" baseType="variant">
      <vt:variant>
        <vt:lpstr>Fonts Used</vt:lpstr>
      </vt:variant>
      <vt:variant>
        <vt:i4>11</vt:i4>
      </vt:variant>
      <vt:variant>
        <vt:lpstr>Theme</vt:lpstr>
      </vt:variant>
      <vt:variant>
        <vt:i4>3</vt:i4>
      </vt:variant>
      <vt:variant>
        <vt:lpstr>Embedded OLE Servers</vt:lpstr>
      </vt:variant>
      <vt:variant>
        <vt:i4>1</vt:i4>
      </vt:variant>
      <vt:variant>
        <vt:lpstr>Slide Titles</vt:lpstr>
      </vt:variant>
      <vt:variant>
        <vt:i4>15</vt:i4>
      </vt:variant>
    </vt:vector>
  </HeadingPairs>
  <TitlesOfParts>
    <vt:vector size="30" baseType="lpstr">
      <vt:lpstr>Arial</vt:lpstr>
      <vt:lpstr>Book Antiqua</vt:lpstr>
      <vt:lpstr>Cambria Math</vt:lpstr>
      <vt:lpstr>Garamond</vt:lpstr>
      <vt:lpstr>Impact</vt:lpstr>
      <vt:lpstr>Lucida Calligraphy</vt:lpstr>
      <vt:lpstr>MS Reference Sans Serif</vt:lpstr>
      <vt:lpstr>Noto Sans Symbols</vt:lpstr>
      <vt:lpstr>Times New Roman</vt:lpstr>
      <vt:lpstr>Verdana</vt:lpstr>
      <vt:lpstr>Wingdings</vt:lpstr>
      <vt:lpstr>Lean Thinking Final</vt:lpstr>
      <vt:lpstr>508 Lecture</vt:lpstr>
      <vt:lpstr>Level</vt:lpstr>
      <vt:lpstr>Worksheet</vt:lpstr>
      <vt:lpstr>Order Quantity Inventory Decisions in LittleField Technologies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Greys Sosic</dc:creator>
  <cp:lastModifiedBy>Asef-Vaziri , Ardavan</cp:lastModifiedBy>
  <cp:revision>690</cp:revision>
  <cp:lastPrinted>2021-08-25T16:42:58Z</cp:lastPrinted>
  <dcterms:created xsi:type="dcterms:W3CDTF">1995-06-17T23:31:02Z</dcterms:created>
  <dcterms:modified xsi:type="dcterms:W3CDTF">2022-05-04T20:19:37Z</dcterms:modified>
</cp:coreProperties>
</file>