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514" r:id="rId2"/>
    <p:sldId id="515" r:id="rId3"/>
    <p:sldId id="516" r:id="rId4"/>
    <p:sldId id="517" r:id="rId5"/>
    <p:sldId id="544" r:id="rId6"/>
    <p:sldId id="545" r:id="rId7"/>
    <p:sldId id="546" r:id="rId8"/>
    <p:sldId id="547" r:id="rId9"/>
    <p:sldId id="524" r:id="rId10"/>
    <p:sldId id="548" r:id="rId11"/>
    <p:sldId id="549" r:id="rId12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1A5C"/>
    <a:srgbClr val="4EA68F"/>
    <a:srgbClr val="FBD589"/>
    <a:srgbClr val="FAB252"/>
    <a:srgbClr val="F5D3ED"/>
    <a:srgbClr val="397968"/>
    <a:srgbClr val="F18D07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861" autoAdjust="0"/>
    <p:restoredTop sz="94660"/>
  </p:normalViewPr>
  <p:slideViewPr>
    <p:cSldViewPr>
      <p:cViewPr varScale="1">
        <p:scale>
          <a:sx n="74" d="100"/>
          <a:sy n="74" d="100"/>
        </p:scale>
        <p:origin x="145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1158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409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4724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051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860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6763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1634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4506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6476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8971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7408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76986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93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3D8B6-032E-446C-AA1D-CCFAC6C4B1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5B328-B484-4D0F-BA61-43E7AB6909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54BFA-5B7E-42F9-BD38-B44C18561E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6F96BB-7311-4195-9C8E-3E539E8E91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664A4-C554-4B0E-A944-5CE25A1392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019FB-FA3C-4FF3-9B23-D6CA7155C4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EDB17D-7BF8-45A6-BB9C-3E94BBA70D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EBFF3D-E109-45FB-BB86-D04427F5F1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00FBB1-EAD3-428C-8319-A5E26EC906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C98BD-5D07-488C-B4A6-65EE5475BA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BA163F-E937-4E4B-B067-B80126958C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B51ECB1-4E7B-464F-A33B-6FDF31D2D57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41549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/>
              <a:t>A small manufacturing firm uses approximately 3400 pounds  of chemical dye per year. Currently the firm purchases 300 pounds per order and pays $3 per pound. </a:t>
            </a:r>
          </a:p>
          <a:p>
            <a:r>
              <a:rPr lang="en-US" sz="2400" dirty="0"/>
              <a:t>The ordering cost is $100 and inventory carrying cost is 51 cents per </a:t>
            </a:r>
            <a:r>
              <a:rPr lang="en-US" sz="2400" dirty="0" smtClean="0"/>
              <a:t>pound </a:t>
            </a:r>
            <a:r>
              <a:rPr lang="en-US" sz="2400" dirty="0"/>
              <a:t>per year. </a:t>
            </a:r>
          </a:p>
          <a:p>
            <a:r>
              <a:rPr lang="en-US" sz="2400" b="1" dirty="0">
                <a:solidFill>
                  <a:srgbClr val="CC0000"/>
                </a:solidFill>
              </a:rPr>
              <a:t>D= 3400, S= 100</a:t>
            </a:r>
            <a:r>
              <a:rPr lang="en-US" sz="2400" b="1">
                <a:solidFill>
                  <a:srgbClr val="CC0000"/>
                </a:solidFill>
              </a:rPr>
              <a:t>, </a:t>
            </a:r>
            <a:r>
              <a:rPr lang="en-US" sz="2400" b="1" smtClean="0">
                <a:solidFill>
                  <a:srgbClr val="CC0000"/>
                </a:solidFill>
              </a:rPr>
              <a:t>H=0.51</a:t>
            </a:r>
            <a:endParaRPr lang="en-US" sz="2400" b="1" dirty="0">
              <a:solidFill>
                <a:srgbClr val="CC0000"/>
              </a:solidFill>
            </a:endParaRPr>
          </a:p>
          <a:p>
            <a:r>
              <a:rPr lang="en-US" sz="2400" dirty="0"/>
              <a:t>a) The supplier has just announced that orders of  1000 pounds and more will be filled at a price of $2 per pound.  Determine the order size that will minimizes the total cost.</a:t>
            </a:r>
          </a:p>
          <a:p>
            <a:r>
              <a:rPr lang="en-US" sz="2400" dirty="0"/>
              <a:t>b) If the supplier offered a discount at 1500 pounds instead of 1000 pounds, what order size will minimize total cost?</a:t>
            </a:r>
          </a:p>
        </p:txBody>
      </p:sp>
      <p:sp>
        <p:nvSpPr>
          <p:cNvPr id="385027" name="Line 3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28" name="Text Box 4"/>
          <p:cNvSpPr txBox="1">
            <a:spLocks noChangeArrowheads="1"/>
          </p:cNvSpPr>
          <p:nvPr/>
        </p:nvSpPr>
        <p:spPr bwMode="auto">
          <a:xfrm>
            <a:off x="2386013" y="1588"/>
            <a:ext cx="4241800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Arial" charset="0"/>
              </a:rPr>
              <a:t>Assignment Ch12(b) 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5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85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5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5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85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337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A small manufacturing firm uses approximately 3400 pounds  of chemical dye per year. Currently the firm purchases 300 pounds per order and pays $3 per pound. </a:t>
            </a:r>
          </a:p>
          <a:p>
            <a:r>
              <a:rPr lang="en-US" sz="2400"/>
              <a:t>The ordering cost is $100 and inventory carrying cost is 51 cents per unit per year. </a:t>
            </a:r>
          </a:p>
          <a:p>
            <a:r>
              <a:rPr lang="en-US" sz="2400" b="1">
                <a:solidFill>
                  <a:srgbClr val="CC0000"/>
                </a:solidFill>
              </a:rPr>
              <a:t>D=3400, S= 100, H=.51</a:t>
            </a:r>
          </a:p>
          <a:p>
            <a:r>
              <a:rPr lang="en-US" sz="2400"/>
              <a:t>b) Determine the order size that will minimizes the total cost.</a:t>
            </a:r>
          </a:p>
          <a:p>
            <a:r>
              <a:rPr lang="en-US" sz="2400"/>
              <a:t>If the supplier offered a discount at </a:t>
            </a:r>
            <a:r>
              <a:rPr lang="en-US" sz="2400" b="1">
                <a:solidFill>
                  <a:srgbClr val="CC0000"/>
                </a:solidFill>
              </a:rPr>
              <a:t>1500</a:t>
            </a:r>
            <a:r>
              <a:rPr lang="en-US" sz="2400"/>
              <a:t> pounds instead of 1000 pounds, what order size will minimize total cost?</a:t>
            </a:r>
          </a:p>
        </p:txBody>
      </p:sp>
      <p:sp>
        <p:nvSpPr>
          <p:cNvPr id="454659" name="Line 3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4661" name="Text Box 5"/>
          <p:cNvSpPr txBox="1">
            <a:spLocks noChangeArrowheads="1"/>
          </p:cNvSpPr>
          <p:nvPr/>
        </p:nvSpPr>
        <p:spPr bwMode="auto">
          <a:xfrm>
            <a:off x="7435850" y="5157788"/>
            <a:ext cx="1708150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/>
              <a:t>Q              P</a:t>
            </a:r>
          </a:p>
          <a:p>
            <a:r>
              <a:rPr lang="en-US" sz="2400"/>
              <a:t>0-...           3</a:t>
            </a:r>
          </a:p>
          <a:p>
            <a:r>
              <a:rPr lang="en-US" sz="2400">
                <a:cs typeface="Times New Roman" pitchFamily="18" charset="0"/>
              </a:rPr>
              <a:t>≥</a:t>
            </a:r>
            <a:r>
              <a:rPr lang="en-US" sz="2400" b="1"/>
              <a:t>1500</a:t>
            </a:r>
            <a:r>
              <a:rPr lang="en-US" sz="2400"/>
              <a:t>	      2</a:t>
            </a:r>
          </a:p>
        </p:txBody>
      </p:sp>
      <p:graphicFrame>
        <p:nvGraphicFramePr>
          <p:cNvPr id="454662" name="Object 6"/>
          <p:cNvGraphicFramePr>
            <a:graphicFrameLocks noChangeAspect="1"/>
          </p:cNvGraphicFramePr>
          <p:nvPr/>
        </p:nvGraphicFramePr>
        <p:xfrm>
          <a:off x="395288" y="4976813"/>
          <a:ext cx="164465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665" name="Equation" r:id="rId4" imgW="812520" imgH="203040" progId="Equation.3">
                  <p:embed/>
                </p:oleObj>
              </mc:Choice>
              <mc:Fallback>
                <p:oleObj name="Equation" r:id="rId4" imgW="81252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4976813"/>
                        <a:ext cx="1644650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4663" name="Text Box 7"/>
          <p:cNvSpPr txBox="1">
            <a:spLocks noChangeArrowheads="1"/>
          </p:cNvSpPr>
          <p:nvPr/>
        </p:nvSpPr>
        <p:spPr bwMode="auto">
          <a:xfrm>
            <a:off x="2432050" y="-20638"/>
            <a:ext cx="4087813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Arial" charset="0"/>
              </a:rPr>
              <a:t>The Problem: Part 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4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66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b) If the supplier offered a discount at 1500 pounds instead of 1000 pounds, what order size will minimize total cost?</a:t>
            </a:r>
          </a:p>
        </p:txBody>
      </p:sp>
      <p:sp>
        <p:nvSpPr>
          <p:cNvPr id="456707" name="Line 3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09" name="Text Box 5"/>
          <p:cNvSpPr txBox="1">
            <a:spLocks noChangeArrowheads="1"/>
          </p:cNvSpPr>
          <p:nvPr/>
        </p:nvSpPr>
        <p:spPr bwMode="auto">
          <a:xfrm>
            <a:off x="7435850" y="1952625"/>
            <a:ext cx="1708150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/>
              <a:t>Q              P</a:t>
            </a:r>
          </a:p>
          <a:p>
            <a:r>
              <a:rPr lang="en-US" sz="2400"/>
              <a:t>0-...           3</a:t>
            </a:r>
          </a:p>
          <a:p>
            <a:r>
              <a:rPr lang="en-US" sz="2400">
                <a:cs typeface="Times New Roman" pitchFamily="18" charset="0"/>
              </a:rPr>
              <a:t>≥</a:t>
            </a:r>
            <a:r>
              <a:rPr lang="en-US" sz="2400"/>
              <a:t>1500	      2</a:t>
            </a:r>
          </a:p>
        </p:txBody>
      </p:sp>
      <p:sp>
        <p:nvSpPr>
          <p:cNvPr id="456710" name="Text Box 6"/>
          <p:cNvSpPr txBox="1">
            <a:spLocks noChangeArrowheads="1"/>
          </p:cNvSpPr>
          <p:nvPr/>
        </p:nvSpPr>
        <p:spPr bwMode="auto">
          <a:xfrm>
            <a:off x="0" y="2205038"/>
            <a:ext cx="3563938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600"/>
              <a:t>D= 3400, S=100, H= .51</a:t>
            </a:r>
            <a:r>
              <a:rPr lang="en-US" sz="2800">
                <a:latin typeface="Arial" charset="0"/>
              </a:rPr>
              <a:t> </a:t>
            </a:r>
          </a:p>
        </p:txBody>
      </p:sp>
      <p:graphicFrame>
        <p:nvGraphicFramePr>
          <p:cNvPr id="456711" name="Object 7"/>
          <p:cNvGraphicFramePr>
            <a:graphicFrameLocks noChangeAspect="1"/>
          </p:cNvGraphicFramePr>
          <p:nvPr/>
        </p:nvGraphicFramePr>
        <p:xfrm>
          <a:off x="250825" y="2997200"/>
          <a:ext cx="16446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714" name="Equation" r:id="rId3" imgW="812520" imgH="203040" progId="Equation.3">
                  <p:embed/>
                </p:oleObj>
              </mc:Choice>
              <mc:Fallback>
                <p:oleObj name="Equation" r:id="rId3" imgW="81252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997200"/>
                        <a:ext cx="164465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6712" name="Text Box 8"/>
          <p:cNvSpPr txBox="1">
            <a:spLocks noChangeArrowheads="1"/>
          </p:cNvSpPr>
          <p:nvPr/>
        </p:nvSpPr>
        <p:spPr bwMode="auto">
          <a:xfrm>
            <a:off x="-72516" y="3824288"/>
            <a:ext cx="9285362" cy="2893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600" dirty="0"/>
              <a:t>TC = H</a:t>
            </a:r>
            <a:r>
              <a:rPr lang="en-US" sz="2600" b="1" dirty="0">
                <a:solidFill>
                  <a:srgbClr val="FF0066"/>
                </a:solidFill>
              </a:rPr>
              <a:t>Q</a:t>
            </a:r>
            <a:r>
              <a:rPr lang="en-US" sz="2600" dirty="0"/>
              <a:t>/2 + SD/</a:t>
            </a:r>
            <a:r>
              <a:rPr lang="en-US" sz="2600" b="1" dirty="0">
                <a:solidFill>
                  <a:srgbClr val="FF0066"/>
                </a:solidFill>
              </a:rPr>
              <a:t>Q</a:t>
            </a:r>
            <a:r>
              <a:rPr lang="en-US" sz="2600" dirty="0"/>
              <a:t> + </a:t>
            </a:r>
            <a:r>
              <a:rPr lang="en-US" sz="2600" b="1" dirty="0">
                <a:solidFill>
                  <a:srgbClr val="FF0066"/>
                </a:solidFill>
              </a:rPr>
              <a:t>P</a:t>
            </a:r>
            <a:r>
              <a:rPr lang="en-US" sz="2600" dirty="0"/>
              <a:t>D</a:t>
            </a:r>
          </a:p>
          <a:p>
            <a:endParaRPr lang="en-US" sz="2600" dirty="0"/>
          </a:p>
          <a:p>
            <a:r>
              <a:rPr lang="en-US" sz="2600" dirty="0"/>
              <a:t>TC ( Q = 1155 , P = 3) = </a:t>
            </a:r>
            <a:r>
              <a:rPr lang="en-US" sz="2600" dirty="0" smtClean="0"/>
              <a:t>0.51(</a:t>
            </a:r>
            <a:r>
              <a:rPr lang="en-US" sz="2600" b="1" dirty="0" smtClean="0">
                <a:solidFill>
                  <a:srgbClr val="FF0066"/>
                </a:solidFill>
              </a:rPr>
              <a:t>1155</a:t>
            </a:r>
            <a:r>
              <a:rPr lang="en-US" sz="2600" dirty="0"/>
              <a:t>)/2 + 100(3400)/</a:t>
            </a:r>
            <a:r>
              <a:rPr lang="en-US" sz="2600" b="1" dirty="0">
                <a:solidFill>
                  <a:srgbClr val="FF0066"/>
                </a:solidFill>
              </a:rPr>
              <a:t>1155</a:t>
            </a:r>
            <a:r>
              <a:rPr lang="en-US" sz="2600" dirty="0">
                <a:solidFill>
                  <a:srgbClr val="FF0066"/>
                </a:solidFill>
              </a:rPr>
              <a:t> </a:t>
            </a:r>
            <a:r>
              <a:rPr lang="en-US" sz="2600" dirty="0"/>
              <a:t>+ </a:t>
            </a:r>
            <a:r>
              <a:rPr lang="en-US" sz="2600" b="1" dirty="0">
                <a:solidFill>
                  <a:srgbClr val="FF0066"/>
                </a:solidFill>
              </a:rPr>
              <a:t>3</a:t>
            </a:r>
            <a:r>
              <a:rPr lang="en-US" sz="2600" dirty="0"/>
              <a:t>(3400)</a:t>
            </a:r>
          </a:p>
          <a:p>
            <a:r>
              <a:rPr lang="en-US" sz="2600" dirty="0"/>
              <a:t>TC = </a:t>
            </a:r>
            <a:r>
              <a:rPr lang="en-US" sz="2600" dirty="0">
                <a:solidFill>
                  <a:schemeClr val="accent2"/>
                </a:solidFill>
              </a:rPr>
              <a:t>294.5</a:t>
            </a:r>
            <a:r>
              <a:rPr lang="en-US" sz="2600" dirty="0"/>
              <a:t> + </a:t>
            </a:r>
            <a:r>
              <a:rPr lang="en-US" sz="2600" dirty="0">
                <a:solidFill>
                  <a:schemeClr val="accent2"/>
                </a:solidFill>
              </a:rPr>
              <a:t>294.5</a:t>
            </a:r>
            <a:r>
              <a:rPr lang="en-US" sz="2600" dirty="0"/>
              <a:t> + 10200 = 10789</a:t>
            </a:r>
          </a:p>
          <a:p>
            <a:endParaRPr lang="en-US" sz="2600" dirty="0"/>
          </a:p>
          <a:p>
            <a:r>
              <a:rPr lang="en-US" sz="2600" dirty="0"/>
              <a:t>TC ( Q = 1500  , P = 2) = </a:t>
            </a:r>
            <a:r>
              <a:rPr lang="en-US" sz="2600" dirty="0" smtClean="0"/>
              <a:t>0.51(</a:t>
            </a:r>
            <a:r>
              <a:rPr lang="en-US" sz="2600" b="1" dirty="0" smtClean="0">
                <a:solidFill>
                  <a:srgbClr val="FF0066"/>
                </a:solidFill>
              </a:rPr>
              <a:t>1500</a:t>
            </a:r>
            <a:r>
              <a:rPr lang="en-US" sz="2600" dirty="0"/>
              <a:t>)/2 + 100(3400)/</a:t>
            </a:r>
            <a:r>
              <a:rPr lang="en-US" sz="2600" b="1" dirty="0">
                <a:solidFill>
                  <a:srgbClr val="FF0066"/>
                </a:solidFill>
              </a:rPr>
              <a:t>1500</a:t>
            </a:r>
            <a:r>
              <a:rPr lang="en-US" sz="2600" dirty="0"/>
              <a:t> + </a:t>
            </a:r>
            <a:r>
              <a:rPr lang="en-US" sz="2600" b="1" dirty="0">
                <a:solidFill>
                  <a:srgbClr val="FF0066"/>
                </a:solidFill>
              </a:rPr>
              <a:t>2</a:t>
            </a:r>
            <a:r>
              <a:rPr lang="en-US" sz="2600" dirty="0"/>
              <a:t>(3400)</a:t>
            </a:r>
          </a:p>
          <a:p>
            <a:r>
              <a:rPr lang="en-US" sz="2600" dirty="0"/>
              <a:t>TC = 382.5+226.7 +6800 = </a:t>
            </a:r>
            <a:r>
              <a:rPr lang="en-US" sz="2600" dirty="0">
                <a:solidFill>
                  <a:srgbClr val="397968"/>
                </a:solidFill>
              </a:rPr>
              <a:t>7409.2</a:t>
            </a:r>
          </a:p>
        </p:txBody>
      </p:sp>
      <p:sp>
        <p:nvSpPr>
          <p:cNvPr id="456713" name="Text Box 9"/>
          <p:cNvSpPr txBox="1">
            <a:spLocks noChangeArrowheads="1"/>
          </p:cNvSpPr>
          <p:nvPr/>
        </p:nvSpPr>
        <p:spPr bwMode="auto">
          <a:xfrm>
            <a:off x="2432050" y="-20638"/>
            <a:ext cx="4087813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Arial" charset="0"/>
              </a:rPr>
              <a:t>The Problem: Part 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6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6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56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6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6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67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67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67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567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567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67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567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567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6709" grpId="0" autoUpdateAnimBg="0"/>
      <p:bldP spid="456710" grpId="0"/>
      <p:bldP spid="456712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ChangeArrowheads="1"/>
          </p:cNvSpPr>
          <p:nvPr/>
        </p:nvSpPr>
        <p:spPr bwMode="auto">
          <a:xfrm>
            <a:off x="1752600" y="1508125"/>
            <a:ext cx="5938838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>
                <a:latin typeface="Arial" charset="0"/>
              </a:rPr>
              <a:t>The Total-Cost Curve is U-Shaped</a:t>
            </a:r>
          </a:p>
        </p:txBody>
      </p:sp>
      <p:sp>
        <p:nvSpPr>
          <p:cNvPr id="387075" name="Line 3"/>
          <p:cNvSpPr>
            <a:spLocks noChangeShapeType="1"/>
          </p:cNvSpPr>
          <p:nvPr/>
        </p:nvSpPr>
        <p:spPr bwMode="auto">
          <a:xfrm>
            <a:off x="919163" y="1660525"/>
            <a:ext cx="0" cy="3897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7076" name="Line 4"/>
          <p:cNvSpPr>
            <a:spLocks noChangeShapeType="1"/>
          </p:cNvSpPr>
          <p:nvPr/>
        </p:nvSpPr>
        <p:spPr bwMode="auto">
          <a:xfrm>
            <a:off x="457200" y="5418138"/>
            <a:ext cx="76120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7077" name="Arc 5"/>
          <p:cNvSpPr>
            <a:spLocks/>
          </p:cNvSpPr>
          <p:nvPr/>
        </p:nvSpPr>
        <p:spPr bwMode="auto">
          <a:xfrm>
            <a:off x="1403350" y="2060575"/>
            <a:ext cx="5778500" cy="322580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7078" name="Rectangle 6"/>
          <p:cNvSpPr>
            <a:spLocks noChangeArrowheads="1"/>
          </p:cNvSpPr>
          <p:nvPr/>
        </p:nvSpPr>
        <p:spPr bwMode="auto">
          <a:xfrm>
            <a:off x="6600825" y="4710113"/>
            <a:ext cx="20288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latin typeface="Arial" charset="0"/>
              </a:rPr>
              <a:t>Ordering Costs</a:t>
            </a:r>
          </a:p>
        </p:txBody>
      </p:sp>
      <p:sp>
        <p:nvSpPr>
          <p:cNvPr id="387079" name="Line 7"/>
          <p:cNvSpPr>
            <a:spLocks noChangeShapeType="1"/>
          </p:cNvSpPr>
          <p:nvPr/>
        </p:nvSpPr>
        <p:spPr bwMode="auto">
          <a:xfrm flipV="1">
            <a:off x="935038" y="3068638"/>
            <a:ext cx="6265862" cy="2339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7080" name="Line 8"/>
          <p:cNvSpPr>
            <a:spLocks noChangeShapeType="1"/>
          </p:cNvSpPr>
          <p:nvPr/>
        </p:nvSpPr>
        <p:spPr bwMode="auto">
          <a:xfrm>
            <a:off x="3384550" y="3606800"/>
            <a:ext cx="0" cy="1801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7081" name="Rectangle 9"/>
          <p:cNvSpPr>
            <a:spLocks noChangeArrowheads="1"/>
          </p:cNvSpPr>
          <p:nvPr/>
        </p:nvSpPr>
        <p:spPr bwMode="auto">
          <a:xfrm>
            <a:off x="3067050" y="5510213"/>
            <a:ext cx="563563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Arial" charset="0"/>
              </a:rPr>
              <a:t>Q</a:t>
            </a:r>
            <a:r>
              <a:rPr lang="en-US" sz="1800" b="1" baseline="-25000">
                <a:latin typeface="Arial" charset="0"/>
              </a:rPr>
              <a:t>O  </a:t>
            </a:r>
          </a:p>
        </p:txBody>
      </p:sp>
      <p:sp>
        <p:nvSpPr>
          <p:cNvPr id="387082" name="Rectangle 10"/>
          <p:cNvSpPr>
            <a:spLocks noChangeArrowheads="1"/>
          </p:cNvSpPr>
          <p:nvPr/>
        </p:nvSpPr>
        <p:spPr bwMode="auto">
          <a:xfrm>
            <a:off x="5835650" y="5489575"/>
            <a:ext cx="216852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 sz="1800" b="1">
                <a:latin typeface="Arial" charset="0"/>
              </a:rPr>
              <a:t>Order Quantity (Q)</a:t>
            </a:r>
          </a:p>
        </p:txBody>
      </p:sp>
      <p:sp>
        <p:nvSpPr>
          <p:cNvPr id="387083" name="Arc 11"/>
          <p:cNvSpPr>
            <a:spLocks/>
          </p:cNvSpPr>
          <p:nvPr/>
        </p:nvSpPr>
        <p:spPr bwMode="auto">
          <a:xfrm rot="4440000">
            <a:off x="1423987" y="2420938"/>
            <a:ext cx="2316163" cy="1271588"/>
          </a:xfrm>
          <a:custGeom>
            <a:avLst/>
            <a:gdLst>
              <a:gd name="G0" fmla="+- 30 0 0"/>
              <a:gd name="G1" fmla="+- 0 0 0"/>
              <a:gd name="G2" fmla="+- 21600 0 0"/>
              <a:gd name="T0" fmla="*/ 21630 w 21630"/>
              <a:gd name="T1" fmla="*/ 0 h 21600"/>
              <a:gd name="T2" fmla="*/ 0 w 21630"/>
              <a:gd name="T3" fmla="*/ 21600 h 21600"/>
              <a:gd name="T4" fmla="*/ 30 w 2163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30" h="21600" fill="none" extrusionOk="0">
                <a:moveTo>
                  <a:pt x="21630" y="0"/>
                </a:moveTo>
                <a:cubicBezTo>
                  <a:pt x="21630" y="11929"/>
                  <a:pt x="11959" y="21600"/>
                  <a:pt x="30" y="21600"/>
                </a:cubicBezTo>
                <a:cubicBezTo>
                  <a:pt x="20" y="21600"/>
                  <a:pt x="10" y="21599"/>
                  <a:pt x="0" y="21599"/>
                </a:cubicBezTo>
              </a:path>
              <a:path w="21630" h="21600" stroke="0" extrusionOk="0">
                <a:moveTo>
                  <a:pt x="21630" y="0"/>
                </a:moveTo>
                <a:cubicBezTo>
                  <a:pt x="21630" y="11929"/>
                  <a:pt x="11959" y="21600"/>
                  <a:pt x="30" y="21600"/>
                </a:cubicBezTo>
                <a:cubicBezTo>
                  <a:pt x="20" y="21600"/>
                  <a:pt x="10" y="21599"/>
                  <a:pt x="0" y="21599"/>
                </a:cubicBezTo>
                <a:lnTo>
                  <a:pt x="30" y="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7084" name="Line 12"/>
          <p:cNvSpPr>
            <a:spLocks noChangeShapeType="1"/>
          </p:cNvSpPr>
          <p:nvPr/>
        </p:nvSpPr>
        <p:spPr bwMode="auto">
          <a:xfrm flipV="1">
            <a:off x="6026150" y="2986088"/>
            <a:ext cx="1179513" cy="427037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7085" name="Arc 13"/>
          <p:cNvSpPr>
            <a:spLocks/>
          </p:cNvSpPr>
          <p:nvPr/>
        </p:nvSpPr>
        <p:spPr bwMode="auto">
          <a:xfrm rot="10140000">
            <a:off x="3487738" y="3646488"/>
            <a:ext cx="2522537" cy="128587"/>
          </a:xfrm>
          <a:custGeom>
            <a:avLst/>
            <a:gdLst>
              <a:gd name="G0" fmla="+- 21598 0 0"/>
              <a:gd name="G1" fmla="+- 21600 0 0"/>
              <a:gd name="G2" fmla="+- 21600 0 0"/>
              <a:gd name="T0" fmla="*/ 0 w 21598"/>
              <a:gd name="T1" fmla="*/ 21333 h 21600"/>
              <a:gd name="T2" fmla="*/ 21584 w 21598"/>
              <a:gd name="T3" fmla="*/ 0 h 21600"/>
              <a:gd name="T4" fmla="*/ 21598 w 2159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8" h="21600" fill="none" extrusionOk="0">
                <a:moveTo>
                  <a:pt x="-1" y="21332"/>
                </a:moveTo>
                <a:cubicBezTo>
                  <a:pt x="145" y="9514"/>
                  <a:pt x="9764" y="7"/>
                  <a:pt x="21584" y="0"/>
                </a:cubicBezTo>
              </a:path>
              <a:path w="21598" h="21600" stroke="0" extrusionOk="0">
                <a:moveTo>
                  <a:pt x="-1" y="21332"/>
                </a:moveTo>
                <a:cubicBezTo>
                  <a:pt x="145" y="9514"/>
                  <a:pt x="9764" y="7"/>
                  <a:pt x="21584" y="0"/>
                </a:cubicBezTo>
                <a:lnTo>
                  <a:pt x="21598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7086" name="Rectangle 14"/>
          <p:cNvSpPr>
            <a:spLocks noChangeArrowheads="1"/>
          </p:cNvSpPr>
          <p:nvPr/>
        </p:nvSpPr>
        <p:spPr bwMode="auto">
          <a:xfrm rot="16200000">
            <a:off x="-288131" y="2872582"/>
            <a:ext cx="1900237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Annual Cost</a:t>
            </a:r>
            <a:endParaRPr lang="en-US" sz="1800" b="1">
              <a:latin typeface="Arial" charset="0"/>
            </a:endParaRPr>
          </a:p>
        </p:txBody>
      </p:sp>
      <p:sp>
        <p:nvSpPr>
          <p:cNvPr id="387087" name="Rectangle 15"/>
          <p:cNvSpPr>
            <a:spLocks noChangeArrowheads="1"/>
          </p:cNvSpPr>
          <p:nvPr/>
        </p:nvSpPr>
        <p:spPr bwMode="auto">
          <a:xfrm>
            <a:off x="3381375" y="5510213"/>
            <a:ext cx="247332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Arial" charset="0"/>
              </a:rPr>
              <a:t>(</a:t>
            </a:r>
            <a:r>
              <a:rPr lang="en-US" sz="1600" b="1">
                <a:latin typeface="Arial" charset="0"/>
              </a:rPr>
              <a:t>optimal order quantity)</a:t>
            </a:r>
          </a:p>
        </p:txBody>
      </p:sp>
      <p:graphicFrame>
        <p:nvGraphicFramePr>
          <p:cNvPr id="387088" name="Object 16">
            <a:hlinkClick r:id="" action="ppaction://ole?verb=0"/>
          </p:cNvPr>
          <p:cNvGraphicFramePr>
            <a:graphicFrameLocks/>
          </p:cNvGraphicFramePr>
          <p:nvPr/>
        </p:nvGraphicFramePr>
        <p:xfrm>
          <a:off x="3540125" y="2168525"/>
          <a:ext cx="2065338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091" name="Equation" r:id="rId4" imgW="1079280" imgH="419040" progId="Equation.3">
                  <p:embed/>
                </p:oleObj>
              </mc:Choice>
              <mc:Fallback>
                <p:oleObj name="Equation" r:id="rId4" imgW="1079280" imgH="419040" progId="Equation.3">
                  <p:embed/>
                  <p:pic>
                    <p:nvPicPr>
                      <p:cNvPr id="0" name="Picture 1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0125" y="2168525"/>
                        <a:ext cx="2065338" cy="989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7089" name="Line 17"/>
          <p:cNvSpPr>
            <a:spLocks noChangeShapeType="1"/>
          </p:cNvSpPr>
          <p:nvPr/>
        </p:nvSpPr>
        <p:spPr bwMode="auto">
          <a:xfrm flipH="1">
            <a:off x="2236788" y="2665413"/>
            <a:ext cx="1071562" cy="601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7090" name="Line 18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7091" name="Text Box 19"/>
          <p:cNvSpPr txBox="1">
            <a:spLocks noChangeArrowheads="1"/>
          </p:cNvSpPr>
          <p:nvPr/>
        </p:nvSpPr>
        <p:spPr bwMode="auto">
          <a:xfrm>
            <a:off x="1635125" y="0"/>
            <a:ext cx="5754688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Arial" charset="0"/>
              </a:rPr>
              <a:t>Ordering and Carrying Costs</a:t>
            </a:r>
            <a:endParaRPr lang="en-US" sz="2800">
              <a:latin typeface="Arial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ChangeArrowheads="1"/>
          </p:cNvSpPr>
          <p:nvPr/>
        </p:nvSpPr>
        <p:spPr bwMode="auto">
          <a:xfrm>
            <a:off x="6029325" y="5672138"/>
            <a:ext cx="217170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8099" name="Rectangle 3"/>
          <p:cNvSpPr>
            <a:spLocks noChangeArrowheads="1"/>
          </p:cNvSpPr>
          <p:nvPr/>
        </p:nvSpPr>
        <p:spPr bwMode="auto">
          <a:xfrm rot="16200000">
            <a:off x="631032" y="1447006"/>
            <a:ext cx="10620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Cost</a:t>
            </a:r>
            <a:endParaRPr lang="en-US" sz="1800">
              <a:latin typeface="Arial" charset="0"/>
            </a:endParaRPr>
          </a:p>
        </p:txBody>
      </p:sp>
      <p:sp>
        <p:nvSpPr>
          <p:cNvPr id="388100" name="Rectangle 4"/>
          <p:cNvSpPr>
            <a:spLocks noChangeArrowheads="1"/>
          </p:cNvSpPr>
          <p:nvPr/>
        </p:nvSpPr>
        <p:spPr bwMode="auto">
          <a:xfrm>
            <a:off x="3281363" y="5865813"/>
            <a:ext cx="833437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 sz="2000" b="1">
                <a:latin typeface="Arial" charset="0"/>
              </a:rPr>
              <a:t>EOQ</a:t>
            </a:r>
          </a:p>
        </p:txBody>
      </p:sp>
      <p:sp>
        <p:nvSpPr>
          <p:cNvPr id="388101" name="Line 5"/>
          <p:cNvSpPr>
            <a:spLocks noChangeShapeType="1"/>
          </p:cNvSpPr>
          <p:nvPr/>
        </p:nvSpPr>
        <p:spPr bwMode="auto">
          <a:xfrm flipH="1">
            <a:off x="1524000" y="1392238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88102" name="Group 6"/>
          <p:cNvGrpSpPr>
            <a:grpSpLocks/>
          </p:cNvGrpSpPr>
          <p:nvPr/>
        </p:nvGrpSpPr>
        <p:grpSpPr bwMode="auto">
          <a:xfrm>
            <a:off x="2058988" y="2682875"/>
            <a:ext cx="5534025" cy="1905000"/>
            <a:chOff x="1297" y="1690"/>
            <a:chExt cx="3486" cy="1200"/>
          </a:xfrm>
        </p:grpSpPr>
        <p:sp>
          <p:nvSpPr>
            <p:cNvPr id="388103" name="Line 7"/>
            <p:cNvSpPr>
              <a:spLocks noChangeShapeType="1"/>
            </p:cNvSpPr>
            <p:nvPr/>
          </p:nvSpPr>
          <p:spPr bwMode="auto">
            <a:xfrm flipV="1">
              <a:off x="2448" y="2173"/>
              <a:ext cx="2335" cy="57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104" name="Arc 8"/>
            <p:cNvSpPr>
              <a:spLocks/>
            </p:cNvSpPr>
            <p:nvPr/>
          </p:nvSpPr>
          <p:spPr bwMode="auto">
            <a:xfrm rot="10020000">
              <a:off x="1297" y="1690"/>
              <a:ext cx="1030" cy="1200"/>
            </a:xfrm>
            <a:custGeom>
              <a:avLst/>
              <a:gdLst>
                <a:gd name="G0" fmla="+- 1388 0 0"/>
                <a:gd name="G1" fmla="+- 21600 0 0"/>
                <a:gd name="G2" fmla="+- 21600 0 0"/>
                <a:gd name="T0" fmla="*/ 0 w 22988"/>
                <a:gd name="T1" fmla="*/ 45 h 21600"/>
                <a:gd name="T2" fmla="*/ 22988 w 22988"/>
                <a:gd name="T3" fmla="*/ 21600 h 21600"/>
                <a:gd name="T4" fmla="*/ 1388 w 2298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88" h="21600" fill="none" extrusionOk="0">
                  <a:moveTo>
                    <a:pt x="-1" y="44"/>
                  </a:moveTo>
                  <a:cubicBezTo>
                    <a:pt x="462" y="14"/>
                    <a:pt x="924" y="-1"/>
                    <a:pt x="1388" y="0"/>
                  </a:cubicBezTo>
                  <a:cubicBezTo>
                    <a:pt x="13317" y="0"/>
                    <a:pt x="22988" y="9670"/>
                    <a:pt x="22988" y="21600"/>
                  </a:cubicBezTo>
                </a:path>
                <a:path w="22988" h="21600" stroke="0" extrusionOk="0">
                  <a:moveTo>
                    <a:pt x="-1" y="44"/>
                  </a:moveTo>
                  <a:cubicBezTo>
                    <a:pt x="462" y="14"/>
                    <a:pt x="924" y="-1"/>
                    <a:pt x="1388" y="0"/>
                  </a:cubicBezTo>
                  <a:cubicBezTo>
                    <a:pt x="13317" y="0"/>
                    <a:pt x="22988" y="9670"/>
                    <a:pt x="22988" y="21600"/>
                  </a:cubicBezTo>
                  <a:lnTo>
                    <a:pt x="1388" y="21600"/>
                  </a:lnTo>
                  <a:close/>
                </a:path>
              </a:pathLst>
            </a:custGeom>
            <a:noFill/>
            <a:ln w="38100" cap="rnd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8105" name="Group 9"/>
          <p:cNvGrpSpPr>
            <a:grpSpLocks/>
          </p:cNvGrpSpPr>
          <p:nvPr/>
        </p:nvGrpSpPr>
        <p:grpSpPr bwMode="auto">
          <a:xfrm>
            <a:off x="2051050" y="2676525"/>
            <a:ext cx="5468938" cy="1905000"/>
            <a:chOff x="1347" y="1075"/>
            <a:chExt cx="3445" cy="1200"/>
          </a:xfrm>
        </p:grpSpPr>
        <p:sp>
          <p:nvSpPr>
            <p:cNvPr id="388106" name="Arc 10"/>
            <p:cNvSpPr>
              <a:spLocks/>
            </p:cNvSpPr>
            <p:nvPr/>
          </p:nvSpPr>
          <p:spPr bwMode="auto">
            <a:xfrm rot="10020000">
              <a:off x="1347" y="1075"/>
              <a:ext cx="968" cy="12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 cap="rnd">
              <a:solidFill>
                <a:srgbClr val="FF33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107" name="Line 11"/>
            <p:cNvSpPr>
              <a:spLocks noChangeShapeType="1"/>
            </p:cNvSpPr>
            <p:nvPr/>
          </p:nvSpPr>
          <p:spPr bwMode="auto">
            <a:xfrm flipV="1">
              <a:off x="2457" y="1542"/>
              <a:ext cx="2335" cy="615"/>
            </a:xfrm>
            <a:prstGeom prst="line">
              <a:avLst/>
            </a:prstGeom>
            <a:noFill/>
            <a:ln w="38100">
              <a:solidFill>
                <a:srgbClr val="FF33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8108" name="Rectangle 12"/>
          <p:cNvSpPr>
            <a:spLocks noChangeArrowheads="1"/>
          </p:cNvSpPr>
          <p:nvPr/>
        </p:nvSpPr>
        <p:spPr bwMode="auto">
          <a:xfrm>
            <a:off x="5964238" y="1908175"/>
            <a:ext cx="19780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99"/>
                </a:solidFill>
                <a:latin typeface="Arial" charset="0"/>
              </a:rPr>
              <a:t>TC with PD</a:t>
            </a:r>
          </a:p>
        </p:txBody>
      </p:sp>
      <p:sp>
        <p:nvSpPr>
          <p:cNvPr id="388109" name="Rectangle 13"/>
          <p:cNvSpPr>
            <a:spLocks noChangeArrowheads="1"/>
          </p:cNvSpPr>
          <p:nvPr/>
        </p:nvSpPr>
        <p:spPr bwMode="auto">
          <a:xfrm>
            <a:off x="6040438" y="3127375"/>
            <a:ext cx="19780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TC without PD</a:t>
            </a:r>
          </a:p>
        </p:txBody>
      </p:sp>
      <p:grpSp>
        <p:nvGrpSpPr>
          <p:cNvPr id="388110" name="Group 14"/>
          <p:cNvGrpSpPr>
            <a:grpSpLocks/>
          </p:cNvGrpSpPr>
          <p:nvPr/>
        </p:nvGrpSpPr>
        <p:grpSpPr bwMode="auto">
          <a:xfrm>
            <a:off x="1676400" y="4616450"/>
            <a:ext cx="6019800" cy="393700"/>
            <a:chOff x="1056" y="2941"/>
            <a:chExt cx="3792" cy="248"/>
          </a:xfrm>
        </p:grpSpPr>
        <p:sp>
          <p:nvSpPr>
            <p:cNvPr id="388111" name="Rectangle 15"/>
            <p:cNvSpPr>
              <a:spLocks noChangeArrowheads="1"/>
            </p:cNvSpPr>
            <p:nvPr/>
          </p:nvSpPr>
          <p:spPr bwMode="auto">
            <a:xfrm>
              <a:off x="4251" y="2941"/>
              <a:ext cx="337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>
                  <a:latin typeface="Arial" charset="0"/>
                </a:rPr>
                <a:t>PD</a:t>
              </a:r>
              <a:endParaRPr lang="en-US" sz="1800" b="1">
                <a:latin typeface="Arial" charset="0"/>
              </a:endParaRPr>
            </a:p>
          </p:txBody>
        </p:sp>
        <p:sp>
          <p:nvSpPr>
            <p:cNvPr id="388112" name="Line 16"/>
            <p:cNvSpPr>
              <a:spLocks noChangeShapeType="1"/>
            </p:cNvSpPr>
            <p:nvPr/>
          </p:nvSpPr>
          <p:spPr bwMode="auto">
            <a:xfrm flipV="1">
              <a:off x="1056" y="3168"/>
              <a:ext cx="37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8113" name="Line 17"/>
          <p:cNvSpPr>
            <a:spLocks noChangeShapeType="1"/>
          </p:cNvSpPr>
          <p:nvPr/>
        </p:nvSpPr>
        <p:spPr bwMode="auto">
          <a:xfrm>
            <a:off x="1538288" y="5811838"/>
            <a:ext cx="635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8114" name="Rectangle 18"/>
          <p:cNvSpPr>
            <a:spLocks noChangeArrowheads="1"/>
          </p:cNvSpPr>
          <p:nvPr/>
        </p:nvSpPr>
        <p:spPr bwMode="auto">
          <a:xfrm>
            <a:off x="1411288" y="5832475"/>
            <a:ext cx="43497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0</a:t>
            </a:r>
            <a:endParaRPr lang="en-US" sz="1800" b="1"/>
          </a:p>
        </p:txBody>
      </p:sp>
      <p:sp>
        <p:nvSpPr>
          <p:cNvPr id="388115" name="Rectangle 19"/>
          <p:cNvSpPr>
            <a:spLocks noChangeArrowheads="1"/>
          </p:cNvSpPr>
          <p:nvPr/>
        </p:nvSpPr>
        <p:spPr bwMode="auto">
          <a:xfrm>
            <a:off x="6710363" y="5846763"/>
            <a:ext cx="120967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latin typeface="Arial" charset="0"/>
              </a:rPr>
              <a:t>Quantity</a:t>
            </a:r>
            <a:endParaRPr lang="en-US" sz="1800" b="1">
              <a:latin typeface="Arial" charset="0"/>
            </a:endParaRPr>
          </a:p>
        </p:txBody>
      </p:sp>
      <p:grpSp>
        <p:nvGrpSpPr>
          <p:cNvPr id="388116" name="Group 20"/>
          <p:cNvGrpSpPr>
            <a:grpSpLocks/>
          </p:cNvGrpSpPr>
          <p:nvPr/>
        </p:nvGrpSpPr>
        <p:grpSpPr bwMode="auto">
          <a:xfrm>
            <a:off x="2786063" y="1808163"/>
            <a:ext cx="3103562" cy="3857625"/>
            <a:chOff x="1755" y="1139"/>
            <a:chExt cx="1955" cy="2430"/>
          </a:xfrm>
        </p:grpSpPr>
        <p:sp>
          <p:nvSpPr>
            <p:cNvPr id="388117" name="Line 21"/>
            <p:cNvSpPr>
              <a:spLocks noChangeShapeType="1"/>
            </p:cNvSpPr>
            <p:nvPr/>
          </p:nvSpPr>
          <p:spPr bwMode="auto">
            <a:xfrm>
              <a:off x="2292" y="2170"/>
              <a:ext cx="0" cy="13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118" name="Rectangle 22"/>
            <p:cNvSpPr>
              <a:spLocks noChangeArrowheads="1"/>
            </p:cNvSpPr>
            <p:nvPr/>
          </p:nvSpPr>
          <p:spPr bwMode="auto">
            <a:xfrm>
              <a:off x="1755" y="1139"/>
              <a:ext cx="1955" cy="4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>
                  <a:latin typeface="Arial" charset="0"/>
                </a:rPr>
                <a:t>Adding Purchasing cost</a:t>
              </a:r>
              <a:br>
                <a:rPr lang="en-US" sz="2000" b="1">
                  <a:latin typeface="Arial" charset="0"/>
                </a:rPr>
              </a:br>
              <a:r>
                <a:rPr lang="en-US" sz="2000" b="1">
                  <a:latin typeface="Arial" charset="0"/>
                </a:rPr>
                <a:t>doesn’t change EOQ</a:t>
              </a:r>
              <a:endParaRPr lang="en-US" sz="1800" b="1">
                <a:latin typeface="Arial" charset="0"/>
              </a:endParaRPr>
            </a:p>
          </p:txBody>
        </p:sp>
        <p:sp>
          <p:nvSpPr>
            <p:cNvPr id="388119" name="Line 23"/>
            <p:cNvSpPr>
              <a:spLocks noChangeShapeType="1"/>
            </p:cNvSpPr>
            <p:nvPr/>
          </p:nvSpPr>
          <p:spPr bwMode="auto">
            <a:xfrm>
              <a:off x="2292" y="1522"/>
              <a:ext cx="0" cy="5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8120" name="Line 24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8122" name="Text Box 26"/>
          <p:cNvSpPr txBox="1">
            <a:spLocks noChangeArrowheads="1"/>
          </p:cNvSpPr>
          <p:nvPr/>
        </p:nvSpPr>
        <p:spPr bwMode="auto">
          <a:xfrm>
            <a:off x="365125" y="0"/>
            <a:ext cx="8302625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Arial" charset="0"/>
              </a:rPr>
              <a:t>Ordering, Carrying, and Purchasing Costs</a:t>
            </a:r>
            <a:endParaRPr lang="en-US" sz="2800">
              <a:latin typeface="Arial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8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88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8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8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33333E-6 L 0.00035 -0.1446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88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88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88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108" grpId="0"/>
      <p:bldP spid="38810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ChangeArrowheads="1"/>
          </p:cNvSpPr>
          <p:nvPr/>
        </p:nvSpPr>
        <p:spPr bwMode="auto">
          <a:xfrm>
            <a:off x="6029325" y="5672138"/>
            <a:ext cx="217170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23" name="Rectangle 3"/>
          <p:cNvSpPr>
            <a:spLocks noChangeArrowheads="1"/>
          </p:cNvSpPr>
          <p:nvPr/>
        </p:nvSpPr>
        <p:spPr bwMode="auto">
          <a:xfrm rot="16200000">
            <a:off x="631032" y="1447006"/>
            <a:ext cx="10620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Cost</a:t>
            </a:r>
            <a:endParaRPr lang="en-US" sz="1800">
              <a:latin typeface="Arial" charset="0"/>
            </a:endParaRPr>
          </a:p>
        </p:txBody>
      </p:sp>
      <p:sp>
        <p:nvSpPr>
          <p:cNvPr id="389126" name="Line 6"/>
          <p:cNvSpPr>
            <a:spLocks noChangeShapeType="1"/>
          </p:cNvSpPr>
          <p:nvPr/>
        </p:nvSpPr>
        <p:spPr bwMode="auto">
          <a:xfrm flipH="1">
            <a:off x="1524000" y="1392238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27" name="Line 7"/>
          <p:cNvSpPr>
            <a:spLocks noChangeShapeType="1"/>
          </p:cNvSpPr>
          <p:nvPr/>
        </p:nvSpPr>
        <p:spPr bwMode="auto">
          <a:xfrm>
            <a:off x="1538288" y="5811838"/>
            <a:ext cx="635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28" name="Rectangle 8"/>
          <p:cNvSpPr>
            <a:spLocks noChangeArrowheads="1"/>
          </p:cNvSpPr>
          <p:nvPr/>
        </p:nvSpPr>
        <p:spPr bwMode="auto">
          <a:xfrm>
            <a:off x="1411288" y="5832475"/>
            <a:ext cx="43497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0</a:t>
            </a:r>
            <a:endParaRPr lang="en-US" sz="1800" b="1"/>
          </a:p>
        </p:txBody>
      </p:sp>
      <p:sp>
        <p:nvSpPr>
          <p:cNvPr id="389129" name="Rectangle 9"/>
          <p:cNvSpPr>
            <a:spLocks noChangeArrowheads="1"/>
          </p:cNvSpPr>
          <p:nvPr/>
        </p:nvSpPr>
        <p:spPr bwMode="auto">
          <a:xfrm>
            <a:off x="6710363" y="5846763"/>
            <a:ext cx="120967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latin typeface="Arial" charset="0"/>
              </a:rPr>
              <a:t>Quantity</a:t>
            </a:r>
            <a:endParaRPr lang="en-US" sz="1800" b="1">
              <a:latin typeface="Arial" charset="0"/>
            </a:endParaRPr>
          </a:p>
        </p:txBody>
      </p:sp>
      <p:sp>
        <p:nvSpPr>
          <p:cNvPr id="389130" name="Line 10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31" name="Text Box 11"/>
          <p:cNvSpPr txBox="1">
            <a:spLocks noChangeArrowheads="1"/>
          </p:cNvSpPr>
          <p:nvPr/>
        </p:nvSpPr>
        <p:spPr bwMode="auto">
          <a:xfrm>
            <a:off x="2941638" y="0"/>
            <a:ext cx="3138487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Arial" charset="0"/>
              </a:rPr>
              <a:t>Price Discount </a:t>
            </a:r>
            <a:endParaRPr lang="en-US" sz="2800">
              <a:latin typeface="Arial" charset="0"/>
            </a:endParaRPr>
          </a:p>
        </p:txBody>
      </p:sp>
      <p:grpSp>
        <p:nvGrpSpPr>
          <p:cNvPr id="389149" name="Group 29"/>
          <p:cNvGrpSpPr>
            <a:grpSpLocks/>
          </p:cNvGrpSpPr>
          <p:nvPr/>
        </p:nvGrpSpPr>
        <p:grpSpPr bwMode="auto">
          <a:xfrm>
            <a:off x="2051050" y="1379538"/>
            <a:ext cx="5459413" cy="1905000"/>
            <a:chOff x="1292" y="869"/>
            <a:chExt cx="3439" cy="1200"/>
          </a:xfrm>
        </p:grpSpPr>
        <p:sp>
          <p:nvSpPr>
            <p:cNvPr id="389133" name="Line 13"/>
            <p:cNvSpPr>
              <a:spLocks noChangeShapeType="1"/>
            </p:cNvSpPr>
            <p:nvPr/>
          </p:nvSpPr>
          <p:spPr bwMode="auto">
            <a:xfrm flipV="1">
              <a:off x="2396" y="1321"/>
              <a:ext cx="2335" cy="615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34" name="Arc 14"/>
            <p:cNvSpPr>
              <a:spLocks/>
            </p:cNvSpPr>
            <p:nvPr/>
          </p:nvSpPr>
          <p:spPr bwMode="auto">
            <a:xfrm rot="10020000">
              <a:off x="1292" y="869"/>
              <a:ext cx="968" cy="12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35" name="Text Box 15"/>
            <p:cNvSpPr txBox="1">
              <a:spLocks noChangeArrowheads="1"/>
            </p:cNvSpPr>
            <p:nvPr/>
          </p:nvSpPr>
          <p:spPr bwMode="auto">
            <a:xfrm>
              <a:off x="1388" y="1157"/>
              <a:ext cx="304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800">
                  <a:solidFill>
                    <a:schemeClr val="accent2"/>
                  </a:solidFill>
                </a:rPr>
                <a:t>p</a:t>
              </a:r>
              <a:r>
                <a:rPr lang="en-US" sz="2800" baseline="-25000">
                  <a:solidFill>
                    <a:schemeClr val="accent2"/>
                  </a:solidFill>
                </a:rPr>
                <a:t>1</a:t>
              </a:r>
              <a:endParaRPr lang="en-US" sz="2800"/>
            </a:p>
          </p:txBody>
        </p:sp>
      </p:grpSp>
      <p:grpSp>
        <p:nvGrpSpPr>
          <p:cNvPr id="389136" name="Group 16"/>
          <p:cNvGrpSpPr>
            <a:grpSpLocks/>
          </p:cNvGrpSpPr>
          <p:nvPr/>
        </p:nvGrpSpPr>
        <p:grpSpPr bwMode="auto">
          <a:xfrm>
            <a:off x="2124075" y="1992313"/>
            <a:ext cx="5470525" cy="1905000"/>
            <a:chOff x="1346" y="1070"/>
            <a:chExt cx="3446" cy="1200"/>
          </a:xfrm>
        </p:grpSpPr>
        <p:sp>
          <p:nvSpPr>
            <p:cNvPr id="389137" name="Arc 17"/>
            <p:cNvSpPr>
              <a:spLocks/>
            </p:cNvSpPr>
            <p:nvPr/>
          </p:nvSpPr>
          <p:spPr bwMode="auto">
            <a:xfrm rot="10020000">
              <a:off x="1346" y="1070"/>
              <a:ext cx="1005" cy="12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rgbClr val="00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38" name="Line 18"/>
            <p:cNvSpPr>
              <a:spLocks noChangeShapeType="1"/>
            </p:cNvSpPr>
            <p:nvPr/>
          </p:nvSpPr>
          <p:spPr bwMode="auto">
            <a:xfrm flipV="1">
              <a:off x="2457" y="1536"/>
              <a:ext cx="2335" cy="615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39" name="Text Box 19"/>
            <p:cNvSpPr txBox="1">
              <a:spLocks noChangeArrowheads="1"/>
            </p:cNvSpPr>
            <p:nvPr/>
          </p:nvSpPr>
          <p:spPr bwMode="auto">
            <a:xfrm>
              <a:off x="1536" y="1488"/>
              <a:ext cx="304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800">
                  <a:solidFill>
                    <a:schemeClr val="accent1"/>
                  </a:solidFill>
                </a:rPr>
                <a:t>p</a:t>
              </a:r>
              <a:r>
                <a:rPr lang="en-US" sz="2800" baseline="-25000">
                  <a:solidFill>
                    <a:schemeClr val="accent1"/>
                  </a:solidFill>
                </a:rPr>
                <a:t>2</a:t>
              </a:r>
              <a:endParaRPr lang="en-US" sz="2800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ChangeArrowheads="1"/>
          </p:cNvSpPr>
          <p:nvPr/>
        </p:nvSpPr>
        <p:spPr bwMode="auto">
          <a:xfrm>
            <a:off x="6029325" y="5672138"/>
            <a:ext cx="217170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5443" name="Rectangle 3"/>
          <p:cNvSpPr>
            <a:spLocks noChangeArrowheads="1"/>
          </p:cNvSpPr>
          <p:nvPr/>
        </p:nvSpPr>
        <p:spPr bwMode="auto">
          <a:xfrm rot="16200000">
            <a:off x="631032" y="1447006"/>
            <a:ext cx="10620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Cost</a:t>
            </a:r>
            <a:endParaRPr lang="en-US" sz="1800">
              <a:latin typeface="Arial" charset="0"/>
            </a:endParaRPr>
          </a:p>
        </p:txBody>
      </p:sp>
      <p:sp>
        <p:nvSpPr>
          <p:cNvPr id="445444" name="Line 4"/>
          <p:cNvSpPr>
            <a:spLocks noChangeShapeType="1"/>
          </p:cNvSpPr>
          <p:nvPr/>
        </p:nvSpPr>
        <p:spPr bwMode="auto">
          <a:xfrm flipH="1">
            <a:off x="3657600" y="2438400"/>
            <a:ext cx="0" cy="34290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5445" name="Rectangle 5"/>
          <p:cNvSpPr>
            <a:spLocks noChangeArrowheads="1"/>
          </p:cNvSpPr>
          <p:nvPr/>
        </p:nvSpPr>
        <p:spPr bwMode="auto">
          <a:xfrm>
            <a:off x="3281363" y="5865813"/>
            <a:ext cx="833437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 sz="2000" b="1">
                <a:solidFill>
                  <a:srgbClr val="FF0066"/>
                </a:solidFill>
                <a:latin typeface="Arial" charset="0"/>
              </a:rPr>
              <a:t>EOQ</a:t>
            </a:r>
          </a:p>
        </p:txBody>
      </p:sp>
      <p:sp>
        <p:nvSpPr>
          <p:cNvPr id="445446" name="Line 6"/>
          <p:cNvSpPr>
            <a:spLocks noChangeShapeType="1"/>
          </p:cNvSpPr>
          <p:nvPr/>
        </p:nvSpPr>
        <p:spPr bwMode="auto">
          <a:xfrm flipH="1">
            <a:off x="1524000" y="1392238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5447" name="Line 7"/>
          <p:cNvSpPr>
            <a:spLocks noChangeShapeType="1"/>
          </p:cNvSpPr>
          <p:nvPr/>
        </p:nvSpPr>
        <p:spPr bwMode="auto">
          <a:xfrm>
            <a:off x="1538288" y="5811838"/>
            <a:ext cx="635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5448" name="Rectangle 8"/>
          <p:cNvSpPr>
            <a:spLocks noChangeArrowheads="1"/>
          </p:cNvSpPr>
          <p:nvPr/>
        </p:nvSpPr>
        <p:spPr bwMode="auto">
          <a:xfrm>
            <a:off x="1411288" y="5832475"/>
            <a:ext cx="43497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0</a:t>
            </a:r>
            <a:endParaRPr lang="en-US" sz="1800" b="1"/>
          </a:p>
        </p:txBody>
      </p:sp>
      <p:sp>
        <p:nvSpPr>
          <p:cNvPr id="445449" name="Rectangle 9"/>
          <p:cNvSpPr>
            <a:spLocks noChangeArrowheads="1"/>
          </p:cNvSpPr>
          <p:nvPr/>
        </p:nvSpPr>
        <p:spPr bwMode="auto">
          <a:xfrm>
            <a:off x="6710363" y="5846763"/>
            <a:ext cx="120967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latin typeface="Arial" charset="0"/>
              </a:rPr>
              <a:t>Quantity</a:t>
            </a:r>
            <a:endParaRPr lang="en-US" sz="1800" b="1">
              <a:latin typeface="Arial" charset="0"/>
            </a:endParaRPr>
          </a:p>
        </p:txBody>
      </p:sp>
      <p:sp>
        <p:nvSpPr>
          <p:cNvPr id="445450" name="Line 10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5451" name="Text Box 11"/>
          <p:cNvSpPr txBox="1">
            <a:spLocks noChangeArrowheads="1"/>
          </p:cNvSpPr>
          <p:nvPr/>
        </p:nvSpPr>
        <p:spPr bwMode="auto">
          <a:xfrm>
            <a:off x="752475" y="0"/>
            <a:ext cx="75311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Arial" charset="0"/>
              </a:rPr>
              <a:t>Total Cost Including Purchasing Cost </a:t>
            </a:r>
            <a:endParaRPr lang="en-US" sz="2800">
              <a:latin typeface="Arial" charset="0"/>
            </a:endParaRPr>
          </a:p>
        </p:txBody>
      </p:sp>
      <p:grpSp>
        <p:nvGrpSpPr>
          <p:cNvPr id="445452" name="Group 12"/>
          <p:cNvGrpSpPr>
            <a:grpSpLocks/>
          </p:cNvGrpSpPr>
          <p:nvPr/>
        </p:nvGrpSpPr>
        <p:grpSpPr bwMode="auto">
          <a:xfrm>
            <a:off x="2051050" y="1379538"/>
            <a:ext cx="5459413" cy="1905000"/>
            <a:chOff x="1296" y="432"/>
            <a:chExt cx="3439" cy="1200"/>
          </a:xfrm>
        </p:grpSpPr>
        <p:sp>
          <p:nvSpPr>
            <p:cNvPr id="445453" name="Line 13"/>
            <p:cNvSpPr>
              <a:spLocks noChangeShapeType="1"/>
            </p:cNvSpPr>
            <p:nvPr/>
          </p:nvSpPr>
          <p:spPr bwMode="auto">
            <a:xfrm flipV="1">
              <a:off x="2400" y="912"/>
              <a:ext cx="2335" cy="615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4" name="Arc 14"/>
            <p:cNvSpPr>
              <a:spLocks/>
            </p:cNvSpPr>
            <p:nvPr/>
          </p:nvSpPr>
          <p:spPr bwMode="auto">
            <a:xfrm rot="10020000">
              <a:off x="1296" y="432"/>
              <a:ext cx="968" cy="12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5" name="Text Box 15"/>
            <p:cNvSpPr txBox="1">
              <a:spLocks noChangeArrowheads="1"/>
            </p:cNvSpPr>
            <p:nvPr/>
          </p:nvSpPr>
          <p:spPr bwMode="auto">
            <a:xfrm>
              <a:off x="1392" y="720"/>
              <a:ext cx="304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800">
                  <a:solidFill>
                    <a:schemeClr val="accent2"/>
                  </a:solidFill>
                </a:rPr>
                <a:t>p</a:t>
              </a:r>
              <a:r>
                <a:rPr lang="en-US" sz="2800" baseline="-25000">
                  <a:solidFill>
                    <a:schemeClr val="accent2"/>
                  </a:solidFill>
                </a:rPr>
                <a:t>1</a:t>
              </a:r>
              <a:endParaRPr lang="en-US" sz="2800"/>
            </a:p>
          </p:txBody>
        </p:sp>
      </p:grpSp>
      <p:grpSp>
        <p:nvGrpSpPr>
          <p:cNvPr id="445456" name="Group 16"/>
          <p:cNvGrpSpPr>
            <a:grpSpLocks/>
          </p:cNvGrpSpPr>
          <p:nvPr/>
        </p:nvGrpSpPr>
        <p:grpSpPr bwMode="auto">
          <a:xfrm>
            <a:off x="2124075" y="1992313"/>
            <a:ext cx="5470525" cy="1905000"/>
            <a:chOff x="1346" y="1070"/>
            <a:chExt cx="3446" cy="1200"/>
          </a:xfrm>
        </p:grpSpPr>
        <p:sp>
          <p:nvSpPr>
            <p:cNvPr id="445457" name="Arc 17"/>
            <p:cNvSpPr>
              <a:spLocks/>
            </p:cNvSpPr>
            <p:nvPr/>
          </p:nvSpPr>
          <p:spPr bwMode="auto">
            <a:xfrm rot="10020000">
              <a:off x="1346" y="1070"/>
              <a:ext cx="1005" cy="12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rgbClr val="00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8" name="Line 18"/>
            <p:cNvSpPr>
              <a:spLocks noChangeShapeType="1"/>
            </p:cNvSpPr>
            <p:nvPr/>
          </p:nvSpPr>
          <p:spPr bwMode="auto">
            <a:xfrm flipV="1">
              <a:off x="2457" y="1536"/>
              <a:ext cx="2335" cy="615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9" name="Text Box 19"/>
            <p:cNvSpPr txBox="1">
              <a:spLocks noChangeArrowheads="1"/>
            </p:cNvSpPr>
            <p:nvPr/>
          </p:nvSpPr>
          <p:spPr bwMode="auto">
            <a:xfrm>
              <a:off x="1536" y="1488"/>
              <a:ext cx="304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800">
                  <a:solidFill>
                    <a:schemeClr val="accent1"/>
                  </a:solidFill>
                </a:rPr>
                <a:t>p</a:t>
              </a:r>
              <a:r>
                <a:rPr lang="en-US" sz="2800" baseline="-25000">
                  <a:solidFill>
                    <a:schemeClr val="accent1"/>
                  </a:solidFill>
                </a:rPr>
                <a:t>2</a:t>
              </a:r>
              <a:endParaRPr lang="en-US" sz="2800"/>
            </a:p>
          </p:txBody>
        </p:sp>
      </p:grpSp>
      <p:sp>
        <p:nvSpPr>
          <p:cNvPr id="445461" name="Line 21"/>
          <p:cNvSpPr>
            <a:spLocks noChangeShapeType="1"/>
          </p:cNvSpPr>
          <p:nvPr/>
        </p:nvSpPr>
        <p:spPr bwMode="auto">
          <a:xfrm flipH="1">
            <a:off x="3048000" y="1752600"/>
            <a:ext cx="0" cy="403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5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5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46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ChangeArrowheads="1"/>
          </p:cNvSpPr>
          <p:nvPr/>
        </p:nvSpPr>
        <p:spPr bwMode="auto">
          <a:xfrm>
            <a:off x="6029325" y="5672138"/>
            <a:ext cx="217170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6467" name="Rectangle 3"/>
          <p:cNvSpPr>
            <a:spLocks noChangeArrowheads="1"/>
          </p:cNvSpPr>
          <p:nvPr/>
        </p:nvSpPr>
        <p:spPr bwMode="auto">
          <a:xfrm rot="16200000">
            <a:off x="631032" y="1447006"/>
            <a:ext cx="10620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Cost</a:t>
            </a:r>
            <a:endParaRPr lang="en-US" sz="1800">
              <a:latin typeface="Arial" charset="0"/>
            </a:endParaRPr>
          </a:p>
        </p:txBody>
      </p:sp>
      <p:sp>
        <p:nvSpPr>
          <p:cNvPr id="446468" name="Line 4"/>
          <p:cNvSpPr>
            <a:spLocks noChangeShapeType="1"/>
          </p:cNvSpPr>
          <p:nvPr/>
        </p:nvSpPr>
        <p:spPr bwMode="auto">
          <a:xfrm flipH="1">
            <a:off x="3657600" y="2438400"/>
            <a:ext cx="0" cy="34290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6469" name="Rectangle 5"/>
          <p:cNvSpPr>
            <a:spLocks noChangeArrowheads="1"/>
          </p:cNvSpPr>
          <p:nvPr/>
        </p:nvSpPr>
        <p:spPr bwMode="auto">
          <a:xfrm>
            <a:off x="3281363" y="5865813"/>
            <a:ext cx="833437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Arial" charset="0"/>
              </a:rPr>
              <a:t>EOQ</a:t>
            </a:r>
          </a:p>
        </p:txBody>
      </p:sp>
      <p:sp>
        <p:nvSpPr>
          <p:cNvPr id="446470" name="Line 6"/>
          <p:cNvSpPr>
            <a:spLocks noChangeShapeType="1"/>
          </p:cNvSpPr>
          <p:nvPr/>
        </p:nvSpPr>
        <p:spPr bwMode="auto">
          <a:xfrm flipH="1">
            <a:off x="1524000" y="1392238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6471" name="Line 7"/>
          <p:cNvSpPr>
            <a:spLocks noChangeShapeType="1"/>
          </p:cNvSpPr>
          <p:nvPr/>
        </p:nvSpPr>
        <p:spPr bwMode="auto">
          <a:xfrm>
            <a:off x="1538288" y="5811838"/>
            <a:ext cx="635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6472" name="Rectangle 8"/>
          <p:cNvSpPr>
            <a:spLocks noChangeArrowheads="1"/>
          </p:cNvSpPr>
          <p:nvPr/>
        </p:nvSpPr>
        <p:spPr bwMode="auto">
          <a:xfrm>
            <a:off x="1411288" y="5832475"/>
            <a:ext cx="43497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0</a:t>
            </a:r>
            <a:endParaRPr lang="en-US" sz="1800" b="1"/>
          </a:p>
        </p:txBody>
      </p:sp>
      <p:sp>
        <p:nvSpPr>
          <p:cNvPr id="446473" name="Rectangle 9"/>
          <p:cNvSpPr>
            <a:spLocks noChangeArrowheads="1"/>
          </p:cNvSpPr>
          <p:nvPr/>
        </p:nvSpPr>
        <p:spPr bwMode="auto">
          <a:xfrm>
            <a:off x="6710363" y="5846763"/>
            <a:ext cx="120967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latin typeface="Arial" charset="0"/>
              </a:rPr>
              <a:t>Quantity</a:t>
            </a:r>
            <a:endParaRPr lang="en-US" sz="1800" b="1">
              <a:latin typeface="Arial" charset="0"/>
            </a:endParaRPr>
          </a:p>
        </p:txBody>
      </p:sp>
      <p:sp>
        <p:nvSpPr>
          <p:cNvPr id="446474" name="Line 10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6475" name="Text Box 11"/>
          <p:cNvSpPr txBox="1">
            <a:spLocks noChangeArrowheads="1"/>
          </p:cNvSpPr>
          <p:nvPr/>
        </p:nvSpPr>
        <p:spPr bwMode="auto">
          <a:xfrm>
            <a:off x="1612900" y="0"/>
            <a:ext cx="5827713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Arial" charset="0"/>
              </a:rPr>
              <a:t>Price Breaks: EOQ Preferred </a:t>
            </a:r>
            <a:endParaRPr lang="en-US" sz="2800">
              <a:latin typeface="Arial" charset="0"/>
            </a:endParaRPr>
          </a:p>
        </p:txBody>
      </p:sp>
      <p:sp>
        <p:nvSpPr>
          <p:cNvPr id="446477" name="Line 13"/>
          <p:cNvSpPr>
            <a:spLocks noChangeShapeType="1"/>
          </p:cNvSpPr>
          <p:nvPr/>
        </p:nvSpPr>
        <p:spPr bwMode="auto">
          <a:xfrm flipV="1">
            <a:off x="3779838" y="2097088"/>
            <a:ext cx="3706812" cy="976312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6478" name="Arc 14"/>
          <p:cNvSpPr>
            <a:spLocks/>
          </p:cNvSpPr>
          <p:nvPr/>
        </p:nvSpPr>
        <p:spPr bwMode="auto">
          <a:xfrm rot="10020000">
            <a:off x="2051050" y="1379538"/>
            <a:ext cx="1536700" cy="1905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6481" name="Arc 17"/>
          <p:cNvSpPr>
            <a:spLocks/>
          </p:cNvSpPr>
          <p:nvPr/>
        </p:nvSpPr>
        <p:spPr bwMode="auto">
          <a:xfrm rot="10020000">
            <a:off x="2124075" y="1992313"/>
            <a:ext cx="1595438" cy="1905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6482" name="Line 18"/>
          <p:cNvSpPr>
            <a:spLocks noChangeShapeType="1"/>
          </p:cNvSpPr>
          <p:nvPr/>
        </p:nvSpPr>
        <p:spPr bwMode="auto">
          <a:xfrm flipV="1">
            <a:off x="3887788" y="2732088"/>
            <a:ext cx="3706812" cy="976312"/>
          </a:xfrm>
          <a:prstGeom prst="line">
            <a:avLst/>
          </a:prstGeom>
          <a:noFill/>
          <a:ln w="12700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6484" name="Line 20"/>
          <p:cNvSpPr>
            <a:spLocks noChangeShapeType="1"/>
          </p:cNvSpPr>
          <p:nvPr/>
        </p:nvSpPr>
        <p:spPr bwMode="auto">
          <a:xfrm flipH="1">
            <a:off x="3048000" y="1752600"/>
            <a:ext cx="0" cy="403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6487" name="Arc 23"/>
          <p:cNvSpPr>
            <a:spLocks/>
          </p:cNvSpPr>
          <p:nvPr/>
        </p:nvSpPr>
        <p:spPr bwMode="auto">
          <a:xfrm rot="10020000">
            <a:off x="2060575" y="1379538"/>
            <a:ext cx="1536700" cy="1673225"/>
          </a:xfrm>
          <a:custGeom>
            <a:avLst/>
            <a:gdLst>
              <a:gd name="G0" fmla="+- 0 0 0"/>
              <a:gd name="G1" fmla="+- 18966 0 0"/>
              <a:gd name="G2" fmla="+- 21600 0 0"/>
              <a:gd name="T0" fmla="*/ 10337 w 21600"/>
              <a:gd name="T1" fmla="*/ 0 h 18966"/>
              <a:gd name="T2" fmla="*/ 21600 w 21600"/>
              <a:gd name="T3" fmla="*/ 18966 h 18966"/>
              <a:gd name="T4" fmla="*/ 0 w 21600"/>
              <a:gd name="T5" fmla="*/ 18966 h 18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966" fill="none" extrusionOk="0">
                <a:moveTo>
                  <a:pt x="10336" y="0"/>
                </a:moveTo>
                <a:cubicBezTo>
                  <a:pt x="17279" y="3784"/>
                  <a:pt x="21600" y="11059"/>
                  <a:pt x="21600" y="18966"/>
                </a:cubicBezTo>
              </a:path>
              <a:path w="21600" h="18966" stroke="0" extrusionOk="0">
                <a:moveTo>
                  <a:pt x="10336" y="0"/>
                </a:moveTo>
                <a:cubicBezTo>
                  <a:pt x="17279" y="3784"/>
                  <a:pt x="21600" y="11059"/>
                  <a:pt x="21600" y="18966"/>
                </a:cubicBezTo>
                <a:lnTo>
                  <a:pt x="0" y="18966"/>
                </a:lnTo>
                <a:close/>
              </a:path>
            </a:pathLst>
          </a:custGeom>
          <a:noFill/>
          <a:ln w="57150" cap="rnd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6489" name="Arc 25"/>
          <p:cNvSpPr>
            <a:spLocks/>
          </p:cNvSpPr>
          <p:nvPr/>
        </p:nvSpPr>
        <p:spPr bwMode="auto">
          <a:xfrm rot="10020000">
            <a:off x="2873375" y="1900238"/>
            <a:ext cx="800100" cy="1895475"/>
          </a:xfrm>
          <a:custGeom>
            <a:avLst/>
            <a:gdLst>
              <a:gd name="G0" fmla="+- 0 0 0"/>
              <a:gd name="G1" fmla="+- 21491 0 0"/>
              <a:gd name="G2" fmla="+- 21600 0 0"/>
              <a:gd name="T0" fmla="*/ 2164 w 10834"/>
              <a:gd name="T1" fmla="*/ 0 h 21491"/>
              <a:gd name="T2" fmla="*/ 10834 w 10834"/>
              <a:gd name="T3" fmla="*/ 2805 h 21491"/>
              <a:gd name="T4" fmla="*/ 0 w 10834"/>
              <a:gd name="T5" fmla="*/ 21491 h 2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834" h="21491" fill="none" extrusionOk="0">
                <a:moveTo>
                  <a:pt x="2164" y="-1"/>
                </a:moveTo>
                <a:cubicBezTo>
                  <a:pt x="5220" y="307"/>
                  <a:pt x="8176" y="1263"/>
                  <a:pt x="10834" y="2804"/>
                </a:cubicBezTo>
              </a:path>
              <a:path w="10834" h="21491" stroke="0" extrusionOk="0">
                <a:moveTo>
                  <a:pt x="2164" y="-1"/>
                </a:moveTo>
                <a:cubicBezTo>
                  <a:pt x="5220" y="307"/>
                  <a:pt x="8176" y="1263"/>
                  <a:pt x="10834" y="2804"/>
                </a:cubicBezTo>
                <a:lnTo>
                  <a:pt x="0" y="21491"/>
                </a:lnTo>
                <a:close/>
              </a:path>
            </a:pathLst>
          </a:custGeom>
          <a:noFill/>
          <a:ln w="57150" cap="rnd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6490" name="Line 26"/>
          <p:cNvSpPr>
            <a:spLocks noChangeShapeType="1"/>
          </p:cNvSpPr>
          <p:nvPr/>
        </p:nvSpPr>
        <p:spPr bwMode="auto">
          <a:xfrm flipV="1">
            <a:off x="3708400" y="2744788"/>
            <a:ext cx="3779838" cy="9715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6492" name="Line 28"/>
          <p:cNvSpPr>
            <a:spLocks noChangeShapeType="1"/>
          </p:cNvSpPr>
          <p:nvPr/>
        </p:nvSpPr>
        <p:spPr bwMode="auto">
          <a:xfrm flipH="1" flipV="1">
            <a:off x="3779838" y="3860800"/>
            <a:ext cx="396875" cy="612775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6493" name="Line 29"/>
          <p:cNvSpPr>
            <a:spLocks noChangeShapeType="1"/>
          </p:cNvSpPr>
          <p:nvPr/>
        </p:nvSpPr>
        <p:spPr bwMode="auto">
          <a:xfrm>
            <a:off x="3024188" y="2997200"/>
            <a:ext cx="0" cy="6111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6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6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9" grpId="0"/>
      <p:bldP spid="44649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ChangeArrowheads="1"/>
          </p:cNvSpPr>
          <p:nvPr/>
        </p:nvSpPr>
        <p:spPr bwMode="auto">
          <a:xfrm>
            <a:off x="6029325" y="5672138"/>
            <a:ext cx="217170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7491" name="Rectangle 3"/>
          <p:cNvSpPr>
            <a:spLocks noChangeArrowheads="1"/>
          </p:cNvSpPr>
          <p:nvPr/>
        </p:nvSpPr>
        <p:spPr bwMode="auto">
          <a:xfrm rot="16200000">
            <a:off x="631032" y="1447006"/>
            <a:ext cx="10620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Cost</a:t>
            </a:r>
            <a:endParaRPr lang="en-US" sz="1800">
              <a:latin typeface="Arial" charset="0"/>
            </a:endParaRPr>
          </a:p>
        </p:txBody>
      </p:sp>
      <p:sp>
        <p:nvSpPr>
          <p:cNvPr id="447492" name="Line 4"/>
          <p:cNvSpPr>
            <a:spLocks noChangeShapeType="1"/>
          </p:cNvSpPr>
          <p:nvPr/>
        </p:nvSpPr>
        <p:spPr bwMode="auto">
          <a:xfrm flipH="1">
            <a:off x="3657600" y="2438400"/>
            <a:ext cx="0" cy="34290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7493" name="Rectangle 5"/>
          <p:cNvSpPr>
            <a:spLocks noChangeArrowheads="1"/>
          </p:cNvSpPr>
          <p:nvPr/>
        </p:nvSpPr>
        <p:spPr bwMode="auto">
          <a:xfrm>
            <a:off x="4248150" y="5949950"/>
            <a:ext cx="61118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Arial" charset="0"/>
              </a:rPr>
              <a:t>Q</a:t>
            </a:r>
          </a:p>
        </p:txBody>
      </p:sp>
      <p:sp>
        <p:nvSpPr>
          <p:cNvPr id="447494" name="Line 6"/>
          <p:cNvSpPr>
            <a:spLocks noChangeShapeType="1"/>
          </p:cNvSpPr>
          <p:nvPr/>
        </p:nvSpPr>
        <p:spPr bwMode="auto">
          <a:xfrm flipH="1">
            <a:off x="1524000" y="1392238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7495" name="Line 7"/>
          <p:cNvSpPr>
            <a:spLocks noChangeShapeType="1"/>
          </p:cNvSpPr>
          <p:nvPr/>
        </p:nvSpPr>
        <p:spPr bwMode="auto">
          <a:xfrm>
            <a:off x="1538288" y="5811838"/>
            <a:ext cx="635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7496" name="Rectangle 8"/>
          <p:cNvSpPr>
            <a:spLocks noChangeArrowheads="1"/>
          </p:cNvSpPr>
          <p:nvPr/>
        </p:nvSpPr>
        <p:spPr bwMode="auto">
          <a:xfrm>
            <a:off x="1411288" y="5832475"/>
            <a:ext cx="43497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0</a:t>
            </a:r>
            <a:endParaRPr lang="en-US" sz="1800" b="1"/>
          </a:p>
        </p:txBody>
      </p:sp>
      <p:sp>
        <p:nvSpPr>
          <p:cNvPr id="447497" name="Rectangle 9"/>
          <p:cNvSpPr>
            <a:spLocks noChangeArrowheads="1"/>
          </p:cNvSpPr>
          <p:nvPr/>
        </p:nvSpPr>
        <p:spPr bwMode="auto">
          <a:xfrm>
            <a:off x="6710363" y="5846763"/>
            <a:ext cx="120967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latin typeface="Arial" charset="0"/>
              </a:rPr>
              <a:t>Quantity</a:t>
            </a:r>
            <a:endParaRPr lang="en-US" sz="1800" b="1">
              <a:latin typeface="Arial" charset="0"/>
            </a:endParaRPr>
          </a:p>
        </p:txBody>
      </p:sp>
      <p:sp>
        <p:nvSpPr>
          <p:cNvPr id="447498" name="Line 10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7501" name="Line 13"/>
          <p:cNvSpPr>
            <a:spLocks noChangeShapeType="1"/>
          </p:cNvSpPr>
          <p:nvPr/>
        </p:nvSpPr>
        <p:spPr bwMode="auto">
          <a:xfrm flipV="1">
            <a:off x="3779838" y="2128838"/>
            <a:ext cx="3706812" cy="976312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7502" name="Arc 14"/>
          <p:cNvSpPr>
            <a:spLocks/>
          </p:cNvSpPr>
          <p:nvPr/>
        </p:nvSpPr>
        <p:spPr bwMode="auto">
          <a:xfrm rot="10020000">
            <a:off x="2051050" y="1379538"/>
            <a:ext cx="1536700" cy="1905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7504" name="Arc 16"/>
          <p:cNvSpPr>
            <a:spLocks/>
          </p:cNvSpPr>
          <p:nvPr/>
        </p:nvSpPr>
        <p:spPr bwMode="auto">
          <a:xfrm rot="10020000">
            <a:off x="2124075" y="1992313"/>
            <a:ext cx="1595438" cy="1905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7505" name="Line 17"/>
          <p:cNvSpPr>
            <a:spLocks noChangeShapeType="1"/>
          </p:cNvSpPr>
          <p:nvPr/>
        </p:nvSpPr>
        <p:spPr bwMode="auto">
          <a:xfrm flipV="1">
            <a:off x="3887788" y="2732088"/>
            <a:ext cx="3706812" cy="976312"/>
          </a:xfrm>
          <a:prstGeom prst="line">
            <a:avLst/>
          </a:prstGeom>
          <a:noFill/>
          <a:ln w="12700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7512" name="Line 24"/>
          <p:cNvSpPr>
            <a:spLocks noChangeShapeType="1"/>
          </p:cNvSpPr>
          <p:nvPr/>
        </p:nvSpPr>
        <p:spPr bwMode="auto">
          <a:xfrm flipH="1">
            <a:off x="4500563" y="1881188"/>
            <a:ext cx="0" cy="403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7515" name="Line 27"/>
          <p:cNvSpPr>
            <a:spLocks noChangeShapeType="1"/>
          </p:cNvSpPr>
          <p:nvPr/>
        </p:nvSpPr>
        <p:spPr bwMode="auto">
          <a:xfrm flipH="1" flipV="1">
            <a:off x="4608513" y="3608388"/>
            <a:ext cx="396875" cy="612775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7516" name="Line 28"/>
          <p:cNvSpPr>
            <a:spLocks noChangeShapeType="1"/>
          </p:cNvSpPr>
          <p:nvPr/>
        </p:nvSpPr>
        <p:spPr bwMode="auto">
          <a:xfrm>
            <a:off x="539750" y="3536950"/>
            <a:ext cx="75612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47518" name="Group 30"/>
          <p:cNvGrpSpPr>
            <a:grpSpLocks/>
          </p:cNvGrpSpPr>
          <p:nvPr/>
        </p:nvGrpSpPr>
        <p:grpSpPr bwMode="auto">
          <a:xfrm>
            <a:off x="2027238" y="1376363"/>
            <a:ext cx="5461000" cy="2197100"/>
            <a:chOff x="1277" y="867"/>
            <a:chExt cx="3440" cy="1384"/>
          </a:xfrm>
        </p:grpSpPr>
        <p:grpSp>
          <p:nvGrpSpPr>
            <p:cNvPr id="447513" name="Group 25"/>
            <p:cNvGrpSpPr>
              <a:grpSpLocks/>
            </p:cNvGrpSpPr>
            <p:nvPr/>
          </p:nvGrpSpPr>
          <p:grpSpPr bwMode="auto">
            <a:xfrm>
              <a:off x="1277" y="867"/>
              <a:ext cx="3440" cy="1361"/>
              <a:chOff x="1277" y="867"/>
              <a:chExt cx="3440" cy="1361"/>
            </a:xfrm>
          </p:grpSpPr>
          <p:sp>
            <p:nvSpPr>
              <p:cNvPr id="447509" name="Line 21"/>
              <p:cNvSpPr>
                <a:spLocks noChangeShapeType="1"/>
              </p:cNvSpPr>
              <p:nvPr/>
            </p:nvSpPr>
            <p:spPr bwMode="auto">
              <a:xfrm flipV="1">
                <a:off x="2835" y="1729"/>
                <a:ext cx="1882" cy="499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7510" name="Arc 22"/>
              <p:cNvSpPr>
                <a:spLocks/>
              </p:cNvSpPr>
              <p:nvPr/>
            </p:nvSpPr>
            <p:spPr bwMode="auto">
              <a:xfrm rot="10020000">
                <a:off x="1277" y="867"/>
                <a:ext cx="968" cy="120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7150" cap="rnd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7511" name="Line 23"/>
            <p:cNvSpPr>
              <a:spLocks noChangeShapeType="1"/>
            </p:cNvSpPr>
            <p:nvPr/>
          </p:nvSpPr>
          <p:spPr bwMode="auto">
            <a:xfrm flipV="1">
              <a:off x="2381" y="1820"/>
              <a:ext cx="476" cy="11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517" name="Line 29"/>
            <p:cNvSpPr>
              <a:spLocks noChangeShapeType="1"/>
            </p:cNvSpPr>
            <p:nvPr/>
          </p:nvSpPr>
          <p:spPr bwMode="auto">
            <a:xfrm>
              <a:off x="2835" y="1820"/>
              <a:ext cx="0" cy="43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7519" name="Text Box 31"/>
          <p:cNvSpPr txBox="1">
            <a:spLocks noChangeArrowheads="1"/>
          </p:cNvSpPr>
          <p:nvPr/>
        </p:nvSpPr>
        <p:spPr bwMode="auto">
          <a:xfrm>
            <a:off x="581025" y="0"/>
            <a:ext cx="78994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Arial" charset="0"/>
              </a:rPr>
              <a:t>Price Breaks: Discount Point  Preferred </a:t>
            </a:r>
            <a:endParaRPr lang="en-US" sz="2800">
              <a:latin typeface="Arial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7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7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47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47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47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47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493" grpId="0"/>
      <p:bldP spid="447512" grpId="0" animBg="1"/>
      <p:bldP spid="447515" grpId="0" animBg="1"/>
      <p:bldP spid="4475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ChangeArrowheads="1"/>
          </p:cNvSpPr>
          <p:nvPr/>
        </p:nvSpPr>
        <p:spPr bwMode="auto">
          <a:xfrm>
            <a:off x="6029325" y="5672138"/>
            <a:ext cx="217170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11" name="Rectangle 3"/>
          <p:cNvSpPr>
            <a:spLocks noChangeArrowheads="1"/>
          </p:cNvSpPr>
          <p:nvPr/>
        </p:nvSpPr>
        <p:spPr bwMode="auto">
          <a:xfrm rot="16200000">
            <a:off x="631032" y="1447006"/>
            <a:ext cx="10620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Cost</a:t>
            </a:r>
            <a:endParaRPr lang="en-US" sz="1800">
              <a:latin typeface="Arial" charset="0"/>
            </a:endParaRPr>
          </a:p>
        </p:txBody>
      </p:sp>
      <p:sp>
        <p:nvSpPr>
          <p:cNvPr id="452612" name="Line 4"/>
          <p:cNvSpPr>
            <a:spLocks noChangeShapeType="1"/>
          </p:cNvSpPr>
          <p:nvPr/>
        </p:nvSpPr>
        <p:spPr bwMode="auto">
          <a:xfrm flipH="1">
            <a:off x="3657600" y="2438400"/>
            <a:ext cx="0" cy="34290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13" name="Rectangle 5"/>
          <p:cNvSpPr>
            <a:spLocks noChangeArrowheads="1"/>
          </p:cNvSpPr>
          <p:nvPr/>
        </p:nvSpPr>
        <p:spPr bwMode="auto">
          <a:xfrm>
            <a:off x="3281363" y="5865813"/>
            <a:ext cx="833437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Arial" charset="0"/>
              </a:rPr>
              <a:t>EOQ</a:t>
            </a:r>
          </a:p>
        </p:txBody>
      </p:sp>
      <p:sp>
        <p:nvSpPr>
          <p:cNvPr id="452614" name="Line 6"/>
          <p:cNvSpPr>
            <a:spLocks noChangeShapeType="1"/>
          </p:cNvSpPr>
          <p:nvPr/>
        </p:nvSpPr>
        <p:spPr bwMode="auto">
          <a:xfrm flipH="1">
            <a:off x="1524000" y="1392238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15" name="Line 7"/>
          <p:cNvSpPr>
            <a:spLocks noChangeShapeType="1"/>
          </p:cNvSpPr>
          <p:nvPr/>
        </p:nvSpPr>
        <p:spPr bwMode="auto">
          <a:xfrm>
            <a:off x="1538288" y="5811838"/>
            <a:ext cx="635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16" name="Rectangle 8"/>
          <p:cNvSpPr>
            <a:spLocks noChangeArrowheads="1"/>
          </p:cNvSpPr>
          <p:nvPr/>
        </p:nvSpPr>
        <p:spPr bwMode="auto">
          <a:xfrm>
            <a:off x="1411288" y="5832475"/>
            <a:ext cx="43497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0</a:t>
            </a:r>
            <a:endParaRPr lang="en-US" sz="1800" b="1"/>
          </a:p>
        </p:txBody>
      </p:sp>
      <p:sp>
        <p:nvSpPr>
          <p:cNvPr id="452617" name="Rectangle 9"/>
          <p:cNvSpPr>
            <a:spLocks noChangeArrowheads="1"/>
          </p:cNvSpPr>
          <p:nvPr/>
        </p:nvSpPr>
        <p:spPr bwMode="auto">
          <a:xfrm>
            <a:off x="6710363" y="5846763"/>
            <a:ext cx="120967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latin typeface="Arial" charset="0"/>
              </a:rPr>
              <a:t>Quantity</a:t>
            </a:r>
            <a:endParaRPr lang="en-US" sz="1800" b="1">
              <a:latin typeface="Arial" charset="0"/>
            </a:endParaRPr>
          </a:p>
        </p:txBody>
      </p:sp>
      <p:sp>
        <p:nvSpPr>
          <p:cNvPr id="452618" name="Line 10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20" name="Line 12"/>
          <p:cNvSpPr>
            <a:spLocks noChangeShapeType="1"/>
          </p:cNvSpPr>
          <p:nvPr/>
        </p:nvSpPr>
        <p:spPr bwMode="auto">
          <a:xfrm flipV="1">
            <a:off x="3779838" y="2128838"/>
            <a:ext cx="3706812" cy="976312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21" name="Arc 13"/>
          <p:cNvSpPr>
            <a:spLocks/>
          </p:cNvSpPr>
          <p:nvPr/>
        </p:nvSpPr>
        <p:spPr bwMode="auto">
          <a:xfrm rot="10020000">
            <a:off x="2051050" y="1379538"/>
            <a:ext cx="1536700" cy="1905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22" name="Arc 14"/>
          <p:cNvSpPr>
            <a:spLocks/>
          </p:cNvSpPr>
          <p:nvPr/>
        </p:nvSpPr>
        <p:spPr bwMode="auto">
          <a:xfrm rot="10020000">
            <a:off x="2124075" y="1992313"/>
            <a:ext cx="1595438" cy="1905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23" name="Line 15"/>
          <p:cNvSpPr>
            <a:spLocks noChangeShapeType="1"/>
          </p:cNvSpPr>
          <p:nvPr/>
        </p:nvSpPr>
        <p:spPr bwMode="auto">
          <a:xfrm flipV="1">
            <a:off x="3887788" y="2732088"/>
            <a:ext cx="3706812" cy="976312"/>
          </a:xfrm>
          <a:prstGeom prst="line">
            <a:avLst/>
          </a:prstGeom>
          <a:noFill/>
          <a:ln w="12700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29" name="Line 21"/>
          <p:cNvSpPr>
            <a:spLocks noChangeShapeType="1"/>
          </p:cNvSpPr>
          <p:nvPr/>
        </p:nvSpPr>
        <p:spPr bwMode="auto">
          <a:xfrm flipH="1">
            <a:off x="6696075" y="1844675"/>
            <a:ext cx="0" cy="403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31" name="Line 23"/>
          <p:cNvSpPr>
            <a:spLocks noChangeShapeType="1"/>
          </p:cNvSpPr>
          <p:nvPr/>
        </p:nvSpPr>
        <p:spPr bwMode="auto">
          <a:xfrm flipH="1" flipV="1">
            <a:off x="3708400" y="3141663"/>
            <a:ext cx="396875" cy="612775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2632" name="Line 24"/>
          <p:cNvSpPr>
            <a:spLocks noChangeShapeType="1"/>
          </p:cNvSpPr>
          <p:nvPr/>
        </p:nvSpPr>
        <p:spPr bwMode="auto">
          <a:xfrm>
            <a:off x="539750" y="3141663"/>
            <a:ext cx="75612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52634" name="Group 26"/>
          <p:cNvGrpSpPr>
            <a:grpSpLocks/>
          </p:cNvGrpSpPr>
          <p:nvPr/>
        </p:nvGrpSpPr>
        <p:grpSpPr bwMode="auto">
          <a:xfrm>
            <a:off x="2063750" y="1379538"/>
            <a:ext cx="5461000" cy="1905000"/>
            <a:chOff x="1277" y="867"/>
            <a:chExt cx="3440" cy="1200"/>
          </a:xfrm>
        </p:grpSpPr>
        <p:sp>
          <p:nvSpPr>
            <p:cNvPr id="452626" name="Line 18"/>
            <p:cNvSpPr>
              <a:spLocks noChangeShapeType="1"/>
            </p:cNvSpPr>
            <p:nvPr/>
          </p:nvSpPr>
          <p:spPr bwMode="auto">
            <a:xfrm flipV="1">
              <a:off x="4195" y="1729"/>
              <a:ext cx="522" cy="1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2627" name="Arc 19"/>
            <p:cNvSpPr>
              <a:spLocks/>
            </p:cNvSpPr>
            <p:nvPr/>
          </p:nvSpPr>
          <p:spPr bwMode="auto">
            <a:xfrm rot="10020000">
              <a:off x="1277" y="867"/>
              <a:ext cx="968" cy="12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2628" name="Line 20"/>
            <p:cNvSpPr>
              <a:spLocks noChangeShapeType="1"/>
            </p:cNvSpPr>
            <p:nvPr/>
          </p:nvSpPr>
          <p:spPr bwMode="auto">
            <a:xfrm flipV="1">
              <a:off x="2381" y="1480"/>
              <a:ext cx="1814" cy="45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2633" name="Line 25"/>
            <p:cNvSpPr>
              <a:spLocks noChangeShapeType="1"/>
            </p:cNvSpPr>
            <p:nvPr/>
          </p:nvSpPr>
          <p:spPr bwMode="auto">
            <a:xfrm>
              <a:off x="4218" y="1480"/>
              <a:ext cx="0" cy="40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2635" name="Text Box 27"/>
          <p:cNvSpPr txBox="1">
            <a:spLocks noChangeArrowheads="1"/>
          </p:cNvSpPr>
          <p:nvPr/>
        </p:nvSpPr>
        <p:spPr bwMode="auto">
          <a:xfrm>
            <a:off x="1612900" y="0"/>
            <a:ext cx="5827713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Arial" charset="0"/>
              </a:rPr>
              <a:t>Price Breaks: EOQ Preferred </a:t>
            </a:r>
            <a:endParaRPr lang="en-US" sz="2800">
              <a:latin typeface="Arial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2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2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52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52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52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52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3" grpId="0"/>
      <p:bldP spid="452629" grpId="0" animBg="1"/>
      <p:bldP spid="452631" grpId="0" animBg="1"/>
      <p:bldP spid="4526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Text Box 2"/>
          <p:cNvSpPr txBox="1">
            <a:spLocks noChangeArrowheads="1"/>
          </p:cNvSpPr>
          <p:nvPr/>
        </p:nvSpPr>
        <p:spPr bwMode="auto">
          <a:xfrm>
            <a:off x="0" y="908050"/>
            <a:ext cx="9144000" cy="301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A small manufacturing firm uses approximately 3400 pounds  of chemical dye per year. Currently the firm purchases 300 pounds per order and pays $3 per pound. </a:t>
            </a:r>
          </a:p>
          <a:p>
            <a:r>
              <a:rPr lang="en-US" sz="2400"/>
              <a:t>The ordering cost is $100 and inventory carrying cost is 51 cents per unit per year. </a:t>
            </a:r>
          </a:p>
          <a:p>
            <a:r>
              <a:rPr lang="en-US" sz="2400" b="1">
                <a:solidFill>
                  <a:srgbClr val="CC0000"/>
                </a:solidFill>
              </a:rPr>
              <a:t>D=3400, S= 100, H=.51</a:t>
            </a:r>
          </a:p>
          <a:p>
            <a:r>
              <a:rPr lang="en-US" sz="2400"/>
              <a:t>a) The supplier has just announced that orders of  </a:t>
            </a:r>
            <a:r>
              <a:rPr lang="en-US" sz="2400" b="1">
                <a:solidFill>
                  <a:srgbClr val="CC0000"/>
                </a:solidFill>
              </a:rPr>
              <a:t>1000</a:t>
            </a:r>
            <a:r>
              <a:rPr lang="en-US" sz="2400"/>
              <a:t> pounds and more will be filled at a price of </a:t>
            </a:r>
            <a:r>
              <a:rPr lang="en-US" sz="2400" b="1">
                <a:solidFill>
                  <a:srgbClr val="CC0000"/>
                </a:solidFill>
              </a:rPr>
              <a:t>$2</a:t>
            </a:r>
            <a:r>
              <a:rPr lang="en-US" sz="2400"/>
              <a:t> per pound. </a:t>
            </a:r>
          </a:p>
        </p:txBody>
      </p:sp>
      <p:sp>
        <p:nvSpPr>
          <p:cNvPr id="396291" name="Line 3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6292" name="Text Box 4"/>
          <p:cNvSpPr txBox="1">
            <a:spLocks noChangeArrowheads="1"/>
          </p:cNvSpPr>
          <p:nvPr/>
        </p:nvSpPr>
        <p:spPr bwMode="auto">
          <a:xfrm>
            <a:off x="2432050" y="-20638"/>
            <a:ext cx="4087813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latin typeface="Arial" charset="0"/>
              </a:rPr>
              <a:t>The Problem: Part A</a:t>
            </a:r>
          </a:p>
        </p:txBody>
      </p:sp>
      <p:sp>
        <p:nvSpPr>
          <p:cNvPr id="396293" name="Text Box 5"/>
          <p:cNvSpPr txBox="1">
            <a:spLocks noChangeArrowheads="1"/>
          </p:cNvSpPr>
          <p:nvPr/>
        </p:nvSpPr>
        <p:spPr bwMode="auto">
          <a:xfrm>
            <a:off x="7435850" y="5157788"/>
            <a:ext cx="1708150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/>
              <a:t>   Q           P</a:t>
            </a:r>
          </a:p>
          <a:p>
            <a:r>
              <a:rPr lang="en-US" sz="2400"/>
              <a:t>0-999        3</a:t>
            </a:r>
          </a:p>
          <a:p>
            <a:r>
              <a:rPr lang="en-US" sz="2400">
                <a:cs typeface="Times New Roman" pitchFamily="18" charset="0"/>
              </a:rPr>
              <a:t>≥</a:t>
            </a:r>
            <a:r>
              <a:rPr lang="en-US" sz="2400"/>
              <a:t>1000	      2</a:t>
            </a:r>
          </a:p>
        </p:txBody>
      </p:sp>
      <p:graphicFrame>
        <p:nvGraphicFramePr>
          <p:cNvPr id="396295" name="Object 7"/>
          <p:cNvGraphicFramePr>
            <a:graphicFrameLocks noChangeAspect="1"/>
          </p:cNvGraphicFramePr>
          <p:nvPr/>
        </p:nvGraphicFramePr>
        <p:xfrm>
          <a:off x="358775" y="4724400"/>
          <a:ext cx="4986338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298" name="Equation" r:id="rId4" imgW="2463480" imgH="444240" progId="Equation.3">
                  <p:embed/>
                </p:oleObj>
              </mc:Choice>
              <mc:Fallback>
                <p:oleObj name="Equation" r:id="rId4" imgW="2463480" imgH="4442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" y="4724400"/>
                        <a:ext cx="4986338" cy="896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6296" name="Text Box 8"/>
          <p:cNvSpPr txBox="1">
            <a:spLocks noChangeArrowheads="1"/>
          </p:cNvSpPr>
          <p:nvPr/>
        </p:nvSpPr>
        <p:spPr bwMode="auto">
          <a:xfrm>
            <a:off x="1816100" y="5784850"/>
            <a:ext cx="14541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6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96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6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396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3" grpId="0" autoUpdateAnimBg="0"/>
      <p:bldP spid="396296" grpId="0"/>
      <p:bldP spid="396296" grpId="1"/>
    </p:bldLst>
  </p:timing>
</p:sld>
</file>

<file path=ppt/theme/theme1.xml><?xml version="1.0" encoding="utf-8"?>
<a:theme xmlns:a="http://schemas.openxmlformats.org/drawingml/2006/main" name="Blank Presentation.pot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bg1"/>
            </a:gs>
            <a:gs pos="100000">
              <a:schemeClr val="accent1"/>
            </a:gs>
          </a:gsLst>
          <a:path path="rect">
            <a:fillToRect l="50000" t="50000" r="50000" b="50000"/>
          </a:path>
        </a:gra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bg1"/>
            </a:gs>
            <a:gs pos="100000">
              <a:schemeClr val="accent1"/>
            </a:gs>
          </a:gsLst>
          <a:path path="rect">
            <a:fillToRect l="50000" t="50000" r="50000" b="50000"/>
          </a:path>
        </a:gra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1472218337</TotalTime>
  <Pages>1</Pages>
  <Words>520</Words>
  <Application>Microsoft Office PowerPoint</Application>
  <PresentationFormat>On-screen Show (4:3)</PresentationFormat>
  <Paragraphs>81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Blank Presentation.pot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PRODUCTIONS/OPERATIONS MANAGEMENT</dc:title>
  <dc:subject/>
  <dc:creator>Bethany Stubbe</dc:creator>
  <cp:keywords/>
  <dc:description/>
  <cp:lastModifiedBy>Asef-Vaziri, Ardavan</cp:lastModifiedBy>
  <cp:revision>92</cp:revision>
  <cp:lastPrinted>2000-09-25T14:20:17Z</cp:lastPrinted>
  <dcterms:created xsi:type="dcterms:W3CDTF">1998-04-08T22:06:12Z</dcterms:created>
  <dcterms:modified xsi:type="dcterms:W3CDTF">2015-06-25T01:59:06Z</dcterms:modified>
</cp:coreProperties>
</file>