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9"/>
  </p:notesMasterIdLst>
  <p:handoutMasterIdLst>
    <p:handoutMasterId r:id="rId30"/>
  </p:handoutMasterIdLst>
  <p:sldIdLst>
    <p:sldId id="603" r:id="rId7"/>
    <p:sldId id="607" r:id="rId8"/>
    <p:sldId id="572" r:id="rId9"/>
    <p:sldId id="610" r:id="rId10"/>
    <p:sldId id="573" r:id="rId11"/>
    <p:sldId id="574" r:id="rId12"/>
    <p:sldId id="609" r:id="rId13"/>
    <p:sldId id="575" r:id="rId14"/>
    <p:sldId id="576" r:id="rId15"/>
    <p:sldId id="578" r:id="rId16"/>
    <p:sldId id="580" r:id="rId17"/>
    <p:sldId id="581" r:id="rId18"/>
    <p:sldId id="611" r:id="rId19"/>
    <p:sldId id="582" r:id="rId20"/>
    <p:sldId id="612" r:id="rId21"/>
    <p:sldId id="583" r:id="rId22"/>
    <p:sldId id="584" r:id="rId23"/>
    <p:sldId id="585" r:id="rId24"/>
    <p:sldId id="586" r:id="rId25"/>
    <p:sldId id="595" r:id="rId26"/>
    <p:sldId id="605" r:id="rId27"/>
    <p:sldId id="606" r:id="rId2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00"/>
    <a:srgbClr val="AA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7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16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8/29/2020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537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26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67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60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29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0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11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54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27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35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85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51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22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43289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944D79-BC56-44F6-9F07-E5F5D587D50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4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C2DC5-3867-40EF-A21F-D0F627E12E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5138D-BA06-4E7C-99FA-38DDE68AFE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Basic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Inventory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March 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2020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14" r:id="rId7"/>
    <p:sldLayoutId id="2147483816" r:id="rId8"/>
    <p:sldLayoutId id="2147483817" r:id="rId9"/>
    <p:sldLayoutId id="2147483819" r:id="rId10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n.edu/~aa2035/CourseBase/Inventory/Inventory.ToShare/Ch12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pRv-rXPvfws" TargetMode="External"/><Relationship Id="rId4" Type="http://schemas.openxmlformats.org/officeDocument/2006/relationships/hyperlink" Target="https://youtu.be/mR9H30WvRl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TIFdDIgOgyI" TargetMode="External"/><Relationship Id="rId4" Type="http://schemas.openxmlformats.org/officeDocument/2006/relationships/hyperlink" Target="https://youtu.be/TIFdDIgOgyI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/>
              <a:t>Inventory Basic Model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19050" y="1143000"/>
            <a:ext cx="9105900" cy="1905000"/>
          </a:xfrm>
        </p:spPr>
        <p:txBody>
          <a:bodyPr/>
          <a:lstStyle/>
          <a:p>
            <a:r>
              <a:rPr lang="en-US" dirty="0">
                <a:latin typeface="Impact" panose="020B0806030902050204" pitchFamily="34" charset="0"/>
              </a:rPr>
              <a:t>How can it be that mathematics, being after all a product of human thought which is independent of experience, is so admirably appropriate to the objects of reality? </a:t>
            </a:r>
          </a:p>
          <a:p>
            <a:r>
              <a:rPr lang="en-US" dirty="0">
                <a:latin typeface="Impact" panose="020B0806030902050204" pitchFamily="34" charset="0"/>
              </a:rPr>
              <a:t>Albert Einstein</a:t>
            </a:r>
          </a:p>
        </p:txBody>
      </p:sp>
      <p:sp>
        <p:nvSpPr>
          <p:cNvPr id="2" name="Rectangle 1"/>
          <p:cNvSpPr/>
          <p:nvPr/>
        </p:nvSpPr>
        <p:spPr>
          <a:xfrm>
            <a:off x="-76200" y="4919008"/>
            <a:ext cx="92011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Ardavan Asef-Vaziri</a:t>
            </a:r>
            <a:b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Systems and Operations Management</a:t>
            </a:r>
            <a:b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David Nazarian College of Business and Economics</a:t>
            </a:r>
            <a:b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California State University, Northridge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March 2020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9349" y="3429000"/>
            <a:ext cx="8972550" cy="1369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700" b="1" dirty="0">
                <a:solidFill>
                  <a:srgbClr val="A80000"/>
                </a:solidFill>
                <a:latin typeface="Arial" panose="020B0604020202020204" pitchFamily="34" charset="0"/>
              </a:rPr>
              <a:t>You may watch the following Less-Excel-Oriented Lecture First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700" b="1" dirty="0">
                <a:solidFill>
                  <a:srgbClr val="A80000"/>
                </a:solidFill>
                <a:latin typeface="Arial" panose="020B0604020202020204" pitchFamily="34" charset="0"/>
                <a:hlinkClick r:id="rId3"/>
              </a:rPr>
              <a:t>https://www.csun.edu/~aa2035/CourseBase/Inventory/Inventory.ToShare/Ch12a.html</a:t>
            </a:r>
            <a:endParaRPr lang="en-US" altLang="en-US" sz="1700" b="1" dirty="0">
              <a:solidFill>
                <a:srgbClr val="A8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700" b="1" dirty="0">
                <a:solidFill>
                  <a:srgbClr val="A80000"/>
                </a:solidFill>
                <a:latin typeface="Arial" panose="020B0604020202020204" pitchFamily="34" charset="0"/>
              </a:rPr>
              <a:t>On the page that appears- click on the purple part then Allow Adobe Flash to RUN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700" b="1" dirty="0">
                <a:solidFill>
                  <a:srgbClr val="A80000"/>
                </a:solidFill>
                <a:latin typeface="Arial" panose="020B0604020202020204" pitchFamily="34" charset="0"/>
              </a:rPr>
              <a:t>You may start from minute 12. </a:t>
            </a:r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Ordering, Carrying, and Total Cost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62000"/>
            <a:ext cx="8994776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d) Compute the total ordering cost and total cost.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Ordering Cost = 24(32000/1600) = 24(20) = $480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e) Compute the average inventory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Average inventory = (Q+0)/2 = 1600/2 =800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f) Compute the total carrying cost.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We have Q/2 throughout the year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Inventory carrying costs = average inventory (Q/2)  multiplied by cost of carrying one unit of inventory for one year (H)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Carrying Cost = H(Q/2) = 0.6(1600/2) = $480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g) Compute the total cost.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Cost = Ordering cost + Carrying cost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cost = $480+$480 = $960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06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800" dirty="0">
                <a:solidFill>
                  <a:srgbClr val="AA0000"/>
                </a:solidFill>
                <a:latin typeface="Impact" pitchFamily="34" charset="0"/>
              </a:rPr>
              <a:t>Cycle Inventory, Average Inventory, Flow Time</a:t>
            </a:r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0" y="9906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76843" name="Text Box 11"/>
          <p:cNvSpPr txBox="1">
            <a:spLocks noChangeArrowheads="1"/>
          </p:cNvSpPr>
          <p:nvPr/>
        </p:nvSpPr>
        <p:spPr bwMode="auto">
          <a:xfrm>
            <a:off x="74868" y="838200"/>
            <a:ext cx="9069131" cy="49090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g) Compute the flow time ?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Demand = 32000 per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Therefore throughput = 32000 per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Maximum inventory = EOQ =  1600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Average inventory = Cycle Inventory = 1600/2 = 800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Cycle inventory is always defined as Max Inventory divided by 2.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Cycle inventory = Q/2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If there is no safety stock</a:t>
            </a:r>
            <a:br>
              <a:rPr lang="en-US" sz="2400" dirty="0">
                <a:latin typeface="Book Antiqua" pitchFamily="18" charset="0"/>
              </a:rPr>
            </a:br>
            <a:r>
              <a:rPr lang="en-US" sz="2400" dirty="0">
                <a:latin typeface="Book Antiqua" pitchFamily="18" charset="0"/>
              </a:rPr>
              <a:t>Average inventory is the same as Cycle inventory =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Q/2.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If there is safety stock- We will discuss it in ROP lecture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	Average inventory = Cycle Inventory +Safety Stock =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Q/2 +Is</a:t>
            </a:r>
          </a:p>
        </p:txBody>
      </p:sp>
    </p:spTree>
    <p:extLst>
      <p:ext uri="{BB962C8B-B14F-4D97-AF65-F5344CB8AC3E}">
        <p14:creationId xmlns:p14="http://schemas.microsoft.com/office/powerpoint/2010/main" val="3225909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6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6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6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6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6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6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6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6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Flow Time &amp; Inventory Turns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856357"/>
            <a:ext cx="92202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RT=I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32000T=800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T=800/32000=1/40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Year = 240 days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T=240(1/40)= 6 days</a:t>
            </a:r>
          </a:p>
          <a:p>
            <a:pPr marL="228600" indent="-228600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Alternatively, the length of an order cycle is 12 days. The first item of an order spends 0 days, the last item spends 12 days. 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On average they spend (0+12)/2 = 6 days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h) Compute inventory turns.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Inventory turn = Demand divided by average inventory.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Average inventory =  </a:t>
            </a:r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A50023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C0066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Inventory turns = D/(Q/2)= 32000/(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1600/2</a:t>
            </a:r>
            <a:r>
              <a:rPr lang="en-US" sz="2400" dirty="0">
                <a:latin typeface="Book Antiqua" pitchFamily="18" charset="0"/>
              </a:rPr>
              <a:t>) 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Inventory turns = 40 times per year.</a:t>
            </a:r>
            <a:endParaRPr lang="en-US" sz="2400" dirty="0"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5759975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RT=I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T=I/R = I/D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6096000"/>
            <a:ext cx="937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InvTurns = D/I = R/I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124200" y="5927987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InvTurns = 1/T </a:t>
            </a:r>
          </a:p>
        </p:txBody>
      </p:sp>
    </p:spTree>
    <p:extLst>
      <p:ext uri="{BB962C8B-B14F-4D97-AF65-F5344CB8AC3E}">
        <p14:creationId xmlns:p14="http://schemas.microsoft.com/office/powerpoint/2010/main" val="313556052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  <p:bldP spid="4" grpId="0" build="p"/>
      <p:bldP spid="5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Flow Time &amp; Inventory Turns</a:t>
            </a:r>
          </a:p>
        </p:txBody>
      </p:sp>
      <p:pic>
        <p:nvPicPr>
          <p:cNvPr id="2" name="pRv-rXPvfw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8106" y="990600"/>
            <a:ext cx="9043987" cy="508724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" y="6175891"/>
            <a:ext cx="3441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  <a:hlinkClick r:id="rId4"/>
              </a:rPr>
              <a:t>https://youtu.be/mR9H30WvRlA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8102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5611" y="769093"/>
            <a:ext cx="90725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Victor sells a line of upscale evening dresses in his boutique. He charges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$300 per dress</a:t>
            </a:r>
            <a:r>
              <a:rPr lang="en-US" sz="2400" dirty="0">
                <a:latin typeface="Book Antiqua" pitchFamily="18" charset="0"/>
              </a:rPr>
              <a:t>, and sells average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30 dresses per week</a:t>
            </a:r>
            <a:r>
              <a:rPr lang="en-US" sz="2400" dirty="0">
                <a:latin typeface="Book Antiqua" pitchFamily="18" charset="0"/>
              </a:rPr>
              <a:t>. Currently, Vector orders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10 week supply at a time </a:t>
            </a:r>
            <a:r>
              <a:rPr lang="en-US" sz="2400" dirty="0">
                <a:latin typeface="Book Antiqua" pitchFamily="18" charset="0"/>
              </a:rPr>
              <a:t>from the manufacturer. Assume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50 weeks per year. </a:t>
            </a:r>
            <a:r>
              <a:rPr lang="en-US" sz="2400" dirty="0">
                <a:latin typeface="Book Antiqua" pitchFamily="18" charset="0"/>
              </a:rPr>
              <a:t>Victor estimates his administrative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cost of placing each order at $225</a:t>
            </a:r>
            <a:r>
              <a:rPr lang="en-US" sz="2400" dirty="0">
                <a:latin typeface="Book Antiqua" pitchFamily="18" charset="0"/>
              </a:rPr>
              <a:t>. He pays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$150 per dress</a:t>
            </a:r>
            <a:r>
              <a:rPr lang="en-US" sz="2400" dirty="0">
                <a:latin typeface="Book Antiqua" pitchFamily="18" charset="0"/>
              </a:rPr>
              <a:t>. His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inventory carrying cost </a:t>
            </a:r>
            <a:r>
              <a:rPr lang="en-US" sz="2400" dirty="0">
                <a:latin typeface="Book Antiqua" pitchFamily="18" charset="0"/>
              </a:rPr>
              <a:t>including cost of capital, storage, and obsolescence is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20% of the purchasing cost</a:t>
            </a:r>
            <a:r>
              <a:rPr lang="en-US" sz="2400" dirty="0">
                <a:latin typeface="Book Antiqua" pitchFamily="18" charset="0"/>
              </a:rPr>
              <a:t>. </a:t>
            </a:r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16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 </a:t>
            </a: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2: A Policy vs. The Optimal Policy</a:t>
            </a:r>
          </a:p>
        </p:txBody>
      </p:sp>
    </p:spTree>
    <p:extLst>
      <p:ext uri="{BB962C8B-B14F-4D97-AF65-F5344CB8AC3E}">
        <p14:creationId xmlns:p14="http://schemas.microsoft.com/office/powerpoint/2010/main" val="2087379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16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 </a:t>
            </a: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2: Recorded Lecture</a:t>
            </a:r>
          </a:p>
        </p:txBody>
      </p:sp>
      <p:pic>
        <p:nvPicPr>
          <p:cNvPr id="2" name="TIFdDIgOgy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77" y="838200"/>
            <a:ext cx="9118846" cy="51293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67702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  <a:hlinkClick r:id="rId4"/>
              </a:rPr>
              <a:t>https://youtu.be/TIFdDIgOgyI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4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761908" y="898666"/>
            <a:ext cx="3305892" cy="291879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8754" name="Text Box 2"/>
          <p:cNvSpPr txBox="1">
            <a:spLocks noChangeArrowheads="1"/>
          </p:cNvSpPr>
          <p:nvPr/>
        </p:nvSpPr>
        <p:spPr bwMode="auto">
          <a:xfrm>
            <a:off x="47625" y="937343"/>
            <a:ext cx="575945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a) Compute  the total ordering cost and carrying  cost under the current ordering policy?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Number of orders/yr = D/Q = 1500/300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= 5</a:t>
            </a:r>
            <a:endParaRPr lang="en-US" sz="2400" b="1" dirty="0">
              <a:solidFill>
                <a:srgbClr val="A50023"/>
              </a:solidFill>
              <a:latin typeface="Book Antiqua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i="1" dirty="0">
                <a:latin typeface="Book Antiqua" pitchFamily="18" charset="0"/>
              </a:rPr>
              <a:t>D/Q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i="1" dirty="0">
                <a:latin typeface="Book Antiqua" pitchFamily="18" charset="0"/>
              </a:rPr>
              <a:t>S </a:t>
            </a:r>
            <a:r>
              <a:rPr lang="en-US" sz="2400" dirty="0">
                <a:latin typeface="Book Antiqua" pitchFamily="18" charset="0"/>
              </a:rPr>
              <a:t>= 5(225) = 1,125/yr.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Average inventory = Q/2 = 300/2 = 150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H =  0.2(150) = 30</a:t>
            </a:r>
          </a:p>
        </p:txBody>
      </p:sp>
      <p:sp>
        <p:nvSpPr>
          <p:cNvPr id="458755" name="Text Box 3"/>
          <p:cNvSpPr txBox="1">
            <a:spLocks noChangeArrowheads="1"/>
          </p:cNvSpPr>
          <p:nvPr/>
        </p:nvSpPr>
        <p:spPr bwMode="auto">
          <a:xfrm>
            <a:off x="5832475" y="955133"/>
            <a:ext cx="33115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Flow unit = one dress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Flow rate </a:t>
            </a:r>
            <a:r>
              <a:rPr lang="en-US" sz="2000" i="1" dirty="0">
                <a:latin typeface="Book Antiqua" pitchFamily="18" charset="0"/>
              </a:rPr>
              <a:t>D = </a:t>
            </a:r>
            <a:r>
              <a:rPr lang="en-US" sz="2000" dirty="0">
                <a:latin typeface="Book Antiqua" pitchFamily="18" charset="0"/>
              </a:rPr>
              <a:t>30 units/wk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50 weeks per year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Ten weeks supply </a:t>
            </a:r>
          </a:p>
          <a:p>
            <a:pPr marL="342900" indent="-342900" eaLnBrk="1" hangingPunct="1"/>
            <a:r>
              <a:rPr lang="en-US" sz="2000" i="1" dirty="0">
                <a:latin typeface="Book Antiqua" pitchFamily="18" charset="0"/>
              </a:rPr>
              <a:t>Q = </a:t>
            </a:r>
            <a:r>
              <a:rPr lang="en-US" sz="2000" dirty="0">
                <a:latin typeface="Book Antiqua" pitchFamily="18" charset="0"/>
              </a:rPr>
              <a:t>10(30) = 300 units.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Demand  30(50)= 1500 /yr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Fixed order cost </a:t>
            </a:r>
            <a:r>
              <a:rPr lang="en-US" sz="2000" i="1" dirty="0">
                <a:latin typeface="Book Antiqua" pitchFamily="18" charset="0"/>
              </a:rPr>
              <a:t>S </a:t>
            </a:r>
            <a:r>
              <a:rPr lang="en-US" sz="2000" dirty="0">
                <a:latin typeface="Book Antiqua" pitchFamily="18" charset="0"/>
              </a:rPr>
              <a:t>= $225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Unit Cost </a:t>
            </a:r>
            <a:r>
              <a:rPr lang="en-US" sz="2000" i="1" dirty="0">
                <a:latin typeface="Book Antiqua" pitchFamily="18" charset="0"/>
              </a:rPr>
              <a:t>C </a:t>
            </a:r>
            <a:r>
              <a:rPr lang="en-US" sz="2000" dirty="0">
                <a:latin typeface="Book Antiqua" pitchFamily="18" charset="0"/>
              </a:rPr>
              <a:t>= $150/unit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H = 20% of unit cost.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22579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CC &amp; OC </a:t>
            </a:r>
            <a:endParaRPr lang="en-US" sz="4000" dirty="0">
              <a:solidFill>
                <a:srgbClr val="AA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4648200"/>
            <a:ext cx="90678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Annual holding cost = </a:t>
            </a:r>
            <a:r>
              <a:rPr lang="en-US" sz="2400" i="1" dirty="0">
                <a:latin typeface="Book Antiqua" pitchFamily="18" charset="0"/>
              </a:rPr>
              <a:t>H(Q/2) </a:t>
            </a:r>
            <a:r>
              <a:rPr lang="en-US" sz="2400" dirty="0">
                <a:latin typeface="Book Antiqua" pitchFamily="18" charset="0"/>
              </a:rPr>
              <a:t>= 30(150) = 4,500 /yr.</a:t>
            </a:r>
          </a:p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Total annual costs = 1125+4500 = 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5625 </a:t>
            </a:r>
          </a:p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b) Without any further computation, is EOQ larger than 300 or smaller? Why?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5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8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build="p"/>
      <p:bldP spid="458755" grpId="0" build="p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289" y="-28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Flow Time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11289" y="838200"/>
            <a:ext cx="9144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c) Compute the flow time.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Average inventory = cycle inventory =  </a:t>
            </a:r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C00000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Average inventory  = 300/2 = 150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Throughput?  R?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R= D,  D= 30/week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Current flow time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 I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30T= 150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 T= 5 weeks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0078"/>
                </a:solidFill>
                <a:latin typeface="Book Antiqua" pitchFamily="18" charset="0"/>
                <a:sym typeface="Wingdings" pitchFamily="2" charset="2"/>
              </a:rPr>
              <a:t>Did we really need this computations?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Cycle is 10 weeks (each time we order demand of 10 weeks).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 first item is there for 0 week.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 last item is there for 10 weeks.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On average (10+0)/2 = 5 weeks. </a:t>
            </a:r>
          </a:p>
          <a:p>
            <a:pPr eaLnBrk="1" hangingPunct="1">
              <a:spcAft>
                <a:spcPts val="600"/>
              </a:spcAft>
              <a:defRPr/>
            </a:pPr>
            <a:endParaRPr lang="en-US" sz="2400" b="1" dirty="0">
              <a:solidFill>
                <a:srgbClr val="000078"/>
              </a:solidFill>
              <a:latin typeface="Book Antiqua" pitchFamily="18" charset="0"/>
              <a:sym typeface="Wingdings" pitchFamily="2" charset="2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US" sz="2400" b="1" dirty="0">
              <a:solidFill>
                <a:srgbClr val="000078"/>
              </a:solidFill>
              <a:latin typeface="Book Antiqua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2150271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" y="3718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Inventory Turns and Flow Time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838200"/>
            <a:ext cx="922020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d) What is average inventory and inventory turns under this policy ?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Inventory turn = Demand divided by average inventory.</a:t>
            </a:r>
          </a:p>
          <a:p>
            <a:pPr marL="341313" indent="-341313" eaLnBrk="1" hangingPunct="1"/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A50023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Inventory turns = D/(Q/2)= 1500/(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300/2</a:t>
            </a:r>
            <a:r>
              <a:rPr lang="en-US" sz="2400" dirty="0">
                <a:latin typeface="Book Antiqua" pitchFamily="18" charset="0"/>
              </a:rPr>
              <a:t>)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10</a:t>
            </a:r>
            <a:r>
              <a:rPr lang="en-US" sz="2400" dirty="0">
                <a:latin typeface="Book Antiqua" pitchFamily="18" charset="0"/>
              </a:rPr>
              <a:t> times</a:t>
            </a:r>
          </a:p>
          <a:p>
            <a:pPr eaLnBrk="1" hangingPunct="1">
              <a:defRPr/>
            </a:pPr>
            <a:endParaRPr lang="en-US" sz="1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InvTurn = R/I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T=I/R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 = 1/T</a:t>
            </a:r>
          </a:p>
          <a:p>
            <a:pPr eaLnBrk="1" hangingPunct="1">
              <a:defRPr/>
            </a:pPr>
            <a:endParaRPr lang="en-US" sz="1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already computed T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 = 5 weeks  Turn = 1/T=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1/5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????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Is InvTurn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10 or 1/5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Have we made a mistake?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 = 1/5 per week, year = 50 weeks 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 =(1/5)(50)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10</a:t>
            </a: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charset="0"/>
              </a:rPr>
              <a:t> = 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3429000" y="2743200"/>
            <a:ext cx="2819400" cy="35052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91942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0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080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3331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Optimal Policy vs. Current Policy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84852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e)  Compute Victor’s total annual cost of inventory system (carrying plus ordering but excluding purchasing) under the optimal  ordering policy?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289175" y="2133600"/>
          <a:ext cx="3283477" cy="992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7" name="Equation" r:id="rId4" imgW="1460160" imgH="444240" progId="Equation.3">
                  <p:embed/>
                </p:oleObj>
              </mc:Choice>
              <mc:Fallback>
                <p:oleObj name="Equation" r:id="rId4" imgW="1460160" imgH="44424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2133600"/>
                        <a:ext cx="3283477" cy="992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2412821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 i="1" dirty="0">
                <a:latin typeface="Book Antiqua" pitchFamily="18" charset="0"/>
              </a:rPr>
              <a:t>Q*</a:t>
            </a:r>
            <a:r>
              <a:rPr lang="en-US" sz="2400" dirty="0">
                <a:latin typeface="Book Antiqua" pitchFamily="18" charset="0"/>
              </a:rPr>
              <a:t> = EOQ =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638800" y="2425111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=  150 units.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8803" y="3233988"/>
            <a:ext cx="5234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The total optimal annual cost will be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3728" y="3849409"/>
            <a:ext cx="7096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225(1500/150) + 30(150/2) = 2250 + 2250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$4,500 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125" y="4274333"/>
            <a:ext cx="9348276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Compared to 5,625, there is about 20% reduction in the total costs.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Total cost here is equal to carrying cost there.  </a:t>
            </a:r>
            <a:endParaRPr lang="en-US" sz="2400" b="1" dirty="0">
              <a:solidFill>
                <a:srgbClr val="000078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0690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Teams and Clusters- In this Course and In Future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0843" y="1295400"/>
            <a:ext cx="2286000" cy="2209800"/>
            <a:chOff x="304800" y="1219200"/>
            <a:chExt cx="2286000" cy="2209800"/>
          </a:xfrm>
        </p:grpSpPr>
        <p:sp>
          <p:nvSpPr>
            <p:cNvPr id="5" name="Oval 4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10" name="Straight Connector 9"/>
            <p:cNvCxnSpPr>
              <a:stCxn id="5" idx="6"/>
              <a:endCxn id="7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7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7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5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0"/>
              <a:endCxn id="6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070243" y="2247900"/>
            <a:ext cx="2286000" cy="2209800"/>
            <a:chOff x="304800" y="1219200"/>
            <a:chExt cx="2286000" cy="2209800"/>
          </a:xfrm>
          <a:solidFill>
            <a:srgbClr val="000000"/>
          </a:solidFill>
        </p:grpSpPr>
        <p:sp>
          <p:nvSpPr>
            <p:cNvPr id="24" name="Oval 23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28" name="Straight Connector 27"/>
            <p:cNvCxnSpPr>
              <a:stCxn id="24" idx="6"/>
              <a:endCxn id="26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26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4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26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4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0"/>
              <a:endCxn id="25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102111" y="1143000"/>
            <a:ext cx="2286000" cy="2209800"/>
            <a:chOff x="304800" y="1219200"/>
            <a:chExt cx="2286000" cy="2209800"/>
          </a:xfrm>
          <a:solidFill>
            <a:srgbClr val="00B050"/>
          </a:solidFill>
        </p:grpSpPr>
        <p:sp>
          <p:nvSpPr>
            <p:cNvPr id="35" name="Oval 34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39" name="Straight Connector 38"/>
            <p:cNvCxnSpPr>
              <a:stCxn id="35" idx="6"/>
              <a:endCxn id="37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7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5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37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35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8" idx="0"/>
              <a:endCxn id="36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55643" y="4120727"/>
            <a:ext cx="2286000" cy="2209800"/>
            <a:chOff x="304800" y="1219200"/>
            <a:chExt cx="2286000" cy="2209800"/>
          </a:xfrm>
          <a:solidFill>
            <a:srgbClr val="0070C0"/>
          </a:solidFill>
        </p:grpSpPr>
        <p:sp>
          <p:nvSpPr>
            <p:cNvPr id="46" name="Oval 45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50" name="Straight Connector 49"/>
            <p:cNvCxnSpPr>
              <a:stCxn id="46" idx="6"/>
              <a:endCxn id="48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48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6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endCxn id="48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46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9" idx="0"/>
              <a:endCxn id="47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6140211" y="4076700"/>
            <a:ext cx="2286000" cy="2209800"/>
            <a:chOff x="304800" y="1219200"/>
            <a:chExt cx="2286000" cy="2209800"/>
          </a:xfrm>
          <a:solidFill>
            <a:srgbClr val="7030A0"/>
          </a:solidFill>
        </p:grpSpPr>
        <p:sp>
          <p:nvSpPr>
            <p:cNvPr id="57" name="Oval 56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61" name="Straight Connector 60"/>
            <p:cNvCxnSpPr>
              <a:stCxn id="57" idx="6"/>
              <a:endCxn id="59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59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7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59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57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0" idx="0"/>
              <a:endCxn id="58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" name="Freeform 67"/>
          <p:cNvSpPr/>
          <p:nvPr/>
        </p:nvSpPr>
        <p:spPr bwMode="auto">
          <a:xfrm flipV="1">
            <a:off x="2536843" y="1543050"/>
            <a:ext cx="647700" cy="704850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flipH="1" flipV="1">
            <a:off x="2687328" y="2781299"/>
            <a:ext cx="513347" cy="1339428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1" name="Freeform 70"/>
          <p:cNvSpPr/>
          <p:nvPr/>
        </p:nvSpPr>
        <p:spPr bwMode="auto">
          <a:xfrm flipH="1" flipV="1">
            <a:off x="2041544" y="4403512"/>
            <a:ext cx="2009272" cy="1692487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 flipH="1" flipV="1">
            <a:off x="5273936" y="1562100"/>
            <a:ext cx="828174" cy="762000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 flipH="1">
            <a:off x="4513987" y="4271210"/>
            <a:ext cx="1626224" cy="72189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H="1" flipV="1">
            <a:off x="4513987" y="3200399"/>
            <a:ext cx="2502524" cy="59156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>
            <a:off x="5329013" y="2717176"/>
            <a:ext cx="1992297" cy="2045324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8" name="Freeform 77"/>
          <p:cNvSpPr/>
          <p:nvPr/>
        </p:nvSpPr>
        <p:spPr bwMode="auto">
          <a:xfrm>
            <a:off x="728096" y="874373"/>
            <a:ext cx="3513221" cy="2053311"/>
          </a:xfrm>
          <a:custGeom>
            <a:avLst/>
            <a:gdLst>
              <a:gd name="connsiteX0" fmla="*/ 3513221 w 3513221"/>
              <a:gd name="connsiteY0" fmla="*/ 2053311 h 2053311"/>
              <a:gd name="connsiteX1" fmla="*/ 1876926 w 3513221"/>
              <a:gd name="connsiteY1" fmla="*/ 92164 h 2053311"/>
              <a:gd name="connsiteX2" fmla="*/ 0 w 3513221"/>
              <a:gd name="connsiteY2" fmla="*/ 501238 h 205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3221" h="2053311">
                <a:moveTo>
                  <a:pt x="3513221" y="2053311"/>
                </a:moveTo>
                <a:cubicBezTo>
                  <a:pt x="2987842" y="1202077"/>
                  <a:pt x="2462463" y="350843"/>
                  <a:pt x="1876926" y="92164"/>
                </a:cubicBezTo>
                <a:cubicBezTo>
                  <a:pt x="1291389" y="-166515"/>
                  <a:pt x="645694" y="167361"/>
                  <a:pt x="0" y="501238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>
            <a:off x="4469917" y="3372853"/>
            <a:ext cx="2683042" cy="2254138"/>
          </a:xfrm>
          <a:custGeom>
            <a:avLst/>
            <a:gdLst>
              <a:gd name="connsiteX0" fmla="*/ 0 w 2683042"/>
              <a:gd name="connsiteY0" fmla="*/ 0 h 2254138"/>
              <a:gd name="connsiteX1" fmla="*/ 1251284 w 2683042"/>
              <a:gd name="connsiteY1" fmla="*/ 2105526 h 2254138"/>
              <a:gd name="connsiteX2" fmla="*/ 2683042 w 2683042"/>
              <a:gd name="connsiteY2" fmla="*/ 1913021 h 225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3042" h="2254138">
                <a:moveTo>
                  <a:pt x="0" y="0"/>
                </a:moveTo>
                <a:cubicBezTo>
                  <a:pt x="402055" y="893344"/>
                  <a:pt x="804110" y="1786689"/>
                  <a:pt x="1251284" y="2105526"/>
                </a:cubicBezTo>
                <a:cubicBezTo>
                  <a:pt x="1698458" y="2424363"/>
                  <a:pt x="2190750" y="2168692"/>
                  <a:pt x="2683042" y="1913021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80" name="Freeform 79"/>
          <p:cNvSpPr/>
          <p:nvPr/>
        </p:nvSpPr>
        <p:spPr bwMode="auto">
          <a:xfrm flipH="1" flipV="1">
            <a:off x="3501682" y="1385684"/>
            <a:ext cx="2600428" cy="919367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6858005" y="3227863"/>
            <a:ext cx="2424501" cy="996527"/>
            <a:chOff x="6889994" y="3169230"/>
            <a:chExt cx="2424501" cy="996527"/>
          </a:xfrm>
        </p:grpSpPr>
        <p:sp>
          <p:nvSpPr>
            <p:cNvPr id="81" name="Right Arrow 80"/>
            <p:cNvSpPr/>
            <p:nvPr/>
          </p:nvSpPr>
          <p:spPr bwMode="auto">
            <a:xfrm>
              <a:off x="6889994" y="3169230"/>
              <a:ext cx="2201619" cy="996527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noFill/>
                <a:effectLst/>
                <a:latin typeface="Verdana" pitchFamily="-112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08089" y="3436660"/>
              <a:ext cx="2406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Book Antiqua" panose="02040602050305030304" pitchFamily="18" charset="0"/>
                </a:rPr>
                <a:t>Next Semester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5085" y="3294826"/>
            <a:ext cx="2424501" cy="996527"/>
            <a:chOff x="6889994" y="3169230"/>
            <a:chExt cx="2424501" cy="996527"/>
          </a:xfrm>
        </p:grpSpPr>
        <p:sp>
          <p:nvSpPr>
            <p:cNvPr id="77" name="Right Arrow 76"/>
            <p:cNvSpPr/>
            <p:nvPr/>
          </p:nvSpPr>
          <p:spPr bwMode="auto">
            <a:xfrm>
              <a:off x="6889994" y="3169230"/>
              <a:ext cx="2201619" cy="996527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noFill/>
                <a:effectLst/>
                <a:latin typeface="Verdana" pitchFamily="-112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908089" y="3436660"/>
              <a:ext cx="2406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Book Antiqua" panose="02040602050305030304" pitchFamily="18" charset="0"/>
                </a:rPr>
                <a:t>This Semester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4839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8" grpId="0" animBg="1"/>
      <p:bldP spid="79" grpId="0" animBg="1"/>
      <p:bldP spid="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-27542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How to Reduce Inventory </a:t>
            </a:r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892753"/>
              </p:ext>
            </p:extLst>
          </p:nvPr>
        </p:nvGraphicFramePr>
        <p:xfrm>
          <a:off x="2362200" y="972812"/>
          <a:ext cx="3597872" cy="1727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4" name="Equation" r:id="rId3" imgW="927000" imgH="444240" progId="Equation.3">
                  <p:embed/>
                </p:oleObj>
              </mc:Choice>
              <mc:Fallback>
                <p:oleObj name="Equation" r:id="rId3" imgW="927000" imgH="444240" progId="Equation.3">
                  <p:embed/>
                  <p:pic>
                    <p:nvPicPr>
                      <p:cNvPr id="4628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72812"/>
                        <a:ext cx="3597872" cy="17278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798" y="2708920"/>
            <a:ext cx="88662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To reduce EOQ we may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↓R</a:t>
            </a:r>
            <a:r>
              <a:rPr lang="en-US" sz="2400" b="1" dirty="0">
                <a:latin typeface="Book Antiqua" pitchFamily="18" charset="0"/>
              </a:rPr>
              <a:t>, </a:t>
            </a:r>
            <a:r>
              <a:rPr lang="en-US" sz="2400" b="1" dirty="0">
                <a:solidFill>
                  <a:srgbClr val="79DB1F"/>
                </a:solidFill>
                <a:latin typeface="Book Antiqua" pitchFamily="18" charset="0"/>
              </a:rPr>
              <a:t>↓ S</a:t>
            </a:r>
            <a:r>
              <a:rPr lang="en-US" sz="2400" b="1" dirty="0">
                <a:latin typeface="Book Antiqua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↑H</a:t>
            </a:r>
          </a:p>
          <a:p>
            <a:r>
              <a:rPr lang="en-US" sz="2400" dirty="0">
                <a:latin typeface="Book Antiqua" pitchFamily="18" charset="0"/>
              </a:rPr>
              <a:t>Two ways to reduce average inventory 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- Reduce S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- Centralize</a:t>
            </a:r>
          </a:p>
          <a:p>
            <a:r>
              <a:rPr lang="en-US" sz="2400" dirty="0">
                <a:latin typeface="Book Antiqua" pitchFamily="18" charset="0"/>
              </a:rPr>
              <a:t>          S does not increase in proportion of Q</a:t>
            </a:r>
          </a:p>
          <a:p>
            <a:r>
              <a:rPr lang="en-US" sz="2400" dirty="0">
                <a:latin typeface="Book Antiqua" pitchFamily="18" charset="0"/>
              </a:rPr>
              <a:t>          EOQ increases as the square route of demand.        </a:t>
            </a:r>
          </a:p>
          <a:p>
            <a:r>
              <a:rPr lang="en-US" sz="2400" dirty="0">
                <a:latin typeface="Book Antiqua" pitchFamily="18" charset="0"/>
              </a:rPr>
              <a:t>          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- Commonality</a:t>
            </a:r>
            <a:r>
              <a:rPr lang="en-US" sz="2400" dirty="0">
                <a:latin typeface="Book Antiqua" pitchFamily="18" charset="0"/>
              </a:rPr>
              <a:t>, modularization and standardization is another type of Centralization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- Postponement, Delayed Differentiation</a:t>
            </a:r>
          </a:p>
          <a:p>
            <a:pPr marL="342900" indent="-342900">
              <a:buFontTx/>
              <a:buChar char="-"/>
            </a:pP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5942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60 kits in a product @ $10 / kit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Input Material Cost = $600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Interest rate about 10%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H = 10%(600) = $60/year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50 days + 7*24 days + 50 days = 268 days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What is R?  What is H?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Estimate Average R for year, or for 268 days,  or for month,  or for day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R /day </a:t>
            </a: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 H/365 = 60/365 = 16.5 cents/day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R /month  </a:t>
            </a: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 H/12 = 60/12 = $5/month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R/268 day  268H/365 = 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S, H and R in the Game</a:t>
            </a:r>
          </a:p>
        </p:txBody>
      </p:sp>
    </p:spTree>
    <p:extLst>
      <p:ext uri="{BB962C8B-B14F-4D97-AF65-F5344CB8AC3E}">
        <p14:creationId xmlns:p14="http://schemas.microsoft.com/office/powerpoint/2010/main" val="41539577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Estimate the demand for the next month.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Use H/12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S is given in the problem. Perhaps $1000 per order.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Find EOQ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Find Cycle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Estimate the demand for the cycle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Adjust H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Find the modified EOQ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for One Month and H/12</a:t>
            </a:r>
          </a:p>
        </p:txBody>
      </p:sp>
    </p:spTree>
    <p:extLst>
      <p:ext uri="{BB962C8B-B14F-4D97-AF65-F5344CB8AC3E}">
        <p14:creationId xmlns:p14="http://schemas.microsoft.com/office/powerpoint/2010/main" val="21456986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782469" y="5086387"/>
            <a:ext cx="4255036" cy="1323439"/>
          </a:xfrm>
          <a:prstGeom prst="rect">
            <a:avLst/>
          </a:prstGeom>
          <a:solidFill>
            <a:srgbClr val="A80000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  <a:latin typeface="Book Antiqua" panose="02040602050305030304" pitchFamily="18" charset="0"/>
              </a:rPr>
              <a:t>Recorded Lecture is on Page 13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798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1: Optimal Policy</a:t>
            </a:r>
            <a:endParaRPr lang="en-US" sz="2000" dirty="0">
              <a:solidFill>
                <a:srgbClr val="AA0000"/>
              </a:solidFill>
              <a:latin typeface="Impact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4544572"/>
            <a:ext cx="9124950" cy="231342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sz="2400" kern="0" dirty="0">
                <a:latin typeface="Book Antiqua" pitchFamily="18" charset="0"/>
              </a:rPr>
              <a:t>D = 32000, H = $0.6 per unit per year , S = $24 per order</a:t>
            </a:r>
          </a:p>
          <a:p>
            <a:r>
              <a:rPr lang="en-US" sz="2400" kern="0" dirty="0">
                <a:latin typeface="Book Antiqua" pitchFamily="18" charset="0"/>
              </a:rPr>
              <a:t>Ordering Quantity = Q </a:t>
            </a:r>
          </a:p>
          <a:p>
            <a:pPr eaLnBrk="0" hangingPunct="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# of orders = D/Q = 32000/Q</a:t>
            </a:r>
          </a:p>
          <a:p>
            <a:r>
              <a:rPr lang="en-US" sz="2400" kern="0" dirty="0">
                <a:latin typeface="Book Antiqua" pitchFamily="18" charset="0"/>
              </a:rPr>
              <a:t>Cost of each order = S = $24</a:t>
            </a:r>
          </a:p>
          <a:p>
            <a:pPr eaLnBrk="0" hangingPunct="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OC = 24*32000/Q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3350" y="911320"/>
            <a:ext cx="9144000" cy="37856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In our EOQ (Economic Order Quantity) models, R and D are used interchangeable. </a:t>
            </a:r>
          </a:p>
          <a:p>
            <a:pPr>
              <a:defRPr/>
            </a:pP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D is demand, R is throughput. </a:t>
            </a:r>
          </a:p>
          <a:p>
            <a:pPr>
              <a:defRPr/>
            </a:pP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We assume R=D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Everything produced is sold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.</a:t>
            </a:r>
          </a:p>
          <a:p>
            <a:pPr>
              <a:defRPr/>
            </a:pPr>
            <a:r>
              <a:rPr lang="en-US" sz="2400" dirty="0">
                <a:latin typeface="Book Antiqua" panose="02040602050305030304" pitchFamily="18" charset="0"/>
              </a:rPr>
              <a:t>A toy manufacturer uses 32000 silicon chips annually. The Chips are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used at a steady rate </a:t>
            </a:r>
            <a:r>
              <a:rPr lang="en-US" sz="2400" dirty="0">
                <a:latin typeface="Book Antiqua" panose="02040602050305030304" pitchFamily="18" charset="0"/>
              </a:rPr>
              <a:t>during the 240 days a year that the plant operates. Holding cost is 60 cents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per unit per year</a:t>
            </a:r>
            <a:r>
              <a:rPr lang="en-US" sz="2400" dirty="0">
                <a:latin typeface="Book Antiqua" panose="02040602050305030304" pitchFamily="18" charset="0"/>
              </a:rPr>
              <a:t>. Ordering cost is $24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per order</a:t>
            </a:r>
            <a:r>
              <a:rPr lang="en-US" sz="2400" dirty="0">
                <a:latin typeface="Book Antiqua" panose="02040602050305030304" pitchFamily="18" charset="0"/>
              </a:rPr>
              <a:t>.  </a:t>
            </a:r>
          </a:p>
          <a:p>
            <a:pPr>
              <a:defRPr/>
            </a:pPr>
            <a:r>
              <a:rPr lang="en-US" sz="2400" dirty="0">
                <a:latin typeface="Book Antiqua" panose="02040602050305030304" pitchFamily="18" charset="0"/>
              </a:rPr>
              <a:t>a) How much should we order each time to minimize our total costs (total ordering and carrying costs)?</a:t>
            </a:r>
          </a:p>
        </p:txBody>
      </p:sp>
    </p:spTree>
    <p:extLst>
      <p:ext uri="{BB962C8B-B14F-4D97-AF65-F5344CB8AC3E}">
        <p14:creationId xmlns:p14="http://schemas.microsoft.com/office/powerpoint/2010/main" val="274731596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057944"/>
              </p:ext>
            </p:extLst>
          </p:nvPr>
        </p:nvGraphicFramePr>
        <p:xfrm>
          <a:off x="37003" y="1614488"/>
          <a:ext cx="9035986" cy="379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6" name="Worksheet" r:id="rId3" imgW="8639397" imgH="3629172" progId="Excel.Sheet.12">
                  <p:embed/>
                </p:oleObj>
              </mc:Choice>
              <mc:Fallback>
                <p:oleObj name="Worksheet" r:id="rId3" imgW="8639397" imgH="36291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03" y="1614488"/>
                        <a:ext cx="9035986" cy="3795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798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1: Optimal Policy-Excel</a:t>
            </a:r>
          </a:p>
        </p:txBody>
      </p:sp>
    </p:spTree>
    <p:extLst>
      <p:ext uri="{BB962C8B-B14F-4D97-AF65-F5344CB8AC3E}">
        <p14:creationId xmlns:p14="http://schemas.microsoft.com/office/powerpoint/2010/main" val="93802552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928688"/>
          <a:ext cx="9144000" cy="524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Worksheet" r:id="rId4" imgW="4781685" imgH="2743200" progId="Excel.Sheet.12">
                  <p:embed/>
                </p:oleObj>
              </mc:Choice>
              <mc:Fallback>
                <p:oleObj name="Worksheet" r:id="rId4" imgW="4781685" imgH="274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928688"/>
                        <a:ext cx="9144000" cy="5246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Number of Orders &amp; Ordering Cost</a:t>
            </a:r>
          </a:p>
        </p:txBody>
      </p:sp>
    </p:spTree>
    <p:extLst>
      <p:ext uri="{BB962C8B-B14F-4D97-AF65-F5344CB8AC3E}">
        <p14:creationId xmlns:p14="http://schemas.microsoft.com/office/powerpoint/2010/main" val="2687325110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Average Inventory &amp; Carrying Cost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620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At the start of cycle we have Q, at the end of the cycle we have 0.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Average inventory = (Q+0)/2 =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Q/2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Q/2 is also called cycle inventory.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1127577" y="1962329"/>
            <a:ext cx="7897813" cy="2811462"/>
            <a:chOff x="240" y="2160"/>
            <a:chExt cx="4975" cy="1771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40" y="2160"/>
              <a:ext cx="1147" cy="1498"/>
            </a:xfrm>
            <a:prstGeom prst="rtTriangle">
              <a:avLst/>
            </a:prstGeom>
            <a:solidFill>
              <a:srgbClr val="A5002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1386" y="2160"/>
              <a:ext cx="1147" cy="1498"/>
            </a:xfrm>
            <a:prstGeom prst="rtTriangle">
              <a:avLst/>
            </a:prstGeom>
            <a:solidFill>
              <a:srgbClr val="A5002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536" y="2160"/>
              <a:ext cx="2679" cy="1771"/>
              <a:chOff x="723" y="1436"/>
              <a:chExt cx="4045" cy="2225"/>
            </a:xfrm>
          </p:grpSpPr>
          <p:sp>
            <p:nvSpPr>
              <p:cNvPr id="8" name="Line 41"/>
              <p:cNvSpPr>
                <a:spLocks noChangeShapeType="1"/>
              </p:cNvSpPr>
              <p:nvPr/>
            </p:nvSpPr>
            <p:spPr bwMode="auto">
              <a:xfrm flipV="1">
                <a:off x="4163" y="3318"/>
                <a:ext cx="53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" name="AutoShape 42"/>
              <p:cNvSpPr>
                <a:spLocks noChangeArrowheads="1"/>
              </p:cNvSpPr>
              <p:nvPr/>
            </p:nvSpPr>
            <p:spPr bwMode="auto">
              <a:xfrm>
                <a:off x="723" y="1436"/>
                <a:ext cx="1732" cy="1882"/>
              </a:xfrm>
              <a:prstGeom prst="rtTriangle">
                <a:avLst/>
              </a:prstGeom>
              <a:solidFill>
                <a:srgbClr val="A5002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11" name="AutoShape 43"/>
              <p:cNvSpPr>
                <a:spLocks noChangeArrowheads="1"/>
              </p:cNvSpPr>
              <p:nvPr/>
            </p:nvSpPr>
            <p:spPr bwMode="auto">
              <a:xfrm>
                <a:off x="2454" y="1436"/>
                <a:ext cx="1732" cy="1882"/>
              </a:xfrm>
              <a:prstGeom prst="rtTriangle">
                <a:avLst/>
              </a:prstGeom>
              <a:solidFill>
                <a:srgbClr val="A5002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12" name="Rectangle 44"/>
              <p:cNvSpPr>
                <a:spLocks noChangeArrowheads="1"/>
              </p:cNvSpPr>
              <p:nvPr/>
            </p:nvSpPr>
            <p:spPr bwMode="auto">
              <a:xfrm>
                <a:off x="4097" y="3371"/>
                <a:ext cx="671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Book Antiqua" panose="02040602050305030304" pitchFamily="18" charset="0"/>
                  </a:rPr>
                  <a:t>Time</a:t>
                </a:r>
              </a:p>
            </p:txBody>
          </p:sp>
        </p:grpSp>
      </p:grpSp>
      <p:sp>
        <p:nvSpPr>
          <p:cNvPr id="13" name="Line 54"/>
          <p:cNvSpPr>
            <a:spLocks noChangeShapeType="1"/>
          </p:cNvSpPr>
          <p:nvPr/>
        </p:nvSpPr>
        <p:spPr bwMode="auto">
          <a:xfrm>
            <a:off x="1127577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55"/>
          <p:cNvSpPr>
            <a:spLocks noChangeShapeType="1"/>
          </p:cNvSpPr>
          <p:nvPr/>
        </p:nvSpPr>
        <p:spPr bwMode="auto">
          <a:xfrm>
            <a:off x="2927802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4764540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Line 57"/>
          <p:cNvSpPr>
            <a:spLocks noChangeShapeType="1"/>
          </p:cNvSpPr>
          <p:nvPr/>
        </p:nvSpPr>
        <p:spPr bwMode="auto">
          <a:xfrm>
            <a:off x="6625090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-16525" y="4373435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 each cycle we have Q/2 inventory.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 all cycles we have Q/2 inventory. 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Throughout the year we have Q/2 inventory.</a:t>
            </a:r>
          </a:p>
          <a:p>
            <a:pPr marL="514350" indent="-457200">
              <a:defRPr/>
            </a:pPr>
            <a:r>
              <a:rPr lang="en-US" sz="2400" kern="0" dirty="0">
                <a:latin typeface="Book Antiqua" pitchFamily="18" charset="0"/>
              </a:rPr>
              <a:t>Cost of carrying (holding) one unit of inventory for one year =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H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Holding Costs (Total Carrying Costs) =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CC = HQ/2  </a:t>
            </a:r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-3672" y="1962329"/>
            <a:ext cx="109966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Book Antiqua" panose="02040602050305030304" pitchFamily="18" charset="0"/>
              </a:rPr>
              <a:t>Quantity</a:t>
            </a:r>
          </a:p>
        </p:txBody>
      </p:sp>
    </p:spTree>
    <p:extLst>
      <p:ext uri="{BB962C8B-B14F-4D97-AF65-F5344CB8AC3E}">
        <p14:creationId xmlns:p14="http://schemas.microsoft.com/office/powerpoint/2010/main" val="1368871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  <p:bldP spid="14" grpId="0" animBg="1"/>
      <p:bldP spid="15" grpId="0" animBg="1"/>
      <p:bldP spid="16" grpId="0" animBg="1"/>
      <p:bldP spid="18" grpId="0" build="p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" y="928689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1" name="Worksheet" r:id="rId4" imgW="4781685" imgH="2743200" progId="Excel.Sheet.12">
                  <p:embed/>
                </p:oleObj>
              </mc:Choice>
              <mc:Fallback>
                <p:oleObj name="Worksheet" r:id="rId4" imgW="4781685" imgH="274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" y="928689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9756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EOQ: Minimized Total Cost When OC=CC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0" y="914400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2" name="Worksheet" r:id="rId6" imgW="4781685" imgH="2743200" progId="Excel.Sheet.12">
                  <p:embed/>
                </p:oleObj>
              </mc:Choice>
              <mc:Fallback>
                <p:oleObj name="Worksheet" r:id="rId6" imgW="4781685" imgH="274320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4678"/>
              </p:ext>
            </p:extLst>
          </p:nvPr>
        </p:nvGraphicFramePr>
        <p:xfrm>
          <a:off x="0" y="914400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3" name="Worksheet" r:id="rId8" imgW="4781685" imgH="2743200" progId="Excel.Sheet.12">
                  <p:embed/>
                </p:oleObj>
              </mc:Choice>
              <mc:Fallback>
                <p:oleObj name="Worksheet" r:id="rId8" imgW="4781685" imgH="2743200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70687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957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Economic Order Quantity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002632"/>
              </p:ext>
            </p:extLst>
          </p:nvPr>
        </p:nvGraphicFramePr>
        <p:xfrm>
          <a:off x="213750" y="3581400"/>
          <a:ext cx="2427456" cy="113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6" name="Equation" r:id="rId4" imgW="952087" imgH="444307" progId="Equation.3">
                  <p:embed/>
                </p:oleObj>
              </mc:Choice>
              <mc:Fallback>
                <p:oleObj name="Equation" r:id="rId4" imgW="952087" imgH="444307" progId="Equation.3">
                  <p:embed/>
                  <p:pic>
                    <p:nvPicPr>
                      <p:cNvPr id="5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50" y="3581400"/>
                        <a:ext cx="2427456" cy="1133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790975"/>
              </p:ext>
            </p:extLst>
          </p:nvPr>
        </p:nvGraphicFramePr>
        <p:xfrm>
          <a:off x="3352800" y="3581400"/>
          <a:ext cx="4939675" cy="1145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7" name="Equation" r:id="rId6" imgW="1917360" imgH="444240" progId="Equation.3">
                  <p:embed/>
                </p:oleObj>
              </mc:Choice>
              <mc:Fallback>
                <p:oleObj name="Equation" r:id="rId6" imgW="1917360" imgH="444240" progId="Equation.3">
                  <p:embed/>
                  <p:pic>
                    <p:nvPicPr>
                      <p:cNvPr id="7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81400"/>
                        <a:ext cx="4939675" cy="11450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9050" y="838200"/>
            <a:ext cx="9124950" cy="2895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defRPr/>
            </a:pPr>
            <a:r>
              <a:rPr lang="en-US" sz="2400" kern="0" dirty="0">
                <a:latin typeface="Book Antiqua" pitchFamily="18" charset="0"/>
              </a:rPr>
              <a:t>At EOQ (Economic Order Quantity,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OC=CC</a:t>
            </a:r>
          </a:p>
          <a:p>
            <a:pPr marL="514350" indent="-457200" eaLnBrk="0" hangingPunct="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SD/Q = HQ/2</a:t>
            </a:r>
          </a:p>
          <a:p>
            <a:r>
              <a:rPr lang="en-US" sz="2400" kern="0" dirty="0">
                <a:latin typeface="Book Antiqua" pitchFamily="18" charset="0"/>
              </a:rPr>
              <a:t>24(32000)/Q= 0.6Q/2</a:t>
            </a:r>
          </a:p>
          <a:p>
            <a:r>
              <a:rPr lang="en-US" sz="2400" kern="0" dirty="0">
                <a:latin typeface="Book Antiqua" pitchFamily="18" charset="0"/>
              </a:rPr>
              <a:t>Q</a:t>
            </a:r>
            <a:r>
              <a:rPr lang="en-US" sz="2400" kern="0" baseline="30000" dirty="0">
                <a:latin typeface="Book Antiqua" pitchFamily="18" charset="0"/>
              </a:rPr>
              <a:t>2</a:t>
            </a:r>
            <a:r>
              <a:rPr lang="en-US" sz="2400" kern="0" dirty="0">
                <a:latin typeface="Book Antiqua" pitchFamily="18" charset="0"/>
              </a:rPr>
              <a:t>= 2560000</a:t>
            </a:r>
          </a:p>
          <a:p>
            <a:r>
              <a:rPr lang="en-US" sz="2400" kern="0" dirty="0">
                <a:latin typeface="Book Antiqua" pitchFamily="18" charset="0"/>
              </a:rPr>
              <a:t>Q = 1600</a:t>
            </a:r>
          </a:p>
          <a:p>
            <a:r>
              <a:rPr lang="en-US" sz="2400" kern="0" dirty="0">
                <a:latin typeface="Book Antiqua" pitchFamily="18" charset="0"/>
              </a:rPr>
              <a:t>SD/Q = HQ/2</a:t>
            </a:r>
          </a:p>
          <a:p>
            <a:r>
              <a:rPr lang="en-US" sz="2400" kern="0" dirty="0">
                <a:latin typeface="Book Antiqua" pitchFamily="18" charset="0"/>
              </a:rPr>
              <a:t>Q</a:t>
            </a:r>
            <a:r>
              <a:rPr lang="en-US" sz="2400" kern="0" baseline="30000" dirty="0">
                <a:latin typeface="Book Antiqua" pitchFamily="18" charset="0"/>
              </a:rPr>
              <a:t>2</a:t>
            </a:r>
            <a:r>
              <a:rPr lang="en-US" sz="2400" kern="0" dirty="0">
                <a:latin typeface="Book Antiqua" pitchFamily="18" charset="0"/>
              </a:rPr>
              <a:t> = 2DS/H</a:t>
            </a:r>
          </a:p>
        </p:txBody>
      </p:sp>
      <p:sp>
        <p:nvSpPr>
          <p:cNvPr id="6" name="Rectangle 5"/>
          <p:cNvSpPr/>
          <p:nvPr/>
        </p:nvSpPr>
        <p:spPr>
          <a:xfrm>
            <a:off x="84137" y="5181600"/>
            <a:ext cx="899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That is one way to compute EOQ and not to memorize it. </a:t>
            </a:r>
          </a:p>
        </p:txBody>
      </p:sp>
    </p:spTree>
    <p:extLst>
      <p:ext uri="{BB962C8B-B14F-4D97-AF65-F5344CB8AC3E}">
        <p14:creationId xmlns:p14="http://schemas.microsoft.com/office/powerpoint/2010/main" val="361660305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25400"/>
            <a:ext cx="9144000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800" dirty="0">
                <a:solidFill>
                  <a:srgbClr val="AA0000"/>
                </a:solidFill>
                <a:latin typeface="Impact" pitchFamily="34" charset="0"/>
              </a:rPr>
              <a:t>Number of Orders &amp; Length of Ordering Cycle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0" y="9906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826691"/>
            <a:ext cx="8899526" cy="52629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b) How many times should we order ?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R=D = 32000 per year,  EOQ = 1600 each time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# of times that we order  = D/EOQ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D/Q = 32000/1600 = 20 times.</a:t>
            </a:r>
          </a:p>
          <a:p>
            <a:pPr marL="457200" indent="-457200"/>
            <a:endParaRPr lang="en-US" sz="2400" dirty="0">
              <a:latin typeface="Book Antiqua" panose="02040602050305030304" pitchFamily="18" charset="0"/>
            </a:endParaRPr>
          </a:p>
          <a:p>
            <a:pPr marL="457200" indent="-457200"/>
            <a:r>
              <a:rPr lang="en-US" sz="2400" dirty="0">
                <a:latin typeface="Book Antiqua" panose="02040602050305030304" pitchFamily="18" charset="0"/>
              </a:rPr>
              <a:t>c) What is the length of an order cycle ?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We order 20 times. 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Working days = 240/year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240/20 = 12 days.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Alternatively 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32000 is required for one year (240 days)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Each day we need 32000/240 = 133.333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1600 is enough for how long?</a:t>
            </a:r>
          </a:p>
          <a:p>
            <a:pPr marL="684213" indent="-684213"/>
            <a:r>
              <a:rPr lang="en-US" sz="2400" dirty="0">
                <a:latin typeface="Book Antiqua" pitchFamily="18" charset="0"/>
              </a:rPr>
              <a:t>(1600/133.33) = 12 day</a:t>
            </a:r>
          </a:p>
        </p:txBody>
      </p:sp>
    </p:spTree>
    <p:extLst>
      <p:ext uri="{BB962C8B-B14F-4D97-AF65-F5344CB8AC3E}">
        <p14:creationId xmlns:p14="http://schemas.microsoft.com/office/powerpoint/2010/main" val="3855269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44955</TotalTime>
  <Words>1768</Words>
  <Application>Microsoft Office PowerPoint</Application>
  <PresentationFormat>On-screen Show (4:3)</PresentationFormat>
  <Paragraphs>215</Paragraphs>
  <Slides>22</Slides>
  <Notes>14</Notes>
  <HiddenSlides>0</HiddenSlides>
  <MMClips>2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41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Roboto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Equation</vt:lpstr>
      <vt:lpstr>Inventory Basic Model</vt:lpstr>
      <vt:lpstr>Teams and Clusters- In this Course and In Future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S, H and R in the Game</vt:lpstr>
      <vt:lpstr>R for One Month and H/12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620</cp:revision>
  <cp:lastPrinted>2019-05-09T17:43:43Z</cp:lastPrinted>
  <dcterms:created xsi:type="dcterms:W3CDTF">2008-11-22T01:06:20Z</dcterms:created>
  <dcterms:modified xsi:type="dcterms:W3CDTF">2020-08-29T08:01:16Z</dcterms:modified>
</cp:coreProperties>
</file>