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37"/>
  </p:notesMasterIdLst>
  <p:handoutMasterIdLst>
    <p:handoutMasterId r:id="rId38"/>
  </p:handoutMasterIdLst>
  <p:sldIdLst>
    <p:sldId id="377" r:id="rId5"/>
    <p:sldId id="433" r:id="rId6"/>
    <p:sldId id="474" r:id="rId7"/>
    <p:sldId id="476" r:id="rId8"/>
    <p:sldId id="475" r:id="rId9"/>
    <p:sldId id="434" r:id="rId10"/>
    <p:sldId id="472" r:id="rId11"/>
    <p:sldId id="437" r:id="rId12"/>
    <p:sldId id="471" r:id="rId13"/>
    <p:sldId id="438" r:id="rId14"/>
    <p:sldId id="467" r:id="rId15"/>
    <p:sldId id="482" r:id="rId16"/>
    <p:sldId id="441" r:id="rId17"/>
    <p:sldId id="469" r:id="rId18"/>
    <p:sldId id="468" r:id="rId19"/>
    <p:sldId id="477" r:id="rId20"/>
    <p:sldId id="442" r:id="rId21"/>
    <p:sldId id="456" r:id="rId22"/>
    <p:sldId id="457" r:id="rId23"/>
    <p:sldId id="458" r:id="rId24"/>
    <p:sldId id="459" r:id="rId25"/>
    <p:sldId id="460" r:id="rId26"/>
    <p:sldId id="461" r:id="rId27"/>
    <p:sldId id="462" r:id="rId28"/>
    <p:sldId id="463" r:id="rId29"/>
    <p:sldId id="464" r:id="rId30"/>
    <p:sldId id="478" r:id="rId31"/>
    <p:sldId id="479" r:id="rId32"/>
    <p:sldId id="480" r:id="rId33"/>
    <p:sldId id="481" r:id="rId34"/>
    <p:sldId id="454" r:id="rId35"/>
    <p:sldId id="455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B1F"/>
    <a:srgbClr val="8CE33D"/>
    <a:srgbClr val="000078"/>
    <a:srgbClr val="00863D"/>
    <a:srgbClr val="9B0000"/>
    <a:srgbClr val="370000"/>
    <a:srgbClr val="FF9900"/>
    <a:srgbClr val="FF0066"/>
    <a:srgbClr val="A50023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94434" autoAdjust="0"/>
  </p:normalViewPr>
  <p:slideViewPr>
    <p:cSldViewPr>
      <p:cViewPr varScale="1">
        <p:scale>
          <a:sx n="105" d="100"/>
          <a:sy n="105" d="100"/>
        </p:scale>
        <p:origin x="15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55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4/1/2019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476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8029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18599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8494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9381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451D47E-A50C-430E-BA51-1D96DD276BDF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274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451D47E-A50C-430E-BA51-1D96DD276BDF}" type="slidenum">
              <a:rPr lang="en-US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94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451D47E-A50C-430E-BA51-1D96DD276BDF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679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451D47E-A50C-430E-BA51-1D96DD276BDF}" type="slidenum">
              <a:rPr lang="en-US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40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6702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577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1732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3911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49086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94325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4037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6475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5138D-BA06-4E7C-99FA-38DDE68AFE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288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ED9AF-B9A1-4DB5-BFCD-8B80A8A83D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699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438400" y="5562600"/>
            <a:ext cx="6477000" cy="990600"/>
          </a:xfrm>
          <a:prstGeom prst="rect">
            <a:avLst/>
          </a:prstGeo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5351A-25EA-4723-82FF-7E1EE53929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85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C2DC5-3867-40EF-A21F-D0F627E12E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535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27536-3865-4D23-9968-6DE31C73AE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569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 Asef-Vaziri   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July-2015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chemeClr val="tx1"/>
                </a:solidFill>
              </a:rPr>
              <a:t>Basic </a:t>
            </a:r>
            <a:r>
              <a:rPr lang="en-US" sz="1200" b="1" i="1" baseline="0" dirty="0" smtClean="0">
                <a:solidFill>
                  <a:schemeClr val="tx1"/>
                </a:solidFill>
              </a:rPr>
              <a:t>Inventory Model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6858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789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0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2.xlsx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.xlsx"/><Relationship Id="rId9" Type="http://schemas.openxmlformats.org/officeDocument/2006/relationships/image" Target="../media/image4.e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4.w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Inventory Basic Model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36534" y="5638800"/>
            <a:ext cx="9067800" cy="1219200"/>
          </a:xfrm>
        </p:spPr>
        <p:txBody>
          <a:bodyPr/>
          <a:lstStyle/>
          <a:p>
            <a:r>
              <a:rPr lang="en-US" dirty="0" smtClean="0">
                <a:latin typeface="Impact" panose="020B0806030902050204" pitchFamily="34" charset="0"/>
              </a:rPr>
              <a:t>How </a:t>
            </a:r>
            <a:r>
              <a:rPr lang="en-US" dirty="0">
                <a:latin typeface="Impact" panose="020B0806030902050204" pitchFamily="34" charset="0"/>
              </a:rPr>
              <a:t>can it be that mathematics, being after all a product of human thought which is independent of experience, is so admirably appropriate to the objects of reality</a:t>
            </a:r>
            <a:r>
              <a:rPr lang="en-US" dirty="0" smtClean="0">
                <a:latin typeface="Impact" panose="020B0806030902050204" pitchFamily="34" charset="0"/>
              </a:rPr>
              <a:t>? Albert </a:t>
            </a:r>
            <a:r>
              <a:rPr lang="en-US" dirty="0">
                <a:latin typeface="Impact" panose="020B0806030902050204" pitchFamily="34" charset="0"/>
              </a:rPr>
              <a:t>Einstein</a:t>
            </a:r>
          </a:p>
        </p:txBody>
      </p:sp>
      <p:pic>
        <p:nvPicPr>
          <p:cNvPr id="5" name="Picture 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34313" y="2438400"/>
            <a:ext cx="3233487" cy="1905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3"/>
          <p:cNvSpPr txBox="1">
            <a:spLocks noChangeArrowheads="1"/>
          </p:cNvSpPr>
          <p:nvPr/>
        </p:nvSpPr>
        <p:spPr bwMode="auto">
          <a:xfrm>
            <a:off x="0" y="76200"/>
            <a:ext cx="9144000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>
                <a:latin typeface="Impact" pitchFamily="34" charset="0"/>
              </a:rPr>
              <a:t>Problem 1</a:t>
            </a:r>
          </a:p>
        </p:txBody>
      </p:sp>
      <p:sp>
        <p:nvSpPr>
          <p:cNvPr id="2057" name="Text Box 5"/>
          <p:cNvSpPr txBox="1">
            <a:spLocks noChangeArrowheads="1"/>
          </p:cNvSpPr>
          <p:nvPr/>
        </p:nvSpPr>
        <p:spPr bwMode="auto">
          <a:xfrm>
            <a:off x="0" y="990600"/>
            <a:ext cx="18415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 dirty="0"/>
          </a:p>
          <a:p>
            <a:endParaRPr lang="en-US" sz="2800" dirty="0"/>
          </a:p>
        </p:txBody>
      </p:sp>
      <p:sp>
        <p:nvSpPr>
          <p:cNvPr id="376843" name="Text Box 11"/>
          <p:cNvSpPr txBox="1">
            <a:spLocks noChangeArrowheads="1"/>
          </p:cNvSpPr>
          <p:nvPr/>
        </p:nvSpPr>
        <p:spPr bwMode="auto">
          <a:xfrm>
            <a:off x="74868" y="838200"/>
            <a:ext cx="9069131" cy="56630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g</a:t>
            </a:r>
            <a:r>
              <a:rPr lang="en-US" sz="2400" dirty="0" smtClean="0">
                <a:latin typeface="Book Antiqua" pitchFamily="18" charset="0"/>
              </a:rPr>
              <a:t>) </a:t>
            </a:r>
            <a:r>
              <a:rPr lang="en-US" sz="2400" dirty="0">
                <a:latin typeface="Book Antiqua" pitchFamily="18" charset="0"/>
              </a:rPr>
              <a:t>Compute the flow time ?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 smtClean="0">
                <a:latin typeface="Book Antiqua" pitchFamily="18" charset="0"/>
              </a:rPr>
              <a:t>Demand = 32000 per year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 smtClean="0">
                <a:latin typeface="Book Antiqua" pitchFamily="18" charset="0"/>
              </a:rPr>
              <a:t>Therefore throughput = 32000 per year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 smtClean="0">
                <a:latin typeface="Book Antiqua" pitchFamily="18" charset="0"/>
              </a:rPr>
              <a:t>Maximum inventory = EOQ =  1600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 smtClean="0">
                <a:latin typeface="Book Antiqua" pitchFamily="18" charset="0"/>
              </a:rPr>
              <a:t>Average inventory = 1600/2 = 800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 smtClean="0">
                <a:latin typeface="Book Antiqua" pitchFamily="18" charset="0"/>
              </a:rPr>
              <a:t>RT=I  </a:t>
            </a:r>
            <a:r>
              <a:rPr lang="en-US" sz="2400" dirty="0" smtClean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 smtClean="0">
                <a:latin typeface="Book Antiqua" pitchFamily="18" charset="0"/>
              </a:rPr>
              <a:t>32000T=800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 smtClean="0">
                <a:latin typeface="Book Antiqua" pitchFamily="18" charset="0"/>
              </a:rPr>
              <a:t>T=800/32000=1/40 year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 smtClean="0">
                <a:latin typeface="Book Antiqua" pitchFamily="18" charset="0"/>
              </a:rPr>
              <a:t>Year = 240 days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 smtClean="0">
                <a:latin typeface="Book Antiqua" pitchFamily="18" charset="0"/>
              </a:rPr>
              <a:t>T=240(1/40)= 6 days</a:t>
            </a:r>
          </a:p>
          <a:p>
            <a:pPr marL="228600" indent="-228600">
              <a:spcAft>
                <a:spcPts val="600"/>
              </a:spcAft>
              <a:defRPr/>
            </a:pPr>
            <a:r>
              <a:rPr lang="en-US" sz="2400" dirty="0" smtClean="0">
                <a:latin typeface="Book Antiqua" pitchFamily="18" charset="0"/>
              </a:rPr>
              <a:t>Alternatively, the length of an order cycle is 12 days. The first item of an order when received spends 0 days, the last item spends 12 days. 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 smtClean="0">
                <a:latin typeface="Book Antiqua" pitchFamily="18" charset="0"/>
              </a:rPr>
              <a:t>On average they spend (0+12)/2 = 6 days</a:t>
            </a: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2104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6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6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6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6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6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76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76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6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76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76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76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7620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Impact" pitchFamily="34" charset="0"/>
              </a:rPr>
              <a:t>Problem </a:t>
            </a:r>
            <a:r>
              <a:rPr lang="en-US" sz="3200" dirty="0" smtClean="0">
                <a:latin typeface="Impact" pitchFamily="34" charset="0"/>
              </a:rPr>
              <a:t>1</a:t>
            </a:r>
            <a:endParaRPr lang="en-US" sz="2800" dirty="0"/>
          </a:p>
        </p:txBody>
      </p:sp>
      <p:sp>
        <p:nvSpPr>
          <p:cNvPr id="460803" name="Text Box 3"/>
          <p:cNvSpPr txBox="1">
            <a:spLocks noChangeArrowheads="1"/>
          </p:cNvSpPr>
          <p:nvPr/>
        </p:nvSpPr>
        <p:spPr bwMode="auto">
          <a:xfrm>
            <a:off x="0" y="685800"/>
            <a:ext cx="92202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h</a:t>
            </a:r>
            <a:r>
              <a:rPr lang="en-US" sz="2400" dirty="0" smtClean="0">
                <a:latin typeface="Book Antiqua" pitchFamily="18" charset="0"/>
              </a:rPr>
              <a:t>) Compute inventory turns.</a:t>
            </a:r>
          </a:p>
          <a:p>
            <a:pPr marL="341313" indent="-341313" eaLnBrk="1" hangingPunct="1"/>
            <a:r>
              <a:rPr lang="en-US" sz="2400" dirty="0" smtClean="0">
                <a:latin typeface="Book Antiqua" pitchFamily="18" charset="0"/>
              </a:rPr>
              <a:t>Inventory </a:t>
            </a:r>
            <a:r>
              <a:rPr lang="en-US" sz="2400" dirty="0">
                <a:latin typeface="Book Antiqua" pitchFamily="18" charset="0"/>
              </a:rPr>
              <a:t>turn = Demand divided by average inventory</a:t>
            </a:r>
            <a:r>
              <a:rPr lang="en-US" sz="2400" dirty="0" smtClean="0">
                <a:latin typeface="Book Antiqua" pitchFamily="18" charset="0"/>
              </a:rPr>
              <a:t>.</a:t>
            </a:r>
          </a:p>
          <a:p>
            <a:pPr eaLnBrk="1" hangingPunct="1">
              <a:defRPr/>
            </a:pPr>
            <a:r>
              <a:rPr lang="en-US" sz="2400" dirty="0" smtClean="0">
                <a:latin typeface="Book Antiqua" pitchFamily="18" charset="0"/>
              </a:rPr>
              <a:t>Average </a:t>
            </a:r>
            <a:r>
              <a:rPr lang="en-US" sz="2400" dirty="0">
                <a:latin typeface="Book Antiqua" pitchFamily="18" charset="0"/>
              </a:rPr>
              <a:t>inventory </a:t>
            </a:r>
            <a:r>
              <a:rPr lang="en-US" sz="2400" dirty="0" smtClean="0">
                <a:latin typeface="Book Antiqua" pitchFamily="18" charset="0"/>
              </a:rPr>
              <a:t>=  </a:t>
            </a:r>
            <a:r>
              <a:rPr lang="en-US" sz="2400" i="1" dirty="0">
                <a:latin typeface="Book Antiqua" pitchFamily="18" charset="0"/>
              </a:rPr>
              <a:t>I = </a:t>
            </a:r>
            <a:r>
              <a:rPr lang="en-US" sz="2400" i="1" dirty="0">
                <a:solidFill>
                  <a:srgbClr val="C00000"/>
                </a:solidFill>
                <a:latin typeface="Book Antiqua" pitchFamily="18" charset="0"/>
              </a:rPr>
              <a:t>Q/2</a:t>
            </a:r>
            <a:r>
              <a:rPr lang="en-US" sz="2400" b="1" dirty="0">
                <a:solidFill>
                  <a:srgbClr val="CC0066"/>
                </a:solidFill>
                <a:latin typeface="Book Antiqua" pitchFamily="18" charset="0"/>
              </a:rPr>
              <a:t> 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I</a:t>
            </a:r>
            <a:r>
              <a:rPr lang="en-US" sz="2400" dirty="0" smtClean="0">
                <a:latin typeface="Book Antiqua" pitchFamily="18" charset="0"/>
              </a:rPr>
              <a:t>nventory </a:t>
            </a:r>
            <a:r>
              <a:rPr lang="en-US" sz="2400" dirty="0">
                <a:latin typeface="Book Antiqua" pitchFamily="18" charset="0"/>
              </a:rPr>
              <a:t>turns = D/(Q/2)= </a:t>
            </a:r>
            <a:r>
              <a:rPr lang="en-US" sz="2400" dirty="0" smtClean="0">
                <a:latin typeface="Book Antiqua" pitchFamily="18" charset="0"/>
              </a:rPr>
              <a:t>32000/(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1600/2</a:t>
            </a:r>
            <a:r>
              <a:rPr lang="en-US" sz="2400" dirty="0" smtClean="0">
                <a:latin typeface="Book Antiqua" pitchFamily="18" charset="0"/>
              </a:rPr>
              <a:t>)  </a:t>
            </a:r>
            <a:endParaRPr lang="en-US" sz="2400" dirty="0">
              <a:latin typeface="Book Antiqua" pitchFamily="18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Book Antiqua" pitchFamily="18" charset="0"/>
              </a:rPr>
              <a:t>Inventory </a:t>
            </a:r>
            <a:r>
              <a:rPr lang="en-US" sz="2400" dirty="0">
                <a:latin typeface="Book Antiqua" pitchFamily="18" charset="0"/>
              </a:rPr>
              <a:t>turns = </a:t>
            </a:r>
            <a:r>
              <a:rPr lang="en-US" sz="2400" dirty="0" smtClean="0">
                <a:latin typeface="Book Antiqua" pitchFamily="18" charset="0"/>
              </a:rPr>
              <a:t>40 </a:t>
            </a:r>
            <a:r>
              <a:rPr lang="en-US" sz="2400" dirty="0">
                <a:latin typeface="Book Antiqua" pitchFamily="18" charset="0"/>
              </a:rPr>
              <a:t>times per year</a:t>
            </a:r>
            <a:r>
              <a:rPr lang="en-US" sz="2400" dirty="0" smtClean="0">
                <a:latin typeface="Book Antiqua" pitchFamily="18" charset="0"/>
              </a:rPr>
              <a:t>.</a:t>
            </a:r>
          </a:p>
          <a:p>
            <a:pPr eaLnBrk="1" hangingPunct="1">
              <a:defRPr/>
            </a:pPr>
            <a:endParaRPr lang="en-US" sz="2400" dirty="0">
              <a:latin typeface="Book Antiqua" pitchFamily="18" charset="0"/>
            </a:endParaRPr>
          </a:p>
          <a:p>
            <a:pPr eaLnBrk="1" hangingPunct="1">
              <a:defRPr/>
            </a:pPr>
            <a:endParaRPr lang="en-US" sz="2400" dirty="0" smtClean="0">
              <a:latin typeface="Book Antiqua" pitchFamily="18" charset="0"/>
            </a:endParaRPr>
          </a:p>
          <a:p>
            <a:pPr marL="341313" indent="-341313" eaLnBrk="1" hangingPunct="1"/>
            <a:r>
              <a:rPr lang="en-US" sz="2400" dirty="0" smtClean="0">
                <a:latin typeface="Book Antiqua" pitchFamily="18" charset="0"/>
              </a:rPr>
              <a:t>Notes:</a:t>
            </a:r>
          </a:p>
          <a:p>
            <a:pPr marL="341313" indent="-341313" eaLnBrk="1" hangingPunct="1"/>
            <a:r>
              <a:rPr lang="en-US" sz="2400" dirty="0" smtClean="0">
                <a:latin typeface="Book Antiqua" pitchFamily="18" charset="0"/>
              </a:rPr>
              <a:t>Cycle </a:t>
            </a:r>
            <a:r>
              <a:rPr lang="en-US" sz="2400" dirty="0">
                <a:latin typeface="Book Antiqua" pitchFamily="18" charset="0"/>
              </a:rPr>
              <a:t>inventory is always defined as Max Inventory divided by 2.</a:t>
            </a: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Cycle inventory = Q/2 </a:t>
            </a: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If there is no safety </a:t>
            </a:r>
            <a:r>
              <a:rPr lang="en-US" sz="2400" dirty="0" smtClean="0">
                <a:latin typeface="Book Antiqua" pitchFamily="18" charset="0"/>
              </a:rPr>
              <a:t>stock</a:t>
            </a:r>
            <a:r>
              <a:rPr lang="en-US" sz="2400" dirty="0">
                <a:latin typeface="Book Antiqua" pitchFamily="18" charset="0"/>
              </a:rPr>
              <a:t/>
            </a:r>
            <a:br>
              <a:rPr lang="en-US" sz="2400" dirty="0">
                <a:latin typeface="Book Antiqua" pitchFamily="18" charset="0"/>
              </a:rPr>
            </a:br>
            <a:r>
              <a:rPr lang="en-US" sz="2400" dirty="0">
                <a:latin typeface="Book Antiqua" pitchFamily="18" charset="0"/>
              </a:rPr>
              <a:t>Average inventory is the same as Cycle </a:t>
            </a:r>
            <a:r>
              <a:rPr lang="en-US" sz="2400" dirty="0" smtClean="0">
                <a:latin typeface="Book Antiqua" pitchFamily="18" charset="0"/>
              </a:rPr>
              <a:t>inventory = 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Q/2.</a:t>
            </a:r>
            <a:endParaRPr lang="en-US" sz="2400" dirty="0">
              <a:solidFill>
                <a:srgbClr val="FF0000"/>
              </a:solidFill>
              <a:latin typeface="Book Antiqua" pitchFamily="18" charset="0"/>
            </a:endParaRP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If there is safety </a:t>
            </a:r>
            <a:r>
              <a:rPr lang="en-US" sz="2400" dirty="0" smtClean="0">
                <a:latin typeface="Book Antiqua" pitchFamily="18" charset="0"/>
              </a:rPr>
              <a:t>stock- We will discuss it in ROP lecture</a:t>
            </a:r>
            <a:endParaRPr lang="en-US" sz="2400" dirty="0">
              <a:latin typeface="Book Antiqua" pitchFamily="18" charset="0"/>
            </a:endParaRP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	Average inventory = Cycle Inventory +Safety </a:t>
            </a:r>
            <a:r>
              <a:rPr lang="en-US" sz="2400" dirty="0" smtClean="0">
                <a:latin typeface="Book Antiqua" pitchFamily="18" charset="0"/>
              </a:rPr>
              <a:t>Stock = 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Q/2 +Is</a:t>
            </a:r>
            <a:endParaRPr lang="en-US" sz="2400" dirty="0">
              <a:solidFill>
                <a:srgbClr val="FF0000"/>
              </a:solidFill>
              <a:latin typeface="Book Antiqua" pitchFamily="18" charset="0"/>
            </a:endParaRPr>
          </a:p>
          <a:p>
            <a:pPr eaLnBrk="1" hangingPunct="1">
              <a:defRPr/>
            </a:pPr>
            <a:endParaRPr lang="en-US" sz="2400" dirty="0">
              <a:latin typeface="Book Antiqua" pitchFamily="18" charset="0"/>
            </a:endParaRPr>
          </a:p>
          <a:p>
            <a:pPr eaLnBrk="1" hangingPunct="1">
              <a:defRPr/>
            </a:pPr>
            <a:endParaRPr 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68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60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6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6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60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60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1500" y="685800"/>
            <a:ext cx="90725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Victor sells a line of upscale evening dresses in his boutique. He charges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$300 per dress</a:t>
            </a:r>
            <a:r>
              <a:rPr lang="en-US" sz="2400" dirty="0">
                <a:latin typeface="Book Antiqua" pitchFamily="18" charset="0"/>
              </a:rPr>
              <a:t>, and </a:t>
            </a:r>
            <a:r>
              <a:rPr lang="en-US" sz="2400" dirty="0" smtClean="0">
                <a:latin typeface="Book Antiqua" pitchFamily="18" charset="0"/>
              </a:rPr>
              <a:t>sells </a:t>
            </a:r>
            <a:r>
              <a:rPr lang="en-US" sz="2400" dirty="0">
                <a:latin typeface="Book Antiqua" pitchFamily="18" charset="0"/>
              </a:rPr>
              <a:t>average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30 dresses per week</a:t>
            </a:r>
            <a:r>
              <a:rPr lang="en-US" sz="2400" dirty="0">
                <a:latin typeface="Book Antiqua" pitchFamily="18" charset="0"/>
              </a:rPr>
              <a:t>. Currently, Vector orders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10 week supply at a time </a:t>
            </a:r>
            <a:r>
              <a:rPr lang="en-US" sz="2400" dirty="0">
                <a:latin typeface="Book Antiqua" pitchFamily="18" charset="0"/>
              </a:rPr>
              <a:t>from the manufacturer. He pays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$150 per dress</a:t>
            </a:r>
            <a:r>
              <a:rPr lang="en-US" sz="2400" dirty="0">
                <a:latin typeface="Book Antiqua" pitchFamily="18" charset="0"/>
              </a:rPr>
              <a:t>, and it takes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two weeks  to receive </a:t>
            </a:r>
            <a:r>
              <a:rPr lang="en-US" sz="2400" dirty="0">
                <a:latin typeface="Book Antiqua" pitchFamily="18" charset="0"/>
              </a:rPr>
              <a:t>each delivery. Victor estimates his administrative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cost of placing each order at $225</a:t>
            </a:r>
            <a:r>
              <a:rPr lang="en-US" sz="2400" dirty="0">
                <a:latin typeface="Book Antiqua" pitchFamily="18" charset="0"/>
              </a:rPr>
              <a:t>. His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inventory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carrying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cost </a:t>
            </a:r>
            <a:r>
              <a:rPr lang="en-US" sz="2400" dirty="0">
                <a:latin typeface="Book Antiqua" pitchFamily="18" charset="0"/>
              </a:rPr>
              <a:t>including cost of capital, storage, and obsolescence is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20% of the purchasing cost</a:t>
            </a:r>
            <a:r>
              <a:rPr lang="en-US" sz="2400" dirty="0">
                <a:latin typeface="Book Antiqua" pitchFamily="18" charset="0"/>
              </a:rPr>
              <a:t>. Assume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50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weeks per year. 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30163"/>
            <a:ext cx="9144000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 smtClean="0">
                <a:latin typeface="Impact" pitchFamily="34" charset="0"/>
              </a:rPr>
              <a:t> </a:t>
            </a:r>
            <a:r>
              <a:rPr lang="en-US" sz="3200" dirty="0">
                <a:latin typeface="Impact" pitchFamily="34" charset="0"/>
              </a:rPr>
              <a:t>Problem </a:t>
            </a:r>
            <a:r>
              <a:rPr lang="en-US" sz="3200" dirty="0" smtClean="0">
                <a:latin typeface="Impact" pitchFamily="34" charset="0"/>
              </a:rPr>
              <a:t>2: Other Policies vs. Optimal Policy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8235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5761908" y="793749"/>
            <a:ext cx="3305892" cy="322656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8754" name="Text Box 2"/>
          <p:cNvSpPr txBox="1">
            <a:spLocks noChangeArrowheads="1"/>
          </p:cNvSpPr>
          <p:nvPr/>
        </p:nvSpPr>
        <p:spPr bwMode="auto">
          <a:xfrm>
            <a:off x="78658" y="762000"/>
            <a:ext cx="575945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ts val="600"/>
              </a:spcBef>
              <a:defRPr/>
            </a:pPr>
            <a:r>
              <a:rPr lang="en-US" sz="2400" dirty="0" smtClean="0">
                <a:latin typeface="Book Antiqua" pitchFamily="18" charset="0"/>
              </a:rPr>
              <a:t>a) Compute 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smtClean="0">
                <a:latin typeface="Book Antiqua" pitchFamily="18" charset="0"/>
              </a:rPr>
              <a:t>the total ordering cost and carrying  cost under </a:t>
            </a:r>
            <a:r>
              <a:rPr lang="en-US" sz="2400" dirty="0">
                <a:latin typeface="Book Antiqua" pitchFamily="18" charset="0"/>
              </a:rPr>
              <a:t>the current ordering policy? 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Number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of orders/yr = D/Q =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1500/300 </a:t>
            </a:r>
            <a:endParaRPr lang="en-US" sz="2400" dirty="0">
              <a:solidFill>
                <a:srgbClr val="C00000"/>
              </a:solidFill>
              <a:latin typeface="Book Antiqua" pitchFamily="18" charset="0"/>
            </a:endParaRP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=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5</a:t>
            </a:r>
            <a:endParaRPr lang="en-US" sz="2400" b="1" dirty="0">
              <a:solidFill>
                <a:srgbClr val="000078"/>
              </a:solidFill>
              <a:latin typeface="Book Antiqua" pitchFamily="18" charset="0"/>
            </a:endParaRP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(</a:t>
            </a:r>
            <a:r>
              <a:rPr lang="en-US" sz="2400" i="1" dirty="0">
                <a:latin typeface="Book Antiqua" pitchFamily="18" charset="0"/>
              </a:rPr>
              <a:t>D/Q</a:t>
            </a:r>
            <a:r>
              <a:rPr lang="en-US" sz="2400" dirty="0">
                <a:latin typeface="Book Antiqua" pitchFamily="18" charset="0"/>
              </a:rPr>
              <a:t>) </a:t>
            </a:r>
            <a:r>
              <a:rPr lang="en-US" sz="2400" i="1" dirty="0">
                <a:latin typeface="Book Antiqua" pitchFamily="18" charset="0"/>
              </a:rPr>
              <a:t>S </a:t>
            </a:r>
            <a:r>
              <a:rPr lang="en-US" sz="2400" dirty="0">
                <a:latin typeface="Book Antiqua" pitchFamily="18" charset="0"/>
              </a:rPr>
              <a:t>= </a:t>
            </a:r>
            <a:r>
              <a:rPr lang="en-US" sz="2400" dirty="0" smtClean="0">
                <a:latin typeface="Book Antiqua" pitchFamily="18" charset="0"/>
              </a:rPr>
              <a:t>5(225</a:t>
            </a:r>
            <a:r>
              <a:rPr lang="en-US" sz="2400" dirty="0">
                <a:latin typeface="Book Antiqua" pitchFamily="18" charset="0"/>
              </a:rPr>
              <a:t>) = </a:t>
            </a:r>
            <a:r>
              <a:rPr lang="en-US" sz="2400" dirty="0" smtClean="0">
                <a:latin typeface="Book Antiqua" pitchFamily="18" charset="0"/>
              </a:rPr>
              <a:t>1,125/yr</a:t>
            </a:r>
            <a:r>
              <a:rPr lang="en-US" sz="2400" dirty="0">
                <a:latin typeface="Book Antiqua" pitchFamily="18" charset="0"/>
              </a:rPr>
              <a:t>.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Average inventory = Q/2 = 300/2 = 150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H =  0.2(150) = </a:t>
            </a:r>
            <a:r>
              <a:rPr lang="en-US" sz="2400" dirty="0" smtClean="0">
                <a:latin typeface="Book Antiqua" pitchFamily="18" charset="0"/>
              </a:rPr>
              <a:t>30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458755" name="Text Box 3"/>
          <p:cNvSpPr txBox="1">
            <a:spLocks noChangeArrowheads="1"/>
          </p:cNvSpPr>
          <p:nvPr/>
        </p:nvSpPr>
        <p:spPr bwMode="auto">
          <a:xfrm>
            <a:off x="5832475" y="850217"/>
            <a:ext cx="3311525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/>
            <a:r>
              <a:rPr lang="en-US" sz="2000" dirty="0">
                <a:latin typeface="Book Antiqua" pitchFamily="18" charset="0"/>
              </a:rPr>
              <a:t>F</a:t>
            </a:r>
            <a:r>
              <a:rPr lang="en-US" sz="2000" dirty="0" smtClean="0">
                <a:latin typeface="Book Antiqua" pitchFamily="18" charset="0"/>
              </a:rPr>
              <a:t>low </a:t>
            </a:r>
            <a:r>
              <a:rPr lang="en-US" sz="2000" dirty="0">
                <a:latin typeface="Book Antiqua" pitchFamily="18" charset="0"/>
              </a:rPr>
              <a:t>unit = one dress</a:t>
            </a:r>
          </a:p>
          <a:p>
            <a:pPr marL="342900" indent="-342900" eaLnBrk="1" hangingPunct="1"/>
            <a:r>
              <a:rPr lang="en-US" sz="2000" dirty="0">
                <a:latin typeface="Book Antiqua" pitchFamily="18" charset="0"/>
              </a:rPr>
              <a:t>F</a:t>
            </a:r>
            <a:r>
              <a:rPr lang="en-US" sz="2000" dirty="0" smtClean="0">
                <a:latin typeface="Book Antiqua" pitchFamily="18" charset="0"/>
              </a:rPr>
              <a:t>low </a:t>
            </a:r>
            <a:r>
              <a:rPr lang="en-US" sz="2000" dirty="0">
                <a:latin typeface="Book Antiqua" pitchFamily="18" charset="0"/>
              </a:rPr>
              <a:t>rate </a:t>
            </a:r>
            <a:r>
              <a:rPr lang="en-US" sz="2000" i="1" dirty="0" smtClean="0">
                <a:latin typeface="Book Antiqua" pitchFamily="18" charset="0"/>
              </a:rPr>
              <a:t>D </a:t>
            </a:r>
            <a:r>
              <a:rPr lang="en-US" sz="2000" i="1" dirty="0">
                <a:latin typeface="Book Antiqua" pitchFamily="18" charset="0"/>
              </a:rPr>
              <a:t>= </a:t>
            </a:r>
            <a:r>
              <a:rPr lang="en-US" sz="2000" dirty="0">
                <a:latin typeface="Book Antiqua" pitchFamily="18" charset="0"/>
              </a:rPr>
              <a:t>30 units/wk</a:t>
            </a:r>
          </a:p>
          <a:p>
            <a:pPr marL="342900" indent="-342900" eaLnBrk="1" hangingPunct="1"/>
            <a:r>
              <a:rPr lang="en-US" sz="2000" dirty="0" smtClean="0">
                <a:latin typeface="Book Antiqua" pitchFamily="18" charset="0"/>
              </a:rPr>
              <a:t>50 </a:t>
            </a:r>
            <a:r>
              <a:rPr lang="en-US" sz="2000" dirty="0">
                <a:latin typeface="Book Antiqua" pitchFamily="18" charset="0"/>
              </a:rPr>
              <a:t>weeks per year</a:t>
            </a:r>
          </a:p>
          <a:p>
            <a:pPr marL="342900" indent="-342900" eaLnBrk="1" hangingPunct="1"/>
            <a:r>
              <a:rPr lang="en-US" sz="2000" dirty="0" smtClean="0">
                <a:latin typeface="Book Antiqua" pitchFamily="18" charset="0"/>
              </a:rPr>
              <a:t>Ten </a:t>
            </a:r>
            <a:r>
              <a:rPr lang="en-US" sz="2000" dirty="0">
                <a:latin typeface="Book Antiqua" pitchFamily="18" charset="0"/>
              </a:rPr>
              <a:t>weeks supply </a:t>
            </a:r>
          </a:p>
          <a:p>
            <a:pPr marL="342900" indent="-342900" eaLnBrk="1" hangingPunct="1"/>
            <a:r>
              <a:rPr lang="en-US" sz="2000" i="1" dirty="0">
                <a:latin typeface="Book Antiqua" pitchFamily="18" charset="0"/>
              </a:rPr>
              <a:t>Q = </a:t>
            </a:r>
            <a:r>
              <a:rPr lang="en-US" sz="2000" dirty="0">
                <a:latin typeface="Book Antiqua" pitchFamily="18" charset="0"/>
              </a:rPr>
              <a:t>10(30) = 300 units.</a:t>
            </a:r>
          </a:p>
          <a:p>
            <a:pPr marL="342900" indent="-342900" eaLnBrk="1" hangingPunct="1"/>
            <a:r>
              <a:rPr lang="en-US" sz="2000" dirty="0" smtClean="0">
                <a:latin typeface="Book Antiqua" pitchFamily="18" charset="0"/>
              </a:rPr>
              <a:t>Demand  30(50)= 1500 /</a:t>
            </a:r>
            <a:r>
              <a:rPr lang="en-US" sz="2000" dirty="0" err="1" smtClean="0">
                <a:latin typeface="Book Antiqua" pitchFamily="18" charset="0"/>
              </a:rPr>
              <a:t>yr</a:t>
            </a:r>
            <a:endParaRPr lang="en-US" sz="2000" dirty="0">
              <a:latin typeface="Book Antiqua" pitchFamily="18" charset="0"/>
            </a:endParaRPr>
          </a:p>
          <a:p>
            <a:pPr marL="342900" indent="-342900" eaLnBrk="1" hangingPunct="1"/>
            <a:r>
              <a:rPr lang="en-US" sz="2000" dirty="0" smtClean="0">
                <a:latin typeface="Book Antiqua" pitchFamily="18" charset="0"/>
              </a:rPr>
              <a:t>Fixed </a:t>
            </a:r>
            <a:r>
              <a:rPr lang="en-US" sz="2000" dirty="0">
                <a:latin typeface="Book Antiqua" pitchFamily="18" charset="0"/>
              </a:rPr>
              <a:t>order cost </a:t>
            </a:r>
            <a:r>
              <a:rPr lang="en-US" sz="2000" i="1" dirty="0">
                <a:latin typeface="Book Antiqua" pitchFamily="18" charset="0"/>
              </a:rPr>
              <a:t>S </a:t>
            </a:r>
            <a:r>
              <a:rPr lang="en-US" sz="2000" dirty="0">
                <a:latin typeface="Book Antiqua" pitchFamily="18" charset="0"/>
              </a:rPr>
              <a:t>= $225</a:t>
            </a:r>
          </a:p>
          <a:p>
            <a:pPr marL="342900" indent="-342900" eaLnBrk="1" hangingPunct="1"/>
            <a:r>
              <a:rPr lang="en-US" sz="2000" dirty="0" smtClean="0">
                <a:latin typeface="Book Antiqua" pitchFamily="18" charset="0"/>
              </a:rPr>
              <a:t>Unit Cost </a:t>
            </a:r>
            <a:r>
              <a:rPr lang="en-US" sz="2000" i="1" dirty="0">
                <a:latin typeface="Book Antiqua" pitchFamily="18" charset="0"/>
              </a:rPr>
              <a:t>C </a:t>
            </a:r>
            <a:r>
              <a:rPr lang="en-US" sz="2000" dirty="0">
                <a:latin typeface="Book Antiqua" pitchFamily="18" charset="0"/>
              </a:rPr>
              <a:t>= $150/unit</a:t>
            </a:r>
          </a:p>
          <a:p>
            <a:pPr marL="342900" indent="-342900" eaLnBrk="1" hangingPunct="1"/>
            <a:r>
              <a:rPr lang="en-US" sz="2000" dirty="0" smtClean="0">
                <a:latin typeface="Book Antiqua" pitchFamily="18" charset="0"/>
              </a:rPr>
              <a:t>H </a:t>
            </a:r>
            <a:r>
              <a:rPr lang="en-US" sz="2000" dirty="0">
                <a:latin typeface="Book Antiqua" pitchFamily="18" charset="0"/>
              </a:rPr>
              <a:t>= 20% of unit cost.</a:t>
            </a:r>
          </a:p>
          <a:p>
            <a:pPr marL="342900" indent="-342900" eaLnBrk="1" hangingPunct="1"/>
            <a:r>
              <a:rPr lang="en-US" sz="2000" dirty="0">
                <a:latin typeface="Book Antiqua" pitchFamily="18" charset="0"/>
              </a:rPr>
              <a:t>L</a:t>
            </a:r>
            <a:r>
              <a:rPr lang="en-US" sz="2000" dirty="0" smtClean="0">
                <a:latin typeface="Book Antiqua" pitchFamily="18" charset="0"/>
              </a:rPr>
              <a:t>ead </a:t>
            </a:r>
            <a:r>
              <a:rPr lang="en-US" sz="2000" dirty="0">
                <a:latin typeface="Book Antiqua" pitchFamily="18" charset="0"/>
              </a:rPr>
              <a:t>time </a:t>
            </a:r>
            <a:r>
              <a:rPr lang="en-US" sz="2000" i="1" dirty="0">
                <a:latin typeface="Book Antiqua" pitchFamily="18" charset="0"/>
              </a:rPr>
              <a:t>L </a:t>
            </a:r>
            <a:r>
              <a:rPr lang="en-US" sz="2000" dirty="0">
                <a:latin typeface="Book Antiqua" pitchFamily="18" charset="0"/>
              </a:rPr>
              <a:t>= 2 </a:t>
            </a:r>
            <a:r>
              <a:rPr lang="en-US" sz="2000" dirty="0" err="1" smtClean="0">
                <a:latin typeface="Book Antiqua" pitchFamily="18" charset="0"/>
              </a:rPr>
              <a:t>wees</a:t>
            </a:r>
            <a:endParaRPr lang="en-US" sz="2000" dirty="0">
              <a:latin typeface="Book Antiqua" pitchFamily="18" charset="0"/>
            </a:endParaRP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1" y="7620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Impact" pitchFamily="34" charset="0"/>
              </a:rPr>
              <a:t>Problem 2</a:t>
            </a:r>
            <a:endParaRPr lang="en-US" sz="2800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8658" y="4204077"/>
            <a:ext cx="90678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spcAft>
                <a:spcPts val="600"/>
              </a:spcAft>
              <a:defRPr/>
            </a:pPr>
            <a:r>
              <a:rPr lang="en-US" sz="2400" dirty="0" smtClean="0">
                <a:latin typeface="Book Antiqua" pitchFamily="18" charset="0"/>
              </a:rPr>
              <a:t>Annual holding cost = </a:t>
            </a:r>
            <a:r>
              <a:rPr lang="en-US" sz="2400" i="1" dirty="0" smtClean="0">
                <a:latin typeface="Book Antiqua" pitchFamily="18" charset="0"/>
              </a:rPr>
              <a:t>H(Q/2) </a:t>
            </a:r>
            <a:r>
              <a:rPr lang="en-US" sz="2400" dirty="0" smtClean="0">
                <a:latin typeface="Book Antiqua" pitchFamily="18" charset="0"/>
              </a:rPr>
              <a:t>= 30(150) = 4,500 /yr.</a:t>
            </a:r>
          </a:p>
          <a:p>
            <a:pPr marL="342900" indent="-342900" eaLnBrk="1" hangingPunct="1">
              <a:spcAft>
                <a:spcPts val="600"/>
              </a:spcAft>
              <a:defRPr/>
            </a:pPr>
            <a:r>
              <a:rPr lang="en-US" sz="2400" dirty="0" smtClean="0">
                <a:latin typeface="Book Antiqua" pitchFamily="18" charset="0"/>
              </a:rPr>
              <a:t>Total annual costs = 1125+4500 =  </a:t>
            </a:r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5625 </a:t>
            </a:r>
          </a:p>
          <a:p>
            <a:pPr marL="342900" indent="-342900" eaLnBrk="1" hangingPunct="1">
              <a:spcAft>
                <a:spcPts val="600"/>
              </a:spcAft>
              <a:defRPr/>
            </a:pPr>
            <a:r>
              <a:rPr lang="en-US" sz="2400" dirty="0" smtClean="0">
                <a:latin typeface="Book Antiqua" pitchFamily="18" charset="0"/>
              </a:rPr>
              <a:t>b) Without any further computation, is EOQ larger than 300 or smaller? Why?</a:t>
            </a:r>
            <a:endParaRPr lang="en-US" sz="2400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57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8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5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58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58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58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58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58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587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58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58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58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58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58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58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4" grpId="0" build="p"/>
      <p:bldP spid="458755" grpId="0" build="p"/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7620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Impact" pitchFamily="34" charset="0"/>
              </a:rPr>
              <a:t>Problem 2</a:t>
            </a:r>
            <a:endParaRPr lang="en-US" sz="2800" dirty="0"/>
          </a:p>
        </p:txBody>
      </p:sp>
      <p:sp>
        <p:nvSpPr>
          <p:cNvPr id="460803" name="Text Box 3"/>
          <p:cNvSpPr txBox="1">
            <a:spLocks noChangeArrowheads="1"/>
          </p:cNvSpPr>
          <p:nvPr/>
        </p:nvSpPr>
        <p:spPr bwMode="auto">
          <a:xfrm>
            <a:off x="0" y="736223"/>
            <a:ext cx="9144000" cy="670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1313" indent="-341313" eaLnBrk="1" hangingPunct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</a:t>
            </a:r>
            <a:r>
              <a:rPr lang="en-US" sz="2400" dirty="0" smtClean="0">
                <a:latin typeface="Book Antiqua" pitchFamily="18" charset="0"/>
              </a:rPr>
              <a:t>) Compute the flow time.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 smtClean="0">
                <a:latin typeface="Book Antiqua" pitchFamily="18" charset="0"/>
              </a:rPr>
              <a:t>Average </a:t>
            </a:r>
            <a:r>
              <a:rPr lang="en-US" sz="2400" dirty="0">
                <a:latin typeface="Book Antiqua" pitchFamily="18" charset="0"/>
              </a:rPr>
              <a:t>inventory = cycle inventory =  </a:t>
            </a:r>
            <a:r>
              <a:rPr lang="en-US" sz="2400" i="1" dirty="0">
                <a:latin typeface="Book Antiqua" pitchFamily="18" charset="0"/>
              </a:rPr>
              <a:t>I = </a:t>
            </a:r>
            <a:r>
              <a:rPr lang="en-US" sz="2400" i="1" dirty="0">
                <a:solidFill>
                  <a:srgbClr val="C00000"/>
                </a:solidFill>
                <a:latin typeface="Book Antiqua" pitchFamily="18" charset="0"/>
              </a:rPr>
              <a:t>Q/2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A</a:t>
            </a:r>
            <a:r>
              <a:rPr lang="en-US" sz="2400" dirty="0" smtClean="0">
                <a:latin typeface="Book Antiqua" pitchFamily="18" charset="0"/>
              </a:rPr>
              <a:t>verage </a:t>
            </a:r>
            <a:r>
              <a:rPr lang="en-US" sz="2400" dirty="0">
                <a:latin typeface="Book Antiqua" pitchFamily="18" charset="0"/>
              </a:rPr>
              <a:t>inventory  = 300/2 = 150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Throughput</a:t>
            </a:r>
            <a:r>
              <a:rPr lang="en-US" sz="2400" dirty="0" smtClean="0">
                <a:latin typeface="Book Antiqua" pitchFamily="18" charset="0"/>
              </a:rPr>
              <a:t>?  R</a:t>
            </a:r>
            <a:r>
              <a:rPr lang="en-US" sz="2400" dirty="0">
                <a:latin typeface="Book Antiqua" pitchFamily="18" charset="0"/>
              </a:rPr>
              <a:t>?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R= </a:t>
            </a:r>
            <a:r>
              <a:rPr lang="en-US" sz="2400" dirty="0" smtClean="0">
                <a:latin typeface="Book Antiqua" pitchFamily="18" charset="0"/>
              </a:rPr>
              <a:t>D,  D= 30/week</a:t>
            </a:r>
            <a:endParaRPr lang="en-US" sz="2400" dirty="0">
              <a:latin typeface="Book Antiqua" pitchFamily="18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Current flow time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RT= I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30T= 150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  <a:sym typeface="Wingdings" pitchFamily="2" charset="2"/>
              </a:rPr>
              <a:t> T= 5 weeks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b="1" dirty="0" smtClean="0">
                <a:solidFill>
                  <a:srgbClr val="000078"/>
                </a:solidFill>
                <a:latin typeface="Book Antiqua" pitchFamily="18" charset="0"/>
                <a:sym typeface="Wingdings" pitchFamily="2" charset="2"/>
              </a:rPr>
              <a:t>Did </a:t>
            </a:r>
            <a:r>
              <a:rPr lang="en-US" sz="2400" b="1" dirty="0">
                <a:solidFill>
                  <a:srgbClr val="000078"/>
                </a:solidFill>
                <a:latin typeface="Book Antiqua" pitchFamily="18" charset="0"/>
                <a:sym typeface="Wingdings" pitchFamily="2" charset="2"/>
              </a:rPr>
              <a:t>we really need this computations</a:t>
            </a:r>
            <a:r>
              <a:rPr lang="en-US" sz="2400" b="1" dirty="0" smtClean="0">
                <a:solidFill>
                  <a:srgbClr val="000078"/>
                </a:solidFill>
                <a:latin typeface="Book Antiqua" pitchFamily="18" charset="0"/>
                <a:sym typeface="Wingdings" pitchFamily="2" charset="2"/>
              </a:rPr>
              <a:t>?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Cycle is 10 weeks (each time we order demand of 10 weeks</a:t>
            </a:r>
            <a:r>
              <a:rPr lang="en-US" sz="2400" dirty="0" smtClean="0">
                <a:latin typeface="Book Antiqua" pitchFamily="18" charset="0"/>
              </a:rPr>
              <a:t>).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 smtClean="0">
                <a:latin typeface="Book Antiqua" pitchFamily="18" charset="0"/>
              </a:rPr>
              <a:t>The first item is there for 0 week.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 smtClean="0">
                <a:latin typeface="Book Antiqua" pitchFamily="18" charset="0"/>
              </a:rPr>
              <a:t>The last item is there for 10 weeks.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 smtClean="0">
                <a:latin typeface="Book Antiqua" pitchFamily="18" charset="0"/>
              </a:rPr>
              <a:t>On average (10+0)/2 = 5 weeks. </a:t>
            </a:r>
            <a:endParaRPr lang="en-US" sz="2400" dirty="0">
              <a:latin typeface="Book Antiqua" pitchFamily="18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en-US" sz="2400" b="1" dirty="0" smtClean="0">
              <a:solidFill>
                <a:srgbClr val="000078"/>
              </a:solidFill>
              <a:latin typeface="Book Antiqua" pitchFamily="18" charset="0"/>
              <a:sym typeface="Wingdings" pitchFamily="2" charset="2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en-US" sz="2400" b="1" dirty="0">
              <a:solidFill>
                <a:srgbClr val="000078"/>
              </a:solidFill>
              <a:latin typeface="Book Antiqua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3951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60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6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60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6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6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60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60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7620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Impact" pitchFamily="34" charset="0"/>
              </a:rPr>
              <a:t>Problem 2</a:t>
            </a:r>
            <a:endParaRPr lang="en-US" sz="2800" dirty="0"/>
          </a:p>
        </p:txBody>
      </p:sp>
      <p:sp>
        <p:nvSpPr>
          <p:cNvPr id="460803" name="Text Box 3"/>
          <p:cNvSpPr txBox="1">
            <a:spLocks noChangeArrowheads="1"/>
          </p:cNvSpPr>
          <p:nvPr/>
        </p:nvSpPr>
        <p:spPr bwMode="auto">
          <a:xfrm>
            <a:off x="0" y="685800"/>
            <a:ext cx="9220200" cy="8217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d</a:t>
            </a:r>
            <a:r>
              <a:rPr lang="en-US" sz="2400" dirty="0" smtClean="0">
                <a:latin typeface="Book Antiqua" pitchFamily="18" charset="0"/>
              </a:rPr>
              <a:t>) </a:t>
            </a:r>
            <a:r>
              <a:rPr lang="en-US" sz="2400" dirty="0">
                <a:latin typeface="Book Antiqua" pitchFamily="18" charset="0"/>
              </a:rPr>
              <a:t>What is average inventory and inventory turns under </a:t>
            </a:r>
            <a:r>
              <a:rPr lang="en-US" sz="2400" dirty="0" smtClean="0">
                <a:latin typeface="Book Antiqua" pitchFamily="18" charset="0"/>
              </a:rPr>
              <a:t>this policy ? </a:t>
            </a:r>
          </a:p>
          <a:p>
            <a:pPr marL="341313" indent="-341313" eaLnBrk="1" hangingPunct="1"/>
            <a:r>
              <a:rPr lang="en-US" sz="2400" dirty="0" smtClean="0">
                <a:latin typeface="Book Antiqua" pitchFamily="18" charset="0"/>
              </a:rPr>
              <a:t>Inventory </a:t>
            </a:r>
            <a:r>
              <a:rPr lang="en-US" sz="2400" dirty="0">
                <a:latin typeface="Book Antiqua" pitchFamily="18" charset="0"/>
              </a:rPr>
              <a:t>turn = Demand divided by average inventory</a:t>
            </a:r>
            <a:r>
              <a:rPr lang="en-US" sz="2400" dirty="0" smtClean="0">
                <a:latin typeface="Book Antiqua" pitchFamily="18" charset="0"/>
              </a:rPr>
              <a:t>.</a:t>
            </a:r>
          </a:p>
          <a:p>
            <a:pPr marL="341313" indent="-341313" eaLnBrk="1" hangingPunct="1"/>
            <a:r>
              <a:rPr lang="en-US" sz="2400" i="1" dirty="0" smtClean="0">
                <a:latin typeface="Book Antiqua" pitchFamily="18" charset="0"/>
              </a:rPr>
              <a:t>I </a:t>
            </a:r>
            <a:r>
              <a:rPr lang="en-US" sz="2400" i="1" dirty="0">
                <a:latin typeface="Book Antiqua" pitchFamily="18" charset="0"/>
              </a:rPr>
              <a:t>= </a:t>
            </a:r>
            <a:r>
              <a:rPr lang="en-US" sz="2400" i="1" dirty="0">
                <a:solidFill>
                  <a:srgbClr val="C00000"/>
                </a:solidFill>
                <a:latin typeface="Book Antiqua" pitchFamily="18" charset="0"/>
              </a:rPr>
              <a:t>Q/2</a:t>
            </a:r>
            <a:r>
              <a:rPr lang="en-US" sz="2400" b="1" dirty="0">
                <a:solidFill>
                  <a:srgbClr val="CC0066"/>
                </a:solidFill>
                <a:latin typeface="Book Antiqua" pitchFamily="18" charset="0"/>
              </a:rPr>
              <a:t> 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I</a:t>
            </a:r>
            <a:r>
              <a:rPr lang="en-US" sz="2400" dirty="0" smtClean="0">
                <a:latin typeface="Book Antiqua" pitchFamily="18" charset="0"/>
              </a:rPr>
              <a:t>nventory </a:t>
            </a:r>
            <a:r>
              <a:rPr lang="en-US" sz="2400" dirty="0">
                <a:latin typeface="Book Antiqua" pitchFamily="18" charset="0"/>
              </a:rPr>
              <a:t>turns = D/(Q/2)= </a:t>
            </a:r>
            <a:r>
              <a:rPr lang="en-US" sz="2400" dirty="0" smtClean="0">
                <a:latin typeface="Book Antiqua" pitchFamily="18" charset="0"/>
              </a:rPr>
              <a:t>1500</a:t>
            </a:r>
            <a:r>
              <a:rPr lang="en-US" sz="2400" dirty="0">
                <a:latin typeface="Book Antiqua" pitchFamily="18" charset="0"/>
              </a:rPr>
              <a:t>/(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300/2</a:t>
            </a:r>
            <a:r>
              <a:rPr lang="en-US" sz="2400" dirty="0" smtClean="0">
                <a:latin typeface="Book Antiqua" pitchFamily="18" charset="0"/>
              </a:rPr>
              <a:t>) = 10 times</a:t>
            </a:r>
          </a:p>
          <a:p>
            <a:pPr eaLnBrk="1" hangingPunct="1">
              <a:defRPr/>
            </a:pPr>
            <a:endParaRPr lang="en-US" sz="1400" dirty="0">
              <a:latin typeface="Book Antiqua" pitchFamily="18" charset="0"/>
            </a:endParaRPr>
          </a:p>
          <a:p>
            <a:pPr eaLnBrk="1" hangingPunct="1">
              <a:defRPr/>
            </a:pPr>
            <a:r>
              <a:rPr lang="en-US" sz="2400" dirty="0" err="1" smtClean="0">
                <a:latin typeface="Book Antiqua" pitchFamily="18" charset="0"/>
              </a:rPr>
              <a:t>InvTurn</a:t>
            </a:r>
            <a:r>
              <a:rPr lang="en-US" sz="2400" dirty="0" smtClean="0">
                <a:latin typeface="Book Antiqua" pitchFamily="18" charset="0"/>
              </a:rPr>
              <a:t> = R/I</a:t>
            </a:r>
          </a:p>
          <a:p>
            <a:pPr eaLnBrk="1" hangingPunct="1">
              <a:defRPr/>
            </a:pPr>
            <a:r>
              <a:rPr lang="en-US" sz="2400" dirty="0" smtClean="0">
                <a:latin typeface="Book Antiqua" pitchFamily="18" charset="0"/>
              </a:rPr>
              <a:t>T=I/R </a:t>
            </a:r>
          </a:p>
          <a:p>
            <a:pPr eaLnBrk="1" hangingPunct="1">
              <a:defRPr/>
            </a:pPr>
            <a:r>
              <a:rPr lang="en-US" sz="2400" dirty="0" err="1" smtClean="0">
                <a:latin typeface="Book Antiqua" pitchFamily="18" charset="0"/>
                <a:sym typeface="Wingdings" panose="05000000000000000000" pitchFamily="2" charset="2"/>
              </a:rPr>
              <a:t>InvTurn</a:t>
            </a:r>
            <a:r>
              <a:rPr lang="en-US" sz="2400" dirty="0" smtClean="0">
                <a:latin typeface="Book Antiqua" pitchFamily="18" charset="0"/>
                <a:sym typeface="Wingdings" panose="05000000000000000000" pitchFamily="2" charset="2"/>
              </a:rPr>
              <a:t> = 1/T</a:t>
            </a:r>
          </a:p>
          <a:p>
            <a:pPr eaLnBrk="1" hangingPunct="1">
              <a:defRPr/>
            </a:pPr>
            <a:endParaRPr lang="en-US" sz="1400" dirty="0">
              <a:latin typeface="Book Antiqua" pitchFamily="18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Book Antiqua" pitchFamily="18" charset="0"/>
                <a:sym typeface="Wingdings" panose="05000000000000000000" pitchFamily="2" charset="2"/>
              </a:rPr>
              <a:t>We already computed T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T</a:t>
            </a:r>
            <a:r>
              <a:rPr lang="en-US" sz="2400" dirty="0" smtClean="0">
                <a:latin typeface="Book Antiqua" pitchFamily="18" charset="0"/>
                <a:sym typeface="Wingdings" panose="05000000000000000000" pitchFamily="2" charset="2"/>
              </a:rPr>
              <a:t> = 5 </a:t>
            </a:r>
            <a:r>
              <a:rPr lang="en-US" sz="2400" dirty="0" err="1" smtClean="0">
                <a:latin typeface="Book Antiqua" pitchFamily="18" charset="0"/>
                <a:sym typeface="Wingdings" panose="05000000000000000000" pitchFamily="2" charset="2"/>
              </a:rPr>
              <a:t>weeksTurn</a:t>
            </a:r>
            <a:r>
              <a:rPr lang="en-US" sz="2400" dirty="0" smtClean="0">
                <a:latin typeface="Book Antiqua" pitchFamily="18" charset="0"/>
                <a:sym typeface="Wingdings" panose="05000000000000000000" pitchFamily="2" charset="2"/>
              </a:rPr>
              <a:t> = 1/T= 1/5 ????</a:t>
            </a:r>
          </a:p>
          <a:p>
            <a:pPr eaLnBrk="1" hangingPunct="1">
              <a:defRPr/>
            </a:pPr>
            <a:r>
              <a:rPr lang="en-US" sz="2400" dirty="0" smtClean="0">
                <a:latin typeface="Book Antiqua" pitchFamily="18" charset="0"/>
                <a:sym typeface="Wingdings" panose="05000000000000000000" pitchFamily="2" charset="2"/>
              </a:rPr>
              <a:t>Is </a:t>
            </a:r>
            <a:r>
              <a:rPr lang="en-US" sz="2400" dirty="0" err="1" smtClean="0">
                <a:latin typeface="Book Antiqua" pitchFamily="18" charset="0"/>
                <a:sym typeface="Wingdings" panose="05000000000000000000" pitchFamily="2" charset="2"/>
              </a:rPr>
              <a:t>InvTurn</a:t>
            </a:r>
            <a:r>
              <a:rPr lang="en-US" sz="2400" dirty="0" smtClean="0">
                <a:latin typeface="Book Antiqua" pitchFamily="18" charset="0"/>
                <a:sym typeface="Wingdings" panose="05000000000000000000" pitchFamily="2" charset="2"/>
              </a:rPr>
              <a:t> 10 or 1/5</a:t>
            </a:r>
          </a:p>
          <a:p>
            <a:pPr eaLnBrk="1" hangingPunct="1">
              <a:defRPr/>
            </a:pPr>
            <a:r>
              <a:rPr lang="en-US" sz="2400" dirty="0" smtClean="0">
                <a:latin typeface="Book Antiqua" pitchFamily="18" charset="0"/>
                <a:sym typeface="Wingdings" panose="05000000000000000000" pitchFamily="2" charset="2"/>
              </a:rPr>
              <a:t>Have we made a mistake?</a:t>
            </a:r>
          </a:p>
          <a:p>
            <a:pPr eaLnBrk="1" hangingPunct="1">
              <a:defRPr/>
            </a:pPr>
            <a:r>
              <a:rPr lang="en-US" sz="2400" dirty="0" err="1" smtClean="0">
                <a:latin typeface="Book Antiqua" pitchFamily="18" charset="0"/>
                <a:sym typeface="Wingdings" panose="05000000000000000000" pitchFamily="2" charset="2"/>
              </a:rPr>
              <a:t>InvTurn</a:t>
            </a:r>
            <a:r>
              <a:rPr lang="en-US" sz="2400" dirty="0" smtClean="0">
                <a:latin typeface="Book Antiqua" pitchFamily="18" charset="0"/>
                <a:sym typeface="Wingdings" panose="05000000000000000000" pitchFamily="2" charset="2"/>
              </a:rPr>
              <a:t> = 1/5 per week, year = 50 weeks  </a:t>
            </a:r>
          </a:p>
          <a:p>
            <a:pPr eaLnBrk="1" hangingPunct="1">
              <a:defRPr/>
            </a:pPr>
            <a:r>
              <a:rPr lang="en-US" sz="2400" dirty="0" err="1" smtClean="0">
                <a:latin typeface="Book Antiqua" pitchFamily="18" charset="0"/>
                <a:sym typeface="Wingdings" panose="05000000000000000000" pitchFamily="2" charset="2"/>
              </a:rPr>
              <a:t>InvTurn</a:t>
            </a:r>
            <a:r>
              <a:rPr lang="en-US" sz="2400" dirty="0" smtClean="0">
                <a:latin typeface="Book Antiqua" pitchFamily="18" charset="0"/>
                <a:sym typeface="Wingdings" panose="05000000000000000000" pitchFamily="2" charset="2"/>
              </a:rPr>
              <a:t> =(1/5)(50) = 10</a:t>
            </a:r>
          </a:p>
          <a:p>
            <a:pPr eaLnBrk="1" hangingPunct="1">
              <a:defRPr/>
            </a:pPr>
            <a:endParaRPr lang="en-US" sz="2400" dirty="0" smtClean="0">
              <a:latin typeface="Book Antiqua" pitchFamily="18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sz="2400" dirty="0" smtClean="0">
              <a:latin typeface="Book Antiqua" pitchFamily="18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sz="2400" dirty="0">
              <a:latin typeface="Book Antiqua" pitchFamily="18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 = </a:t>
            </a:r>
            <a:endParaRPr lang="en-US" sz="2400" dirty="0">
              <a:latin typeface="Arial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3429000" y="2667000"/>
            <a:ext cx="2819400" cy="35052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118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0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6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6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6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60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60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608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608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6080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7620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Impact" pitchFamily="34" charset="0"/>
              </a:rPr>
              <a:t>Problem 2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848525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e</a:t>
            </a:r>
            <a:r>
              <a:rPr lang="en-US" sz="2400" dirty="0" smtClean="0">
                <a:latin typeface="Book Antiqua" pitchFamily="18" charset="0"/>
              </a:rPr>
              <a:t>)  Compute Victor’s </a:t>
            </a:r>
            <a:r>
              <a:rPr lang="en-US" sz="2400" dirty="0">
                <a:latin typeface="Book Antiqua" pitchFamily="18" charset="0"/>
              </a:rPr>
              <a:t>total annual cost of inventory system (carrying plus ordering but excluding purchasing) under the optimal  ordering policy? 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5546840"/>
              </p:ext>
            </p:extLst>
          </p:nvPr>
        </p:nvGraphicFramePr>
        <p:xfrm>
          <a:off x="2289175" y="2133600"/>
          <a:ext cx="3283477" cy="992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4" name="Equation" r:id="rId4" imgW="1460160" imgH="444240" progId="Equation.3">
                  <p:embed/>
                </p:oleObj>
              </mc:Choice>
              <mc:Fallback>
                <p:oleObj name="Equation" r:id="rId4" imgW="14601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175" y="2133600"/>
                        <a:ext cx="3283477" cy="99234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81000" y="2412821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2400" i="1" dirty="0">
                <a:latin typeface="Book Antiqua" pitchFamily="18" charset="0"/>
              </a:rPr>
              <a:t>Q*</a:t>
            </a:r>
            <a:r>
              <a:rPr lang="en-US" sz="2400" dirty="0">
                <a:latin typeface="Book Antiqua" pitchFamily="18" charset="0"/>
              </a:rPr>
              <a:t> = EOQ =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638800" y="2425111"/>
            <a:ext cx="19030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=  </a:t>
            </a:r>
            <a:r>
              <a:rPr lang="en-US" sz="2400" dirty="0" smtClean="0">
                <a:latin typeface="Book Antiqua" pitchFamily="18" charset="0"/>
              </a:rPr>
              <a:t>150 </a:t>
            </a:r>
            <a:r>
              <a:rPr lang="en-US" sz="2400" dirty="0">
                <a:latin typeface="Book Antiqua" pitchFamily="18" charset="0"/>
              </a:rPr>
              <a:t>units. 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8803" y="3233988"/>
            <a:ext cx="5234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 smtClean="0">
                <a:latin typeface="Book Antiqua" pitchFamily="18" charset="0"/>
              </a:rPr>
              <a:t>The total optimal annual </a:t>
            </a:r>
            <a:r>
              <a:rPr lang="en-US" sz="2400" dirty="0">
                <a:latin typeface="Book Antiqua" pitchFamily="18" charset="0"/>
              </a:rPr>
              <a:t>cost will be 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03728" y="3849409"/>
            <a:ext cx="7096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225(1500/150) + 30(150/2) = 2250 + 2250 = </a:t>
            </a:r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$4,500  </a:t>
            </a:r>
            <a:endParaRPr lang="en-US" sz="24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1125" y="4274333"/>
            <a:ext cx="9348276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1313" indent="-341313" eaLnBrk="1" hangingPunct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Compared to </a:t>
            </a:r>
            <a:r>
              <a:rPr lang="en-US" sz="2400" dirty="0" smtClean="0">
                <a:latin typeface="Book Antiqua" pitchFamily="18" charset="0"/>
              </a:rPr>
              <a:t>5,625, </a:t>
            </a:r>
            <a:r>
              <a:rPr lang="en-US" sz="2400" dirty="0">
                <a:latin typeface="Book Antiqua" pitchFamily="18" charset="0"/>
              </a:rPr>
              <a:t>there is about </a:t>
            </a:r>
            <a:r>
              <a:rPr lang="en-US" sz="2400" dirty="0" smtClean="0">
                <a:latin typeface="Book Antiqua" pitchFamily="18" charset="0"/>
              </a:rPr>
              <a:t>20% </a:t>
            </a:r>
            <a:r>
              <a:rPr lang="en-US" sz="2400" dirty="0">
                <a:latin typeface="Book Antiqua" pitchFamily="18" charset="0"/>
              </a:rPr>
              <a:t>reduction in the total costs</a:t>
            </a:r>
            <a:r>
              <a:rPr lang="en-US" sz="2400" dirty="0" smtClean="0">
                <a:latin typeface="Book Antiqua" pitchFamily="18" charset="0"/>
              </a:rPr>
              <a:t>.</a:t>
            </a:r>
          </a:p>
          <a:p>
            <a:pPr marL="341313" indent="-341313" eaLnBrk="1" hangingPunct="1"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Total cost here is equal to carrying cost there.  </a:t>
            </a:r>
            <a:endParaRPr lang="en-US" sz="2400" b="1" dirty="0">
              <a:solidFill>
                <a:srgbClr val="000078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14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0" y="7620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Impact" pitchFamily="34" charset="0"/>
              </a:rPr>
              <a:t>Problem 2</a:t>
            </a:r>
            <a:endParaRPr lang="en-US" sz="2800" dirty="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0" y="762000"/>
            <a:ext cx="9144000" cy="3431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en-US" sz="2400" dirty="0" smtClean="0">
                <a:latin typeface="Book Antiqua" pitchFamily="18" charset="0"/>
              </a:rPr>
              <a:t>f) </a:t>
            </a:r>
            <a:r>
              <a:rPr lang="en-US" sz="2400" dirty="0">
                <a:latin typeface="Book Antiqua" pitchFamily="18" charset="0"/>
              </a:rPr>
              <a:t>When do you order (re-order point) ?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400" dirty="0">
                <a:latin typeface="Book Antiqua" pitchFamily="18" charset="0"/>
              </a:rPr>
              <a:t>An order for 150 units two weeks before he expects to run out. 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400" dirty="0">
                <a:latin typeface="Book Antiqua" pitchFamily="18" charset="0"/>
              </a:rPr>
              <a:t>That is, whenever current inventory drops to  30 units/</a:t>
            </a:r>
            <a:r>
              <a:rPr lang="en-US" sz="2400" dirty="0" err="1">
                <a:latin typeface="Book Antiqua" pitchFamily="18" charset="0"/>
              </a:rPr>
              <a:t>wk</a:t>
            </a:r>
            <a:r>
              <a:rPr lang="en-US" sz="2400" dirty="0">
                <a:latin typeface="Book Antiqua" pitchFamily="18" charset="0"/>
              </a:rPr>
              <a:t> * 2 </a:t>
            </a:r>
            <a:r>
              <a:rPr lang="en-US" sz="2400" dirty="0" err="1">
                <a:latin typeface="Book Antiqua" pitchFamily="18" charset="0"/>
              </a:rPr>
              <a:t>wks</a:t>
            </a:r>
            <a:r>
              <a:rPr lang="en-US" sz="2400" dirty="0">
                <a:latin typeface="Book Antiqua" pitchFamily="18" charset="0"/>
              </a:rPr>
              <a:t> = 60 units. Which is the re-order point.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400" dirty="0" smtClean="0">
                <a:latin typeface="Book Antiqua" pitchFamily="18" charset="0"/>
              </a:rPr>
              <a:t>When </a:t>
            </a:r>
            <a:r>
              <a:rPr lang="en-US" sz="2400" dirty="0">
                <a:latin typeface="Book Antiqua" pitchFamily="18" charset="0"/>
              </a:rPr>
              <a:t>to order? When inventory on hand is 60.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400" dirty="0">
                <a:latin typeface="Book Antiqua" pitchFamily="18" charset="0"/>
              </a:rPr>
              <a:t>How much to order? 150.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400" dirty="0">
                <a:solidFill>
                  <a:srgbClr val="FF0000"/>
                </a:solidFill>
                <a:latin typeface="Book Antiqua" pitchFamily="18" charset="0"/>
              </a:rPr>
              <a:t>R and Q Strategy. </a:t>
            </a:r>
          </a:p>
          <a:p>
            <a:pPr eaLnBrk="1" hangingPunct="1">
              <a:defRPr/>
            </a:pPr>
            <a:endParaRPr lang="en-US" sz="2400" b="1" dirty="0">
              <a:solidFill>
                <a:srgbClr val="000078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49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76200" y="838200"/>
            <a:ext cx="90678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latin typeface="Book Antiqua" pitchFamily="18" charset="0"/>
              </a:rPr>
              <a:t>Central Electric (CE</a:t>
            </a:r>
            <a:r>
              <a:rPr lang="en-US" sz="2400" dirty="0">
                <a:latin typeface="Book Antiqua" pitchFamily="18" charset="0"/>
              </a:rPr>
              <a:t>) </a:t>
            </a:r>
            <a:r>
              <a:rPr lang="en-US" sz="2400" dirty="0" smtClean="0">
                <a:latin typeface="Book Antiqua" pitchFamily="18" charset="0"/>
              </a:rPr>
              <a:t>serves </a:t>
            </a:r>
            <a:r>
              <a:rPr lang="en-US" sz="2400" dirty="0">
                <a:latin typeface="Book Antiqua" pitchFamily="18" charset="0"/>
              </a:rPr>
              <a:t>its European customers through a distribution network that consisted of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four warehouses</a:t>
            </a:r>
            <a:r>
              <a:rPr lang="en-US" sz="2400" dirty="0">
                <a:latin typeface="Book Antiqua" pitchFamily="18" charset="0"/>
              </a:rPr>
              <a:t>, in </a:t>
            </a:r>
            <a:r>
              <a:rPr lang="en-US" sz="2400" dirty="0" smtClean="0">
                <a:latin typeface="Book Antiqua" pitchFamily="18" charset="0"/>
              </a:rPr>
              <a:t>Poland, Italy, France, and Germany. The </a:t>
            </a:r>
            <a:r>
              <a:rPr lang="en-US" sz="2400" dirty="0">
                <a:latin typeface="Book Antiqua" pitchFamily="18" charset="0"/>
              </a:rPr>
              <a:t>network of  warehouses was built on the premise that it will allow </a:t>
            </a:r>
            <a:r>
              <a:rPr lang="en-US" sz="2400" dirty="0" smtClean="0">
                <a:latin typeface="Book Antiqua" pitchFamily="18" charset="0"/>
              </a:rPr>
              <a:t>CE to </a:t>
            </a:r>
            <a:r>
              <a:rPr lang="en-US" sz="2400" dirty="0">
                <a:latin typeface="Book Antiqua" pitchFamily="18" charset="0"/>
              </a:rPr>
              <a:t>be </a:t>
            </a:r>
            <a:r>
              <a:rPr lang="en-US" sz="2400" dirty="0" smtClean="0">
                <a:latin typeface="Book Antiqua" pitchFamily="18" charset="0"/>
              </a:rPr>
              <a:t>close </a:t>
            </a:r>
            <a:r>
              <a:rPr lang="en-US" sz="2400" dirty="0">
                <a:latin typeface="Book Antiqua" pitchFamily="18" charset="0"/>
              </a:rPr>
              <a:t>to the customer</a:t>
            </a:r>
            <a:r>
              <a:rPr lang="en-US" sz="2400" dirty="0" smtClean="0">
                <a:latin typeface="Book Antiqua" pitchFamily="18" charset="0"/>
              </a:rPr>
              <a:t>. </a:t>
            </a:r>
            <a:r>
              <a:rPr lang="en-US" sz="2400" dirty="0">
                <a:latin typeface="Book Antiqua" pitchFamily="18" charset="0"/>
              </a:rPr>
              <a:t>Contrary to expectations, establishing the distribution network led to an </a:t>
            </a:r>
            <a:r>
              <a:rPr lang="en-US" sz="2400" dirty="0" smtClean="0">
                <a:latin typeface="Book Antiqua" pitchFamily="18" charset="0"/>
              </a:rPr>
              <a:t>inventory crisis.  CE is </a:t>
            </a:r>
            <a:r>
              <a:rPr lang="en-US" sz="2400" dirty="0">
                <a:latin typeface="Book Antiqua" pitchFamily="18" charset="0"/>
              </a:rPr>
              <a:t>considering to consolidate </a:t>
            </a:r>
            <a:r>
              <a:rPr lang="en-US" sz="2400" dirty="0" smtClean="0">
                <a:latin typeface="Book Antiqua" pitchFamily="18" charset="0"/>
              </a:rPr>
              <a:t>the regional </a:t>
            </a:r>
            <a:r>
              <a:rPr lang="en-US" sz="2400" dirty="0">
                <a:latin typeface="Book Antiqua" pitchFamily="18" charset="0"/>
              </a:rPr>
              <a:t>warehouses into a single master </a:t>
            </a:r>
            <a:r>
              <a:rPr lang="en-US" sz="2400" dirty="0" smtClean="0">
                <a:latin typeface="Book Antiqua" pitchFamily="18" charset="0"/>
              </a:rPr>
              <a:t>warehouse in Austria. </a:t>
            </a:r>
            <a:r>
              <a:rPr lang="en-US" sz="2400" dirty="0">
                <a:latin typeface="Book Antiqua" pitchFamily="18" charset="0"/>
              </a:rPr>
              <a:t>The following data </a:t>
            </a:r>
            <a:r>
              <a:rPr lang="en-US" sz="2400" dirty="0" smtClean="0">
                <a:latin typeface="Book Antiqua" pitchFamily="18" charset="0"/>
              </a:rPr>
              <a:t>is for </a:t>
            </a:r>
            <a:r>
              <a:rPr lang="en-US" sz="2400" dirty="0">
                <a:latin typeface="Book Antiqua" pitchFamily="18" charset="0"/>
              </a:rPr>
              <a:t>the sake of analysis of </a:t>
            </a:r>
            <a:r>
              <a:rPr lang="en-US" sz="2400" dirty="0" smtClean="0">
                <a:latin typeface="Book Antiqua" pitchFamily="18" charset="0"/>
              </a:rPr>
              <a:t>this problem - not </a:t>
            </a:r>
            <a:r>
              <a:rPr lang="en-US" sz="2400" dirty="0">
                <a:latin typeface="Book Antiqua" pitchFamily="18" charset="0"/>
              </a:rPr>
              <a:t>real world data. </a:t>
            </a:r>
            <a:r>
              <a:rPr lang="en-US" sz="2400" dirty="0" smtClean="0">
                <a:latin typeface="Book Antiqua" pitchFamily="18" charset="0"/>
              </a:rPr>
              <a:t> Currently, </a:t>
            </a:r>
            <a:r>
              <a:rPr lang="en-US" sz="2400" dirty="0">
                <a:latin typeface="Book Antiqua" pitchFamily="18" charset="0"/>
              </a:rPr>
              <a:t>each </a:t>
            </a:r>
            <a:r>
              <a:rPr lang="en-US" sz="2400" dirty="0" smtClean="0">
                <a:latin typeface="Book Antiqua" pitchFamily="18" charset="0"/>
              </a:rPr>
              <a:t>warehouse </a:t>
            </a:r>
            <a:r>
              <a:rPr lang="en-US" sz="2400" dirty="0">
                <a:latin typeface="Book Antiqua" pitchFamily="18" charset="0"/>
              </a:rPr>
              <a:t>manages its ordering independently.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Demand at each </a:t>
            </a:r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outlet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averages </a:t>
            </a:r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800 units per day</a:t>
            </a:r>
            <a:r>
              <a:rPr lang="en-US" sz="2400" dirty="0" smtClean="0">
                <a:latin typeface="Book Antiqua" pitchFamily="18" charset="0"/>
              </a:rPr>
              <a:t>. </a:t>
            </a:r>
            <a:r>
              <a:rPr lang="en-US" sz="2400" dirty="0">
                <a:latin typeface="Book Antiqua" pitchFamily="18" charset="0"/>
              </a:rPr>
              <a:t>Assume a year is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250 days</a:t>
            </a:r>
            <a:r>
              <a:rPr lang="en-US" sz="2400" dirty="0">
                <a:latin typeface="Book Antiqua" pitchFamily="18" charset="0"/>
              </a:rPr>
              <a:t>. 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Each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unit of product costs $200</a:t>
            </a:r>
            <a:r>
              <a:rPr lang="en-US" sz="2400" dirty="0">
                <a:latin typeface="Book Antiqua" pitchFamily="18" charset="0"/>
              </a:rPr>
              <a:t>, and </a:t>
            </a:r>
            <a:r>
              <a:rPr lang="en-US" sz="2400" dirty="0" smtClean="0">
                <a:latin typeface="Book Antiqua" pitchFamily="18" charset="0"/>
              </a:rPr>
              <a:t>CE </a:t>
            </a:r>
            <a:r>
              <a:rPr lang="en-US" sz="2400" dirty="0">
                <a:latin typeface="Book Antiqua" pitchFamily="18" charset="0"/>
              </a:rPr>
              <a:t>has a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holding cost of 20% per annum</a:t>
            </a:r>
            <a:r>
              <a:rPr lang="en-US" sz="2400" dirty="0">
                <a:latin typeface="Book Antiqua" pitchFamily="18" charset="0"/>
              </a:rPr>
              <a:t>. The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fixed cost of each order </a:t>
            </a:r>
            <a:r>
              <a:rPr lang="en-US" sz="2400" dirty="0">
                <a:latin typeface="Book Antiqua" pitchFamily="18" charset="0"/>
              </a:rPr>
              <a:t>(administrative plus transportation) is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$</a:t>
            </a:r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900 for </a:t>
            </a:r>
            <a:r>
              <a:rPr lang="en-US" sz="2400" b="1" smtClean="0">
                <a:solidFill>
                  <a:srgbClr val="C00000"/>
                </a:solidFill>
                <a:latin typeface="Book Antiqua" pitchFamily="18" charset="0"/>
              </a:rPr>
              <a:t>the decentralized </a:t>
            </a:r>
            <a:r>
              <a:rPr lang="en-US" sz="2400" dirty="0">
                <a:latin typeface="Book Antiqua" pitchFamily="18" charset="0"/>
              </a:rPr>
              <a:t>system and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$2</a:t>
            </a:r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025 for </a:t>
            </a:r>
            <a:r>
              <a:rPr lang="en-US" sz="2400" b="1" smtClean="0">
                <a:solidFill>
                  <a:srgbClr val="C00000"/>
                </a:solidFill>
                <a:latin typeface="Book Antiqua" pitchFamily="18" charset="0"/>
              </a:rPr>
              <a:t>the centralized </a:t>
            </a:r>
            <a:r>
              <a:rPr lang="en-US" sz="2400" dirty="0">
                <a:latin typeface="Book Antiqua" pitchFamily="18" charset="0"/>
              </a:rPr>
              <a:t>system.  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0" y="77788"/>
            <a:ext cx="9144000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 smtClean="0">
                <a:latin typeface="Impact" pitchFamily="34" charset="0"/>
              </a:rPr>
              <a:t>Problem 3; Centralization vs. Decentralization</a:t>
            </a:r>
            <a:endParaRPr lang="en-US" sz="3200" dirty="0"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1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76200" y="863252"/>
            <a:ext cx="90678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>
                <a:latin typeface="Book Antiqua" pitchFamily="18" charset="0"/>
              </a:rPr>
              <a:t>Decentralized: Four warehouses in Poland, Italy, France, and Germany </a:t>
            </a:r>
          </a:p>
          <a:p>
            <a:pPr eaLnBrk="1" hangingPunct="1"/>
            <a:r>
              <a:rPr lang="en-US" sz="2400" dirty="0">
                <a:latin typeface="Book Antiqua" pitchFamily="18" charset="0"/>
              </a:rPr>
              <a:t>Centralized: One warehouse in Austria</a:t>
            </a:r>
          </a:p>
          <a:p>
            <a:pPr eaLnBrk="1" hangingPunct="1"/>
            <a:r>
              <a:rPr lang="en-US" sz="2400" dirty="0" smtClean="0">
                <a:latin typeface="Book Antiqua" pitchFamily="18" charset="0"/>
              </a:rPr>
              <a:t>The </a:t>
            </a:r>
            <a:r>
              <a:rPr lang="en-US" sz="2400" dirty="0">
                <a:latin typeface="Book Antiqua" pitchFamily="18" charset="0"/>
              </a:rPr>
              <a:t>holding cost will be the same in both decentralized and centralized ordering systems. </a:t>
            </a:r>
            <a:endParaRPr lang="en-US" sz="2400" dirty="0" smtClean="0">
              <a:latin typeface="Book Antiqua" pitchFamily="18" charset="0"/>
            </a:endParaRPr>
          </a:p>
          <a:p>
            <a:pPr eaLnBrk="1" hangingPunct="1"/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H(decentralized) =20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%(200) = $40 per unit per yr</a:t>
            </a:r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.</a:t>
            </a:r>
          </a:p>
          <a:p>
            <a:pPr eaLnBrk="1" hangingPunct="1"/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H(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c</a:t>
            </a:r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entralized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) </a:t>
            </a:r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= $40 per unit per yr.</a:t>
            </a:r>
          </a:p>
          <a:p>
            <a:pPr eaLnBrk="1" hangingPunct="1"/>
            <a:r>
              <a:rPr lang="en-US" sz="2400" dirty="0" smtClean="0">
                <a:latin typeface="Book Antiqua" pitchFamily="18" charset="0"/>
              </a:rPr>
              <a:t>The </a:t>
            </a:r>
            <a:r>
              <a:rPr lang="en-US" sz="2400" dirty="0">
                <a:latin typeface="Book Antiqua" pitchFamily="18" charset="0"/>
              </a:rPr>
              <a:t>ordering cost in the centralized </a:t>
            </a:r>
            <a:r>
              <a:rPr lang="en-US" sz="2400" dirty="0" smtClean="0">
                <a:latin typeface="Book Antiqua" pitchFamily="18" charset="0"/>
              </a:rPr>
              <a:t>ordering system </a:t>
            </a:r>
            <a:r>
              <a:rPr lang="en-US" sz="2400" dirty="0">
                <a:latin typeface="Book Antiqua" pitchFamily="18" charset="0"/>
              </a:rPr>
              <a:t>is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$</a:t>
            </a:r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2025</a:t>
            </a:r>
            <a:r>
              <a:rPr lang="en-US" sz="2400" dirty="0" smtClean="0">
                <a:latin typeface="Book Antiqua" pitchFamily="18" charset="0"/>
              </a:rPr>
              <a:t>. </a:t>
            </a:r>
          </a:p>
          <a:p>
            <a:pPr eaLnBrk="1" hangingPunct="1"/>
            <a:r>
              <a:rPr lang="en-US" sz="2400" b="1" dirty="0" smtClean="0">
                <a:latin typeface="Book Antiqua" pitchFamily="18" charset="0"/>
              </a:rPr>
              <a:t>S(decentralized</a:t>
            </a:r>
            <a:r>
              <a:rPr lang="en-US" sz="2400" b="1" dirty="0">
                <a:latin typeface="Book Antiqua" pitchFamily="18" charset="0"/>
              </a:rPr>
              <a:t>) </a:t>
            </a:r>
            <a:r>
              <a:rPr lang="en-US" sz="2400" b="1" dirty="0" smtClean="0">
                <a:latin typeface="Book Antiqua" pitchFamily="18" charset="0"/>
              </a:rPr>
              <a:t>= $900 </a:t>
            </a:r>
            <a:r>
              <a:rPr lang="en-US" sz="2400" b="1" dirty="0">
                <a:latin typeface="Book Antiqua" pitchFamily="18" charset="0"/>
              </a:rPr>
              <a:t>per </a:t>
            </a:r>
            <a:r>
              <a:rPr lang="en-US" sz="2400" b="1" dirty="0" smtClean="0">
                <a:latin typeface="Book Antiqua" pitchFamily="18" charset="0"/>
              </a:rPr>
              <a:t>order.</a:t>
            </a:r>
            <a:endParaRPr lang="en-US" sz="2400" b="1" dirty="0">
              <a:latin typeface="Book Antiqua" pitchFamily="18" charset="0"/>
            </a:endParaRPr>
          </a:p>
          <a:p>
            <a:pPr eaLnBrk="1" hangingPunct="1"/>
            <a:r>
              <a:rPr lang="en-US" sz="2400" b="1" dirty="0" smtClean="0">
                <a:latin typeface="Book Antiqua" pitchFamily="18" charset="0"/>
              </a:rPr>
              <a:t>S(centralized</a:t>
            </a:r>
            <a:r>
              <a:rPr lang="en-US" sz="2400" b="1" dirty="0">
                <a:latin typeface="Book Antiqua" pitchFamily="18" charset="0"/>
              </a:rPr>
              <a:t>)  </a:t>
            </a:r>
            <a:r>
              <a:rPr lang="en-US" sz="2400" b="1" dirty="0" smtClean="0">
                <a:latin typeface="Book Antiqua" pitchFamily="18" charset="0"/>
              </a:rPr>
              <a:t>&gt;&gt; $900 =  </a:t>
            </a:r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$2025 </a:t>
            </a:r>
            <a:r>
              <a:rPr lang="en-US" sz="2400" b="1" dirty="0" smtClean="0">
                <a:latin typeface="Book Antiqua" pitchFamily="18" charset="0"/>
              </a:rPr>
              <a:t>per </a:t>
            </a:r>
            <a:r>
              <a:rPr lang="en-US" sz="2400" b="1" dirty="0">
                <a:latin typeface="Book Antiqua" pitchFamily="18" charset="0"/>
              </a:rPr>
              <a:t>unit per yr</a:t>
            </a:r>
            <a:r>
              <a:rPr lang="en-US" sz="2400" b="1" dirty="0" smtClean="0">
                <a:latin typeface="Book Antiqua" pitchFamily="18" charset="0"/>
              </a:rPr>
              <a:t>.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The problem assumes this. </a:t>
            </a:r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It is also realistic, when we deliver centrally, S goes up since the truck travel time in a route to 4 warehouses is longer than a trip to a single warehouse. </a:t>
            </a:r>
            <a:endParaRPr lang="en-US" sz="2400" b="1" dirty="0">
              <a:solidFill>
                <a:srgbClr val="C00000"/>
              </a:solidFill>
              <a:latin typeface="Book Antiqua" pitchFamily="18" charset="0"/>
            </a:endParaRPr>
          </a:p>
          <a:p>
            <a:pPr eaLnBrk="1" hangingPunct="1"/>
            <a:endParaRPr lang="en-US" sz="2400" dirty="0">
              <a:latin typeface="Book Antiqua" pitchFamily="18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0" y="77788"/>
            <a:ext cx="9144000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 smtClean="0">
                <a:latin typeface="Impact" pitchFamily="34" charset="0"/>
              </a:rPr>
              <a:t>Problem 3; Centralization vs. Decentralization</a:t>
            </a:r>
            <a:endParaRPr lang="en-US" sz="3200" dirty="0"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03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685800"/>
            <a:ext cx="9144000" cy="34163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In </a:t>
            </a:r>
            <a:r>
              <a:rPr lang="en-US" sz="2400" smtClean="0">
                <a:solidFill>
                  <a:srgbClr val="FF0000"/>
                </a:solidFill>
                <a:latin typeface="Book Antiqua" panose="02040602050305030304" pitchFamily="18" charset="0"/>
              </a:rPr>
              <a:t>our EOQ </a:t>
            </a:r>
            <a:r>
              <a:rPr lang="en-US" sz="24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models, R and D are used interchangeable. </a:t>
            </a:r>
          </a:p>
          <a:p>
            <a:pPr>
              <a:defRPr/>
            </a:pPr>
            <a:r>
              <a:rPr lang="en-US" sz="24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D is demand, R is throughput. </a:t>
            </a:r>
          </a:p>
          <a:p>
            <a:pPr>
              <a:defRPr/>
            </a:pPr>
            <a:r>
              <a:rPr lang="en-US" sz="24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We assume R=D </a:t>
            </a:r>
            <a:r>
              <a:rPr lang="en-US" sz="2400" dirty="0" smtClean="0">
                <a:solidFill>
                  <a:srgbClr val="FF000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Everything produced is sold.</a:t>
            </a:r>
          </a:p>
          <a:p>
            <a:pPr>
              <a:defRPr/>
            </a:pPr>
            <a:r>
              <a:rPr lang="en-US" sz="2400" dirty="0" smtClean="0">
                <a:latin typeface="Book Antiqua" panose="02040602050305030304" pitchFamily="18" charset="0"/>
              </a:rPr>
              <a:t>A toy manufacturer uses </a:t>
            </a:r>
            <a:r>
              <a:rPr lang="en-US" sz="2400" dirty="0">
                <a:latin typeface="Book Antiqua" panose="02040602050305030304" pitchFamily="18" charset="0"/>
              </a:rPr>
              <a:t>32000 silicon chips annually. The Chips are </a:t>
            </a: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</a:rPr>
              <a:t>used at a steady rate </a:t>
            </a:r>
            <a:r>
              <a:rPr lang="en-US" sz="2400" dirty="0">
                <a:latin typeface="Book Antiqua" panose="02040602050305030304" pitchFamily="18" charset="0"/>
              </a:rPr>
              <a:t>during the 240 days a year that the plant operates. H</a:t>
            </a:r>
            <a:r>
              <a:rPr lang="en-US" sz="2400" dirty="0" smtClean="0">
                <a:latin typeface="Book Antiqua" panose="02040602050305030304" pitchFamily="18" charset="0"/>
              </a:rPr>
              <a:t>olding </a:t>
            </a:r>
            <a:r>
              <a:rPr lang="en-US" sz="2400" dirty="0">
                <a:latin typeface="Book Antiqua" panose="02040602050305030304" pitchFamily="18" charset="0"/>
              </a:rPr>
              <a:t>cost is 60 cents </a:t>
            </a: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</a:rPr>
              <a:t>per </a:t>
            </a:r>
            <a:r>
              <a:rPr lang="en-US" sz="24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unit per year</a:t>
            </a:r>
            <a:r>
              <a:rPr lang="en-US" sz="2400" dirty="0" smtClean="0">
                <a:latin typeface="Book Antiqua" panose="02040602050305030304" pitchFamily="18" charset="0"/>
              </a:rPr>
              <a:t>. Ordering </a:t>
            </a:r>
            <a:r>
              <a:rPr lang="en-US" sz="2400" dirty="0">
                <a:latin typeface="Book Antiqua" panose="02040602050305030304" pitchFamily="18" charset="0"/>
              </a:rPr>
              <a:t>cost is $</a:t>
            </a:r>
            <a:r>
              <a:rPr lang="en-US" sz="2400" dirty="0" smtClean="0">
                <a:latin typeface="Book Antiqua" panose="02040602050305030304" pitchFamily="18" charset="0"/>
              </a:rPr>
              <a:t>24 </a:t>
            </a:r>
            <a:r>
              <a:rPr lang="en-US" sz="24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per order</a:t>
            </a:r>
            <a:r>
              <a:rPr lang="en-US" sz="2400" dirty="0" smtClean="0">
                <a:latin typeface="Book Antiqua" panose="02040602050305030304" pitchFamily="18" charset="0"/>
              </a:rPr>
              <a:t>.  </a:t>
            </a:r>
          </a:p>
          <a:p>
            <a:pPr>
              <a:defRPr/>
            </a:pPr>
            <a:r>
              <a:rPr lang="en-US" sz="2400" dirty="0" smtClean="0">
                <a:latin typeface="Book Antiqua" panose="02040602050305030304" pitchFamily="18" charset="0"/>
              </a:rPr>
              <a:t>a) How </a:t>
            </a:r>
            <a:r>
              <a:rPr lang="en-US" sz="2400" dirty="0">
                <a:latin typeface="Book Antiqua" panose="02040602050305030304" pitchFamily="18" charset="0"/>
              </a:rPr>
              <a:t>much should we order each time to minimize our total </a:t>
            </a:r>
            <a:r>
              <a:rPr lang="en-US" sz="2400" dirty="0" smtClean="0">
                <a:latin typeface="Book Antiqua" panose="02040602050305030304" pitchFamily="18" charset="0"/>
              </a:rPr>
              <a:t>costs (total ordering and carrying costs)?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39573"/>
            <a:ext cx="91440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 smtClean="0">
                <a:latin typeface="Impact" pitchFamily="34" charset="0"/>
              </a:rPr>
              <a:t>Problem 1: Optimal Policy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119062" y="4315972"/>
            <a:ext cx="9124950" cy="231342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r>
              <a:rPr lang="en-US" sz="2400" kern="0" dirty="0" smtClean="0">
                <a:latin typeface="Book Antiqua" pitchFamily="18" charset="0"/>
              </a:rPr>
              <a:t>D = 32000, H = $0.6 per unit per year , S = $24 per order</a:t>
            </a:r>
          </a:p>
          <a:p>
            <a:r>
              <a:rPr lang="en-US" sz="2400" kern="0" dirty="0" smtClean="0">
                <a:latin typeface="Book Antiqua" pitchFamily="18" charset="0"/>
              </a:rPr>
              <a:t>Ordering Quantity = Q </a:t>
            </a:r>
            <a:endParaRPr lang="en-US" sz="2400" kern="0" dirty="0">
              <a:latin typeface="Book Antiqua" pitchFamily="18" charset="0"/>
            </a:endParaRPr>
          </a:p>
          <a:p>
            <a:r>
              <a:rPr lang="en-US" sz="2400" kern="0" dirty="0" smtClean="0">
                <a:latin typeface="Book Antiqua" pitchFamily="18" charset="0"/>
              </a:rPr>
              <a:t># of orders = D/Q = 32000/Q</a:t>
            </a:r>
          </a:p>
          <a:p>
            <a:r>
              <a:rPr lang="en-US" sz="2400" kern="0" dirty="0" smtClean="0">
                <a:latin typeface="Book Antiqua" pitchFamily="18" charset="0"/>
              </a:rPr>
              <a:t>Cost of each order = S = $24</a:t>
            </a:r>
          </a:p>
          <a:p>
            <a:r>
              <a:rPr lang="en-US" sz="2400" kern="0" dirty="0" smtClean="0">
                <a:latin typeface="Book Antiqua" pitchFamily="18" charset="0"/>
              </a:rPr>
              <a:t>OC = 24*32000/Q</a:t>
            </a:r>
          </a:p>
        </p:txBody>
      </p:sp>
    </p:spTree>
    <p:extLst>
      <p:ext uri="{BB962C8B-B14F-4D97-AF65-F5344CB8AC3E}">
        <p14:creationId xmlns:p14="http://schemas.microsoft.com/office/powerpoint/2010/main" val="47318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5832475" y="768350"/>
            <a:ext cx="3311525" cy="258445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462850" name="Text Box 2"/>
          <p:cNvSpPr txBox="1">
            <a:spLocks noChangeArrowheads="1"/>
          </p:cNvSpPr>
          <p:nvPr/>
        </p:nvSpPr>
        <p:spPr bwMode="auto">
          <a:xfrm>
            <a:off x="5795963" y="762000"/>
            <a:ext cx="3348037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/>
            <a:r>
              <a:rPr lang="en-US" b="1" dirty="0">
                <a:latin typeface="Book Antiqua" pitchFamily="18" charset="0"/>
              </a:rPr>
              <a:t>Four outlets</a:t>
            </a:r>
          </a:p>
          <a:p>
            <a:pPr marL="342900" indent="-342900" eaLnBrk="1" hangingPunct="1"/>
            <a:r>
              <a:rPr lang="en-US" dirty="0">
                <a:latin typeface="Book Antiqua" pitchFamily="18" charset="0"/>
              </a:rPr>
              <a:t>Each outlet demand</a:t>
            </a:r>
          </a:p>
          <a:p>
            <a:pPr marL="342900" indent="-342900" eaLnBrk="1" hangingPunct="1"/>
            <a:r>
              <a:rPr lang="en-US" dirty="0">
                <a:latin typeface="Book Antiqua" pitchFamily="18" charset="0"/>
              </a:rPr>
              <a:t>D = </a:t>
            </a:r>
            <a:r>
              <a:rPr lang="en-US" dirty="0" smtClean="0">
                <a:latin typeface="Book Antiqua" pitchFamily="18" charset="0"/>
              </a:rPr>
              <a:t>800(250</a:t>
            </a:r>
            <a:r>
              <a:rPr lang="en-US" dirty="0">
                <a:latin typeface="Book Antiqua" pitchFamily="18" charset="0"/>
              </a:rPr>
              <a:t>) = 200,000</a:t>
            </a:r>
          </a:p>
          <a:p>
            <a:pPr marL="342900" indent="-342900" eaLnBrk="1" hangingPunct="1"/>
            <a:r>
              <a:rPr lang="en-US" dirty="0">
                <a:latin typeface="Book Antiqua" pitchFamily="18" charset="0"/>
              </a:rPr>
              <a:t>S= 900</a:t>
            </a:r>
          </a:p>
          <a:p>
            <a:pPr marL="342900" indent="-342900" eaLnBrk="1" hangingPunct="1"/>
            <a:r>
              <a:rPr lang="en-US" dirty="0">
                <a:latin typeface="Book Antiqua" pitchFamily="18" charset="0"/>
              </a:rPr>
              <a:t>C = 200</a:t>
            </a:r>
          </a:p>
          <a:p>
            <a:pPr marL="342900" indent="-342900" eaLnBrk="1" hangingPunct="1"/>
            <a:r>
              <a:rPr lang="en-US" dirty="0">
                <a:latin typeface="Book Antiqua" pitchFamily="18" charset="0"/>
              </a:rPr>
              <a:t>H = </a:t>
            </a:r>
            <a:r>
              <a:rPr lang="en-US" dirty="0" smtClean="0">
                <a:latin typeface="Book Antiqua" pitchFamily="18" charset="0"/>
              </a:rPr>
              <a:t>0.2(200</a:t>
            </a:r>
            <a:r>
              <a:rPr lang="en-US" dirty="0">
                <a:latin typeface="Book Antiqua" pitchFamily="18" charset="0"/>
              </a:rPr>
              <a:t>) = 40</a:t>
            </a:r>
          </a:p>
          <a:p>
            <a:pPr marL="342900" indent="-342900" eaLnBrk="1" hangingPunct="1"/>
            <a:r>
              <a:rPr lang="en-US" dirty="0">
                <a:latin typeface="Book Antiqua" pitchFamily="18" charset="0"/>
              </a:rPr>
              <a:t>If all </a:t>
            </a:r>
            <a:r>
              <a:rPr lang="en-US" dirty="0" smtClean="0">
                <a:latin typeface="Book Antiqua" pitchFamily="18" charset="0"/>
              </a:rPr>
              <a:t>warehouses merged into a single warehouse, </a:t>
            </a:r>
            <a:r>
              <a:rPr lang="en-US" dirty="0">
                <a:latin typeface="Book Antiqua" pitchFamily="18" charset="0"/>
              </a:rPr>
              <a:t>then S= </a:t>
            </a:r>
            <a:r>
              <a:rPr lang="en-US" dirty="0" smtClean="0">
                <a:latin typeface="Book Antiqua" pitchFamily="18" charset="0"/>
              </a:rPr>
              <a:t>2025 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0" y="2540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Impact" pitchFamily="34" charset="0"/>
              </a:rPr>
              <a:t>Problem 3</a:t>
            </a:r>
            <a:endParaRPr lang="en-US" sz="3200" dirty="0">
              <a:latin typeface="Impact" pitchFamily="34" charset="0"/>
            </a:endParaRPr>
          </a:p>
        </p:txBody>
      </p:sp>
      <p:sp>
        <p:nvSpPr>
          <p:cNvPr id="41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graphicFrame>
        <p:nvGraphicFramePr>
          <p:cNvPr id="4628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865623"/>
              </p:ext>
            </p:extLst>
          </p:nvPr>
        </p:nvGraphicFramePr>
        <p:xfrm>
          <a:off x="11747" y="1648282"/>
          <a:ext cx="187325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594" name="Equation" r:id="rId3" imgW="939392" imgH="444307" progId="Equation.3">
                  <p:embed/>
                </p:oleObj>
              </mc:Choice>
              <mc:Fallback>
                <p:oleObj name="Equation" r:id="rId3" imgW="939392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" y="1648282"/>
                        <a:ext cx="1873250" cy="887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28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5922142"/>
              </p:ext>
            </p:extLst>
          </p:nvPr>
        </p:nvGraphicFramePr>
        <p:xfrm>
          <a:off x="1844675" y="1648282"/>
          <a:ext cx="255905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595" name="Equation" r:id="rId5" imgW="1282700" imgH="444500" progId="Equation.3">
                  <p:embed/>
                </p:oleObj>
              </mc:Choice>
              <mc:Fallback>
                <p:oleObj name="Equation" r:id="rId5" imgW="12827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4675" y="1648282"/>
                        <a:ext cx="2559050" cy="887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2856" name="Text Box 8"/>
          <p:cNvSpPr txBox="1">
            <a:spLocks noChangeArrowheads="1"/>
          </p:cNvSpPr>
          <p:nvPr/>
        </p:nvSpPr>
        <p:spPr bwMode="auto">
          <a:xfrm>
            <a:off x="4492307" y="1829742"/>
            <a:ext cx="9861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latin typeface="Book Antiqua" pitchFamily="18" charset="0"/>
              </a:rPr>
              <a:t>=3000</a:t>
            </a:r>
          </a:p>
        </p:txBody>
      </p:sp>
      <p:sp>
        <p:nvSpPr>
          <p:cNvPr id="462857" name="Text Box 9"/>
          <p:cNvSpPr txBox="1">
            <a:spLocks noChangeArrowheads="1"/>
          </p:cNvSpPr>
          <p:nvPr/>
        </p:nvSpPr>
        <p:spPr bwMode="auto">
          <a:xfrm>
            <a:off x="0" y="2590800"/>
            <a:ext cx="57959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Aft>
                <a:spcPts val="600"/>
              </a:spcAft>
              <a:defRPr/>
            </a:pPr>
            <a:r>
              <a:rPr lang="en-US" sz="2400" dirty="0" smtClean="0">
                <a:latin typeface="Book Antiqua" pitchFamily="18" charset="0"/>
              </a:rPr>
              <a:t>With </a:t>
            </a:r>
            <a:r>
              <a:rPr lang="en-US" sz="2400" dirty="0">
                <a:latin typeface="Book Antiqua" pitchFamily="18" charset="0"/>
              </a:rPr>
              <a:t>a cycle inventory of 1500 units for each </a:t>
            </a:r>
            <a:r>
              <a:rPr lang="en-US" sz="2400" dirty="0" smtClean="0">
                <a:latin typeface="Book Antiqua" pitchFamily="18" charset="0"/>
              </a:rPr>
              <a:t>warehouse. </a:t>
            </a:r>
          </a:p>
        </p:txBody>
      </p:sp>
      <p:sp>
        <p:nvSpPr>
          <p:cNvPr id="462858" name="Text Box 10"/>
          <p:cNvSpPr txBox="1">
            <a:spLocks noChangeArrowheads="1"/>
          </p:cNvSpPr>
          <p:nvPr/>
        </p:nvSpPr>
        <p:spPr bwMode="auto">
          <a:xfrm>
            <a:off x="0" y="4045803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defRPr/>
            </a:pPr>
            <a:r>
              <a:rPr lang="en-US" sz="2400" dirty="0" smtClean="0">
                <a:latin typeface="Book Antiqua" pitchFamily="18" charset="0"/>
              </a:rPr>
              <a:t>b) Compute </a:t>
            </a:r>
            <a:r>
              <a:rPr lang="en-US" sz="2400" dirty="0">
                <a:latin typeface="Book Antiqua" pitchFamily="18" charset="0"/>
              </a:rPr>
              <a:t>EOQ  and cycle inventory in </a:t>
            </a:r>
            <a:r>
              <a:rPr lang="en-US" sz="2400" dirty="0" smtClean="0">
                <a:latin typeface="Book Antiqua" pitchFamily="18" charset="0"/>
              </a:rPr>
              <a:t>the centralized </a:t>
            </a:r>
            <a:r>
              <a:rPr lang="en-US" sz="2400" dirty="0">
                <a:latin typeface="Book Antiqua" pitchFamily="18" charset="0"/>
              </a:rPr>
              <a:t>ordering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latin typeface="Book Antiqua" pitchFamily="18" charset="0"/>
              </a:rPr>
              <a:t>In this problem, in the centralized system,  </a:t>
            </a:r>
            <a:r>
              <a:rPr lang="en-US" sz="2400" dirty="0">
                <a:latin typeface="Book Antiqua" pitchFamily="18" charset="0"/>
              </a:rPr>
              <a:t>S = </a:t>
            </a:r>
            <a:r>
              <a:rPr lang="en-US" sz="2400" dirty="0" smtClean="0">
                <a:latin typeface="Book Antiqua" pitchFamily="18" charset="0"/>
              </a:rPr>
              <a:t>$2025. </a:t>
            </a:r>
            <a:endParaRPr lang="en-US" sz="2400" dirty="0">
              <a:latin typeface="Book Antiqua" pitchFamily="18" charset="0"/>
            </a:endParaRPr>
          </a:p>
        </p:txBody>
      </p:sp>
      <p:graphicFrame>
        <p:nvGraphicFramePr>
          <p:cNvPr id="4628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9299195"/>
              </p:ext>
            </p:extLst>
          </p:nvPr>
        </p:nvGraphicFramePr>
        <p:xfrm>
          <a:off x="3175" y="5000625"/>
          <a:ext cx="3800475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596" name="Equation" r:id="rId7" imgW="1904760" imgH="444240" progId="Equation.3">
                  <p:embed/>
                </p:oleObj>
              </mc:Choice>
              <mc:Fallback>
                <p:oleObj name="Equation" r:id="rId7" imgW="19047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" y="5000625"/>
                        <a:ext cx="3800475" cy="8905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2860" name="Text Box 12"/>
          <p:cNvSpPr txBox="1">
            <a:spLocks noChangeArrowheads="1"/>
          </p:cNvSpPr>
          <p:nvPr/>
        </p:nvSpPr>
        <p:spPr bwMode="auto">
          <a:xfrm>
            <a:off x="3779519" y="5229182"/>
            <a:ext cx="14255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dirty="0" smtClean="0">
                <a:latin typeface="Book Antiqua" pitchFamily="18" charset="0"/>
              </a:rPr>
              <a:t>=9000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462861" name="Text Box 13"/>
          <p:cNvSpPr txBox="1">
            <a:spLocks noChangeArrowheads="1"/>
          </p:cNvSpPr>
          <p:nvPr/>
        </p:nvSpPr>
        <p:spPr bwMode="auto">
          <a:xfrm>
            <a:off x="4572000" y="5860702"/>
            <a:ext cx="42210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and a cycle inventory of </a:t>
            </a:r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4500</a:t>
            </a:r>
            <a:r>
              <a:rPr lang="en-US" sz="2400" b="1" dirty="0" smtClean="0">
                <a:latin typeface="Book Antiqua" pitchFamily="18" charset="0"/>
              </a:rPr>
              <a:t>.</a:t>
            </a: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817285"/>
            <a:ext cx="57959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buFontTx/>
              <a:buAutoNum type="alphaLcParenR"/>
            </a:pPr>
            <a:r>
              <a:rPr lang="en-US" sz="2400" dirty="0" smtClean="0">
                <a:latin typeface="Book Antiqua" pitchFamily="18" charset="0"/>
              </a:rPr>
              <a:t>Compute EOQ  and cycle inventory in decentralized ordering</a:t>
            </a:r>
            <a:endParaRPr lang="en-US" sz="2400" dirty="0" smtClean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36512" y="3352800"/>
            <a:ext cx="89873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Aft>
                <a:spcPts val="600"/>
              </a:spcAft>
              <a:defRPr/>
            </a:pPr>
            <a:r>
              <a:rPr lang="en-US" sz="2400" dirty="0" smtClean="0">
                <a:latin typeface="Book Antiqua" pitchFamily="18" charset="0"/>
              </a:rPr>
              <a:t>The </a:t>
            </a:r>
            <a:r>
              <a:rPr lang="en-US" sz="2400" dirty="0">
                <a:latin typeface="Book Antiqua" pitchFamily="18" charset="0"/>
              </a:rPr>
              <a:t>total cycle inventory across all four outlets equals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6000</a:t>
            </a:r>
            <a:r>
              <a:rPr lang="en-US" sz="2400" dirty="0">
                <a:latin typeface="Book Antiqua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9061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2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2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2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2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2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2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62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62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62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62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62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62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62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62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62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0" grpId="0" build="p"/>
      <p:bldP spid="462856" grpId="0"/>
      <p:bldP spid="462857" grpId="0"/>
      <p:bldP spid="462858" grpId="0"/>
      <p:bldP spid="462860" grpId="0"/>
      <p:bldP spid="462861" grpId="0"/>
      <p:bldP spid="14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2"/>
          <p:cNvSpPr>
            <a:spLocks noChangeArrowheads="1"/>
          </p:cNvSpPr>
          <p:nvPr/>
        </p:nvSpPr>
        <p:spPr bwMode="auto">
          <a:xfrm>
            <a:off x="0" y="2977505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sz="2400" dirty="0">
              <a:latin typeface="Book Antiqua" pitchFamily="18" charset="0"/>
            </a:endParaRPr>
          </a:p>
        </p:txBody>
      </p:sp>
      <p:sp>
        <p:nvSpPr>
          <p:cNvPr id="5128" name="Rectangle 3"/>
          <p:cNvSpPr>
            <a:spLocks noChangeArrowheads="1"/>
          </p:cNvSpPr>
          <p:nvPr/>
        </p:nvSpPr>
        <p:spPr bwMode="auto">
          <a:xfrm>
            <a:off x="0" y="3083868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sz="2400" dirty="0">
              <a:latin typeface="Book Antiqua" pitchFamily="18" charset="0"/>
            </a:endParaRP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0" y="762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Impact" pitchFamily="34" charset="0"/>
              </a:rPr>
              <a:t>Problem 3</a:t>
            </a: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0" y="762001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latin typeface="Book Antiqua" pitchFamily="18" charset="0"/>
              </a:rPr>
              <a:t>c) Compute </a:t>
            </a:r>
            <a:r>
              <a:rPr lang="en-US" sz="2400" dirty="0">
                <a:latin typeface="Book Antiqua" pitchFamily="18" charset="0"/>
              </a:rPr>
              <a:t>the total </a:t>
            </a:r>
            <a:r>
              <a:rPr lang="en-US" sz="2400" dirty="0" smtClean="0">
                <a:latin typeface="Book Antiqua" pitchFamily="18" charset="0"/>
              </a:rPr>
              <a:t>annual holding </a:t>
            </a:r>
            <a:r>
              <a:rPr lang="en-US" sz="2400" dirty="0">
                <a:latin typeface="Book Antiqua" pitchFamily="18" charset="0"/>
              </a:rPr>
              <a:t>cost + ordering cost (not including purchasing cost) for </a:t>
            </a:r>
            <a:r>
              <a:rPr lang="en-US" sz="2400" dirty="0" smtClean="0">
                <a:latin typeface="Book Antiqua" pitchFamily="18" charset="0"/>
              </a:rPr>
              <a:t>both policies</a:t>
            </a:r>
          </a:p>
          <a:p>
            <a:pPr eaLnBrk="1" hangingPunct="1"/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TC = S(D/Q) + H(Q/2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)</a:t>
            </a:r>
          </a:p>
          <a:p>
            <a:pPr eaLnBrk="1" hangingPunct="1"/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Decentralized</a:t>
            </a:r>
          </a:p>
          <a:p>
            <a:pPr eaLnBrk="1" hangingPunct="1"/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TC= 900(200000/3000) + 40(3000/2)</a:t>
            </a:r>
          </a:p>
          <a:p>
            <a:pPr eaLnBrk="1" hangingPunct="1"/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TC = 60000+60000= 120000 </a:t>
            </a:r>
          </a:p>
          <a:p>
            <a:pPr eaLnBrk="1" hangingPunct="1"/>
            <a:r>
              <a:rPr lang="en-US" sz="2400" dirty="0">
                <a:latin typeface="Book Antiqua" pitchFamily="18" charset="0"/>
              </a:rPr>
              <a:t>Decentralized: TC for all 4 warehouses = 4(120000)=</a:t>
            </a:r>
            <a:r>
              <a:rPr lang="en-US" sz="2400" dirty="0" smtClean="0">
                <a:latin typeface="Book Antiqua" pitchFamily="18" charset="0"/>
              </a:rPr>
              <a:t>480000</a:t>
            </a:r>
          </a:p>
          <a:p>
            <a:pPr eaLnBrk="1" hangingPunct="1"/>
            <a:r>
              <a:rPr lang="en-US" sz="2400" dirty="0">
                <a:latin typeface="Book Antiqua" pitchFamily="18" charset="0"/>
              </a:rPr>
              <a:t>Centralized</a:t>
            </a:r>
          </a:p>
          <a:p>
            <a:pPr eaLnBrk="1" hangingPunct="1"/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TC=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2025(800000/9000)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+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40(9000/2)</a:t>
            </a:r>
          </a:p>
          <a:p>
            <a:pPr eaLnBrk="1" hangingPunct="1"/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TC=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180000+180000 = 360000</a:t>
            </a:r>
          </a:p>
          <a:p>
            <a:pPr eaLnBrk="1" hangingPunct="1"/>
            <a:r>
              <a:rPr lang="en-US" sz="2400" dirty="0">
                <a:latin typeface="Book Antiqua" pitchFamily="18" charset="0"/>
              </a:rPr>
              <a:t>480000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 smtClean="0">
                <a:latin typeface="Book Antiqua" pitchFamily="18" charset="0"/>
              </a:rPr>
              <a:t>360000;  </a:t>
            </a:r>
            <a:r>
              <a:rPr lang="en-US" sz="2400" dirty="0">
                <a:latin typeface="Book Antiqua" pitchFamily="18" charset="0"/>
              </a:rPr>
              <a:t>about </a:t>
            </a:r>
            <a:r>
              <a:rPr lang="en-US" sz="2400" dirty="0" smtClean="0">
                <a:latin typeface="Book Antiqua" pitchFamily="18" charset="0"/>
              </a:rPr>
              <a:t>25% </a:t>
            </a:r>
            <a:r>
              <a:rPr lang="en-US" sz="2400" dirty="0">
                <a:latin typeface="Book Antiqua" pitchFamily="18" charset="0"/>
              </a:rPr>
              <a:t>improvement in the total costs</a:t>
            </a:r>
          </a:p>
          <a:p>
            <a:pPr eaLnBrk="1" hangingPunct="1"/>
            <a:endParaRPr lang="en-US" sz="2400" dirty="0">
              <a:solidFill>
                <a:srgbClr val="C00000"/>
              </a:solidFill>
              <a:latin typeface="Book Antiqua" pitchFamily="18" charset="0"/>
            </a:endParaRPr>
          </a:p>
          <a:p>
            <a:pPr eaLnBrk="1" hangingPunct="1"/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52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0" y="7620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Impact" pitchFamily="34" charset="0"/>
              </a:rPr>
              <a:t>Problem 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-14354" y="739775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latin typeface="Book Antiqua" pitchFamily="18" charset="0"/>
              </a:rPr>
              <a:t>d) Compute the ordering interval in decentralized and centralized systems.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-34447" y="1570772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latin typeface="Book Antiqua" pitchFamily="18" charset="0"/>
              </a:rPr>
              <a:t>Decentralized = (3000/200000)(250) = 3.75 days</a:t>
            </a:r>
          </a:p>
          <a:p>
            <a:pPr eaLnBrk="1" hangingPunct="1"/>
            <a:r>
              <a:rPr lang="en-US" sz="2400" dirty="0" smtClean="0">
                <a:latin typeface="Book Antiqua" pitchFamily="18" charset="0"/>
              </a:rPr>
              <a:t>Centralized = (9000/800000)(250) = 2.821 days</a:t>
            </a:r>
          </a:p>
          <a:p>
            <a:pPr eaLnBrk="1" hangingPunct="1"/>
            <a:endParaRPr lang="en-US" sz="2400" dirty="0">
              <a:latin typeface="Book Antiqua" pitchFamily="18" charset="0"/>
            </a:endParaRPr>
          </a:p>
          <a:p>
            <a:pPr marL="341313" indent="-341313" eaLnBrk="1" hangingPunct="1"/>
            <a:r>
              <a:rPr lang="en-US" sz="2400" dirty="0" smtClean="0">
                <a:latin typeface="Book Antiqua" pitchFamily="18" charset="0"/>
              </a:rPr>
              <a:t>e) </a:t>
            </a:r>
            <a:r>
              <a:rPr lang="en-US" sz="2400" dirty="0">
                <a:latin typeface="Book Antiqua" pitchFamily="18" charset="0"/>
              </a:rPr>
              <a:t>Compute the average flow time</a:t>
            </a:r>
          </a:p>
          <a:p>
            <a:pPr marL="341313" indent="-341313" eaLnBrk="1" hangingPunct="1"/>
            <a:endParaRPr lang="en-US" sz="2400" dirty="0">
              <a:latin typeface="Book Antiqua" pitchFamily="18" charset="0"/>
            </a:endParaRPr>
          </a:p>
          <a:p>
            <a:pPr eaLnBrk="1" hangingPunct="1"/>
            <a:r>
              <a:rPr lang="en-US" sz="2400" dirty="0">
                <a:latin typeface="Book Antiqua" pitchFamily="18" charset="0"/>
              </a:rPr>
              <a:t> 3.75/2 = 1.875 days</a:t>
            </a:r>
          </a:p>
          <a:p>
            <a:pPr eaLnBrk="1" hangingPunct="1"/>
            <a:r>
              <a:rPr lang="en-US" sz="2400" dirty="0">
                <a:latin typeface="Book Antiqua" pitchFamily="18" charset="0"/>
              </a:rPr>
              <a:t>2.821/2 =  </a:t>
            </a:r>
            <a:r>
              <a:rPr lang="en-US" sz="2400" dirty="0" smtClean="0">
                <a:latin typeface="Book Antiqua" pitchFamily="18" charset="0"/>
              </a:rPr>
              <a:t>1.41 days</a:t>
            </a:r>
            <a:endParaRPr lang="en-US" sz="2400" dirty="0">
              <a:latin typeface="Book Antiqua" pitchFamily="18" charset="0"/>
            </a:endParaRPr>
          </a:p>
          <a:p>
            <a:pPr marL="341313" indent="-341313" eaLnBrk="1" hangingPunct="1"/>
            <a:r>
              <a:rPr lang="en-US" sz="2400" dirty="0" smtClean="0">
                <a:latin typeface="Book Antiqua" pitchFamily="18" charset="0"/>
              </a:rPr>
              <a:t>RT </a:t>
            </a:r>
            <a:r>
              <a:rPr lang="en-US" sz="2400" dirty="0">
                <a:latin typeface="Book Antiqua" pitchFamily="18" charset="0"/>
              </a:rPr>
              <a:t>= I 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T= R/I</a:t>
            </a:r>
            <a:endParaRPr lang="en-US" sz="2400" dirty="0">
              <a:latin typeface="Book Antiqua" pitchFamily="18" charset="0"/>
            </a:endParaRPr>
          </a:p>
          <a:p>
            <a:pPr marL="341313" indent="-341313" eaLnBrk="1" hangingPunct="1"/>
            <a:r>
              <a:rPr lang="en-US" sz="2400" dirty="0" smtClean="0">
                <a:latin typeface="Book Antiqua" pitchFamily="18" charset="0"/>
              </a:rPr>
              <a:t>200000T</a:t>
            </a:r>
            <a:r>
              <a:rPr lang="en-US" sz="2400" dirty="0">
                <a:latin typeface="Book Antiqua" pitchFamily="18" charset="0"/>
              </a:rPr>
              <a:t>= 1500 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T = 1500/200000 year or 1.875 days </a:t>
            </a: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800000T= 4500 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T = </a:t>
            </a:r>
            <a:r>
              <a:rPr lang="en-US" sz="2400" dirty="0">
                <a:latin typeface="Book Antiqua" pitchFamily="18" charset="0"/>
              </a:rPr>
              <a:t>4500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/</a:t>
            </a:r>
            <a:r>
              <a:rPr lang="en-US" sz="2400" dirty="0">
                <a:latin typeface="Book Antiqua" pitchFamily="18" charset="0"/>
              </a:rPr>
              <a:t>800000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 year or </a:t>
            </a:r>
            <a:r>
              <a:rPr lang="en-US" sz="2400" dirty="0" smtClean="0">
                <a:latin typeface="Book Antiqua" pitchFamily="18" charset="0"/>
                <a:sym typeface="Wingdings" panose="05000000000000000000" pitchFamily="2" charset="2"/>
              </a:rPr>
              <a:t>1.41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days</a:t>
            </a: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The same </a:t>
            </a:r>
            <a:r>
              <a:rPr lang="en-US" sz="2400" dirty="0" smtClean="0">
                <a:latin typeface="Book Antiqua" pitchFamily="18" charset="0"/>
                <a:sym typeface="Wingdings" panose="05000000000000000000" pitchFamily="2" charset="2"/>
              </a:rPr>
              <a:t>computations</a:t>
            </a: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3971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7620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Impact" pitchFamily="34" charset="0"/>
              </a:rPr>
              <a:t>Problem 3: Inventory </a:t>
            </a:r>
            <a:r>
              <a:rPr lang="en-US" sz="3200" dirty="0">
                <a:latin typeface="Impact" pitchFamily="34" charset="0"/>
              </a:rPr>
              <a:t>Turns</a:t>
            </a:r>
          </a:p>
        </p:txBody>
      </p:sp>
      <p:sp>
        <p:nvSpPr>
          <p:cNvPr id="460803" name="Text Box 3"/>
          <p:cNvSpPr txBox="1">
            <a:spLocks noChangeArrowheads="1"/>
          </p:cNvSpPr>
          <p:nvPr/>
        </p:nvSpPr>
        <p:spPr bwMode="auto">
          <a:xfrm>
            <a:off x="50540" y="833021"/>
            <a:ext cx="9093460" cy="586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1313" indent="-341313" eaLnBrk="1" hangingPunct="1"/>
            <a:r>
              <a:rPr lang="en-US" sz="2400" dirty="0" smtClean="0">
                <a:latin typeface="Book Antiqua" pitchFamily="18" charset="0"/>
              </a:rPr>
              <a:t>f) Compute inventory turns</a:t>
            </a:r>
          </a:p>
          <a:p>
            <a:pPr marL="341313" indent="-341313" eaLnBrk="1" hangingPunct="1"/>
            <a:r>
              <a:rPr lang="en-US" sz="2400" dirty="0" smtClean="0">
                <a:latin typeface="Book Antiqua" pitchFamily="18" charset="0"/>
              </a:rPr>
              <a:t>Inventory Turns = Demand /Average inventory = R/I = InvTurn</a:t>
            </a:r>
          </a:p>
          <a:p>
            <a:pPr marL="341313" indent="-341313" eaLnBrk="1" hangingPunct="1"/>
            <a:endParaRPr lang="en-US" sz="2400" dirty="0">
              <a:latin typeface="Book Antiqua" pitchFamily="18" charset="0"/>
            </a:endParaRPr>
          </a:p>
          <a:p>
            <a:pPr marL="341313" indent="-341313" eaLnBrk="1" hangingPunct="1"/>
            <a:r>
              <a:rPr lang="en-US" sz="2400" dirty="0" smtClean="0">
                <a:latin typeface="Book Antiqua" pitchFamily="18" charset="0"/>
              </a:rPr>
              <a:t>Demand            Average inventory         Inventory Turns</a:t>
            </a:r>
          </a:p>
          <a:p>
            <a:pPr marL="341313" indent="-341313" eaLnBrk="1" hangingPunct="1"/>
            <a:r>
              <a:rPr lang="en-US" sz="2400" dirty="0" smtClean="0">
                <a:latin typeface="Book Antiqua" pitchFamily="18" charset="0"/>
              </a:rPr>
              <a:t>200000		1500                 	200000/1500 = 133.33</a:t>
            </a:r>
          </a:p>
          <a:p>
            <a:pPr marL="341313" indent="-341313" eaLnBrk="1" hangingPunct="1"/>
            <a:r>
              <a:rPr lang="en-US" sz="2400" dirty="0" smtClean="0">
                <a:latin typeface="Book Antiqua" pitchFamily="18" charset="0"/>
              </a:rPr>
              <a:t>800000		4500			800000/4500 = 177.78</a:t>
            </a:r>
          </a:p>
          <a:p>
            <a:pPr marL="341313" indent="-341313" eaLnBrk="1" hangingPunct="1"/>
            <a:endParaRPr lang="en-US" sz="2400" dirty="0">
              <a:latin typeface="Book Antiqua" pitchFamily="18" charset="0"/>
            </a:endParaRPr>
          </a:p>
          <a:p>
            <a:pPr eaLnBrk="1" hangingPunct="1"/>
            <a:endParaRPr lang="en-US" sz="2400" dirty="0">
              <a:latin typeface="Book Antiqua" pitchFamily="18" charset="0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sz="2400" dirty="0" smtClean="0">
                <a:latin typeface="Book Antiqua" pitchFamily="18" charset="0"/>
              </a:rPr>
              <a:t>g) </a:t>
            </a:r>
            <a:r>
              <a:rPr lang="en-US" sz="2400" dirty="0">
                <a:latin typeface="Book Antiqua" pitchFamily="18" charset="0"/>
              </a:rPr>
              <a:t>If the lead time is 2 days, when do you order?  (re-order point)?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400" dirty="0">
                <a:latin typeface="Book Antiqua" pitchFamily="18" charset="0"/>
              </a:rPr>
              <a:t>Decentralized 2(800)  = 1600 units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400" dirty="0">
                <a:latin typeface="Book Antiqua" pitchFamily="18" charset="0"/>
              </a:rPr>
              <a:t>Centralized = 2(4)(800) = 6400 units</a:t>
            </a:r>
          </a:p>
          <a:p>
            <a:pPr marL="341313" indent="-341313" eaLnBrk="1" hangingPunct="1"/>
            <a:endParaRPr lang="en-US" sz="2400" dirty="0" smtClean="0">
              <a:latin typeface="Book Antiqua" pitchFamily="18" charset="0"/>
            </a:endParaRPr>
          </a:p>
          <a:p>
            <a:pPr marL="341313" indent="-341313" eaLnBrk="1" hangingPunct="1"/>
            <a:endParaRPr lang="en-US" sz="2400" dirty="0" smtClean="0">
              <a:latin typeface="Book Antiqua" pitchFamily="18" charset="0"/>
            </a:endParaRPr>
          </a:p>
          <a:p>
            <a:pPr marL="341313" indent="-341313" eaLnBrk="1" hangingPunct="1"/>
            <a:endParaRPr lang="en-US" sz="2400" dirty="0" smtClean="0">
              <a:latin typeface="Book Antiqua" pitchFamily="18" charset="0"/>
              <a:sym typeface="Wingdings" panose="05000000000000000000" pitchFamily="2" charset="2"/>
            </a:endParaRPr>
          </a:p>
          <a:p>
            <a:pPr marL="341313" indent="-341313" eaLnBrk="1" hangingPunct="1"/>
            <a:endParaRPr 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05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0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6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6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22123" y="76200"/>
            <a:ext cx="912187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200" dirty="0" smtClean="0">
                <a:latin typeface="Impact" pitchFamily="34" charset="0"/>
              </a:rPr>
              <a:t>Why We </a:t>
            </a:r>
            <a:r>
              <a:rPr lang="en-US" sz="3200" dirty="0">
                <a:latin typeface="Impact" pitchFamily="34" charset="0"/>
              </a:rPr>
              <a:t>are interested in reducing inventory. 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22122" y="719074"/>
            <a:ext cx="9121877" cy="568172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n-ea"/>
              </a:rPr>
              <a:t>Inventory adversely affects all competing edges (P/Q/V/T)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n-ea"/>
              </a:rPr>
              <a:t>Has cost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Physical carrying costs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Financial costs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n-ea"/>
              </a:rPr>
              <a:t>Has risk of obsolescence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Due to market changes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Due to technology changes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n-ea"/>
              </a:rPr>
              <a:t>Leads to poor quality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 Antiqua" pitchFamily="18" charset="0"/>
              </a:rPr>
              <a:t>Feedback loop is long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n-ea"/>
              </a:rPr>
              <a:t>Hides problems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Unreliable suppliers, machine breakdowns, long changeover times, too much scrap.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n-ea"/>
              </a:rPr>
              <a:t>Causes long flow time, not-uniform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n-ea"/>
              </a:rPr>
              <a:t> operations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7078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0" y="9746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200" dirty="0" smtClean="0">
                <a:latin typeface="Impact" pitchFamily="34" charset="0"/>
              </a:rPr>
              <a:t>How to Reduce EOQ </a:t>
            </a:r>
            <a:endParaRPr lang="en-US" sz="3200" dirty="0">
              <a:latin typeface="Impact" pitchFamily="34" charset="0"/>
            </a:endParaRPr>
          </a:p>
        </p:txBody>
      </p:sp>
      <p:graphicFrame>
        <p:nvGraphicFramePr>
          <p:cNvPr id="4628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870734"/>
              </p:ext>
            </p:extLst>
          </p:nvPr>
        </p:nvGraphicFramePr>
        <p:xfrm>
          <a:off x="2345728" y="939155"/>
          <a:ext cx="3597872" cy="1727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0" name="Equation" r:id="rId3" imgW="927000" imgH="444240" progId="Equation.3">
                  <p:embed/>
                </p:oleObj>
              </mc:Choice>
              <mc:Fallback>
                <p:oleObj name="Equation" r:id="rId3" imgW="9270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5728" y="939155"/>
                        <a:ext cx="3597872" cy="172784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77798" y="2708920"/>
            <a:ext cx="886620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To reduce EOQ we may </a:t>
            </a:r>
            <a:r>
              <a:rPr lang="en-US" sz="2400" b="1" dirty="0" smtClean="0">
                <a:solidFill>
                  <a:srgbClr val="FF0000"/>
                </a:solidFill>
                <a:latin typeface="Book Antiqua" pitchFamily="18" charset="0"/>
              </a:rPr>
              <a:t>↓R</a:t>
            </a:r>
            <a:r>
              <a:rPr lang="en-US" sz="2400" b="1" dirty="0">
                <a:latin typeface="Book Antiqua" pitchFamily="18" charset="0"/>
              </a:rPr>
              <a:t>, </a:t>
            </a:r>
            <a:r>
              <a:rPr lang="en-US" sz="2400" b="1" dirty="0">
                <a:solidFill>
                  <a:srgbClr val="79DB1F"/>
                </a:solidFill>
                <a:latin typeface="Book Antiqua" pitchFamily="18" charset="0"/>
              </a:rPr>
              <a:t>↓ S</a:t>
            </a:r>
            <a:r>
              <a:rPr lang="en-US" sz="2400" b="1" dirty="0">
                <a:latin typeface="Book Antiqua" pitchFamily="18" charset="0"/>
              </a:rPr>
              <a:t>, </a:t>
            </a:r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↑H</a:t>
            </a:r>
            <a:endParaRPr lang="en-US" sz="2400" b="1" dirty="0" smtClean="0">
              <a:solidFill>
                <a:srgbClr val="FF0000"/>
              </a:solidFill>
              <a:latin typeface="Book Antiqua" pitchFamily="18" charset="0"/>
            </a:endParaRPr>
          </a:p>
          <a:p>
            <a:r>
              <a:rPr lang="en-US" sz="2400" dirty="0" smtClean="0">
                <a:latin typeface="Book Antiqua" pitchFamily="18" charset="0"/>
              </a:rPr>
              <a:t>Two ways to reduce average inventory 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- Reduce S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- Postponement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, Delayed Differentiation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- Centralize</a:t>
            </a:r>
          </a:p>
          <a:p>
            <a:r>
              <a:rPr lang="en-US" sz="2400" dirty="0" smtClean="0">
                <a:latin typeface="Book Antiqua" pitchFamily="18" charset="0"/>
              </a:rPr>
              <a:t>          S does not increase in proportion of Q</a:t>
            </a:r>
          </a:p>
          <a:p>
            <a:r>
              <a:rPr lang="en-US" sz="2400" dirty="0" smtClean="0">
                <a:latin typeface="Book Antiqua" pitchFamily="18" charset="0"/>
              </a:rPr>
              <a:t>          EOQ increases as the square route of demand.        </a:t>
            </a:r>
          </a:p>
          <a:p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smtClean="0">
                <a:latin typeface="Book Antiqua" pitchFamily="18" charset="0"/>
              </a:rPr>
              <a:t>         </a:t>
            </a:r>
          </a:p>
          <a:p>
            <a:pPr marL="231775" indent="-231775"/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- Commonality</a:t>
            </a:r>
            <a:r>
              <a:rPr lang="en-US" sz="2400" dirty="0" smtClean="0">
                <a:latin typeface="Book Antiqua" pitchFamily="18" charset="0"/>
              </a:rPr>
              <a:t>, modularization and standardization is another type of Centralization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89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2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0" y="762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200" dirty="0" smtClean="0">
                <a:latin typeface="Impact" pitchFamily="34" charset="0"/>
              </a:rPr>
              <a:t>Why not Always Centralized</a:t>
            </a:r>
            <a:endParaRPr lang="en-US" sz="3200" dirty="0">
              <a:latin typeface="Impact" pitchFamily="34" charset="0"/>
            </a:endParaRPr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69850" y="908720"/>
            <a:ext cx="9074150" cy="356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sz="2400" dirty="0">
                <a:latin typeface="Book Antiqua" pitchFamily="18" charset="0"/>
              </a:rPr>
              <a:t>If </a:t>
            </a:r>
            <a:r>
              <a:rPr lang="en-US" sz="2400" dirty="0" smtClean="0">
                <a:latin typeface="Book Antiqua" pitchFamily="18" charset="0"/>
              </a:rPr>
              <a:t>centralization </a:t>
            </a:r>
            <a:r>
              <a:rPr lang="en-US" sz="2400" dirty="0">
                <a:latin typeface="Book Antiqua" pitchFamily="18" charset="0"/>
              </a:rPr>
              <a:t>reduces inventory, why doesn’t everybody do it?  </a:t>
            </a:r>
          </a:p>
          <a:p>
            <a:pPr lvl="1">
              <a:lnSpc>
                <a:spcPct val="120000"/>
              </a:lnSpc>
              <a:spcBef>
                <a:spcPct val="20000"/>
              </a:spcBef>
              <a:buClr>
                <a:srgbClr val="1A1A74"/>
              </a:buClr>
              <a:buFont typeface="Times New Roman" pitchFamily="18" charset="0"/>
              <a:buChar char="–"/>
            </a:pPr>
            <a:r>
              <a:rPr lang="en-US" sz="2400" dirty="0">
                <a:latin typeface="Book Antiqua" pitchFamily="18" charset="0"/>
              </a:rPr>
              <a:t> Higher shipping cost</a:t>
            </a:r>
          </a:p>
          <a:p>
            <a:pPr lvl="1" eaLnBrk="0" hangingPunct="0">
              <a:lnSpc>
                <a:spcPct val="120000"/>
              </a:lnSpc>
              <a:spcBef>
                <a:spcPct val="20000"/>
              </a:spcBef>
              <a:buClr>
                <a:srgbClr val="1A1A74"/>
              </a:buClr>
              <a:buFont typeface="Times New Roman" pitchFamily="18" charset="0"/>
              <a:buChar char="–"/>
            </a:pPr>
            <a:r>
              <a:rPr lang="en-US" sz="2400" dirty="0" smtClean="0">
                <a:latin typeface="Book Antiqua" pitchFamily="18" charset="0"/>
              </a:rPr>
              <a:t> Longer </a:t>
            </a:r>
            <a:r>
              <a:rPr lang="en-US" sz="2400" dirty="0">
                <a:latin typeface="Book Antiqua" pitchFamily="18" charset="0"/>
              </a:rPr>
              <a:t>response time</a:t>
            </a:r>
          </a:p>
          <a:p>
            <a:pPr lvl="1" eaLnBrk="0" hangingPunct="0">
              <a:lnSpc>
                <a:spcPct val="120000"/>
              </a:lnSpc>
              <a:spcBef>
                <a:spcPct val="20000"/>
              </a:spcBef>
              <a:buClr>
                <a:srgbClr val="1A1A74"/>
              </a:buClr>
              <a:buFont typeface="Times New Roman" pitchFamily="18" charset="0"/>
              <a:buChar char="–"/>
            </a:pPr>
            <a:r>
              <a:rPr lang="en-US" sz="2400" dirty="0" smtClean="0">
                <a:latin typeface="Book Antiqua" pitchFamily="18" charset="0"/>
              </a:rPr>
              <a:t> Less </a:t>
            </a:r>
            <a:r>
              <a:rPr lang="en-US" sz="2400" dirty="0">
                <a:latin typeface="Book Antiqua" pitchFamily="18" charset="0"/>
              </a:rPr>
              <a:t>understanding of customer needs</a:t>
            </a:r>
          </a:p>
          <a:p>
            <a:pPr lvl="1" eaLnBrk="0" hangingPunct="0">
              <a:lnSpc>
                <a:spcPct val="120000"/>
              </a:lnSpc>
              <a:spcBef>
                <a:spcPct val="20000"/>
              </a:spcBef>
              <a:buClr>
                <a:srgbClr val="1A1A74"/>
              </a:buClr>
              <a:buFont typeface="Times New Roman" pitchFamily="18" charset="0"/>
              <a:buChar char="–"/>
            </a:pPr>
            <a:r>
              <a:rPr lang="en-US" sz="2400" dirty="0">
                <a:latin typeface="Book Antiqua" pitchFamily="18" charset="0"/>
              </a:rPr>
              <a:t> Less understanding of cultural, linguistics, and regulatory barriers</a:t>
            </a:r>
          </a:p>
          <a:p>
            <a:pPr eaLnBrk="0" hangingPunct="0">
              <a:lnSpc>
                <a:spcPct val="120000"/>
              </a:lnSpc>
              <a:spcBef>
                <a:spcPct val="20000"/>
              </a:spcBef>
              <a:buClr>
                <a:srgbClr val="1A1A74"/>
              </a:buClr>
              <a:buFont typeface="Times New Roman" pitchFamily="18" charset="0"/>
              <a:buNone/>
            </a:pPr>
            <a:r>
              <a:rPr lang="en-US" sz="2400" dirty="0">
                <a:latin typeface="Book Antiqua" pitchFamily="18" charset="0"/>
              </a:rPr>
              <a:t>These disadvantages my reduce the demand.  </a:t>
            </a:r>
          </a:p>
        </p:txBody>
      </p:sp>
    </p:spTree>
    <p:extLst>
      <p:ext uri="{BB962C8B-B14F-4D97-AF65-F5344CB8AC3E}">
        <p14:creationId xmlns:p14="http://schemas.microsoft.com/office/powerpoint/2010/main" val="82169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496050" y="28829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1" name="Equation" r:id="rId4" imgW="114102" imgH="177492" progId="">
                  <p:embed/>
                </p:oleObj>
              </mc:Choice>
              <mc:Fallback>
                <p:oleObj name="Equation" r:id="rId4" imgW="114102" imgH="177492" progId="">
                  <p:embed/>
                  <p:pic>
                    <p:nvPicPr>
                      <p:cNvPr id="15363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6050" y="2882900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8985" name="Text Box 9"/>
          <p:cNvSpPr txBox="1">
            <a:spLocks noChangeArrowheads="1"/>
          </p:cNvSpPr>
          <p:nvPr/>
        </p:nvSpPr>
        <p:spPr bwMode="auto">
          <a:xfrm>
            <a:off x="684213" y="5445125"/>
            <a:ext cx="1841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endParaRPr lang="en-US" sz="2800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0" y="25400"/>
            <a:ext cx="9143999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200" dirty="0">
                <a:latin typeface="Impact" pitchFamily="34" charset="0"/>
              </a:rPr>
              <a:t>Multiple Choice</a:t>
            </a:r>
            <a:endParaRPr lang="en-US" sz="3200" dirty="0">
              <a:latin typeface="Impact" pitchFamily="34" charset="0"/>
            </a:endParaRPr>
          </a:p>
        </p:txBody>
      </p:sp>
      <p:sp>
        <p:nvSpPr>
          <p:cNvPr id="633866" name="Rectangle 10"/>
          <p:cNvSpPr>
            <a:spLocks noChangeArrowheads="1"/>
          </p:cNvSpPr>
          <p:nvPr/>
        </p:nvSpPr>
        <p:spPr bwMode="auto">
          <a:xfrm>
            <a:off x="-1" y="762000"/>
            <a:ext cx="9143999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1</a:t>
            </a:r>
            <a:r>
              <a:rPr lang="en-US" sz="2400" dirty="0" smtClean="0">
                <a:latin typeface="Book Antiqua" pitchFamily="18" charset="0"/>
              </a:rPr>
              <a:t>. </a:t>
            </a:r>
            <a:r>
              <a:rPr lang="en-US" sz="2400" dirty="0">
                <a:latin typeface="Book Antiqua" pitchFamily="18" charset="0"/>
              </a:rPr>
              <a:t>Vector sells a line of upscale evening dresses in his boutique. He orders 500 units at a time. Under this policy, his total ordering cost is $3000 per year, and his total carrying cost is $4000 per year.  Vector’s EOQ is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A) greater than 500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B) less than 500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C) 500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D) 7500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E) cannot be </a:t>
            </a:r>
            <a:r>
              <a:rPr lang="en-US" sz="2400" dirty="0" smtClean="0">
                <a:latin typeface="Book Antiqua" pitchFamily="18" charset="0"/>
              </a:rPr>
              <a:t>determined</a:t>
            </a:r>
          </a:p>
          <a:p>
            <a:pPr lvl="1"/>
            <a:endParaRPr lang="en-US" altLang="zh-TW" sz="1200" dirty="0">
              <a:latin typeface="Book Antiqua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Book Antiqua" pitchFamily="18" charset="0"/>
              </a:rPr>
              <a:t>2. </a:t>
            </a:r>
            <a:r>
              <a:rPr lang="en-US" sz="2400" dirty="0">
                <a:latin typeface="Book Antiqua" pitchFamily="18" charset="0"/>
              </a:rPr>
              <a:t>World class corporations try to reduce  average inventory by 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A) dropping  “2” from EOQ formula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B) increasing  H and decreasing D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C) decreasing  S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D) centralization</a:t>
            </a:r>
          </a:p>
          <a:p>
            <a:pPr marL="914400" lvl="1" indent="-457200">
              <a:buAutoNum type="alphaUcParenR" startAt="5"/>
            </a:pPr>
            <a:r>
              <a:rPr lang="en-US" sz="2400" dirty="0">
                <a:latin typeface="Book Antiqua" pitchFamily="18" charset="0"/>
              </a:rPr>
              <a:t>both C and D</a:t>
            </a:r>
            <a:r>
              <a:rPr lang="en-US" sz="2200" dirty="0">
                <a:latin typeface="Book Antiqua" pitchFamily="18" charset="0"/>
              </a:rPr>
              <a:t>	</a:t>
            </a:r>
          </a:p>
          <a:p>
            <a:pPr lvl="1"/>
            <a:endParaRPr lang="en-US" altLang="zh-TW" sz="2400" dirty="0">
              <a:latin typeface="Book Antiqua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2870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33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6338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496050" y="28829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5" name="Equation" r:id="rId4" imgW="114102" imgH="177492" progId="">
                  <p:embed/>
                </p:oleObj>
              </mc:Choice>
              <mc:Fallback>
                <p:oleObj name="Equation" r:id="rId4" imgW="114102" imgH="177492" progId="">
                  <p:embed/>
                  <p:pic>
                    <p:nvPicPr>
                      <p:cNvPr id="15363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6050" y="2882900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8985" name="Text Box 9"/>
          <p:cNvSpPr txBox="1">
            <a:spLocks noChangeArrowheads="1"/>
          </p:cNvSpPr>
          <p:nvPr/>
        </p:nvSpPr>
        <p:spPr bwMode="auto">
          <a:xfrm>
            <a:off x="684213" y="5445125"/>
            <a:ext cx="1841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endParaRPr lang="en-US" sz="2800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0" y="25400"/>
            <a:ext cx="9143999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200" dirty="0">
                <a:latin typeface="Impact" pitchFamily="34" charset="0"/>
              </a:rPr>
              <a:t>Multiple Choice</a:t>
            </a:r>
            <a:endParaRPr lang="en-US" sz="3200" dirty="0">
              <a:latin typeface="Impact" pitchFamily="34" charset="0"/>
            </a:endParaRPr>
          </a:p>
        </p:txBody>
      </p:sp>
      <p:sp>
        <p:nvSpPr>
          <p:cNvPr id="633866" name="Rectangle 10"/>
          <p:cNvSpPr>
            <a:spLocks noChangeArrowheads="1"/>
          </p:cNvSpPr>
          <p:nvPr/>
        </p:nvSpPr>
        <p:spPr bwMode="auto">
          <a:xfrm>
            <a:off x="-1" y="685800"/>
            <a:ext cx="9144000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3. </a:t>
            </a:r>
            <a:r>
              <a:rPr lang="en-US" sz="2400" dirty="0">
                <a:latin typeface="Book Antiqua" pitchFamily="18" charset="0"/>
              </a:rPr>
              <a:t>The introduction of quantity discounts will cause the number of the units ordered to be: </a:t>
            </a:r>
            <a:endParaRPr lang="en-US" sz="2400" dirty="0" smtClean="0">
              <a:latin typeface="Book Antiqua" pitchFamily="18" charset="0"/>
            </a:endParaRPr>
          </a:p>
          <a:p>
            <a:endParaRPr lang="en-US" sz="1000" dirty="0">
              <a:latin typeface="Book Antiqua" pitchFamily="18" charset="0"/>
            </a:endParaRPr>
          </a:p>
          <a:p>
            <a:pPr lvl="1"/>
            <a:r>
              <a:rPr lang="en-US" sz="2400" dirty="0">
                <a:latin typeface="Book Antiqua" pitchFamily="18" charset="0"/>
              </a:rPr>
              <a:t>A) smaller than EOQ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B) the same as EOQ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C) greater than EOQ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D) the same or smaller than EOQ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E) the same or greater than </a:t>
            </a:r>
            <a:r>
              <a:rPr lang="en-US" sz="2400" dirty="0" smtClean="0">
                <a:latin typeface="Book Antiqua" pitchFamily="18" charset="0"/>
              </a:rPr>
              <a:t>EOQ</a:t>
            </a:r>
          </a:p>
          <a:p>
            <a:pPr lvl="1"/>
            <a:endParaRPr lang="en-US" sz="1200" dirty="0" smtClean="0">
              <a:latin typeface="Book Antiqua" pitchFamily="18" charset="0"/>
            </a:endParaRPr>
          </a:p>
          <a:p>
            <a:r>
              <a:rPr lang="en-US" sz="2400" dirty="0" smtClean="0">
                <a:latin typeface="Book Antiqua" pitchFamily="18" charset="0"/>
              </a:rPr>
              <a:t>4. </a:t>
            </a:r>
            <a:r>
              <a:rPr lang="en-US" sz="2400" dirty="0">
                <a:latin typeface="Book Antiqua" pitchFamily="18" charset="0"/>
              </a:rPr>
              <a:t>Total ordering cost when ordering EOQ is $2100.  Caring cost per unit per year is $7. Compute EOQ.</a:t>
            </a:r>
          </a:p>
          <a:p>
            <a:endParaRPr lang="en-US" sz="1000" dirty="0">
              <a:latin typeface="Book Antiqua" pitchFamily="18" charset="0"/>
            </a:endParaRPr>
          </a:p>
          <a:p>
            <a:pPr marL="914400" lvl="1" indent="-457200">
              <a:buAutoNum type="alphaUcParenR"/>
            </a:pPr>
            <a:r>
              <a:rPr lang="en-US" sz="2400" dirty="0">
                <a:latin typeface="Book Antiqua" pitchFamily="18" charset="0"/>
              </a:rPr>
              <a:t>100 units</a:t>
            </a:r>
          </a:p>
          <a:p>
            <a:pPr marL="914400" lvl="1" indent="-457200">
              <a:buAutoNum type="alphaUcParenR"/>
            </a:pPr>
            <a:r>
              <a:rPr lang="en-US" sz="2400" dirty="0">
                <a:latin typeface="Book Antiqua" pitchFamily="18" charset="0"/>
              </a:rPr>
              <a:t>300 units</a:t>
            </a:r>
          </a:p>
          <a:p>
            <a:pPr marL="914400" lvl="1" indent="-457200">
              <a:buAutoNum type="alphaUcParenR"/>
            </a:pPr>
            <a:r>
              <a:rPr lang="en-US" sz="2400" dirty="0">
                <a:latin typeface="Book Antiqua" pitchFamily="18" charset="0"/>
              </a:rPr>
              <a:t>500 units</a:t>
            </a:r>
          </a:p>
          <a:p>
            <a:pPr marL="914400" lvl="1" indent="-457200">
              <a:buAutoNum type="alphaUcParenR"/>
            </a:pPr>
            <a:r>
              <a:rPr lang="en-US" sz="2400" dirty="0">
                <a:latin typeface="Book Antiqua" pitchFamily="18" charset="0"/>
              </a:rPr>
              <a:t>600 units</a:t>
            </a:r>
          </a:p>
          <a:p>
            <a:pPr marL="914400" lvl="1" indent="-457200">
              <a:buAutoNum type="alphaUcParenR"/>
            </a:pPr>
            <a:r>
              <a:rPr lang="en-US" sz="2400" dirty="0">
                <a:latin typeface="Book Antiqua" pitchFamily="18" charset="0"/>
              </a:rPr>
              <a:t>Cannot be determined</a:t>
            </a:r>
          </a:p>
          <a:p>
            <a:pPr lvl="1"/>
            <a:endParaRPr lang="en-US" sz="2400" dirty="0">
              <a:latin typeface="Book Antiqua" pitchFamily="18" charset="0"/>
            </a:endParaRPr>
          </a:p>
          <a:p>
            <a:pPr marL="914400" lvl="1" indent="-457200">
              <a:buAutoNum type="alphaUcParenR" startAt="5"/>
            </a:pP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9844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33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63386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496050" y="28829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9" name="Equation" r:id="rId4" imgW="114102" imgH="177492" progId="">
                  <p:embed/>
                </p:oleObj>
              </mc:Choice>
              <mc:Fallback>
                <p:oleObj name="Equation" r:id="rId4" imgW="114102" imgH="177492" progId="">
                  <p:embed/>
                  <p:pic>
                    <p:nvPicPr>
                      <p:cNvPr id="15363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6050" y="2882900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8985" name="Text Box 9"/>
          <p:cNvSpPr txBox="1">
            <a:spLocks noChangeArrowheads="1"/>
          </p:cNvSpPr>
          <p:nvPr/>
        </p:nvSpPr>
        <p:spPr bwMode="auto">
          <a:xfrm>
            <a:off x="684213" y="5445125"/>
            <a:ext cx="1841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endParaRPr lang="en-US" sz="2800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0" y="25400"/>
            <a:ext cx="9143999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200" dirty="0">
                <a:latin typeface="Impact" pitchFamily="34" charset="0"/>
              </a:rPr>
              <a:t>Multiple Choice</a:t>
            </a:r>
          </a:p>
        </p:txBody>
      </p:sp>
      <p:sp>
        <p:nvSpPr>
          <p:cNvPr id="633866" name="Rectangle 10"/>
          <p:cNvSpPr>
            <a:spLocks noChangeArrowheads="1"/>
          </p:cNvSpPr>
          <p:nvPr/>
        </p:nvSpPr>
        <p:spPr bwMode="auto">
          <a:xfrm>
            <a:off x="-1" y="68580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5</a:t>
            </a:r>
            <a:r>
              <a:rPr lang="en-US" sz="2400" dirty="0" smtClean="0">
                <a:latin typeface="Book Antiqua" pitchFamily="18" charset="0"/>
              </a:rPr>
              <a:t>.  </a:t>
            </a:r>
            <a:r>
              <a:rPr lang="en-US" sz="2400" dirty="0">
                <a:latin typeface="Book Antiqua" pitchFamily="18" charset="0"/>
              </a:rPr>
              <a:t>Most inventory models attempt to minimize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A) the number of items ordered and the safety stock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B) total inventory costs and likelihood of a </a:t>
            </a:r>
            <a:r>
              <a:rPr lang="en-US" sz="2400" dirty="0" err="1">
                <a:latin typeface="Book Antiqua" pitchFamily="18" charset="0"/>
              </a:rPr>
              <a:t>stockout</a:t>
            </a:r>
            <a:endParaRPr lang="en-US" sz="2400" dirty="0">
              <a:latin typeface="Book Antiqua" pitchFamily="18" charset="0"/>
            </a:endParaRPr>
          </a:p>
          <a:p>
            <a:pPr lvl="1"/>
            <a:r>
              <a:rPr lang="en-US" sz="2400" dirty="0">
                <a:latin typeface="Book Antiqua" pitchFamily="18" charset="0"/>
              </a:rPr>
              <a:t>C) the number of orders placed and the average inventory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D) All of the above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E) None of the </a:t>
            </a:r>
            <a:r>
              <a:rPr lang="en-US" sz="2400" dirty="0" smtClean="0">
                <a:latin typeface="Book Antiqua" pitchFamily="18" charset="0"/>
              </a:rPr>
              <a:t>above</a:t>
            </a:r>
          </a:p>
          <a:p>
            <a:pPr lvl="1"/>
            <a:endParaRPr lang="en-US" sz="2400" dirty="0" smtClean="0">
              <a:latin typeface="Book Antiqua" pitchFamily="18" charset="0"/>
            </a:endParaRPr>
          </a:p>
          <a:p>
            <a:pPr lvl="0" eaLnBrk="1" hangingPunct="1">
              <a:tabLst>
                <a:tab pos="571500" algn="l"/>
                <a:tab pos="628650" algn="l"/>
                <a:tab pos="1257300" algn="l"/>
              </a:tabLst>
            </a:pPr>
            <a:r>
              <a:rPr lang="en-US" altLang="zh-TW" sz="2400" dirty="0" smtClean="0"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6. </a:t>
            </a:r>
            <a:r>
              <a:rPr lang="en-US" altLang="zh-TW" sz="2400" dirty="0"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Inventory that is carried to provide a cushion against uncertainty of the demand is called</a:t>
            </a:r>
            <a:endParaRPr lang="en-US" altLang="zh-TW" sz="2400" dirty="0">
              <a:latin typeface="Book Antiqua" pitchFamily="18" charset="0"/>
            </a:endParaRPr>
          </a:p>
          <a:p>
            <a:pPr marL="914400" lvl="1" indent="-457200">
              <a:tabLst>
                <a:tab pos="571500" algn="l"/>
                <a:tab pos="628650" algn="l"/>
                <a:tab pos="1257300" algn="l"/>
              </a:tabLst>
            </a:pPr>
            <a:r>
              <a:rPr lang="en-US" altLang="zh-TW" sz="2400" dirty="0"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A) Seasonal inventory</a:t>
            </a:r>
            <a:endParaRPr lang="en-US" altLang="zh-TW" sz="2400" dirty="0">
              <a:latin typeface="Book Antiqua" pitchFamily="18" charset="0"/>
            </a:endParaRPr>
          </a:p>
          <a:p>
            <a:pPr marL="914400" lvl="1" indent="-457200">
              <a:tabLst>
                <a:tab pos="571500" algn="l"/>
                <a:tab pos="628650" algn="l"/>
                <a:tab pos="1257300" algn="l"/>
              </a:tabLst>
            </a:pPr>
            <a:r>
              <a:rPr lang="en-US" altLang="zh-TW" sz="2400" dirty="0"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B) Safety Stock</a:t>
            </a:r>
            <a:endParaRPr lang="en-US" altLang="zh-TW" sz="2400" dirty="0">
              <a:latin typeface="Book Antiqua" pitchFamily="18" charset="0"/>
            </a:endParaRPr>
          </a:p>
          <a:p>
            <a:pPr marL="914400" lvl="1" indent="-457200">
              <a:tabLst>
                <a:tab pos="571500" algn="l"/>
                <a:tab pos="628650" algn="l"/>
                <a:tab pos="1257300" algn="l"/>
              </a:tabLst>
            </a:pPr>
            <a:r>
              <a:rPr lang="en-US" altLang="zh-TW" sz="2400" dirty="0"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C) Cycle stock</a:t>
            </a:r>
            <a:endParaRPr lang="en-US" altLang="zh-TW" sz="2400" dirty="0">
              <a:latin typeface="Book Antiqua" pitchFamily="18" charset="0"/>
            </a:endParaRPr>
          </a:p>
          <a:p>
            <a:pPr marL="914400" lvl="1" indent="-457200">
              <a:tabLst>
                <a:tab pos="571500" algn="l"/>
                <a:tab pos="628650" algn="l"/>
                <a:tab pos="1257300" algn="l"/>
              </a:tabLst>
            </a:pPr>
            <a:r>
              <a:rPr lang="en-US" altLang="zh-TW" sz="2400" dirty="0"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D) Pipeline inventory</a:t>
            </a:r>
            <a:endParaRPr lang="en-US" altLang="zh-TW" sz="2400" dirty="0">
              <a:latin typeface="Book Antiqua" pitchFamily="18" charset="0"/>
            </a:endParaRPr>
          </a:p>
          <a:p>
            <a:pPr marL="914400" lvl="1" indent="-457200">
              <a:tabLst>
                <a:tab pos="571500" algn="l"/>
                <a:tab pos="628650" algn="l"/>
                <a:tab pos="1257300" algn="l"/>
              </a:tabLst>
            </a:pPr>
            <a:r>
              <a:rPr lang="en-US" altLang="zh-TW" sz="2400" dirty="0"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E) Speculative inventory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17639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33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1002210"/>
              </p:ext>
            </p:extLst>
          </p:nvPr>
        </p:nvGraphicFramePr>
        <p:xfrm>
          <a:off x="1" y="928689"/>
          <a:ext cx="9144000" cy="5246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17" name="Worksheet" r:id="rId4" imgW="4781685" imgH="2743200" progId="Excel.Sheet.12">
                  <p:embed/>
                </p:oleObj>
              </mc:Choice>
              <mc:Fallback>
                <p:oleObj name="Worksheet" r:id="rId4" imgW="4781685" imgH="2743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" y="928689"/>
                        <a:ext cx="9144000" cy="5246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39573"/>
            <a:ext cx="91440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 smtClean="0">
                <a:latin typeface="Impact" pitchFamily="34" charset="0"/>
              </a:rPr>
              <a:t>Problem 1: EOQ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301038"/>
              </p:ext>
            </p:extLst>
          </p:nvPr>
        </p:nvGraphicFramePr>
        <p:xfrm>
          <a:off x="0" y="914400"/>
          <a:ext cx="9144000" cy="5246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18" name="Worksheet" r:id="rId6" imgW="4781685" imgH="2743200" progId="Excel.Sheet.12">
                  <p:embed/>
                </p:oleObj>
              </mc:Choice>
              <mc:Fallback>
                <p:oleObj name="Worksheet" r:id="rId6" imgW="4781685" imgH="2743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0" y="914400"/>
                        <a:ext cx="9144000" cy="5246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643078"/>
              </p:ext>
            </p:extLst>
          </p:nvPr>
        </p:nvGraphicFramePr>
        <p:xfrm>
          <a:off x="0" y="914400"/>
          <a:ext cx="9144000" cy="5246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19" name="Worksheet" r:id="rId8" imgW="4781685" imgH="2743200" progId="Excel.Sheet.12">
                  <p:embed/>
                </p:oleObj>
              </mc:Choice>
              <mc:Fallback>
                <p:oleObj name="Worksheet" r:id="rId8" imgW="4781685" imgH="2743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0" y="914400"/>
                        <a:ext cx="9144000" cy="5246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398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496050" y="28829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02" name="Equation" r:id="rId4" imgW="114102" imgH="177492" progId="">
                  <p:embed/>
                </p:oleObj>
              </mc:Choice>
              <mc:Fallback>
                <p:oleObj name="Equation" r:id="rId4" imgW="114102" imgH="177492" progId="">
                  <p:embed/>
                  <p:pic>
                    <p:nvPicPr>
                      <p:cNvPr id="15363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6050" y="2882900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8985" name="Text Box 9"/>
          <p:cNvSpPr txBox="1">
            <a:spLocks noChangeArrowheads="1"/>
          </p:cNvSpPr>
          <p:nvPr/>
        </p:nvSpPr>
        <p:spPr bwMode="auto">
          <a:xfrm>
            <a:off x="684213" y="5445125"/>
            <a:ext cx="1841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endParaRPr lang="en-US" sz="2800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0" y="25400"/>
            <a:ext cx="9143999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200" dirty="0">
                <a:latin typeface="Impact" pitchFamily="34" charset="0"/>
              </a:rPr>
              <a:t>Multiple Choice</a:t>
            </a:r>
            <a:endParaRPr lang="en-US" sz="3200" dirty="0">
              <a:latin typeface="Impact" pitchFamily="34" charset="0"/>
            </a:endParaRPr>
          </a:p>
        </p:txBody>
      </p:sp>
      <p:sp>
        <p:nvSpPr>
          <p:cNvPr id="633866" name="Rectangle 10"/>
          <p:cNvSpPr>
            <a:spLocks noChangeArrowheads="1"/>
          </p:cNvSpPr>
          <p:nvPr/>
        </p:nvSpPr>
        <p:spPr bwMode="auto">
          <a:xfrm>
            <a:off x="-33528" y="739344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7</a:t>
            </a:r>
            <a:r>
              <a:rPr lang="en-US" sz="2400" dirty="0" smtClean="0">
                <a:latin typeface="Book Antiqua" pitchFamily="18" charset="0"/>
              </a:rPr>
              <a:t>.  </a:t>
            </a:r>
            <a:r>
              <a:rPr lang="en-US" sz="2400" dirty="0">
                <a:latin typeface="Book Antiqua" pitchFamily="18" charset="0"/>
              </a:rPr>
              <a:t>In the basic EOQ model, if annual demand doubles, the effect on the EOQ is: </a:t>
            </a:r>
          </a:p>
          <a:p>
            <a:pPr marL="914400" lvl="1" indent="-457200">
              <a:buAutoNum type="alphaUcParenR"/>
            </a:pPr>
            <a:r>
              <a:rPr lang="en-US" sz="2400" dirty="0">
                <a:latin typeface="Book Antiqua" pitchFamily="18" charset="0"/>
              </a:rPr>
              <a:t>It doubles.				</a:t>
            </a:r>
          </a:p>
          <a:p>
            <a:pPr marL="914400" lvl="1" indent="-457200">
              <a:buAutoNum type="alphaUcParenR"/>
            </a:pPr>
            <a:r>
              <a:rPr lang="en-US" sz="2400" dirty="0" smtClean="0">
                <a:latin typeface="Book Antiqua" pitchFamily="18" charset="0"/>
              </a:rPr>
              <a:t>It </a:t>
            </a:r>
            <a:r>
              <a:rPr lang="en-US" sz="2400" dirty="0">
                <a:latin typeface="Book Antiqua" pitchFamily="18" charset="0"/>
              </a:rPr>
              <a:t>is four times its previous amount		</a:t>
            </a:r>
          </a:p>
          <a:p>
            <a:pPr marL="914400" lvl="1" indent="-457200">
              <a:buAutoNum type="alphaUcParenR"/>
            </a:pPr>
            <a:r>
              <a:rPr lang="en-US" sz="2400" dirty="0">
                <a:latin typeface="Book Antiqua" pitchFamily="18" charset="0"/>
              </a:rPr>
              <a:t>It is half its previous amount	 	</a:t>
            </a:r>
          </a:p>
          <a:p>
            <a:pPr marL="914400" lvl="1" indent="-457200">
              <a:buAutoNum type="alphaUcParenR"/>
            </a:pPr>
            <a:r>
              <a:rPr lang="en-US" sz="2400" dirty="0">
                <a:latin typeface="Book Antiqua" pitchFamily="18" charset="0"/>
              </a:rPr>
              <a:t>It is about </a:t>
            </a:r>
            <a:r>
              <a:rPr lang="en-US" sz="2400" dirty="0" smtClean="0">
                <a:latin typeface="Book Antiqua" pitchFamily="18" charset="0"/>
              </a:rPr>
              <a:t>70% </a:t>
            </a:r>
            <a:r>
              <a:rPr lang="en-US" sz="2400" dirty="0">
                <a:latin typeface="Book Antiqua" pitchFamily="18" charset="0"/>
              </a:rPr>
              <a:t>of its previous amount</a:t>
            </a:r>
          </a:p>
          <a:p>
            <a:pPr marL="914400" lvl="1" indent="-457200">
              <a:buAutoNum type="alphaUcParenR" startAt="5"/>
            </a:pPr>
            <a:r>
              <a:rPr lang="en-US" sz="2400" dirty="0" smtClean="0">
                <a:latin typeface="Book Antiqua" pitchFamily="18" charset="0"/>
              </a:rPr>
              <a:t>It </a:t>
            </a:r>
            <a:r>
              <a:rPr lang="en-US" sz="2400" dirty="0">
                <a:latin typeface="Book Antiqua" pitchFamily="18" charset="0"/>
              </a:rPr>
              <a:t>increases by just above </a:t>
            </a:r>
            <a:r>
              <a:rPr lang="en-US" sz="2400" dirty="0" smtClean="0">
                <a:latin typeface="Book Antiqua" pitchFamily="18" charset="0"/>
              </a:rPr>
              <a:t>40%</a:t>
            </a:r>
          </a:p>
          <a:p>
            <a:pPr lvl="1"/>
            <a:endParaRPr lang="en-US" sz="2400" dirty="0" smtClean="0">
              <a:latin typeface="Book Antiqua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935596" y="3813849"/>
          <a:ext cx="1654175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03" name="Equation" r:id="rId6" imgW="990360" imgH="444240" progId="Equation.3">
                  <p:embed/>
                </p:oleObj>
              </mc:Choice>
              <mc:Fallback>
                <p:oleObj name="Equation" r:id="rId6" imgW="990360" imgH="44424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596" y="3813849"/>
                        <a:ext cx="1654175" cy="7445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878496" y="4797152"/>
          <a:ext cx="2036763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04" name="Equation" r:id="rId8" imgW="1218960" imgH="444240" progId="Equation.3">
                  <p:embed/>
                </p:oleObj>
              </mc:Choice>
              <mc:Fallback>
                <p:oleObj name="Equation" r:id="rId8" imgW="1218960" imgH="44424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8496" y="4797152"/>
                        <a:ext cx="2036763" cy="7445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777007" y="5746204"/>
          <a:ext cx="3309937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05" name="Equation" r:id="rId10" imgW="1981080" imgH="444240" progId="Equation.3">
                  <p:embed/>
                </p:oleObj>
              </mc:Choice>
              <mc:Fallback>
                <p:oleObj name="Equation" r:id="rId10" imgW="1981080" imgH="44424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007" y="5746204"/>
                        <a:ext cx="3309937" cy="7445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5986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000" fill="hold"/>
                                        <p:tgtEl>
                                          <p:spTgt spid="633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0" y="762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200" dirty="0" smtClean="0">
                <a:latin typeface="Impact" pitchFamily="34" charset="0"/>
              </a:rPr>
              <a:t>Formula Proof for Total Cost of EOQ</a:t>
            </a:r>
            <a:endParaRPr lang="en-US" sz="3200" dirty="0">
              <a:latin typeface="Impact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1"/>
              <p:cNvSpPr txBox="1">
                <a:spLocks/>
              </p:cNvSpPr>
              <p:nvPr/>
            </p:nvSpPr>
            <p:spPr>
              <a:xfrm>
                <a:off x="22122" y="719074"/>
                <a:ext cx="9121877" cy="5877272"/>
              </a:xfrm>
              <a:prstGeom prst="rect">
                <a:avLst/>
              </a:prstGeom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Book Antiqua" pitchFamily="18" charset="0"/>
                    <a:ea typeface="+mn-ea"/>
                  </a:rPr>
                  <a:t>Total cost of any Q?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 smtClean="0">
                    <a:latin typeface="Book Antiqua" pitchFamily="18" charset="0"/>
                    <a:ea typeface="+mn-ea"/>
                  </a:rPr>
                  <a:t>TC</a:t>
                </a:r>
                <a:r>
                  <a:rPr lang="en-US" sz="2400" kern="0" baseline="-25000" dirty="0" smtClean="0">
                    <a:latin typeface="Book Antiqua" pitchFamily="18" charset="0"/>
                    <a:ea typeface="+mn-ea"/>
                  </a:rPr>
                  <a:t>Q </a:t>
                </a:r>
                <a:r>
                  <a:rPr lang="en-US" sz="2400" kern="0" dirty="0" smtClean="0">
                    <a:latin typeface="Book Antiqua" pitchFamily="18" charset="0"/>
                    <a:ea typeface="+mn-ea"/>
                  </a:rPr>
                  <a:t>= SR/Q + HQ/2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Book Antiqua" pitchFamily="18" charset="0"/>
                    <a:ea typeface="+mn-ea"/>
                  </a:rPr>
                  <a:t>Total Cost of EOQ? The same as above, but can also be simplified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ook Antiqua" pitchFamily="18" charset="0"/>
                  <a:ea typeface="+mn-ea"/>
                </a:endParaRPr>
              </a:p>
              <a:p>
                <a:pPr lvl="0">
                  <a:spcBef>
                    <a:spcPct val="20000"/>
                  </a:spcBef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sSubPr>
                      <m:e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</a:rPr>
                          <m:t>𝑇𝐶</m:t>
                        </m:r>
                      </m:e>
                      <m:sub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</a:rPr>
                          <m:t>𝐸𝑂𝑄</m:t>
                        </m:r>
                      </m:sub>
                    </m:sSub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</a:rPr>
                      <m:t>=</m:t>
                    </m:r>
                    <m:f>
                      <m:fPr>
                        <m:ctrlP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</a:rPr>
                          <m:t>𝑆𝑅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kumimoji="0" lang="en-US" sz="24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fPr>
                              <m:num>
                                <m:r>
                                  <a:rPr kumimoji="0" lang="en-US" sz="24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</a:rPr>
                                  <m:t>2</m:t>
                                </m:r>
                                <m:r>
                                  <a:rPr kumimoji="0" lang="en-US" sz="24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</a:rPr>
                                  <m:t>𝑅𝑆</m:t>
                                </m:r>
                              </m:num>
                              <m:den>
                                <m:r>
                                  <a:rPr kumimoji="0" lang="en-US" sz="24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</a:rPr>
                                  <m:t>𝐻</m:t>
                                </m:r>
                              </m:den>
                            </m:f>
                          </m:e>
                        </m:rad>
                      </m:den>
                    </m:f>
                  </m:oMath>
                </a14:m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Book Antiqua" pitchFamily="18" charset="0"/>
                    <a:ea typeface="+mn-ea"/>
                  </a:rPr>
                  <a:t> +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</a:rPr>
                          <m:t>𝐻</m:t>
                        </m:r>
                        <m:rad>
                          <m:radPr>
                            <m:degHide m:val="on"/>
                            <m:ctrlPr>
                              <a:rPr lang="en-US" sz="2400" i="1" ker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i="1" ker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 ker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400" b="0" i="1" kern="0" smtClean="0">
                                    <a:latin typeface="Cambria Math"/>
                                  </a:rPr>
                                  <m:t>𝑅</m:t>
                                </m:r>
                                <m:r>
                                  <a:rPr lang="en-US" sz="2400" i="1" kern="0">
                                    <a:latin typeface="Cambria Math"/>
                                  </a:rPr>
                                  <m:t>𝑆</m:t>
                                </m:r>
                              </m:num>
                              <m:den>
                                <m:r>
                                  <a:rPr lang="en-US" sz="2400" i="1" kern="0">
                                    <a:latin typeface="Cambria Math"/>
                                  </a:rPr>
                                  <m:t>𝐻</m:t>
                                </m:r>
                              </m:den>
                            </m:f>
                          </m:e>
                        </m:rad>
                      </m:num>
                      <m:den>
                        <m:r>
                          <a:rPr kumimoji="0" lang="en-US" sz="24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US" sz="24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Book Antiqua" pitchFamily="18" charset="0"/>
                    <a:ea typeface="+mn-ea"/>
                  </a:rPr>
                  <a:t> = </a:t>
                </a:r>
              </a:p>
              <a:p>
                <a:pPr lvl="0">
                  <a:spcBef>
                    <a:spcPct val="20000"/>
                  </a:spcBef>
                  <a:defRPr/>
                </a:pPr>
                <a:endParaRPr lang="en-US" sz="2400" kern="0" dirty="0" smtClean="0">
                  <a:latin typeface="Book Antiqua" pitchFamily="18" charset="0"/>
                </a:endParaRPr>
              </a:p>
              <a:p>
                <a:pPr lvl="0">
                  <a:spcBef>
                    <a:spcPct val="20000"/>
                  </a:spcBef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kern="0" smtClean="0">
                            <a:latin typeface="Cambria Math"/>
                          </a:rPr>
                          <m:t>𝑇𝐶</m:t>
                        </m:r>
                      </m:e>
                      <m:sub>
                        <m:r>
                          <a:rPr lang="en-US" sz="2400" b="0" i="1" kern="0" smtClean="0">
                            <a:latin typeface="Cambria Math"/>
                          </a:rPr>
                          <m:t>𝐸𝑂𝑄</m:t>
                        </m:r>
                      </m:sub>
                    </m:sSub>
                    <m:r>
                      <a:rPr lang="en-US" sz="2400" b="0" i="1" kern="0" smtClean="0">
                        <a:latin typeface="Cambria Math"/>
                      </a:rPr>
                      <m:t>=2</m:t>
                    </m:r>
                    <m:f>
                      <m:fPr>
                        <m:ctrlPr>
                          <a:rPr lang="en-US" sz="2400" b="0" i="1" kern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kern="0" smtClean="0">
                            <a:latin typeface="Cambria Math"/>
                          </a:rPr>
                          <m:t>𝐻</m:t>
                        </m:r>
                        <m:rad>
                          <m:radPr>
                            <m:degHide m:val="on"/>
                            <m:ctrlPr>
                              <a:rPr lang="en-US" sz="2400" b="0" i="1" kern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b="0" i="1" kern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kern="0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400" b="0" i="1" kern="0" smtClean="0">
                                    <a:latin typeface="Cambria Math"/>
                                  </a:rPr>
                                  <m:t>𝑅𝑆</m:t>
                                </m:r>
                              </m:num>
                              <m:den>
                                <m:r>
                                  <a:rPr lang="en-US" sz="2400" b="0" i="1" kern="0" smtClean="0">
                                    <a:latin typeface="Cambria Math"/>
                                  </a:rPr>
                                  <m:t>𝐻</m:t>
                                </m:r>
                              </m:den>
                            </m:f>
                          </m:e>
                        </m:rad>
                      </m:num>
                      <m:den>
                        <m:r>
                          <a:rPr lang="en-US" sz="2400" b="0" i="1" kern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kern="0" dirty="0" smtClean="0">
                    <a:latin typeface="Book Antiqua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400" b="0" i="1" kern="0" dirty="0" smtClean="0">
                        <a:latin typeface="Cambria Math"/>
                      </a:rPr>
                      <m:t>𝐻</m:t>
                    </m:r>
                    <m:rad>
                      <m:radPr>
                        <m:degHide m:val="on"/>
                        <m:ctrlPr>
                          <a:rPr lang="en-US" sz="2400" b="0" i="1" kern="0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b="0" i="1" kern="0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kern="0" dirty="0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sz="2400" b="0" i="1" kern="0" dirty="0" smtClean="0">
                                <a:latin typeface="Cambria Math"/>
                              </a:rPr>
                              <m:t>𝑅𝑆</m:t>
                            </m:r>
                          </m:num>
                          <m:den>
                            <m:r>
                              <a:rPr lang="en-US" sz="2400" b="0" i="1" kern="0" dirty="0" smtClean="0">
                                <a:latin typeface="Cambria Math"/>
                              </a:rPr>
                              <m:t>𝐻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2400" kern="0" dirty="0" smtClean="0">
                    <a:latin typeface="Book Antiqua" pitchFamily="18" charset="0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kern="0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 kern="0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i="1" kern="0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kern="0" dirty="0" smtClean="0">
                                    <a:latin typeface="Cambria Math"/>
                                  </a:rPr>
                                  <m:t>𝐻</m:t>
                                </m:r>
                              </m:e>
                              <m:sup>
                                <m:r>
                                  <a:rPr lang="en-US" sz="2400" b="0" i="1" kern="0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b="0" i="1" kern="0" dirty="0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sz="2400" b="0" i="1" kern="0" dirty="0" smtClean="0">
                                <a:latin typeface="Cambria Math"/>
                              </a:rPr>
                              <m:t>𝑅𝑆</m:t>
                            </m:r>
                          </m:num>
                          <m:den>
                            <m:r>
                              <a:rPr lang="en-US" sz="2400" b="0" i="1" kern="0" dirty="0" smtClean="0">
                                <a:latin typeface="Cambria Math"/>
                              </a:rPr>
                              <m:t>𝐻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2400" kern="0" dirty="0" smtClean="0">
                    <a:latin typeface="Book Antiqua" pitchFamily="18" charset="0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kern="0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kern="0" dirty="0" smtClean="0">
                            <a:latin typeface="Cambria Math"/>
                          </a:rPr>
                          <m:t>2</m:t>
                        </m:r>
                        <m:r>
                          <a:rPr lang="en-US" sz="2400" b="0" i="1" kern="0" dirty="0" smtClean="0">
                            <a:latin typeface="Cambria Math"/>
                          </a:rPr>
                          <m:t>𝑅𝑆𝐻</m:t>
                        </m:r>
                      </m:e>
                    </m:rad>
                  </m:oMath>
                </a14:m>
                <a:endParaRPr lang="en-US" sz="2400" kern="0" dirty="0">
                  <a:latin typeface="Book Antiqua" pitchFamily="18" charset="0"/>
                </a:endParaRPr>
              </a:p>
              <a:p>
                <a:pPr lvl="0">
                  <a:spcBef>
                    <a:spcPct val="20000"/>
                  </a:spcBef>
                  <a:defRPr/>
                </a:pPr>
                <a:endParaRPr lang="en-US" sz="2400" kern="0" dirty="0">
                  <a:latin typeface="Book Antiqua" pitchFamily="18" charset="0"/>
                </a:endParaRPr>
              </a:p>
              <a:p>
                <a:pPr lvl="0">
                  <a:spcBef>
                    <a:spcPct val="20000"/>
                  </a:spcBef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ker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𝑇𝐶</m:t>
                        </m:r>
                      </m:e>
                      <m:sub>
                        <m:r>
                          <a:rPr lang="en-US" sz="3200" i="1" kern="0">
                            <a:solidFill>
                              <a:srgbClr val="C00000"/>
                            </a:solidFill>
                            <a:latin typeface="Cambria Math"/>
                          </a:rPr>
                          <m:t>𝐸𝑂𝑄</m:t>
                        </m:r>
                      </m:sub>
                    </m:sSub>
                  </m:oMath>
                </a14:m>
                <a:r>
                  <a:rPr lang="en-US" sz="3200" kern="0" dirty="0">
                    <a:solidFill>
                      <a:srgbClr val="C00000"/>
                    </a:solidFill>
                    <a:latin typeface="Book Antiqua" pitchFamily="18" charset="0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kern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i="1" kern="0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sz="3200" i="1" kern="0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𝑅𝑆𝐻</m:t>
                        </m:r>
                      </m:e>
                    </m:rad>
                  </m:oMath>
                </a14:m>
                <a:endPara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ook Antiqua" pitchFamily="18" charset="0"/>
                  <a:ea typeface="+mn-ea"/>
                </a:endParaRPr>
              </a:p>
            </p:txBody>
          </p:sp>
        </mc:Choice>
        <mc:Fallback xmlns="">
          <p:sp>
            <p:nvSpPr>
              <p:cNvPr id="8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22" y="719074"/>
                <a:ext cx="9121877" cy="5877272"/>
              </a:xfrm>
              <a:prstGeom prst="rect">
                <a:avLst/>
              </a:prstGeom>
              <a:blipFill rotWithShape="1">
                <a:blip r:embed="rId2"/>
                <a:stretch>
                  <a:fillRect l="-1070" t="-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150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0" y="762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200" dirty="0" smtClean="0">
                <a:latin typeface="Impact" pitchFamily="34" charset="0"/>
              </a:rPr>
              <a:t>Formula Proof for Flow Time Under EOQ</a:t>
            </a:r>
            <a:endParaRPr lang="en-US" sz="3200" dirty="0">
              <a:latin typeface="Impact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1"/>
              <p:cNvSpPr txBox="1">
                <a:spLocks/>
              </p:cNvSpPr>
              <p:nvPr/>
            </p:nvSpPr>
            <p:spPr>
              <a:xfrm>
                <a:off x="22122" y="719074"/>
                <a:ext cx="9121877" cy="5877272"/>
              </a:xfrm>
              <a:prstGeom prst="rect">
                <a:avLst/>
              </a:prstGeom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Book Antiqua" pitchFamily="18" charset="0"/>
                    <a:ea typeface="+mn-ea"/>
                  </a:rPr>
                  <a:t>Flow time when we order of any Q?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 smtClean="0">
                    <a:latin typeface="Book Antiqua" pitchFamily="18" charset="0"/>
                    <a:ea typeface="+mn-ea"/>
                  </a:rPr>
                  <a:t>Throughput = R, average inventory I = Q/2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 smtClean="0">
                    <a:latin typeface="Book Antiqua" pitchFamily="18" charset="0"/>
                    <a:ea typeface="+mn-ea"/>
                  </a:rPr>
                  <a:t>RT = Q/2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 smtClean="0">
                    <a:latin typeface="Book Antiqua" pitchFamily="18" charset="0"/>
                    <a:ea typeface="+mn-ea"/>
                  </a:rPr>
                  <a:t>T = Q/2R</a:t>
                </a:r>
              </a:p>
              <a:p>
                <a:pPr>
                  <a:spcBef>
                    <a:spcPct val="20000"/>
                  </a:spcBef>
                  <a:defRPr/>
                </a:pPr>
                <a:r>
                  <a:rPr lang="en-US" sz="2400" kern="0" dirty="0">
                    <a:latin typeface="Book Antiqua" pitchFamily="18" charset="0"/>
                  </a:rPr>
                  <a:t>Flow time when we order of </a:t>
                </a:r>
                <a:r>
                  <a:rPr lang="en-US" sz="2400" kern="0" dirty="0" smtClean="0">
                    <a:latin typeface="Book Antiqua" pitchFamily="18" charset="0"/>
                  </a:rPr>
                  <a:t> EOQ</a:t>
                </a:r>
                <a:r>
                  <a:rPr lang="en-US" sz="2400" kern="0" dirty="0">
                    <a:latin typeface="Book Antiqua" pitchFamily="18" charset="0"/>
                  </a:rPr>
                  <a:t>?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Book Antiqua" pitchFamily="18" charset="0"/>
                    <a:ea typeface="+mn-ea"/>
                  </a:rPr>
                  <a:t>Total Cost of EOQ? The same as above, but can also be simplified</a:t>
                </a:r>
              </a:p>
              <a:p>
                <a:pPr>
                  <a:spcBef>
                    <a:spcPct val="20000"/>
                  </a:spcBef>
                  <a:defRPr/>
                </a:pPr>
                <a:r>
                  <a:rPr lang="en-US" sz="2400" kern="0" dirty="0">
                    <a:latin typeface="Book Antiqua" pitchFamily="18" charset="0"/>
                  </a:rPr>
                  <a:t>I = </a:t>
                </a:r>
                <a:r>
                  <a:rPr lang="en-US" sz="2400" kern="0" dirty="0" smtClean="0">
                    <a:latin typeface="Book Antiqua" pitchFamily="18" charset="0"/>
                  </a:rPr>
                  <a:t>EOQ/2</a:t>
                </a:r>
              </a:p>
              <a:p>
                <a:pPr>
                  <a:spcBef>
                    <a:spcPct val="20000"/>
                  </a:spcBef>
                  <a:defRPr/>
                </a:pPr>
                <a14:m>
                  <m:oMath xmlns:m="http://schemas.openxmlformats.org/officeDocument/2006/math">
                    <m:r>
                      <a:rPr lang="en-US" sz="2400" b="0" i="1" kern="0" smtClean="0">
                        <a:latin typeface="Cambria Math"/>
                      </a:rPr>
                      <m:t>𝐼</m:t>
                    </m:r>
                    <m:r>
                      <a:rPr lang="en-US" sz="2400" b="0" i="1" kern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kern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kern="0" smtClean="0">
                            <a:latin typeface="Cambria Math"/>
                          </a:rPr>
                          <m:t>𝐸𝑂𝑄</m:t>
                        </m:r>
                      </m:num>
                      <m:den>
                        <m:r>
                          <a:rPr lang="en-US" sz="2400" b="0" i="1" kern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kern="0" dirty="0" smtClean="0">
                    <a:latin typeface="Book Antiqua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kern="0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 kern="0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i="1" kern="0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kern="0" dirty="0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400" b="0" i="1" kern="0" dirty="0" smtClean="0">
                                    <a:latin typeface="Cambria Math"/>
                                  </a:rPr>
                                  <m:t>𝑅𝑆</m:t>
                                </m:r>
                              </m:num>
                              <m:den>
                                <m:r>
                                  <a:rPr lang="en-US" sz="2400" b="0" i="1" kern="0" dirty="0" smtClean="0">
                                    <a:latin typeface="Cambria Math"/>
                                  </a:rPr>
                                  <m:t>𝐻</m:t>
                                </m:r>
                              </m:den>
                            </m:f>
                          </m:e>
                        </m:rad>
                      </m:num>
                      <m:den>
                        <m:r>
                          <a:rPr lang="en-US" sz="2400" b="0" i="1" kern="0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kern="0" dirty="0">
                    <a:latin typeface="Book Antiqua" pitchFamily="18" charset="0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kern="0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 kern="0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kern="0" dirty="0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sz="2400" b="0" i="1" kern="0" dirty="0" smtClean="0">
                                <a:latin typeface="Cambria Math"/>
                              </a:rPr>
                              <m:t>𝑅𝑆</m:t>
                            </m:r>
                          </m:num>
                          <m:den>
                            <m:r>
                              <a:rPr lang="en-US" sz="2400" b="0" i="1" kern="0" dirty="0" smtClean="0">
                                <a:latin typeface="Cambria Math"/>
                              </a:rPr>
                              <m:t>4</m:t>
                            </m:r>
                            <m:r>
                              <a:rPr lang="en-US" sz="2400" b="0" i="1" kern="0" dirty="0" smtClean="0">
                                <a:latin typeface="Cambria Math"/>
                              </a:rPr>
                              <m:t>𝐻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2400" kern="0" dirty="0" smtClean="0">
                    <a:latin typeface="Book Antiqua" pitchFamily="18" charset="0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kern="0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 kern="0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kern="0" dirty="0" smtClean="0">
                                <a:latin typeface="Cambria Math"/>
                              </a:rPr>
                              <m:t>𝑅𝑆</m:t>
                            </m:r>
                          </m:num>
                          <m:den>
                            <m:r>
                              <a:rPr lang="en-US" sz="2400" b="0" i="1" kern="0" dirty="0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sz="2400" b="0" i="1" kern="0" dirty="0" smtClean="0">
                                <a:latin typeface="Cambria Math"/>
                              </a:rPr>
                              <m:t>𝐻</m:t>
                            </m:r>
                          </m:den>
                        </m:f>
                      </m:e>
                    </m:rad>
                  </m:oMath>
                </a14:m>
                <a:endParaRPr lang="en-US" sz="2400" kern="0" dirty="0" smtClean="0">
                  <a:latin typeface="Book Antiqua" pitchFamily="18" charset="0"/>
                </a:endParaRPr>
              </a:p>
              <a:p>
                <a:pPr>
                  <a:spcBef>
                    <a:spcPct val="20000"/>
                  </a:spcBef>
                  <a:defRPr/>
                </a:pPr>
                <a:r>
                  <a:rPr lang="en-US" sz="2400" kern="0" dirty="0" smtClean="0">
                    <a:latin typeface="Book Antiqua" pitchFamily="18" charset="0"/>
                  </a:rPr>
                  <a:t>T = I/R</a:t>
                </a:r>
              </a:p>
              <a:p>
                <a:pPr>
                  <a:spcBef>
                    <a:spcPct val="20000"/>
                  </a:spcBef>
                  <a:defRPr/>
                </a:pPr>
                <a:r>
                  <a:rPr lang="en-US" sz="2400" i="1" kern="0" dirty="0" smtClean="0">
                    <a:latin typeface="Book Antiqua" pitchFamily="18" charset="0"/>
                  </a:rPr>
                  <a:t>T</a:t>
                </a:r>
                <a14:m>
                  <m:oMath xmlns:m="http://schemas.openxmlformats.org/officeDocument/2006/math">
                    <m:r>
                      <a:rPr lang="en-US" sz="2400" i="1" ker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 ker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kern="0" smtClean="0">
                            <a:latin typeface="Cambria Math"/>
                          </a:rPr>
                          <m:t>𝐼</m:t>
                        </m:r>
                      </m:num>
                      <m:den>
                        <m:r>
                          <a:rPr lang="en-US" sz="2400" b="0" i="1" kern="0" smtClean="0">
                            <a:latin typeface="Cambria Math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sz="2400" kern="0" dirty="0" smtClean="0">
                    <a:latin typeface="Book Antiqua" pitchFamily="18" charset="0"/>
                  </a:rPr>
                  <a:t> </a:t>
                </a:r>
                <a:r>
                  <a:rPr lang="en-US" sz="2400" kern="0" dirty="0">
                    <a:latin typeface="Book Antiqua" pitchFamily="18" charset="0"/>
                  </a:rPr>
                  <a:t>=</a:t>
                </a:r>
                <a:r>
                  <a:rPr lang="en-US" sz="2400" kern="0" dirty="0" smtClean="0">
                    <a:latin typeface="Book Antiqua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kern="0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 kern="0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i="1" kern="0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 kern="0" dirty="0">
                                    <a:latin typeface="Cambria Math"/>
                                  </a:rPr>
                                  <m:t>𝑅𝑆</m:t>
                                </m:r>
                              </m:num>
                              <m:den>
                                <m:r>
                                  <a:rPr lang="en-US" sz="2400" b="0" i="1" kern="0" dirty="0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400" i="1" kern="0" dirty="0">
                                    <a:latin typeface="Cambria Math"/>
                                  </a:rPr>
                                  <m:t>𝐻</m:t>
                                </m:r>
                              </m:den>
                            </m:f>
                          </m:e>
                        </m:rad>
                      </m:num>
                      <m:den>
                        <m:r>
                          <a:rPr lang="en-US" sz="2400" b="0" i="1" kern="0" dirty="0" smtClean="0">
                            <a:latin typeface="Cambria Math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sz="2400" kern="0" dirty="0">
                    <a:latin typeface="Book Antiqua" pitchFamily="18" charset="0"/>
                  </a:rPr>
                  <a:t>=</a:t>
                </a:r>
                <a:r>
                  <a:rPr lang="en-US" sz="2400" kern="0" dirty="0" smtClean="0">
                    <a:latin typeface="Book Antiqua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kern="0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 kern="0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 kern="0" dirty="0">
                                <a:latin typeface="Cambria Math"/>
                              </a:rPr>
                              <m:t>𝑅𝑆</m:t>
                            </m:r>
                          </m:num>
                          <m:den>
                            <m:r>
                              <a:rPr lang="en-US" sz="2400" b="0" i="1" kern="0" dirty="0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sz="2400" i="1" kern="0" dirty="0">
                                <a:latin typeface="Cambria Math"/>
                              </a:rPr>
                              <m:t>𝐻</m:t>
                            </m:r>
                            <m:r>
                              <a:rPr lang="en-US" sz="2400" b="0" i="1" kern="0" dirty="0" smtClean="0">
                                <a:latin typeface="Cambria Math"/>
                              </a:rPr>
                              <m:t>𝑅</m:t>
                            </m:r>
                            <m:r>
                              <a:rPr lang="en-US" sz="2400" b="0" i="1" kern="0" baseline="30000" dirty="0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2400" kern="0" dirty="0" smtClean="0">
                    <a:latin typeface="Book Antiqua" pitchFamily="18" charset="0"/>
                  </a:rPr>
                  <a:t>  </a:t>
                </a:r>
                <a:r>
                  <a:rPr lang="en-US" sz="2400" kern="0" dirty="0">
                    <a:latin typeface="Book Antiqua" pitchFamily="18" charset="0"/>
                  </a:rPr>
                  <a:t>=</a:t>
                </a:r>
                <a:r>
                  <a:rPr lang="en-US" sz="2400" kern="0" dirty="0" smtClean="0">
                    <a:latin typeface="Book Antiqua" pitchFamily="18" charset="0"/>
                  </a:rPr>
                  <a:t>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kern="0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 kern="0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kern="0" dirty="0" smtClean="0">
                                <a:solidFill>
                                  <a:srgbClr val="79DB1F"/>
                                </a:solidFill>
                                <a:latin typeface="Cambria Math"/>
                              </a:rPr>
                              <m:t>𝑺</m:t>
                            </m:r>
                          </m:num>
                          <m:den>
                            <m:r>
                              <a:rPr lang="en-US" sz="2400" i="1" kern="0" dirty="0">
                                <a:latin typeface="Cambria Math"/>
                              </a:rPr>
                              <m:t>2</m:t>
                            </m:r>
                            <m:r>
                              <a:rPr lang="en-US" sz="2400" i="1" kern="0" dirty="0">
                                <a:latin typeface="Cambria Math"/>
                              </a:rPr>
                              <m:t>𝐻</m:t>
                            </m:r>
                            <m:r>
                              <a:rPr lang="en-US" sz="2400" b="1" i="1" kern="0" dirty="0" smtClean="0">
                                <a:solidFill>
                                  <a:srgbClr val="79DB1F"/>
                                </a:solidFill>
                                <a:latin typeface="Cambria Math"/>
                              </a:rPr>
                              <m:t>𝑹</m:t>
                            </m:r>
                          </m:den>
                        </m:f>
                      </m:e>
                    </m:rad>
                  </m:oMath>
                </a14:m>
                <a:endParaRPr lang="en-US" sz="2400" kern="0" dirty="0">
                  <a:latin typeface="Book Antiqua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ook Antiqua" pitchFamily="18" charset="0"/>
                  <a:ea typeface="+mn-ea"/>
                </a:endParaRPr>
              </a:p>
            </p:txBody>
          </p:sp>
        </mc:Choice>
        <mc:Fallback xmlns="">
          <p:sp>
            <p:nvSpPr>
              <p:cNvPr id="8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22" y="719074"/>
                <a:ext cx="9121877" cy="5877272"/>
              </a:xfrm>
              <a:prstGeom prst="rect">
                <a:avLst/>
              </a:prstGeom>
              <a:blipFill rotWithShape="0">
                <a:blip r:embed="rId2"/>
                <a:stretch>
                  <a:fillRect l="-1070" t="-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294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3"/>
          <p:cNvSpPr txBox="1">
            <a:spLocks noChangeArrowheads="1"/>
          </p:cNvSpPr>
          <p:nvPr/>
        </p:nvSpPr>
        <p:spPr bwMode="auto">
          <a:xfrm>
            <a:off x="0" y="29736"/>
            <a:ext cx="9144000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>
                <a:latin typeface="Impact" pitchFamily="34" charset="0"/>
              </a:rPr>
              <a:t>Problem 1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651808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457200">
              <a:defRPr/>
            </a:pPr>
            <a:r>
              <a:rPr lang="en-US" sz="2400" kern="0" dirty="0">
                <a:latin typeface="Book Antiqua" pitchFamily="18" charset="0"/>
              </a:rPr>
              <a:t>Cost of carrying one unit of inventory for one year = </a:t>
            </a:r>
            <a:r>
              <a:rPr lang="en-US" sz="2400" kern="0" dirty="0" smtClean="0">
                <a:latin typeface="Book Antiqua" pitchFamily="18" charset="0"/>
              </a:rPr>
              <a:t>H</a:t>
            </a:r>
          </a:p>
          <a:p>
            <a:pPr marL="514350" indent="-457200">
              <a:defRPr/>
            </a:pPr>
            <a:r>
              <a:rPr lang="en-US" sz="2400" dirty="0" smtClean="0">
                <a:latin typeface="Book Antiqua" panose="02040602050305030304" pitchFamily="18" charset="0"/>
              </a:rPr>
              <a:t>Average Inventory</a:t>
            </a:r>
          </a:p>
          <a:p>
            <a:pPr marL="514350" indent="-457200">
              <a:defRPr/>
            </a:pPr>
            <a:r>
              <a:rPr lang="en-US" sz="2400" dirty="0" smtClean="0">
                <a:latin typeface="Book Antiqua" panose="02040602050305030304" pitchFamily="18" charset="0"/>
              </a:rPr>
              <a:t>At the start of cycle we have Q, at the end of the cycle we have 0.</a:t>
            </a:r>
          </a:p>
          <a:p>
            <a:pPr marL="514350" indent="-457200">
              <a:defRPr/>
            </a:pPr>
            <a:r>
              <a:rPr lang="en-US" sz="2400" dirty="0" smtClean="0">
                <a:latin typeface="Book Antiqua" panose="02040602050305030304" pitchFamily="18" charset="0"/>
              </a:rPr>
              <a:t>Average inventory = (Q+0)/2 = Q/2</a:t>
            </a:r>
          </a:p>
          <a:p>
            <a:pPr marL="514350" indent="-457200">
              <a:defRPr/>
            </a:pPr>
            <a:r>
              <a:rPr lang="en-US" sz="2400" dirty="0" smtClean="0">
                <a:latin typeface="Book Antiqua" panose="02040602050305030304" pitchFamily="18" charset="0"/>
              </a:rPr>
              <a:t>Q/2 is also called cycle inventory.</a:t>
            </a:r>
          </a:p>
        </p:txBody>
      </p: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36512" y="2362200"/>
            <a:ext cx="8839200" cy="2817812"/>
            <a:chOff x="240" y="2160"/>
            <a:chExt cx="5568" cy="1775"/>
          </a:xfrm>
        </p:grpSpPr>
        <p:sp>
          <p:nvSpPr>
            <p:cNvPr id="5" name="AutoShape 23"/>
            <p:cNvSpPr>
              <a:spLocks noChangeArrowheads="1"/>
            </p:cNvSpPr>
            <p:nvPr/>
          </p:nvSpPr>
          <p:spPr bwMode="auto">
            <a:xfrm>
              <a:off x="240" y="2160"/>
              <a:ext cx="1147" cy="1498"/>
            </a:xfrm>
            <a:prstGeom prst="rtTriangle">
              <a:avLst/>
            </a:prstGeom>
            <a:solidFill>
              <a:srgbClr val="95CDBE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" name="AutoShape 24"/>
            <p:cNvSpPr>
              <a:spLocks noChangeArrowheads="1"/>
            </p:cNvSpPr>
            <p:nvPr/>
          </p:nvSpPr>
          <p:spPr bwMode="auto">
            <a:xfrm>
              <a:off x="1386" y="2160"/>
              <a:ext cx="1147" cy="1498"/>
            </a:xfrm>
            <a:prstGeom prst="rtTriangle">
              <a:avLst/>
            </a:prstGeom>
            <a:solidFill>
              <a:srgbClr val="95CDBE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7" name="Group 40"/>
            <p:cNvGrpSpPr>
              <a:grpSpLocks/>
            </p:cNvGrpSpPr>
            <p:nvPr/>
          </p:nvGrpSpPr>
          <p:grpSpPr bwMode="auto">
            <a:xfrm>
              <a:off x="2536" y="2160"/>
              <a:ext cx="3272" cy="1775"/>
              <a:chOff x="723" y="1436"/>
              <a:chExt cx="4941" cy="2230"/>
            </a:xfrm>
          </p:grpSpPr>
          <p:sp>
            <p:nvSpPr>
              <p:cNvPr id="8" name="Line 41"/>
              <p:cNvSpPr>
                <a:spLocks noChangeShapeType="1"/>
              </p:cNvSpPr>
              <p:nvPr/>
            </p:nvSpPr>
            <p:spPr bwMode="auto">
              <a:xfrm>
                <a:off x="4163" y="3318"/>
                <a:ext cx="1344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AutoShape 42"/>
              <p:cNvSpPr>
                <a:spLocks noChangeArrowheads="1"/>
              </p:cNvSpPr>
              <p:nvPr/>
            </p:nvSpPr>
            <p:spPr bwMode="auto">
              <a:xfrm>
                <a:off x="723" y="1436"/>
                <a:ext cx="1732" cy="1882"/>
              </a:xfrm>
              <a:prstGeom prst="rtTriangle">
                <a:avLst/>
              </a:prstGeom>
              <a:solidFill>
                <a:srgbClr val="95CDBE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1" name="AutoShape 43"/>
              <p:cNvSpPr>
                <a:spLocks noChangeArrowheads="1"/>
              </p:cNvSpPr>
              <p:nvPr/>
            </p:nvSpPr>
            <p:spPr bwMode="auto">
              <a:xfrm>
                <a:off x="2454" y="1436"/>
                <a:ext cx="1732" cy="1882"/>
              </a:xfrm>
              <a:prstGeom prst="rtTriangle">
                <a:avLst/>
              </a:prstGeom>
              <a:solidFill>
                <a:srgbClr val="95CDBE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2" name="Rectangle 44"/>
              <p:cNvSpPr>
                <a:spLocks noChangeArrowheads="1"/>
              </p:cNvSpPr>
              <p:nvPr/>
            </p:nvSpPr>
            <p:spPr bwMode="auto">
              <a:xfrm>
                <a:off x="4985" y="3378"/>
                <a:ext cx="67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b="1"/>
                  <a:t>Time</a:t>
                </a:r>
              </a:p>
            </p:txBody>
          </p:sp>
        </p:grpSp>
      </p:grpSp>
      <p:sp>
        <p:nvSpPr>
          <p:cNvPr id="13" name="Line 54"/>
          <p:cNvSpPr>
            <a:spLocks noChangeShapeType="1"/>
          </p:cNvSpPr>
          <p:nvPr/>
        </p:nvSpPr>
        <p:spPr bwMode="auto">
          <a:xfrm>
            <a:off x="30162" y="3767137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55"/>
          <p:cNvSpPr>
            <a:spLocks noChangeShapeType="1"/>
          </p:cNvSpPr>
          <p:nvPr/>
        </p:nvSpPr>
        <p:spPr bwMode="auto">
          <a:xfrm>
            <a:off x="1830387" y="3767137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56"/>
          <p:cNvSpPr>
            <a:spLocks noChangeShapeType="1"/>
          </p:cNvSpPr>
          <p:nvPr/>
        </p:nvSpPr>
        <p:spPr bwMode="auto">
          <a:xfrm>
            <a:off x="3667125" y="3767137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57"/>
          <p:cNvSpPr>
            <a:spLocks noChangeShapeType="1"/>
          </p:cNvSpPr>
          <p:nvPr/>
        </p:nvSpPr>
        <p:spPr bwMode="auto">
          <a:xfrm>
            <a:off x="5527675" y="3767137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-28575" y="4740275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457200">
              <a:defRPr/>
            </a:pPr>
            <a:r>
              <a:rPr lang="en-US" sz="2400" dirty="0" smtClean="0">
                <a:latin typeface="Book Antiqua" panose="02040602050305030304" pitchFamily="18" charset="0"/>
              </a:rPr>
              <a:t>In each cycle we have Q/2 inventory.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In all cycles we have Q/2 inventory. 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Throughout the year we have Q/2 inventory</a:t>
            </a:r>
            <a:r>
              <a:rPr lang="en-US" sz="2400" dirty="0" smtClean="0">
                <a:latin typeface="Book Antiqua" panose="02040602050305030304" pitchFamily="18" charset="0"/>
              </a:rPr>
              <a:t>.</a:t>
            </a:r>
          </a:p>
          <a:p>
            <a:pPr marL="514350" indent="-457200">
              <a:defRPr/>
            </a:pPr>
            <a:r>
              <a:rPr lang="en-US" sz="2400" dirty="0" smtClean="0">
                <a:latin typeface="Book Antiqua" panose="02040602050305030304" pitchFamily="18" charset="0"/>
              </a:rPr>
              <a:t>CC = HQ/2  </a:t>
            </a:r>
          </a:p>
        </p:txBody>
      </p:sp>
    </p:spTree>
    <p:extLst>
      <p:ext uri="{BB962C8B-B14F-4D97-AF65-F5344CB8AC3E}">
        <p14:creationId xmlns:p14="http://schemas.microsoft.com/office/powerpoint/2010/main" val="22606419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3" grpId="0" animBg="1"/>
      <p:bldP spid="14" grpId="0" animBg="1"/>
      <p:bldP spid="15" grpId="0" animBg="1"/>
      <p:bldP spid="16" grpId="0" animBg="1"/>
      <p:bldP spid="1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39573"/>
            <a:ext cx="91440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 smtClean="0">
                <a:latin typeface="Impact" pitchFamily="34" charset="0"/>
              </a:rPr>
              <a:t>Problem 1: Optimal Policy</a:t>
            </a:r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2576090"/>
              </p:ext>
            </p:extLst>
          </p:nvPr>
        </p:nvGraphicFramePr>
        <p:xfrm>
          <a:off x="10945" y="3919959"/>
          <a:ext cx="2427456" cy="1133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04" name="Equation" r:id="rId4" imgW="952087" imgH="444307" progId="Equation.3">
                  <p:embed/>
                </p:oleObj>
              </mc:Choice>
              <mc:Fallback>
                <p:oleObj name="Equation" r:id="rId4" imgW="952087" imgH="444307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45" y="3919959"/>
                        <a:ext cx="2427456" cy="113345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589122"/>
              </p:ext>
            </p:extLst>
          </p:nvPr>
        </p:nvGraphicFramePr>
        <p:xfrm>
          <a:off x="165725" y="5275169"/>
          <a:ext cx="4939675" cy="1145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05" name="Equation" r:id="rId6" imgW="1917360" imgH="444240" progId="Equation.3">
                  <p:embed/>
                </p:oleObj>
              </mc:Choice>
              <mc:Fallback>
                <p:oleObj name="Equation" r:id="rId6" imgW="1917360" imgH="44424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725" y="5275169"/>
                        <a:ext cx="4939675" cy="114508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19050" y="838200"/>
            <a:ext cx="9124950" cy="28956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r>
              <a:rPr lang="en-US" sz="2400" kern="0" dirty="0" smtClean="0">
                <a:latin typeface="Book Antiqua" pitchFamily="18" charset="0"/>
              </a:rPr>
              <a:t>Cost of carrying one unit of inventory for one year </a:t>
            </a:r>
            <a:r>
              <a:rPr lang="en-US" sz="2400" kern="0" dirty="0">
                <a:latin typeface="Book Antiqua" pitchFamily="18" charset="0"/>
              </a:rPr>
              <a:t>= </a:t>
            </a:r>
            <a:r>
              <a:rPr lang="en-US" sz="2400" kern="0" dirty="0" smtClean="0">
                <a:latin typeface="Book Antiqua" pitchFamily="18" charset="0"/>
              </a:rPr>
              <a:t>H</a:t>
            </a:r>
          </a:p>
          <a:p>
            <a:r>
              <a:rPr lang="en-US" sz="2400" kern="0" dirty="0" smtClean="0">
                <a:latin typeface="Book Antiqua" pitchFamily="18" charset="0"/>
              </a:rPr>
              <a:t>At </a:t>
            </a:r>
            <a:r>
              <a:rPr lang="en-US" sz="2400" kern="0" dirty="0">
                <a:latin typeface="Book Antiqua" pitchFamily="18" charset="0"/>
              </a:rPr>
              <a:t>EOQ (Economic Order Quantity, OC=CC</a:t>
            </a:r>
          </a:p>
          <a:p>
            <a:r>
              <a:rPr lang="en-US" sz="2400" kern="0" dirty="0" smtClean="0">
                <a:latin typeface="Book Antiqua" pitchFamily="18" charset="0"/>
              </a:rPr>
              <a:t>OC = CC </a:t>
            </a:r>
          </a:p>
          <a:p>
            <a:r>
              <a:rPr lang="en-US" sz="2400" kern="0" dirty="0" smtClean="0">
                <a:latin typeface="Book Antiqua" pitchFamily="18" charset="0"/>
              </a:rPr>
              <a:t>SD/Q = HQ/2</a:t>
            </a:r>
          </a:p>
          <a:p>
            <a:r>
              <a:rPr lang="en-US" sz="2400" kern="0" dirty="0" smtClean="0">
                <a:latin typeface="Book Antiqua" pitchFamily="18" charset="0"/>
              </a:rPr>
              <a:t>24(32000)/Q= 0.6Q/2</a:t>
            </a:r>
          </a:p>
          <a:p>
            <a:r>
              <a:rPr lang="en-US" sz="2400" kern="0" dirty="0" smtClean="0">
                <a:latin typeface="Book Antiqua" pitchFamily="18" charset="0"/>
              </a:rPr>
              <a:t>Q</a:t>
            </a:r>
            <a:r>
              <a:rPr lang="en-US" sz="2400" kern="0" baseline="30000" dirty="0" smtClean="0">
                <a:latin typeface="Book Antiqua" pitchFamily="18" charset="0"/>
              </a:rPr>
              <a:t>2</a:t>
            </a:r>
            <a:r>
              <a:rPr lang="en-US" sz="2400" kern="0" dirty="0" smtClean="0">
                <a:latin typeface="Book Antiqua" pitchFamily="18" charset="0"/>
              </a:rPr>
              <a:t>= 2560000</a:t>
            </a:r>
          </a:p>
          <a:p>
            <a:r>
              <a:rPr lang="en-US" sz="2400" kern="0" dirty="0" smtClean="0">
                <a:latin typeface="Book Antiqua" pitchFamily="18" charset="0"/>
              </a:rPr>
              <a:t>Q = 1600</a:t>
            </a:r>
          </a:p>
          <a:p>
            <a:r>
              <a:rPr lang="en-US" sz="2400" kern="0" dirty="0" smtClean="0">
                <a:latin typeface="Book Antiqua" pitchFamily="18" charset="0"/>
              </a:rPr>
              <a:t>Q</a:t>
            </a:r>
            <a:r>
              <a:rPr lang="en-US" sz="2400" kern="0" baseline="30000" dirty="0" smtClean="0">
                <a:latin typeface="Book Antiqua" pitchFamily="18" charset="0"/>
              </a:rPr>
              <a:t>2</a:t>
            </a:r>
            <a:r>
              <a:rPr lang="en-US" sz="2400" kern="0" dirty="0" smtClean="0">
                <a:latin typeface="Book Antiqua" pitchFamily="18" charset="0"/>
              </a:rPr>
              <a:t> = 2DS/H</a:t>
            </a:r>
          </a:p>
        </p:txBody>
      </p:sp>
    </p:spTree>
    <p:extLst>
      <p:ext uri="{BB962C8B-B14F-4D97-AF65-F5344CB8AC3E}">
        <p14:creationId xmlns:p14="http://schemas.microsoft.com/office/powerpoint/2010/main" val="265413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0" y="25400"/>
            <a:ext cx="9144000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 smtClean="0">
                <a:latin typeface="Impact" pitchFamily="34" charset="0"/>
              </a:rPr>
              <a:t>Problem 1</a:t>
            </a:r>
            <a:endParaRPr lang="en-US" sz="3200" dirty="0">
              <a:latin typeface="Impact" pitchFamily="34" charset="0"/>
            </a:endParaRPr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0" y="990600"/>
            <a:ext cx="18415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 dirty="0"/>
          </a:p>
          <a:p>
            <a:endParaRPr lang="en-US" sz="2800" dirty="0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826691"/>
            <a:ext cx="8899526" cy="526297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b) How many times should we order ?</a:t>
            </a:r>
          </a:p>
          <a:p>
            <a:pPr marL="0" lvl="1"/>
            <a:r>
              <a:rPr lang="en-US" sz="2400" dirty="0" smtClean="0">
                <a:latin typeface="Book Antiqua" panose="02040602050305030304" pitchFamily="18" charset="0"/>
              </a:rPr>
              <a:t>D = 32000 per year,  EOQ = 1600 each time</a:t>
            </a:r>
          </a:p>
          <a:p>
            <a:pPr marL="0" lvl="1"/>
            <a:r>
              <a:rPr lang="en-US" sz="2400" dirty="0" smtClean="0">
                <a:latin typeface="Book Antiqua" panose="02040602050305030304" pitchFamily="18" charset="0"/>
              </a:rPr>
              <a:t># of times that we order  = D/EOQ</a:t>
            </a:r>
          </a:p>
          <a:p>
            <a:pPr marL="0" lvl="1"/>
            <a:r>
              <a:rPr lang="en-US" sz="2400" dirty="0" smtClean="0">
                <a:latin typeface="Book Antiqua" panose="02040602050305030304" pitchFamily="18" charset="0"/>
              </a:rPr>
              <a:t>D/Q = 32000/1600 = 20 times.</a:t>
            </a:r>
          </a:p>
          <a:p>
            <a:pPr marL="457200" indent="-457200"/>
            <a:endParaRPr lang="en-US" sz="2400" dirty="0" smtClean="0">
              <a:latin typeface="Book Antiqua" panose="02040602050305030304" pitchFamily="18" charset="0"/>
            </a:endParaRPr>
          </a:p>
          <a:p>
            <a:pPr marL="457200" indent="-457200"/>
            <a:r>
              <a:rPr lang="en-US" sz="2400" dirty="0">
                <a:latin typeface="Book Antiqua" panose="02040602050305030304" pitchFamily="18" charset="0"/>
              </a:rPr>
              <a:t>c) </a:t>
            </a:r>
            <a:r>
              <a:rPr lang="en-US" sz="2400" dirty="0" smtClean="0">
                <a:latin typeface="Book Antiqua" panose="02040602050305030304" pitchFamily="18" charset="0"/>
              </a:rPr>
              <a:t>What </a:t>
            </a:r>
            <a:r>
              <a:rPr lang="en-US" sz="2400" dirty="0">
                <a:latin typeface="Book Antiqua" panose="02040602050305030304" pitchFamily="18" charset="0"/>
              </a:rPr>
              <a:t>is the length of an order cycle </a:t>
            </a:r>
            <a:r>
              <a:rPr lang="en-US" sz="2400" dirty="0" smtClean="0">
                <a:latin typeface="Book Antiqua" panose="02040602050305030304" pitchFamily="18" charset="0"/>
              </a:rPr>
              <a:t>?</a:t>
            </a:r>
          </a:p>
          <a:p>
            <a:pPr marL="684213" indent="-684213"/>
            <a:r>
              <a:rPr lang="en-US" sz="2400" dirty="0">
                <a:latin typeface="Book Antiqua" panose="02040602050305030304" pitchFamily="18" charset="0"/>
              </a:rPr>
              <a:t>We order 20 times. </a:t>
            </a:r>
          </a:p>
          <a:p>
            <a:pPr marL="684213" indent="-684213"/>
            <a:r>
              <a:rPr lang="en-US" sz="2400" dirty="0" smtClean="0">
                <a:latin typeface="Book Antiqua" panose="02040602050305030304" pitchFamily="18" charset="0"/>
              </a:rPr>
              <a:t>Working </a:t>
            </a:r>
            <a:r>
              <a:rPr lang="en-US" sz="2400" dirty="0">
                <a:latin typeface="Book Antiqua" pitchFamily="18" charset="0"/>
              </a:rPr>
              <a:t>days = 240/year</a:t>
            </a:r>
          </a:p>
          <a:p>
            <a:pPr marL="684213" indent="-684213"/>
            <a:r>
              <a:rPr lang="en-US" sz="2400" dirty="0" smtClean="0">
                <a:latin typeface="Book Antiqua" pitchFamily="18" charset="0"/>
              </a:rPr>
              <a:t>240/20 </a:t>
            </a:r>
            <a:r>
              <a:rPr lang="en-US" sz="2400" dirty="0">
                <a:latin typeface="Book Antiqua" pitchFamily="18" charset="0"/>
              </a:rPr>
              <a:t>= 12 days.</a:t>
            </a:r>
          </a:p>
          <a:p>
            <a:pPr marL="684213" indent="-684213"/>
            <a:r>
              <a:rPr lang="en-US" sz="2400" dirty="0">
                <a:latin typeface="Book Antiqua" pitchFamily="18" charset="0"/>
              </a:rPr>
              <a:t>Alternatively </a:t>
            </a:r>
            <a:endParaRPr lang="en-US" sz="2400" dirty="0" smtClean="0">
              <a:latin typeface="Book Antiqua" pitchFamily="18" charset="0"/>
            </a:endParaRPr>
          </a:p>
          <a:p>
            <a:pPr marL="684213" indent="-684213"/>
            <a:r>
              <a:rPr lang="en-US" sz="2400" dirty="0">
                <a:latin typeface="Book Antiqua" pitchFamily="18" charset="0"/>
              </a:rPr>
              <a:t>32000 is required for </a:t>
            </a:r>
            <a:r>
              <a:rPr lang="en-US" sz="2400" dirty="0" smtClean="0">
                <a:latin typeface="Book Antiqua" pitchFamily="18" charset="0"/>
              </a:rPr>
              <a:t>one year (240 days)</a:t>
            </a:r>
            <a:endParaRPr lang="en-US" sz="2400" dirty="0">
              <a:latin typeface="Book Antiqua" pitchFamily="18" charset="0"/>
            </a:endParaRPr>
          </a:p>
          <a:p>
            <a:pPr marL="684213" indent="-684213"/>
            <a:r>
              <a:rPr lang="en-US" sz="2400" dirty="0" smtClean="0">
                <a:latin typeface="Book Antiqua" pitchFamily="18" charset="0"/>
              </a:rPr>
              <a:t>Each day we need 32000/240 = 133.333</a:t>
            </a:r>
          </a:p>
          <a:p>
            <a:pPr marL="684213" indent="-684213"/>
            <a:r>
              <a:rPr lang="en-US" sz="2400" dirty="0" smtClean="0">
                <a:latin typeface="Book Antiqua" pitchFamily="18" charset="0"/>
              </a:rPr>
              <a:t>1600 </a:t>
            </a:r>
            <a:r>
              <a:rPr lang="en-US" sz="2400" dirty="0">
                <a:latin typeface="Book Antiqua" pitchFamily="18" charset="0"/>
              </a:rPr>
              <a:t>is enough for how </a:t>
            </a:r>
            <a:r>
              <a:rPr lang="en-US" sz="2400" dirty="0" smtClean="0">
                <a:latin typeface="Book Antiqua" pitchFamily="18" charset="0"/>
              </a:rPr>
              <a:t>long?</a:t>
            </a:r>
            <a:endParaRPr lang="en-US" sz="2400" dirty="0">
              <a:latin typeface="Book Antiqua" pitchFamily="18" charset="0"/>
            </a:endParaRPr>
          </a:p>
          <a:p>
            <a:pPr marL="684213" indent="-684213"/>
            <a:r>
              <a:rPr lang="en-US" sz="2400" dirty="0">
                <a:latin typeface="Book Antiqua" pitchFamily="18" charset="0"/>
              </a:rPr>
              <a:t>(</a:t>
            </a:r>
            <a:r>
              <a:rPr lang="en-US" sz="2400" dirty="0" smtClean="0">
                <a:latin typeface="Book Antiqua" pitchFamily="18" charset="0"/>
              </a:rPr>
              <a:t>1600/133.33) = </a:t>
            </a:r>
            <a:r>
              <a:rPr lang="en-US" sz="2400" dirty="0">
                <a:latin typeface="Book Antiqua" pitchFamily="18" charset="0"/>
              </a:rPr>
              <a:t>12 </a:t>
            </a:r>
            <a:r>
              <a:rPr lang="en-US" sz="2400" dirty="0" smtClean="0">
                <a:latin typeface="Book Antiqua" pitchFamily="18" charset="0"/>
              </a:rPr>
              <a:t>day</a:t>
            </a: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1390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3"/>
          <p:cNvSpPr txBox="1">
            <a:spLocks noChangeArrowheads="1"/>
          </p:cNvSpPr>
          <p:nvPr/>
        </p:nvSpPr>
        <p:spPr bwMode="auto">
          <a:xfrm>
            <a:off x="0" y="29736"/>
            <a:ext cx="9144000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>
                <a:latin typeface="Impact" pitchFamily="34" charset="0"/>
              </a:rPr>
              <a:t>Problem 1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77468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457200">
              <a:defRPr/>
            </a:pPr>
            <a:r>
              <a:rPr lang="en-US" sz="2400" dirty="0" smtClean="0">
                <a:latin typeface="Book Antiqua" panose="02040602050305030304" pitchFamily="18" charset="0"/>
              </a:rPr>
              <a:t>d</a:t>
            </a:r>
            <a:r>
              <a:rPr lang="en-US" sz="2400" dirty="0">
                <a:latin typeface="Book Antiqua" panose="02040602050305030304" pitchFamily="18" charset="0"/>
              </a:rPr>
              <a:t>) </a:t>
            </a:r>
            <a:r>
              <a:rPr lang="en-US" sz="2400" dirty="0" smtClean="0">
                <a:latin typeface="Book Antiqua" panose="02040602050305030304" pitchFamily="18" charset="0"/>
              </a:rPr>
              <a:t>Compute the average inventory</a:t>
            </a:r>
          </a:p>
          <a:p>
            <a:pPr marL="514350" indent="-457200">
              <a:defRPr/>
            </a:pPr>
            <a:r>
              <a:rPr lang="en-US" sz="2400" dirty="0" smtClean="0">
                <a:latin typeface="Book Antiqua" panose="02040602050305030304" pitchFamily="18" charset="0"/>
              </a:rPr>
              <a:t>At the start of cycle we have Q, at the end of the cycle we have 0.</a:t>
            </a:r>
          </a:p>
          <a:p>
            <a:pPr marL="514350" indent="-457200">
              <a:defRPr/>
            </a:pPr>
            <a:r>
              <a:rPr lang="en-US" sz="2400" dirty="0" smtClean="0">
                <a:latin typeface="Book Antiqua" panose="02040602050305030304" pitchFamily="18" charset="0"/>
              </a:rPr>
              <a:t>Average inventory = (Q+0)/2 = Q/2</a:t>
            </a:r>
          </a:p>
          <a:p>
            <a:pPr marL="514350" indent="-457200">
              <a:defRPr/>
            </a:pPr>
            <a:r>
              <a:rPr lang="en-US" sz="2400" dirty="0" smtClean="0">
                <a:latin typeface="Book Antiqua" panose="02040602050305030304" pitchFamily="18" charset="0"/>
              </a:rPr>
              <a:t>Q/2 is also called cycle inventory.</a:t>
            </a:r>
          </a:p>
        </p:txBody>
      </p: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36512" y="2362200"/>
            <a:ext cx="8839200" cy="2817812"/>
            <a:chOff x="240" y="2160"/>
            <a:chExt cx="5568" cy="1775"/>
          </a:xfrm>
        </p:grpSpPr>
        <p:sp>
          <p:nvSpPr>
            <p:cNvPr id="5" name="AutoShape 23"/>
            <p:cNvSpPr>
              <a:spLocks noChangeArrowheads="1"/>
            </p:cNvSpPr>
            <p:nvPr/>
          </p:nvSpPr>
          <p:spPr bwMode="auto">
            <a:xfrm>
              <a:off x="240" y="2160"/>
              <a:ext cx="1147" cy="1498"/>
            </a:xfrm>
            <a:prstGeom prst="rtTriangle">
              <a:avLst/>
            </a:prstGeom>
            <a:solidFill>
              <a:srgbClr val="95CDBE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" name="AutoShape 24"/>
            <p:cNvSpPr>
              <a:spLocks noChangeArrowheads="1"/>
            </p:cNvSpPr>
            <p:nvPr/>
          </p:nvSpPr>
          <p:spPr bwMode="auto">
            <a:xfrm>
              <a:off x="1386" y="2160"/>
              <a:ext cx="1147" cy="1498"/>
            </a:xfrm>
            <a:prstGeom prst="rtTriangle">
              <a:avLst/>
            </a:prstGeom>
            <a:solidFill>
              <a:srgbClr val="95CDBE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7" name="Group 40"/>
            <p:cNvGrpSpPr>
              <a:grpSpLocks/>
            </p:cNvGrpSpPr>
            <p:nvPr/>
          </p:nvGrpSpPr>
          <p:grpSpPr bwMode="auto">
            <a:xfrm>
              <a:off x="2536" y="2160"/>
              <a:ext cx="3272" cy="1775"/>
              <a:chOff x="723" y="1436"/>
              <a:chExt cx="4941" cy="2230"/>
            </a:xfrm>
          </p:grpSpPr>
          <p:sp>
            <p:nvSpPr>
              <p:cNvPr id="8" name="Line 41"/>
              <p:cNvSpPr>
                <a:spLocks noChangeShapeType="1"/>
              </p:cNvSpPr>
              <p:nvPr/>
            </p:nvSpPr>
            <p:spPr bwMode="auto">
              <a:xfrm>
                <a:off x="4163" y="3318"/>
                <a:ext cx="1344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AutoShape 42"/>
              <p:cNvSpPr>
                <a:spLocks noChangeArrowheads="1"/>
              </p:cNvSpPr>
              <p:nvPr/>
            </p:nvSpPr>
            <p:spPr bwMode="auto">
              <a:xfrm>
                <a:off x="723" y="1436"/>
                <a:ext cx="1732" cy="1882"/>
              </a:xfrm>
              <a:prstGeom prst="rtTriangle">
                <a:avLst/>
              </a:prstGeom>
              <a:solidFill>
                <a:srgbClr val="95CDBE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1" name="AutoShape 43"/>
              <p:cNvSpPr>
                <a:spLocks noChangeArrowheads="1"/>
              </p:cNvSpPr>
              <p:nvPr/>
            </p:nvSpPr>
            <p:spPr bwMode="auto">
              <a:xfrm>
                <a:off x="2454" y="1436"/>
                <a:ext cx="1732" cy="1882"/>
              </a:xfrm>
              <a:prstGeom prst="rtTriangle">
                <a:avLst/>
              </a:prstGeom>
              <a:solidFill>
                <a:srgbClr val="95CDBE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2" name="Rectangle 44"/>
              <p:cNvSpPr>
                <a:spLocks noChangeArrowheads="1"/>
              </p:cNvSpPr>
              <p:nvPr/>
            </p:nvSpPr>
            <p:spPr bwMode="auto">
              <a:xfrm>
                <a:off x="4985" y="3378"/>
                <a:ext cx="67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b="1"/>
                  <a:t>Time</a:t>
                </a:r>
              </a:p>
            </p:txBody>
          </p:sp>
        </p:grpSp>
      </p:grpSp>
      <p:sp>
        <p:nvSpPr>
          <p:cNvPr id="13" name="Line 54"/>
          <p:cNvSpPr>
            <a:spLocks noChangeShapeType="1"/>
          </p:cNvSpPr>
          <p:nvPr/>
        </p:nvSpPr>
        <p:spPr bwMode="auto">
          <a:xfrm>
            <a:off x="30162" y="3767137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55"/>
          <p:cNvSpPr>
            <a:spLocks noChangeShapeType="1"/>
          </p:cNvSpPr>
          <p:nvPr/>
        </p:nvSpPr>
        <p:spPr bwMode="auto">
          <a:xfrm>
            <a:off x="1830387" y="3767137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56"/>
          <p:cNvSpPr>
            <a:spLocks noChangeShapeType="1"/>
          </p:cNvSpPr>
          <p:nvPr/>
        </p:nvSpPr>
        <p:spPr bwMode="auto">
          <a:xfrm>
            <a:off x="3667125" y="3767137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57"/>
          <p:cNvSpPr>
            <a:spLocks noChangeShapeType="1"/>
          </p:cNvSpPr>
          <p:nvPr/>
        </p:nvSpPr>
        <p:spPr bwMode="auto">
          <a:xfrm>
            <a:off x="5527675" y="3767137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-28575" y="499805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457200">
              <a:defRPr/>
            </a:pPr>
            <a:r>
              <a:rPr lang="en-US" sz="2400" dirty="0" smtClean="0">
                <a:latin typeface="Book Antiqua" panose="02040602050305030304" pitchFamily="18" charset="0"/>
              </a:rPr>
              <a:t>In each cycle we have Q/2 inventory.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In all cycles we have Q/2 inventory. 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Throughout the year we have Q/2 inventory. </a:t>
            </a:r>
            <a:r>
              <a:rPr lang="en-US" sz="2400" dirty="0" smtClean="0">
                <a:latin typeface="Book Antiqua" panose="0204060205030503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92122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3" grpId="0" animBg="1"/>
      <p:bldP spid="14" grpId="0" animBg="1"/>
      <p:bldP spid="15" grpId="0" animBg="1"/>
      <p:bldP spid="16" grpId="0" animBg="1"/>
      <p:bldP spid="1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3"/>
          <p:cNvSpPr txBox="1">
            <a:spLocks noChangeArrowheads="1"/>
          </p:cNvSpPr>
          <p:nvPr/>
        </p:nvSpPr>
        <p:spPr bwMode="auto">
          <a:xfrm>
            <a:off x="0" y="29736"/>
            <a:ext cx="9144000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>
                <a:latin typeface="Impact" pitchFamily="34" charset="0"/>
              </a:rPr>
              <a:t>Problem 1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762000"/>
            <a:ext cx="8994776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d) Compute the average inventory</a:t>
            </a:r>
          </a:p>
          <a:p>
            <a:pPr marL="514350" indent="-457200">
              <a:defRPr/>
            </a:pPr>
            <a:r>
              <a:rPr lang="en-US" sz="2400" smtClean="0">
                <a:latin typeface="Book Antiqua" panose="02040602050305030304" pitchFamily="18" charset="0"/>
              </a:rPr>
              <a:t>Average </a:t>
            </a:r>
            <a:r>
              <a:rPr lang="en-US" sz="2400" dirty="0">
                <a:latin typeface="Book Antiqua" panose="02040602050305030304" pitchFamily="18" charset="0"/>
              </a:rPr>
              <a:t>inventory = (Q+0)/2 </a:t>
            </a:r>
            <a:r>
              <a:rPr lang="en-US" sz="2400">
                <a:latin typeface="Book Antiqua" panose="02040602050305030304" pitchFamily="18" charset="0"/>
              </a:rPr>
              <a:t>= </a:t>
            </a:r>
            <a:r>
              <a:rPr lang="en-US" sz="2400" smtClean="0">
                <a:latin typeface="Book Antiqua" panose="02040602050305030304" pitchFamily="18" charset="0"/>
              </a:rPr>
              <a:t>1600/2 =800</a:t>
            </a:r>
            <a:endParaRPr lang="en-US" sz="2400" dirty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endParaRPr lang="en-US" sz="2400" dirty="0" smtClean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r>
              <a:rPr lang="en-US" sz="2400" dirty="0" smtClean="0">
                <a:latin typeface="Book Antiqua" panose="02040602050305030304" pitchFamily="18" charset="0"/>
              </a:rPr>
              <a:t>e) Compute the total carrying cost.</a:t>
            </a:r>
          </a:p>
          <a:p>
            <a:pPr marL="514350" indent="-457200">
              <a:defRPr/>
            </a:pPr>
            <a:r>
              <a:rPr lang="en-US" sz="2400" dirty="0" smtClean="0">
                <a:latin typeface="Book Antiqua" panose="02040602050305030304" pitchFamily="18" charset="0"/>
              </a:rPr>
              <a:t>We </a:t>
            </a:r>
            <a:r>
              <a:rPr lang="en-US" sz="2400" dirty="0">
                <a:latin typeface="Book Antiqua" panose="02040602050305030304" pitchFamily="18" charset="0"/>
              </a:rPr>
              <a:t>have Q/2 </a:t>
            </a:r>
            <a:r>
              <a:rPr lang="en-US" sz="2400" dirty="0" smtClean="0">
                <a:latin typeface="Book Antiqua" panose="02040602050305030304" pitchFamily="18" charset="0"/>
              </a:rPr>
              <a:t>throughout the </a:t>
            </a:r>
            <a:r>
              <a:rPr lang="en-US" sz="2400" dirty="0">
                <a:latin typeface="Book Antiqua" panose="02040602050305030304" pitchFamily="18" charset="0"/>
              </a:rPr>
              <a:t>year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Inventory carrying costs = average inventory (Q/2)  multiplied by cost of </a:t>
            </a:r>
            <a:r>
              <a:rPr lang="en-US" sz="2400" dirty="0" smtClean="0">
                <a:latin typeface="Book Antiqua" panose="02040602050305030304" pitchFamily="18" charset="0"/>
              </a:rPr>
              <a:t>carrying one </a:t>
            </a:r>
            <a:r>
              <a:rPr lang="en-US" sz="2400" dirty="0">
                <a:latin typeface="Book Antiqua" panose="02040602050305030304" pitchFamily="18" charset="0"/>
              </a:rPr>
              <a:t>unit of inventory for one year (H)</a:t>
            </a:r>
          </a:p>
          <a:p>
            <a:pPr marL="514350" indent="-457200">
              <a:defRPr/>
            </a:pPr>
            <a:r>
              <a:rPr lang="en-US" sz="2400" dirty="0" smtClean="0">
                <a:latin typeface="Book Antiqua" panose="02040602050305030304" pitchFamily="18" charset="0"/>
              </a:rPr>
              <a:t>Total Annual Carrying Cost </a:t>
            </a:r>
            <a:r>
              <a:rPr lang="en-US" sz="2400" dirty="0">
                <a:latin typeface="Book Antiqua" panose="02040602050305030304" pitchFamily="18" charset="0"/>
              </a:rPr>
              <a:t>= H(Q/2) = 0.6(1600/2) = $</a:t>
            </a:r>
            <a:r>
              <a:rPr lang="en-US" sz="2400" dirty="0" smtClean="0">
                <a:latin typeface="Book Antiqua" panose="02040602050305030304" pitchFamily="18" charset="0"/>
              </a:rPr>
              <a:t>480</a:t>
            </a:r>
          </a:p>
          <a:p>
            <a:pPr marL="514350" indent="-457200">
              <a:defRPr/>
            </a:pPr>
            <a:endParaRPr lang="en-US" sz="2400" dirty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r>
              <a:rPr lang="en-US" sz="2400" dirty="0" smtClean="0">
                <a:latin typeface="Book Antiqua" panose="02040602050305030304" pitchFamily="18" charset="0"/>
              </a:rPr>
              <a:t>f) </a:t>
            </a:r>
            <a:r>
              <a:rPr lang="en-US" sz="2400" dirty="0">
                <a:latin typeface="Book Antiqua" panose="02040602050305030304" pitchFamily="18" charset="0"/>
              </a:rPr>
              <a:t>Compute the total </a:t>
            </a:r>
            <a:r>
              <a:rPr lang="en-US" sz="2400" dirty="0" smtClean="0">
                <a:latin typeface="Book Antiqua" panose="02040602050305030304" pitchFamily="18" charset="0"/>
              </a:rPr>
              <a:t>ordering cost and total cost.</a:t>
            </a:r>
            <a:endParaRPr lang="en-US" sz="2400" dirty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Ordering Cost = 24(32000/1600) = 24(20) = $480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Carrying Cost = H(Q/2) = 0.6(1600/2) = $480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Total Cost = Ordering cost + Carrying cost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Total cost = $480+$480 = </a:t>
            </a:r>
            <a:r>
              <a:rPr lang="en-US" sz="2400" dirty="0" smtClean="0">
                <a:latin typeface="Book Antiqua" panose="02040602050305030304" pitchFamily="18" charset="0"/>
              </a:rPr>
              <a:t>$960</a:t>
            </a:r>
            <a:endParaRPr lang="en-US" sz="2400" dirty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endParaRPr lang="en-US" sz="2400" dirty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endParaRPr lang="en-US" sz="2400" dirty="0" smtClean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endParaRPr lang="en-US" sz="2800" dirty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endParaRPr lang="en-US" sz="2800" dirty="0" smtClean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endParaRPr lang="en-US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7932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3"/>
          <p:cNvSpPr txBox="1">
            <a:spLocks noChangeArrowheads="1"/>
          </p:cNvSpPr>
          <p:nvPr/>
        </p:nvSpPr>
        <p:spPr bwMode="auto">
          <a:xfrm>
            <a:off x="0" y="29736"/>
            <a:ext cx="9144000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>
                <a:latin typeface="Impact" pitchFamily="34" charset="0"/>
              </a:rPr>
              <a:t>Problem 1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9225" y="811986"/>
            <a:ext cx="89947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457200">
              <a:defRPr/>
            </a:pPr>
            <a:endParaRPr lang="en-US" sz="2400" dirty="0" smtClean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endParaRPr lang="en-US" sz="2800" dirty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endParaRPr lang="en-US" sz="2800" dirty="0" smtClean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endParaRPr lang="en-US" sz="2800" dirty="0">
              <a:latin typeface="Book Antiqua" panose="0204060205030503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4288" y="685800"/>
            <a:ext cx="89947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457200">
              <a:defRPr/>
            </a:pPr>
            <a:r>
              <a:rPr lang="en-US" sz="2400" dirty="0" smtClean="0">
                <a:latin typeface="Book Antiqua" panose="02040602050305030304" pitchFamily="18" charset="0"/>
              </a:rPr>
              <a:t>Note that at EOQ total carrying costs is equal to total ordering costs.</a:t>
            </a:r>
          </a:p>
          <a:p>
            <a:pPr marL="514350" indent="-457200">
              <a:defRPr/>
            </a:pPr>
            <a:r>
              <a:rPr lang="en-US" sz="2400" dirty="0" smtClean="0">
                <a:latin typeface="Book Antiqua" panose="02040602050305030304" pitchFamily="18" charset="0"/>
              </a:rPr>
              <a:t>HQ/2 = SD/Q</a:t>
            </a:r>
          </a:p>
          <a:p>
            <a:pPr marL="514350" indent="-457200">
              <a:defRPr/>
            </a:pPr>
            <a:r>
              <a:rPr lang="en-US" sz="2400" dirty="0" smtClean="0">
                <a:latin typeface="Book Antiqua" panose="02040602050305030304" pitchFamily="18" charset="0"/>
              </a:rPr>
              <a:t>HQ</a:t>
            </a:r>
            <a:r>
              <a:rPr lang="en-US" sz="2400" baseline="30000" dirty="0" smtClean="0">
                <a:latin typeface="Book Antiqua" panose="02040602050305030304" pitchFamily="18" charset="0"/>
              </a:rPr>
              <a:t>2</a:t>
            </a:r>
            <a:r>
              <a:rPr lang="en-US" sz="2400" dirty="0" smtClean="0">
                <a:latin typeface="Book Antiqua" panose="02040602050305030304" pitchFamily="18" charset="0"/>
              </a:rPr>
              <a:t>=2DS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If we solve this equation for Q we will have</a:t>
            </a:r>
          </a:p>
          <a:p>
            <a:pPr marL="514350" indent="-457200">
              <a:defRPr/>
            </a:pPr>
            <a:r>
              <a:rPr lang="en-US" sz="2400" dirty="0" smtClean="0">
                <a:latin typeface="Book Antiqua" panose="02040602050305030304" pitchFamily="18" charset="0"/>
              </a:rPr>
              <a:t>Q</a:t>
            </a:r>
            <a:r>
              <a:rPr lang="en-US" sz="2400" baseline="30000" dirty="0" smtClean="0">
                <a:latin typeface="Book Antiqua" panose="02040602050305030304" pitchFamily="18" charset="0"/>
              </a:rPr>
              <a:t>2</a:t>
            </a:r>
            <a:r>
              <a:rPr lang="en-US" sz="2400" dirty="0" smtClean="0">
                <a:latin typeface="Book Antiqua" panose="02040602050305030304" pitchFamily="18" charset="0"/>
              </a:rPr>
              <a:t>=2DS/H</a:t>
            </a:r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619333"/>
              </p:ext>
            </p:extLst>
          </p:nvPr>
        </p:nvGraphicFramePr>
        <p:xfrm>
          <a:off x="1895475" y="2764362"/>
          <a:ext cx="2784475" cy="1300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16" name="Equation" r:id="rId4" imgW="952087" imgH="444307" progId="Equation.3">
                  <p:embed/>
                </p:oleObj>
              </mc:Choice>
              <mc:Fallback>
                <p:oleObj name="Equation" r:id="rId4" imgW="952087" imgH="444307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5475" y="2764362"/>
                        <a:ext cx="2784475" cy="1300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74612" y="4267200"/>
            <a:ext cx="89947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457200">
              <a:defRPr/>
            </a:pPr>
            <a:r>
              <a:rPr lang="en-US" sz="24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That is one way to compute EOQ and not to memorize it. </a:t>
            </a:r>
          </a:p>
        </p:txBody>
      </p:sp>
    </p:spTree>
    <p:extLst>
      <p:ext uri="{BB962C8B-B14F-4D97-AF65-F5344CB8AC3E}">
        <p14:creationId xmlns:p14="http://schemas.microsoft.com/office/powerpoint/2010/main" val="3006831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14051</TotalTime>
  <Words>2585</Words>
  <Application>Microsoft Office PowerPoint</Application>
  <PresentationFormat>On-screen Show (4:3)</PresentationFormat>
  <Paragraphs>358</Paragraphs>
  <Slides>32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50" baseType="lpstr">
      <vt:lpstr>MS PGothic</vt:lpstr>
      <vt:lpstr>Arial</vt:lpstr>
      <vt:lpstr>Book Antiqua</vt:lpstr>
      <vt:lpstr>Calibri</vt:lpstr>
      <vt:lpstr>Cambria Math</vt:lpstr>
      <vt:lpstr>Garamond</vt:lpstr>
      <vt:lpstr>Impact</vt:lpstr>
      <vt:lpstr>Lucida Calligraphy</vt:lpstr>
      <vt:lpstr>MS Reference Sans Serif</vt:lpstr>
      <vt:lpstr>Times New Roman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Worksheet</vt:lpstr>
      <vt:lpstr>Equation</vt:lpstr>
      <vt:lpstr>Inventory Basic Model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382</cp:revision>
  <dcterms:created xsi:type="dcterms:W3CDTF">2008-11-22T01:06:20Z</dcterms:created>
  <dcterms:modified xsi:type="dcterms:W3CDTF">2019-04-01T19:09:02Z</dcterms:modified>
</cp:coreProperties>
</file>