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0" r:id="rId1"/>
    <p:sldMasterId id="2147483749" r:id="rId2"/>
    <p:sldMasterId id="2147483756" r:id="rId3"/>
  </p:sldMasterIdLst>
  <p:notesMasterIdLst>
    <p:notesMasterId r:id="rId27"/>
  </p:notesMasterIdLst>
  <p:handoutMasterIdLst>
    <p:handoutMasterId r:id="rId28"/>
  </p:handoutMasterIdLst>
  <p:sldIdLst>
    <p:sldId id="603" r:id="rId4"/>
    <p:sldId id="1124" r:id="rId5"/>
    <p:sldId id="1127" r:id="rId6"/>
    <p:sldId id="1128" r:id="rId7"/>
    <p:sldId id="1136" r:id="rId8"/>
    <p:sldId id="572" r:id="rId9"/>
    <p:sldId id="1131" r:id="rId10"/>
    <p:sldId id="1129" r:id="rId11"/>
    <p:sldId id="574" r:id="rId12"/>
    <p:sldId id="1113" r:id="rId13"/>
    <p:sldId id="1130" r:id="rId14"/>
    <p:sldId id="575" r:id="rId15"/>
    <p:sldId id="1114" r:id="rId16"/>
    <p:sldId id="1122" r:id="rId17"/>
    <p:sldId id="1119" r:id="rId18"/>
    <p:sldId id="1134" r:id="rId19"/>
    <p:sldId id="1135" r:id="rId20"/>
    <p:sldId id="633" r:id="rId21"/>
    <p:sldId id="1115" r:id="rId22"/>
    <p:sldId id="1125" r:id="rId23"/>
    <p:sldId id="1116" r:id="rId24"/>
    <p:sldId id="640" r:id="rId25"/>
    <p:sldId id="645" r:id="rId26"/>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ummary Section" id="{1903C164-AD58-4C78-8D05-D9DFB7739088}">
          <p14:sldIdLst/>
        </p14:section>
        <p14:section name="Lead Time, Re-Order Point, Cycle Service Level, and Fill Rate" id="{3EC62C8C-1CD3-48AE-9EC5-BB75C9EF389B}">
          <p14:sldIdLst>
            <p14:sldId id="603"/>
          </p14:sldIdLst>
        </p14:section>
        <p14:section name="Section 2" id="{3366CB70-1B07-4EAD-BDEE-D7A098991584}">
          <p14:sldIdLst>
            <p14:sldId id="1124"/>
            <p14:sldId id="1127"/>
            <p14:sldId id="1128"/>
            <p14:sldId id="1136"/>
            <p14:sldId id="572"/>
            <p14:sldId id="1131"/>
            <p14:sldId id="1129"/>
            <p14:sldId id="574"/>
            <p14:sldId id="1113"/>
            <p14:sldId id="1130"/>
            <p14:sldId id="575"/>
            <p14:sldId id="1114"/>
            <p14:sldId id="1122"/>
          </p14:sldIdLst>
        </p14:section>
        <p14:section name="Section 3" id="{0BABE54E-F48A-4797-9E18-EF771F2FB332}">
          <p14:sldIdLst>
            <p14:sldId id="1119"/>
            <p14:sldId id="1134"/>
            <p14:sldId id="1135"/>
            <p14:sldId id="633"/>
            <p14:sldId id="1115"/>
            <p14:sldId id="1125"/>
            <p14:sldId id="1116"/>
            <p14:sldId id="640"/>
            <p14:sldId id="6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8" userDrawn="1">
          <p15:clr>
            <a:srgbClr val="A4A3A4"/>
          </p15:clr>
        </p15:guide>
        <p15:guide id="2" pos="29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ef-Vaziri , Ardavan" initials="A,A" lastIdx="1" clrIdx="0">
    <p:extLst>
      <p:ext uri="{19B8F6BF-5375-455C-9EA6-DF929625EA0E}">
        <p15:presenceInfo xmlns:p15="http://schemas.microsoft.com/office/powerpoint/2012/main" userId="S::ardavan.asef-vaziri@csun.edu::6881700c-bd5e-4111-a757-cbc9491e8d25" providerId="AD"/>
      </p:ext>
    </p:extLst>
  </p:cmAuthor>
  <p:cmAuthor id="2" name="Sam" initials="S" lastIdx="1" clrIdx="1">
    <p:extLst>
      <p:ext uri="{19B8F6BF-5375-455C-9EA6-DF929625EA0E}">
        <p15:presenceInfo xmlns:p15="http://schemas.microsoft.com/office/powerpoint/2012/main" userId="S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581"/>
    <a:srgbClr val="A792EC"/>
    <a:srgbClr val="72659E"/>
    <a:srgbClr val="FF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0482" autoAdjust="0"/>
  </p:normalViewPr>
  <p:slideViewPr>
    <p:cSldViewPr>
      <p:cViewPr varScale="1">
        <p:scale>
          <a:sx n="81" d="100"/>
          <a:sy n="81" d="100"/>
        </p:scale>
        <p:origin x="132" y="738"/>
      </p:cViewPr>
      <p:guideLst>
        <p:guide orient="horz" pos="2160"/>
        <p:guide pos="3840"/>
      </p:guideLst>
    </p:cSldViewPr>
  </p:slideViewPr>
  <p:outlineViewPr>
    <p:cViewPr>
      <p:scale>
        <a:sx n="33" d="100"/>
        <a:sy n="33" d="100"/>
      </p:scale>
      <p:origin x="0" y="-25428"/>
    </p:cViewPr>
  </p:outlineViewPr>
  <p:notesTextViewPr>
    <p:cViewPr>
      <p:scale>
        <a:sx n="100" d="100"/>
        <a:sy n="100" d="100"/>
      </p:scale>
      <p:origin x="0" y="0"/>
    </p:cViewPr>
  </p:notesTextViewPr>
  <p:sorterViewPr>
    <p:cViewPr>
      <p:scale>
        <a:sx n="61" d="100"/>
        <a:sy n="61" d="100"/>
      </p:scale>
      <p:origin x="0" y="0"/>
    </p:cViewPr>
  </p:sorterViewPr>
  <p:notesViewPr>
    <p:cSldViewPr>
      <p:cViewPr varScale="1">
        <p:scale>
          <a:sx n="83" d="100"/>
          <a:sy n="83" d="100"/>
        </p:scale>
        <p:origin x="3816" y="60"/>
      </p:cViewPr>
      <p:guideLst>
        <p:guide orient="horz" pos="2218"/>
        <p:guide pos="298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4AF56A66-A16D-4DDE-BF06-390EB7CDF141}" type="slidenum">
              <a:rPr lang="en-US"/>
              <a:pPr>
                <a:defRPr/>
              </a:pPr>
              <a:t>‹#›</a:t>
            </a:fld>
            <a:endParaRPr lang="en-US" dirty="0"/>
          </a:p>
        </p:txBody>
      </p:sp>
    </p:spTree>
    <p:extLst>
      <p:ext uri="{BB962C8B-B14F-4D97-AF65-F5344CB8AC3E}">
        <p14:creationId xmlns:p14="http://schemas.microsoft.com/office/powerpoint/2010/main" val="336087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434975" y="711200"/>
            <a:ext cx="6234113" cy="35067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380" y="4458284"/>
            <a:ext cx="5209715" cy="4225435"/>
          </a:xfrm>
          <a:prstGeom prst="rect">
            <a:avLst/>
          </a:prstGeom>
          <a:noFill/>
          <a:ln w="9525">
            <a:noFill/>
            <a:miter lim="800000"/>
            <a:headEnd/>
            <a:tailEnd/>
          </a:ln>
          <a:effectLst/>
        </p:spPr>
        <p:txBody>
          <a:bodyPr vert="horz" wrap="square" lIns="95195" tIns="47598" rIns="95195" bIns="47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5" name="Rectangle 7"/>
          <p:cNvSpPr>
            <a:spLocks noGrp="1" noChangeArrowheads="1"/>
          </p:cNvSpPr>
          <p:nvPr>
            <p:ph type="sldNum" sz="quarter" idx="5"/>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5A0BD41A-4BE2-453E-B10D-012B00A477F7}" type="slidenum">
              <a:rPr lang="en-US"/>
              <a:pPr>
                <a:defRPr/>
              </a:pPr>
              <a:t>‹#›</a:t>
            </a:fld>
            <a:endParaRPr lang="en-US" dirty="0"/>
          </a:p>
        </p:txBody>
      </p:sp>
    </p:spTree>
    <p:extLst>
      <p:ext uri="{BB962C8B-B14F-4D97-AF65-F5344CB8AC3E}">
        <p14:creationId xmlns:p14="http://schemas.microsoft.com/office/powerpoint/2010/main" val="164804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21825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18262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5620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4861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79216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58720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463216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6975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6351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1055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7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4690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15464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5048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03260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4787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24220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12192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914400" y="762001"/>
            <a:ext cx="103632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899584" y="3962400"/>
            <a:ext cx="10392833"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409473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53"/>
        <p:cNvGrpSpPr/>
        <p:nvPr/>
      </p:nvGrpSpPr>
      <p:grpSpPr>
        <a:xfrm>
          <a:off x="0" y="0"/>
          <a:ext cx="0" cy="0"/>
          <a:chOff x="0" y="0"/>
          <a:chExt cx="0" cy="0"/>
        </a:xfrm>
      </p:grpSpPr>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rPr>
              <a:pPr algn="r">
                <a:buSzPct val="25000"/>
              </a:pPr>
              <a:t>‹#›</a:t>
            </a:fld>
            <a:endParaRPr lang="en-US" sz="900" dirty="0">
              <a:solidFill>
                <a:schemeClr val="dk1"/>
              </a:solidFill>
            </a:endParaRPr>
          </a:p>
        </p:txBody>
      </p:sp>
    </p:spTree>
    <p:extLst>
      <p:ext uri="{BB962C8B-B14F-4D97-AF65-F5344CB8AC3E}">
        <p14:creationId xmlns:p14="http://schemas.microsoft.com/office/powerpoint/2010/main" val="50105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147781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dirty="0"/>
            </a:p>
          </p:txBody>
        </p:sp>
      </p:grpSp>
      <p:sp>
        <p:nvSpPr>
          <p:cNvPr id="109570"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109571"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r>
              <a:rPr lang="en-US" dirty="0"/>
              <a:t>DSO 581</a:t>
            </a:r>
          </a:p>
        </p:txBody>
      </p:sp>
      <p:sp>
        <p:nvSpPr>
          <p:cNvPr id="9" name="Rectangle 5"/>
          <p:cNvSpPr>
            <a:spLocks noGrp="1" noChangeArrowheads="1"/>
          </p:cNvSpPr>
          <p:nvPr>
            <p:ph type="ftr" sz="quarter" idx="11"/>
          </p:nvPr>
        </p:nvSpPr>
        <p:spPr/>
        <p:txBody>
          <a:bodyPr/>
          <a:lstStyle>
            <a:lvl1pPr>
              <a:defRPr/>
            </a:lvl1pPr>
          </a:lstStyle>
          <a:p>
            <a:pPr>
              <a:defRPr/>
            </a:pPr>
            <a:r>
              <a:rPr lang="en-US" dirty="0"/>
              <a:t>Inventory Models-Uncertainty</a:t>
            </a:r>
          </a:p>
        </p:txBody>
      </p:sp>
      <p:sp>
        <p:nvSpPr>
          <p:cNvPr id="10" name="Rectangle 6"/>
          <p:cNvSpPr>
            <a:spLocks noGrp="1" noChangeArrowheads="1"/>
          </p:cNvSpPr>
          <p:nvPr>
            <p:ph type="sldNum" sz="quarter" idx="12"/>
          </p:nvPr>
        </p:nvSpPr>
        <p:spPr bwMode="auto">
          <a:xfrm>
            <a:off x="8737600" y="6248400"/>
            <a:ext cx="2844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B25918A3-3FF0-4075-A990-38D1F7B1CE3B}" type="slidenum">
              <a:rPr lang="en-US"/>
              <a:pPr>
                <a:defRPr/>
              </a:pPr>
              <a:t>‹#›</a:t>
            </a:fld>
            <a:endParaRPr lang="en-US" dirty="0"/>
          </a:p>
        </p:txBody>
      </p:sp>
    </p:spTree>
    <p:extLst>
      <p:ext uri="{BB962C8B-B14F-4D97-AF65-F5344CB8AC3E}">
        <p14:creationId xmlns:p14="http://schemas.microsoft.com/office/powerpoint/2010/main" val="22749169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16755806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39479932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22534628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3998275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22758570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403740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24812062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4397612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6825674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26908139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5776538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11178473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34163787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dirty="0"/>
              <a:t>DSO 581</a:t>
            </a:r>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a:t>Inventory Models-Uncertainty</a:t>
            </a:r>
          </a:p>
        </p:txBody>
      </p:sp>
    </p:spTree>
    <p:extLst>
      <p:ext uri="{BB962C8B-B14F-4D97-AF65-F5344CB8AC3E}">
        <p14:creationId xmlns:p14="http://schemas.microsoft.com/office/powerpoint/2010/main" val="14152805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extLst>
      <p:ext uri="{BB962C8B-B14F-4D97-AF65-F5344CB8AC3E}">
        <p14:creationId xmlns:p14="http://schemas.microsoft.com/office/powerpoint/2010/main" val="2411214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757704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5" y="0"/>
            <a:ext cx="12192000" cy="589738"/>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buNone/>
              <a:defRPr>
                <a:solidFill>
                  <a:schemeClr val="tx2">
                    <a:lumMod val="50000"/>
                  </a:schemeClr>
                </a:solidFill>
              </a:defRPr>
            </a:lvl1pPr>
            <a:lvl2pPr>
              <a:buClr>
                <a:schemeClr val="tx2">
                  <a:lumMod val="50000"/>
                </a:schemeClr>
              </a:buClr>
              <a:buFont typeface="Wingdings" pitchFamily="2" charset="2"/>
              <a:buChar char="p"/>
              <a:defRPr>
                <a:solidFill>
                  <a:schemeClr val="tx2">
                    <a:lumMod val="50000"/>
                  </a:schemeClr>
                </a:solidFill>
              </a:defRPr>
            </a:lvl2pPr>
            <a:lvl3pPr>
              <a:buClr>
                <a:schemeClr val="tx2">
                  <a:lumMod val="50000"/>
                </a:schemeClr>
              </a:buClr>
              <a:buFont typeface="Wingdings" pitchFamily="2" charset="2"/>
              <a:buChar char="n"/>
              <a:defRPr>
                <a:solidFill>
                  <a:schemeClr val="tx2">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9602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5" y="0"/>
            <a:ext cx="12192000" cy="5897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75734" y="1520826"/>
            <a:ext cx="5450417"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520826"/>
            <a:ext cx="5450416"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66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a:prstGeom prst="rect">
            <a:avLst/>
          </a:prstGeo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3626031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4320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8737600" y="6248400"/>
            <a:ext cx="2540000" cy="457200"/>
          </a:xfrm>
          <a:prstGeom prst="rect">
            <a:avLst/>
          </a:prstGeom>
        </p:spPr>
        <p:txBody>
          <a:bodyPr/>
          <a:lstStyle>
            <a:lvl1pPr>
              <a:defRPr/>
            </a:lvl1pPr>
          </a:lstStyle>
          <a:p>
            <a:fld id="{D0944D79-BC56-44F6-9F07-E5F5D587D50A}" type="slidenum">
              <a:rPr lang="en-US"/>
              <a:pPr/>
              <a:t>‹#›</a:t>
            </a:fld>
            <a:endParaRPr lang="en-US" dirty="0"/>
          </a:p>
        </p:txBody>
      </p:sp>
    </p:spTree>
    <p:extLst>
      <p:ext uri="{BB962C8B-B14F-4D97-AF65-F5344CB8AC3E}">
        <p14:creationId xmlns:p14="http://schemas.microsoft.com/office/powerpoint/2010/main" val="115390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LittleField Technologies Game, EOQ &amp; ROP Considerations, Ardavan Asef-Vaziri</a:t>
            </a:r>
          </a:p>
        </p:txBody>
      </p:sp>
      <p:sp>
        <p:nvSpPr>
          <p:cNvPr id="4" name="Rectangle 3">
            <a:extLst>
              <a:ext uri="{FF2B5EF4-FFF2-40B4-BE49-F238E27FC236}">
                <a16:creationId xmlns:a16="http://schemas.microsoft.com/office/drawing/2014/main" id="{BAC44B36-7709-44F4-ADD7-4F4D66BCE20A}"/>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ChangeArrowheads="1"/>
          </p:cNvSpPr>
          <p:nvPr>
            <p:ph type="title"/>
          </p:nvPr>
        </p:nvSpPr>
        <p:spPr bwMode="gray">
          <a:xfrm>
            <a:off x="17935" y="0"/>
            <a:ext cx="12192000" cy="589738"/>
          </a:xfrm>
          <a:prstGeom prst="rect">
            <a:avLst/>
          </a:prstGeom>
          <a:noFill/>
          <a:ln w="9525">
            <a:solidFill>
              <a:srgbClr val="A50023"/>
            </a:solid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29812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71" r:id="rId7"/>
    <p:sldLayoutId id="2147483772" r:id="rId8"/>
    <p:sldLayoutId id="2147483773" r:id="rId9"/>
  </p:sldLayoutIdLst>
  <p:transition/>
  <p:txStyles>
    <p:titleStyle>
      <a:lvl1pPr algn="l" rtl="0" eaLnBrk="0" fontAlgn="base" hangingPunct="0">
        <a:spcBef>
          <a:spcPct val="0"/>
        </a:spcBef>
        <a:spcAft>
          <a:spcPts val="600"/>
        </a:spcAft>
        <a:defRPr lang="en-US" sz="3200" kern="1200" dirty="0">
          <a:solidFill>
            <a:schemeClr val="bg1"/>
          </a:solidFill>
          <a:latin typeface="Impact" pitchFamily="34" charset="0"/>
          <a:ea typeface="+mn-ea"/>
          <a:cs typeface="+mn-cs"/>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5" name="Shape 15" descr="Pearson Logo"/>
          <p:cNvPicPr preferRelativeResize="0"/>
          <p:nvPr/>
        </p:nvPicPr>
        <p:blipFill rotWithShape="1">
          <a:blip r:embed="rId5">
            <a:alphaModFix/>
          </a:blip>
          <a:srcRect/>
          <a:stretch/>
        </p:blipFill>
        <p:spPr>
          <a:xfrm>
            <a:off x="695480" y="6471923"/>
            <a:ext cx="1223999" cy="279914"/>
          </a:xfrm>
          <a:prstGeom prst="rect">
            <a:avLst/>
          </a:prstGeom>
          <a:noFill/>
          <a:ln>
            <a:noFill/>
          </a:ln>
        </p:spPr>
      </p:pic>
      <p:sp>
        <p:nvSpPr>
          <p:cNvPr id="16" name="Text Placeholder 5"/>
          <p:cNvSpPr txBox="1">
            <a:spLocks/>
          </p:cNvSpPr>
          <p:nvPr userDrawn="1"/>
        </p:nvSpPr>
        <p:spPr>
          <a:xfrm>
            <a:off x="3426348" y="6563562"/>
            <a:ext cx="8103551"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
        <p:nvSpPr>
          <p:cNvPr id="9" name="Rectangle 8">
            <a:extLst>
              <a:ext uri="{FF2B5EF4-FFF2-40B4-BE49-F238E27FC236}">
                <a16:creationId xmlns:a16="http://schemas.microsoft.com/office/drawing/2014/main" id="{34DBCB88-2D83-44C8-82C3-2F695F73B21D}"/>
              </a:ext>
            </a:extLst>
          </p:cNvPr>
          <p:cNvSpPr/>
          <p:nvPr userDrawn="1"/>
        </p:nvSpPr>
        <p:spPr>
          <a:xfrm>
            <a:off x="3373"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444F90-AF4A-4472-8B1E-3AAFFB858493}"/>
              </a:ext>
            </a:extLst>
          </p:cNvPr>
          <p:cNvSpPr/>
          <p:nvPr userDrawn="1"/>
        </p:nvSpPr>
        <p:spPr>
          <a:xfrm>
            <a:off x="11582400"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2E0E4B4-2A3A-4B38-ACC2-11C84A4B7D81}"/>
              </a:ext>
            </a:extLst>
          </p:cNvPr>
          <p:cNvCxnSpPr/>
          <p:nvPr userDrawn="1"/>
        </p:nvCxnSpPr>
        <p:spPr>
          <a:xfrm>
            <a:off x="0" y="9144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88940-F6AF-4A5D-8D7A-39E171DF6B68}"/>
              </a:ext>
            </a:extLst>
          </p:cNvPr>
          <p:cNvCxnSpPr/>
          <p:nvPr userDrawn="1"/>
        </p:nvCxnSpPr>
        <p:spPr>
          <a:xfrm>
            <a:off x="3373" y="63246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2" name="Rectangle 50">
            <a:extLst>
              <a:ext uri="{FF2B5EF4-FFF2-40B4-BE49-F238E27FC236}">
                <a16:creationId xmlns:a16="http://schemas.microsoft.com/office/drawing/2014/main" id="{D2321382-1636-4EB5-A73B-7A5CF3E0C638}"/>
              </a:ext>
            </a:extLst>
          </p:cNvPr>
          <p:cNvSpPr>
            <a:spLocks noGrp="1" noChangeArrowheads="1"/>
          </p:cNvSpPr>
          <p:nvPr>
            <p:ph type="title"/>
          </p:nvPr>
        </p:nvSpPr>
        <p:spPr bwMode="gray">
          <a:xfrm>
            <a:off x="609600" y="1"/>
            <a:ext cx="12192000" cy="9143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15197984"/>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3C1581"/>
          </a:solidFill>
          <a:latin typeface="Impact" panose="020B0806030902050204" pitchFamily="34" charset="0"/>
          <a:ea typeface="Impact" panose="020B0806030902050204" pitchFamily="34" charset="0"/>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7814"/>
            <a:ext cx="109728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r>
              <a:rPr lang="en-US" dirty="0"/>
              <a:t>DSO 581</a:t>
            </a:r>
          </a:p>
        </p:txBody>
      </p:sp>
      <p:sp>
        <p:nvSpPr>
          <p:cNvPr id="10854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dirty="0"/>
              <a:t>Inventory Models-Uncertainty</a:t>
            </a:r>
          </a:p>
        </p:txBody>
      </p:sp>
      <p:sp>
        <p:nvSpPr>
          <p:cNvPr id="108551" name="Rectangle 7"/>
          <p:cNvSpPr>
            <a:spLocks noChangeArrowheads="1"/>
          </p:cNvSpPr>
          <p:nvPr/>
        </p:nvSpPr>
        <p:spPr bwMode="auto">
          <a:xfrm>
            <a:off x="0" y="0"/>
            <a:ext cx="3048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108552" name="Line 8"/>
          <p:cNvSpPr>
            <a:spLocks noChangeShapeType="1"/>
          </p:cNvSpPr>
          <p:nvPr/>
        </p:nvSpPr>
        <p:spPr bwMode="auto">
          <a:xfrm>
            <a:off x="609600" y="1447800"/>
            <a:ext cx="10769600" cy="0"/>
          </a:xfrm>
          <a:prstGeom prst="line">
            <a:avLst/>
          </a:prstGeom>
          <a:noFill/>
          <a:ln w="19050">
            <a:solidFill>
              <a:schemeClr val="tx2"/>
            </a:solidFill>
            <a:round/>
            <a:headEnd/>
            <a:tailEnd/>
          </a:ln>
          <a:effectLst/>
        </p:spPr>
        <p:txBody>
          <a:bodyPr/>
          <a:lstStyle/>
          <a:p>
            <a:pPr>
              <a:defRPr/>
            </a:pPr>
            <a:endParaRPr lang="en-US" dirty="0"/>
          </a:p>
        </p:txBody>
      </p:sp>
      <p:sp>
        <p:nvSpPr>
          <p:cNvPr id="108553" name="Rectangle 9"/>
          <p:cNvSpPr>
            <a:spLocks noChangeArrowheads="1"/>
          </p:cNvSpPr>
          <p:nvPr/>
        </p:nvSpPr>
        <p:spPr bwMode="auto">
          <a:xfrm>
            <a:off x="0" y="2286000"/>
            <a:ext cx="3048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108554" name="Rectangle 10"/>
          <p:cNvSpPr>
            <a:spLocks noChangeArrowheads="1"/>
          </p:cNvSpPr>
          <p:nvPr/>
        </p:nvSpPr>
        <p:spPr bwMode="auto">
          <a:xfrm>
            <a:off x="0" y="4572000"/>
            <a:ext cx="3048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108555" name="Rectangle 11"/>
          <p:cNvSpPr>
            <a:spLocks noChangeArrowheads="1"/>
          </p:cNvSpPr>
          <p:nvPr userDrawn="1"/>
        </p:nvSpPr>
        <p:spPr bwMode="auto">
          <a:xfrm>
            <a:off x="9448800" y="6553200"/>
            <a:ext cx="2540000" cy="76200"/>
          </a:xfrm>
          <a:prstGeom prst="rect">
            <a:avLst/>
          </a:prstGeom>
          <a:noFill/>
          <a:ln w="9525">
            <a:noFill/>
            <a:miter lim="800000"/>
            <a:headEnd/>
            <a:tailEnd/>
          </a:ln>
          <a:effectLst/>
        </p:spPr>
        <p:txBody>
          <a:bodyPr anchor="b"/>
          <a:lstStyle/>
          <a:p>
            <a:pPr algn="r" eaLnBrk="1" hangingPunct="1">
              <a:defRPr/>
            </a:pPr>
            <a:fld id="{F75F93CB-75B4-4A09-9FEF-C24BBFCCD954}" type="slidenum">
              <a:rPr lang="en-US" sz="1000"/>
              <a:pPr algn="r" eaLnBrk="1" hangingPunct="1">
                <a:defRPr/>
              </a:pPr>
              <a:t>‹#›</a:t>
            </a:fld>
            <a:endParaRPr lang="en-US" sz="1000" dirty="0"/>
          </a:p>
        </p:txBody>
      </p:sp>
    </p:spTree>
    <p:extLst>
      <p:ext uri="{BB962C8B-B14F-4D97-AF65-F5344CB8AC3E}">
        <p14:creationId xmlns:p14="http://schemas.microsoft.com/office/powerpoint/2010/main" val="23917425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ransition/>
  <p:hf sldNum="0"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csun.edu/~aa2035/CourseBase/Inventory/LittleFieldTeaching22/1d.CC.xlsx"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www.csun.edu/~aa2035/CourseBase/Inventory/LittleFieldTeaching22/1e.TC.xlsx"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0.png"/><Relationship Id="rId5" Type="http://schemas.openxmlformats.org/officeDocument/2006/relationships/image" Target="../media/image100.png"/><Relationship Id="rId4" Type="http://schemas.openxmlformats.org/officeDocument/2006/relationships/image" Target="../media/image16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package" Target="../embeddings/Microsoft_Excel_Worksheet1.xls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package" Target="../embeddings/Microsoft_Excel_Worksheet.xlsx"/><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4.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sun.edu/~aa2035/CourseBase/Inventory/LittleFieldTeaching22/1a.LFTGame2.DescripANA.AllItems.xlsx"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sun.edu/~aa2035/CourseBase/Inventory/LittleFieldTeaching22/1b.LFTGame2.DescripANA.AllItems.xlsx" TargetMode="Externa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www.csun.edu/~aa2035/CourseBase/Inventory/LittleFieldTeaching22/1c.OC.xlsx"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3063" y="2177"/>
            <a:ext cx="12219759" cy="2057400"/>
          </a:xfrm>
        </p:spPr>
        <p:txBody>
          <a:bodyPr/>
          <a:lstStyle/>
          <a:p>
            <a:r>
              <a:rPr lang="en-US" dirty="0"/>
              <a:t>Order Quantity &amp; Re-Order Point in LittleField Technologies</a:t>
            </a:r>
            <a:endParaRPr lang="en-US" dirty="0">
              <a:ea typeface="ＭＳ Ｐゴシック" charset="-128"/>
            </a:endParaRPr>
          </a:p>
        </p:txBody>
      </p:sp>
      <p:sp>
        <p:nvSpPr>
          <p:cNvPr id="2" name="Rectangle 1"/>
          <p:cNvSpPr/>
          <p:nvPr/>
        </p:nvSpPr>
        <p:spPr>
          <a:xfrm>
            <a:off x="-27759" y="6394158"/>
            <a:ext cx="12219759" cy="388696"/>
          </a:xfrm>
          <a:prstGeom prst="rect">
            <a:avLst/>
          </a:prstGeom>
        </p:spPr>
        <p:txBody>
          <a:bodyPr wrap="square">
            <a:spAutoFit/>
          </a:bodyPr>
          <a:lstStyle/>
          <a:p>
            <a:pPr marL="0" marR="0" algn="ctr">
              <a:lnSpc>
                <a:spcPct val="107000"/>
              </a:lnSpc>
              <a:spcBef>
                <a:spcPts val="0"/>
              </a:spcBef>
              <a:spcAft>
                <a:spcPts val="800"/>
              </a:spcAft>
            </a:pPr>
            <a:r>
              <a:rPr lang="en-US" sz="1800" dirty="0">
                <a:solidFill>
                  <a:schemeClr val="bg1"/>
                </a:solidFill>
                <a:effectLst/>
                <a:latin typeface="Viner Hand ITC" panose="03070502030502020203" pitchFamily="66" charset="0"/>
                <a:ea typeface="Calibri" panose="020F0502020204030204" pitchFamily="34" charset="0"/>
                <a:cs typeface="Times New Roman" panose="02020603050405020304" pitchFamily="18" charset="0"/>
              </a:rPr>
              <a:t>Ardavan Asef-Vaziri</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psuz="http://schemas.microsoft.com/office/powerpoint/2016/summaryzoom" Requires="psuz">
          <p:graphicFrame>
            <p:nvGraphicFramePr>
              <p:cNvPr id="4" name="Summary Zoom 3">
                <a:extLst>
                  <a:ext uri="{FF2B5EF4-FFF2-40B4-BE49-F238E27FC236}">
                    <a16:creationId xmlns:a16="http://schemas.microsoft.com/office/drawing/2014/main" id="{6B55CE29-E8C4-46A5-A9BF-2EC168E24E09}"/>
                  </a:ext>
                </a:extLst>
              </p:cNvPr>
              <p:cNvGraphicFramePr>
                <a:graphicFrameLocks noChangeAspect="1"/>
              </p:cNvGraphicFramePr>
              <p:nvPr>
                <p:extLst>
                  <p:ext uri="{D42A27DB-BD31-4B8C-83A1-F6EECF244321}">
                    <p14:modId xmlns:p14="http://schemas.microsoft.com/office/powerpoint/2010/main" val="2122639454"/>
                  </p:ext>
                </p:extLst>
              </p:nvPr>
            </p:nvGraphicFramePr>
            <p:xfrm>
              <a:off x="0" y="0"/>
              <a:ext cx="12192000" cy="6858000"/>
            </p:xfrm>
            <a:graphic>
              <a:graphicData uri="http://schemas.microsoft.com/office/powerpoint/2016/summaryzoom">
                <psuz:summaryZm>
                  <psuz:summaryZmObj sectionId="{3366CB70-1B07-4EAD-BDEE-D7A098991584}" offsetFactorX="-52778" offsetFactorY="66296">
                    <psuz:zmPr id="{56C49F28-D506-4BC8-B998-E227C2C2FC9F}" transitionDur="1000">
                      <p166:blipFill xmlns:p166="http://schemas.microsoft.com/office/powerpoint/2016/6/main">
                        <a:blip r:embed="rId3"/>
                        <a:stretch>
                          <a:fillRect/>
                        </a:stretch>
                      </p166:blipFill>
                      <p166:spPr xmlns:p166="http://schemas.microsoft.com/office/powerpoint/2016/6/main">
                        <a:xfrm>
                          <a:off x="457188" y="2285991"/>
                          <a:ext cx="5486400" cy="3086100"/>
                        </a:xfrm>
                        <a:prstGeom prst="rect">
                          <a:avLst/>
                        </a:prstGeom>
                        <a:ln w="3175">
                          <a:solidFill>
                            <a:prstClr val="ltGray"/>
                          </a:solidFill>
                        </a:ln>
                      </p166:spPr>
                    </psuz:zmPr>
                  </psuz:summaryZmObj>
                  <psuz:summaryZmObj sectionId="{0BABE54E-F48A-4797-9E18-EF771F2FB332}" offsetFactorX="52778" offsetFactorY="-40370">
                    <psuz:zmPr id="{C21D784E-A261-4014-9217-95FD046F747C}" transitionDur="1000">
                      <p166:blipFill xmlns:p166="http://schemas.microsoft.com/office/powerpoint/2016/6/main">
                        <a:blip r:embed="rId4"/>
                        <a:stretch>
                          <a:fillRect/>
                        </a:stretch>
                      </p166:blipFill>
                      <p166:spPr xmlns:p166="http://schemas.microsoft.com/office/powerpoint/2016/6/main">
                        <a:xfrm>
                          <a:off x="6248412" y="2286011"/>
                          <a:ext cx="5486400" cy="3086100"/>
                        </a:xfrm>
                        <a:prstGeom prst="rect">
                          <a:avLst/>
                        </a:prstGeom>
                        <a:ln w="3175">
                          <a:solidFill>
                            <a:prstClr val="ltGray"/>
                          </a:solidFill>
                        </a:ln>
                      </p166:spPr>
                    </psuz:zmPr>
                  </psuz:summaryZmObj>
                  <psuz:gridLayout/>
                </psuz:summaryZm>
              </a:graphicData>
            </a:graphic>
          </p:graphicFrame>
        </mc:Choice>
        <mc:Fallback>
          <p:grpSp>
            <p:nvGrpSpPr>
              <p:cNvPr id="4" name="Summary Zoom 3">
                <a:extLst>
                  <a:ext uri="{FF2B5EF4-FFF2-40B4-BE49-F238E27FC236}">
                    <a16:creationId xmlns:a16="http://schemas.microsoft.com/office/drawing/2014/main" id="{6B55CE29-E8C4-46A5-A9BF-2EC168E24E09}"/>
                  </a:ext>
                </a:extLst>
              </p:cNvPr>
              <p:cNvGrpSpPr>
                <a:grpSpLocks noGrp="1" noUngrp="1" noRot="1" noChangeAspect="1" noMove="1" noResize="1"/>
              </p:cNvGrpSpPr>
              <p:nvPr/>
            </p:nvGrpSpPr>
            <p:grpSpPr>
              <a:xfrm>
                <a:off x="0" y="0"/>
                <a:ext cx="12192000" cy="6858000"/>
                <a:chOff x="0" y="0"/>
                <a:chExt cx="12192000" cy="6858000"/>
              </a:xfrm>
            </p:grpSpPr>
            <p:pic>
              <p:nvPicPr>
                <p:cNvPr id="3" name="Picture 3">
                  <a:hlinkClick r:id="rId5"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57188" y="2285991"/>
                  <a:ext cx="5486400" cy="3086100"/>
                </a:xfrm>
                <a:prstGeom prst="rect">
                  <a:avLst/>
                </a:prstGeom>
                <a:ln w="3175">
                  <a:solidFill>
                    <a:prstClr val="ltGray"/>
                  </a:solidFill>
                </a:ln>
              </p:spPr>
            </p:pic>
            <p:pic>
              <p:nvPicPr>
                <p:cNvPr id="5" name="Picture 5">
                  <a:hlinkClick r:id="rId6"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248412" y="2286011"/>
                  <a:ext cx="5486400" cy="3086100"/>
                </a:xfrm>
                <a:prstGeom prst="rect">
                  <a:avLst/>
                </a:prstGeom>
                <a:ln w="3175">
                  <a:solidFill>
                    <a:prstClr val="ltGray"/>
                  </a:solidFill>
                </a:ln>
              </p:spPr>
            </p:pic>
          </p:grpSp>
        </mc:Fallback>
      </mc:AlternateContent>
    </p:spTree>
    <p:extLst>
      <p:ext uri="{BB962C8B-B14F-4D97-AF65-F5344CB8AC3E}">
        <p14:creationId xmlns:p14="http://schemas.microsoft.com/office/powerpoint/2010/main" val="23132640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73015231-E64C-4A40-B550-0060F00A0464}"/>
              </a:ext>
            </a:extLst>
          </p:cNvPr>
          <p:cNvSpPr txBox="1">
            <a:spLocks noChangeArrowheads="1"/>
          </p:cNvSpPr>
          <p:nvPr/>
        </p:nvSpPr>
        <p:spPr bwMode="auto">
          <a:xfrm>
            <a:off x="-34834" y="23430"/>
            <a:ext cx="12192000" cy="707886"/>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Inventory Decisions in in LittleField Technologies</a:t>
            </a:r>
          </a:p>
        </p:txBody>
      </p:sp>
      <p:pic>
        <p:nvPicPr>
          <p:cNvPr id="4" name="Picture 3">
            <a:hlinkClick r:id="rId3"/>
            <a:extLst>
              <a:ext uri="{FF2B5EF4-FFF2-40B4-BE49-F238E27FC236}">
                <a16:creationId xmlns:a16="http://schemas.microsoft.com/office/drawing/2014/main" id="{AF311DCD-46AA-4A58-9F56-C14C1BF1F13A}"/>
              </a:ext>
            </a:extLst>
          </p:cNvPr>
          <p:cNvPicPr>
            <a:picLocks noChangeAspect="1"/>
          </p:cNvPicPr>
          <p:nvPr/>
        </p:nvPicPr>
        <p:blipFill>
          <a:blip r:embed="rId4"/>
          <a:stretch>
            <a:fillRect/>
          </a:stretch>
        </p:blipFill>
        <p:spPr>
          <a:xfrm>
            <a:off x="0" y="1073531"/>
            <a:ext cx="12192000" cy="5411521"/>
          </a:xfrm>
          <a:prstGeom prst="rect">
            <a:avLst/>
          </a:prstGeom>
        </p:spPr>
      </p:pic>
      <p:sp>
        <p:nvSpPr>
          <p:cNvPr id="9" name="TextBox 8">
            <a:extLst>
              <a:ext uri="{FF2B5EF4-FFF2-40B4-BE49-F238E27FC236}">
                <a16:creationId xmlns:a16="http://schemas.microsoft.com/office/drawing/2014/main" id="{639717E1-B707-47F2-91E3-383A3FA9FCE5}"/>
              </a:ext>
            </a:extLst>
          </p:cNvPr>
          <p:cNvSpPr txBox="1"/>
          <p:nvPr/>
        </p:nvSpPr>
        <p:spPr>
          <a:xfrm>
            <a:off x="6629400" y="2590800"/>
            <a:ext cx="4495800" cy="646331"/>
          </a:xfrm>
          <a:prstGeom prst="rect">
            <a:avLst/>
          </a:prstGeom>
          <a:solidFill>
            <a:schemeClr val="bg1"/>
          </a:solidFill>
        </p:spPr>
        <p:txBody>
          <a:bodyPr wrap="square">
            <a:spAutoFit/>
          </a:bodyPr>
          <a:lstStyle/>
          <a:p>
            <a:pPr eaLnBrk="0" hangingPunct="0">
              <a:spcAft>
                <a:spcPts val="600"/>
              </a:spcAft>
              <a:defRPr/>
            </a:pPr>
            <a:r>
              <a:rPr lang="en-US" sz="3600" b="1" dirty="0">
                <a:solidFill>
                  <a:srgbClr val="C00000"/>
                </a:solidFill>
                <a:latin typeface="Book Antiqua" panose="02040602050305030304" pitchFamily="18" charset="0"/>
                <a:ea typeface="ＭＳ Ｐゴシック" charset="-128"/>
              </a:rPr>
              <a:t>CC = HQ/2 = 120Q/2</a:t>
            </a:r>
          </a:p>
        </p:txBody>
      </p:sp>
    </p:spTree>
    <p:extLst>
      <p:ext uri="{BB962C8B-B14F-4D97-AF65-F5344CB8AC3E}">
        <p14:creationId xmlns:p14="http://schemas.microsoft.com/office/powerpoint/2010/main" val="23276047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73015231-E64C-4A40-B550-0060F00A0464}"/>
              </a:ext>
            </a:extLst>
          </p:cNvPr>
          <p:cNvSpPr txBox="1">
            <a:spLocks noChangeArrowheads="1"/>
          </p:cNvSpPr>
          <p:nvPr/>
        </p:nvSpPr>
        <p:spPr bwMode="auto">
          <a:xfrm>
            <a:off x="-34834" y="2343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Inventory Decisions in in LittleField Technologies</a:t>
            </a:r>
          </a:p>
        </p:txBody>
      </p:sp>
      <p:pic>
        <p:nvPicPr>
          <p:cNvPr id="4" name="Picture 3">
            <a:hlinkClick r:id="rId3"/>
            <a:extLst>
              <a:ext uri="{FF2B5EF4-FFF2-40B4-BE49-F238E27FC236}">
                <a16:creationId xmlns:a16="http://schemas.microsoft.com/office/drawing/2014/main" id="{A477F473-5777-4B86-B582-368BC0591BBF}"/>
              </a:ext>
            </a:extLst>
          </p:cNvPr>
          <p:cNvPicPr>
            <a:picLocks noChangeAspect="1"/>
          </p:cNvPicPr>
          <p:nvPr/>
        </p:nvPicPr>
        <p:blipFill>
          <a:blip r:embed="rId4"/>
          <a:stretch>
            <a:fillRect/>
          </a:stretch>
        </p:blipFill>
        <p:spPr>
          <a:xfrm>
            <a:off x="0" y="883868"/>
            <a:ext cx="12192000" cy="5090263"/>
          </a:xfrm>
          <a:prstGeom prst="rect">
            <a:avLst/>
          </a:prstGeom>
        </p:spPr>
      </p:pic>
    </p:spTree>
    <p:extLst>
      <p:ext uri="{BB962C8B-B14F-4D97-AF65-F5344CB8AC3E}">
        <p14:creationId xmlns:p14="http://schemas.microsoft.com/office/powerpoint/2010/main" val="19844621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Economic Order Quantity</a:t>
            </a:r>
          </a:p>
        </p:txBody>
      </p:sp>
      <mc:AlternateContent xmlns:mc="http://schemas.openxmlformats.org/markup-compatibility/2006" xmlns:a14="http://schemas.microsoft.com/office/drawing/2010/main">
        <mc:Choice Requires="a14">
          <p:sp>
            <p:nvSpPr>
              <p:cNvPr id="5" name="Object 7"/>
              <p:cNvSpPr txBox="1"/>
              <p:nvPr/>
            </p:nvSpPr>
            <p:spPr bwMode="auto">
              <a:xfrm>
                <a:off x="3048000" y="1817655"/>
                <a:ext cx="2427287" cy="113347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𝐸𝑂𝑄</m:t>
                      </m:r>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𝐷𝑆</m:t>
                              </m:r>
                            </m:num>
                            <m:den>
                              <m:r>
                                <a:rPr lang="en-US" i="1">
                                  <a:solidFill>
                                    <a:srgbClr val="000000"/>
                                  </a:solidFill>
                                  <a:latin typeface="Cambria Math" panose="02040503050406030204" pitchFamily="18" charset="0"/>
                                </a:rPr>
                                <m:t>𝐻</m:t>
                              </m:r>
                            </m:den>
                          </m:f>
                        </m:e>
                      </m:rad>
                    </m:oMath>
                  </m:oMathPara>
                </a14:m>
                <a:endParaRPr lang="en-US" dirty="0"/>
              </a:p>
            </p:txBody>
          </p:sp>
        </mc:Choice>
        <mc:Fallback xmlns="">
          <p:sp>
            <p:nvSpPr>
              <p:cNvPr id="5" name="Object 7"/>
              <p:cNvSpPr txBox="1">
                <a:spLocks noRot="1" noChangeAspect="1" noMove="1" noResize="1" noEditPoints="1" noAdjustHandles="1" noChangeArrowheads="1" noChangeShapeType="1" noTextEdit="1"/>
              </p:cNvSpPr>
              <p:nvPr/>
            </p:nvSpPr>
            <p:spPr bwMode="auto">
              <a:xfrm>
                <a:off x="3048000" y="1817655"/>
                <a:ext cx="2427287" cy="1133475"/>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8"/>
              <p:cNvSpPr txBox="1"/>
              <p:nvPr/>
            </p:nvSpPr>
            <p:spPr bwMode="auto">
              <a:xfrm>
                <a:off x="5638800" y="1893917"/>
                <a:ext cx="4343400" cy="1144588"/>
              </a:xfrm>
              <a:prstGeom prst="rect">
                <a:avLst/>
              </a:prstGeom>
              <a:noFill/>
            </p:spPr>
            <p:txBody>
              <a:bodyPr>
                <a:normAutofit/>
              </a:bodyPr>
              <a:lstStyle/>
              <a:p>
                <a14:m>
                  <m:oMath xmlns:m="http://schemas.openxmlformats.org/officeDocument/2006/math">
                    <m:r>
                      <a:rPr lang="en-US" i="1" smtClean="0">
                        <a:solidFill>
                          <a:srgbClr val="000000"/>
                        </a:solidFill>
                        <a:latin typeface="Cambria Math" panose="02040503050406030204" pitchFamily="18" charset="0"/>
                      </a:rPr>
                      <m:t>𝐸𝑂𝑄</m:t>
                    </m:r>
                    <m:r>
                      <a:rPr lang="en-US" i="1" smtClean="0">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b="0" i="1" smtClean="0">
                                <a:solidFill>
                                  <a:srgbClr val="000000"/>
                                </a:solidFill>
                                <a:latin typeface="Cambria Math" panose="02040503050406030204" pitchFamily="18" charset="0"/>
                              </a:rPr>
                              <m:t>5840</m:t>
                            </m:r>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1000</m:t>
                            </m:r>
                            <m:r>
                              <a:rPr lang="en-US" i="1">
                                <a:solidFill>
                                  <a:srgbClr val="000000"/>
                                </a:solidFill>
                                <a:latin typeface="Cambria Math" panose="02040503050406030204" pitchFamily="18" charset="0"/>
                              </a:rPr>
                              <m:t>)</m:t>
                            </m:r>
                          </m:num>
                          <m:den>
                            <m:r>
                              <a:rPr lang="en-US" b="0" i="1" smtClean="0">
                                <a:solidFill>
                                  <a:srgbClr val="000000"/>
                                </a:solidFill>
                                <a:latin typeface="Cambria Math" panose="02040503050406030204" pitchFamily="18" charset="0"/>
                              </a:rPr>
                              <m:t>120</m:t>
                            </m:r>
                          </m:den>
                        </m:f>
                      </m:e>
                    </m:rad>
                    <m:r>
                      <a:rPr lang="en-US" i="1">
                        <a:solidFill>
                          <a:srgbClr val="000000"/>
                        </a:solidFill>
                        <a:latin typeface="Cambria Math" panose="02040503050406030204" pitchFamily="18" charset="0"/>
                      </a:rPr>
                      <m:t>=</m:t>
                    </m:r>
                  </m:oMath>
                </a14:m>
                <a:r>
                  <a:rPr lang="en-US" dirty="0"/>
                  <a:t> 312</a:t>
                </a:r>
              </a:p>
            </p:txBody>
          </p:sp>
        </mc:Choice>
        <mc:Fallback xmlns="">
          <p:sp>
            <p:nvSpPr>
              <p:cNvPr id="7" name="Object 8"/>
              <p:cNvSpPr txBox="1">
                <a:spLocks noRot="1" noChangeAspect="1" noMove="1" noResize="1" noEditPoints="1" noAdjustHandles="1" noChangeArrowheads="1" noChangeShapeType="1" noTextEdit="1"/>
              </p:cNvSpPr>
              <p:nvPr/>
            </p:nvSpPr>
            <p:spPr bwMode="auto">
              <a:xfrm>
                <a:off x="5638800" y="1893917"/>
                <a:ext cx="4343400" cy="1144588"/>
              </a:xfrm>
              <a:prstGeom prst="rect">
                <a:avLst/>
              </a:prstGeom>
              <a:blipFill>
                <a:blip r:embed="rId4"/>
                <a:stretch>
                  <a:fillRect/>
                </a:stretch>
              </a:blipFill>
            </p:spPr>
            <p:txBody>
              <a:bodyPr/>
              <a:lstStyle/>
              <a:p>
                <a:r>
                  <a:rPr lang="en-US">
                    <a:noFill/>
                  </a:rPr>
                  <a:t> </a:t>
                </a:r>
              </a:p>
            </p:txBody>
          </p:sp>
        </mc:Fallback>
      </mc:AlternateContent>
      <p:sp>
        <p:nvSpPr>
          <p:cNvPr id="8" name="Rectangle 6"/>
          <p:cNvSpPr txBox="1">
            <a:spLocks noChangeArrowheads="1"/>
          </p:cNvSpPr>
          <p:nvPr/>
        </p:nvSpPr>
        <p:spPr>
          <a:xfrm>
            <a:off x="-56606" y="608477"/>
            <a:ext cx="12248606" cy="83823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At EOQ (Economic Order Quantity), </a:t>
            </a:r>
            <a:r>
              <a:rPr lang="en-US" sz="2400" b="1" dirty="0">
                <a:solidFill>
                  <a:srgbClr val="AA0000"/>
                </a:solidFill>
                <a:latin typeface="Book Antiqua" panose="02040602050305030304" pitchFamily="18" charset="0"/>
                <a:ea typeface="ＭＳ Ｐゴシック" charset="-128"/>
                <a:cs typeface="+mn-cs"/>
              </a:rPr>
              <a:t>OC = CC</a:t>
            </a:r>
          </a:p>
          <a:p>
            <a:pPr marL="514350" indent="-457200" eaLnBrk="0" hangingPunct="0">
              <a:spcAft>
                <a:spcPts val="600"/>
              </a:spcAft>
              <a:defRPr/>
            </a:pPr>
            <a:r>
              <a:rPr lang="en-US" sz="2400" b="1" dirty="0">
                <a:solidFill>
                  <a:srgbClr val="AA0000"/>
                </a:solidFill>
                <a:latin typeface="Book Antiqua" panose="02040602050305030304" pitchFamily="18" charset="0"/>
                <a:ea typeface="ＭＳ Ｐゴシック" charset="-128"/>
                <a:cs typeface="+mn-cs"/>
              </a:rPr>
              <a:t>SD/Q = HQ/2 </a:t>
            </a:r>
            <a:r>
              <a:rPr lang="en-US" sz="2400" b="1" dirty="0">
                <a:solidFill>
                  <a:srgbClr val="AA0000"/>
                </a:solidFill>
                <a:latin typeface="Book Antiqua" panose="02040602050305030304" pitchFamily="18" charset="0"/>
                <a:ea typeface="ＭＳ Ｐゴシック" charset="-128"/>
                <a:cs typeface="+mn-cs"/>
                <a:sym typeface="Wingdings" panose="05000000000000000000" pitchFamily="2" charset="2"/>
              </a:rPr>
              <a:t> </a:t>
            </a:r>
            <a:r>
              <a:rPr lang="en-US" sz="2400" kern="0" dirty="0">
                <a:latin typeface="Book Antiqua" pitchFamily="18" charset="0"/>
              </a:rPr>
              <a:t>1000(5840)/Q = 120Q/2  </a:t>
            </a:r>
            <a:r>
              <a:rPr lang="en-US" sz="2400" kern="0" dirty="0">
                <a:latin typeface="Book Antiqua" pitchFamily="18" charset="0"/>
                <a:sym typeface="Wingdings" panose="05000000000000000000" pitchFamily="2" charset="2"/>
              </a:rPr>
              <a:t> </a:t>
            </a:r>
            <a:r>
              <a:rPr lang="en-US" sz="2400" kern="0" dirty="0">
                <a:latin typeface="Book Antiqua" pitchFamily="18" charset="0"/>
              </a:rPr>
              <a:t>Q</a:t>
            </a:r>
            <a:r>
              <a:rPr lang="en-US" sz="2400" kern="0" baseline="30000" dirty="0">
                <a:latin typeface="Book Antiqua" pitchFamily="18" charset="0"/>
              </a:rPr>
              <a:t>2 </a:t>
            </a:r>
            <a:r>
              <a:rPr lang="en-US" sz="2400" kern="0" dirty="0">
                <a:latin typeface="Book Antiqua" pitchFamily="18" charset="0"/>
              </a:rPr>
              <a:t>= 97333.33  </a:t>
            </a:r>
            <a:r>
              <a:rPr lang="en-US" sz="2400" kern="0" dirty="0">
                <a:latin typeface="Book Antiqua" pitchFamily="18" charset="0"/>
                <a:sym typeface="Wingdings" panose="05000000000000000000" pitchFamily="2" charset="2"/>
              </a:rPr>
              <a:t> </a:t>
            </a:r>
            <a:r>
              <a:rPr lang="en-US" sz="2400" kern="0" dirty="0">
                <a:latin typeface="Book Antiqua" pitchFamily="18" charset="0"/>
              </a:rPr>
              <a:t>Q = 312 contracts</a:t>
            </a:r>
          </a:p>
        </p:txBody>
      </p:sp>
      <p:sp>
        <p:nvSpPr>
          <p:cNvPr id="6" name="Rectangle 5"/>
          <p:cNvSpPr/>
          <p:nvPr/>
        </p:nvSpPr>
        <p:spPr>
          <a:xfrm>
            <a:off x="33053" y="2673262"/>
            <a:ext cx="12477206" cy="3877985"/>
          </a:xfrm>
          <a:prstGeom prst="rect">
            <a:avLst/>
          </a:prstGeom>
        </p:spPr>
        <p:txBody>
          <a:bodyPr wrap="square">
            <a:spAutoFit/>
          </a:bodyPr>
          <a:lstStyle/>
          <a:p>
            <a:pPr marL="225425" indent="-225425">
              <a:defRPr/>
            </a:pPr>
            <a:r>
              <a:rPr lang="en-US" sz="2400" b="1" dirty="0">
                <a:solidFill>
                  <a:srgbClr val="AA0000"/>
                </a:solidFill>
                <a:latin typeface="Book Antiqua" panose="02040602050305030304" pitchFamily="18" charset="0"/>
              </a:rPr>
              <a:t>That is one way to compute EOQ and not to memorize it.</a:t>
            </a:r>
          </a:p>
          <a:p>
            <a:pPr marL="225425" indent="-225425">
              <a:spcAft>
                <a:spcPts val="600"/>
              </a:spcAft>
            </a:pPr>
            <a:r>
              <a:rPr lang="en-US" sz="2400" dirty="0">
                <a:latin typeface="Book Antiqua" panose="02040602050305030304" pitchFamily="18" charset="0"/>
              </a:rPr>
              <a:t>EOQ = 312(60) = 18720 kits</a:t>
            </a:r>
          </a:p>
          <a:p>
            <a:pPr marL="225425" indent="-225425">
              <a:spcAft>
                <a:spcPts val="600"/>
              </a:spcAft>
            </a:pPr>
            <a:r>
              <a:rPr lang="en-US" sz="2400" dirty="0">
                <a:latin typeface="Book Antiqua" panose="02040602050305030304" pitchFamily="18" charset="0"/>
              </a:rPr>
              <a:t>Kits for 312 contracts are enough for how many days. 312/16 = 19.5  days.</a:t>
            </a:r>
          </a:p>
          <a:p>
            <a:pPr marL="225425" indent="-225425">
              <a:spcAft>
                <a:spcPts val="600"/>
              </a:spcAft>
            </a:pPr>
            <a:r>
              <a:rPr lang="en-US" sz="2400" dirty="0">
                <a:latin typeface="Book Antiqua" panose="02040602050305030304" pitchFamily="18" charset="0"/>
              </a:rPr>
              <a:t>To find D, we did 16(365) = 5840, but the game only runs for </a:t>
            </a:r>
          </a:p>
          <a:p>
            <a:pPr marL="225425" indent="-225425">
              <a:spcAft>
                <a:spcPts val="600"/>
              </a:spcAft>
            </a:pPr>
            <a:r>
              <a:rPr lang="en-US" sz="2400" dirty="0">
                <a:latin typeface="Book Antiqua" panose="02040602050305030304" pitchFamily="18" charset="0"/>
              </a:rPr>
              <a:t>50+7(24)+50 = 50+168+50 = 268 days. Is our computation incorrect?</a:t>
            </a:r>
          </a:p>
          <a:p>
            <a:pPr marL="225425" indent="-225425">
              <a:spcAft>
                <a:spcPts val="600"/>
              </a:spcAft>
            </a:pPr>
            <a:r>
              <a:rPr lang="en-US" sz="2400" dirty="0">
                <a:latin typeface="Book Antiqua" panose="02040602050305030304" pitchFamily="18" charset="0"/>
              </a:rPr>
              <a:t>It does not matter. Since $120 is the cost of carrying 60 kits for 365 days, for a demand of 268 days,  $120 will be multiplied by 268/365, leading to H= $120(268/365) =  88.11. </a:t>
            </a:r>
          </a:p>
          <a:p>
            <a:pPr marL="225425" indent="-225425">
              <a:spcAft>
                <a:spcPts val="600"/>
              </a:spcAft>
            </a:pPr>
            <a:r>
              <a:rPr lang="en-US" sz="2400" dirty="0">
                <a:latin typeface="Book Antiqua" panose="02040602050305030304" pitchFamily="18" charset="0"/>
              </a:rPr>
              <a:t>To clarify, let's use monthly demand instead of yearly demand. </a:t>
            </a:r>
          </a:p>
          <a:p>
            <a:pPr marL="514350" indent="-457200">
              <a:defRPr/>
            </a:pPr>
            <a:r>
              <a:rPr lang="en-US" sz="2400" b="1" dirty="0">
                <a:solidFill>
                  <a:srgbClr val="AA0000"/>
                </a:solidFill>
                <a:latin typeface="Book Antiqua" panose="02040602050305030304" pitchFamily="18" charset="0"/>
              </a:rPr>
              <a:t> </a:t>
            </a:r>
          </a:p>
        </p:txBody>
      </p:sp>
      <p:sp>
        <p:nvSpPr>
          <p:cNvPr id="9" name="Rectangle 6">
            <a:extLst>
              <a:ext uri="{FF2B5EF4-FFF2-40B4-BE49-F238E27FC236}">
                <a16:creationId xmlns:a16="http://schemas.microsoft.com/office/drawing/2014/main" id="{036C6686-C722-416D-A3E6-D27F35AA2F46}"/>
              </a:ext>
            </a:extLst>
          </p:cNvPr>
          <p:cNvSpPr txBox="1">
            <a:spLocks noChangeArrowheads="1"/>
          </p:cNvSpPr>
          <p:nvPr/>
        </p:nvSpPr>
        <p:spPr>
          <a:xfrm>
            <a:off x="15240" y="3224964"/>
            <a:ext cx="12192000" cy="34044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Bef>
                <a:spcPts val="600"/>
              </a:spcBef>
            </a:pPr>
            <a:endParaRPr lang="en-US" sz="2400" kern="0" dirty="0">
              <a:latin typeface="Book Antiqua" pitchFamily="18" charset="0"/>
            </a:endParaRPr>
          </a:p>
        </p:txBody>
      </p:sp>
      <p:sp>
        <p:nvSpPr>
          <p:cNvPr id="12" name="Rectangle 6">
            <a:extLst>
              <a:ext uri="{FF2B5EF4-FFF2-40B4-BE49-F238E27FC236}">
                <a16:creationId xmlns:a16="http://schemas.microsoft.com/office/drawing/2014/main" id="{11E45FF5-2DFB-4BA1-991D-5EF9FD28B516}"/>
              </a:ext>
            </a:extLst>
          </p:cNvPr>
          <p:cNvSpPr txBox="1">
            <a:spLocks noChangeArrowheads="1"/>
          </p:cNvSpPr>
          <p:nvPr/>
        </p:nvSpPr>
        <p:spPr>
          <a:xfrm>
            <a:off x="0" y="1747313"/>
            <a:ext cx="12192000" cy="1834087"/>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2400" kern="0" dirty="0">
                <a:latin typeface="Book Antiqua" pitchFamily="18" charset="0"/>
              </a:rPr>
              <a:t>SD/Q = HQ/2</a:t>
            </a:r>
          </a:p>
          <a:p>
            <a:r>
              <a:rPr lang="en-US" sz="2400" kern="0" dirty="0">
                <a:latin typeface="Book Antiqua" pitchFamily="18" charset="0"/>
              </a:rPr>
              <a:t>Q</a:t>
            </a:r>
            <a:r>
              <a:rPr lang="en-US" sz="2400" kern="0" baseline="30000" dirty="0">
                <a:latin typeface="Book Antiqua" pitchFamily="18" charset="0"/>
              </a:rPr>
              <a:t>2</a:t>
            </a:r>
            <a:r>
              <a:rPr lang="en-US" sz="2400" kern="0" dirty="0">
                <a:latin typeface="Book Antiqua" pitchFamily="18" charset="0"/>
              </a:rPr>
              <a:t> = 2DS/H</a:t>
            </a:r>
          </a:p>
        </p:txBody>
      </p:sp>
    </p:spTree>
    <p:extLst>
      <p:ext uri="{BB962C8B-B14F-4D97-AF65-F5344CB8AC3E}">
        <p14:creationId xmlns:p14="http://schemas.microsoft.com/office/powerpoint/2010/main" val="36166030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dissolv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dissolv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dissolv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dissolv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dissolv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dissolv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dissolv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dissolv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dissolv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dissolve">
                                      <p:cBhvr>
                                        <p:cTn id="6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P spid="6" grpId="0" build="p"/>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Economic Order Quantity</a:t>
            </a:r>
          </a:p>
        </p:txBody>
      </p:sp>
      <mc:AlternateContent xmlns:mc="http://schemas.openxmlformats.org/markup-compatibility/2006" xmlns:a14="http://schemas.microsoft.com/office/drawing/2010/main">
        <mc:Choice Requires="a14">
          <p:sp>
            <p:nvSpPr>
              <p:cNvPr id="5" name="Object 7"/>
              <p:cNvSpPr txBox="1"/>
              <p:nvPr/>
            </p:nvSpPr>
            <p:spPr bwMode="auto">
              <a:xfrm>
                <a:off x="152400" y="1923117"/>
                <a:ext cx="2427287" cy="113347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𝐸𝑂𝑄</m:t>
                      </m:r>
                      <m:r>
                        <a:rPr lang="en-US" i="1" smtClean="0">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𝐷𝑆</m:t>
                              </m:r>
                            </m:num>
                            <m:den>
                              <m:r>
                                <a:rPr lang="en-US" i="1">
                                  <a:solidFill>
                                    <a:srgbClr val="000000"/>
                                  </a:solidFill>
                                  <a:latin typeface="Cambria Math" panose="02040503050406030204" pitchFamily="18" charset="0"/>
                                </a:rPr>
                                <m:t>𝐻</m:t>
                              </m:r>
                            </m:den>
                          </m:f>
                        </m:e>
                      </m:rad>
                    </m:oMath>
                  </m:oMathPara>
                </a14:m>
                <a:endParaRPr lang="en-US" dirty="0"/>
              </a:p>
            </p:txBody>
          </p:sp>
        </mc:Choice>
        <mc:Fallback xmlns="">
          <p:sp>
            <p:nvSpPr>
              <p:cNvPr id="5" name="Object 7"/>
              <p:cNvSpPr txBox="1">
                <a:spLocks noRot="1" noChangeAspect="1" noMove="1" noResize="1" noEditPoints="1" noAdjustHandles="1" noChangeArrowheads="1" noChangeShapeType="1" noTextEdit="1"/>
              </p:cNvSpPr>
              <p:nvPr/>
            </p:nvSpPr>
            <p:spPr bwMode="auto">
              <a:xfrm>
                <a:off x="152400" y="1923117"/>
                <a:ext cx="2427287" cy="1133475"/>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8"/>
              <p:cNvSpPr txBox="1"/>
              <p:nvPr/>
            </p:nvSpPr>
            <p:spPr bwMode="auto">
              <a:xfrm>
                <a:off x="2133600" y="1923117"/>
                <a:ext cx="6781800" cy="121066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m:rPr>
                                  <m:nor/>
                                </m:rPr>
                                <a:rPr lang="en-US" kern="0" dirty="0">
                                  <a:latin typeface="Book Antiqua" pitchFamily="18" charset="0"/>
                                </a:rPr>
                                <m:t>486.6667</m:t>
                              </m:r>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1000</m:t>
                              </m:r>
                              <m:r>
                                <a:rPr lang="en-US" i="1">
                                  <a:solidFill>
                                    <a:srgbClr val="000000"/>
                                  </a:solidFill>
                                  <a:latin typeface="Cambria Math" panose="02040503050406030204" pitchFamily="18" charset="0"/>
                                </a:rPr>
                                <m:t>)</m:t>
                              </m:r>
                            </m:num>
                            <m:den>
                              <m:r>
                                <a:rPr lang="en-US" b="0" i="1" smtClean="0">
                                  <a:solidFill>
                                    <a:srgbClr val="000000"/>
                                  </a:solidFill>
                                  <a:latin typeface="Cambria Math" panose="02040503050406030204" pitchFamily="18" charset="0"/>
                                </a:rPr>
                                <m:t>10</m:t>
                              </m:r>
                            </m:den>
                          </m:f>
                        </m:e>
                      </m:rad>
                      <m:r>
                        <a:rPr lang="en-US" i="1">
                          <a:solidFill>
                            <a:srgbClr val="000000"/>
                          </a:solidFill>
                          <a:latin typeface="Cambria Math" panose="02040503050406030204" pitchFamily="18" charset="0"/>
                        </a:rPr>
                        <m:t>=</m:t>
                      </m:r>
                      <m:r>
                        <m:rPr>
                          <m:nor/>
                        </m:rPr>
                        <a:rPr lang="en-US">
                          <a:latin typeface="Book Antiqua" panose="02040602050305030304" pitchFamily="18" charset="0"/>
                        </a:rPr>
                        <m:t>311.9829</m:t>
                      </m:r>
                      <m:r>
                        <a:rPr lang="en-US" b="0" i="1" smtClean="0">
                          <a:latin typeface="Cambria Math" panose="02040503050406030204" pitchFamily="18" charset="0"/>
                        </a:rPr>
                        <m:t> </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 </m:t>
                      </m:r>
                      <m:r>
                        <a:rPr lang="en-US" b="0" i="1" smtClean="0">
                          <a:solidFill>
                            <a:srgbClr val="000000"/>
                          </a:solidFill>
                          <a:latin typeface="Cambria Math" panose="02040503050406030204" pitchFamily="18" charset="0"/>
                        </a:rPr>
                        <m:t>312</m:t>
                      </m:r>
                    </m:oMath>
                  </m:oMathPara>
                </a14:m>
                <a:endParaRPr lang="en-US" dirty="0"/>
              </a:p>
            </p:txBody>
          </p:sp>
        </mc:Choice>
        <mc:Fallback xmlns="">
          <p:sp>
            <p:nvSpPr>
              <p:cNvPr id="7" name="Object 8"/>
              <p:cNvSpPr txBox="1">
                <a:spLocks noRot="1" noChangeAspect="1" noMove="1" noResize="1" noEditPoints="1" noAdjustHandles="1" noChangeArrowheads="1" noChangeShapeType="1" noTextEdit="1"/>
              </p:cNvSpPr>
              <p:nvPr/>
            </p:nvSpPr>
            <p:spPr bwMode="auto">
              <a:xfrm>
                <a:off x="2133600" y="1923117"/>
                <a:ext cx="6781800" cy="1210666"/>
              </a:xfrm>
              <a:prstGeom prst="rect">
                <a:avLst/>
              </a:prstGeom>
              <a:blipFill>
                <a:blip r:embed="rId4"/>
                <a:stretch>
                  <a:fillRect/>
                </a:stretch>
              </a:blipFill>
            </p:spPr>
            <p:txBody>
              <a:bodyPr/>
              <a:lstStyle/>
              <a:p>
                <a:r>
                  <a:rPr lang="en-US">
                    <a:noFill/>
                  </a:rPr>
                  <a:t> </a:t>
                </a:r>
              </a:p>
            </p:txBody>
          </p:sp>
        </mc:Fallback>
      </mc:AlternateContent>
      <p:sp>
        <p:nvSpPr>
          <p:cNvPr id="8" name="Rectangle 6"/>
          <p:cNvSpPr txBox="1">
            <a:spLocks noChangeArrowheads="1"/>
          </p:cNvSpPr>
          <p:nvPr/>
        </p:nvSpPr>
        <p:spPr>
          <a:xfrm>
            <a:off x="15240" y="605069"/>
            <a:ext cx="12192000" cy="1299931"/>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Aft>
                <a:spcPts val="600"/>
              </a:spcAft>
            </a:pPr>
            <a:r>
              <a:rPr lang="en-US" sz="2400" kern="0" dirty="0">
                <a:latin typeface="Book Antiqua" pitchFamily="18" charset="0"/>
              </a:rPr>
              <a:t>Since yearly demand is 5840, then monthly demand is 5840/12 = 486.6667.  </a:t>
            </a:r>
          </a:p>
          <a:p>
            <a:pPr>
              <a:spcAft>
                <a:spcPts val="600"/>
              </a:spcAft>
            </a:pPr>
            <a:r>
              <a:rPr lang="en-US" sz="2400" kern="0" dirty="0">
                <a:latin typeface="Book Antiqua" pitchFamily="18" charset="0"/>
              </a:rPr>
              <a:t>The ordering cost remains $1000 per order. The carrying cost is  $120 for carrying 60 kits for one contract per year. Therefore, it is $120/12= $10 per month. </a:t>
            </a:r>
          </a:p>
        </p:txBody>
      </p:sp>
      <p:sp>
        <p:nvSpPr>
          <p:cNvPr id="12" name="Rectangle 6">
            <a:extLst>
              <a:ext uri="{FF2B5EF4-FFF2-40B4-BE49-F238E27FC236}">
                <a16:creationId xmlns:a16="http://schemas.microsoft.com/office/drawing/2014/main" id="{11E45FF5-2DFB-4BA1-991D-5EF9FD28B516}"/>
              </a:ext>
            </a:extLst>
          </p:cNvPr>
          <p:cNvSpPr txBox="1">
            <a:spLocks noChangeArrowheads="1"/>
          </p:cNvSpPr>
          <p:nvPr/>
        </p:nvSpPr>
        <p:spPr>
          <a:xfrm>
            <a:off x="-15240" y="2895600"/>
            <a:ext cx="12176760" cy="828618"/>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Aft>
                <a:spcPts val="600"/>
              </a:spcAft>
            </a:pPr>
            <a:r>
              <a:rPr lang="en-US" sz="2400" kern="0" dirty="0">
                <a:latin typeface="Book Antiqua" pitchFamily="18" charset="0"/>
              </a:rPr>
              <a:t>The same is true for daily demand. We can have D=R=16 per day. S=$1000 per order, and H =120/365 = $0.328767123287671</a:t>
            </a:r>
          </a:p>
        </p:txBody>
      </p:sp>
      <mc:AlternateContent xmlns:mc="http://schemas.openxmlformats.org/markup-compatibility/2006" xmlns:a14="http://schemas.microsoft.com/office/drawing/2010/main">
        <mc:Choice Requires="a14">
          <p:sp>
            <p:nvSpPr>
              <p:cNvPr id="9" name="Object 7">
                <a:extLst>
                  <a:ext uri="{FF2B5EF4-FFF2-40B4-BE49-F238E27FC236}">
                    <a16:creationId xmlns:a16="http://schemas.microsoft.com/office/drawing/2014/main" id="{4288AD2E-B692-4021-B834-902D35174E0D}"/>
                  </a:ext>
                </a:extLst>
              </p:cNvPr>
              <p:cNvSpPr txBox="1"/>
              <p:nvPr/>
            </p:nvSpPr>
            <p:spPr bwMode="auto">
              <a:xfrm>
                <a:off x="5181600" y="3537333"/>
                <a:ext cx="2427287" cy="113347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𝐸𝑂𝑄</m:t>
                      </m:r>
                      <m:r>
                        <a:rPr lang="en-US" i="1" smtClean="0">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𝐷𝑆</m:t>
                              </m:r>
                            </m:num>
                            <m:den>
                              <m:r>
                                <a:rPr lang="en-US" i="1">
                                  <a:solidFill>
                                    <a:srgbClr val="000000"/>
                                  </a:solidFill>
                                  <a:latin typeface="Cambria Math" panose="02040503050406030204" pitchFamily="18" charset="0"/>
                                </a:rPr>
                                <m:t>𝐻</m:t>
                              </m:r>
                            </m:den>
                          </m:f>
                        </m:e>
                      </m:rad>
                    </m:oMath>
                  </m:oMathPara>
                </a14:m>
                <a:endParaRPr lang="en-US" dirty="0"/>
              </a:p>
            </p:txBody>
          </p:sp>
        </mc:Choice>
        <mc:Fallback xmlns="">
          <p:sp>
            <p:nvSpPr>
              <p:cNvPr id="9" name="Object 7">
                <a:extLst>
                  <a:ext uri="{FF2B5EF4-FFF2-40B4-BE49-F238E27FC236}">
                    <a16:creationId xmlns:a16="http://schemas.microsoft.com/office/drawing/2014/main" id="{4288AD2E-B692-4021-B834-902D35174E0D}"/>
                  </a:ext>
                </a:extLst>
              </p:cNvPr>
              <p:cNvSpPr txBox="1">
                <a:spLocks noRot="1" noChangeAspect="1" noMove="1" noResize="1" noEditPoints="1" noAdjustHandles="1" noChangeArrowheads="1" noChangeShapeType="1" noTextEdit="1"/>
              </p:cNvSpPr>
              <p:nvPr/>
            </p:nvSpPr>
            <p:spPr bwMode="auto">
              <a:xfrm>
                <a:off x="5181600" y="3537333"/>
                <a:ext cx="2427287" cy="113347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8">
                <a:extLst>
                  <a:ext uri="{FF2B5EF4-FFF2-40B4-BE49-F238E27FC236}">
                    <a16:creationId xmlns:a16="http://schemas.microsoft.com/office/drawing/2014/main" id="{A5DEAF64-B3FE-4CA0-AE31-8358238199CC}"/>
                  </a:ext>
                </a:extLst>
              </p:cNvPr>
              <p:cNvSpPr txBox="1"/>
              <p:nvPr/>
            </p:nvSpPr>
            <p:spPr bwMode="auto">
              <a:xfrm>
                <a:off x="7162800" y="3537333"/>
                <a:ext cx="3581400" cy="121066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b="0" i="1" smtClean="0">
                                  <a:solidFill>
                                    <a:srgbClr val="000000"/>
                                  </a:solidFill>
                                  <a:latin typeface="Cambria Math" panose="02040503050406030204" pitchFamily="18" charset="0"/>
                                </a:rPr>
                                <m:t>16</m:t>
                              </m:r>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1000</m:t>
                              </m:r>
                              <m:r>
                                <a:rPr lang="en-US" i="1">
                                  <a:solidFill>
                                    <a:srgbClr val="000000"/>
                                  </a:solidFill>
                                  <a:latin typeface="Cambria Math" panose="02040503050406030204" pitchFamily="18" charset="0"/>
                                </a:rPr>
                                <m:t>)</m:t>
                              </m:r>
                            </m:num>
                            <m:den>
                              <m:r>
                                <m:rPr>
                                  <m:nor/>
                                </m:rPr>
                                <a:rPr lang="en-US" kern="0" dirty="0">
                                  <a:latin typeface="Book Antiqua" pitchFamily="18" charset="0"/>
                                </a:rPr>
                                <m:t>0.328767123287671</m:t>
                              </m:r>
                            </m:den>
                          </m:f>
                        </m:e>
                      </m:rad>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 </m:t>
                      </m:r>
                      <m:r>
                        <a:rPr lang="en-US" i="1">
                          <a:solidFill>
                            <a:srgbClr val="000000"/>
                          </a:solidFill>
                          <a:latin typeface="Cambria Math" panose="02040503050406030204" pitchFamily="18" charset="0"/>
                        </a:rPr>
                        <m:t>312</m:t>
                      </m:r>
                    </m:oMath>
                  </m:oMathPara>
                </a14:m>
                <a:endParaRPr lang="en-US" dirty="0"/>
              </a:p>
            </p:txBody>
          </p:sp>
        </mc:Choice>
        <mc:Fallback xmlns="">
          <p:sp>
            <p:nvSpPr>
              <p:cNvPr id="10" name="Object 8">
                <a:extLst>
                  <a:ext uri="{FF2B5EF4-FFF2-40B4-BE49-F238E27FC236}">
                    <a16:creationId xmlns:a16="http://schemas.microsoft.com/office/drawing/2014/main" id="{A5DEAF64-B3FE-4CA0-AE31-8358238199CC}"/>
                  </a:ext>
                </a:extLst>
              </p:cNvPr>
              <p:cNvSpPr txBox="1">
                <a:spLocks noRot="1" noChangeAspect="1" noMove="1" noResize="1" noEditPoints="1" noAdjustHandles="1" noChangeArrowheads="1" noChangeShapeType="1" noTextEdit="1"/>
              </p:cNvSpPr>
              <p:nvPr/>
            </p:nvSpPr>
            <p:spPr bwMode="auto">
              <a:xfrm>
                <a:off x="7162800" y="3537333"/>
                <a:ext cx="3581400" cy="1210666"/>
              </a:xfrm>
              <a:prstGeom prst="rect">
                <a:avLst/>
              </a:prstGeom>
              <a:blipFill>
                <a:blip r:embed="rId6"/>
                <a:stretch>
                  <a:fillRect/>
                </a:stretch>
              </a:blipFill>
            </p:spPr>
            <p:txBody>
              <a:bodyPr/>
              <a:lstStyle/>
              <a:p>
                <a:r>
                  <a:rPr lang="en-US">
                    <a:noFill/>
                  </a:rPr>
                  <a:t> </a:t>
                </a:r>
              </a:p>
            </p:txBody>
          </p:sp>
        </mc:Fallback>
      </mc:AlternateContent>
      <p:sp>
        <p:nvSpPr>
          <p:cNvPr id="11" name="Rectangle 6">
            <a:extLst>
              <a:ext uri="{FF2B5EF4-FFF2-40B4-BE49-F238E27FC236}">
                <a16:creationId xmlns:a16="http://schemas.microsoft.com/office/drawing/2014/main" id="{84523771-890B-4DD6-A4FD-95949FB51E01}"/>
              </a:ext>
            </a:extLst>
          </p:cNvPr>
          <p:cNvSpPr txBox="1">
            <a:spLocks noChangeArrowheads="1"/>
          </p:cNvSpPr>
          <p:nvPr/>
        </p:nvSpPr>
        <p:spPr>
          <a:xfrm>
            <a:off x="0" y="4353902"/>
            <a:ext cx="12176760" cy="2199297"/>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2400" kern="0" dirty="0">
                <a:latin typeface="Book Antiqua" pitchFamily="18" charset="0"/>
              </a:rPr>
              <a:t>As</a:t>
            </a:r>
            <a:r>
              <a:rPr lang="en-US" dirty="0"/>
              <a:t> </a:t>
            </a:r>
            <a:r>
              <a:rPr lang="en-US" sz="2400" kern="0" dirty="0">
                <a:latin typeface="Book Antiqua" pitchFamily="18" charset="0"/>
              </a:rPr>
              <a:t>long as D and H are defined over the same period, year, month, week, and  day, they all result in the same EOQ. The ordering cost is still S(D/Q), and the carrying cost is still H(Q/2). Nevertheless, throughout the game, based on the volume of demand and how you manage the capacity, you may use a different value as your yearly, or monthly demand (throughput) estimate each time.</a:t>
            </a:r>
          </a:p>
          <a:p>
            <a:pPr>
              <a:spcAft>
                <a:spcPts val="600"/>
              </a:spcAft>
            </a:pPr>
            <a:endParaRPr lang="en-US" sz="2400" kern="0" dirty="0">
              <a:latin typeface="Book Antiqua" pitchFamily="18" charset="0"/>
            </a:endParaRPr>
          </a:p>
        </p:txBody>
      </p:sp>
    </p:spTree>
    <p:extLst>
      <p:ext uri="{BB962C8B-B14F-4D97-AF65-F5344CB8AC3E}">
        <p14:creationId xmlns:p14="http://schemas.microsoft.com/office/powerpoint/2010/main" val="2910495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dissolve">
                                      <p:cBhvr>
                                        <p:cTn id="4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P spid="12" grpId="0" build="p"/>
      <p:bldP spid="9" grpId="0"/>
      <p:bldP spid="10" grpId="0"/>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Ordering Cost, Carrying Cost, Ordering Cycle, Flow Time, InvTurns </a:t>
            </a:r>
          </a:p>
        </p:txBody>
      </p:sp>
      <mc:AlternateContent xmlns:mc="http://schemas.openxmlformats.org/markup-compatibility/2006" xmlns:a14="http://schemas.microsoft.com/office/drawing/2010/main">
        <mc:Choice Requires="a14">
          <p:sp>
            <p:nvSpPr>
              <p:cNvPr id="8" name="Rectangle 6"/>
              <p:cNvSpPr txBox="1">
                <a:spLocks noChangeArrowheads="1"/>
              </p:cNvSpPr>
              <p:nvPr/>
            </p:nvSpPr>
            <p:spPr>
              <a:xfrm>
                <a:off x="7620" y="603980"/>
                <a:ext cx="12192000" cy="5415820"/>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OC= SD/Q = 1000(5840)/</a:t>
                </a:r>
                <a:r>
                  <a:rPr lang="en-US" sz="2400" dirty="0"/>
                  <a:t> </a:t>
                </a:r>
                <a14:m>
                  <m:oMath xmlns:m="http://schemas.openxmlformats.org/officeDocument/2006/math">
                    <m:r>
                      <m:rPr>
                        <m:nor/>
                      </m:rPr>
                      <a:rPr lang="en-US" sz="2400">
                        <a:latin typeface="Book Antiqua" panose="02040602050305030304" pitchFamily="18" charset="0"/>
                      </a:rPr>
                      <m:t>311.9829</m:t>
                    </m:r>
                    <m:r>
                      <a:rPr lang="en-US" sz="2400" i="1">
                        <a:latin typeface="Cambria Math" panose="02040503050406030204" pitchFamily="18" charset="0"/>
                      </a:rPr>
                      <m:t> </m:t>
                    </m:r>
                  </m:oMath>
                </a14:m>
                <a:r>
                  <a:rPr lang="en-US" sz="2400" kern="0" dirty="0">
                    <a:latin typeface="Book Antiqua" pitchFamily="18" charset="0"/>
                  </a:rPr>
                  <a:t>= 18718.97</a:t>
                </a:r>
              </a:p>
              <a:p>
                <a:pPr marL="514350" indent="-457200" eaLnBrk="0" hangingPunct="0">
                  <a:spcAft>
                    <a:spcPts val="600"/>
                  </a:spcAft>
                  <a:defRPr/>
                </a:pPr>
                <a:r>
                  <a:rPr lang="en-US" sz="2400" kern="0" dirty="0">
                    <a:latin typeface="Book Antiqua" pitchFamily="18" charset="0"/>
                  </a:rPr>
                  <a:t>CC = HQ/2 = 120(</a:t>
                </a:r>
                <a14:m>
                  <m:oMath xmlns:m="http://schemas.openxmlformats.org/officeDocument/2006/math">
                    <m:r>
                      <m:rPr>
                        <m:nor/>
                      </m:rPr>
                      <a:rPr lang="en-US" sz="2400">
                        <a:latin typeface="Book Antiqua" panose="02040602050305030304" pitchFamily="18" charset="0"/>
                      </a:rPr>
                      <m:t>311.9829</m:t>
                    </m:r>
                  </m:oMath>
                </a14:m>
                <a:r>
                  <a:rPr lang="en-US" sz="2400" kern="0" dirty="0">
                    <a:latin typeface="Book Antiqua" pitchFamily="18" charset="0"/>
                  </a:rPr>
                  <a:t>)/2 = 18718.97</a:t>
                </a:r>
              </a:p>
              <a:p>
                <a:pPr marL="514350" indent="-457200" eaLnBrk="0" hangingPunct="0">
                  <a:spcAft>
                    <a:spcPts val="600"/>
                  </a:spcAft>
                  <a:defRPr/>
                </a:pPr>
                <a:r>
                  <a:rPr lang="en-US" sz="2400" kern="0" dirty="0">
                    <a:latin typeface="Book Antiqua" pitchFamily="18" charset="0"/>
                  </a:rPr>
                  <a:t>Ordering Cycle = 312/16= 19.5 days</a:t>
                </a:r>
              </a:p>
              <a:p>
                <a:pPr marL="514350" indent="-457200" eaLnBrk="0" hangingPunct="0">
                  <a:spcAft>
                    <a:spcPts val="600"/>
                  </a:spcAft>
                  <a:defRPr/>
                </a:pPr>
                <a:r>
                  <a:rPr lang="en-US" sz="2400" kern="0" dirty="0">
                    <a:latin typeface="Book Antiqua" pitchFamily="18" charset="0"/>
                  </a:rPr>
                  <a:t>Cycle Inventory = 312/2= 156</a:t>
                </a:r>
              </a:p>
              <a:p>
                <a:pPr marL="514350" indent="-457200" eaLnBrk="0" hangingPunct="0">
                  <a:spcAft>
                    <a:spcPts val="600"/>
                  </a:spcAft>
                  <a:defRPr/>
                </a:pPr>
                <a:r>
                  <a:rPr lang="en-US" sz="2400" kern="0" dirty="0">
                    <a:latin typeface="Book Antiqua" pitchFamily="18" charset="0"/>
                  </a:rPr>
                  <a:t>For the time being we assume the safety stock is 0</a:t>
                </a:r>
              </a:p>
              <a:p>
                <a:pPr marL="514350" indent="-457200" eaLnBrk="0" hangingPunct="0">
                  <a:spcAft>
                    <a:spcPts val="600"/>
                  </a:spcAft>
                  <a:defRPr/>
                </a:pPr>
                <a:r>
                  <a:rPr lang="en-US" sz="2400" kern="0" dirty="0">
                    <a:latin typeface="Book Antiqua" pitchFamily="18" charset="0"/>
                  </a:rPr>
                  <a:t>Therefore, average inventory is equal to cycle inventory</a:t>
                </a:r>
              </a:p>
              <a:p>
                <a:pPr marL="514350" indent="-457200" eaLnBrk="0" hangingPunct="0">
                  <a:spcAft>
                    <a:spcPts val="600"/>
                  </a:spcAft>
                  <a:defRPr/>
                </a:pPr>
                <a:r>
                  <a:rPr lang="en-US" sz="2400" kern="0" dirty="0">
                    <a:latin typeface="Book Antiqua" pitchFamily="18" charset="0"/>
                  </a:rPr>
                  <a:t>I = Q/2 = 156</a:t>
                </a:r>
              </a:p>
              <a:p>
                <a:pPr marL="514350" indent="-457200" eaLnBrk="0" hangingPunct="0">
                  <a:spcAft>
                    <a:spcPts val="600"/>
                  </a:spcAft>
                  <a:defRPr/>
                </a:pPr>
                <a:r>
                  <a:rPr lang="en-US" sz="2400" kern="0" dirty="0">
                    <a:latin typeface="Book Antiqua" pitchFamily="18" charset="0"/>
                  </a:rPr>
                  <a:t>Flow time </a:t>
                </a:r>
                <a:r>
                  <a:rPr lang="en-US" sz="2400" kern="0" dirty="0">
                    <a:latin typeface="Book Antiqua" pitchFamily="18" charset="0"/>
                    <a:sym typeface="Wingdings" panose="05000000000000000000" pitchFamily="2" charset="2"/>
                  </a:rPr>
                  <a:t> RT=I</a:t>
                </a:r>
              </a:p>
              <a:p>
                <a:pPr marL="514350" indent="-457200" eaLnBrk="0" hangingPunct="0">
                  <a:spcAft>
                    <a:spcPts val="600"/>
                  </a:spcAft>
                  <a:defRPr/>
                </a:pPr>
                <a:r>
                  <a:rPr lang="en-US" sz="2400" kern="0" dirty="0">
                    <a:latin typeface="Book Antiqua" pitchFamily="18" charset="0"/>
                    <a:sym typeface="Wingdings" panose="05000000000000000000" pitchFamily="2" charset="2"/>
                  </a:rPr>
                  <a:t>R=16 per day, I = 156  T= 156/16 = 9.75</a:t>
                </a:r>
              </a:p>
              <a:p>
                <a:pPr marL="514350" indent="-457200" eaLnBrk="0" hangingPunct="0">
                  <a:spcAft>
                    <a:spcPts val="600"/>
                  </a:spcAft>
                  <a:defRPr/>
                </a:pPr>
                <a:r>
                  <a:rPr lang="en-US" sz="2400" kern="0" dirty="0">
                    <a:latin typeface="Book Antiqua" pitchFamily="18" charset="0"/>
                    <a:sym typeface="Wingdings" panose="05000000000000000000" pitchFamily="2" charset="2"/>
                  </a:rPr>
                  <a:t>Alternatively, (29.5+0)/2 = 9.75 days</a:t>
                </a:r>
              </a:p>
              <a:p>
                <a:pPr marL="514350" indent="-457200" eaLnBrk="0" hangingPunct="0">
                  <a:spcAft>
                    <a:spcPts val="600"/>
                  </a:spcAft>
                  <a:defRPr/>
                </a:pPr>
                <a:r>
                  <a:rPr lang="en-US" sz="2400" kern="0" dirty="0">
                    <a:latin typeface="Book Antiqua" pitchFamily="18" charset="0"/>
                    <a:sym typeface="Wingdings" panose="05000000000000000000" pitchFamily="2" charset="2"/>
                  </a:rPr>
                  <a:t>Inventory turns = R/I = 5840/156= 37.44 times</a:t>
                </a:r>
              </a:p>
              <a:p>
                <a:pPr marL="514350" indent="-457200" eaLnBrk="0" hangingPunct="0">
                  <a:spcAft>
                    <a:spcPts val="600"/>
                  </a:spcAft>
                  <a:defRPr/>
                </a:pPr>
                <a:r>
                  <a:rPr lang="en-US" sz="2400" kern="0" dirty="0">
                    <a:latin typeface="Book Antiqua" pitchFamily="18" charset="0"/>
                    <a:sym typeface="Wingdings" panose="05000000000000000000" pitchFamily="2" charset="2"/>
                  </a:rPr>
                  <a:t>InvTurns = 1/FlowTime =1/9.75 </a:t>
                </a:r>
              </a:p>
              <a:p>
                <a:pPr marL="514350" indent="-457200" eaLnBrk="0" hangingPunct="0">
                  <a:spcAft>
                    <a:spcPts val="600"/>
                  </a:spcAft>
                  <a:defRPr/>
                </a:pPr>
                <a:r>
                  <a:rPr lang="en-US" sz="2400" kern="0" dirty="0">
                    <a:latin typeface="Book Antiqua" pitchFamily="18" charset="0"/>
                    <a:sym typeface="Wingdings" panose="05000000000000000000" pitchFamily="2" charset="2"/>
                  </a:rPr>
                  <a:t>1/9.75 OR  37.44?</a:t>
                </a:r>
              </a:p>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r>
                  <a:rPr lang="en-US" sz="2400" kern="0" dirty="0">
                    <a:latin typeface="Book Antiqua" pitchFamily="18" charset="0"/>
                  </a:rPr>
                  <a:t> </a:t>
                </a:r>
              </a:p>
            </p:txBody>
          </p:sp>
        </mc:Choice>
        <mc:Fallback xmlns="">
          <p:sp>
            <p:nvSpPr>
              <p:cNvPr id="8" name="Rectangle 6"/>
              <p:cNvSpPr txBox="1">
                <a:spLocks noRot="1" noChangeAspect="1" noMove="1" noResize="1" noEditPoints="1" noAdjustHandles="1" noChangeArrowheads="1" noChangeShapeType="1" noTextEdit="1"/>
              </p:cNvSpPr>
              <p:nvPr/>
            </p:nvSpPr>
            <p:spPr>
              <a:xfrm>
                <a:off x="7620" y="603980"/>
                <a:ext cx="12192000" cy="5415820"/>
              </a:xfrm>
              <a:prstGeom prst="rect">
                <a:avLst/>
              </a:prstGeom>
              <a:blipFill>
                <a:blip r:embed="rId3"/>
                <a:stretch>
                  <a:fillRect l="-300" t="-787" b="-8886"/>
                </a:stretch>
              </a:blipFill>
            </p:spPr>
            <p:txBody>
              <a:bodyPr/>
              <a:lstStyle/>
              <a:p>
                <a:r>
                  <a:rPr lang="en-US">
                    <a:noFill/>
                  </a:rPr>
                  <a:t> </a:t>
                </a:r>
              </a:p>
            </p:txBody>
          </p:sp>
        </mc:Fallback>
      </mc:AlternateContent>
      <p:sp>
        <p:nvSpPr>
          <p:cNvPr id="4" name="Rectangle 6">
            <a:extLst>
              <a:ext uri="{FF2B5EF4-FFF2-40B4-BE49-F238E27FC236}">
                <a16:creationId xmlns:a16="http://schemas.microsoft.com/office/drawing/2014/main" id="{95980F2E-1BDF-450B-9644-36893D952563}"/>
              </a:ext>
            </a:extLst>
          </p:cNvPr>
          <p:cNvSpPr txBox="1">
            <a:spLocks noChangeArrowheads="1"/>
          </p:cNvSpPr>
          <p:nvPr/>
        </p:nvSpPr>
        <p:spPr>
          <a:xfrm>
            <a:off x="4648200" y="5867400"/>
            <a:ext cx="2819400" cy="58477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Wingdings" panose="05000000000000000000" pitchFamily="2" charset="2"/>
              </a:rPr>
              <a:t>365(1/9.75) = 37.44</a:t>
            </a: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r>
              <a:rPr lang="en-US" sz="2400" kern="0" dirty="0">
                <a:latin typeface="Book Antiqua" pitchFamily="18" charset="0"/>
              </a:rPr>
              <a:t> </a:t>
            </a:r>
          </a:p>
        </p:txBody>
      </p:sp>
    </p:spTree>
    <p:extLst>
      <p:ext uri="{BB962C8B-B14F-4D97-AF65-F5344CB8AC3E}">
        <p14:creationId xmlns:p14="http://schemas.microsoft.com/office/powerpoint/2010/main" val="24581368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dissolv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dissolve">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dissolve">
                                      <p:cBhvr>
                                        <p:cTn id="67" dur="500"/>
                                        <p:tgtEl>
                                          <p:spTgt spid="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
                                            <p:txEl>
                                              <p:pRg st="15" end="15"/>
                                            </p:txEl>
                                          </p:spTgt>
                                        </p:tgtEl>
                                        <p:attrNameLst>
                                          <p:attrName>style.visibility</p:attrName>
                                        </p:attrNameLst>
                                      </p:cBhvr>
                                      <p:to>
                                        <p:strVal val="visible"/>
                                      </p:to>
                                    </p:set>
                                    <p:animEffect transition="in" filter="dissolve">
                                      <p:cBhvr>
                                        <p:cTn id="72" dur="500"/>
                                        <p:tgtEl>
                                          <p:spTgt spid="8">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dissolv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0" y="584775"/>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225425" marR="0" indent="-225425">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Where is the Re-Order Point</a:t>
            </a:r>
          </a:p>
          <a:p>
            <a:pPr marL="225425" marR="0" indent="-225425">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We have already computed the standard deviation of the accepted daily demand, which is 6.4 for the first 24 days. But standard deviation goes down when WIP gets close to Max-WIP. As we can see, the standard deviation in the first 14 days is 5.47, while for days 11-24 it is 2.8. Assume the standard deviation of the daily demand is </a:t>
            </a:r>
            <a:r>
              <a:rPr lang="el-GR" sz="2400" dirty="0">
                <a:effectLst/>
                <a:latin typeface="Book Antiqua" panose="02040602050305030304" pitchFamily="18" charset="0"/>
                <a:ea typeface="Calibri" panose="020F0502020204030204" pitchFamily="34" charset="0"/>
                <a:cs typeface="Times New Roman" panose="02020603050405020304" pitchFamily="18" charset="0"/>
              </a:rPr>
              <a:t>σ</a:t>
            </a:r>
            <a:r>
              <a:rPr lang="en-US" sz="2400" baseline="-25000" dirty="0">
                <a:effectLst/>
                <a:latin typeface="Book Antiqua" panose="02040602050305030304" pitchFamily="18" charset="0"/>
                <a:ea typeface="Calibri" panose="020F0502020204030204" pitchFamily="34" charset="0"/>
                <a:cs typeface="Times New Roman" panose="02020603050405020304" pitchFamily="18" charset="0"/>
              </a:rPr>
              <a:t>R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5. You must recompute it throughout the game- especially for the last order.</a:t>
            </a:r>
          </a:p>
          <a:p>
            <a:pPr marL="225425" marR="0" indent="-225425">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The standard deviation of the demand during the lead time during the game differs from that of the end of the game. We will discuss the end of the game later. </a:t>
            </a:r>
          </a:p>
          <a:p>
            <a:pPr marL="225425" marR="0" indent="-225425">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During the game, we have a lead time of L= 9 days </a:t>
            </a:r>
            <a:r>
              <a:rPr lang="en-US" sz="2400" dirty="0">
                <a:effectLst/>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b="1" dirty="0" err="1">
                <a:solidFill>
                  <a:srgbClr val="C00000"/>
                </a:solidFill>
                <a:effectLst/>
                <a:latin typeface="Book Antiqua" panose="02040602050305030304" pitchFamily="18" charset="0"/>
                <a:ea typeface="Calibri" panose="020F0502020204030204" pitchFamily="34" charset="0"/>
                <a:cs typeface="Times New Roman" panose="02020603050405020304" pitchFamily="18" charset="0"/>
              </a:rPr>
              <a:t>σLTD</a:t>
            </a:r>
            <a:r>
              <a:rPr lang="en-US" sz="2400" b="1" dirty="0">
                <a:solidFill>
                  <a:srgbClr val="C00000"/>
                </a:solidFill>
                <a:effectLst/>
                <a:latin typeface="Book Antiqua" panose="02040602050305030304" pitchFamily="18" charset="0"/>
                <a:ea typeface="Calibri" panose="020F0502020204030204" pitchFamily="34" charset="0"/>
                <a:cs typeface="Times New Roman" panose="02020603050405020304" pitchFamily="18" charset="0"/>
              </a:rPr>
              <a:t> = </a:t>
            </a:r>
            <a:r>
              <a:rPr lang="en-US" sz="2400" dirty="0">
                <a:solidFill>
                  <a:srgbClr val="C00000"/>
                </a:solidFill>
                <a:effectLst/>
                <a:latin typeface="Book Antiqua" panose="02040602050305030304" pitchFamily="18" charset="0"/>
                <a:ea typeface="Calibri" panose="020F0502020204030204" pitchFamily="34" charset="0"/>
                <a:cs typeface="Times New Roman" panose="02020603050405020304" pitchFamily="18" charset="0"/>
              </a:rPr>
              <a:t>SQRT(9)*5=</a:t>
            </a:r>
            <a:r>
              <a:rPr lang="en-US" sz="2400" b="1" dirty="0">
                <a:solidFill>
                  <a:srgbClr val="C00000"/>
                </a:solidFill>
                <a:effectLst/>
                <a:latin typeface="Book Antiqua" panose="02040602050305030304" pitchFamily="18" charset="0"/>
                <a:ea typeface="Calibri" panose="020F0502020204030204" pitchFamily="34" charset="0"/>
                <a:cs typeface="Times New Roman" panose="02020603050405020304" pitchFamily="18" charset="0"/>
              </a:rPr>
              <a:t>15</a:t>
            </a:r>
            <a:r>
              <a:rPr lang="en-US" sz="2400" dirty="0">
                <a:solidFill>
                  <a:srgbClr val="C00000"/>
                </a:solidFill>
                <a:effectLst/>
                <a:latin typeface="Book Antiqua" panose="02040602050305030304" pitchFamily="18" charset="0"/>
                <a:ea typeface="Calibri" panose="020F0502020204030204" pitchFamily="34" charset="0"/>
                <a:cs typeface="Times New Roman" panose="02020603050405020304" pitchFamily="18" charset="0"/>
              </a:rPr>
              <a:t>.</a:t>
            </a:r>
          </a:p>
          <a:p>
            <a:pPr marL="225425" marR="0" indent="-225425">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Demand per day R=16, Lead Time = 9 days. Lead time demand =LTD = L*R=9(16)=144</a:t>
            </a:r>
          </a:p>
          <a:p>
            <a:pPr marL="225425" marR="0" indent="-225425">
              <a:lnSpc>
                <a:spcPct val="107000"/>
              </a:lnSpc>
              <a:spcBef>
                <a:spcPts val="0"/>
              </a:spcBef>
              <a:spcAft>
                <a:spcPts val="800"/>
              </a:spcAft>
            </a:pPr>
            <a:r>
              <a:rPr lang="en-US" sz="2400" b="1" dirty="0">
                <a:solidFill>
                  <a:srgbClr val="C00000"/>
                </a:solidFill>
                <a:effectLst/>
                <a:latin typeface="Book Antiqua" panose="02040602050305030304" pitchFamily="18" charset="0"/>
                <a:ea typeface="Calibri" panose="020F0502020204030204" pitchFamily="34" charset="0"/>
                <a:cs typeface="Times New Roman" panose="02020603050405020304" pitchFamily="18" charset="0"/>
              </a:rPr>
              <a:t>LTD ~ N(144, 15). </a:t>
            </a:r>
            <a:endParaRPr lang="en-US" sz="2400" dirty="0">
              <a:solidFill>
                <a:srgbClr val="C00000"/>
              </a:solidFill>
              <a:effectLst/>
              <a:latin typeface="Book Antiqua" panose="02040602050305030304" pitchFamily="18" charset="0"/>
              <a:ea typeface="Calibri" panose="020F0502020204030204" pitchFamily="34" charset="0"/>
              <a:cs typeface="Times New Roman" panose="02020603050405020304" pitchFamily="18" charset="0"/>
            </a:endParaRPr>
          </a:p>
          <a:p>
            <a:pPr marL="225425" marR="0" indent="-225425">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To compute ROP, we need to compute the service level. The service level during the game differs from the required service level in the last 50 days. </a:t>
            </a: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1367956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663F-C7A3-4E94-B259-04A1C1D6076E}"/>
              </a:ext>
            </a:extLst>
          </p:cNvPr>
          <p:cNvSpPr>
            <a:spLocks noGrp="1"/>
          </p:cNvSpPr>
          <p:nvPr>
            <p:ph type="title"/>
          </p:nvPr>
        </p:nvSpPr>
        <p:spPr/>
        <p:txBody>
          <a:bodyPr/>
          <a:lstStyle/>
          <a:p>
            <a:r>
              <a:rPr lang="en-US" dirty="0"/>
              <a:t>CSL For Continuously Stocked Item With &amp; Without Lost Sales</a:t>
            </a:r>
          </a:p>
        </p:txBody>
      </p:sp>
      <mc:AlternateContent xmlns:mc="http://schemas.openxmlformats.org/markup-compatibility/2006">
        <mc:Choice xmlns:a14="http://schemas.microsoft.com/office/drawing/2010/main" Requires="a14">
          <p:sp>
            <p:nvSpPr>
              <p:cNvPr id="4" name="Rectangle 6">
                <a:extLst>
                  <a:ext uri="{FF2B5EF4-FFF2-40B4-BE49-F238E27FC236}">
                    <a16:creationId xmlns:a16="http://schemas.microsoft.com/office/drawing/2014/main" id="{697FF75E-41FA-48E5-A855-25366D9C5C5F}"/>
                  </a:ext>
                </a:extLst>
              </p:cNvPr>
              <p:cNvSpPr txBox="1">
                <a:spLocks noChangeArrowheads="1"/>
              </p:cNvSpPr>
              <p:nvPr/>
            </p:nvSpPr>
            <p:spPr>
              <a:xfrm>
                <a:off x="0" y="584775"/>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anose="02040602050305030304" pitchFamily="18" charset="0"/>
                    <a:sym typeface="Symbol" panose="05050102010706020507" pitchFamily="18" charset="2"/>
                  </a:rPr>
                  <a:t>CSL* (Without Lost Sale) </a:t>
                </a:r>
                <a14:m>
                  <m:oMath xmlns:m="http://schemas.openxmlformats.org/officeDocument/2006/math">
                    <m:r>
                      <a:rPr lang="en-US" sz="2400" i="0" kern="0" smtClean="0">
                        <a:latin typeface="Cambria Math" panose="02040503050406030204" pitchFamily="18" charset="0"/>
                        <a:sym typeface="Symbol" panose="05050102010706020507" pitchFamily="18" charset="2"/>
                      </a:rPr>
                      <m:t>=</m:t>
                    </m:r>
                    <m:r>
                      <a:rPr lang="en-US" sz="2400" b="0" i="0" kern="0" smtClean="0">
                        <a:latin typeface="Cambria Math" panose="02040503050406030204" pitchFamily="18" charset="0"/>
                        <a:sym typeface="Symbol" panose="05050102010706020507" pitchFamily="18" charset="2"/>
                      </a:rPr>
                      <m:t>1−</m:t>
                    </m:r>
                    <m:f>
                      <m:fPr>
                        <m:ctrlPr>
                          <a:rPr lang="en-US" sz="2400" kern="0" smtClean="0">
                            <a:latin typeface="Cambria Math" panose="02040503050406030204" pitchFamily="18" charset="0"/>
                            <a:sym typeface="Symbol" panose="05050102010706020507" pitchFamily="18" charset="2"/>
                          </a:rPr>
                        </m:ctrlPr>
                      </m:fPr>
                      <m:num>
                        <m:r>
                          <m:rPr>
                            <m:sty m:val="p"/>
                          </m:rPr>
                          <a:rPr lang="en-US" sz="2400" b="0" i="0" kern="0" smtClean="0">
                            <a:latin typeface="Cambria Math" panose="02040503050406030204" pitchFamily="18" charset="0"/>
                            <a:sym typeface="Symbol" panose="05050102010706020507" pitchFamily="18" charset="2"/>
                          </a:rPr>
                          <m:t>HQ</m:t>
                        </m:r>
                      </m:num>
                      <m:den>
                        <m:r>
                          <m:rPr>
                            <m:sty m:val="p"/>
                          </m:rPr>
                          <a:rPr lang="en-US" sz="2400" b="0" i="0" kern="0" smtClean="0">
                            <a:latin typeface="Cambria Math" panose="02040503050406030204" pitchFamily="18" charset="0"/>
                            <a:sym typeface="Symbol" panose="05050102010706020507" pitchFamily="18" charset="2"/>
                          </a:rPr>
                          <m:t>DCu</m:t>
                        </m:r>
                      </m:den>
                    </m:f>
                  </m:oMath>
                </a14:m>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r>
                  <a:rPr lang="en-US" sz="2400" kern="0" dirty="0">
                    <a:latin typeface="Book Antiqua" pitchFamily="18" charset="0"/>
                    <a:sym typeface="Symbol" panose="05050102010706020507" pitchFamily="18" charset="2"/>
                  </a:rPr>
                  <a:t>CSL* (With Lost Sale) = </a:t>
                </a:r>
                <a14:m>
                  <m:oMath xmlns:m="http://schemas.openxmlformats.org/officeDocument/2006/math">
                    <m:r>
                      <a:rPr lang="en-US" sz="2400" b="0" i="0" kern="0" smtClean="0">
                        <a:latin typeface="Cambria Math" panose="02040503050406030204" pitchFamily="18" charset="0"/>
                        <a:sym typeface="Symbol" panose="05050102010706020507" pitchFamily="18" charset="2"/>
                      </a:rPr>
                      <m:t>1−</m:t>
                    </m:r>
                    <m:f>
                      <m:fPr>
                        <m:ctrlPr>
                          <a:rPr lang="en-US" sz="2400" kern="0" smtClean="0">
                            <a:latin typeface="Cambria Math" panose="02040503050406030204" pitchFamily="18" charset="0"/>
                            <a:sym typeface="Symbol" panose="05050102010706020507" pitchFamily="18" charset="2"/>
                          </a:rPr>
                        </m:ctrlPr>
                      </m:fPr>
                      <m:num>
                        <m:r>
                          <m:rPr>
                            <m:sty m:val="p"/>
                          </m:rPr>
                          <a:rPr lang="en-US" sz="2400" b="0" i="0" kern="0" smtClean="0">
                            <a:latin typeface="Cambria Math" panose="02040503050406030204" pitchFamily="18" charset="0"/>
                            <a:sym typeface="Symbol" panose="05050102010706020507" pitchFamily="18" charset="2"/>
                          </a:rPr>
                          <m:t>HQ</m:t>
                        </m:r>
                      </m:num>
                      <m:den>
                        <m:r>
                          <m:rPr>
                            <m:sty m:val="p"/>
                          </m:rPr>
                          <a:rPr lang="en-US" sz="2400" b="0" i="0" kern="0" smtClean="0">
                            <a:latin typeface="Cambria Math" panose="02040503050406030204" pitchFamily="18" charset="0"/>
                            <a:sym typeface="Symbol" panose="05050102010706020507" pitchFamily="18" charset="2"/>
                          </a:rPr>
                          <m:t>DCu</m:t>
                        </m:r>
                        <m:r>
                          <a:rPr lang="en-US" sz="2400" b="0" i="0" kern="0" smtClean="0">
                            <a:latin typeface="Cambria Math" panose="02040503050406030204" pitchFamily="18" charset="0"/>
                            <a:sym typeface="Symbol" panose="05050102010706020507" pitchFamily="18" charset="2"/>
                          </a:rPr>
                          <m:t>+</m:t>
                        </m:r>
                        <m:r>
                          <m:rPr>
                            <m:sty m:val="p"/>
                          </m:rPr>
                          <a:rPr lang="en-US" sz="2400" b="0" i="0" kern="0" smtClean="0">
                            <a:latin typeface="Cambria Math" panose="02040503050406030204" pitchFamily="18" charset="0"/>
                            <a:sym typeface="Symbol" panose="05050102010706020507" pitchFamily="18" charset="2"/>
                          </a:rPr>
                          <m:t>HQ</m:t>
                        </m:r>
                      </m:den>
                    </m:f>
                    <m:r>
                      <a:rPr lang="en-US" sz="2400" b="0" i="0" kern="0" smtClean="0">
                        <a:latin typeface="Cambria Math" panose="02040503050406030204" pitchFamily="18" charset="0"/>
                        <a:sym typeface="Symbol" panose="05050102010706020507" pitchFamily="18" charset="2"/>
                      </a:rPr>
                      <m:t> </m:t>
                    </m:r>
                  </m:oMath>
                </a14:m>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p:txBody>
          </p:sp>
        </mc:Choice>
        <mc:Fallback>
          <p:sp>
            <p:nvSpPr>
              <p:cNvPr id="4" name="Rectangle 6">
                <a:extLst>
                  <a:ext uri="{FF2B5EF4-FFF2-40B4-BE49-F238E27FC236}">
                    <a16:creationId xmlns:a16="http://schemas.microsoft.com/office/drawing/2014/main" id="{697FF75E-41FA-48E5-A855-25366D9C5C5F}"/>
                  </a:ext>
                </a:extLst>
              </p:cNvPr>
              <p:cNvSpPr txBox="1">
                <a:spLocks noRot="1" noChangeAspect="1" noMove="1" noResize="1" noEditPoints="1" noAdjustHandles="1" noChangeArrowheads="1" noChangeShapeType="1" noTextEdit="1"/>
              </p:cNvSpPr>
              <p:nvPr/>
            </p:nvSpPr>
            <p:spPr>
              <a:xfrm>
                <a:off x="0" y="584775"/>
                <a:ext cx="12192000" cy="5779236"/>
              </a:xfrm>
              <a:prstGeom prst="rect">
                <a:avLst/>
              </a:prstGeom>
              <a:blipFill>
                <a:blip r:embed="rId3"/>
                <a:stretch>
                  <a:fillRect l="-300"/>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BB9D2009-C603-49F9-ACAC-57599E26A1BE}"/>
              </a:ext>
            </a:extLst>
          </p:cNvPr>
          <p:cNvGraphicFramePr>
            <a:graphicFrameLocks noChangeAspect="1"/>
          </p:cNvGraphicFramePr>
          <p:nvPr>
            <p:extLst>
              <p:ext uri="{D42A27DB-BD31-4B8C-83A1-F6EECF244321}">
                <p14:modId xmlns:p14="http://schemas.microsoft.com/office/powerpoint/2010/main" val="73875167"/>
              </p:ext>
            </p:extLst>
          </p:nvPr>
        </p:nvGraphicFramePr>
        <p:xfrm>
          <a:off x="5562600" y="609600"/>
          <a:ext cx="2238375" cy="1533525"/>
        </p:xfrm>
        <a:graphic>
          <a:graphicData uri="http://schemas.openxmlformats.org/presentationml/2006/ole">
            <mc:AlternateContent xmlns:mc="http://schemas.openxmlformats.org/markup-compatibility/2006">
              <mc:Choice xmlns:v="urn:schemas-microsoft-com:vml" Requires="v">
                <p:oleObj spid="_x0000_s77842" name="Worksheet" r:id="rId4" imgW="2238153" imgH="1533505" progId="Excel.Sheet.12">
                  <p:embed/>
                </p:oleObj>
              </mc:Choice>
              <mc:Fallback>
                <p:oleObj name="Worksheet" r:id="rId4" imgW="2238153" imgH="1533505" progId="Excel.Sheet.12">
                  <p:embed/>
                  <p:pic>
                    <p:nvPicPr>
                      <p:cNvPr id="0" name=""/>
                      <p:cNvPicPr/>
                      <p:nvPr/>
                    </p:nvPicPr>
                    <p:blipFill>
                      <a:blip r:embed="rId5"/>
                      <a:stretch>
                        <a:fillRect/>
                      </a:stretch>
                    </p:blipFill>
                    <p:spPr>
                      <a:xfrm>
                        <a:off x="5562600" y="609600"/>
                        <a:ext cx="2238375" cy="1533525"/>
                      </a:xfrm>
                      <a:prstGeom prst="rect">
                        <a:avLst/>
                      </a:prstGeom>
                    </p:spPr>
                  </p:pic>
                </p:oleObj>
              </mc:Fallback>
            </mc:AlternateContent>
          </a:graphicData>
        </a:graphic>
      </p:graphicFrame>
    </p:spTree>
    <p:extLst>
      <p:ext uri="{BB962C8B-B14F-4D97-AF65-F5344CB8AC3E}">
        <p14:creationId xmlns:p14="http://schemas.microsoft.com/office/powerpoint/2010/main" val="11008527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ROP - When We have Access to the Game </a:t>
            </a:r>
          </a:p>
        </p:txBody>
      </p:sp>
      <p:sp>
        <p:nvSpPr>
          <p:cNvPr id="8" name="Rectangle 6"/>
          <p:cNvSpPr txBox="1">
            <a:spLocks noChangeArrowheads="1"/>
          </p:cNvSpPr>
          <p:nvPr/>
        </p:nvSpPr>
        <p:spPr>
          <a:xfrm>
            <a:off x="0" y="609600"/>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225425" indent="-225425" eaLnBrk="0" hangingPunct="0">
              <a:spcAft>
                <a:spcPts val="600"/>
              </a:spcAft>
              <a:defRPr/>
            </a:pPr>
            <a:r>
              <a:rPr lang="en-US" sz="2400" kern="0" dirty="0">
                <a:latin typeface="Book Antiqua" pitchFamily="18" charset="0"/>
              </a:rPr>
              <a:t>We first discuss the service level at the end of the game.</a:t>
            </a:r>
          </a:p>
          <a:p>
            <a:pPr marL="225425" indent="-225425" eaLnBrk="0" hangingPunct="0">
              <a:spcAft>
                <a:spcPts val="600"/>
              </a:spcAft>
              <a:defRPr/>
            </a:pPr>
            <a:r>
              <a:rPr lang="en-US" sz="2400" kern="0" dirty="0">
                <a:latin typeface="Book Antiqua" pitchFamily="18" charset="0"/>
              </a:rPr>
              <a:t>Suppose we are on a $1000 contract. What service level should we choose?  </a:t>
            </a:r>
          </a:p>
          <a:p>
            <a:pPr marL="225425" indent="-225425" eaLnBrk="0" hangingPunct="0">
              <a:spcAft>
                <a:spcPts val="600"/>
              </a:spcAft>
              <a:defRPr/>
            </a:pPr>
            <a:r>
              <a:rPr lang="en-US" sz="2400" b="1" kern="0" dirty="0">
                <a:solidFill>
                  <a:srgbClr val="A80000"/>
                </a:solidFill>
                <a:latin typeface="Book Antiqua" pitchFamily="18" charset="0"/>
              </a:rPr>
              <a:t>What is the underage cost (Cu)?</a:t>
            </a:r>
          </a:p>
          <a:p>
            <a:pPr marL="225425" indent="-225425">
              <a:spcAft>
                <a:spcPts val="600"/>
              </a:spcAft>
            </a:pPr>
            <a:r>
              <a:rPr lang="en-US" sz="2400" dirty="0">
                <a:latin typeface="Book Antiqua" panose="02040602050305030304" pitchFamily="18" charset="0"/>
              </a:rPr>
              <a:t>If a contract is available but cannot deliver it, we don’t earn $1000.</a:t>
            </a:r>
          </a:p>
          <a:p>
            <a:pPr marL="225425" indent="-225425">
              <a:spcAft>
                <a:spcPts val="600"/>
              </a:spcAft>
            </a:pPr>
            <a:r>
              <a:rPr lang="en-US" sz="2400" dirty="0">
                <a:latin typeface="Book Antiqua" panose="02040602050305030304" pitchFamily="18" charset="0"/>
              </a:rPr>
              <a:t>We would have spent $600 on the 60 kits required for each contract. </a:t>
            </a:r>
          </a:p>
          <a:p>
            <a:pPr marL="225425" indent="-225425">
              <a:spcAft>
                <a:spcPts val="600"/>
              </a:spcAft>
            </a:pPr>
            <a:r>
              <a:rPr lang="en-US" sz="2400" dirty="0">
                <a:latin typeface="Book Antiqua" panose="02040602050305030304" pitchFamily="18" charset="0"/>
              </a:rPr>
              <a:t>Cu=$1000-$600=$400. However, we do not lose this profit because we earn it in the next cycle. Since each cycle is 19.5 </a:t>
            </a:r>
            <a:r>
              <a:rPr lang="el-GR"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 20 days), the interest rate we do not earn is 10%. Therefore, underage cost Cu = 0.1(20/365)(400) = 2.2.  </a:t>
            </a:r>
          </a:p>
          <a:p>
            <a:pPr marL="225425" indent="-225425">
              <a:spcAft>
                <a:spcPts val="600"/>
              </a:spcAft>
            </a:pPr>
            <a:r>
              <a:rPr lang="en-US" sz="2400" b="1" dirty="0">
                <a:solidFill>
                  <a:srgbClr val="C00000"/>
                </a:solidFill>
                <a:latin typeface="Book Antiqua" panose="02040602050305030304" pitchFamily="18" charset="0"/>
              </a:rPr>
              <a:t>What is the overage cost (Co)?</a:t>
            </a:r>
            <a:endParaRPr lang="en-US" sz="2400" dirty="0">
              <a:solidFill>
                <a:srgbClr val="C00000"/>
              </a:solidFill>
              <a:latin typeface="Book Antiqua" panose="02040602050305030304" pitchFamily="18" charset="0"/>
            </a:endParaRPr>
          </a:p>
          <a:p>
            <a:pPr marL="225425" indent="-225425">
              <a:spcAft>
                <a:spcPts val="600"/>
              </a:spcAft>
            </a:pPr>
            <a:r>
              <a:rPr lang="en-US" sz="2400" dirty="0">
                <a:latin typeface="Book Antiqua" panose="02040602050305030304" pitchFamily="18" charset="0"/>
              </a:rPr>
              <a:t>If we order kits for one extra contract and do not use it in this cycle, we use them in the next cycle. But we have 20% financial and storage cost per carrying the 60 kits ($600) of a contract for one year. Therefore, average cost Co = 0.2(20/365)(600) = 6.6 </a:t>
            </a:r>
          </a:p>
          <a:p>
            <a:pPr marL="225425" indent="-225425">
              <a:spcAft>
                <a:spcPts val="600"/>
              </a:spcAft>
            </a:pPr>
            <a:r>
              <a:rPr lang="en-US" sz="2400" dirty="0">
                <a:latin typeface="Book Antiqua" panose="02040602050305030304" pitchFamily="18" charset="0"/>
              </a:rPr>
              <a:t>SL* = 2.2/(2.2+6.6) = 0.25</a:t>
            </a:r>
            <a:r>
              <a:rPr lang="en-US" sz="2400" kern="0" dirty="0">
                <a:latin typeface="Book Antiqua" pitchFamily="18" charset="0"/>
              </a:rPr>
              <a:t>                                                                                                                                                                                                                                                  </a:t>
            </a:r>
          </a:p>
        </p:txBody>
      </p:sp>
    </p:spTree>
    <p:extLst>
      <p:ext uri="{BB962C8B-B14F-4D97-AF65-F5344CB8AC3E}">
        <p14:creationId xmlns:p14="http://schemas.microsoft.com/office/powerpoint/2010/main" val="4122139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0" y="584774"/>
            <a:ext cx="12192000" cy="596842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225425" indent="-225425" eaLnBrk="0" hangingPunct="0">
              <a:spcAft>
                <a:spcPts val="500"/>
              </a:spcAft>
              <a:defRPr/>
            </a:pPr>
            <a:r>
              <a:rPr lang="en-US" sz="2400" dirty="0">
                <a:latin typeface="Book Antiqua" panose="02040602050305030304" pitchFamily="18" charset="0"/>
              </a:rPr>
              <a:t>NORM.S.INV(0.25) = -0.67  standard deviation of lead time demand to the right.</a:t>
            </a:r>
          </a:p>
          <a:p>
            <a:pPr marL="225425" indent="-225425">
              <a:spcAft>
                <a:spcPts val="500"/>
              </a:spcAft>
            </a:pPr>
            <a:r>
              <a:rPr lang="en-US" sz="2400" dirty="0">
                <a:latin typeface="Book Antiqua" panose="02040602050305030304" pitchFamily="18" charset="0"/>
              </a:rPr>
              <a:t>That is </a:t>
            </a:r>
            <a:r>
              <a:rPr lang="en-US" sz="2400" b="1" dirty="0">
                <a:solidFill>
                  <a:srgbClr val="C00000"/>
                </a:solidFill>
                <a:latin typeface="Book Antiqua" panose="02040602050305030304" pitchFamily="18" charset="0"/>
              </a:rPr>
              <a:t>0.67</a:t>
            </a:r>
            <a:r>
              <a:rPr lang="en-US" sz="2400" b="1" dirty="0">
                <a:latin typeface="Book Antiqua" panose="02040602050305030304" pitchFamily="18" charset="0"/>
              </a:rPr>
              <a:t> </a:t>
            </a:r>
            <a:r>
              <a:rPr lang="en-US" sz="2400" dirty="0">
                <a:latin typeface="Book Antiqua" panose="02040602050305030304" pitchFamily="18" charset="0"/>
              </a:rPr>
              <a:t>to the left.</a:t>
            </a:r>
          </a:p>
          <a:p>
            <a:pPr marL="225425" indent="-225425">
              <a:spcAft>
                <a:spcPts val="500"/>
              </a:spcAft>
            </a:pPr>
            <a:r>
              <a:rPr lang="en-US" sz="2400" dirty="0">
                <a:latin typeface="Book Antiqua" panose="02040602050305030304" pitchFamily="18" charset="0"/>
              </a:rPr>
              <a:t>We have already assumed the standard deviation of daily demand. Suppose it is </a:t>
            </a:r>
            <a:r>
              <a:rPr lang="el-GR" sz="2400" dirty="0">
                <a:latin typeface="Book Antiqua" panose="02040602050305030304" pitchFamily="18" charset="0"/>
              </a:rPr>
              <a:t>σ</a:t>
            </a:r>
            <a:r>
              <a:rPr lang="en-US" sz="2400" baseline="-25000" dirty="0">
                <a:latin typeface="Book Antiqua" panose="02040602050305030304" pitchFamily="18" charset="0"/>
              </a:rPr>
              <a:t>R </a:t>
            </a:r>
            <a:r>
              <a:rPr lang="en-US" sz="2400" dirty="0">
                <a:latin typeface="Book Antiqua" panose="02040602050305030304" pitchFamily="18" charset="0"/>
              </a:rPr>
              <a:t>= 5. </a:t>
            </a:r>
          </a:p>
          <a:p>
            <a:pPr marL="225425" indent="-225425">
              <a:spcAft>
                <a:spcPts val="500"/>
              </a:spcAft>
            </a:pPr>
            <a:r>
              <a:rPr lang="en-US" sz="2400" dirty="0">
                <a:latin typeface="Book Antiqua" panose="02040602050305030304" pitchFamily="18" charset="0"/>
              </a:rPr>
              <a:t>The standard deviation of the demand during the lead time during the game differs from that of the end of the game.</a:t>
            </a:r>
          </a:p>
          <a:p>
            <a:pPr marL="225425" indent="-225425">
              <a:spcAft>
                <a:spcPts val="500"/>
              </a:spcAft>
            </a:pPr>
            <a:r>
              <a:rPr lang="en-US" sz="2400" dirty="0">
                <a:latin typeface="Book Antiqua" panose="02040602050305030304" pitchFamily="18" charset="0"/>
              </a:rPr>
              <a:t>During the game, we have a lead time of 9 days. Therefore, </a:t>
            </a:r>
            <a:r>
              <a:rPr lang="en-US" sz="2400" b="1" dirty="0" err="1">
                <a:latin typeface="Book Antiqua" panose="02040602050305030304" pitchFamily="18" charset="0"/>
              </a:rPr>
              <a:t>σLTD</a:t>
            </a:r>
            <a:r>
              <a:rPr lang="en-US" sz="2400" b="1" dirty="0">
                <a:latin typeface="Book Antiqua" panose="02040602050305030304" pitchFamily="18" charset="0"/>
              </a:rPr>
              <a:t> = </a:t>
            </a:r>
            <a:r>
              <a:rPr lang="en-US" sz="2400" dirty="0">
                <a:latin typeface="Book Antiqua" panose="02040602050305030304" pitchFamily="18" charset="0"/>
              </a:rPr>
              <a:t>SQRT(9)*5=</a:t>
            </a:r>
            <a:r>
              <a:rPr lang="en-US" sz="2400" b="1" dirty="0">
                <a:latin typeface="Book Antiqua" panose="02040602050305030304" pitchFamily="18" charset="0"/>
              </a:rPr>
              <a:t>15</a:t>
            </a:r>
            <a:r>
              <a:rPr lang="en-US" sz="2400" dirty="0">
                <a:latin typeface="Book Antiqua" panose="02040602050305030304" pitchFamily="18" charset="0"/>
              </a:rPr>
              <a:t>.</a:t>
            </a:r>
          </a:p>
          <a:p>
            <a:pPr marL="225425" indent="-225425">
              <a:spcAft>
                <a:spcPts val="500"/>
              </a:spcAft>
            </a:pPr>
            <a:r>
              <a:rPr lang="en-US" sz="2400" dirty="0">
                <a:latin typeface="Book Antiqua" panose="02040602050305030304" pitchFamily="18" charset="0"/>
              </a:rPr>
              <a:t>Is = -0.67 (15)=-10. </a:t>
            </a:r>
          </a:p>
          <a:p>
            <a:pPr marL="225425" indent="-225425">
              <a:spcAft>
                <a:spcPts val="500"/>
              </a:spcAft>
            </a:pPr>
            <a:r>
              <a:rPr lang="en-US" sz="2400" dirty="0">
                <a:latin typeface="Book Antiqua" panose="02040602050305030304" pitchFamily="18" charset="0"/>
              </a:rPr>
              <a:t>Demand per day R=16, Lead Time = 9 days. Lead time demand =LTD = L*R=9(16)=144</a:t>
            </a:r>
          </a:p>
          <a:p>
            <a:pPr marL="225425" indent="-225425">
              <a:spcAft>
                <a:spcPts val="500"/>
              </a:spcAft>
            </a:pPr>
            <a:r>
              <a:rPr lang="en-US" sz="2400" b="1" dirty="0">
                <a:solidFill>
                  <a:srgbClr val="C00000"/>
                </a:solidFill>
                <a:latin typeface="Book Antiqua" panose="02040602050305030304" pitchFamily="18" charset="0"/>
              </a:rPr>
              <a:t>LTD ~ N(144, 15).</a:t>
            </a:r>
            <a:endParaRPr lang="en-US" sz="2400" dirty="0">
              <a:solidFill>
                <a:srgbClr val="C00000"/>
              </a:solidFill>
              <a:latin typeface="Book Antiqua" panose="02040602050305030304" pitchFamily="18" charset="0"/>
            </a:endParaRPr>
          </a:p>
          <a:p>
            <a:pPr marL="225425" indent="-225425">
              <a:spcAft>
                <a:spcPts val="500"/>
              </a:spcAft>
            </a:pPr>
            <a:r>
              <a:rPr lang="en-US" sz="2400" dirty="0">
                <a:latin typeface="Book Antiqua" panose="02040602050305030304" pitchFamily="18" charset="0"/>
              </a:rPr>
              <a:t>ROP=144-10=134 orders </a:t>
            </a:r>
            <a:r>
              <a:rPr lang="en-US" sz="2400" dirty="0">
                <a:latin typeface="Book Antiqua" panose="02040602050305030304" pitchFamily="18" charset="0"/>
                <a:sym typeface="Wingdings" panose="05000000000000000000" pitchFamily="2" charset="2"/>
              </a:rPr>
              <a:t></a:t>
            </a:r>
            <a:r>
              <a:rPr lang="en-US" sz="2400" dirty="0">
                <a:latin typeface="Book Antiqua" panose="02040602050305030304" pitchFamily="18" charset="0"/>
              </a:rPr>
              <a:t> ROP = 176 orders x 60 kits/order = 10560 kits. </a:t>
            </a:r>
          </a:p>
          <a:p>
            <a:pPr marL="225425" indent="-225425">
              <a:spcAft>
                <a:spcPts val="500"/>
              </a:spcAft>
            </a:pPr>
            <a:r>
              <a:rPr lang="en-US" sz="2400" dirty="0">
                <a:latin typeface="Book Antiqua" panose="02040602050305030304" pitchFamily="18" charset="0"/>
              </a:rPr>
              <a:t>We place an order Q= 18720 kits when inventory reaches ROP=10560 kits. </a:t>
            </a:r>
          </a:p>
          <a:p>
            <a:pPr marL="225425" indent="-225425">
              <a:spcAft>
                <a:spcPts val="500"/>
              </a:spcAft>
            </a:pPr>
            <a:r>
              <a:rPr lang="en-US" sz="2400" dirty="0">
                <a:latin typeface="Book Antiqua" panose="02040602050305030304" pitchFamily="18" charset="0"/>
              </a:rPr>
              <a:t>But we have ignored a critical component in Cu. </a:t>
            </a:r>
          </a:p>
          <a:p>
            <a:pPr marL="225425" indent="-225425">
              <a:spcAft>
                <a:spcPts val="500"/>
              </a:spcAft>
            </a:pPr>
            <a:r>
              <a:rPr lang="en-US" sz="2400" dirty="0">
                <a:latin typeface="Book Antiqua" panose="02040602050305030304" pitchFamily="18" charset="0"/>
              </a:rPr>
              <a:t>We did not discuss it since it needs knowledge beyond the mathematical content of our course. But we need to take it into account.</a:t>
            </a: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2239495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Service Level - For the Last Order for the Last 50 Days</a:t>
            </a:r>
          </a:p>
        </p:txBody>
      </p:sp>
      <p:sp>
        <p:nvSpPr>
          <p:cNvPr id="8" name="Rectangle 6"/>
          <p:cNvSpPr txBox="1">
            <a:spLocks noChangeArrowheads="1"/>
          </p:cNvSpPr>
          <p:nvPr/>
        </p:nvSpPr>
        <p:spPr>
          <a:xfrm>
            <a:off x="0" y="685800"/>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225425" marR="0" indent="-225425">
              <a:lnSpc>
                <a:spcPct val="107000"/>
              </a:lnSpc>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What if a shortage of kits leads to a delay in the contract delivery. A delay may reduce the revenue of a contract from 1000 to 0. That is a massive increase in Cu. </a:t>
            </a:r>
          </a:p>
          <a:p>
            <a:pPr marL="225425" marR="0" indent="-225425">
              <a:lnSpc>
                <a:spcPct val="107000"/>
              </a:lnSpc>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Therefore, throughout the game, but not in the very last 50 days, apply a significant service level, say 3 standard deviations to the right- which is about %99 service level. Then monitor the inventory level. If you think you carry extra inventory instead of three standard deviations, you may choose two or even one standard deviation. </a:t>
            </a:r>
          </a:p>
          <a:p>
            <a:pPr marL="225425" marR="0" indent="-225425">
              <a:lnSpc>
                <a:spcPct val="107000"/>
              </a:lnSpc>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But the situation is entirely different in the very last 50 days of the game.</a:t>
            </a:r>
          </a:p>
          <a:p>
            <a:pPr marL="225425" marR="0" indent="-225425">
              <a:lnSpc>
                <a:spcPct val="107000"/>
              </a:lnSpc>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We place an order Q= 18720 kits when inventory reaches the kits required for 144+3*15 orders. That is 60(189)= 11340 kits. </a:t>
            </a: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20188154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a:extLst>
              <a:ext uri="{FF2B5EF4-FFF2-40B4-BE49-F238E27FC236}">
                <a16:creationId xmlns:a16="http://schemas.microsoft.com/office/drawing/2014/main" id="{D51D758C-D054-4552-8E0E-E9E1DC428783}"/>
              </a:ext>
            </a:extLst>
          </p:cNvPr>
          <p:cNvGraphicFramePr>
            <a:graphicFrameLocks noChangeAspect="1"/>
          </p:cNvGraphicFramePr>
          <p:nvPr>
            <p:extLst>
              <p:ext uri="{D42A27DB-BD31-4B8C-83A1-F6EECF244321}">
                <p14:modId xmlns:p14="http://schemas.microsoft.com/office/powerpoint/2010/main" val="1426907461"/>
              </p:ext>
            </p:extLst>
          </p:nvPr>
        </p:nvGraphicFramePr>
        <p:xfrm>
          <a:off x="85725" y="808038"/>
          <a:ext cx="12020550" cy="5238750"/>
        </p:xfrm>
        <a:graphic>
          <a:graphicData uri="http://schemas.openxmlformats.org/presentationml/2006/ole">
            <mc:AlternateContent xmlns:mc="http://schemas.openxmlformats.org/markup-compatibility/2006">
              <mc:Choice xmlns:v="urn:schemas-microsoft-com:vml" Requires="v">
                <p:oleObj spid="_x0000_s69686" name="Worksheet" r:id="rId3" imgW="12020595" imgH="5238750" progId="Excel.Sheet.12">
                  <p:embed/>
                </p:oleObj>
              </mc:Choice>
              <mc:Fallback>
                <p:oleObj name="Worksheet" r:id="rId3" imgW="12020595" imgH="5238750" progId="Excel.Sheet.12">
                  <p:embed/>
                  <p:pic>
                    <p:nvPicPr>
                      <p:cNvPr id="0" name=""/>
                      <p:cNvPicPr/>
                      <p:nvPr/>
                    </p:nvPicPr>
                    <p:blipFill>
                      <a:blip r:embed="rId4"/>
                      <a:stretch>
                        <a:fillRect/>
                      </a:stretch>
                    </p:blipFill>
                    <p:spPr>
                      <a:xfrm>
                        <a:off x="85725" y="808038"/>
                        <a:ext cx="12020550" cy="5238750"/>
                      </a:xfrm>
                      <a:prstGeom prst="rect">
                        <a:avLst/>
                      </a:prstGeom>
                    </p:spPr>
                  </p:pic>
                </p:oleObj>
              </mc:Fallback>
            </mc:AlternateContent>
          </a:graphicData>
        </a:graphic>
      </p:graphicFrame>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First 24 Days; Demand, Production, Inventory, Utilization and Capacity</a:t>
            </a:r>
          </a:p>
        </p:txBody>
      </p:sp>
      <p:pic>
        <p:nvPicPr>
          <p:cNvPr id="12" name="Picture 11">
            <a:extLst>
              <a:ext uri="{FF2B5EF4-FFF2-40B4-BE49-F238E27FC236}">
                <a16:creationId xmlns:a16="http://schemas.microsoft.com/office/drawing/2014/main" id="{7CD42BD4-EA87-45BA-8E50-5467201B614A}"/>
              </a:ext>
            </a:extLst>
          </p:cNvPr>
          <p:cNvPicPr>
            <a:picLocks noChangeAspect="1"/>
          </p:cNvPicPr>
          <p:nvPr/>
        </p:nvPicPr>
        <p:blipFill>
          <a:blip r:embed="rId5"/>
          <a:stretch>
            <a:fillRect/>
          </a:stretch>
        </p:blipFill>
        <p:spPr>
          <a:xfrm>
            <a:off x="1648799" y="1609666"/>
            <a:ext cx="8382000" cy="4257734"/>
          </a:xfrm>
          <a:prstGeom prst="rect">
            <a:avLst/>
          </a:prstGeom>
        </p:spPr>
      </p:pic>
      <p:grpSp>
        <p:nvGrpSpPr>
          <p:cNvPr id="56" name="Group 55">
            <a:extLst>
              <a:ext uri="{FF2B5EF4-FFF2-40B4-BE49-F238E27FC236}">
                <a16:creationId xmlns:a16="http://schemas.microsoft.com/office/drawing/2014/main" id="{C56ACCEC-8431-4DF9-B219-2FFC87215943}"/>
              </a:ext>
            </a:extLst>
          </p:cNvPr>
          <p:cNvGrpSpPr/>
          <p:nvPr/>
        </p:nvGrpSpPr>
        <p:grpSpPr>
          <a:xfrm>
            <a:off x="1295400" y="1009650"/>
            <a:ext cx="2971800" cy="3036761"/>
            <a:chOff x="1295400" y="1009650"/>
            <a:chExt cx="2971800" cy="3036761"/>
          </a:xfrm>
        </p:grpSpPr>
        <p:cxnSp>
          <p:nvCxnSpPr>
            <p:cNvPr id="18" name="Straight Arrow Connector 17">
              <a:extLst>
                <a:ext uri="{FF2B5EF4-FFF2-40B4-BE49-F238E27FC236}">
                  <a16:creationId xmlns:a16="http://schemas.microsoft.com/office/drawing/2014/main" id="{7B1B7169-2BFE-4017-B224-BFBB40E1879A}"/>
                </a:ext>
              </a:extLst>
            </p:cNvPr>
            <p:cNvCxnSpPr>
              <a:cxnSpLocks/>
            </p:cNvCxnSpPr>
            <p:nvPr/>
          </p:nvCxnSpPr>
          <p:spPr bwMode="auto">
            <a:xfrm>
              <a:off x="1295400" y="1009650"/>
              <a:ext cx="1371600" cy="1640482"/>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pic>
          <p:nvPicPr>
            <p:cNvPr id="47" name="Picture 46">
              <a:extLst>
                <a:ext uri="{FF2B5EF4-FFF2-40B4-BE49-F238E27FC236}">
                  <a16:creationId xmlns:a16="http://schemas.microsoft.com/office/drawing/2014/main" id="{D26A893D-4889-40CF-BD8E-5B6FEDD3397B}"/>
                </a:ext>
              </a:extLst>
            </p:cNvPr>
            <p:cNvPicPr>
              <a:picLocks noChangeAspect="1"/>
            </p:cNvPicPr>
            <p:nvPr/>
          </p:nvPicPr>
          <p:blipFill>
            <a:blip r:embed="rId6"/>
            <a:stretch>
              <a:fillRect/>
            </a:stretch>
          </p:blipFill>
          <p:spPr>
            <a:xfrm>
              <a:off x="1371600" y="3109219"/>
              <a:ext cx="2895600" cy="937192"/>
            </a:xfrm>
            <a:prstGeom prst="rect">
              <a:avLst/>
            </a:prstGeom>
          </p:spPr>
        </p:pic>
      </p:grpSp>
      <p:grpSp>
        <p:nvGrpSpPr>
          <p:cNvPr id="57" name="Group 56">
            <a:extLst>
              <a:ext uri="{FF2B5EF4-FFF2-40B4-BE49-F238E27FC236}">
                <a16:creationId xmlns:a16="http://schemas.microsoft.com/office/drawing/2014/main" id="{4B43D45D-CD86-451E-BDA9-750800728E0D}"/>
              </a:ext>
            </a:extLst>
          </p:cNvPr>
          <p:cNvGrpSpPr/>
          <p:nvPr/>
        </p:nvGrpSpPr>
        <p:grpSpPr>
          <a:xfrm>
            <a:off x="3657600" y="990600"/>
            <a:ext cx="6839018" cy="2587215"/>
            <a:chOff x="3657600" y="990600"/>
            <a:chExt cx="6839018" cy="2587215"/>
          </a:xfrm>
        </p:grpSpPr>
        <p:cxnSp>
          <p:nvCxnSpPr>
            <p:cNvPr id="20" name="Straight Arrow Connector 19">
              <a:extLst>
                <a:ext uri="{FF2B5EF4-FFF2-40B4-BE49-F238E27FC236}">
                  <a16:creationId xmlns:a16="http://schemas.microsoft.com/office/drawing/2014/main" id="{A7FB02A6-573A-45FB-BB85-D138EAE75444}"/>
                </a:ext>
              </a:extLst>
            </p:cNvPr>
            <p:cNvCxnSpPr>
              <a:cxnSpLocks/>
            </p:cNvCxnSpPr>
            <p:nvPr/>
          </p:nvCxnSpPr>
          <p:spPr bwMode="auto">
            <a:xfrm>
              <a:off x="3657600" y="990600"/>
              <a:ext cx="5638800" cy="1183868"/>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pic>
          <p:nvPicPr>
            <p:cNvPr id="49" name="Picture 48">
              <a:extLst>
                <a:ext uri="{FF2B5EF4-FFF2-40B4-BE49-F238E27FC236}">
                  <a16:creationId xmlns:a16="http://schemas.microsoft.com/office/drawing/2014/main" id="{6F8B9DAB-07B0-468A-AD16-8E8F23536841}"/>
                </a:ext>
              </a:extLst>
            </p:cNvPr>
            <p:cNvPicPr>
              <a:picLocks noChangeAspect="1"/>
            </p:cNvPicPr>
            <p:nvPr/>
          </p:nvPicPr>
          <p:blipFill>
            <a:blip r:embed="rId7"/>
            <a:stretch>
              <a:fillRect/>
            </a:stretch>
          </p:blipFill>
          <p:spPr>
            <a:xfrm>
              <a:off x="8413637" y="2359339"/>
              <a:ext cx="2082981" cy="1218476"/>
            </a:xfrm>
            <a:prstGeom prst="rect">
              <a:avLst/>
            </a:prstGeom>
          </p:spPr>
        </p:pic>
      </p:grpSp>
      <p:grpSp>
        <p:nvGrpSpPr>
          <p:cNvPr id="58" name="Group 57">
            <a:extLst>
              <a:ext uri="{FF2B5EF4-FFF2-40B4-BE49-F238E27FC236}">
                <a16:creationId xmlns:a16="http://schemas.microsoft.com/office/drawing/2014/main" id="{F28F28B2-91E3-4093-9546-34CB3832C361}"/>
              </a:ext>
            </a:extLst>
          </p:cNvPr>
          <p:cNvGrpSpPr/>
          <p:nvPr/>
        </p:nvGrpSpPr>
        <p:grpSpPr>
          <a:xfrm>
            <a:off x="4798695" y="1184791"/>
            <a:ext cx="6697981" cy="3539610"/>
            <a:chOff x="4798695" y="1184791"/>
            <a:chExt cx="6697981" cy="3539610"/>
          </a:xfrm>
        </p:grpSpPr>
        <p:cxnSp>
          <p:nvCxnSpPr>
            <p:cNvPr id="13" name="Straight Arrow Connector 12">
              <a:extLst>
                <a:ext uri="{FF2B5EF4-FFF2-40B4-BE49-F238E27FC236}">
                  <a16:creationId xmlns:a16="http://schemas.microsoft.com/office/drawing/2014/main" id="{340EF6F7-A82A-4E85-AF58-533C0044259B}"/>
                </a:ext>
              </a:extLst>
            </p:cNvPr>
            <p:cNvCxnSpPr>
              <a:cxnSpLocks/>
            </p:cNvCxnSpPr>
            <p:nvPr/>
          </p:nvCxnSpPr>
          <p:spPr bwMode="auto">
            <a:xfrm flipH="1">
              <a:off x="5849324" y="1184791"/>
              <a:ext cx="4361476" cy="1924428"/>
            </a:xfrm>
            <a:prstGeom prst="straightConnector1">
              <a:avLst/>
            </a:prstGeom>
            <a:solidFill>
              <a:schemeClr val="accent1"/>
            </a:solidFill>
            <a:ln w="38100" cap="flat" cmpd="sng" algn="ctr">
              <a:solidFill>
                <a:srgbClr val="0070C0"/>
              </a:solidFill>
              <a:prstDash val="solid"/>
              <a:round/>
              <a:headEnd type="none" w="med" len="med"/>
              <a:tailEnd type="arrow" w="med" len="med"/>
            </a:ln>
            <a:effectLst/>
          </p:spPr>
        </p:cxnSp>
        <p:cxnSp>
          <p:nvCxnSpPr>
            <p:cNvPr id="14" name="Straight Arrow Connector 13">
              <a:extLst>
                <a:ext uri="{FF2B5EF4-FFF2-40B4-BE49-F238E27FC236}">
                  <a16:creationId xmlns:a16="http://schemas.microsoft.com/office/drawing/2014/main" id="{8E4B4F01-352C-45E0-A851-23049B3CF12E}"/>
                </a:ext>
              </a:extLst>
            </p:cNvPr>
            <p:cNvCxnSpPr>
              <a:cxnSpLocks/>
            </p:cNvCxnSpPr>
            <p:nvPr/>
          </p:nvCxnSpPr>
          <p:spPr bwMode="auto">
            <a:xfrm flipH="1">
              <a:off x="8089856" y="1184791"/>
              <a:ext cx="2730544" cy="1979354"/>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5" name="Straight Arrow Connector 14">
              <a:extLst>
                <a:ext uri="{FF2B5EF4-FFF2-40B4-BE49-F238E27FC236}">
                  <a16:creationId xmlns:a16="http://schemas.microsoft.com/office/drawing/2014/main" id="{980F7C53-7C65-4681-BB3C-D20561779B17}"/>
                </a:ext>
              </a:extLst>
            </p:cNvPr>
            <p:cNvCxnSpPr>
              <a:cxnSpLocks/>
            </p:cNvCxnSpPr>
            <p:nvPr/>
          </p:nvCxnSpPr>
          <p:spPr bwMode="auto">
            <a:xfrm flipH="1">
              <a:off x="8153400" y="1184791"/>
              <a:ext cx="3343276" cy="3539610"/>
            </a:xfrm>
            <a:prstGeom prst="straightConnector1">
              <a:avLst/>
            </a:prstGeom>
            <a:solidFill>
              <a:schemeClr val="accent1"/>
            </a:solidFill>
            <a:ln w="38100" cap="flat" cmpd="sng" algn="ctr">
              <a:solidFill>
                <a:srgbClr val="00B050"/>
              </a:solidFill>
              <a:prstDash val="solid"/>
              <a:round/>
              <a:headEnd type="none" w="med" len="med"/>
              <a:tailEnd type="arrow" w="med" len="med"/>
            </a:ln>
            <a:effectLst/>
          </p:spPr>
        </p:cxnSp>
        <p:pic>
          <p:nvPicPr>
            <p:cNvPr id="55" name="Picture 54">
              <a:extLst>
                <a:ext uri="{FF2B5EF4-FFF2-40B4-BE49-F238E27FC236}">
                  <a16:creationId xmlns:a16="http://schemas.microsoft.com/office/drawing/2014/main" id="{68393FD0-23E9-45E4-917F-DD79F87D7D78}"/>
                </a:ext>
              </a:extLst>
            </p:cNvPr>
            <p:cNvPicPr>
              <a:picLocks noChangeAspect="1"/>
            </p:cNvPicPr>
            <p:nvPr/>
          </p:nvPicPr>
          <p:blipFill rotWithShape="1">
            <a:blip r:embed="rId8"/>
            <a:srcRect t="-7835" r="2652" b="19157"/>
            <a:stretch/>
          </p:blipFill>
          <p:spPr>
            <a:xfrm>
              <a:off x="4798695" y="3255327"/>
              <a:ext cx="1678305" cy="493455"/>
            </a:xfrm>
            <a:prstGeom prst="rect">
              <a:avLst/>
            </a:prstGeom>
          </p:spPr>
        </p:pic>
      </p:grpSp>
    </p:spTree>
    <p:extLst>
      <p:ext uri="{BB962C8B-B14F-4D97-AF65-F5344CB8AC3E}">
        <p14:creationId xmlns:p14="http://schemas.microsoft.com/office/powerpoint/2010/main" val="27599210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CAA263-C777-4E99-838C-88FC32F703EF}"/>
              </a:ext>
            </a:extLst>
          </p:cNvPr>
          <p:cNvPicPr>
            <a:picLocks noChangeAspect="1"/>
          </p:cNvPicPr>
          <p:nvPr/>
        </p:nvPicPr>
        <p:blipFill>
          <a:blip r:embed="rId2"/>
          <a:stretch>
            <a:fillRect/>
          </a:stretch>
        </p:blipFill>
        <p:spPr>
          <a:xfrm>
            <a:off x="239876" y="860625"/>
            <a:ext cx="3733333" cy="247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C2F9186B-0043-4B8C-98BC-B1025C8BCC14}"/>
              </a:ext>
            </a:extLst>
          </p:cNvPr>
          <p:cNvPicPr>
            <a:picLocks noChangeAspect="1"/>
          </p:cNvPicPr>
          <p:nvPr/>
        </p:nvPicPr>
        <p:blipFill>
          <a:blip r:embed="rId3"/>
          <a:stretch>
            <a:fillRect/>
          </a:stretch>
        </p:blipFill>
        <p:spPr>
          <a:xfrm>
            <a:off x="4192325" y="860625"/>
            <a:ext cx="3784367" cy="247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AB5BB4EB-8A49-43A0-8278-DBD41FE20632}"/>
              </a:ext>
            </a:extLst>
          </p:cNvPr>
          <p:cNvPicPr>
            <a:picLocks noChangeAspect="1"/>
          </p:cNvPicPr>
          <p:nvPr/>
        </p:nvPicPr>
        <p:blipFill>
          <a:blip r:embed="rId4"/>
          <a:stretch>
            <a:fillRect/>
          </a:stretch>
        </p:blipFill>
        <p:spPr>
          <a:xfrm>
            <a:off x="8214522" y="860625"/>
            <a:ext cx="3784367" cy="247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50060865-BFD4-4739-8934-00C3AD878E06}"/>
              </a:ext>
            </a:extLst>
          </p:cNvPr>
          <p:cNvPicPr>
            <a:picLocks noChangeAspect="1"/>
          </p:cNvPicPr>
          <p:nvPr/>
        </p:nvPicPr>
        <p:blipFill>
          <a:blip r:embed="rId5"/>
          <a:stretch>
            <a:fillRect/>
          </a:stretch>
        </p:blipFill>
        <p:spPr>
          <a:xfrm>
            <a:off x="222137" y="3810000"/>
            <a:ext cx="3751072" cy="2523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A9E40E3F-1478-4DE7-B1D1-E9174DEFDC2F}"/>
              </a:ext>
            </a:extLst>
          </p:cNvPr>
          <p:cNvPicPr>
            <a:picLocks noChangeAspect="1"/>
          </p:cNvPicPr>
          <p:nvPr/>
        </p:nvPicPr>
        <p:blipFill>
          <a:blip r:embed="rId6"/>
          <a:stretch>
            <a:fillRect/>
          </a:stretch>
        </p:blipFill>
        <p:spPr>
          <a:xfrm>
            <a:off x="4187215" y="3842062"/>
            <a:ext cx="3784367" cy="2521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81CB97A0-7328-4BCB-B85B-902E04096689}"/>
              </a:ext>
            </a:extLst>
          </p:cNvPr>
          <p:cNvPicPr>
            <a:picLocks noChangeAspect="1"/>
          </p:cNvPicPr>
          <p:nvPr/>
        </p:nvPicPr>
        <p:blipFill>
          <a:blip r:embed="rId7"/>
          <a:stretch>
            <a:fillRect/>
          </a:stretch>
        </p:blipFill>
        <p:spPr>
          <a:xfrm>
            <a:off x="8217730" y="3861720"/>
            <a:ext cx="3789961" cy="250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Text Box 4">
            <a:extLst>
              <a:ext uri="{FF2B5EF4-FFF2-40B4-BE49-F238E27FC236}">
                <a16:creationId xmlns:a16="http://schemas.microsoft.com/office/drawing/2014/main" id="{01082624-FC33-4060-BD42-452B5E850359}"/>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The Last 50 Days; Inventory</a:t>
            </a:r>
          </a:p>
        </p:txBody>
      </p:sp>
      <p:pic>
        <p:nvPicPr>
          <p:cNvPr id="28" name="Picture 27">
            <a:extLst>
              <a:ext uri="{FF2B5EF4-FFF2-40B4-BE49-F238E27FC236}">
                <a16:creationId xmlns:a16="http://schemas.microsoft.com/office/drawing/2014/main" id="{338B5CA3-1532-45D9-92BD-1D79EC4DF090}"/>
              </a:ext>
            </a:extLst>
          </p:cNvPr>
          <p:cNvPicPr>
            <a:picLocks noChangeAspect="1"/>
          </p:cNvPicPr>
          <p:nvPr/>
        </p:nvPicPr>
        <p:blipFill>
          <a:blip r:embed="rId8"/>
          <a:stretch>
            <a:fillRect/>
          </a:stretch>
        </p:blipFill>
        <p:spPr>
          <a:xfrm>
            <a:off x="5334000" y="860625"/>
            <a:ext cx="2486025" cy="828675"/>
          </a:xfrm>
          <a:prstGeom prst="rect">
            <a:avLst/>
          </a:prstGeom>
        </p:spPr>
      </p:pic>
      <p:pic>
        <p:nvPicPr>
          <p:cNvPr id="30" name="Picture 29">
            <a:extLst>
              <a:ext uri="{FF2B5EF4-FFF2-40B4-BE49-F238E27FC236}">
                <a16:creationId xmlns:a16="http://schemas.microsoft.com/office/drawing/2014/main" id="{44D26A85-ECBD-4B08-B3BF-949437BAA106}"/>
              </a:ext>
            </a:extLst>
          </p:cNvPr>
          <p:cNvPicPr>
            <a:picLocks noChangeAspect="1"/>
          </p:cNvPicPr>
          <p:nvPr/>
        </p:nvPicPr>
        <p:blipFill>
          <a:blip r:embed="rId9"/>
          <a:stretch>
            <a:fillRect/>
          </a:stretch>
        </p:blipFill>
        <p:spPr>
          <a:xfrm>
            <a:off x="8929043" y="884574"/>
            <a:ext cx="1771945" cy="1059034"/>
          </a:xfrm>
          <a:prstGeom prst="rect">
            <a:avLst/>
          </a:prstGeom>
        </p:spPr>
      </p:pic>
    </p:spTree>
    <p:extLst>
      <p:ext uri="{BB962C8B-B14F-4D97-AF65-F5344CB8AC3E}">
        <p14:creationId xmlns:p14="http://schemas.microsoft.com/office/powerpoint/2010/main" val="5905660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15240" y="773964"/>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What is L and what is σ</a:t>
            </a:r>
            <a:r>
              <a:rPr lang="en-US" sz="2400" kern="0" baseline="-25000" dirty="0">
                <a:latin typeface="Book Antiqua" pitchFamily="18" charset="0"/>
              </a:rPr>
              <a:t>LTD</a:t>
            </a:r>
            <a:r>
              <a:rPr lang="en-US" sz="2400" kern="0" dirty="0">
                <a:latin typeface="Book Antiqua" pitchFamily="18" charset="0"/>
              </a:rPr>
              <a:t> a few hours before when we will be disabled of making any changes. </a:t>
            </a:r>
          </a:p>
          <a:p>
            <a:pPr marL="514350" indent="-457200" eaLnBrk="0" hangingPunct="0">
              <a:spcAft>
                <a:spcPts val="600"/>
              </a:spcAft>
              <a:defRPr/>
            </a:pPr>
            <a:r>
              <a:rPr lang="en-US" sz="2400" kern="0" dirty="0">
                <a:latin typeface="Book Antiqua" pitchFamily="18" charset="0"/>
              </a:rPr>
              <a:t>Suppose it is a little before 8 PM a day before the end of the game. The 218 days of the game ends at 1 PM tomorrow. The game then runs for 50 more days, but it takes a second for computer to do all the computations. Therefore, at 1:01 PM you can see your final standing. </a:t>
            </a:r>
          </a:p>
          <a:p>
            <a:pPr marL="514350" indent="-457200" eaLnBrk="0" hangingPunct="0">
              <a:spcAft>
                <a:spcPts val="600"/>
              </a:spcAft>
              <a:defRPr/>
            </a:pPr>
            <a:r>
              <a:rPr lang="en-US" sz="2400" kern="0" dirty="0">
                <a:latin typeface="Book Antiqua" pitchFamily="18" charset="0"/>
              </a:rPr>
              <a:t>Now it is a little before 8 PM the day before, and we have 17 hours (days) to the last 50 days. Therefore, the game has 50+17 days to run. L=67.</a:t>
            </a:r>
          </a:p>
          <a:p>
            <a:pPr marL="514350" indent="-457200" eaLnBrk="0" hangingPunct="0">
              <a:spcAft>
                <a:spcPts val="600"/>
              </a:spcAft>
              <a:defRPr/>
            </a:pPr>
            <a:r>
              <a:rPr lang="en-US" sz="2400" kern="0" dirty="0">
                <a:latin typeface="Book Antiqua" pitchFamily="18" charset="0"/>
              </a:rPr>
              <a:t>Demand per day = R=16</a:t>
            </a:r>
          </a:p>
          <a:p>
            <a:pPr marL="514350" indent="-457200" eaLnBrk="0" hangingPunct="0">
              <a:spcAft>
                <a:spcPts val="600"/>
              </a:spcAft>
              <a:defRPr/>
            </a:pPr>
            <a:r>
              <a:rPr lang="en-US" sz="2400" kern="0" dirty="0">
                <a:latin typeface="Book Antiqua" pitchFamily="18" charset="0"/>
              </a:rPr>
              <a:t>Demand in 67 days =LTD = L*R = 67(16) = 1072</a:t>
            </a:r>
          </a:p>
          <a:p>
            <a:pPr marL="514350" indent="-457200" eaLnBrk="0" hangingPunct="0">
              <a:spcAft>
                <a:spcPts val="600"/>
              </a:spcAft>
              <a:defRPr/>
            </a:pPr>
            <a:r>
              <a:rPr lang="en-US" sz="2400" kern="0" dirty="0">
                <a:latin typeface="Book Antiqua" pitchFamily="18" charset="0"/>
              </a:rPr>
              <a:t>Standard deviation of daily demand =  σ</a:t>
            </a:r>
            <a:r>
              <a:rPr lang="en-US" sz="2400" kern="0" baseline="-25000" dirty="0">
                <a:latin typeface="Book Antiqua" pitchFamily="18" charset="0"/>
              </a:rPr>
              <a:t>R</a:t>
            </a:r>
            <a:r>
              <a:rPr lang="en-US" sz="2400" kern="0" dirty="0">
                <a:latin typeface="Book Antiqua" pitchFamily="18" charset="0"/>
              </a:rPr>
              <a:t>=5</a:t>
            </a:r>
          </a:p>
          <a:p>
            <a:pPr marL="514350" indent="-457200" eaLnBrk="0" hangingPunct="0">
              <a:spcAft>
                <a:spcPts val="600"/>
              </a:spcAft>
              <a:defRPr/>
            </a:pPr>
            <a:r>
              <a:rPr lang="en-US" sz="2400" kern="0" dirty="0">
                <a:latin typeface="Book Antiqua" pitchFamily="18" charset="0"/>
              </a:rPr>
              <a:t>Standard deviation of demand for 67 days of demand = σ</a:t>
            </a:r>
            <a:r>
              <a:rPr lang="en-US" sz="2400" kern="0" baseline="-25000" dirty="0">
                <a:latin typeface="Book Antiqua" pitchFamily="18" charset="0"/>
              </a:rPr>
              <a:t>LTD</a:t>
            </a:r>
            <a:r>
              <a:rPr lang="en-US" sz="2400" kern="0" dirty="0">
                <a:latin typeface="Book Antiqua" pitchFamily="18" charset="0"/>
              </a:rPr>
              <a:t>= SQRT(67)*5 40.9 </a:t>
            </a:r>
            <a:r>
              <a:rPr lang="en-US" sz="2400" kern="0" dirty="0">
                <a:latin typeface="Book Antiqua" pitchFamily="18" charset="0"/>
                <a:sym typeface="Symbol" panose="05050102010706020507" pitchFamily="18" charset="2"/>
              </a:rPr>
              <a:t> 41</a:t>
            </a:r>
            <a:endParaRPr lang="en-US" sz="2400" kern="0" dirty="0">
              <a:latin typeface="Book Antiqua" pitchFamily="18" charset="0"/>
            </a:endParaRPr>
          </a:p>
          <a:p>
            <a:pPr marL="514350" indent="-457200" eaLnBrk="0" hangingPunct="0">
              <a:spcAft>
                <a:spcPts val="600"/>
              </a:spcAft>
              <a:defRPr/>
            </a:pPr>
            <a:r>
              <a:rPr lang="en-US" sz="2400" kern="0" dirty="0">
                <a:latin typeface="Book Antiqua" pitchFamily="18" charset="0"/>
              </a:rPr>
              <a:t>LTD=N~(1072, 41)</a:t>
            </a:r>
          </a:p>
          <a:p>
            <a:pPr marL="514350" indent="-457200" eaLnBrk="0" hangingPunct="0">
              <a:spcAft>
                <a:spcPts val="600"/>
              </a:spcAft>
              <a:defRPr/>
            </a:pPr>
            <a:r>
              <a:rPr lang="en-US" sz="2400" kern="0" dirty="0">
                <a:latin typeface="Book Antiqua" pitchFamily="18" charset="0"/>
              </a:rPr>
              <a:t>What are Cu and Co? </a:t>
            </a: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39915679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15240" y="773964"/>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If a contract is there but the kits are not, you could have spent $600 and have earned $1000. Cu = $400.</a:t>
            </a:r>
          </a:p>
          <a:p>
            <a:pPr marL="514350" indent="-457200" eaLnBrk="0" hangingPunct="0">
              <a:spcAft>
                <a:spcPts val="600"/>
              </a:spcAft>
              <a:defRPr/>
            </a:pPr>
            <a:r>
              <a:rPr lang="en-US" sz="2400" kern="0" dirty="0">
                <a:latin typeface="Book Antiqua" pitchFamily="18" charset="0"/>
              </a:rPr>
              <a:t>If kits for a contract are there but contract is not, you have no use for them, and at the end of the game their value is 0. Cu = $600.</a:t>
            </a:r>
          </a:p>
          <a:p>
            <a:pPr marL="514350" indent="-457200" eaLnBrk="0" hangingPunct="0">
              <a:spcAft>
                <a:spcPts val="600"/>
              </a:spcAft>
              <a:defRPr/>
            </a:pPr>
            <a:r>
              <a:rPr lang="en-US" sz="2400" kern="0" dirty="0">
                <a:latin typeface="Book Antiqua" pitchFamily="18" charset="0"/>
                <a:sym typeface="Symbol" panose="05050102010706020507" pitchFamily="18" charset="2"/>
              </a:rPr>
              <a:t>SL*=$400/($400+600) = </a:t>
            </a:r>
            <a:r>
              <a:rPr lang="en-US" sz="2400" kern="0" dirty="0">
                <a:latin typeface="Book Antiqua" pitchFamily="18" charset="0"/>
              </a:rPr>
              <a:t>0.4 </a:t>
            </a:r>
          </a:p>
          <a:p>
            <a:pPr marL="514350" indent="-457200" eaLnBrk="0" hangingPunct="0">
              <a:spcAft>
                <a:spcPts val="600"/>
              </a:spcAft>
              <a:defRPr/>
            </a:pPr>
            <a:r>
              <a:rPr lang="en-US" sz="2400" kern="0" dirty="0">
                <a:latin typeface="Book Antiqua" pitchFamily="18" charset="0"/>
              </a:rPr>
              <a:t>NORM.S.INV(0.396739) = -0.253</a:t>
            </a:r>
            <a:r>
              <a:rPr lang="en-US" sz="2400" dirty="0"/>
              <a:t>  </a:t>
            </a:r>
            <a:r>
              <a:rPr lang="en-US" sz="2400" kern="0" dirty="0">
                <a:latin typeface="Book Antiqua" pitchFamily="18" charset="0"/>
              </a:rPr>
              <a:t>standard deviation of lead time demand to the right.</a:t>
            </a:r>
          </a:p>
          <a:p>
            <a:pPr marL="514350" indent="-457200" eaLnBrk="0" hangingPunct="0">
              <a:spcAft>
                <a:spcPts val="600"/>
              </a:spcAft>
              <a:defRPr/>
            </a:pPr>
            <a:r>
              <a:rPr lang="en-US" sz="2400" kern="0" dirty="0">
                <a:latin typeface="Book Antiqua" pitchFamily="18" charset="0"/>
              </a:rPr>
              <a:t>That is -0.253347103 to the left</a:t>
            </a:r>
          </a:p>
          <a:p>
            <a:pPr marL="514350" indent="-457200" eaLnBrk="0" hangingPunct="0">
              <a:spcAft>
                <a:spcPts val="600"/>
              </a:spcAft>
              <a:defRPr/>
            </a:pPr>
            <a:r>
              <a:rPr lang="en-US" sz="2400" kern="0" dirty="0">
                <a:latin typeface="Book Antiqua" pitchFamily="18" charset="0"/>
              </a:rPr>
              <a:t>Is = -0.253347103 (41)=-10.38 </a:t>
            </a:r>
            <a:r>
              <a:rPr lang="en-US" sz="2400" kern="0" dirty="0">
                <a:latin typeface="Book Antiqua" pitchFamily="18" charset="0"/>
                <a:sym typeface="Symbol" panose="05050102010706020507" pitchFamily="18" charset="2"/>
              </a:rPr>
              <a:t> -10</a:t>
            </a:r>
          </a:p>
          <a:p>
            <a:pPr marL="514350" indent="-457200" eaLnBrk="0" hangingPunct="0">
              <a:spcAft>
                <a:spcPts val="600"/>
              </a:spcAft>
              <a:defRPr/>
            </a:pPr>
            <a:r>
              <a:rPr lang="en-US" sz="2400" kern="0" dirty="0">
                <a:latin typeface="Book Antiqua" pitchFamily="18" charset="0"/>
              </a:rPr>
              <a:t>LTD=N~(1072, 41)</a:t>
            </a:r>
          </a:p>
          <a:p>
            <a:pPr marL="514350" indent="-457200" eaLnBrk="0" hangingPunct="0">
              <a:spcAft>
                <a:spcPts val="600"/>
              </a:spcAft>
              <a:defRPr/>
            </a:pPr>
            <a:r>
              <a:rPr lang="en-US" sz="2400" kern="0" dirty="0">
                <a:latin typeface="Book Antiqua" pitchFamily="18" charset="0"/>
              </a:rPr>
              <a:t>Q= 1072-10= 1062</a:t>
            </a:r>
            <a:endParaRPr lang="en-US" sz="2400" kern="0" dirty="0">
              <a:latin typeface="Book Antiqua" pitchFamily="18" charset="0"/>
              <a:sym typeface="Symbol" panose="05050102010706020507" pitchFamily="18" charset="2"/>
            </a:endParaRP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554848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Service Level - For the Last Order for the Last 50 Days</a:t>
            </a:r>
          </a:p>
        </p:txBody>
      </p:sp>
      <p:sp>
        <p:nvSpPr>
          <p:cNvPr id="8" name="Rectangle 6"/>
          <p:cNvSpPr txBox="1">
            <a:spLocks noChangeArrowheads="1"/>
          </p:cNvSpPr>
          <p:nvPr/>
        </p:nvSpPr>
        <p:spPr>
          <a:xfrm>
            <a:off x="15240" y="773964"/>
            <a:ext cx="12192000" cy="5779236"/>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Symbol" panose="05050102010706020507" pitchFamily="18" charset="2"/>
              </a:rPr>
              <a:t>Should we order the kits required for </a:t>
            </a:r>
            <a:r>
              <a:rPr lang="en-US" sz="2400" kern="0" dirty="0">
                <a:latin typeface="Book Antiqua" pitchFamily="18" charset="0"/>
              </a:rPr>
              <a:t>1062</a:t>
            </a:r>
            <a:r>
              <a:rPr lang="en-US" sz="2400" kern="0" dirty="0">
                <a:latin typeface="Book Antiqua" pitchFamily="18" charset="0"/>
                <a:sym typeface="Symbol" panose="05050102010706020507" pitchFamily="18" charset="2"/>
              </a:rPr>
              <a:t> contracts?</a:t>
            </a:r>
          </a:p>
          <a:p>
            <a:pPr marL="514350" indent="-457200" eaLnBrk="0" hangingPunct="0">
              <a:spcAft>
                <a:spcPts val="600"/>
              </a:spcAft>
              <a:defRPr/>
            </a:pPr>
            <a:r>
              <a:rPr lang="en-US" sz="2400" kern="0" dirty="0">
                <a:latin typeface="Book Antiqua" pitchFamily="18" charset="0"/>
                <a:sym typeface="Symbol" panose="05050102010706020507" pitchFamily="18" charset="2"/>
              </a:rPr>
              <a:t>Should we order 63720 kits?</a:t>
            </a:r>
          </a:p>
          <a:p>
            <a:pPr marL="514350" indent="-457200" eaLnBrk="0" hangingPunct="0">
              <a:spcAft>
                <a:spcPts val="600"/>
              </a:spcAft>
              <a:defRPr/>
            </a:pPr>
            <a:r>
              <a:rPr lang="en-US" sz="2400" kern="0" dirty="0">
                <a:latin typeface="Book Antiqua" pitchFamily="18" charset="0"/>
                <a:sym typeface="Symbol" panose="05050102010706020507" pitchFamily="18" charset="2"/>
              </a:rPr>
              <a:t>No.</a:t>
            </a:r>
          </a:p>
          <a:p>
            <a:pPr marL="514350" indent="-457200" eaLnBrk="0" hangingPunct="0">
              <a:spcAft>
                <a:spcPts val="600"/>
              </a:spcAft>
              <a:defRPr/>
            </a:pPr>
            <a:r>
              <a:rPr lang="en-US" sz="2400" kern="0" dirty="0">
                <a:latin typeface="Book Antiqua" pitchFamily="18" charset="0"/>
                <a:sym typeface="Symbol" panose="05050102010706020507" pitchFamily="18" charset="2"/>
              </a:rPr>
              <a:t>Why</a:t>
            </a:r>
          </a:p>
          <a:p>
            <a:pPr marL="514350" indent="-457200" eaLnBrk="0" hangingPunct="0">
              <a:spcAft>
                <a:spcPts val="600"/>
              </a:spcAft>
              <a:defRPr/>
            </a:pPr>
            <a:r>
              <a:rPr lang="en-US" sz="2400" kern="0" dirty="0">
                <a:latin typeface="Book Antiqua" pitchFamily="18" charset="0"/>
              </a:rPr>
              <a:t>We need to check how much inventory we have. Suppose we have 6000 kits which is enough for 100 contracts. </a:t>
            </a:r>
          </a:p>
          <a:p>
            <a:pPr marL="514350" indent="-457200" eaLnBrk="0" hangingPunct="0">
              <a:spcAft>
                <a:spcPts val="600"/>
              </a:spcAft>
              <a:defRPr/>
            </a:pPr>
            <a:r>
              <a:rPr lang="en-US" sz="2400" kern="0" dirty="0">
                <a:latin typeface="Book Antiqua" pitchFamily="18" charset="0"/>
              </a:rPr>
              <a:t>Set your new order quantity 63720-6000= 57720 kits, then quickly set your ROP to more than 6000 kits to make sure that you trigger that materials order immediately. </a:t>
            </a:r>
          </a:p>
          <a:p>
            <a:pPr marL="514350" indent="-457200" eaLnBrk="0" hangingPunct="0">
              <a:spcAft>
                <a:spcPts val="600"/>
              </a:spcAft>
              <a:defRPr/>
            </a:pPr>
            <a:endParaRPr lang="en-US" sz="2400" kern="0" dirty="0">
              <a:latin typeface="Book Antiqua" pitchFamily="18" charset="0"/>
            </a:endParaRPr>
          </a:p>
        </p:txBody>
      </p:sp>
    </p:spTree>
    <p:extLst>
      <p:ext uri="{BB962C8B-B14F-4D97-AF65-F5344CB8AC3E}">
        <p14:creationId xmlns:p14="http://schemas.microsoft.com/office/powerpoint/2010/main" val="3130471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The First 24 Days; Demand, Accepted Demand, Production, and Inventory</a:t>
            </a:r>
          </a:p>
        </p:txBody>
      </p:sp>
      <p:pic>
        <p:nvPicPr>
          <p:cNvPr id="6" name="Picture 5">
            <a:hlinkClick r:id="rId2"/>
            <a:extLst>
              <a:ext uri="{FF2B5EF4-FFF2-40B4-BE49-F238E27FC236}">
                <a16:creationId xmlns:a16="http://schemas.microsoft.com/office/drawing/2014/main" id="{D0AA71E5-E814-4D10-BAE0-2A98450C4C1F}"/>
              </a:ext>
            </a:extLst>
          </p:cNvPr>
          <p:cNvPicPr>
            <a:picLocks noChangeAspect="1"/>
          </p:cNvPicPr>
          <p:nvPr/>
        </p:nvPicPr>
        <p:blipFill>
          <a:blip r:embed="rId3"/>
          <a:stretch>
            <a:fillRect/>
          </a:stretch>
        </p:blipFill>
        <p:spPr>
          <a:xfrm>
            <a:off x="228600" y="639278"/>
            <a:ext cx="11658600" cy="5794513"/>
          </a:xfrm>
          <a:prstGeom prst="rect">
            <a:avLst/>
          </a:prstGeom>
        </p:spPr>
      </p:pic>
    </p:spTree>
    <p:extLst>
      <p:ext uri="{BB962C8B-B14F-4D97-AF65-F5344CB8AC3E}">
        <p14:creationId xmlns:p14="http://schemas.microsoft.com/office/powerpoint/2010/main" val="7539345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The First 24 Days; Demand, Accepted Demand, Production, and Inventory</a:t>
            </a:r>
          </a:p>
        </p:txBody>
      </p:sp>
      <p:pic>
        <p:nvPicPr>
          <p:cNvPr id="20" name="Picture 19">
            <a:hlinkClick r:id="rId2"/>
            <a:extLst>
              <a:ext uri="{FF2B5EF4-FFF2-40B4-BE49-F238E27FC236}">
                <a16:creationId xmlns:a16="http://schemas.microsoft.com/office/drawing/2014/main" id="{373D4AA0-89BE-4E7F-8D37-AD63AD935DAB}"/>
              </a:ext>
            </a:extLst>
          </p:cNvPr>
          <p:cNvPicPr>
            <a:picLocks noChangeAspect="1"/>
          </p:cNvPicPr>
          <p:nvPr/>
        </p:nvPicPr>
        <p:blipFill>
          <a:blip r:embed="rId3"/>
          <a:stretch>
            <a:fillRect/>
          </a:stretch>
        </p:blipFill>
        <p:spPr>
          <a:xfrm>
            <a:off x="76200" y="660975"/>
            <a:ext cx="9455077" cy="5787450"/>
          </a:xfrm>
          <a:prstGeom prst="rect">
            <a:avLst/>
          </a:prstGeom>
        </p:spPr>
      </p:pic>
      <p:pic>
        <p:nvPicPr>
          <p:cNvPr id="24" name="Picture 23">
            <a:extLst>
              <a:ext uri="{FF2B5EF4-FFF2-40B4-BE49-F238E27FC236}">
                <a16:creationId xmlns:a16="http://schemas.microsoft.com/office/drawing/2014/main" id="{988AAB31-0EBC-4D0E-A333-A67719571058}"/>
              </a:ext>
            </a:extLst>
          </p:cNvPr>
          <p:cNvPicPr>
            <a:picLocks noChangeAspect="1"/>
          </p:cNvPicPr>
          <p:nvPr/>
        </p:nvPicPr>
        <p:blipFill>
          <a:blip r:embed="rId4"/>
          <a:stretch>
            <a:fillRect/>
          </a:stretch>
        </p:blipFill>
        <p:spPr>
          <a:xfrm>
            <a:off x="762000" y="2106774"/>
            <a:ext cx="4663844" cy="2895851"/>
          </a:xfrm>
          <a:prstGeom prst="rect">
            <a:avLst/>
          </a:prstGeom>
        </p:spPr>
      </p:pic>
      <p:pic>
        <p:nvPicPr>
          <p:cNvPr id="26" name="Picture 25">
            <a:extLst>
              <a:ext uri="{FF2B5EF4-FFF2-40B4-BE49-F238E27FC236}">
                <a16:creationId xmlns:a16="http://schemas.microsoft.com/office/drawing/2014/main" id="{64A24630-6BAE-407E-9518-F8767CE88D0C}"/>
              </a:ext>
            </a:extLst>
          </p:cNvPr>
          <p:cNvPicPr>
            <a:picLocks noChangeAspect="1"/>
          </p:cNvPicPr>
          <p:nvPr/>
        </p:nvPicPr>
        <p:blipFill>
          <a:blip r:embed="rId5"/>
          <a:stretch>
            <a:fillRect/>
          </a:stretch>
        </p:blipFill>
        <p:spPr>
          <a:xfrm>
            <a:off x="6248400" y="2179932"/>
            <a:ext cx="4651651" cy="2749534"/>
          </a:xfrm>
          <a:prstGeom prst="rect">
            <a:avLst/>
          </a:prstGeom>
        </p:spPr>
      </p:pic>
    </p:spTree>
    <p:extLst>
      <p:ext uri="{BB962C8B-B14F-4D97-AF65-F5344CB8AC3E}">
        <p14:creationId xmlns:p14="http://schemas.microsoft.com/office/powerpoint/2010/main" val="19497091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Input, Output, Inventory, and Flow Time</a:t>
            </a:r>
          </a:p>
        </p:txBody>
      </p:sp>
      <p:pic>
        <p:nvPicPr>
          <p:cNvPr id="4" name="Picture 3">
            <a:extLst>
              <a:ext uri="{FF2B5EF4-FFF2-40B4-BE49-F238E27FC236}">
                <a16:creationId xmlns:a16="http://schemas.microsoft.com/office/drawing/2014/main" id="{061F4DDF-87D1-4C01-B059-873CF2BBC505}"/>
              </a:ext>
            </a:extLst>
          </p:cNvPr>
          <p:cNvPicPr>
            <a:picLocks noChangeAspect="1"/>
          </p:cNvPicPr>
          <p:nvPr/>
        </p:nvPicPr>
        <p:blipFill>
          <a:blip r:embed="rId2"/>
          <a:stretch>
            <a:fillRect/>
          </a:stretch>
        </p:blipFill>
        <p:spPr>
          <a:xfrm>
            <a:off x="1066800" y="685801"/>
            <a:ext cx="9525829" cy="5791200"/>
          </a:xfrm>
          <a:prstGeom prst="rect">
            <a:avLst/>
          </a:prstGeom>
        </p:spPr>
      </p:pic>
      <p:cxnSp>
        <p:nvCxnSpPr>
          <p:cNvPr id="6" name="Straight Connector 5">
            <a:extLst>
              <a:ext uri="{FF2B5EF4-FFF2-40B4-BE49-F238E27FC236}">
                <a16:creationId xmlns:a16="http://schemas.microsoft.com/office/drawing/2014/main" id="{C25154C9-6DB1-4BEE-856F-83762C5573C0}"/>
              </a:ext>
            </a:extLst>
          </p:cNvPr>
          <p:cNvCxnSpPr/>
          <p:nvPr/>
        </p:nvCxnSpPr>
        <p:spPr bwMode="auto">
          <a:xfrm>
            <a:off x="6010275" y="2943225"/>
            <a:ext cx="0" cy="9906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8366469E-00BF-4C01-86D8-D88016C43793}"/>
              </a:ext>
            </a:extLst>
          </p:cNvPr>
          <p:cNvCxnSpPr>
            <a:cxnSpLocks/>
          </p:cNvCxnSpPr>
          <p:nvPr/>
        </p:nvCxnSpPr>
        <p:spPr bwMode="auto">
          <a:xfrm>
            <a:off x="4191000" y="3933825"/>
            <a:ext cx="1800225"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119285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Inventory Decisions in LittleField Technologies</a:t>
            </a:r>
          </a:p>
        </p:txBody>
      </p:sp>
      <p:sp>
        <p:nvSpPr>
          <p:cNvPr id="5" name="Text Box 2"/>
          <p:cNvSpPr txBox="1">
            <a:spLocks noChangeArrowheads="1"/>
          </p:cNvSpPr>
          <p:nvPr/>
        </p:nvSpPr>
        <p:spPr bwMode="auto">
          <a:xfrm>
            <a:off x="-6531" y="591306"/>
            <a:ext cx="12192000" cy="6470939"/>
          </a:xfrm>
          <a:prstGeom prst="rect">
            <a:avLst/>
          </a:prstGeom>
          <a:noFill/>
          <a:ln w="12700">
            <a:noFill/>
            <a:miter lim="800000"/>
            <a:headEnd/>
            <a:tailEnd/>
          </a:ln>
        </p:spPr>
        <p:txBody>
          <a:bodyPr wrap="square">
            <a:spAutoFit/>
          </a:bodyPr>
          <a:lstStyle/>
          <a:p>
            <a:pPr>
              <a:spcAft>
                <a:spcPts val="600"/>
              </a:spcAft>
              <a:defRPr/>
            </a:pPr>
            <a:r>
              <a:rPr lang="en-US" sz="2400" dirty="0">
                <a:solidFill>
                  <a:srgbClr val="AA0000"/>
                </a:solidFill>
                <a:latin typeface="Book Antiqua" panose="02040602050305030304" pitchFamily="18" charset="0"/>
              </a:rPr>
              <a:t>R and D are used interchangeably in our EOQ (Economic Order Quantity) models. </a:t>
            </a:r>
          </a:p>
          <a:p>
            <a:pPr marL="0" marR="0">
              <a:lnSpc>
                <a:spcPct val="107000"/>
              </a:lnSpc>
              <a:spcAft>
                <a:spcPts val="600"/>
              </a:spcAft>
              <a:defRPr/>
            </a:pPr>
            <a:r>
              <a:rPr lang="en-US" sz="2400" dirty="0">
                <a:solidFill>
                  <a:srgbClr val="AA0000"/>
                </a:solidFill>
                <a:latin typeface="Book Antiqua" panose="02040602050305030304" pitchFamily="18" charset="0"/>
              </a:rPr>
              <a:t>D is Demand, and R is Throughput. We assume R = D </a:t>
            </a:r>
            <a:r>
              <a:rPr lang="en-US" sz="2400" dirty="0">
                <a:solidFill>
                  <a:srgbClr val="AA0000"/>
                </a:solidFill>
                <a:latin typeface="Book Antiqua" panose="02040602050305030304" pitchFamily="18" charset="0"/>
                <a:sym typeface="Wingdings" panose="05000000000000000000" pitchFamily="2" charset="2"/>
              </a:rPr>
              <a:t></a:t>
            </a:r>
            <a:r>
              <a:rPr lang="en-US" sz="2400" dirty="0">
                <a:solidFill>
                  <a:srgbClr val="AA0000"/>
                </a:solidFill>
                <a:latin typeface="Book Antiqua" panose="02040602050305030304" pitchFamily="18" charset="0"/>
              </a:rPr>
              <a:t> Everything produced is sold.</a:t>
            </a:r>
          </a:p>
          <a:p>
            <a:pPr marL="0" marR="0">
              <a:lnSpc>
                <a:spcPct val="107000"/>
              </a:lnSpc>
              <a:spcBef>
                <a:spcPts val="0"/>
              </a:spcBef>
              <a:spcAft>
                <a:spcPts val="8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But when we do not allow all the Demand (arrival) to come in (due to a  Max-WIP), then instead of Demand, we refer to Accepted Demand. For the first 24 days, the average output was  15.5. </a:t>
            </a:r>
            <a:r>
              <a:rPr lang="en-US" sz="2400" dirty="0">
                <a:solidFill>
                  <a:srgbClr val="C00000"/>
                </a:solidFill>
                <a:effectLst/>
                <a:latin typeface="Book Antiqua" panose="02040602050305030304" pitchFamily="18" charset="0"/>
                <a:ea typeface="Calibri" panose="020F0502020204030204" pitchFamily="34" charset="0"/>
                <a:cs typeface="Times New Roman" panose="02020603050405020304" pitchFamily="18" charset="0"/>
              </a:rPr>
              <a:t>W</a:t>
            </a:r>
            <a:r>
              <a:rPr lang="en-US" sz="2400" dirty="0">
                <a:solidFill>
                  <a:srgbClr val="C00000"/>
                </a:solidFill>
                <a:latin typeface="Book Antiqua" panose="02040602050305030304" pitchFamily="18" charset="0"/>
              </a:rPr>
              <a:t>e assume R = D = 16</a:t>
            </a:r>
            <a:r>
              <a:rPr lang="en-US" sz="2400" dirty="0">
                <a:solidFill>
                  <a:srgbClr val="C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for the rest of the game until we increase the capacity. We assume the Demand is relatively stable at this level. We can later revise the Demand based on the new data. We need 60 kits for each contract at $10 per kit. While the Demand is probabilistic and moves up and down around the average, to be able to use the EOQ model, we need to assume that the Demand is deterministic. Therebefore, the kits </a:t>
            </a:r>
            <a:r>
              <a:rPr lang="en-US" sz="2400" dirty="0">
                <a:solidFill>
                  <a:srgbClr val="AA0000"/>
                </a:solidFill>
                <a:latin typeface="Book Antiqua" panose="02040602050305030304" pitchFamily="18" charset="0"/>
              </a:rPr>
              <a:t>are used at a steady rate per day, and a year is 365 days.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The game assumes no storage and no obsolescence cost during the period that we have access to the game. The physical holding cost is 10% of the purchase price. We also have a 10% Capital Cost. The ordering cost is $1000 per order. How much should we order each time to minimize our total costs (total ordering and carrying costs)?</a:t>
            </a:r>
          </a:p>
          <a:p>
            <a:pPr>
              <a:spcAft>
                <a:spcPts val="600"/>
              </a:spcAft>
              <a:defRPr/>
            </a:pPr>
            <a:endParaRPr lang="en-US" sz="4000"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27473159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181F5D-CB14-4464-831F-67D0B0E98D1F}"/>
              </a:ext>
            </a:extLst>
          </p:cNvPr>
          <p:cNvPicPr>
            <a:picLocks noChangeAspect="1"/>
          </p:cNvPicPr>
          <p:nvPr/>
        </p:nvPicPr>
        <p:blipFill>
          <a:blip r:embed="rId2"/>
          <a:stretch>
            <a:fillRect/>
          </a:stretch>
        </p:blipFill>
        <p:spPr>
          <a:xfrm>
            <a:off x="210889" y="685800"/>
            <a:ext cx="11572875" cy="5878575"/>
          </a:xfrm>
          <a:prstGeom prst="rect">
            <a:avLst/>
          </a:prstGeom>
        </p:spPr>
      </p:pic>
      <p:pic>
        <p:nvPicPr>
          <p:cNvPr id="17" name="Picture 16">
            <a:extLst>
              <a:ext uri="{FF2B5EF4-FFF2-40B4-BE49-F238E27FC236}">
                <a16:creationId xmlns:a16="http://schemas.microsoft.com/office/drawing/2014/main" id="{C2F9186B-0043-4B8C-98BC-B1025C8BCC14}"/>
              </a:ext>
            </a:extLst>
          </p:cNvPr>
          <p:cNvPicPr>
            <a:picLocks noChangeAspect="1"/>
          </p:cNvPicPr>
          <p:nvPr/>
        </p:nvPicPr>
        <p:blipFill>
          <a:blip r:embed="rId3"/>
          <a:stretch>
            <a:fillRect/>
          </a:stretch>
        </p:blipFill>
        <p:spPr>
          <a:xfrm>
            <a:off x="4062730" y="3500026"/>
            <a:ext cx="3952875" cy="2586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50060865-BFD4-4739-8934-00C3AD878E06}"/>
              </a:ext>
            </a:extLst>
          </p:cNvPr>
          <p:cNvPicPr>
            <a:picLocks noChangeAspect="1"/>
          </p:cNvPicPr>
          <p:nvPr/>
        </p:nvPicPr>
        <p:blipFill>
          <a:blip r:embed="rId4"/>
          <a:stretch>
            <a:fillRect/>
          </a:stretch>
        </p:blipFill>
        <p:spPr>
          <a:xfrm>
            <a:off x="8164265" y="3500026"/>
            <a:ext cx="3854946" cy="2593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A9E40E3F-1478-4DE7-B1D1-E9174DEFDC2F}"/>
              </a:ext>
            </a:extLst>
          </p:cNvPr>
          <p:cNvPicPr>
            <a:picLocks noChangeAspect="1"/>
          </p:cNvPicPr>
          <p:nvPr/>
        </p:nvPicPr>
        <p:blipFill>
          <a:blip r:embed="rId5"/>
          <a:stretch>
            <a:fillRect/>
          </a:stretch>
        </p:blipFill>
        <p:spPr>
          <a:xfrm>
            <a:off x="81984" y="3504652"/>
            <a:ext cx="3854783" cy="256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Text Box 4">
            <a:extLst>
              <a:ext uri="{FF2B5EF4-FFF2-40B4-BE49-F238E27FC236}">
                <a16:creationId xmlns:a16="http://schemas.microsoft.com/office/drawing/2014/main" id="{01082624-FC33-4060-BD42-452B5E850359}"/>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err="1">
                <a:solidFill>
                  <a:schemeClr val="bg1"/>
                </a:solidFill>
                <a:latin typeface="Impact" pitchFamily="34" charset="0"/>
              </a:rPr>
              <a:t>Inventry</a:t>
            </a:r>
            <a:r>
              <a:rPr lang="en-US" sz="3200" dirty="0">
                <a:solidFill>
                  <a:schemeClr val="bg1"/>
                </a:solidFill>
                <a:latin typeface="Impact" pitchFamily="34" charset="0"/>
              </a:rPr>
              <a:t> Profiles, Good &amp; Bad Decisions</a:t>
            </a:r>
          </a:p>
        </p:txBody>
      </p:sp>
      <p:pic>
        <p:nvPicPr>
          <p:cNvPr id="30" name="Picture 29">
            <a:extLst>
              <a:ext uri="{FF2B5EF4-FFF2-40B4-BE49-F238E27FC236}">
                <a16:creationId xmlns:a16="http://schemas.microsoft.com/office/drawing/2014/main" id="{44D26A85-ECBD-4B08-B3BF-949437BAA106}"/>
              </a:ext>
            </a:extLst>
          </p:cNvPr>
          <p:cNvPicPr>
            <a:picLocks noChangeAspect="1"/>
          </p:cNvPicPr>
          <p:nvPr/>
        </p:nvPicPr>
        <p:blipFill>
          <a:blip r:embed="rId6"/>
          <a:stretch>
            <a:fillRect/>
          </a:stretch>
        </p:blipFill>
        <p:spPr>
          <a:xfrm>
            <a:off x="4800600" y="697448"/>
            <a:ext cx="1771945" cy="1059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693B39F5-219E-40C9-AFF8-946383DA0FD8}"/>
              </a:ext>
            </a:extLst>
          </p:cNvPr>
          <p:cNvSpPr/>
          <p:nvPr/>
        </p:nvSpPr>
        <p:spPr bwMode="auto">
          <a:xfrm>
            <a:off x="803042" y="643053"/>
            <a:ext cx="3733800" cy="1167825"/>
          </a:xfrm>
          <a:prstGeom prst="rect">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cxnSp>
        <p:nvCxnSpPr>
          <p:cNvPr id="7" name="Straight Arrow Connector 6">
            <a:extLst>
              <a:ext uri="{FF2B5EF4-FFF2-40B4-BE49-F238E27FC236}">
                <a16:creationId xmlns:a16="http://schemas.microsoft.com/office/drawing/2014/main" id="{165A4CF5-BC95-4C92-BD31-6EE7345D968B}"/>
              </a:ext>
            </a:extLst>
          </p:cNvPr>
          <p:cNvCxnSpPr>
            <a:cxnSpLocks/>
          </p:cNvCxnSpPr>
          <p:nvPr/>
        </p:nvCxnSpPr>
        <p:spPr bwMode="auto">
          <a:xfrm flipV="1">
            <a:off x="2286000" y="1299664"/>
            <a:ext cx="1008311" cy="337845"/>
          </a:xfrm>
          <a:prstGeom prst="straightConnector1">
            <a:avLst/>
          </a:prstGeom>
          <a:solidFill>
            <a:schemeClr val="accent1"/>
          </a:solidFill>
          <a:ln w="76200"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42824511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0" y="609600"/>
            <a:ext cx="12157166" cy="1828800"/>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Aft>
                <a:spcPts val="600"/>
              </a:spcAft>
            </a:pPr>
            <a:r>
              <a:rPr lang="en-US" sz="2400" kern="0" dirty="0">
                <a:latin typeface="Book Antiqua" pitchFamily="18" charset="0"/>
              </a:rPr>
              <a:t>D = R = (16)(365) = 5840 contracts per year or D = R = 60(5840) = 350400 kits per year.</a:t>
            </a:r>
          </a:p>
          <a:p>
            <a:pPr>
              <a:spcAft>
                <a:spcPts val="600"/>
              </a:spcAft>
            </a:pPr>
            <a:r>
              <a:rPr lang="en-US" sz="2400" kern="0" dirty="0">
                <a:latin typeface="Book Antiqua" pitchFamily="18" charset="0"/>
              </a:rPr>
              <a:t>H = 0.2($10) = $2 per kit per year,  or H = $10*0.20(60) = $120 per contract per year.</a:t>
            </a:r>
          </a:p>
          <a:p>
            <a:pPr>
              <a:spcAft>
                <a:spcPts val="600"/>
              </a:spcAft>
            </a:pPr>
            <a:r>
              <a:rPr lang="en-US" sz="2400" kern="0" dirty="0">
                <a:latin typeface="Book Antiqua" pitchFamily="18" charset="0"/>
              </a:rPr>
              <a:t>S = $1000 per order. Ordering Quantity = Q </a:t>
            </a:r>
          </a:p>
          <a:p>
            <a:pPr eaLnBrk="0" hangingPunct="0">
              <a:spcAft>
                <a:spcPts val="600"/>
              </a:spcAft>
              <a:defRPr/>
            </a:pPr>
            <a:r>
              <a:rPr lang="en-US" sz="2400" b="1" dirty="0">
                <a:solidFill>
                  <a:srgbClr val="AA0000"/>
                </a:solidFill>
                <a:latin typeface="Book Antiqua" panose="02040602050305030304" pitchFamily="18" charset="0"/>
                <a:ea typeface="ＭＳ Ｐゴシック" charset="-128"/>
                <a:cs typeface="+mn-cs"/>
              </a:rPr>
              <a:t># of orders per year = D/Q = 5840/Q </a:t>
            </a:r>
            <a:r>
              <a:rPr lang="en-US" sz="2400" b="1" dirty="0">
                <a:solidFill>
                  <a:srgbClr val="AA0000"/>
                </a:solidFill>
                <a:latin typeface="Book Antiqua" panose="02040602050305030304" pitchFamily="18" charset="0"/>
                <a:ea typeface="ＭＳ Ｐゴシック" charset="-128"/>
                <a:cs typeface="+mn-cs"/>
                <a:sym typeface="Wingdings" panose="05000000000000000000" pitchFamily="2" charset="2"/>
              </a:rPr>
              <a:t> </a:t>
            </a:r>
            <a:r>
              <a:rPr lang="en-US" sz="2400" b="1" dirty="0">
                <a:solidFill>
                  <a:srgbClr val="AA0000"/>
                </a:solidFill>
                <a:latin typeface="Book Antiqua" panose="02040602050305030304" pitchFamily="18" charset="0"/>
                <a:ea typeface="ＭＳ Ｐゴシック" charset="-128"/>
                <a:cs typeface="+mn-cs"/>
              </a:rPr>
              <a:t>Ordering Cost per year = 1000(</a:t>
            </a:r>
            <a:r>
              <a:rPr lang="en-US" sz="2400" b="1" dirty="0">
                <a:solidFill>
                  <a:srgbClr val="AA0000"/>
                </a:solidFill>
                <a:latin typeface="Book Antiqua" panose="02040602050305030304" pitchFamily="18" charset="0"/>
                <a:ea typeface="ＭＳ Ｐゴシック" charset="-128"/>
              </a:rPr>
              <a:t>5840)/Q</a:t>
            </a:r>
          </a:p>
          <a:p>
            <a:pPr eaLnBrk="0" hangingPunct="0">
              <a:defRPr/>
            </a:pPr>
            <a:endParaRPr lang="en-US" sz="2400" b="1" dirty="0">
              <a:solidFill>
                <a:srgbClr val="AA0000"/>
              </a:solidFill>
              <a:latin typeface="Book Antiqua" panose="02040602050305030304" pitchFamily="18" charset="0"/>
              <a:ea typeface="ＭＳ Ｐゴシック" charset="-128"/>
              <a:cs typeface="+mn-cs"/>
            </a:endParaRPr>
          </a:p>
        </p:txBody>
      </p:sp>
      <p:sp>
        <p:nvSpPr>
          <p:cNvPr id="7" name="Text Box 4">
            <a:extLst>
              <a:ext uri="{FF2B5EF4-FFF2-40B4-BE49-F238E27FC236}">
                <a16:creationId xmlns:a16="http://schemas.microsoft.com/office/drawing/2014/main" id="{73015231-E64C-4A40-B550-0060F00A0464}"/>
              </a:ext>
            </a:extLst>
          </p:cNvPr>
          <p:cNvSpPr txBox="1">
            <a:spLocks noChangeArrowheads="1"/>
          </p:cNvSpPr>
          <p:nvPr/>
        </p:nvSpPr>
        <p:spPr bwMode="auto">
          <a:xfrm>
            <a:off x="-34834" y="2343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Number  of Orders &amp; Ordering Costs</a:t>
            </a:r>
          </a:p>
        </p:txBody>
      </p:sp>
      <p:pic>
        <p:nvPicPr>
          <p:cNvPr id="5" name="Picture 4">
            <a:hlinkClick r:id="rId3"/>
            <a:extLst>
              <a:ext uri="{FF2B5EF4-FFF2-40B4-BE49-F238E27FC236}">
                <a16:creationId xmlns:a16="http://schemas.microsoft.com/office/drawing/2014/main" id="{18D733D7-E74E-4EB1-BE4A-A8450DA64569}"/>
              </a:ext>
            </a:extLst>
          </p:cNvPr>
          <p:cNvPicPr>
            <a:picLocks noChangeAspect="1"/>
          </p:cNvPicPr>
          <p:nvPr/>
        </p:nvPicPr>
        <p:blipFill>
          <a:blip r:embed="rId4"/>
          <a:stretch>
            <a:fillRect/>
          </a:stretch>
        </p:blipFill>
        <p:spPr>
          <a:xfrm>
            <a:off x="76200" y="2514600"/>
            <a:ext cx="9326700" cy="3889964"/>
          </a:xfrm>
          <a:prstGeom prst="rect">
            <a:avLst/>
          </a:prstGeom>
        </p:spPr>
      </p:pic>
      <p:sp>
        <p:nvSpPr>
          <p:cNvPr id="10" name="TextBox 9">
            <a:extLst>
              <a:ext uri="{FF2B5EF4-FFF2-40B4-BE49-F238E27FC236}">
                <a16:creationId xmlns:a16="http://schemas.microsoft.com/office/drawing/2014/main" id="{59AFBE89-791B-4C25-8A0A-54655C92AF67}"/>
              </a:ext>
            </a:extLst>
          </p:cNvPr>
          <p:cNvSpPr txBox="1"/>
          <p:nvPr/>
        </p:nvSpPr>
        <p:spPr>
          <a:xfrm>
            <a:off x="5334000" y="3962400"/>
            <a:ext cx="5715000" cy="646331"/>
          </a:xfrm>
          <a:prstGeom prst="rect">
            <a:avLst/>
          </a:prstGeom>
          <a:solidFill>
            <a:schemeClr val="bg1"/>
          </a:solidFill>
        </p:spPr>
        <p:txBody>
          <a:bodyPr wrap="square">
            <a:spAutoFit/>
          </a:bodyPr>
          <a:lstStyle/>
          <a:p>
            <a:pPr eaLnBrk="0" hangingPunct="0">
              <a:spcAft>
                <a:spcPts val="600"/>
              </a:spcAft>
              <a:defRPr/>
            </a:pPr>
            <a:r>
              <a:rPr lang="en-US" sz="3600" b="1" dirty="0">
                <a:solidFill>
                  <a:srgbClr val="002060"/>
                </a:solidFill>
                <a:latin typeface="Book Antiqua" panose="02040602050305030304" pitchFamily="18" charset="0"/>
                <a:ea typeface="ＭＳ Ｐゴシック" charset="-128"/>
              </a:rPr>
              <a:t>OC = SD/Q = 1000(5480)/2</a:t>
            </a:r>
          </a:p>
        </p:txBody>
      </p:sp>
    </p:spTree>
    <p:extLst>
      <p:ext uri="{BB962C8B-B14F-4D97-AF65-F5344CB8AC3E}">
        <p14:creationId xmlns:p14="http://schemas.microsoft.com/office/powerpoint/2010/main" val="1333576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3"/>
          <p:cNvSpPr txBox="1">
            <a:spLocks noChangeArrowheads="1"/>
          </p:cNvSpPr>
          <p:nvPr/>
        </p:nvSpPr>
        <p:spPr bwMode="auto">
          <a:xfrm>
            <a:off x="0" y="29137"/>
            <a:ext cx="9144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Average Inventory &amp; Carrying Cost</a:t>
            </a:r>
          </a:p>
        </p:txBody>
      </p:sp>
      <p:sp>
        <p:nvSpPr>
          <p:cNvPr id="10" name="Rectangle 9"/>
          <p:cNvSpPr/>
          <p:nvPr/>
        </p:nvSpPr>
        <p:spPr>
          <a:xfrm>
            <a:off x="-59807" y="599791"/>
            <a:ext cx="12273599" cy="1354217"/>
          </a:xfrm>
          <a:prstGeom prst="rect">
            <a:avLst/>
          </a:prstGeom>
        </p:spPr>
        <p:txBody>
          <a:bodyPr wrap="square">
            <a:spAutoFit/>
          </a:bodyPr>
          <a:lstStyle/>
          <a:p>
            <a:pPr marL="514350" indent="-457200">
              <a:spcAft>
                <a:spcPts val="600"/>
              </a:spcAft>
              <a:defRPr/>
            </a:pPr>
            <a:r>
              <a:rPr lang="en-US" sz="2400" dirty="0">
                <a:latin typeface="Book Antiqua" panose="02040602050305030304" pitchFamily="18" charset="0"/>
              </a:rPr>
              <a:t>At the start of cycle, we have the order size Q units, at the end of the cycle we have 0.</a:t>
            </a:r>
          </a:p>
          <a:p>
            <a:pPr marL="514350" indent="-457200">
              <a:spcAft>
                <a:spcPts val="600"/>
              </a:spcAft>
              <a:defRPr/>
            </a:pPr>
            <a:r>
              <a:rPr lang="en-US" sz="2400" dirty="0">
                <a:latin typeface="Book Antiqua" panose="02040602050305030304" pitchFamily="18" charset="0"/>
              </a:rPr>
              <a:t>Average inventory = (Q+0)/2 = </a:t>
            </a:r>
            <a:r>
              <a:rPr lang="en-US" sz="2400" b="1" dirty="0">
                <a:solidFill>
                  <a:srgbClr val="AA0000"/>
                </a:solidFill>
                <a:latin typeface="Book Antiqua" panose="02040602050305030304" pitchFamily="18" charset="0"/>
              </a:rPr>
              <a:t>Q/2 units</a:t>
            </a:r>
          </a:p>
          <a:p>
            <a:pPr marL="514350" indent="-457200">
              <a:spcAft>
                <a:spcPts val="600"/>
              </a:spcAft>
              <a:defRPr/>
            </a:pPr>
            <a:r>
              <a:rPr lang="en-US" sz="2400" dirty="0">
                <a:latin typeface="Book Antiqua" panose="02040602050305030304" pitchFamily="18" charset="0"/>
              </a:rPr>
              <a:t>Q/2 is also called cycle inventory.</a:t>
            </a:r>
          </a:p>
        </p:txBody>
      </p:sp>
      <p:grpSp>
        <p:nvGrpSpPr>
          <p:cNvPr id="4" name="Group 50"/>
          <p:cNvGrpSpPr>
            <a:grpSpLocks/>
          </p:cNvGrpSpPr>
          <p:nvPr/>
        </p:nvGrpSpPr>
        <p:grpSpPr bwMode="auto">
          <a:xfrm>
            <a:off x="1905000" y="2023269"/>
            <a:ext cx="7897813" cy="2811462"/>
            <a:chOff x="240" y="2160"/>
            <a:chExt cx="4975" cy="1771"/>
          </a:xfrm>
        </p:grpSpPr>
        <p:sp>
          <p:nvSpPr>
            <p:cNvPr id="5" name="AutoShape 23"/>
            <p:cNvSpPr>
              <a:spLocks noChangeArrowheads="1"/>
            </p:cNvSpPr>
            <p:nvPr/>
          </p:nvSpPr>
          <p:spPr bwMode="auto">
            <a:xfrm>
              <a:off x="240" y="2160"/>
              <a:ext cx="1147" cy="1498"/>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6" name="AutoShape 24"/>
            <p:cNvSpPr>
              <a:spLocks noChangeArrowheads="1"/>
            </p:cNvSpPr>
            <p:nvPr/>
          </p:nvSpPr>
          <p:spPr bwMode="auto">
            <a:xfrm>
              <a:off x="1386" y="2160"/>
              <a:ext cx="1147" cy="1498"/>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grpSp>
          <p:nvGrpSpPr>
            <p:cNvPr id="7" name="Group 40"/>
            <p:cNvGrpSpPr>
              <a:grpSpLocks/>
            </p:cNvGrpSpPr>
            <p:nvPr/>
          </p:nvGrpSpPr>
          <p:grpSpPr bwMode="auto">
            <a:xfrm>
              <a:off x="2536" y="2160"/>
              <a:ext cx="2679" cy="1771"/>
              <a:chOff x="723" y="1436"/>
              <a:chExt cx="4045" cy="2225"/>
            </a:xfrm>
          </p:grpSpPr>
          <p:sp>
            <p:nvSpPr>
              <p:cNvPr id="8" name="Line 41"/>
              <p:cNvSpPr>
                <a:spLocks noChangeShapeType="1"/>
              </p:cNvSpPr>
              <p:nvPr/>
            </p:nvSpPr>
            <p:spPr bwMode="auto">
              <a:xfrm flipV="1">
                <a:off x="4163" y="3318"/>
                <a:ext cx="53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AutoShape 42"/>
              <p:cNvSpPr>
                <a:spLocks noChangeArrowheads="1"/>
              </p:cNvSpPr>
              <p:nvPr/>
            </p:nvSpPr>
            <p:spPr bwMode="auto">
              <a:xfrm>
                <a:off x="723" y="1436"/>
                <a:ext cx="1732" cy="1882"/>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11" name="AutoShape 43"/>
              <p:cNvSpPr>
                <a:spLocks noChangeArrowheads="1"/>
              </p:cNvSpPr>
              <p:nvPr/>
            </p:nvSpPr>
            <p:spPr bwMode="auto">
              <a:xfrm>
                <a:off x="2454" y="1436"/>
                <a:ext cx="1732" cy="1882"/>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12" name="Rectangle 44"/>
              <p:cNvSpPr>
                <a:spLocks noChangeArrowheads="1"/>
              </p:cNvSpPr>
              <p:nvPr/>
            </p:nvSpPr>
            <p:spPr bwMode="auto">
              <a:xfrm>
                <a:off x="4097" y="3371"/>
                <a:ext cx="67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Book Antiqua" panose="02040602050305030304" pitchFamily="18" charset="0"/>
                  </a:rPr>
                  <a:t>Time</a:t>
                </a:r>
              </a:p>
            </p:txBody>
          </p:sp>
        </p:grpSp>
      </p:grpSp>
      <p:sp>
        <p:nvSpPr>
          <p:cNvPr id="13" name="Line 54"/>
          <p:cNvSpPr>
            <a:spLocks noChangeShapeType="1"/>
          </p:cNvSpPr>
          <p:nvPr/>
        </p:nvSpPr>
        <p:spPr bwMode="auto">
          <a:xfrm>
            <a:off x="1904999"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55"/>
          <p:cNvSpPr>
            <a:spLocks noChangeShapeType="1"/>
          </p:cNvSpPr>
          <p:nvPr/>
        </p:nvSpPr>
        <p:spPr bwMode="auto">
          <a:xfrm>
            <a:off x="3705224"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 name="Line 56"/>
          <p:cNvSpPr>
            <a:spLocks noChangeShapeType="1"/>
          </p:cNvSpPr>
          <p:nvPr/>
        </p:nvSpPr>
        <p:spPr bwMode="auto">
          <a:xfrm>
            <a:off x="5541962"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6" name="Line 57"/>
          <p:cNvSpPr>
            <a:spLocks noChangeShapeType="1"/>
          </p:cNvSpPr>
          <p:nvPr/>
        </p:nvSpPr>
        <p:spPr bwMode="auto">
          <a:xfrm>
            <a:off x="7402512"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 name="Rectangle 17"/>
          <p:cNvSpPr/>
          <p:nvPr/>
        </p:nvSpPr>
        <p:spPr>
          <a:xfrm>
            <a:off x="-33681" y="4651273"/>
            <a:ext cx="12256182" cy="1800493"/>
          </a:xfrm>
          <a:prstGeom prst="rect">
            <a:avLst/>
          </a:prstGeom>
        </p:spPr>
        <p:txBody>
          <a:bodyPr wrap="square">
            <a:spAutoFit/>
          </a:bodyPr>
          <a:lstStyle/>
          <a:p>
            <a:pPr marL="514350" indent="-457200">
              <a:spcAft>
                <a:spcPts val="600"/>
              </a:spcAft>
              <a:defRPr/>
            </a:pPr>
            <a:r>
              <a:rPr lang="en-US" sz="2400" dirty="0">
                <a:latin typeface="Book Antiqua" panose="02040602050305030304" pitchFamily="18" charset="0"/>
              </a:rPr>
              <a:t>In each cycle, we have Q/2 inventory </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In all cycles, we have Q/2 inventory. </a:t>
            </a:r>
          </a:p>
          <a:p>
            <a:pPr marL="514350" indent="-457200">
              <a:spcAft>
                <a:spcPts val="600"/>
              </a:spcAft>
              <a:defRPr/>
            </a:pPr>
            <a:r>
              <a:rPr lang="en-US" sz="2400" dirty="0">
                <a:latin typeface="Book Antiqua" panose="02040602050305030304" pitchFamily="18" charset="0"/>
              </a:rPr>
              <a:t>Throughout the year, we have Q/2 inventory.</a:t>
            </a:r>
          </a:p>
          <a:p>
            <a:pPr marL="514350" indent="-457200">
              <a:spcAft>
                <a:spcPts val="600"/>
              </a:spcAft>
              <a:defRPr/>
            </a:pPr>
            <a:r>
              <a:rPr lang="en-US" sz="2400" kern="0" dirty="0">
                <a:latin typeface="Book Antiqua" pitchFamily="18" charset="0"/>
              </a:rPr>
              <a:t>Cost of carrying (holding) one unit of inventory for one year = </a:t>
            </a:r>
            <a:r>
              <a:rPr lang="en-US" sz="2400" b="1" dirty="0">
                <a:solidFill>
                  <a:srgbClr val="AA0000"/>
                </a:solidFill>
                <a:latin typeface="Book Antiqua" panose="02040602050305030304" pitchFamily="18" charset="0"/>
              </a:rPr>
              <a:t>H $ per unit per year.</a:t>
            </a:r>
          </a:p>
          <a:p>
            <a:pPr marL="514350" indent="-457200">
              <a:spcAft>
                <a:spcPts val="600"/>
              </a:spcAft>
              <a:defRPr/>
            </a:pPr>
            <a:r>
              <a:rPr lang="en-US" sz="2400" dirty="0">
                <a:latin typeface="Book Antiqua" panose="02040602050305030304" pitchFamily="18" charset="0"/>
              </a:rPr>
              <a:t>Total Holding Costs (Total Carrying Costs) = </a:t>
            </a:r>
            <a:r>
              <a:rPr lang="en-US" sz="2400" b="1" dirty="0">
                <a:solidFill>
                  <a:srgbClr val="AA0000"/>
                </a:solidFill>
                <a:latin typeface="Book Antiqua" panose="02040602050305030304" pitchFamily="18" charset="0"/>
              </a:rPr>
              <a:t>CC = HQ/2  $ per year</a:t>
            </a:r>
          </a:p>
        </p:txBody>
      </p:sp>
      <p:sp>
        <p:nvSpPr>
          <p:cNvPr id="17" name="Rectangle 44"/>
          <p:cNvSpPr>
            <a:spLocks noChangeArrowheads="1"/>
          </p:cNvSpPr>
          <p:nvPr/>
        </p:nvSpPr>
        <p:spPr bwMode="auto">
          <a:xfrm>
            <a:off x="773751" y="2023270"/>
            <a:ext cx="109966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Book Antiqua" panose="02040602050305030304" pitchFamily="18" charset="0"/>
              </a:rPr>
              <a:t>Quantity</a:t>
            </a:r>
          </a:p>
        </p:txBody>
      </p:sp>
    </p:spTree>
    <p:extLst>
      <p:ext uri="{BB962C8B-B14F-4D97-AF65-F5344CB8AC3E}">
        <p14:creationId xmlns:p14="http://schemas.microsoft.com/office/powerpoint/2010/main" val="13688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dissolve">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8">
                                            <p:txEl>
                                              <p:pRg st="1" end="1"/>
                                            </p:txEl>
                                          </p:spTgt>
                                        </p:tgtEl>
                                        <p:attrNameLst>
                                          <p:attrName>style.visibility</p:attrName>
                                        </p:attrNameLst>
                                      </p:cBhvr>
                                      <p:to>
                                        <p:strVal val="visible"/>
                                      </p:to>
                                    </p:set>
                                    <p:animEffect transition="in" filter="dissolve">
                                      <p:cBhvr>
                                        <p:cTn id="55" dur="500"/>
                                        <p:tgtEl>
                                          <p:spTgt spid="18">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8">
                                            <p:txEl>
                                              <p:pRg st="2" end="2"/>
                                            </p:txEl>
                                          </p:spTgt>
                                        </p:tgtEl>
                                        <p:attrNameLst>
                                          <p:attrName>style.visibility</p:attrName>
                                        </p:attrNameLst>
                                      </p:cBhvr>
                                      <p:to>
                                        <p:strVal val="visible"/>
                                      </p:to>
                                    </p:set>
                                    <p:animEffect transition="in" filter="dissolve">
                                      <p:cBhvr>
                                        <p:cTn id="60" dur="500"/>
                                        <p:tgtEl>
                                          <p:spTgt spid="18">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8">
                                            <p:txEl>
                                              <p:pRg st="3" end="3"/>
                                            </p:txEl>
                                          </p:spTgt>
                                        </p:tgtEl>
                                        <p:attrNameLst>
                                          <p:attrName>style.visibility</p:attrName>
                                        </p:attrNameLst>
                                      </p:cBhvr>
                                      <p:to>
                                        <p:strVal val="visible"/>
                                      </p:to>
                                    </p:set>
                                    <p:animEffect transition="in" filter="dissolve">
                                      <p:cBhvr>
                                        <p:cTn id="65"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animBg="1"/>
      <p:bldP spid="14" grpId="0" animBg="1"/>
      <p:bldP spid="15" grpId="0" animBg="1"/>
      <p:bldP spid="16" grpId="0" animBg="1"/>
      <p:bldP spid="18" grpId="0" build="p"/>
      <p:bldP spid="17" grpId="0"/>
    </p:bldLst>
  </p:timing>
</p:sld>
</file>

<file path=ppt/theme/theme1.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36426</TotalTime>
  <Words>2353</Words>
  <Application>Microsoft Office PowerPoint</Application>
  <PresentationFormat>Widescreen</PresentationFormat>
  <Paragraphs>145</Paragraphs>
  <Slides>23</Slides>
  <Notes>16</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40" baseType="lpstr">
      <vt:lpstr>Arial</vt:lpstr>
      <vt:lpstr>Book Antiqua</vt:lpstr>
      <vt:lpstr>Calibri</vt:lpstr>
      <vt:lpstr>Cambria Math</vt:lpstr>
      <vt:lpstr>Garamond</vt:lpstr>
      <vt:lpstr>Impact</vt:lpstr>
      <vt:lpstr>Lucida Calligraphy</vt:lpstr>
      <vt:lpstr>MS Reference Sans Serif</vt:lpstr>
      <vt:lpstr>Noto Sans Symbols</vt:lpstr>
      <vt:lpstr>Times New Roman</vt:lpstr>
      <vt:lpstr>Verdana</vt:lpstr>
      <vt:lpstr>Viner Hand ITC</vt:lpstr>
      <vt:lpstr>Wingdings</vt:lpstr>
      <vt:lpstr>Lean Thinking Final</vt:lpstr>
      <vt:lpstr>508 Lecture</vt:lpstr>
      <vt:lpstr>Level</vt:lpstr>
      <vt:lpstr>Worksheet</vt:lpstr>
      <vt:lpstr>Order Quantity &amp; Re-Order Point in LittleField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CSL For Continuously Stocked Item With &amp; Without Lost Sales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Greys Sosic</dc:creator>
  <cp:lastModifiedBy>Asef-Vaziri , Ardavan</cp:lastModifiedBy>
  <cp:revision>815</cp:revision>
  <cp:lastPrinted>2021-08-25T16:42:58Z</cp:lastPrinted>
  <dcterms:created xsi:type="dcterms:W3CDTF">1995-06-17T23:31:02Z</dcterms:created>
  <dcterms:modified xsi:type="dcterms:W3CDTF">2022-07-04T00:35:10Z</dcterms:modified>
</cp:coreProperties>
</file>