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40" r:id="rId1"/>
    <p:sldMasterId id="2147483749" r:id="rId2"/>
    <p:sldMasterId id="2147483756" r:id="rId3"/>
  </p:sldMasterIdLst>
  <p:notesMasterIdLst>
    <p:notesMasterId r:id="rId9"/>
  </p:notesMasterIdLst>
  <p:handoutMasterIdLst>
    <p:handoutMasterId r:id="rId10"/>
  </p:handoutMasterIdLst>
  <p:sldIdLst>
    <p:sldId id="1320" r:id="rId4"/>
    <p:sldId id="1322" r:id="rId5"/>
    <p:sldId id="1238" r:id="rId6"/>
    <p:sldId id="1239" r:id="rId7"/>
    <p:sldId id="1236" r:id="rId8"/>
  </p:sldIdLst>
  <p:sldSz cx="12192000" cy="6858000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inciples of Lean and Theory of Constraints" id="{E6BFCA34-1CA5-4F18-A9F3-47D6338ACA87}">
          <p14:sldIdLst>
            <p14:sldId id="1320"/>
            <p14:sldId id="1322"/>
            <p14:sldId id="1238"/>
            <p14:sldId id="1239"/>
            <p14:sldId id="1236"/>
          </p14:sldIdLst>
        </p14:section>
        <p14:section name="7 principles of supply chain management" id="{D45AB62B-6189-45A7-A8F5-6B3FB9A54D03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18" userDrawn="1">
          <p15:clr>
            <a:srgbClr val="A4A3A4"/>
          </p15:clr>
        </p15:guide>
        <p15:guide id="2" pos="298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ef-Vaziri , Ardavan" initials="A,A" lastIdx="1" clrIdx="0">
    <p:extLst>
      <p:ext uri="{19B8F6BF-5375-455C-9EA6-DF929625EA0E}">
        <p15:presenceInfo xmlns:p15="http://schemas.microsoft.com/office/powerpoint/2012/main" userId="S::ardavan.asef-vaziri@csun.edu::6881700c-bd5e-4111-a757-cbc9491e8d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0000"/>
    <a:srgbClr val="3C1581"/>
    <a:srgbClr val="A792EC"/>
    <a:srgbClr val="72659E"/>
    <a:srgbClr val="FF0000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03" autoAdjust="0"/>
    <p:restoredTop sz="89294" autoAdjust="0"/>
  </p:normalViewPr>
  <p:slideViewPr>
    <p:cSldViewPr>
      <p:cViewPr varScale="1">
        <p:scale>
          <a:sx n="97" d="100"/>
          <a:sy n="97" d="100"/>
        </p:scale>
        <p:origin x="684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54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16" y="60"/>
      </p:cViewPr>
      <p:guideLst>
        <p:guide orient="horz" pos="2218"/>
        <p:guide pos="298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52"/>
            <a:ext cx="3078048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429" y="-1552"/>
            <a:ext cx="3078047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6568"/>
            <a:ext cx="3078048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429" y="8916568"/>
            <a:ext cx="3078047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fld id="{4AF56A66-A16D-4DDE-BF06-390EB7CDF1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874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52"/>
            <a:ext cx="3078048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429" y="-1552"/>
            <a:ext cx="3078047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34975" y="711200"/>
            <a:ext cx="6234113" cy="35067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380" y="4458284"/>
            <a:ext cx="5209715" cy="4225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95" tIns="47598" rIns="95195" bIns="475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6568"/>
            <a:ext cx="3078048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429" y="8916568"/>
            <a:ext cx="3078047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fld id="{5A0BD41A-4BE2-453E-B10D-012B00A477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046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992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0242201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/>
          <p:cNvSpPr txBox="1">
            <a:spLocks noGrp="1"/>
          </p:cNvSpPr>
          <p:nvPr>
            <p:ph type="title"/>
          </p:nvPr>
        </p:nvSpPr>
        <p:spPr>
          <a:xfrm>
            <a:off x="609600" y="215372"/>
            <a:ext cx="10972800" cy="10972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400" b="1" i="0" u="none" strike="noStrike" cap="none">
                <a:solidFill>
                  <a:srgbClr val="007FA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 dirty="0"/>
          </a:p>
        </p:txBody>
      </p:sp>
      <p:sp>
        <p:nvSpPr>
          <p:cNvPr id="26" name="Content Placeholder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55600" marR="0" lvl="0" indent="-255600" algn="l" rtl="0">
              <a:spcBef>
                <a:spcPts val="1500"/>
              </a:spcBef>
              <a:buClr>
                <a:srgbClr val="007FA3"/>
              </a:buClr>
              <a:buSzPct val="100000"/>
              <a:buFont typeface="Arial" panose="020B0604020202020204" pitchFamily="34" charset="0"/>
              <a:buChar char="•"/>
              <a:tabLst>
                <a:tab pos="176213" algn="l"/>
              </a:tabLst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283464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228600" algn="l" rtl="0">
              <a:spcBef>
                <a:spcPts val="600"/>
              </a:spcBef>
              <a:buClr>
                <a:srgbClr val="007FA3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6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00"/>
              </a:spcBef>
              <a:buClr>
                <a:srgbClr val="007FA3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n-IN" dirty="0"/>
          </a:p>
          <a:p>
            <a:pPr lvl="1"/>
            <a:endParaRPr lang="en-IN" dirty="0"/>
          </a:p>
          <a:p>
            <a:pPr lvl="2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77819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304800" y="2889251"/>
            <a:ext cx="11480800" cy="201613"/>
            <a:chOff x="144" y="1680"/>
            <a:chExt cx="5424" cy="144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154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103632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270250"/>
            <a:ext cx="85344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Design for SCM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BCBFF06A-55B7-45F1-AA39-F2EC6F0D8C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13860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Design for SCM</a:t>
            </a:r>
          </a:p>
        </p:txBody>
      </p:sp>
    </p:spTree>
    <p:extLst>
      <p:ext uri="{BB962C8B-B14F-4D97-AF65-F5344CB8AC3E}">
        <p14:creationId xmlns:p14="http://schemas.microsoft.com/office/powerpoint/2010/main" val="1106930427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Design for SCM</a:t>
            </a:r>
          </a:p>
        </p:txBody>
      </p:sp>
    </p:spTree>
    <p:extLst>
      <p:ext uri="{BB962C8B-B14F-4D97-AF65-F5344CB8AC3E}">
        <p14:creationId xmlns:p14="http://schemas.microsoft.com/office/powerpoint/2010/main" val="908698658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Design for SCM</a:t>
            </a:r>
          </a:p>
        </p:txBody>
      </p:sp>
    </p:spTree>
    <p:extLst>
      <p:ext uri="{BB962C8B-B14F-4D97-AF65-F5344CB8AC3E}">
        <p14:creationId xmlns:p14="http://schemas.microsoft.com/office/powerpoint/2010/main" val="2914266271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Design for SCM</a:t>
            </a:r>
          </a:p>
        </p:txBody>
      </p:sp>
    </p:spTree>
    <p:extLst>
      <p:ext uri="{BB962C8B-B14F-4D97-AF65-F5344CB8AC3E}">
        <p14:creationId xmlns:p14="http://schemas.microsoft.com/office/powerpoint/2010/main" val="4248362766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Design for SCM</a:t>
            </a:r>
          </a:p>
        </p:txBody>
      </p:sp>
    </p:spTree>
    <p:extLst>
      <p:ext uri="{BB962C8B-B14F-4D97-AF65-F5344CB8AC3E}">
        <p14:creationId xmlns:p14="http://schemas.microsoft.com/office/powerpoint/2010/main" val="3679155335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Design for SCM</a:t>
            </a:r>
          </a:p>
        </p:txBody>
      </p:sp>
    </p:spTree>
    <p:extLst>
      <p:ext uri="{BB962C8B-B14F-4D97-AF65-F5344CB8AC3E}">
        <p14:creationId xmlns:p14="http://schemas.microsoft.com/office/powerpoint/2010/main" val="2955343670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Design for SCM</a:t>
            </a:r>
          </a:p>
        </p:txBody>
      </p:sp>
    </p:spTree>
    <p:extLst>
      <p:ext uri="{BB962C8B-B14F-4D97-AF65-F5344CB8AC3E}">
        <p14:creationId xmlns:p14="http://schemas.microsoft.com/office/powerpoint/2010/main" val="3237109504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Design for SCM</a:t>
            </a:r>
          </a:p>
        </p:txBody>
      </p:sp>
    </p:spTree>
    <p:extLst>
      <p:ext uri="{BB962C8B-B14F-4D97-AF65-F5344CB8AC3E}">
        <p14:creationId xmlns:p14="http://schemas.microsoft.com/office/powerpoint/2010/main" val="424531844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10064" y="0"/>
            <a:ext cx="1219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1206227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Design for SCM</a:t>
            </a:r>
          </a:p>
        </p:txBody>
      </p:sp>
    </p:spTree>
    <p:extLst>
      <p:ext uri="{BB962C8B-B14F-4D97-AF65-F5344CB8AC3E}">
        <p14:creationId xmlns:p14="http://schemas.microsoft.com/office/powerpoint/2010/main" val="1264684387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Design for SCM</a:t>
            </a:r>
          </a:p>
        </p:txBody>
      </p:sp>
    </p:spTree>
    <p:extLst>
      <p:ext uri="{BB962C8B-B14F-4D97-AF65-F5344CB8AC3E}">
        <p14:creationId xmlns:p14="http://schemas.microsoft.com/office/powerpoint/2010/main" val="2512083250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Design for SCM</a:t>
            </a:r>
          </a:p>
        </p:txBody>
      </p:sp>
    </p:spTree>
    <p:extLst>
      <p:ext uri="{BB962C8B-B14F-4D97-AF65-F5344CB8AC3E}">
        <p14:creationId xmlns:p14="http://schemas.microsoft.com/office/powerpoint/2010/main" val="1914137834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igure + Capti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609600" y="228601"/>
            <a:ext cx="10972800" cy="106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rgbClr val="007FA3"/>
              </a:buClr>
              <a:buFont typeface="Times New Roman"/>
              <a:buNone/>
              <a:defRPr sz="3400" b="1" i="0" u="none" strike="noStrike" cap="none">
                <a:solidFill>
                  <a:srgbClr val="007FA3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09600" y="5368160"/>
            <a:ext cx="10972800" cy="91685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Clr>
                <a:srgbClr val="007FA3"/>
              </a:buClr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125293" y="6172200"/>
            <a:ext cx="1146047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8447617" y="113072"/>
            <a:ext cx="28447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11292415" y="113072"/>
            <a:ext cx="735711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spcBef>
                <a:spcPts val="0"/>
              </a:spcBef>
              <a:buSzPct val="25000"/>
            </a:pPr>
            <a:fld id="{00000000-1234-1234-1234-123412341234}" type="slidenum">
              <a:rPr lang="en-US" sz="90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pPr algn="r">
                <a:spcBef>
                  <a:spcPts val="0"/>
                </a:spcBef>
                <a:buSzPct val="25000"/>
              </a:pPr>
              <a:t>‹#›</a:t>
            </a:fld>
            <a:endParaRPr lang="en-US" sz="9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844757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711176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5292" y="6172201"/>
            <a:ext cx="11460480" cy="2354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6EFB-3F44-496C-A842-1E0B3D3B975A}" type="datetimeFigureOut">
              <a:rPr lang="en-US" smtClean="0"/>
              <a:pPr/>
              <a:t>7/30/2023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2350-5261-4F5C-9DF5-EF0D264FC8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631627" y="2641680"/>
            <a:ext cx="10972800" cy="711176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4"/>
          </p:nvPr>
        </p:nvSpPr>
        <p:spPr>
          <a:xfrm>
            <a:off x="609600" y="3683160"/>
            <a:ext cx="10972800" cy="711176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5"/>
          </p:nvPr>
        </p:nvSpPr>
        <p:spPr>
          <a:xfrm>
            <a:off x="609600" y="4724640"/>
            <a:ext cx="10972800" cy="711176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871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  <p:extLst>
      <p:ext uri="{BB962C8B-B14F-4D97-AF65-F5344CB8AC3E}">
        <p14:creationId xmlns:p14="http://schemas.microsoft.com/office/powerpoint/2010/main" val="241121434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>
              <a:defRPr sz="22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>
              <a:buClrTx/>
              <a:defRPr sz="18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5770428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None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buClr>
                <a:schemeClr val="tx2">
                  <a:lumMod val="50000"/>
                </a:schemeClr>
              </a:buClr>
              <a:buFont typeface="Wingdings" pitchFamily="2" charset="2"/>
              <a:buChar char="p"/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buClr>
                <a:schemeClr val="tx2">
                  <a:lumMod val="50000"/>
                </a:schemeClr>
              </a:buClr>
              <a:buFont typeface="Wingdings" pitchFamily="2" charset="2"/>
              <a:buChar char="n"/>
              <a:defRPr>
                <a:solidFill>
                  <a:schemeClr val="tx2">
                    <a:lumMod val="50000"/>
                  </a:schemeClr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196029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5734" y="1520826"/>
            <a:ext cx="5450417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9351" y="1520826"/>
            <a:ext cx="5450416" cy="4632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66661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5002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3251200" y="5562600"/>
            <a:ext cx="8636000" cy="990600"/>
          </a:xfrm>
          <a:prstGeom prst="rect">
            <a:avLst/>
          </a:prstGeom>
        </p:spPr>
        <p:txBody>
          <a:bodyPr/>
          <a:lstStyle>
            <a:lvl1pPr algn="r">
              <a:buNone/>
              <a:defRPr>
                <a:solidFill>
                  <a:schemeClr val="bg1"/>
                </a:solidFill>
                <a:latin typeface="Lucida Calligraphy" pitchFamily="66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389713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>
            <a:off x="0" y="0"/>
            <a:ext cx="12192000" cy="3886200"/>
          </a:xfrm>
          <a:prstGeom prst="rect">
            <a:avLst/>
          </a:prstGeom>
          <a:solidFill>
            <a:srgbClr val="007FA3"/>
          </a:solidFill>
          <a:ln w="25400" cap="flat" cmpd="sng">
            <a:solidFill>
              <a:srgbClr val="007FA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Shape 19"/>
          <p:cNvSpPr txBox="1">
            <a:spLocks noGrp="1"/>
          </p:cNvSpPr>
          <p:nvPr>
            <p:ph type="ctrTitle"/>
          </p:nvPr>
        </p:nvSpPr>
        <p:spPr>
          <a:xfrm>
            <a:off x="914400" y="762001"/>
            <a:ext cx="10363200" cy="283845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Font typeface="Times New Roman"/>
              <a:buNone/>
              <a:defRPr sz="3600" b="1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ubTitle" idx="1"/>
          </p:nvPr>
        </p:nvSpPr>
        <p:spPr>
          <a:xfrm>
            <a:off x="899584" y="3962400"/>
            <a:ext cx="10392833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007FA3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spcBef>
                <a:spcPts val="6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spcBef>
                <a:spcPts val="600"/>
              </a:spcBef>
              <a:buClr>
                <a:srgbClr val="007FA3"/>
              </a:buClr>
              <a:buFont typeface="Noto Sans Symbols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spcBef>
                <a:spcPts val="6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spcBef>
                <a:spcPts val="6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spcBef>
                <a:spcPts val="300"/>
              </a:spcBef>
              <a:buClr>
                <a:srgbClr val="007FA3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125293" y="6172200"/>
            <a:ext cx="11460479" cy="2354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8447617" y="113072"/>
            <a:ext cx="28447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11292415" y="113072"/>
            <a:ext cx="735711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900" smtClean="0">
                <a:solidFill>
                  <a:schemeClr val="lt1"/>
                </a:solidFill>
              </a:rPr>
              <a:pPr algn="r">
                <a:buSzPct val="25000"/>
              </a:pPr>
              <a:t>‹#›</a:t>
            </a:fld>
            <a:endParaRPr lang="en-US" sz="900" dirty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735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gure + Capti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8447617" y="113072"/>
            <a:ext cx="28447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11292415" y="113072"/>
            <a:ext cx="735711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900" smtClean="0">
                <a:solidFill>
                  <a:schemeClr val="dk1"/>
                </a:solidFill>
              </a:rPr>
              <a:pPr algn="r">
                <a:buSzPct val="25000"/>
              </a:pPr>
              <a:t>‹#›</a:t>
            </a:fld>
            <a:endParaRPr lang="en-US" sz="9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051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0581" y="6550224"/>
            <a:ext cx="95586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Basic Models in Supply Chain Management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AC44B36-7709-44F4-ADD7-4F4D66BCE20A}"/>
              </a:ext>
            </a:extLst>
          </p:cNvPr>
          <p:cNvSpPr/>
          <p:nvPr userDrawn="1"/>
        </p:nvSpPr>
        <p:spPr bwMode="auto">
          <a:xfrm>
            <a:off x="0" y="-7873"/>
            <a:ext cx="12192000" cy="589737"/>
          </a:xfrm>
          <a:prstGeom prst="rect">
            <a:avLst/>
          </a:prstGeom>
          <a:solidFill>
            <a:srgbClr val="A80000"/>
          </a:solidFill>
          <a:ln w="9525" cap="flat" cmpd="sng" algn="ctr">
            <a:solidFill>
              <a:srgbClr val="A8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A80000"/>
              </a:highlight>
              <a:latin typeface="Verdana" pitchFamily="-112" charset="0"/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589738"/>
          </a:xfrm>
          <a:prstGeom prst="rect">
            <a:avLst/>
          </a:prstGeom>
          <a:noFill/>
          <a:ln w="9525">
            <a:solidFill>
              <a:srgbClr val="A5002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29812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73" r:id="rId7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highlight>
            <a:srgbClr val="A80000"/>
          </a:highlight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Shape 15" descr="Pearson Logo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95480" y="6471923"/>
            <a:ext cx="1223999" cy="279914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 Placeholder 5"/>
          <p:cNvSpPr txBox="1">
            <a:spLocks/>
          </p:cNvSpPr>
          <p:nvPr userDrawn="1"/>
        </p:nvSpPr>
        <p:spPr>
          <a:xfrm>
            <a:off x="3426348" y="6563562"/>
            <a:ext cx="8103551" cy="229382"/>
          </a:xfrm>
          <a:prstGeom prst="rect">
            <a:avLst/>
          </a:prstGeom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255588" marR="0" lvl="0" indent="-2555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en-US" altLang="en-US" sz="1200" dirty="0">
                <a:solidFill>
                  <a:schemeClr val="tx1"/>
                </a:solidFill>
                <a:latin typeface="Verdana"/>
                <a:ea typeface="Verdana" panose="020B0604030504040204" pitchFamily="34" charset="0"/>
                <a:cs typeface="Verdana" panose="020B0604030504040204" pitchFamily="34" charset="0"/>
              </a:rPr>
              <a:t>Copyright © 2019, 2016, 2013 Pearson Education, Inc. All Rights Reserved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DBCB88-2D83-44C8-82C3-2F695F73B21D}"/>
              </a:ext>
            </a:extLst>
          </p:cNvPr>
          <p:cNvSpPr/>
          <p:nvPr userDrawn="1"/>
        </p:nvSpPr>
        <p:spPr>
          <a:xfrm>
            <a:off x="3373" y="0"/>
            <a:ext cx="606227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B444F90-AF4A-4472-8B1E-3AAFFB858493}"/>
              </a:ext>
            </a:extLst>
          </p:cNvPr>
          <p:cNvSpPr/>
          <p:nvPr userDrawn="1"/>
        </p:nvSpPr>
        <p:spPr>
          <a:xfrm>
            <a:off x="11582400" y="0"/>
            <a:ext cx="606227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E0E4B4-2A3A-4B38-ACC2-11C84A4B7D81}"/>
              </a:ext>
            </a:extLst>
          </p:cNvPr>
          <p:cNvCxnSpPr/>
          <p:nvPr userDrawn="1"/>
        </p:nvCxnSpPr>
        <p:spPr>
          <a:xfrm>
            <a:off x="0" y="914400"/>
            <a:ext cx="12188627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3B88940-F6AF-4A5D-8D7A-39E171DF6B68}"/>
              </a:ext>
            </a:extLst>
          </p:cNvPr>
          <p:cNvCxnSpPr/>
          <p:nvPr userDrawn="1"/>
        </p:nvCxnSpPr>
        <p:spPr>
          <a:xfrm>
            <a:off x="3373" y="6324600"/>
            <a:ext cx="12188627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50">
            <a:extLst>
              <a:ext uri="{FF2B5EF4-FFF2-40B4-BE49-F238E27FC236}">
                <a16:creationId xmlns:a16="http://schemas.microsoft.com/office/drawing/2014/main" id="{D2321382-1636-4EB5-A73B-7A5CF3E0C6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609600" y="1"/>
            <a:ext cx="12192000" cy="914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1519798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3600" b="0" i="0" u="none" strike="noStrike" cap="none">
          <a:solidFill>
            <a:srgbClr val="3C1581"/>
          </a:solidFill>
          <a:latin typeface="Impact" panose="020B0806030902050204" pitchFamily="34" charset="0"/>
          <a:ea typeface="Impact" panose="020B0806030902050204" pitchFamily="34" charset="0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255588" marR="0" lvl="0" indent="-25558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4"/>
            <a:ext cx="109728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r>
              <a:rPr lang="en-US" dirty="0"/>
              <a:t>DSO 581</a:t>
            </a:r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r>
              <a:rPr lang="en-US" dirty="0"/>
              <a:t>Design for SCM</a:t>
            </a:r>
          </a:p>
        </p:txBody>
      </p:sp>
      <p:sp>
        <p:nvSpPr>
          <p:cNvPr id="153607" name="Rectangle 7"/>
          <p:cNvSpPr>
            <a:spLocks noChangeArrowheads="1"/>
          </p:cNvSpPr>
          <p:nvPr/>
        </p:nvSpPr>
        <p:spPr bwMode="auto">
          <a:xfrm>
            <a:off x="0" y="0"/>
            <a:ext cx="3048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153608" name="Line 8"/>
          <p:cNvSpPr>
            <a:spLocks noChangeShapeType="1"/>
          </p:cNvSpPr>
          <p:nvPr/>
        </p:nvSpPr>
        <p:spPr bwMode="auto">
          <a:xfrm>
            <a:off x="609600" y="1447800"/>
            <a:ext cx="107696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53609" name="Rectangle 9"/>
          <p:cNvSpPr>
            <a:spLocks noChangeArrowheads="1"/>
          </p:cNvSpPr>
          <p:nvPr/>
        </p:nvSpPr>
        <p:spPr bwMode="auto">
          <a:xfrm>
            <a:off x="0" y="2286000"/>
            <a:ext cx="3048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153610" name="Rectangle 10"/>
          <p:cNvSpPr>
            <a:spLocks noChangeArrowheads="1"/>
          </p:cNvSpPr>
          <p:nvPr/>
        </p:nvSpPr>
        <p:spPr bwMode="auto">
          <a:xfrm>
            <a:off x="0" y="4572000"/>
            <a:ext cx="3048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153611" name="Rectangle 11"/>
          <p:cNvSpPr>
            <a:spLocks noChangeArrowheads="1"/>
          </p:cNvSpPr>
          <p:nvPr userDrawn="1"/>
        </p:nvSpPr>
        <p:spPr bwMode="auto">
          <a:xfrm>
            <a:off x="9245600" y="6400800"/>
            <a:ext cx="25400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 eaLnBrk="1" hangingPunct="1">
              <a:defRPr/>
            </a:pPr>
            <a:fld id="{618FC397-7248-44EB-84B7-24EC557E153A}" type="slidenum">
              <a:rPr lang="en-US" sz="1000"/>
              <a:pPr algn="r" eaLnBrk="1" hangingPunct="1">
                <a:defRPr/>
              </a:pPr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931870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</p:sldLayoutIdLst>
  <p:transition/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l7Kfb9UDb_k?feature=oemb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hyperlink" Target="https://youtu.be/l7Kfb9UDb_k" TargetMode="Externa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594" y="0"/>
            <a:ext cx="12170229" cy="1905000"/>
          </a:xfrm>
        </p:spPr>
        <p:txBody>
          <a:bodyPr anchor="t"/>
          <a:lstStyle/>
          <a:p>
            <a:r>
              <a:rPr lang="en-US" dirty="0"/>
              <a:t>Aggregation</a:t>
            </a:r>
            <a:br>
              <a:rPr lang="en-US" dirty="0"/>
            </a:br>
            <a:r>
              <a:rPr lang="en-US" sz="4800" dirty="0"/>
              <a:t>Transportation Cost vs Inventory Carrying Cost</a:t>
            </a:r>
            <a:endParaRPr lang="en-US" sz="4800" dirty="0">
              <a:ea typeface="ＭＳ Ｐゴシック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D9C2A1-B632-4976-A697-D2A5CE439A50}"/>
              </a:ext>
            </a:extLst>
          </p:cNvPr>
          <p:cNvSpPr txBox="1"/>
          <p:nvPr/>
        </p:nvSpPr>
        <p:spPr>
          <a:xfrm>
            <a:off x="-4354" y="6488668"/>
            <a:ext cx="1219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1" dirty="0">
                <a:solidFill>
                  <a:schemeClr val="bg1"/>
                </a:solidFill>
                <a:latin typeface="Lucida Calligraphy" panose="03010101010101010101" pitchFamily="66" charset="0"/>
                <a:ea typeface="ＭＳ Ｐゴシック" pitchFamily="-65" charset="-128"/>
                <a:cs typeface="MS Reference Sans Serif" pitchFamily="34" charset="0"/>
              </a:rPr>
              <a:t>Ardavan Asef-Vaziri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E1A4E81-E328-4B46-B0EC-D8854AAF37C7}"/>
              </a:ext>
            </a:extLst>
          </p:cNvPr>
          <p:cNvSpPr/>
          <p:nvPr/>
        </p:nvSpPr>
        <p:spPr>
          <a:xfrm>
            <a:off x="0" y="3167390"/>
            <a:ext cx="43815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2800" b="1" i="1" kern="0" dirty="0">
                <a:solidFill>
                  <a:schemeClr val="bg1"/>
                </a:solidFill>
                <a:latin typeface="Book Antiqua" panose="02040602050305030304" pitchFamily="18" charset="0"/>
                <a:cs typeface="Tahoma" pitchFamily="34" charset="0"/>
              </a:rPr>
              <a:t>Based on the material in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8A907D-1121-4AA5-BA82-B5152A4097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3733800"/>
            <a:ext cx="2533650" cy="295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44935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1BC8BFE-D2A6-426B-B484-A2C94A1DF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Online Media 3" title="LogisticsTrans vs Carrying">
            <a:hlinkClick r:id="" action="ppaction://media"/>
            <a:extLst>
              <a:ext uri="{FF2B5EF4-FFF2-40B4-BE49-F238E27FC236}">
                <a16:creationId xmlns:a16="http://schemas.microsoft.com/office/drawing/2014/main" id="{4F02F3CB-0CCD-4EB9-B7BB-F3F6889B14EC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0599" y="31955"/>
            <a:ext cx="12090801" cy="6830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7713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45AD987-05DE-4090-9249-EECE7B2CB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09600"/>
          </a:xfrm>
        </p:spPr>
        <p:txBody>
          <a:bodyPr/>
          <a:lstStyle/>
          <a:p>
            <a:r>
              <a:rPr lang="en-US" dirty="0"/>
              <a:t>Logistics Costs &amp; Aggregation- Transportation vs Inventory Costs</a:t>
            </a:r>
            <a:endParaRPr lang="en-US" b="1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3CDDC99-C7B1-4AD6-8A0F-3C25C6EC47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1884579"/>
              </p:ext>
            </p:extLst>
          </p:nvPr>
        </p:nvGraphicFramePr>
        <p:xfrm>
          <a:off x="152400" y="762000"/>
          <a:ext cx="11725941" cy="49948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34" name="Worksheet" r:id="rId3" imgW="8877078" imgH="3781359" progId="Excel.Sheet.12">
                  <p:embed/>
                </p:oleObj>
              </mc:Choice>
              <mc:Fallback>
                <p:oleObj name="Worksheet" r:id="rId3" imgW="8877078" imgH="3781359" progId="Excel.Sheet.12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53CDDC99-C7B1-4AD6-8A0F-3C25C6EC470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" y="762000"/>
                        <a:ext cx="11725941" cy="49948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C670E350-10F4-4EFF-A135-40A1687D6E9A}"/>
              </a:ext>
            </a:extLst>
          </p:cNvPr>
          <p:cNvSpPr/>
          <p:nvPr/>
        </p:nvSpPr>
        <p:spPr bwMode="auto">
          <a:xfrm>
            <a:off x="2161646" y="742336"/>
            <a:ext cx="821436" cy="1924664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E08976-44D6-4F51-BBCC-A20A9BCF229F}"/>
              </a:ext>
            </a:extLst>
          </p:cNvPr>
          <p:cNvSpPr/>
          <p:nvPr/>
        </p:nvSpPr>
        <p:spPr bwMode="auto">
          <a:xfrm>
            <a:off x="2170028" y="2728450"/>
            <a:ext cx="804672" cy="481781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6CFA1A8-DA2D-4E08-B4F7-3439F64BA9C0}"/>
              </a:ext>
            </a:extLst>
          </p:cNvPr>
          <p:cNvSpPr/>
          <p:nvPr/>
        </p:nvSpPr>
        <p:spPr bwMode="auto">
          <a:xfrm>
            <a:off x="2171478" y="3271681"/>
            <a:ext cx="804672" cy="233519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7BADDAC-8019-4DDA-9294-937B01C95E5D}"/>
              </a:ext>
            </a:extLst>
          </p:cNvPr>
          <p:cNvSpPr txBox="1"/>
          <p:nvPr/>
        </p:nvSpPr>
        <p:spPr>
          <a:xfrm>
            <a:off x="149157" y="5992197"/>
            <a:ext cx="35084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0" u="sng" strike="noStrike" dirty="0">
                <a:solidFill>
                  <a:srgbClr val="0563C1"/>
                </a:solidFill>
                <a:effectLst/>
                <a:latin typeface="Book Antiqua" panose="02040602050305030304" pitchFamily="18" charset="0"/>
                <a:hlinkClick r:id="rId5"/>
              </a:rPr>
              <a:t>https://youtu.be/l7Kfb9UDb_k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977144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9" grpId="0" animBg="1"/>
      <p:bldP spid="9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45AD987-05DE-4090-9249-EECE7B2CB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09600"/>
          </a:xfrm>
        </p:spPr>
        <p:txBody>
          <a:bodyPr/>
          <a:lstStyle/>
          <a:p>
            <a:r>
              <a:rPr lang="en-US" dirty="0"/>
              <a:t>Logistics Costs &amp; Aggregation- Transportation vs Inventory Costs</a:t>
            </a:r>
            <a:endParaRPr lang="en-US" b="1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1A0B3761-FD7A-4B2A-B176-B87E500A2C9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" y="634181"/>
          <a:ext cx="3569054" cy="56904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58" name="Worksheet" r:id="rId3" imgW="2371592" imgH="3781268" progId="Excel.Sheet.12">
                  <p:embed/>
                </p:oleObj>
              </mc:Choice>
              <mc:Fallback>
                <p:oleObj name="Worksheet" r:id="rId3" imgW="2371592" imgH="3781268" progId="Excel.Shee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1A0B3761-FD7A-4B2A-B176-B87E500A2C9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" y="634181"/>
                        <a:ext cx="3569054" cy="56904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541138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66FD0-8A88-4D36-B6CF-F974E3D68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LogiTans.vs.Carry.xlsx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7E489006-1CA4-4674-8821-94F4139EA41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9600" y="626808"/>
          <a:ext cx="10210800" cy="58435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82" name="Worksheet" r:id="rId3" imgW="11001508" imgH="6296280" progId="Excel.Sheet.12">
                  <p:embed/>
                </p:oleObj>
              </mc:Choice>
              <mc:Fallback>
                <p:oleObj name="Worksheet" r:id="rId3" imgW="11001508" imgH="6296280" progId="Excel.Shee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7E489006-1CA4-4674-8821-94F4139EA41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626808"/>
                        <a:ext cx="10210800" cy="58435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015086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Lean Thinking Final">
  <a:themeElements>
    <a:clrScheme name="Custom 22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C000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08 Lectur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007FA3"/>
      </a:lt2>
      <a:accent1>
        <a:srgbClr val="3C1581"/>
      </a:accent1>
      <a:accent2>
        <a:srgbClr val="1A6C7C"/>
      </a:accent2>
      <a:accent3>
        <a:srgbClr val="CC730D"/>
      </a:accent3>
      <a:accent4>
        <a:srgbClr val="B2AA00"/>
      </a:accent4>
      <a:accent5>
        <a:srgbClr val="1B9332"/>
      </a:accent5>
      <a:accent6>
        <a:srgbClr val="7F7F7F"/>
      </a:accent6>
      <a:hlink>
        <a:srgbClr val="3C1581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eve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30319</TotalTime>
  <Words>48</Words>
  <Application>Microsoft Office PowerPoint</Application>
  <PresentationFormat>Widescreen</PresentationFormat>
  <Paragraphs>8</Paragraphs>
  <Slides>5</Slides>
  <Notes>1</Notes>
  <HiddenSlides>0</HiddenSlides>
  <MMClips>1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20" baseType="lpstr">
      <vt:lpstr>Arial</vt:lpstr>
      <vt:lpstr>Book Antiqua</vt:lpstr>
      <vt:lpstr>Garamond</vt:lpstr>
      <vt:lpstr>Impact</vt:lpstr>
      <vt:lpstr>Lucida Calligraphy</vt:lpstr>
      <vt:lpstr>MS Reference Sans Serif</vt:lpstr>
      <vt:lpstr>Noto Sans Symbols</vt:lpstr>
      <vt:lpstr>Times New Roman</vt:lpstr>
      <vt:lpstr>Verdana</vt:lpstr>
      <vt:lpstr>Wingdings</vt:lpstr>
      <vt:lpstr>Lean Thinking Final</vt:lpstr>
      <vt:lpstr>508 Lecture</vt:lpstr>
      <vt:lpstr>Level</vt:lpstr>
      <vt:lpstr>Microsoft Excel Worksheet</vt:lpstr>
      <vt:lpstr>Worksheet</vt:lpstr>
      <vt:lpstr>Aggregation Transportation Cost vs Inventory Carrying Cost</vt:lpstr>
      <vt:lpstr>PowerPoint Presentation</vt:lpstr>
      <vt:lpstr>Logistics Costs &amp; Aggregation- Transportation vs Inventory Costs</vt:lpstr>
      <vt:lpstr>Logistics Costs &amp; Aggregation- Transportation vs Inventory Costs</vt:lpstr>
      <vt:lpstr>LogiTans.vs.Carry.xlsx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Greys Sosic</dc:creator>
  <cp:lastModifiedBy>Asef-Vaziri , Ardavan</cp:lastModifiedBy>
  <cp:revision>680</cp:revision>
  <cp:lastPrinted>2021-08-25T16:42:58Z</cp:lastPrinted>
  <dcterms:created xsi:type="dcterms:W3CDTF">1995-06-17T23:31:02Z</dcterms:created>
  <dcterms:modified xsi:type="dcterms:W3CDTF">2023-07-31T01:05:46Z</dcterms:modified>
</cp:coreProperties>
</file>