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 id="2147483756" r:id="rId3"/>
  </p:sldMasterIdLst>
  <p:notesMasterIdLst>
    <p:notesMasterId r:id="rId14"/>
  </p:notesMasterIdLst>
  <p:handoutMasterIdLst>
    <p:handoutMasterId r:id="rId15"/>
  </p:handoutMasterIdLst>
  <p:sldIdLst>
    <p:sldId id="1316" r:id="rId4"/>
    <p:sldId id="1317" r:id="rId5"/>
    <p:sldId id="1318" r:id="rId6"/>
    <p:sldId id="1108" r:id="rId7"/>
    <p:sldId id="641" r:id="rId8"/>
    <p:sldId id="1319" r:id="rId9"/>
    <p:sldId id="638" r:id="rId10"/>
    <p:sldId id="639" r:id="rId11"/>
    <p:sldId id="642" r:id="rId12"/>
    <p:sldId id="637" r:id="rId13"/>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Principles of Lean and Theory of Constraints" id="{E6BFCA34-1CA5-4F18-A9F3-47D6338ACA87}">
          <p14:sldIdLst>
            <p14:sldId id="1316"/>
            <p14:sldId id="1317"/>
            <p14:sldId id="1318"/>
            <p14:sldId id="1108"/>
            <p14:sldId id="641"/>
            <p14:sldId id="1319"/>
            <p14:sldId id="638"/>
            <p14:sldId id="639"/>
            <p14:sldId id="642"/>
            <p14:sldId id="63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03" autoAdjust="0"/>
    <p:restoredTop sz="89294" autoAdjust="0"/>
  </p:normalViewPr>
  <p:slideViewPr>
    <p:cSldViewPr>
      <p:cViewPr varScale="1">
        <p:scale>
          <a:sx n="97" d="100"/>
          <a:sy n="97" d="100"/>
        </p:scale>
        <p:origin x="684" y="90"/>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501838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A0BD41A-4BE2-453E-B10D-012B00A477F7}" type="slidenum">
              <a:rPr lang="en-US" smtClean="0"/>
              <a:pPr>
                <a:defRPr/>
              </a:pPr>
              <a:t>10</a:t>
            </a:fld>
            <a:endParaRPr lang="en-US" dirty="0"/>
          </a:p>
        </p:txBody>
      </p:sp>
    </p:spTree>
    <p:extLst>
      <p:ext uri="{BB962C8B-B14F-4D97-AF65-F5344CB8AC3E}">
        <p14:creationId xmlns:p14="http://schemas.microsoft.com/office/powerpoint/2010/main" val="112032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dirty="0"/>
            </a:p>
          </p:txBody>
        </p:sp>
      </p:grpSp>
      <p:sp>
        <p:nvSpPr>
          <p:cNvPr id="154626"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54627"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dirty="0"/>
              <a:t>DSO 581</a:t>
            </a:r>
          </a:p>
        </p:txBody>
      </p:sp>
      <p:sp>
        <p:nvSpPr>
          <p:cNvPr id="9" name="Rectangle 5"/>
          <p:cNvSpPr>
            <a:spLocks noGrp="1" noChangeArrowheads="1"/>
          </p:cNvSpPr>
          <p:nvPr>
            <p:ph type="ftr" sz="quarter" idx="11"/>
          </p:nvPr>
        </p:nvSpPr>
        <p:spPr/>
        <p:txBody>
          <a:bodyPr/>
          <a:lstStyle>
            <a:lvl1pPr>
              <a:defRPr/>
            </a:lvl1pPr>
          </a:lstStyle>
          <a:p>
            <a:pPr>
              <a:defRPr/>
            </a:pPr>
            <a:r>
              <a:rPr lang="en-US" dirty="0"/>
              <a:t>Design for SCM</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CBFF06A-55B7-45F1-AA39-F2EC6F0D8CEE}" type="slidenum">
              <a:rPr lang="en-US"/>
              <a:pPr>
                <a:defRPr/>
              </a:pPr>
              <a:t>‹#›</a:t>
            </a:fld>
            <a:endParaRPr lang="en-US" dirty="0"/>
          </a:p>
        </p:txBody>
      </p:sp>
    </p:spTree>
    <p:extLst>
      <p:ext uri="{BB962C8B-B14F-4D97-AF65-F5344CB8AC3E}">
        <p14:creationId xmlns:p14="http://schemas.microsoft.com/office/powerpoint/2010/main" val="355013860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10693042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90869865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1426627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836276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67915533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5534367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23710950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531844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26468438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51208325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91413783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609600" y="228601"/>
            <a:ext cx="109728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609600" y="5368160"/>
            <a:ext cx="109728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spcBef>
                <a:spcPts val="0"/>
              </a:spcBef>
              <a:buSzPct val="25000"/>
            </a:pPr>
            <a:fld id="{00000000-1234-1234-1234-123412341234}" type="slidenum">
              <a:rPr lang="en-US" sz="900" smtClean="0">
                <a:solidFill>
                  <a:schemeClr val="dk1"/>
                </a:solidFill>
                <a:latin typeface="Arial"/>
                <a:ea typeface="Arial"/>
                <a:cs typeface="Arial"/>
                <a:sym typeface="Arial"/>
              </a:rPr>
              <a:pPr algn="r">
                <a:spcBef>
                  <a:spcPts val="0"/>
                </a:spcBef>
                <a:buSzPct val="25000"/>
              </a:pPr>
              <a:t>‹#›</a:t>
            </a:fld>
            <a:endParaRPr lang="en-US" sz="90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284475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8/3/2023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631627" y="264168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4"/>
          </p:nvPr>
        </p:nvSpPr>
        <p:spPr>
          <a:xfrm>
            <a:off x="609600" y="368316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5"/>
          </p:nvPr>
        </p:nvSpPr>
        <p:spPr>
          <a:xfrm>
            <a:off x="609600" y="472464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7787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271389713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3.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Basic Models in Supply Chain Management</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73" r:id="rId7"/>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04"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53605"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Design for SCM</a:t>
            </a:r>
          </a:p>
        </p:txBody>
      </p:sp>
      <p:sp>
        <p:nvSpPr>
          <p:cNvPr id="153607"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08"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53609"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0"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1" name="Rectangle 11"/>
          <p:cNvSpPr>
            <a:spLocks noChangeArrowheads="1"/>
          </p:cNvSpPr>
          <p:nvPr userDrawn="1"/>
        </p:nvSpPr>
        <p:spPr bwMode="auto">
          <a:xfrm>
            <a:off x="9245600" y="6400800"/>
            <a:ext cx="2540000" cy="76200"/>
          </a:xfrm>
          <a:prstGeom prst="rect">
            <a:avLst/>
          </a:prstGeom>
          <a:noFill/>
          <a:ln w="9525">
            <a:noFill/>
            <a:miter lim="800000"/>
            <a:headEnd/>
            <a:tailEnd/>
          </a:ln>
          <a:effectLst/>
        </p:spPr>
        <p:txBody>
          <a:bodyPr anchor="b"/>
          <a:lstStyle/>
          <a:p>
            <a:pPr algn="r" eaLnBrk="1" hangingPunct="1">
              <a:defRPr/>
            </a:pPr>
            <a:fld id="{618FC397-7248-44EB-84B7-24EC557E153A}" type="slidenum">
              <a:rPr lang="en-US" sz="1000"/>
              <a:pPr algn="r" eaLnBrk="1" hangingPunct="1">
                <a:defRPr/>
              </a:pPr>
              <a:t>‹#›</a:t>
            </a:fld>
            <a:endParaRPr lang="en-US" sz="1000" dirty="0"/>
          </a:p>
        </p:txBody>
      </p:sp>
    </p:spTree>
    <p:extLst>
      <p:ext uri="{BB962C8B-B14F-4D97-AF65-F5344CB8AC3E}">
        <p14:creationId xmlns:p14="http://schemas.microsoft.com/office/powerpoint/2010/main" val="93187072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video" Target="https://www.youtube.com/embed/v_QD_R_Ravg?feature=oembed" TargetMode="External"/><Relationship Id="rId4" Type="http://schemas.openxmlformats.org/officeDocument/2006/relationships/hyperlink" Target="https://youtu.be/v_QD_R_Rav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9594" y="0"/>
            <a:ext cx="12170229" cy="1905000"/>
          </a:xfrm>
        </p:spPr>
        <p:txBody>
          <a:bodyPr anchor="t"/>
          <a:lstStyle/>
          <a:p>
            <a:r>
              <a:rPr lang="en-US" dirty="0"/>
              <a:t>Joint Replenishment With Incremental Ordering (Setup) Cost</a:t>
            </a:r>
            <a:endParaRPr lang="en-US" dirty="0">
              <a:ea typeface="ＭＳ Ｐゴシック" charset="-128"/>
            </a:endParaRPr>
          </a:p>
        </p:txBody>
      </p:sp>
      <p:sp>
        <p:nvSpPr>
          <p:cNvPr id="6" name="TextBox 5">
            <a:extLst>
              <a:ext uri="{FF2B5EF4-FFF2-40B4-BE49-F238E27FC236}">
                <a16:creationId xmlns:a16="http://schemas.microsoft.com/office/drawing/2014/main" id="{0BD9C2A1-B632-4976-A697-D2A5CE439A50}"/>
              </a:ext>
            </a:extLst>
          </p:cNvPr>
          <p:cNvSpPr txBox="1"/>
          <p:nvPr/>
        </p:nvSpPr>
        <p:spPr>
          <a:xfrm>
            <a:off x="-4354" y="6488668"/>
            <a:ext cx="12192000" cy="369332"/>
          </a:xfrm>
          <a:prstGeom prst="rect">
            <a:avLst/>
          </a:prstGeom>
          <a:noFill/>
        </p:spPr>
        <p:txBody>
          <a:bodyPr wrap="square">
            <a:spAutoFit/>
          </a:bodyPr>
          <a:lstStyle/>
          <a:p>
            <a:pPr algn="ctr"/>
            <a:r>
              <a:rPr lang="en-US" sz="1800" b="1" dirty="0">
                <a:solidFill>
                  <a:schemeClr val="bg1"/>
                </a:solidFill>
                <a:latin typeface="Lucida Calligraphy" panose="03010101010101010101" pitchFamily="66" charset="0"/>
                <a:ea typeface="ＭＳ Ｐゴシック" pitchFamily="-65" charset="-128"/>
                <a:cs typeface="MS Reference Sans Serif" pitchFamily="34" charset="0"/>
              </a:rPr>
              <a:t>Ardavan Asef-Vaziri</a:t>
            </a:r>
          </a:p>
        </p:txBody>
      </p:sp>
      <p:sp>
        <p:nvSpPr>
          <p:cNvPr id="4" name="TextBox 3">
            <a:extLst>
              <a:ext uri="{FF2B5EF4-FFF2-40B4-BE49-F238E27FC236}">
                <a16:creationId xmlns:a16="http://schemas.microsoft.com/office/drawing/2014/main" id="{6D1A7C8C-7932-4581-A67C-F9A67528E5C1}"/>
              </a:ext>
            </a:extLst>
          </p:cNvPr>
          <p:cNvSpPr txBox="1"/>
          <p:nvPr/>
        </p:nvSpPr>
        <p:spPr>
          <a:xfrm>
            <a:off x="-4354" y="5105400"/>
            <a:ext cx="7266052" cy="830997"/>
          </a:xfrm>
          <a:prstGeom prst="rect">
            <a:avLst/>
          </a:prstGeom>
          <a:noFill/>
        </p:spPr>
        <p:txBody>
          <a:bodyPr wrap="square">
            <a:spAutoFit/>
          </a:bodyPr>
          <a:lstStyle/>
          <a:p>
            <a:r>
              <a:rPr lang="en-US" sz="2400" dirty="0">
                <a:solidFill>
                  <a:schemeClr val="bg1"/>
                </a:solidFill>
                <a:latin typeface="Book Antiqua" panose="02040602050305030304" pitchFamily="18" charset="0"/>
              </a:rPr>
              <a:t>These slides were prepared by starting from Professor Greys </a:t>
            </a:r>
            <a:r>
              <a:rPr lang="en-US" sz="2400" dirty="0" err="1">
                <a:solidFill>
                  <a:schemeClr val="bg1"/>
                </a:solidFill>
                <a:latin typeface="Book Antiqua" panose="02040602050305030304" pitchFamily="18" charset="0"/>
              </a:rPr>
              <a:t>Sosic</a:t>
            </a:r>
            <a:r>
              <a:rPr lang="en-US" sz="2400" dirty="0">
                <a:solidFill>
                  <a:schemeClr val="bg1"/>
                </a:solidFill>
                <a:latin typeface="Book Antiqua" panose="02040602050305030304" pitchFamily="18" charset="0"/>
              </a:rPr>
              <a:t> slides for DSO581-SCM, USC. </a:t>
            </a:r>
          </a:p>
        </p:txBody>
      </p:sp>
    </p:spTree>
    <p:extLst>
      <p:ext uri="{BB962C8B-B14F-4D97-AF65-F5344CB8AC3E}">
        <p14:creationId xmlns:p14="http://schemas.microsoft.com/office/powerpoint/2010/main" val="181757873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73F1FD-82C6-4E9B-B727-FAD1B8F3FFBE}"/>
              </a:ext>
            </a:extLst>
          </p:cNvPr>
          <p:cNvSpPr>
            <a:spLocks noGrp="1"/>
          </p:cNvSpPr>
          <p:nvPr>
            <p:ph type="title"/>
          </p:nvPr>
        </p:nvSpPr>
        <p:spPr>
          <a:xfrm>
            <a:off x="0" y="0"/>
            <a:ext cx="12192000" cy="609600"/>
          </a:xfrm>
        </p:spPr>
        <p:txBody>
          <a:bodyPr/>
          <a:lstStyle/>
          <a:p>
            <a:r>
              <a:rPr lang="en-US" dirty="0"/>
              <a:t>Centralized vs Decentralized: 6- Product, Different h &amp; C</a:t>
            </a:r>
          </a:p>
        </p:txBody>
      </p:sp>
      <p:graphicFrame>
        <p:nvGraphicFramePr>
          <p:cNvPr id="4" name="Object 3">
            <a:extLst>
              <a:ext uri="{FF2B5EF4-FFF2-40B4-BE49-F238E27FC236}">
                <a16:creationId xmlns:a16="http://schemas.microsoft.com/office/drawing/2014/main" id="{EE5AC620-D94B-4C4A-BC3F-CEBAF6F69D57}"/>
              </a:ext>
            </a:extLst>
          </p:cNvPr>
          <p:cNvGraphicFramePr>
            <a:graphicFrameLocks noChangeAspect="1"/>
          </p:cNvGraphicFramePr>
          <p:nvPr>
            <p:extLst>
              <p:ext uri="{D42A27DB-BD31-4B8C-83A1-F6EECF244321}">
                <p14:modId xmlns:p14="http://schemas.microsoft.com/office/powerpoint/2010/main" val="1788856885"/>
              </p:ext>
            </p:extLst>
          </p:nvPr>
        </p:nvGraphicFramePr>
        <p:xfrm>
          <a:off x="-9833" y="609600"/>
          <a:ext cx="9627565" cy="5791200"/>
        </p:xfrm>
        <a:graphic>
          <a:graphicData uri="http://schemas.openxmlformats.org/presentationml/2006/ole">
            <mc:AlternateContent xmlns:mc="http://schemas.openxmlformats.org/markup-compatibility/2006">
              <mc:Choice xmlns:v="urn:schemas-microsoft-com:vml" Requires="v">
                <p:oleObj spid="_x0000_s161813" name="Worksheet" r:id="rId4" imgW="7505774" imgH="4515047" progId="Excel.Sheet.12">
                  <p:embed/>
                </p:oleObj>
              </mc:Choice>
              <mc:Fallback>
                <p:oleObj name="Worksheet" r:id="rId4" imgW="7505774" imgH="4515047" progId="Excel.Sheet.12">
                  <p:embed/>
                  <p:pic>
                    <p:nvPicPr>
                      <p:cNvPr id="0" name=""/>
                      <p:cNvPicPr/>
                      <p:nvPr/>
                    </p:nvPicPr>
                    <p:blipFill>
                      <a:blip r:embed="rId5"/>
                      <a:stretch>
                        <a:fillRect/>
                      </a:stretch>
                    </p:blipFill>
                    <p:spPr>
                      <a:xfrm>
                        <a:off x="-9833" y="609600"/>
                        <a:ext cx="9627565" cy="5791200"/>
                      </a:xfrm>
                      <a:prstGeom prst="rect">
                        <a:avLst/>
                      </a:prstGeom>
                    </p:spPr>
                  </p:pic>
                </p:oleObj>
              </mc:Fallback>
            </mc:AlternateContent>
          </a:graphicData>
        </a:graphic>
      </p:graphicFrame>
    </p:spTree>
    <p:extLst>
      <p:ext uri="{BB962C8B-B14F-4D97-AF65-F5344CB8AC3E}">
        <p14:creationId xmlns:p14="http://schemas.microsoft.com/office/powerpoint/2010/main" val="402200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Multi Product EOQ">
            <a:hlinkClick r:id="" action="ppaction://media"/>
            <a:extLst>
              <a:ext uri="{FF2B5EF4-FFF2-40B4-BE49-F238E27FC236}">
                <a16:creationId xmlns:a16="http://schemas.microsoft.com/office/drawing/2014/main" id="{353E0F53-E458-4947-A694-2FA9FB463782}"/>
              </a:ext>
            </a:extLst>
          </p:cNvPr>
          <p:cNvPicPr>
            <a:picLocks noGrp="1" noRot="1" noChangeAspect="1"/>
          </p:cNvPicPr>
          <p:nvPr>
            <p:ph idx="1"/>
            <a:videoFile r:link="rId1"/>
          </p:nvPr>
        </p:nvPicPr>
        <p:blipFill>
          <a:blip r:embed="rId3"/>
          <a:stretch>
            <a:fillRect/>
          </a:stretch>
        </p:blipFill>
        <p:spPr>
          <a:xfrm>
            <a:off x="0" y="0"/>
            <a:ext cx="12138660" cy="6858000"/>
          </a:xfrm>
          <a:prstGeom prst="rect">
            <a:avLst/>
          </a:prstGeom>
        </p:spPr>
      </p:pic>
      <p:sp>
        <p:nvSpPr>
          <p:cNvPr id="3" name="Title 2">
            <a:extLst>
              <a:ext uri="{FF2B5EF4-FFF2-40B4-BE49-F238E27FC236}">
                <a16:creationId xmlns:a16="http://schemas.microsoft.com/office/drawing/2014/main" id="{3995340E-8084-432D-9209-0C372D8A5E32}"/>
              </a:ext>
            </a:extLst>
          </p:cNvPr>
          <p:cNvSpPr>
            <a:spLocks noGrp="1"/>
          </p:cNvSpPr>
          <p:nvPr>
            <p:ph type="title"/>
          </p:nvPr>
        </p:nvSpPr>
        <p:spPr/>
        <p:txBody>
          <a:bodyPr/>
          <a:lstStyle/>
          <a:p>
            <a:r>
              <a:rPr lang="en-US" b="0" i="0" u="none" strike="noStrike" dirty="0">
                <a:effectLst/>
                <a:latin typeface="Roboto" panose="02000000000000000000" pitchFamily="2" charset="0"/>
                <a:hlinkClick r:id="rId4">
                  <a:extLst>
                    <a:ext uri="{A12FA001-AC4F-418D-AE19-62706E023703}">
                      <ahyp:hlinkClr xmlns:ahyp="http://schemas.microsoft.com/office/drawing/2018/hyperlinkcolor" val="tx"/>
                    </a:ext>
                  </a:extLst>
                </a:hlinkClick>
              </a:rPr>
              <a:t>https://youtu.be/v_QD_R_Ravg</a:t>
            </a:r>
            <a:endParaRPr lang="en-US" dirty="0"/>
          </a:p>
        </p:txBody>
      </p:sp>
    </p:spTree>
    <p:extLst>
      <p:ext uri="{BB962C8B-B14F-4D97-AF65-F5344CB8AC3E}">
        <p14:creationId xmlns:p14="http://schemas.microsoft.com/office/powerpoint/2010/main" val="36858795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73D0E2-BBBE-4453-BB24-C248F6BDF100}"/>
              </a:ext>
            </a:extLst>
          </p:cNvPr>
          <p:cNvSpPr>
            <a:spLocks noGrp="1"/>
          </p:cNvSpPr>
          <p:nvPr>
            <p:ph idx="1"/>
          </p:nvPr>
        </p:nvSpPr>
        <p:spPr>
          <a:xfrm>
            <a:off x="0" y="571500"/>
            <a:ext cx="12192000" cy="5905500"/>
          </a:xfrm>
        </p:spPr>
        <p:txBody>
          <a:bodyPr/>
          <a:lstStyle/>
          <a:p>
            <a:pPr marL="0" indent="0">
              <a:buNone/>
            </a:pPr>
            <a:r>
              <a:rPr lang="en-US" dirty="0"/>
              <a:t>A buyer may </a:t>
            </a:r>
            <a:r>
              <a:rPr lang="en-US" sz="2400" dirty="0">
                <a:latin typeface="Book Antiqua" panose="02040602050305030304" pitchFamily="18" charset="0"/>
              </a:rPr>
              <a:t>order multiple items from a supplier and follow joint replenishment.</a:t>
            </a:r>
          </a:p>
          <a:p>
            <a:pPr marL="0" indent="0">
              <a:buNone/>
            </a:pPr>
            <a:r>
              <a:rPr lang="en-US" sz="2400" dirty="0">
                <a:latin typeface="Book Antiqua" panose="02040602050305030304" pitchFamily="18" charset="0"/>
              </a:rPr>
              <a:t>Suppose there are i=2 items with demand D</a:t>
            </a:r>
            <a:r>
              <a:rPr lang="en-US" sz="2400" baseline="-25000" dirty="0">
                <a:latin typeface="Book Antiqua" panose="02040602050305030304" pitchFamily="18" charset="0"/>
              </a:rPr>
              <a:t>i</a:t>
            </a:r>
            <a:r>
              <a:rPr lang="en-US" sz="2400" dirty="0">
                <a:latin typeface="Book Antiqua" panose="02040602050305030304" pitchFamily="18" charset="0"/>
              </a:rPr>
              <a:t> and holding cost H</a:t>
            </a:r>
            <a:r>
              <a:rPr lang="en-US" sz="2400" baseline="-25000" dirty="0">
                <a:latin typeface="Book Antiqua" panose="02040602050305030304" pitchFamily="18" charset="0"/>
              </a:rPr>
              <a:t>i </a:t>
            </a:r>
            <a:r>
              <a:rPr lang="en-US" sz="2400" dirty="0">
                <a:latin typeface="Book Antiqua" panose="02040602050305030304" pitchFamily="18" charset="0"/>
              </a:rPr>
              <a:t>=</a:t>
            </a:r>
            <a:r>
              <a:rPr lang="en-US" sz="2400" baseline="-25000" dirty="0">
                <a:latin typeface="Book Antiqua" panose="02040602050305030304" pitchFamily="18" charset="0"/>
              </a:rPr>
              <a:t> </a:t>
            </a:r>
            <a:r>
              <a:rPr lang="en-US" sz="2400" dirty="0">
                <a:latin typeface="Book Antiqua" panose="02040602050305030304" pitchFamily="18" charset="0"/>
              </a:rPr>
              <a:t>h</a:t>
            </a:r>
            <a:r>
              <a:rPr lang="en-US" sz="2400" baseline="-25000" dirty="0">
                <a:latin typeface="Book Antiqua" panose="02040602050305030304" pitchFamily="18" charset="0"/>
              </a:rPr>
              <a:t>i </a:t>
            </a:r>
            <a:r>
              <a:rPr lang="en-US" sz="2400" dirty="0">
                <a:latin typeface="Book Antiqua" panose="02040602050305030304" pitchFamily="18" charset="0"/>
              </a:rPr>
              <a:t>C</a:t>
            </a:r>
            <a:r>
              <a:rPr lang="en-US" sz="2400" baseline="-25000" dirty="0">
                <a:latin typeface="Book Antiqua" panose="02040602050305030304" pitchFamily="18" charset="0"/>
              </a:rPr>
              <a:t>i </a:t>
            </a:r>
            <a:r>
              <a:rPr lang="en-US" sz="2400" dirty="0">
                <a:latin typeface="Book Antiqua" panose="02040602050305030304" pitchFamily="18" charset="0"/>
              </a:rPr>
              <a:t>(i = 1,2). </a:t>
            </a:r>
          </a:p>
          <a:p>
            <a:pPr marL="0" indent="0">
              <a:buNone/>
            </a:pPr>
            <a:r>
              <a:rPr lang="en-US" sz="2400" dirty="0">
                <a:latin typeface="Book Antiqua" panose="02040602050305030304" pitchFamily="18" charset="0"/>
              </a:rPr>
              <a:t>There is a joint order cost S, and an order cost S</a:t>
            </a:r>
            <a:r>
              <a:rPr lang="en-US" sz="2400" baseline="-25000" dirty="0">
                <a:latin typeface="Book Antiqua" panose="02040602050305030304" pitchFamily="18" charset="0"/>
              </a:rPr>
              <a:t>i</a:t>
            </a:r>
            <a:r>
              <a:rPr lang="en-US" sz="2400" dirty="0">
                <a:latin typeface="Book Antiqua" panose="02040602050305030304" pitchFamily="18" charset="0"/>
              </a:rPr>
              <a:t> for each item.</a:t>
            </a:r>
          </a:p>
          <a:p>
            <a:pPr marL="0" indent="0">
              <a:buNone/>
            </a:pPr>
            <a:r>
              <a:rPr lang="en-US" sz="2400" dirty="0">
                <a:latin typeface="Book Antiqua" panose="02040602050305030304" pitchFamily="18" charset="0"/>
              </a:rPr>
              <a:t>Suppose that both items are ordered together every time and let </a:t>
            </a:r>
            <a:r>
              <a:rPr lang="en-US" sz="2400" dirty="0" err="1">
                <a:solidFill>
                  <a:srgbClr val="C00000"/>
                </a:solidFill>
                <a:latin typeface="Book Antiqua" panose="02040602050305030304" pitchFamily="18" charset="0"/>
              </a:rPr>
              <a:t>S</a:t>
            </a:r>
            <a:r>
              <a:rPr lang="en-US" sz="2400" baseline="-25000" dirty="0" err="1">
                <a:solidFill>
                  <a:srgbClr val="C00000"/>
                </a:solidFill>
                <a:latin typeface="Book Antiqua" panose="02040602050305030304" pitchFamily="18" charset="0"/>
              </a:rPr>
              <a:t>total</a:t>
            </a:r>
            <a:r>
              <a:rPr lang="en-US" sz="2400" dirty="0">
                <a:solidFill>
                  <a:srgbClr val="C00000"/>
                </a:solidFill>
                <a:latin typeface="Book Antiqua" panose="02040602050305030304" pitchFamily="18" charset="0"/>
              </a:rPr>
              <a:t> = S + S1 + S2</a:t>
            </a:r>
            <a:r>
              <a:rPr lang="en-US" sz="2400" dirty="0">
                <a:latin typeface="Book Antiqua" panose="02040602050305030304" pitchFamily="18" charset="0"/>
              </a:rPr>
              <a:t>. </a:t>
            </a:r>
          </a:p>
          <a:p>
            <a:pPr marL="0" indent="0">
              <a:buNone/>
            </a:pPr>
            <a:r>
              <a:rPr lang="en-US" sz="2400" dirty="0">
                <a:latin typeface="Book Antiqua" panose="02040602050305030304" pitchFamily="18" charset="0"/>
              </a:rPr>
              <a:t>A decrease in total inventory related cost through sharing of order costs!</a:t>
            </a:r>
          </a:p>
          <a:p>
            <a:pPr marL="457200" lvl="1" indent="0">
              <a:buNone/>
            </a:pPr>
            <a:r>
              <a:rPr lang="en-US" sz="2400" dirty="0">
                <a:latin typeface="Book Antiqua" panose="02040602050305030304" pitchFamily="18" charset="0"/>
              </a:rPr>
              <a:t>D1=1600/year, D2=900/year</a:t>
            </a:r>
          </a:p>
          <a:p>
            <a:pPr marL="457200" lvl="1" indent="0">
              <a:buNone/>
            </a:pPr>
            <a:r>
              <a:rPr lang="en-US" sz="2400" dirty="0">
                <a:latin typeface="Book Antiqua" panose="02040602050305030304" pitchFamily="18" charset="0"/>
              </a:rPr>
              <a:t>S = $4,000, S1 = S2 = $1,000</a:t>
            </a:r>
          </a:p>
          <a:p>
            <a:pPr marL="457200" lvl="1" indent="0">
              <a:buNone/>
            </a:pPr>
            <a:r>
              <a:rPr lang="en-US" sz="2400" dirty="0">
                <a:latin typeface="Book Antiqua" panose="02040602050305030304" pitchFamily="18" charset="0"/>
              </a:rPr>
              <a:t>h = 0.2, C1 = C2 = $500</a:t>
            </a:r>
          </a:p>
          <a:p>
            <a:pPr marL="457200" lvl="1" indent="0">
              <a:buNone/>
            </a:pPr>
            <a:r>
              <a:rPr lang="en-US" sz="2400" dirty="0">
                <a:latin typeface="Book Antiqua" panose="02040602050305030304" pitchFamily="18" charset="0"/>
                <a:sym typeface="Wingdings" panose="05000000000000000000" pitchFamily="2" charset="2"/>
              </a:rPr>
              <a:t>H1 = hC1 = </a:t>
            </a:r>
            <a:r>
              <a:rPr lang="en-US" sz="2400" dirty="0">
                <a:latin typeface="Book Antiqua" panose="02040602050305030304" pitchFamily="18" charset="0"/>
              </a:rPr>
              <a:t>0.2(500) = $100</a:t>
            </a:r>
            <a:r>
              <a:rPr lang="en-US" sz="2400">
                <a:latin typeface="Book Antiqua" panose="02040602050305030304" pitchFamily="18" charset="0"/>
              </a:rPr>
              <a:t>, </a:t>
            </a:r>
            <a:r>
              <a:rPr lang="en-US" sz="2400">
                <a:latin typeface="Book Antiqua" panose="02040602050305030304" pitchFamily="18" charset="0"/>
                <a:sym typeface="Wingdings" panose="05000000000000000000" pitchFamily="2" charset="2"/>
              </a:rPr>
              <a:t>H2 = hC2 = </a:t>
            </a:r>
            <a:r>
              <a:rPr lang="en-US" sz="2400">
                <a:latin typeface="Book Antiqua" panose="02040602050305030304" pitchFamily="18" charset="0"/>
              </a:rPr>
              <a:t>0.2(500) = $100.</a:t>
            </a:r>
          </a:p>
          <a:p>
            <a:pPr marL="457200" lvl="1" indent="0">
              <a:buNone/>
            </a:pPr>
            <a:endParaRPr lang="en-US" sz="2400" dirty="0">
              <a:latin typeface="Book Antiqua" panose="02040602050305030304" pitchFamily="18" charset="0"/>
            </a:endParaRPr>
          </a:p>
          <a:p>
            <a:pPr lvl="0" rtl="0"/>
            <a:endParaRPr lang="en-US" sz="2400" dirty="0">
              <a:latin typeface="Book Antiqua" panose="02040602050305030304" pitchFamily="18" charset="0"/>
            </a:endParaRPr>
          </a:p>
          <a:p>
            <a:endParaRPr lang="en-US" dirty="0">
              <a:latin typeface="Book Antiqua" panose="02040602050305030304" pitchFamily="18" charset="0"/>
            </a:endParaRPr>
          </a:p>
        </p:txBody>
      </p:sp>
      <p:sp>
        <p:nvSpPr>
          <p:cNvPr id="3" name="Title 2">
            <a:extLst>
              <a:ext uri="{FF2B5EF4-FFF2-40B4-BE49-F238E27FC236}">
                <a16:creationId xmlns:a16="http://schemas.microsoft.com/office/drawing/2014/main" id="{7F1C5C7C-B1FD-4172-84AE-8364B11D622B}"/>
              </a:ext>
            </a:extLst>
          </p:cNvPr>
          <p:cNvSpPr>
            <a:spLocks noGrp="1"/>
          </p:cNvSpPr>
          <p:nvPr>
            <p:ph type="title"/>
          </p:nvPr>
        </p:nvSpPr>
        <p:spPr>
          <a:xfrm>
            <a:off x="0" y="0"/>
            <a:ext cx="12192000" cy="533400"/>
          </a:xfrm>
        </p:spPr>
        <p:txBody>
          <a:bodyPr/>
          <a:lstStyle/>
          <a:p>
            <a:r>
              <a:rPr lang="en-US" dirty="0"/>
              <a:t>Joint Replenishment With Incremental Ordering (Setup) Cost</a:t>
            </a:r>
          </a:p>
        </p:txBody>
      </p:sp>
    </p:spTree>
    <p:extLst>
      <p:ext uri="{BB962C8B-B14F-4D97-AF65-F5344CB8AC3E}">
        <p14:creationId xmlns:p14="http://schemas.microsoft.com/office/powerpoint/2010/main" val="106721007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73D0E2-BBBE-4453-BB24-C248F6BDF100}"/>
              </a:ext>
            </a:extLst>
          </p:cNvPr>
          <p:cNvSpPr>
            <a:spLocks noGrp="1"/>
          </p:cNvSpPr>
          <p:nvPr>
            <p:ph idx="1"/>
          </p:nvPr>
        </p:nvSpPr>
        <p:spPr>
          <a:xfrm>
            <a:off x="0" y="609600"/>
            <a:ext cx="12192000" cy="5715000"/>
          </a:xfrm>
        </p:spPr>
        <p:txBody>
          <a:bodyPr/>
          <a:lstStyle/>
          <a:p>
            <a:pPr marL="60325" lvl="1" indent="0">
              <a:buNone/>
            </a:pPr>
            <a:r>
              <a:rPr lang="en-US" dirty="0">
                <a:latin typeface="Book Antiqua" panose="02040602050305030304" pitchFamily="18" charset="0"/>
              </a:rPr>
              <a:t>D1=1600/year, S+S1= 4000+1000= 5000, H1=100</a:t>
            </a:r>
          </a:p>
          <a:p>
            <a:pPr marL="60325" lvl="1" indent="0">
              <a:spcAft>
                <a:spcPts val="600"/>
              </a:spcAft>
              <a:buNone/>
            </a:pPr>
            <a:r>
              <a:rPr lang="en-US" dirty="0">
                <a:latin typeface="Book Antiqua" panose="02040602050305030304" pitchFamily="18" charset="0"/>
              </a:rPr>
              <a:t>EOQ1= SQRT[2D1(S+S1)/H1] = SQRT[2(1600)(5000)/100] =400</a:t>
            </a:r>
          </a:p>
          <a:p>
            <a:pPr marL="60325" lvl="1" indent="0">
              <a:spcAft>
                <a:spcPts val="600"/>
              </a:spcAft>
              <a:buNone/>
            </a:pPr>
            <a:r>
              <a:rPr lang="en-US" dirty="0">
                <a:latin typeface="Book Antiqua" panose="02040602050305030304" pitchFamily="18" charset="0"/>
              </a:rPr>
              <a:t># of orders= D1/Q1 = 1600/400= 4</a:t>
            </a:r>
          </a:p>
          <a:p>
            <a:pPr marL="60325" lvl="1" indent="0">
              <a:spcAft>
                <a:spcPts val="600"/>
              </a:spcAft>
              <a:buNone/>
            </a:pPr>
            <a:r>
              <a:rPr lang="en-US" dirty="0">
                <a:latin typeface="Book Antiqua" panose="02040602050305030304" pitchFamily="18" charset="0"/>
              </a:rPr>
              <a:t>OC = (4000+1000)(1600/400) =20000</a:t>
            </a:r>
          </a:p>
          <a:p>
            <a:pPr marL="60325" lvl="1" indent="0">
              <a:spcAft>
                <a:spcPts val="600"/>
              </a:spcAft>
              <a:buNone/>
            </a:pPr>
            <a:r>
              <a:rPr lang="en-US" dirty="0">
                <a:latin typeface="Book Antiqua" panose="02040602050305030304" pitchFamily="18" charset="0"/>
              </a:rPr>
              <a:t>CC= 100(400/2) = 20000 </a:t>
            </a:r>
          </a:p>
          <a:p>
            <a:pPr marL="60325" lvl="1" indent="0">
              <a:spcAft>
                <a:spcPts val="600"/>
              </a:spcAft>
              <a:buNone/>
            </a:pPr>
            <a:r>
              <a:rPr lang="en-US" dirty="0">
                <a:latin typeface="Book Antiqua" panose="02040602050305030304" pitchFamily="18" charset="0"/>
              </a:rPr>
              <a:t>TC = 40000</a:t>
            </a:r>
          </a:p>
          <a:p>
            <a:pPr marL="60325" lvl="1" indent="0">
              <a:spcBef>
                <a:spcPts val="0"/>
              </a:spcBef>
              <a:spcAft>
                <a:spcPts val="600"/>
              </a:spcAft>
              <a:buNone/>
            </a:pPr>
            <a:r>
              <a:rPr lang="en-US" dirty="0">
                <a:latin typeface="Book Antiqua" panose="02040602050305030304" pitchFamily="18" charset="0"/>
              </a:rPr>
              <a:t>Cycle-Inventory = Q1/2= 400/2 = 200</a:t>
            </a:r>
          </a:p>
          <a:p>
            <a:pPr marL="60325" lvl="1" indent="0">
              <a:spcBef>
                <a:spcPts val="0"/>
              </a:spcBef>
              <a:spcAft>
                <a:spcPts val="600"/>
              </a:spcAft>
              <a:buNone/>
            </a:pPr>
            <a:r>
              <a:rPr lang="en-US" dirty="0">
                <a:latin typeface="Book Antiqua" panose="02040602050305030304" pitchFamily="18" charset="0"/>
              </a:rPr>
              <a:t>Inventory Turns =1600/200 = 8</a:t>
            </a:r>
          </a:p>
          <a:p>
            <a:pPr marL="60325" lvl="1" indent="0">
              <a:spcBef>
                <a:spcPts val="0"/>
              </a:spcBef>
              <a:spcAft>
                <a:spcPts val="600"/>
              </a:spcAft>
              <a:buNone/>
            </a:pPr>
            <a:r>
              <a:rPr lang="en-US" dirty="0">
                <a:latin typeface="Book Antiqua" panose="02040602050305030304" pitchFamily="18" charset="0"/>
              </a:rPr>
              <a:t>Flow time  </a:t>
            </a:r>
            <a:r>
              <a:rPr lang="en-US" dirty="0">
                <a:latin typeface="Book Antiqua" panose="02040602050305030304" pitchFamily="18" charset="0"/>
                <a:sym typeface="Wingdings" panose="05000000000000000000" pitchFamily="2" charset="2"/>
              </a:rPr>
              <a:t> RT=I  RT=Q/2 1600T=200  T=0.125 year</a:t>
            </a:r>
          </a:p>
          <a:p>
            <a:pPr marL="60325" lvl="1" indent="0">
              <a:spcBef>
                <a:spcPts val="0"/>
              </a:spcBef>
              <a:spcAft>
                <a:spcPts val="600"/>
              </a:spcAft>
              <a:buNone/>
            </a:pPr>
            <a:r>
              <a:rPr lang="en-US" dirty="0">
                <a:latin typeface="Book Antiqua" panose="02040602050305030304" pitchFamily="18" charset="0"/>
                <a:sym typeface="Wingdings" panose="05000000000000000000" pitchFamily="2" charset="2"/>
              </a:rPr>
              <a:t>Assuming 50 Weeks  50(0.125) = 6.25 weeks</a:t>
            </a:r>
          </a:p>
          <a:p>
            <a:pPr marL="60325" lvl="1" indent="0">
              <a:spcBef>
                <a:spcPts val="0"/>
              </a:spcBef>
              <a:spcAft>
                <a:spcPts val="600"/>
              </a:spcAft>
              <a:buNone/>
            </a:pPr>
            <a:r>
              <a:rPr lang="en-US" dirty="0">
                <a:latin typeface="Book Antiqua" panose="02040602050305030304" pitchFamily="18" charset="0"/>
                <a:sym typeface="Wingdings" panose="05000000000000000000" pitchFamily="2" charset="2"/>
              </a:rPr>
              <a:t>Assuming 360 days per year  360(0.125) = 45 days</a:t>
            </a:r>
            <a:endParaRPr lang="en-US" dirty="0">
              <a:latin typeface="Book Antiqua" panose="02040602050305030304" pitchFamily="18" charset="0"/>
            </a:endParaRPr>
          </a:p>
        </p:txBody>
      </p:sp>
      <p:sp>
        <p:nvSpPr>
          <p:cNvPr id="3" name="Title 2">
            <a:extLst>
              <a:ext uri="{FF2B5EF4-FFF2-40B4-BE49-F238E27FC236}">
                <a16:creationId xmlns:a16="http://schemas.microsoft.com/office/drawing/2014/main" id="{7F1C5C7C-B1FD-4172-84AE-8364B11D622B}"/>
              </a:ext>
            </a:extLst>
          </p:cNvPr>
          <p:cNvSpPr>
            <a:spLocks noGrp="1"/>
          </p:cNvSpPr>
          <p:nvPr>
            <p:ph type="title"/>
          </p:nvPr>
        </p:nvSpPr>
        <p:spPr>
          <a:xfrm>
            <a:off x="0" y="0"/>
            <a:ext cx="12192000" cy="609600"/>
          </a:xfrm>
        </p:spPr>
        <p:txBody>
          <a:bodyPr/>
          <a:lstStyle/>
          <a:p>
            <a:r>
              <a:rPr lang="en-US" dirty="0"/>
              <a:t>Individual replenishment: Product 1 </a:t>
            </a:r>
          </a:p>
        </p:txBody>
      </p:sp>
    </p:spTree>
    <p:extLst>
      <p:ext uri="{BB962C8B-B14F-4D97-AF65-F5344CB8AC3E}">
        <p14:creationId xmlns:p14="http://schemas.microsoft.com/office/powerpoint/2010/main" val="6112971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ssolve">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73D0E2-BBBE-4453-BB24-C248F6BDF100}"/>
              </a:ext>
            </a:extLst>
          </p:cNvPr>
          <p:cNvSpPr>
            <a:spLocks noGrp="1"/>
          </p:cNvSpPr>
          <p:nvPr>
            <p:ph idx="1"/>
          </p:nvPr>
        </p:nvSpPr>
        <p:spPr>
          <a:xfrm>
            <a:off x="0" y="613954"/>
            <a:ext cx="12115800" cy="5715000"/>
          </a:xfrm>
        </p:spPr>
        <p:txBody>
          <a:bodyPr/>
          <a:lstStyle/>
          <a:p>
            <a:pPr marL="60325" lvl="1" indent="0">
              <a:buNone/>
            </a:pPr>
            <a:r>
              <a:rPr lang="en-US" sz="2300" dirty="0">
                <a:latin typeface="Book Antiqua" panose="02040602050305030304" pitchFamily="18" charset="0"/>
              </a:rPr>
              <a:t>D2=900/year, S+S1= 4000+1000= 5000, H1=100</a:t>
            </a:r>
          </a:p>
          <a:p>
            <a:pPr marL="60325" lvl="1" indent="0">
              <a:spcAft>
                <a:spcPts val="600"/>
              </a:spcAft>
              <a:buNone/>
            </a:pPr>
            <a:r>
              <a:rPr lang="en-US" sz="2300" dirty="0">
                <a:latin typeface="Book Antiqua" panose="02040602050305030304" pitchFamily="18" charset="0"/>
              </a:rPr>
              <a:t>EOQ1= SQRT[2D1(S+S1)/H1] = SQRT[2(900)(5000)/100] =300</a:t>
            </a:r>
          </a:p>
          <a:p>
            <a:pPr marL="60325" lvl="1" indent="0">
              <a:spcAft>
                <a:spcPts val="600"/>
              </a:spcAft>
              <a:buNone/>
            </a:pPr>
            <a:r>
              <a:rPr lang="en-US" sz="2300" dirty="0">
                <a:latin typeface="Book Antiqua" panose="02040602050305030304" pitchFamily="18" charset="0"/>
              </a:rPr>
              <a:t># of orders= D1/Q1 = 900/300= 3</a:t>
            </a:r>
          </a:p>
          <a:p>
            <a:pPr marL="60325" lvl="1" indent="0">
              <a:spcAft>
                <a:spcPts val="600"/>
              </a:spcAft>
              <a:buNone/>
            </a:pPr>
            <a:r>
              <a:rPr lang="en-US" sz="2300" dirty="0">
                <a:latin typeface="Book Antiqua" panose="02040602050305030304" pitchFamily="18" charset="0"/>
              </a:rPr>
              <a:t>OC = (4000+1000)(900/300) =15000</a:t>
            </a:r>
          </a:p>
          <a:p>
            <a:pPr marL="60325" lvl="1" indent="0">
              <a:spcAft>
                <a:spcPts val="600"/>
              </a:spcAft>
              <a:buNone/>
            </a:pPr>
            <a:r>
              <a:rPr lang="en-US" sz="2300" dirty="0">
                <a:latin typeface="Book Antiqua" panose="02040602050305030304" pitchFamily="18" charset="0"/>
              </a:rPr>
              <a:t>CC= 100(300/2) = 15000 </a:t>
            </a:r>
          </a:p>
          <a:p>
            <a:pPr marL="60325" lvl="1" indent="0">
              <a:spcAft>
                <a:spcPts val="600"/>
              </a:spcAft>
              <a:buNone/>
            </a:pPr>
            <a:r>
              <a:rPr lang="en-US" sz="2300" dirty="0">
                <a:latin typeface="Book Antiqua" panose="02040602050305030304" pitchFamily="18" charset="0"/>
              </a:rPr>
              <a:t>TC = 30000</a:t>
            </a:r>
          </a:p>
          <a:p>
            <a:pPr marL="60325" lvl="1" indent="0">
              <a:spcBef>
                <a:spcPts val="0"/>
              </a:spcBef>
              <a:spcAft>
                <a:spcPts val="600"/>
              </a:spcAft>
              <a:buNone/>
            </a:pPr>
            <a:r>
              <a:rPr lang="en-US" sz="2300" dirty="0">
                <a:latin typeface="Book Antiqua" panose="02040602050305030304" pitchFamily="18" charset="0"/>
              </a:rPr>
              <a:t>Cycle-Inventory = Q1/2= 300/2 = 150</a:t>
            </a:r>
          </a:p>
          <a:p>
            <a:pPr marL="60325" lvl="1" indent="0">
              <a:spcBef>
                <a:spcPts val="0"/>
              </a:spcBef>
              <a:spcAft>
                <a:spcPts val="600"/>
              </a:spcAft>
              <a:buNone/>
            </a:pPr>
            <a:r>
              <a:rPr lang="en-US" sz="2300" dirty="0">
                <a:latin typeface="Book Antiqua" panose="02040602050305030304" pitchFamily="18" charset="0"/>
              </a:rPr>
              <a:t>Inventory Turns =900/150 = 6</a:t>
            </a:r>
          </a:p>
          <a:p>
            <a:pPr marL="60325" lvl="1" indent="0">
              <a:spcBef>
                <a:spcPts val="0"/>
              </a:spcBef>
              <a:spcAft>
                <a:spcPts val="600"/>
              </a:spcAft>
              <a:buNone/>
            </a:pPr>
            <a:r>
              <a:rPr lang="en-US" sz="2300" dirty="0">
                <a:latin typeface="Book Antiqua" panose="02040602050305030304" pitchFamily="18" charset="0"/>
              </a:rPr>
              <a:t>Flow time  </a:t>
            </a:r>
            <a:r>
              <a:rPr lang="en-US" sz="2300" dirty="0">
                <a:latin typeface="Book Antiqua" panose="02040602050305030304" pitchFamily="18" charset="0"/>
                <a:sym typeface="Wingdings" panose="05000000000000000000" pitchFamily="2" charset="2"/>
              </a:rPr>
              <a:t> RT=I  RT=Q/2 900T=150  T=0.1667 year</a:t>
            </a:r>
          </a:p>
          <a:p>
            <a:pPr marL="60325" lvl="1" indent="0">
              <a:spcBef>
                <a:spcPts val="0"/>
              </a:spcBef>
              <a:spcAft>
                <a:spcPts val="600"/>
              </a:spcAft>
              <a:buNone/>
            </a:pPr>
            <a:r>
              <a:rPr lang="en-US" sz="2300" dirty="0">
                <a:latin typeface="Book Antiqua" panose="02040602050305030304" pitchFamily="18" charset="0"/>
                <a:sym typeface="Wingdings" panose="05000000000000000000" pitchFamily="2" charset="2"/>
              </a:rPr>
              <a:t>Assuming 50 Weeks  50(. 0.1667) = 8.33 weeks</a:t>
            </a:r>
          </a:p>
          <a:p>
            <a:pPr marL="60325" lvl="1" indent="0">
              <a:spcBef>
                <a:spcPts val="0"/>
              </a:spcBef>
              <a:spcAft>
                <a:spcPts val="600"/>
              </a:spcAft>
              <a:buNone/>
            </a:pPr>
            <a:r>
              <a:rPr lang="en-US" sz="2300" dirty="0">
                <a:latin typeface="Book Antiqua" panose="02040602050305030304" pitchFamily="18" charset="0"/>
                <a:sym typeface="Wingdings" panose="05000000000000000000" pitchFamily="2" charset="2"/>
              </a:rPr>
              <a:t>Assuming 360 days per year  360(0.1667) = 60 days</a:t>
            </a:r>
          </a:p>
          <a:p>
            <a:pPr marL="60325" lvl="1" indent="0">
              <a:spcBef>
                <a:spcPts val="0"/>
              </a:spcBef>
              <a:spcAft>
                <a:spcPts val="600"/>
              </a:spcAft>
              <a:buNone/>
            </a:pPr>
            <a:r>
              <a:rPr lang="en-US" sz="2300" dirty="0">
                <a:latin typeface="Book Antiqua" panose="02040602050305030304" pitchFamily="18" charset="0"/>
                <a:sym typeface="Wingdings" panose="05000000000000000000" pitchFamily="2" charset="2"/>
              </a:rPr>
              <a:t>TC(Individual) = TC1+TC2 = 40000+30000=70000 </a:t>
            </a:r>
            <a:endParaRPr lang="en-US" sz="2300" dirty="0">
              <a:latin typeface="Book Antiqua" panose="02040602050305030304" pitchFamily="18" charset="0"/>
            </a:endParaRPr>
          </a:p>
        </p:txBody>
      </p:sp>
      <p:sp>
        <p:nvSpPr>
          <p:cNvPr id="3" name="Title 2">
            <a:extLst>
              <a:ext uri="{FF2B5EF4-FFF2-40B4-BE49-F238E27FC236}">
                <a16:creationId xmlns:a16="http://schemas.microsoft.com/office/drawing/2014/main" id="{7F1C5C7C-B1FD-4172-84AE-8364B11D622B}"/>
              </a:ext>
            </a:extLst>
          </p:cNvPr>
          <p:cNvSpPr>
            <a:spLocks noGrp="1"/>
          </p:cNvSpPr>
          <p:nvPr>
            <p:ph type="title"/>
          </p:nvPr>
        </p:nvSpPr>
        <p:spPr>
          <a:xfrm>
            <a:off x="0" y="0"/>
            <a:ext cx="12192000" cy="609600"/>
          </a:xfrm>
        </p:spPr>
        <p:txBody>
          <a:bodyPr/>
          <a:lstStyle/>
          <a:p>
            <a:r>
              <a:rPr lang="en-US" dirty="0"/>
              <a:t>Individual replenishment: Product 2 </a:t>
            </a:r>
          </a:p>
        </p:txBody>
      </p:sp>
    </p:spTree>
    <p:extLst>
      <p:ext uri="{BB962C8B-B14F-4D97-AF65-F5344CB8AC3E}">
        <p14:creationId xmlns:p14="http://schemas.microsoft.com/office/powerpoint/2010/main" val="41536603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ssolv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dissolve">
                                      <p:cBhvr>
                                        <p:cTn id="6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73D0E2-BBBE-4453-BB24-C248F6BDF100}"/>
              </a:ext>
            </a:extLst>
          </p:cNvPr>
          <p:cNvSpPr>
            <a:spLocks noGrp="1"/>
          </p:cNvSpPr>
          <p:nvPr>
            <p:ph idx="1"/>
          </p:nvPr>
        </p:nvSpPr>
        <p:spPr>
          <a:xfrm>
            <a:off x="58783" y="609600"/>
            <a:ext cx="12115800" cy="5638800"/>
          </a:xfrm>
        </p:spPr>
        <p:txBody>
          <a:bodyPr/>
          <a:lstStyle/>
          <a:p>
            <a:pPr marL="342900" lvl="1" indent="-342900">
              <a:spcBef>
                <a:spcPts val="0"/>
              </a:spcBef>
              <a:buNone/>
            </a:pPr>
            <a:r>
              <a:rPr lang="en-US" sz="2400" dirty="0">
                <a:latin typeface="Times New Roman" pitchFamily="18" charset="0"/>
              </a:rPr>
              <a:t>Product	Demand	%	  H     	  H-Weighted	   	        S</a:t>
            </a:r>
          </a:p>
          <a:p>
            <a:pPr marL="342900" lvl="1" indent="-342900">
              <a:spcBef>
                <a:spcPts val="0"/>
              </a:spcBef>
              <a:buNone/>
            </a:pPr>
            <a:r>
              <a:rPr lang="en-US" sz="2400" dirty="0">
                <a:latin typeface="Times New Roman" pitchFamily="18" charset="0"/>
              </a:rPr>
              <a:t>Product-1	1600		0.64	  100	   	64	  	4000+1000</a:t>
            </a:r>
          </a:p>
          <a:p>
            <a:pPr marL="342900" lvl="1" indent="-342900">
              <a:spcBef>
                <a:spcPts val="0"/>
              </a:spcBef>
              <a:buNone/>
            </a:pPr>
            <a:r>
              <a:rPr lang="en-US" sz="2400" dirty="0">
                <a:latin typeface="Times New Roman" pitchFamily="18" charset="0"/>
              </a:rPr>
              <a:t>Product-2	  900		0.36	  100	   	36	 	4000+1000</a:t>
            </a:r>
          </a:p>
          <a:p>
            <a:pPr marL="342900" lvl="1" indent="-342900">
              <a:spcBef>
                <a:spcPts val="0"/>
              </a:spcBef>
              <a:buNone/>
            </a:pPr>
            <a:r>
              <a:rPr lang="en-US" sz="2400" dirty="0">
                <a:latin typeface="Times New Roman" pitchFamily="18" charset="0"/>
              </a:rPr>
              <a:t>Centralized	2500		1.00	  100      	100		4000+2000</a:t>
            </a:r>
          </a:p>
          <a:p>
            <a:pPr marL="0" lvl="1" indent="0">
              <a:buNone/>
            </a:pPr>
            <a:r>
              <a:rPr lang="en-US" sz="2400" dirty="0">
                <a:latin typeface="Book Antiqua" panose="02040602050305030304" pitchFamily="18" charset="0"/>
              </a:rPr>
              <a:t>EOQ = SQRT[2(2500)(4000+1000+1000)/100] = 547.723 </a:t>
            </a:r>
          </a:p>
          <a:p>
            <a:pPr marL="0" lvl="1" indent="0">
              <a:spcAft>
                <a:spcPts val="600"/>
              </a:spcAft>
              <a:buNone/>
            </a:pPr>
            <a:r>
              <a:rPr lang="en-US" sz="2400" dirty="0">
                <a:latin typeface="Book Antiqua" panose="02040602050305030304" pitchFamily="18" charset="0"/>
              </a:rPr>
              <a:t># of orders= D/Q = 2500/547.723 = 4.564</a:t>
            </a:r>
          </a:p>
          <a:p>
            <a:pPr marL="0" lvl="1" indent="0">
              <a:spcAft>
                <a:spcPts val="600"/>
              </a:spcAft>
              <a:buNone/>
            </a:pPr>
            <a:r>
              <a:rPr lang="en-US" sz="2400" dirty="0">
                <a:latin typeface="Book Antiqua" panose="02040602050305030304" pitchFamily="18" charset="0"/>
              </a:rPr>
              <a:t>OC = (4000+1000+1000)(2500/547.723) = 27386.1 </a:t>
            </a:r>
          </a:p>
          <a:p>
            <a:pPr marL="0" lvl="1" indent="0">
              <a:spcAft>
                <a:spcPts val="600"/>
              </a:spcAft>
              <a:buNone/>
            </a:pPr>
            <a:r>
              <a:rPr lang="en-US" sz="2400" dirty="0">
                <a:latin typeface="Book Antiqua" panose="02040602050305030304" pitchFamily="18" charset="0"/>
              </a:rPr>
              <a:t>CC= 100(547.723/2) = 27386.1 </a:t>
            </a:r>
          </a:p>
          <a:p>
            <a:pPr marL="0" lvl="1" indent="0">
              <a:spcAft>
                <a:spcPts val="600"/>
              </a:spcAft>
              <a:buNone/>
            </a:pPr>
            <a:r>
              <a:rPr lang="en-US" sz="2400" dirty="0">
                <a:latin typeface="Book Antiqua" panose="02040602050305030304" pitchFamily="18" charset="0"/>
              </a:rPr>
              <a:t>TC(Joint)/TC(Individual)= 54772.3/70000 = 78.24%</a:t>
            </a:r>
          </a:p>
          <a:p>
            <a:pPr marL="0" lvl="1" indent="0">
              <a:spcBef>
                <a:spcPts val="0"/>
              </a:spcBef>
              <a:spcAft>
                <a:spcPts val="600"/>
              </a:spcAft>
              <a:buNone/>
            </a:pPr>
            <a:r>
              <a:rPr lang="en-US" sz="2400" dirty="0">
                <a:latin typeface="Book Antiqua" panose="02040602050305030304" pitchFamily="18" charset="0"/>
              </a:rPr>
              <a:t>Cycle-Inventory = 548/2 = 274</a:t>
            </a:r>
          </a:p>
          <a:p>
            <a:pPr marL="0" lvl="1" indent="0">
              <a:spcBef>
                <a:spcPts val="0"/>
              </a:spcBef>
              <a:spcAft>
                <a:spcPts val="600"/>
              </a:spcAft>
              <a:buNone/>
            </a:pPr>
            <a:r>
              <a:rPr lang="en-US" sz="2400" dirty="0" err="1">
                <a:latin typeface="Book Antiqua" panose="02040602050305030304" pitchFamily="18" charset="0"/>
              </a:rPr>
              <a:t>InvTrns</a:t>
            </a:r>
            <a:r>
              <a:rPr lang="en-US" sz="2400" dirty="0">
                <a:latin typeface="Book Antiqua" panose="02040602050305030304" pitchFamily="18" charset="0"/>
              </a:rPr>
              <a:t> =2500/274 = 9.129, Flow time: </a:t>
            </a:r>
            <a:r>
              <a:rPr lang="en-US" sz="2400" dirty="0">
                <a:latin typeface="Book Antiqua" panose="02040602050305030304" pitchFamily="18" charset="0"/>
                <a:sym typeface="Wingdings" panose="05000000000000000000" pitchFamily="2" charset="2"/>
              </a:rPr>
              <a:t> 2500T=274=</a:t>
            </a:r>
            <a:r>
              <a:rPr lang="en-US" sz="2400" dirty="0">
                <a:latin typeface="Book Antiqua" panose="02040602050305030304" pitchFamily="18" charset="0"/>
              </a:rPr>
              <a:t> 0.10954 </a:t>
            </a:r>
            <a:r>
              <a:rPr lang="en-US" sz="2400" dirty="0">
                <a:latin typeface="Book Antiqua" panose="02040602050305030304" pitchFamily="18" charset="0"/>
                <a:sym typeface="Wingdings" panose="05000000000000000000" pitchFamily="2" charset="2"/>
              </a:rPr>
              <a:t> year,</a:t>
            </a:r>
          </a:p>
          <a:p>
            <a:pPr marL="0" lvl="1" indent="0">
              <a:spcBef>
                <a:spcPts val="0"/>
              </a:spcBef>
              <a:spcAft>
                <a:spcPts val="600"/>
              </a:spcAft>
              <a:buNone/>
            </a:pPr>
            <a:r>
              <a:rPr lang="en-US" sz="2400" dirty="0">
                <a:latin typeface="Book Antiqua" panose="02040602050305030304" pitchFamily="18" charset="0"/>
                <a:sym typeface="Wingdings" panose="05000000000000000000" pitchFamily="2" charset="2"/>
              </a:rPr>
              <a:t>or </a:t>
            </a:r>
            <a:r>
              <a:rPr lang="en-US" sz="2400" dirty="0">
                <a:latin typeface="Book Antiqua" panose="02040602050305030304" pitchFamily="18" charset="0"/>
              </a:rPr>
              <a:t>5.47723 weeks or 39.436  days</a:t>
            </a:r>
            <a:endParaRPr lang="en-US" sz="2400" dirty="0">
              <a:latin typeface="Book Antiqua" panose="02040602050305030304" pitchFamily="18" charset="0"/>
              <a:sym typeface="Wingdings" panose="05000000000000000000" pitchFamily="2" charset="2"/>
            </a:endParaRPr>
          </a:p>
          <a:p>
            <a:pPr marL="0" lvl="1" indent="0">
              <a:spcBef>
                <a:spcPts val="0"/>
              </a:spcBef>
              <a:spcAft>
                <a:spcPts val="600"/>
              </a:spcAft>
              <a:buNone/>
            </a:pPr>
            <a:r>
              <a:rPr lang="en-US" sz="2400" dirty="0">
                <a:latin typeface="Book Antiqua" panose="02040602050305030304" pitchFamily="18" charset="0"/>
              </a:rPr>
              <a:t>Each time we order 0.64(547.723) =  351 product 1, and 198 product 2</a:t>
            </a:r>
          </a:p>
        </p:txBody>
      </p:sp>
      <p:sp>
        <p:nvSpPr>
          <p:cNvPr id="3" name="Title 2">
            <a:extLst>
              <a:ext uri="{FF2B5EF4-FFF2-40B4-BE49-F238E27FC236}">
                <a16:creationId xmlns:a16="http://schemas.microsoft.com/office/drawing/2014/main" id="{7F1C5C7C-B1FD-4172-84AE-8364B11D622B}"/>
              </a:ext>
            </a:extLst>
          </p:cNvPr>
          <p:cNvSpPr>
            <a:spLocks noGrp="1"/>
          </p:cNvSpPr>
          <p:nvPr>
            <p:ph type="title"/>
          </p:nvPr>
        </p:nvSpPr>
        <p:spPr>
          <a:xfrm>
            <a:off x="0" y="0"/>
            <a:ext cx="12192000" cy="609600"/>
          </a:xfrm>
        </p:spPr>
        <p:txBody>
          <a:bodyPr/>
          <a:lstStyle/>
          <a:p>
            <a:r>
              <a:rPr lang="en-US" dirty="0"/>
              <a:t>Joint replenishment Can Reduce Setup Time</a:t>
            </a:r>
          </a:p>
        </p:txBody>
      </p:sp>
    </p:spTree>
    <p:extLst>
      <p:ext uri="{BB962C8B-B14F-4D97-AF65-F5344CB8AC3E}">
        <p14:creationId xmlns:p14="http://schemas.microsoft.com/office/powerpoint/2010/main" val="7150948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ssolv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dissolve">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dissolve">
                                      <p:cBhvr>
                                        <p:cTn id="67"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9E8308-413E-4177-A15B-CAC68E593F48}"/>
              </a:ext>
            </a:extLst>
          </p:cNvPr>
          <p:cNvSpPr>
            <a:spLocks noGrp="1"/>
          </p:cNvSpPr>
          <p:nvPr>
            <p:ph type="title"/>
          </p:nvPr>
        </p:nvSpPr>
        <p:spPr>
          <a:xfrm>
            <a:off x="0" y="0"/>
            <a:ext cx="12192000" cy="609600"/>
          </a:xfrm>
        </p:spPr>
        <p:txBody>
          <a:bodyPr/>
          <a:lstStyle/>
          <a:p>
            <a:r>
              <a:rPr lang="en-US" dirty="0"/>
              <a:t>Alternative Formula for the # of Joint Orders</a:t>
            </a:r>
          </a:p>
        </p:txBody>
      </p:sp>
      <p:sp>
        <p:nvSpPr>
          <p:cNvPr id="5" name="Content Placeholder 1">
            <a:extLst>
              <a:ext uri="{FF2B5EF4-FFF2-40B4-BE49-F238E27FC236}">
                <a16:creationId xmlns:a16="http://schemas.microsoft.com/office/drawing/2014/main" id="{379E8D10-59B9-48BF-ADAC-9AFAA682259A}"/>
              </a:ext>
            </a:extLst>
          </p:cNvPr>
          <p:cNvSpPr txBox="1">
            <a:spLocks/>
          </p:cNvSpPr>
          <p:nvPr/>
        </p:nvSpPr>
        <p:spPr>
          <a:xfrm>
            <a:off x="38100" y="613954"/>
            <a:ext cx="12115800" cy="57150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60325" lvl="1" indent="0">
              <a:buNone/>
            </a:pPr>
            <a:r>
              <a:rPr lang="en-US" sz="2400" kern="0" dirty="0">
                <a:latin typeface="Book Antiqua" panose="02040602050305030304" pitchFamily="18" charset="0"/>
              </a:rPr>
              <a:t># of orders = SQRT[(D1H1+D2H2)/(2S_total)] = </a:t>
            </a:r>
          </a:p>
          <a:p>
            <a:pPr marL="60325" lvl="1" indent="0">
              <a:buNone/>
            </a:pPr>
            <a:r>
              <a:rPr lang="en-US" sz="2400" kern="0" dirty="0">
                <a:latin typeface="Book Antiqua" panose="02040602050305030304" pitchFamily="18" charset="0"/>
              </a:rPr>
              <a:t>= [1600(100)+900(100)]/(2(6000))] = </a:t>
            </a:r>
            <a:r>
              <a:rPr lang="en-US" sz="2400" dirty="0">
                <a:solidFill>
                  <a:srgbClr val="000000"/>
                </a:solidFill>
                <a:latin typeface="Book Antiqua" panose="02040602050305030304" pitchFamily="18" charset="0"/>
              </a:rPr>
              <a:t>4.56435</a:t>
            </a:r>
          </a:p>
          <a:p>
            <a:pPr marL="60325" lvl="1" indent="0">
              <a:buNone/>
            </a:pPr>
            <a:r>
              <a:rPr lang="en-US" sz="2400" dirty="0">
                <a:solidFill>
                  <a:srgbClr val="000000"/>
                </a:solidFill>
                <a:latin typeface="Book Antiqua" panose="02040602050305030304" pitchFamily="18" charset="0"/>
              </a:rPr>
              <a:t>Ordering cost = 4.56435(6000)= </a:t>
            </a:r>
            <a:r>
              <a:rPr lang="en-US" sz="2400" dirty="0">
                <a:latin typeface="Book Antiqua" panose="02040602050305030304" pitchFamily="18" charset="0"/>
              </a:rPr>
              <a:t> </a:t>
            </a:r>
            <a:r>
              <a:rPr lang="en-US" sz="2400" dirty="0">
                <a:solidFill>
                  <a:srgbClr val="000000"/>
                </a:solidFill>
                <a:latin typeface="Book Antiqua" panose="02040602050305030304" pitchFamily="18" charset="0"/>
              </a:rPr>
              <a:t>27386.1</a:t>
            </a:r>
            <a:r>
              <a:rPr lang="en-US" sz="2400" dirty="0">
                <a:latin typeface="Book Antiqua" panose="02040602050305030304" pitchFamily="18" charset="0"/>
              </a:rPr>
              <a:t> </a:t>
            </a:r>
          </a:p>
          <a:p>
            <a:pPr marL="60325" lvl="1" indent="0">
              <a:buNone/>
            </a:pPr>
            <a:r>
              <a:rPr lang="en-US" sz="2400" kern="0" dirty="0">
                <a:latin typeface="Book Antiqua" panose="02040602050305030304" pitchFamily="18" charset="0"/>
              </a:rPr>
              <a:t>Each time we order (1600+900)/</a:t>
            </a:r>
            <a:r>
              <a:rPr lang="en-US" sz="2400" dirty="0">
                <a:solidFill>
                  <a:srgbClr val="000000"/>
                </a:solidFill>
                <a:latin typeface="Book Antiqua" panose="02040602050305030304" pitchFamily="18" charset="0"/>
              </a:rPr>
              <a:t>4.56435 = 547.723 </a:t>
            </a:r>
          </a:p>
          <a:p>
            <a:pPr marL="60325" lvl="1" indent="0">
              <a:buNone/>
            </a:pPr>
            <a:r>
              <a:rPr lang="en-US" sz="2400" dirty="0">
                <a:solidFill>
                  <a:srgbClr val="000000"/>
                </a:solidFill>
                <a:latin typeface="Book Antiqua" panose="02040602050305030304" pitchFamily="18" charset="0"/>
              </a:rPr>
              <a:t>0.64(547.723) = 350.542 product 1 and 197.18 product 2 </a:t>
            </a:r>
          </a:p>
          <a:p>
            <a:pPr marL="60325" lvl="1" indent="0">
              <a:buNone/>
            </a:pPr>
            <a:r>
              <a:rPr lang="en-US" sz="2400" dirty="0">
                <a:solidFill>
                  <a:srgbClr val="000000"/>
                </a:solidFill>
                <a:latin typeface="Book Antiqua" panose="02040602050305030304" pitchFamily="18" charset="0"/>
              </a:rPr>
              <a:t>Carrying cost of Product 1 = 100(350.542/2) = 17527.1</a:t>
            </a:r>
            <a:r>
              <a:rPr lang="en-US" sz="2400" dirty="0">
                <a:latin typeface="Book Antiqua" panose="02040602050305030304" pitchFamily="18" charset="0"/>
              </a:rPr>
              <a:t> </a:t>
            </a:r>
          </a:p>
          <a:p>
            <a:pPr marL="60325" lvl="1" indent="0">
              <a:buNone/>
            </a:pPr>
            <a:r>
              <a:rPr lang="en-US" sz="2400" dirty="0">
                <a:solidFill>
                  <a:srgbClr val="000000"/>
                </a:solidFill>
                <a:latin typeface="Book Antiqua" panose="02040602050305030304" pitchFamily="18" charset="0"/>
              </a:rPr>
              <a:t>Carrying cost of Product 2 = 100(197.18/2) = 9859.01</a:t>
            </a:r>
          </a:p>
          <a:p>
            <a:pPr marL="60325" lvl="1" indent="0">
              <a:buNone/>
            </a:pPr>
            <a:r>
              <a:rPr lang="en-US" sz="2400" dirty="0">
                <a:solidFill>
                  <a:srgbClr val="000000"/>
                </a:solidFill>
                <a:latin typeface="Book Antiqua" panose="02040602050305030304" pitchFamily="18" charset="0"/>
              </a:rPr>
              <a:t>Total cos = 27386.1 + 17527.1 + 9859.01 =54722.2</a:t>
            </a:r>
          </a:p>
          <a:p>
            <a:pPr marL="60325" lvl="1" indent="0">
              <a:buNone/>
            </a:pPr>
            <a:endParaRPr lang="en-US" sz="2400" dirty="0">
              <a:solidFill>
                <a:srgbClr val="000000"/>
              </a:solidFill>
              <a:latin typeface="Book Antiqua" panose="02040602050305030304" pitchFamily="18" charset="0"/>
            </a:endParaRPr>
          </a:p>
          <a:p>
            <a:pPr marL="60325" lvl="1" indent="0">
              <a:buNone/>
            </a:pPr>
            <a:endParaRPr lang="en-US" sz="2400" dirty="0">
              <a:solidFill>
                <a:srgbClr val="000000"/>
              </a:solidFill>
              <a:latin typeface="Book Antiqua" panose="02040602050305030304" pitchFamily="18" charset="0"/>
            </a:endParaRPr>
          </a:p>
          <a:p>
            <a:pPr marL="60325" lvl="1" indent="0">
              <a:buNone/>
            </a:pPr>
            <a:endParaRPr lang="en-US" sz="2400" dirty="0">
              <a:solidFill>
                <a:srgbClr val="000000"/>
              </a:solidFill>
              <a:latin typeface="Book Antiqua" panose="02040602050305030304" pitchFamily="18" charset="0"/>
            </a:endParaRPr>
          </a:p>
          <a:p>
            <a:pPr marL="60325" lvl="1" indent="0">
              <a:buNone/>
            </a:pPr>
            <a:endParaRPr lang="en-US" sz="2300" kern="0" dirty="0">
              <a:latin typeface="Book Antiqua" panose="02040602050305030304" pitchFamily="18" charset="0"/>
            </a:endParaRPr>
          </a:p>
        </p:txBody>
      </p:sp>
    </p:spTree>
    <p:extLst>
      <p:ext uri="{BB962C8B-B14F-4D97-AF65-F5344CB8AC3E}">
        <p14:creationId xmlns:p14="http://schemas.microsoft.com/office/powerpoint/2010/main" val="16153884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FDAD48-8BE7-409E-8973-E5FFD228A379}"/>
              </a:ext>
            </a:extLst>
          </p:cNvPr>
          <p:cNvSpPr>
            <a:spLocks noGrp="1"/>
          </p:cNvSpPr>
          <p:nvPr>
            <p:ph idx="1"/>
          </p:nvPr>
        </p:nvSpPr>
        <p:spPr>
          <a:xfrm>
            <a:off x="-1" y="581297"/>
            <a:ext cx="12192000" cy="2847703"/>
          </a:xfrm>
        </p:spPr>
        <p:txBody>
          <a:bodyPr/>
          <a:lstStyle/>
          <a:p>
            <a:pPr marL="0" indent="0">
              <a:buNone/>
            </a:pPr>
            <a:r>
              <a:rPr lang="en-US" sz="2200" dirty="0">
                <a:latin typeface="Book Antiqua" panose="02040602050305030304" pitchFamily="18" charset="0"/>
              </a:rPr>
              <a:t>A company purchases components from three suppliers: Components from supplier Alpha cost $90 and are used at the rate 600 units/year; components from supplier Beta cost $24 and are used at the rate 4,000 units/year; components from supplier Gamma cost $1,000 and are used at the rate 80 units/year. The trucking company is charging a fixed cost of $1,000/truck (for the purpose of this exercise assume that you do not need to worry about the truck capacity). Currently they purchase separate truckloads from each supplier. The annual holding cost is 25% of product cost, h=0.25. What is the corresponding minimal annual cost? What is the cycle inventory of each component?</a:t>
            </a:r>
          </a:p>
          <a:p>
            <a:pPr marL="0" indent="0">
              <a:buNone/>
            </a:pPr>
            <a:endParaRPr lang="en-US" dirty="0"/>
          </a:p>
        </p:txBody>
      </p:sp>
      <p:sp>
        <p:nvSpPr>
          <p:cNvPr id="3" name="Title 2">
            <a:extLst>
              <a:ext uri="{FF2B5EF4-FFF2-40B4-BE49-F238E27FC236}">
                <a16:creationId xmlns:a16="http://schemas.microsoft.com/office/drawing/2014/main" id="{B7219F70-7472-4379-9A9F-7EC3C246CEDE}"/>
              </a:ext>
            </a:extLst>
          </p:cNvPr>
          <p:cNvSpPr>
            <a:spLocks noGrp="1"/>
          </p:cNvSpPr>
          <p:nvPr>
            <p:ph type="title"/>
          </p:nvPr>
        </p:nvSpPr>
        <p:spPr>
          <a:xfrm>
            <a:off x="0" y="0"/>
            <a:ext cx="12192000" cy="533400"/>
          </a:xfrm>
        </p:spPr>
        <p:txBody>
          <a:bodyPr/>
          <a:lstStyle/>
          <a:p>
            <a:r>
              <a:rPr lang="en-US" dirty="0"/>
              <a:t>Practice – Individual Replenishment</a:t>
            </a:r>
          </a:p>
        </p:txBody>
      </p:sp>
      <p:graphicFrame>
        <p:nvGraphicFramePr>
          <p:cNvPr id="5" name="Object 4">
            <a:extLst>
              <a:ext uri="{FF2B5EF4-FFF2-40B4-BE49-F238E27FC236}">
                <a16:creationId xmlns:a16="http://schemas.microsoft.com/office/drawing/2014/main" id="{5D405434-73CE-4521-9CF2-E0734D9370D2}"/>
              </a:ext>
            </a:extLst>
          </p:cNvPr>
          <p:cNvGraphicFramePr>
            <a:graphicFrameLocks noChangeAspect="1"/>
          </p:cNvGraphicFramePr>
          <p:nvPr/>
        </p:nvGraphicFramePr>
        <p:xfrm>
          <a:off x="204947" y="4474152"/>
          <a:ext cx="11782105" cy="1657078"/>
        </p:xfrm>
        <a:graphic>
          <a:graphicData uri="http://schemas.openxmlformats.org/presentationml/2006/ole">
            <mc:AlternateContent xmlns:mc="http://schemas.openxmlformats.org/markup-compatibility/2006">
              <mc:Choice xmlns:v="urn:schemas-microsoft-com:vml" Requires="v">
                <p:oleObj spid="_x0000_s159765" name="Worksheet" r:id="rId3" imgW="7991431" imgH="1124146" progId="Excel.Sheet.12">
                  <p:embed/>
                </p:oleObj>
              </mc:Choice>
              <mc:Fallback>
                <p:oleObj name="Worksheet" r:id="rId3" imgW="7991431" imgH="1124146" progId="Excel.Sheet.12">
                  <p:embed/>
                  <p:pic>
                    <p:nvPicPr>
                      <p:cNvPr id="5" name="Object 4">
                        <a:extLst>
                          <a:ext uri="{FF2B5EF4-FFF2-40B4-BE49-F238E27FC236}">
                            <a16:creationId xmlns:a16="http://schemas.microsoft.com/office/drawing/2014/main" id="{5D405434-73CE-4521-9CF2-E0734D9370D2}"/>
                          </a:ext>
                        </a:extLst>
                      </p:cNvPr>
                      <p:cNvPicPr/>
                      <p:nvPr/>
                    </p:nvPicPr>
                    <p:blipFill>
                      <a:blip r:embed="rId4"/>
                      <a:stretch>
                        <a:fillRect/>
                      </a:stretch>
                    </p:blipFill>
                    <p:spPr>
                      <a:xfrm>
                        <a:off x="204947" y="4474152"/>
                        <a:ext cx="11782105" cy="1657078"/>
                      </a:xfrm>
                      <a:prstGeom prst="rect">
                        <a:avLst/>
                      </a:prstGeom>
                    </p:spPr>
                  </p:pic>
                </p:oleObj>
              </mc:Fallback>
            </mc:AlternateContent>
          </a:graphicData>
        </a:graphic>
      </p:graphicFrame>
    </p:spTree>
    <p:extLst>
      <p:ext uri="{BB962C8B-B14F-4D97-AF65-F5344CB8AC3E}">
        <p14:creationId xmlns:p14="http://schemas.microsoft.com/office/powerpoint/2010/main" val="13084742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FDAD48-8BE7-409E-8973-E5FFD228A379}"/>
              </a:ext>
            </a:extLst>
          </p:cNvPr>
          <p:cNvSpPr>
            <a:spLocks noGrp="1"/>
          </p:cNvSpPr>
          <p:nvPr>
            <p:ph idx="1"/>
          </p:nvPr>
        </p:nvSpPr>
        <p:spPr>
          <a:xfrm>
            <a:off x="0" y="609600"/>
            <a:ext cx="12192000" cy="5715000"/>
          </a:xfrm>
        </p:spPr>
        <p:txBody>
          <a:bodyPr/>
          <a:lstStyle/>
          <a:p>
            <a:pPr marL="0" indent="0">
              <a:buNone/>
            </a:pPr>
            <a:r>
              <a:rPr lang="en-US" sz="2200" dirty="0">
                <a:latin typeface="Book Antiqua" panose="02040602050305030304" pitchFamily="18" charset="0"/>
              </a:rPr>
              <a:t>2. Motor Company is considering aggregating orders from all three suppliers. In addition to $1,000 fixed truck cost for deliveries with one pick up the trucking company is charging $100 for each additional pickup. What is the corresponding minimal annual cost, and the cycle inventory of each component?</a:t>
            </a:r>
          </a:p>
          <a:p>
            <a:pPr marL="0" indent="0">
              <a:buNone/>
            </a:pPr>
            <a:endParaRPr lang="en-US" dirty="0"/>
          </a:p>
        </p:txBody>
      </p:sp>
      <p:sp>
        <p:nvSpPr>
          <p:cNvPr id="3" name="Title 2">
            <a:extLst>
              <a:ext uri="{FF2B5EF4-FFF2-40B4-BE49-F238E27FC236}">
                <a16:creationId xmlns:a16="http://schemas.microsoft.com/office/drawing/2014/main" id="{B7219F70-7472-4379-9A9F-7EC3C246CEDE}"/>
              </a:ext>
            </a:extLst>
          </p:cNvPr>
          <p:cNvSpPr>
            <a:spLocks noGrp="1"/>
          </p:cNvSpPr>
          <p:nvPr>
            <p:ph type="title"/>
          </p:nvPr>
        </p:nvSpPr>
        <p:spPr>
          <a:xfrm>
            <a:off x="0" y="0"/>
            <a:ext cx="12192000" cy="609600"/>
          </a:xfrm>
        </p:spPr>
        <p:txBody>
          <a:bodyPr/>
          <a:lstStyle/>
          <a:p>
            <a:r>
              <a:rPr lang="en-US" dirty="0"/>
              <a:t>Practice  – Joint Replenishment</a:t>
            </a:r>
          </a:p>
        </p:txBody>
      </p:sp>
      <p:graphicFrame>
        <p:nvGraphicFramePr>
          <p:cNvPr id="4" name="Object 3">
            <a:extLst>
              <a:ext uri="{FF2B5EF4-FFF2-40B4-BE49-F238E27FC236}">
                <a16:creationId xmlns:a16="http://schemas.microsoft.com/office/drawing/2014/main" id="{3EA39A35-6C4C-4D80-8961-9888728E0236}"/>
              </a:ext>
            </a:extLst>
          </p:cNvPr>
          <p:cNvGraphicFramePr>
            <a:graphicFrameLocks noChangeAspect="1"/>
          </p:cNvGraphicFramePr>
          <p:nvPr/>
        </p:nvGraphicFramePr>
        <p:xfrm>
          <a:off x="152400" y="2286000"/>
          <a:ext cx="11749628" cy="2590800"/>
        </p:xfrm>
        <a:graphic>
          <a:graphicData uri="http://schemas.openxmlformats.org/presentationml/2006/ole">
            <mc:AlternateContent xmlns:mc="http://schemas.openxmlformats.org/markup-compatibility/2006">
              <mc:Choice xmlns:v="urn:schemas-microsoft-com:vml" Requires="v">
                <p:oleObj spid="_x0000_s160789" name="Worksheet" r:id="rId3" imgW="7991431" imgH="1762046" progId="Excel.Sheet.12">
                  <p:embed/>
                </p:oleObj>
              </mc:Choice>
              <mc:Fallback>
                <p:oleObj name="Worksheet" r:id="rId3" imgW="7991431" imgH="1762046" progId="Excel.Sheet.12">
                  <p:embed/>
                  <p:pic>
                    <p:nvPicPr>
                      <p:cNvPr id="4" name="Object 3">
                        <a:extLst>
                          <a:ext uri="{FF2B5EF4-FFF2-40B4-BE49-F238E27FC236}">
                            <a16:creationId xmlns:a16="http://schemas.microsoft.com/office/drawing/2014/main" id="{3EA39A35-6C4C-4D80-8961-9888728E0236}"/>
                          </a:ext>
                        </a:extLst>
                      </p:cNvPr>
                      <p:cNvPicPr/>
                      <p:nvPr/>
                    </p:nvPicPr>
                    <p:blipFill>
                      <a:blip r:embed="rId4"/>
                      <a:stretch>
                        <a:fillRect/>
                      </a:stretch>
                    </p:blipFill>
                    <p:spPr>
                      <a:xfrm>
                        <a:off x="152400" y="2286000"/>
                        <a:ext cx="11749628" cy="2590800"/>
                      </a:xfrm>
                      <a:prstGeom prst="rect">
                        <a:avLst/>
                      </a:prstGeom>
                    </p:spPr>
                  </p:pic>
                </p:oleObj>
              </mc:Fallback>
            </mc:AlternateContent>
          </a:graphicData>
        </a:graphic>
      </p:graphicFrame>
    </p:spTree>
    <p:extLst>
      <p:ext uri="{BB962C8B-B14F-4D97-AF65-F5344CB8AC3E}">
        <p14:creationId xmlns:p14="http://schemas.microsoft.com/office/powerpoint/2010/main" val="36576077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30337</TotalTime>
  <Words>906</Words>
  <Application>Microsoft Office PowerPoint</Application>
  <PresentationFormat>Widescreen</PresentationFormat>
  <Paragraphs>72</Paragraphs>
  <Slides>10</Slides>
  <Notes>2</Notes>
  <HiddenSlides>0</HiddenSlides>
  <MMClips>1</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2</vt:i4>
      </vt:variant>
      <vt:variant>
        <vt:lpstr>Slide Titles</vt:lpstr>
      </vt:variant>
      <vt:variant>
        <vt:i4>10</vt:i4>
      </vt:variant>
    </vt:vector>
  </HeadingPairs>
  <TitlesOfParts>
    <vt:vector size="26" baseType="lpstr">
      <vt:lpstr>Arial</vt:lpstr>
      <vt:lpstr>Book Antiqua</vt:lpstr>
      <vt:lpstr>Garamond</vt:lpstr>
      <vt:lpstr>Impact</vt:lpstr>
      <vt:lpstr>Lucida Calligraphy</vt:lpstr>
      <vt:lpstr>MS Reference Sans Serif</vt:lpstr>
      <vt:lpstr>Noto Sans Symbols</vt:lpstr>
      <vt:lpstr>Roboto</vt:lpstr>
      <vt:lpstr>Times New Roman</vt:lpstr>
      <vt:lpstr>Verdana</vt:lpstr>
      <vt:lpstr>Wingdings</vt:lpstr>
      <vt:lpstr>Lean Thinking Final</vt:lpstr>
      <vt:lpstr>508 Lecture</vt:lpstr>
      <vt:lpstr>Level</vt:lpstr>
      <vt:lpstr>Worksheet</vt:lpstr>
      <vt:lpstr>Microsoft Excel Worksheet</vt:lpstr>
      <vt:lpstr>Joint Replenishment With Incremental Ordering (Setup) Cost</vt:lpstr>
      <vt:lpstr>https://youtu.be/v_QD_R_Ravg</vt:lpstr>
      <vt:lpstr>Joint Replenishment With Incremental Ordering (Setup) Cost</vt:lpstr>
      <vt:lpstr>Individual replenishment: Product 1 </vt:lpstr>
      <vt:lpstr>Individual replenishment: Product 2 </vt:lpstr>
      <vt:lpstr>Joint replenishment Can Reduce Setup Time</vt:lpstr>
      <vt:lpstr>Alternative Formula for the # of Joint Orders</vt:lpstr>
      <vt:lpstr>Practice – Individual Replenishment</vt:lpstr>
      <vt:lpstr>Practice  – Joint Replenishment</vt:lpstr>
      <vt:lpstr>Centralized vs Decentralized: 6- Product, Different h &amp;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682</cp:revision>
  <cp:lastPrinted>2021-08-25T16:42:58Z</cp:lastPrinted>
  <dcterms:created xsi:type="dcterms:W3CDTF">1995-06-17T23:31:02Z</dcterms:created>
  <dcterms:modified xsi:type="dcterms:W3CDTF">2023-08-04T07:16:20Z</dcterms:modified>
</cp:coreProperties>
</file>