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wmf" ContentType="image/x-wmf"/>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740" r:id="rId1"/>
  </p:sldMasterIdLst>
  <p:notesMasterIdLst>
    <p:notesMasterId r:id="rId16"/>
  </p:notesMasterIdLst>
  <p:handoutMasterIdLst>
    <p:handoutMasterId r:id="rId17"/>
  </p:handoutMasterIdLst>
  <p:sldIdLst>
    <p:sldId id="1248" r:id="rId2"/>
    <p:sldId id="1259" r:id="rId3"/>
    <p:sldId id="1257" r:id="rId4"/>
    <p:sldId id="1141" r:id="rId5"/>
    <p:sldId id="1142" r:id="rId6"/>
    <p:sldId id="1144" r:id="rId7"/>
    <p:sldId id="1253" r:id="rId8"/>
    <p:sldId id="1145" r:id="rId9"/>
    <p:sldId id="589" r:id="rId10"/>
    <p:sldId id="1247" r:id="rId11"/>
    <p:sldId id="592" r:id="rId12"/>
    <p:sldId id="1258" r:id="rId13"/>
    <p:sldId id="1245" r:id="rId14"/>
    <p:sldId id="1255" r:id="rId15"/>
  </p:sldIdLst>
  <p:sldSz cx="12192000" cy="6858000"/>
  <p:notesSz cx="7102475" cy="9388475"/>
  <p:defaultTextStyle>
    <a:defPPr>
      <a:defRPr lang="en-US"/>
    </a:defPPr>
    <a:lvl1pPr algn="l" rtl="0" eaLnBrk="0" fontAlgn="base" hangingPunct="0">
      <a:spcBef>
        <a:spcPct val="0"/>
      </a:spcBef>
      <a:spcAft>
        <a:spcPct val="0"/>
      </a:spcAft>
      <a:defRPr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extLst>
    <p:ext uri="{521415D9-36F7-43E2-AB2F-B90AF26B5E84}">
      <p14:sectionLst xmlns:p14="http://schemas.microsoft.com/office/powerpoint/2010/main">
        <p14:section name="Summary Section" id="{21AB8AD9-3D37-4A20-B00B-2AAF488C219E}">
          <p14:sldIdLst/>
        </p14:section>
        <p14:section name="Lead Time, Re-Order Point, Cycle Service Level, and Fill Rate" id="{3EC62C8C-1CD3-48AE-9EC5-BB75C9EF389B}">
          <p14:sldIdLst/>
        </p14:section>
        <p14:section name="Section 2" id="{3366CB70-1B07-4EAD-BDEE-D7A098991584}">
          <p14:sldIdLst/>
        </p14:section>
        <p14:section name="EOQ" id="{F7BD7359-C6DF-4AB6-86CE-940C45956784}">
          <p14:sldIdLst>
            <p14:sldId id="1248"/>
            <p14:sldId id="1259"/>
            <p14:sldId id="1257"/>
            <p14:sldId id="1141"/>
          </p14:sldIdLst>
        </p14:section>
        <p14:section name="Section 3" id="{0BABE54E-F48A-4797-9E18-EF771F2FB332}">
          <p14:sldIdLst>
            <p14:sldId id="1142"/>
            <p14:sldId id="1144"/>
            <p14:sldId id="1253"/>
            <p14:sldId id="1145"/>
            <p14:sldId id="589"/>
            <p14:sldId id="1247"/>
            <p14:sldId id="592"/>
            <p14:sldId id="1258"/>
            <p14:sldId id="1245"/>
            <p14:sldId id="1255"/>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218" userDrawn="1">
          <p15:clr>
            <a:srgbClr val="A4A3A4"/>
          </p15:clr>
        </p15:guide>
        <p15:guide id="2" pos="2983"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sef-Vaziri , Ardavan" initials="A,A" lastIdx="1" clrIdx="0">
    <p:extLst>
      <p:ext uri="{19B8F6BF-5375-455C-9EA6-DF929625EA0E}">
        <p15:presenceInfo xmlns:p15="http://schemas.microsoft.com/office/powerpoint/2012/main" userId="S::ardavan.asef-vaziri@csun.edu::6881700c-bd5e-4111-a757-cbc9491e8d25" providerId="AD"/>
      </p:ext>
    </p:extLst>
  </p:cmAuthor>
  <p:cmAuthor id="2" name="Sam" initials="S" lastIdx="1" clrIdx="1">
    <p:extLst>
      <p:ext uri="{19B8F6BF-5375-455C-9EA6-DF929625EA0E}">
        <p15:presenceInfo xmlns:p15="http://schemas.microsoft.com/office/powerpoint/2012/main" userId="Sam"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loop="1"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80000"/>
    <a:srgbClr val="3C1581"/>
    <a:srgbClr val="A792EC"/>
    <a:srgbClr val="72659E"/>
    <a:srgbClr val="FF0000"/>
    <a:srgbClr val="FF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3720" autoAdjust="0"/>
    <p:restoredTop sz="90482" autoAdjust="0"/>
  </p:normalViewPr>
  <p:slideViewPr>
    <p:cSldViewPr>
      <p:cViewPr varScale="1">
        <p:scale>
          <a:sx n="104" d="100"/>
          <a:sy n="104" d="100"/>
        </p:scale>
        <p:origin x="288" y="114"/>
      </p:cViewPr>
      <p:guideLst>
        <p:guide orient="horz" pos="2160"/>
        <p:guide pos="3840"/>
      </p:guideLst>
    </p:cSldViewPr>
  </p:slideViewPr>
  <p:outlineViewPr>
    <p:cViewPr>
      <p:scale>
        <a:sx n="33" d="100"/>
        <a:sy n="33" d="100"/>
      </p:scale>
      <p:origin x="0" y="-25428"/>
    </p:cViewPr>
  </p:outlineViewPr>
  <p:notesTextViewPr>
    <p:cViewPr>
      <p:scale>
        <a:sx n="100" d="100"/>
        <a:sy n="100" d="100"/>
      </p:scale>
      <p:origin x="0" y="0"/>
    </p:cViewPr>
  </p:notesTextViewPr>
  <p:sorterViewPr>
    <p:cViewPr>
      <p:scale>
        <a:sx n="61" d="100"/>
        <a:sy n="61" d="100"/>
      </p:scale>
      <p:origin x="0" y="-846"/>
    </p:cViewPr>
  </p:sorterViewPr>
  <p:notesViewPr>
    <p:cSldViewPr>
      <p:cViewPr varScale="1">
        <p:scale>
          <a:sx n="83" d="100"/>
          <a:sy n="83" d="100"/>
        </p:scale>
        <p:origin x="3816" y="60"/>
      </p:cViewPr>
      <p:guideLst>
        <p:guide orient="horz" pos="2218"/>
        <p:guide pos="2983"/>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1552"/>
            <a:ext cx="3078048" cy="471908"/>
          </a:xfrm>
          <a:prstGeom prst="rect">
            <a:avLst/>
          </a:prstGeom>
          <a:noFill/>
          <a:ln w="9525">
            <a:noFill/>
            <a:miter lim="800000"/>
            <a:headEnd/>
            <a:tailEnd/>
          </a:ln>
          <a:effectLst/>
        </p:spPr>
        <p:txBody>
          <a:bodyPr vert="horz" wrap="square" lIns="19696" tIns="0" rIns="19696" bIns="0" numCol="1" anchor="t" anchorCtr="0" compatLnSpc="1">
            <a:prstTxWarp prst="textNoShape">
              <a:avLst/>
            </a:prstTxWarp>
          </a:bodyPr>
          <a:lstStyle>
            <a:lvl1pPr defTabSz="944684">
              <a:defRPr sz="1000" i="1">
                <a:latin typeface="Times New Roman" charset="0"/>
              </a:defRPr>
            </a:lvl1pPr>
          </a:lstStyle>
          <a:p>
            <a:pPr>
              <a:defRPr/>
            </a:pPr>
            <a:endParaRPr lang="en-US" dirty="0"/>
          </a:p>
        </p:txBody>
      </p:sp>
      <p:sp>
        <p:nvSpPr>
          <p:cNvPr id="3075" name="Rectangle 3"/>
          <p:cNvSpPr>
            <a:spLocks noGrp="1" noChangeArrowheads="1"/>
          </p:cNvSpPr>
          <p:nvPr>
            <p:ph type="dt" sz="quarter" idx="1"/>
          </p:nvPr>
        </p:nvSpPr>
        <p:spPr bwMode="auto">
          <a:xfrm>
            <a:off x="4024429" y="-1552"/>
            <a:ext cx="3078047" cy="471908"/>
          </a:xfrm>
          <a:prstGeom prst="rect">
            <a:avLst/>
          </a:prstGeom>
          <a:noFill/>
          <a:ln w="9525">
            <a:noFill/>
            <a:miter lim="800000"/>
            <a:headEnd/>
            <a:tailEnd/>
          </a:ln>
          <a:effectLst/>
        </p:spPr>
        <p:txBody>
          <a:bodyPr vert="horz" wrap="square" lIns="19696" tIns="0" rIns="19696" bIns="0" numCol="1" anchor="t" anchorCtr="0" compatLnSpc="1">
            <a:prstTxWarp prst="textNoShape">
              <a:avLst/>
            </a:prstTxWarp>
          </a:bodyPr>
          <a:lstStyle>
            <a:lvl1pPr algn="r" defTabSz="944684">
              <a:defRPr sz="1000" i="1">
                <a:latin typeface="Times New Roman" charset="0"/>
              </a:defRPr>
            </a:lvl1pPr>
          </a:lstStyle>
          <a:p>
            <a:pPr>
              <a:defRPr/>
            </a:pPr>
            <a:endParaRPr lang="en-US" dirty="0"/>
          </a:p>
        </p:txBody>
      </p:sp>
      <p:sp>
        <p:nvSpPr>
          <p:cNvPr id="3076" name="Rectangle 4"/>
          <p:cNvSpPr>
            <a:spLocks noGrp="1" noChangeArrowheads="1"/>
          </p:cNvSpPr>
          <p:nvPr>
            <p:ph type="ftr" sz="quarter" idx="2"/>
          </p:nvPr>
        </p:nvSpPr>
        <p:spPr bwMode="auto">
          <a:xfrm>
            <a:off x="0" y="8916568"/>
            <a:ext cx="3078048" cy="471907"/>
          </a:xfrm>
          <a:prstGeom prst="rect">
            <a:avLst/>
          </a:prstGeom>
          <a:noFill/>
          <a:ln w="9525">
            <a:noFill/>
            <a:miter lim="800000"/>
            <a:headEnd/>
            <a:tailEnd/>
          </a:ln>
          <a:effectLst/>
        </p:spPr>
        <p:txBody>
          <a:bodyPr vert="horz" wrap="square" lIns="19696" tIns="0" rIns="19696" bIns="0" numCol="1" anchor="b" anchorCtr="0" compatLnSpc="1">
            <a:prstTxWarp prst="textNoShape">
              <a:avLst/>
            </a:prstTxWarp>
          </a:bodyPr>
          <a:lstStyle>
            <a:lvl1pPr defTabSz="944684">
              <a:defRPr sz="1000" i="1">
                <a:latin typeface="Times New Roman" charset="0"/>
              </a:defRPr>
            </a:lvl1pPr>
          </a:lstStyle>
          <a:p>
            <a:pPr>
              <a:defRPr/>
            </a:pPr>
            <a:endParaRPr lang="en-US" dirty="0"/>
          </a:p>
        </p:txBody>
      </p:sp>
      <p:sp>
        <p:nvSpPr>
          <p:cNvPr id="3077" name="Rectangle 5"/>
          <p:cNvSpPr>
            <a:spLocks noGrp="1" noChangeArrowheads="1"/>
          </p:cNvSpPr>
          <p:nvPr>
            <p:ph type="sldNum" sz="quarter" idx="3"/>
          </p:nvPr>
        </p:nvSpPr>
        <p:spPr bwMode="auto">
          <a:xfrm>
            <a:off x="4024429" y="8916568"/>
            <a:ext cx="3078047" cy="471907"/>
          </a:xfrm>
          <a:prstGeom prst="rect">
            <a:avLst/>
          </a:prstGeom>
          <a:noFill/>
          <a:ln w="9525">
            <a:noFill/>
            <a:miter lim="800000"/>
            <a:headEnd/>
            <a:tailEnd/>
          </a:ln>
          <a:effectLst/>
        </p:spPr>
        <p:txBody>
          <a:bodyPr vert="horz" wrap="square" lIns="19696" tIns="0" rIns="19696" bIns="0" numCol="1" anchor="b" anchorCtr="0" compatLnSpc="1">
            <a:prstTxWarp prst="textNoShape">
              <a:avLst/>
            </a:prstTxWarp>
          </a:bodyPr>
          <a:lstStyle>
            <a:lvl1pPr algn="r" defTabSz="944684">
              <a:defRPr sz="1000" i="1">
                <a:latin typeface="Times New Roman" charset="0"/>
              </a:defRPr>
            </a:lvl1pPr>
          </a:lstStyle>
          <a:p>
            <a:pPr>
              <a:defRPr/>
            </a:pPr>
            <a:fld id="{4AF56A66-A16D-4DDE-BF06-390EB7CDF141}" type="slidenum">
              <a:rPr lang="en-US"/>
              <a:pPr>
                <a:defRPr/>
              </a:pPr>
              <a:t>‹#›</a:t>
            </a:fld>
            <a:endParaRPr lang="en-US" dirty="0"/>
          </a:p>
        </p:txBody>
      </p:sp>
    </p:spTree>
    <p:extLst>
      <p:ext uri="{BB962C8B-B14F-4D97-AF65-F5344CB8AC3E}">
        <p14:creationId xmlns:p14="http://schemas.microsoft.com/office/powerpoint/2010/main" val="33608747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1552"/>
            <a:ext cx="3078048" cy="471908"/>
          </a:xfrm>
          <a:prstGeom prst="rect">
            <a:avLst/>
          </a:prstGeom>
          <a:noFill/>
          <a:ln w="9525">
            <a:noFill/>
            <a:miter lim="800000"/>
            <a:headEnd/>
            <a:tailEnd/>
          </a:ln>
          <a:effectLst/>
        </p:spPr>
        <p:txBody>
          <a:bodyPr vert="horz" wrap="square" lIns="19696" tIns="0" rIns="19696" bIns="0" numCol="1" anchor="t" anchorCtr="0" compatLnSpc="1">
            <a:prstTxWarp prst="textNoShape">
              <a:avLst/>
            </a:prstTxWarp>
          </a:bodyPr>
          <a:lstStyle>
            <a:lvl1pPr defTabSz="944684">
              <a:defRPr sz="1000" i="1">
                <a:latin typeface="Times New Roman" charset="0"/>
              </a:defRPr>
            </a:lvl1pPr>
          </a:lstStyle>
          <a:p>
            <a:pPr>
              <a:defRPr/>
            </a:pPr>
            <a:endParaRPr lang="en-US" dirty="0"/>
          </a:p>
        </p:txBody>
      </p:sp>
      <p:sp>
        <p:nvSpPr>
          <p:cNvPr id="2051" name="Rectangle 3"/>
          <p:cNvSpPr>
            <a:spLocks noGrp="1" noChangeArrowheads="1"/>
          </p:cNvSpPr>
          <p:nvPr>
            <p:ph type="dt" idx="1"/>
          </p:nvPr>
        </p:nvSpPr>
        <p:spPr bwMode="auto">
          <a:xfrm>
            <a:off x="4024429" y="-1552"/>
            <a:ext cx="3078047" cy="471908"/>
          </a:xfrm>
          <a:prstGeom prst="rect">
            <a:avLst/>
          </a:prstGeom>
          <a:noFill/>
          <a:ln w="9525">
            <a:noFill/>
            <a:miter lim="800000"/>
            <a:headEnd/>
            <a:tailEnd/>
          </a:ln>
          <a:effectLst/>
        </p:spPr>
        <p:txBody>
          <a:bodyPr vert="horz" wrap="square" lIns="19696" tIns="0" rIns="19696" bIns="0" numCol="1" anchor="t" anchorCtr="0" compatLnSpc="1">
            <a:prstTxWarp prst="textNoShape">
              <a:avLst/>
            </a:prstTxWarp>
          </a:bodyPr>
          <a:lstStyle>
            <a:lvl1pPr algn="r" defTabSz="944684">
              <a:defRPr sz="1000" i="1">
                <a:latin typeface="Times New Roman" charset="0"/>
              </a:defRPr>
            </a:lvl1pPr>
          </a:lstStyle>
          <a:p>
            <a:pPr>
              <a:defRPr/>
            </a:pPr>
            <a:endParaRPr lang="en-US" dirty="0"/>
          </a:p>
        </p:txBody>
      </p:sp>
      <p:sp>
        <p:nvSpPr>
          <p:cNvPr id="28676" name="Rectangle 4"/>
          <p:cNvSpPr>
            <a:spLocks noGrp="1" noRot="1" noChangeAspect="1" noChangeArrowheads="1" noTextEdit="1"/>
          </p:cNvSpPr>
          <p:nvPr>
            <p:ph type="sldImg" idx="2"/>
          </p:nvPr>
        </p:nvSpPr>
        <p:spPr bwMode="auto">
          <a:xfrm>
            <a:off x="434975" y="711200"/>
            <a:ext cx="6234113" cy="35067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46380" y="4458284"/>
            <a:ext cx="5209715" cy="4225435"/>
          </a:xfrm>
          <a:prstGeom prst="rect">
            <a:avLst/>
          </a:prstGeom>
          <a:noFill/>
          <a:ln w="9525">
            <a:noFill/>
            <a:miter lim="800000"/>
            <a:headEnd/>
            <a:tailEnd/>
          </a:ln>
          <a:effectLst/>
        </p:spPr>
        <p:txBody>
          <a:bodyPr vert="horz" wrap="square" lIns="95195" tIns="47598" rIns="95195" bIns="4759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0" y="8916568"/>
            <a:ext cx="3078048" cy="471907"/>
          </a:xfrm>
          <a:prstGeom prst="rect">
            <a:avLst/>
          </a:prstGeom>
          <a:noFill/>
          <a:ln w="9525">
            <a:noFill/>
            <a:miter lim="800000"/>
            <a:headEnd/>
            <a:tailEnd/>
          </a:ln>
          <a:effectLst/>
        </p:spPr>
        <p:txBody>
          <a:bodyPr vert="horz" wrap="square" lIns="19696" tIns="0" rIns="19696" bIns="0" numCol="1" anchor="b" anchorCtr="0" compatLnSpc="1">
            <a:prstTxWarp prst="textNoShape">
              <a:avLst/>
            </a:prstTxWarp>
          </a:bodyPr>
          <a:lstStyle>
            <a:lvl1pPr defTabSz="944684">
              <a:defRPr sz="1000" i="1">
                <a:latin typeface="Times New Roman" charset="0"/>
              </a:defRPr>
            </a:lvl1pPr>
          </a:lstStyle>
          <a:p>
            <a:pPr>
              <a:defRPr/>
            </a:pPr>
            <a:endParaRPr lang="en-US" dirty="0"/>
          </a:p>
        </p:txBody>
      </p:sp>
      <p:sp>
        <p:nvSpPr>
          <p:cNvPr id="2055" name="Rectangle 7"/>
          <p:cNvSpPr>
            <a:spLocks noGrp="1" noChangeArrowheads="1"/>
          </p:cNvSpPr>
          <p:nvPr>
            <p:ph type="sldNum" sz="quarter" idx="5"/>
          </p:nvPr>
        </p:nvSpPr>
        <p:spPr bwMode="auto">
          <a:xfrm>
            <a:off x="4024429" y="8916568"/>
            <a:ext cx="3078047" cy="471907"/>
          </a:xfrm>
          <a:prstGeom prst="rect">
            <a:avLst/>
          </a:prstGeom>
          <a:noFill/>
          <a:ln w="9525">
            <a:noFill/>
            <a:miter lim="800000"/>
            <a:headEnd/>
            <a:tailEnd/>
          </a:ln>
          <a:effectLst/>
        </p:spPr>
        <p:txBody>
          <a:bodyPr vert="horz" wrap="square" lIns="19696" tIns="0" rIns="19696" bIns="0" numCol="1" anchor="b" anchorCtr="0" compatLnSpc="1">
            <a:prstTxWarp prst="textNoShape">
              <a:avLst/>
            </a:prstTxWarp>
          </a:bodyPr>
          <a:lstStyle>
            <a:lvl1pPr algn="r" defTabSz="944684">
              <a:defRPr sz="1000" i="1">
                <a:latin typeface="Times New Roman" charset="0"/>
              </a:defRPr>
            </a:lvl1pPr>
          </a:lstStyle>
          <a:p>
            <a:pPr>
              <a:defRPr/>
            </a:pPr>
            <a:fld id="{5A0BD41A-4BE2-453E-B10D-012B00A477F7}" type="slidenum">
              <a:rPr lang="en-US"/>
              <a:pPr>
                <a:defRPr/>
              </a:pPr>
              <a:t>‹#›</a:t>
            </a:fld>
            <a:endParaRPr lang="en-US" dirty="0"/>
          </a:p>
        </p:txBody>
      </p:sp>
    </p:spTree>
    <p:extLst>
      <p:ext uri="{BB962C8B-B14F-4D97-AF65-F5344CB8AC3E}">
        <p14:creationId xmlns:p14="http://schemas.microsoft.com/office/powerpoint/2010/main" val="16480461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8500"/>
            <a:ext cx="6197600" cy="34861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7C678DA-66FA-46F9-8031-1CB2E52D81FB}" type="slidenum">
              <a:rPr lang="en-US" smtClean="0"/>
              <a:pPr/>
              <a:t>1</a:t>
            </a:fld>
            <a:endParaRPr lang="en-US" dirty="0"/>
          </a:p>
        </p:txBody>
      </p:sp>
    </p:spTree>
    <p:extLst>
      <p:ext uri="{BB962C8B-B14F-4D97-AF65-F5344CB8AC3E}">
        <p14:creationId xmlns:p14="http://schemas.microsoft.com/office/powerpoint/2010/main" val="35202295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spect="1" noChangeArrowheads="1" noTextEdit="1"/>
          </p:cNvSpPr>
          <p:nvPr>
            <p:ph type="sldImg"/>
          </p:nvPr>
        </p:nvSpPr>
        <p:spPr>
          <a:xfrm>
            <a:off x="393700" y="692150"/>
            <a:ext cx="6070600" cy="3416300"/>
          </a:xfrm>
          <a:ln/>
        </p:spPr>
      </p:sp>
      <p:sp>
        <p:nvSpPr>
          <p:cNvPr id="18435" name="Rectangle 3"/>
          <p:cNvSpPr>
            <a:spLocks noGrp="1" noChangeArrowheads="1"/>
          </p:cNvSpPr>
          <p:nvPr>
            <p:ph type="body" idx="1"/>
          </p:nvPr>
        </p:nvSpPr>
        <p:spPr>
          <a:noFill/>
          <a:ln w="9525"/>
        </p:spPr>
        <p:txBody>
          <a:bodyPr/>
          <a:lstStyle/>
          <a:p>
            <a:endParaRPr lang="en-US" dirty="0"/>
          </a:p>
        </p:txBody>
      </p:sp>
    </p:spTree>
    <p:extLst>
      <p:ext uri="{BB962C8B-B14F-4D97-AF65-F5344CB8AC3E}">
        <p14:creationId xmlns:p14="http://schemas.microsoft.com/office/powerpoint/2010/main" val="7420566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spect="1" noChangeArrowheads="1" noTextEdit="1"/>
          </p:cNvSpPr>
          <p:nvPr>
            <p:ph type="sldImg"/>
          </p:nvPr>
        </p:nvSpPr>
        <p:spPr>
          <a:xfrm>
            <a:off x="393700" y="692150"/>
            <a:ext cx="6070600" cy="3416300"/>
          </a:xfrm>
          <a:ln/>
        </p:spPr>
      </p:sp>
      <p:sp>
        <p:nvSpPr>
          <p:cNvPr id="18435" name="Rectangle 3"/>
          <p:cNvSpPr>
            <a:spLocks noGrp="1" noChangeArrowheads="1"/>
          </p:cNvSpPr>
          <p:nvPr>
            <p:ph type="body" idx="1"/>
          </p:nvPr>
        </p:nvSpPr>
        <p:spPr>
          <a:noFill/>
          <a:ln w="9525"/>
        </p:spPr>
        <p:txBody>
          <a:bodyPr/>
          <a:lstStyle/>
          <a:p>
            <a:endParaRPr lang="en-US" dirty="0"/>
          </a:p>
        </p:txBody>
      </p:sp>
    </p:spTree>
    <p:extLst>
      <p:ext uri="{BB962C8B-B14F-4D97-AF65-F5344CB8AC3E}">
        <p14:creationId xmlns:p14="http://schemas.microsoft.com/office/powerpoint/2010/main" val="17937059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spect="1" noChangeArrowheads="1" noTextEdit="1"/>
          </p:cNvSpPr>
          <p:nvPr>
            <p:ph type="sldImg"/>
          </p:nvPr>
        </p:nvSpPr>
        <p:spPr>
          <a:xfrm>
            <a:off x="393700" y="692150"/>
            <a:ext cx="6070600" cy="3416300"/>
          </a:xfrm>
          <a:ln/>
        </p:spPr>
      </p:sp>
      <p:sp>
        <p:nvSpPr>
          <p:cNvPr id="18435" name="Rectangle 3"/>
          <p:cNvSpPr>
            <a:spLocks noGrp="1" noChangeArrowheads="1"/>
          </p:cNvSpPr>
          <p:nvPr>
            <p:ph type="body" idx="1"/>
          </p:nvPr>
        </p:nvSpPr>
        <p:spPr>
          <a:noFill/>
          <a:ln w="9525"/>
        </p:spPr>
        <p:txBody>
          <a:bodyPr/>
          <a:lstStyle/>
          <a:p>
            <a:endParaRPr lang="en-US" dirty="0"/>
          </a:p>
        </p:txBody>
      </p:sp>
    </p:spTree>
    <p:extLst>
      <p:ext uri="{BB962C8B-B14F-4D97-AF65-F5344CB8AC3E}">
        <p14:creationId xmlns:p14="http://schemas.microsoft.com/office/powerpoint/2010/main" val="40767255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1" name="Rectangle 10"/>
          <p:cNvSpPr/>
          <p:nvPr userDrawn="1"/>
        </p:nvSpPr>
        <p:spPr bwMode="auto">
          <a:xfrm>
            <a:off x="0" y="0"/>
            <a:ext cx="12192000" cy="6858000"/>
          </a:xfrm>
          <a:prstGeom prst="rect">
            <a:avLst/>
          </a:prstGeom>
          <a:solidFill>
            <a:srgbClr val="A8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
        <p:nvSpPr>
          <p:cNvPr id="36866" name="Rectangle 2"/>
          <p:cNvSpPr>
            <a:spLocks noGrp="1" noChangeArrowheads="1"/>
          </p:cNvSpPr>
          <p:nvPr>
            <p:ph type="ctrTitle"/>
          </p:nvPr>
        </p:nvSpPr>
        <p:spPr>
          <a:xfrm>
            <a:off x="0" y="0"/>
            <a:ext cx="12192000" cy="2438400"/>
          </a:xfrm>
          <a:prstGeom prst="rect">
            <a:avLst/>
          </a:prstGeom>
          <a:ln>
            <a:solidFill>
              <a:schemeClr val="accent4">
                <a:lumMod val="65000"/>
                <a:lumOff val="35000"/>
              </a:schemeClr>
            </a:solidFill>
          </a:ln>
        </p:spPr>
        <p:txBody>
          <a:bodyPr/>
          <a:lstStyle>
            <a:lvl1pPr algn="ctr">
              <a:defRPr sz="5400" b="0" baseline="0">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2302422011"/>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Rectangle 50"/>
          <p:cNvSpPr>
            <a:spLocks noGrp="1" noChangeArrowheads="1"/>
          </p:cNvSpPr>
          <p:nvPr>
            <p:ph type="title"/>
          </p:nvPr>
        </p:nvSpPr>
        <p:spPr bwMode="gray">
          <a:xfrm>
            <a:off x="10064" y="0"/>
            <a:ext cx="121920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defRPr b="0"/>
            </a:lvl1pPr>
          </a:lstStyle>
          <a:p>
            <a:pPr lvl="0"/>
            <a:r>
              <a:rPr lang="en-US" dirty="0"/>
              <a:t>Click to edit Master title style</a:t>
            </a:r>
          </a:p>
        </p:txBody>
      </p:sp>
    </p:spTree>
    <p:extLst>
      <p:ext uri="{BB962C8B-B14F-4D97-AF65-F5344CB8AC3E}">
        <p14:creationId xmlns:p14="http://schemas.microsoft.com/office/powerpoint/2010/main" val="2481206227"/>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Rectangle 50"/>
          <p:cNvSpPr>
            <a:spLocks noGrp="1" noChangeArrowheads="1"/>
          </p:cNvSpPr>
          <p:nvPr>
            <p:ph type="title"/>
          </p:nvPr>
        </p:nvSpPr>
        <p:spPr bwMode="gray">
          <a:xfrm>
            <a:off x="334434" y="152400"/>
            <a:ext cx="115697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extLst>
      <p:ext uri="{BB962C8B-B14F-4D97-AF65-F5344CB8AC3E}">
        <p14:creationId xmlns:p14="http://schemas.microsoft.com/office/powerpoint/2010/main" val="2411214345"/>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762000"/>
            <a:ext cx="12192000" cy="5715000"/>
          </a:xfrm>
          <a:prstGeom prst="rect">
            <a:avLst/>
          </a:prstGeom>
        </p:spPr>
        <p:txBody>
          <a:bodyPr/>
          <a:lstStyle>
            <a:lvl1pPr>
              <a:buSzPct val="88000"/>
              <a:defRPr sz="2400">
                <a:solidFill>
                  <a:schemeClr val="tx1"/>
                </a:solidFill>
                <a:latin typeface="Book Antiqua" panose="02040602050305030304" pitchFamily="18" charset="0"/>
              </a:defRPr>
            </a:lvl1pPr>
            <a:lvl2pPr>
              <a:defRPr sz="2400">
                <a:solidFill>
                  <a:schemeClr val="tx1"/>
                </a:solidFill>
                <a:latin typeface="Book Antiqua" panose="02040602050305030304" pitchFamily="18" charset="0"/>
              </a:defRPr>
            </a:lvl2pPr>
            <a:lvl3pPr>
              <a:defRPr sz="2200">
                <a:solidFill>
                  <a:schemeClr val="tx1"/>
                </a:solidFill>
                <a:latin typeface="Book Antiqua" panose="02040602050305030304" pitchFamily="18" charset="0"/>
              </a:defRPr>
            </a:lvl3pPr>
            <a:lvl4pPr>
              <a:defRPr sz="2000">
                <a:solidFill>
                  <a:schemeClr val="tx1"/>
                </a:solidFill>
                <a:latin typeface="Book Antiqua" panose="02040602050305030304" pitchFamily="18" charset="0"/>
              </a:defRPr>
            </a:lvl4pPr>
            <a:lvl5pPr>
              <a:buClrTx/>
              <a:defRPr sz="1800">
                <a:solidFill>
                  <a:schemeClr val="tx1"/>
                </a:solidFill>
                <a:latin typeface="Book Antiqua" panose="0204060205030503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0"/>
          <p:cNvSpPr>
            <a:spLocks noGrp="1" noChangeArrowheads="1"/>
          </p:cNvSpPr>
          <p:nvPr>
            <p:ph type="title"/>
          </p:nvPr>
        </p:nvSpPr>
        <p:spPr bwMode="gray">
          <a:xfrm>
            <a:off x="0" y="0"/>
            <a:ext cx="12192000" cy="762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Tree>
    <p:extLst>
      <p:ext uri="{BB962C8B-B14F-4D97-AF65-F5344CB8AC3E}">
        <p14:creationId xmlns:p14="http://schemas.microsoft.com/office/powerpoint/2010/main" val="757704280"/>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7935" y="0"/>
            <a:ext cx="12192000" cy="589738"/>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lvl1pPr>
              <a:buNone/>
              <a:defRPr>
                <a:solidFill>
                  <a:schemeClr val="tx2">
                    <a:lumMod val="50000"/>
                  </a:schemeClr>
                </a:solidFill>
              </a:defRPr>
            </a:lvl1pPr>
            <a:lvl2pPr>
              <a:buClr>
                <a:schemeClr val="tx2">
                  <a:lumMod val="50000"/>
                </a:schemeClr>
              </a:buClr>
              <a:buFont typeface="Wingdings" pitchFamily="2" charset="2"/>
              <a:buChar char="p"/>
              <a:defRPr>
                <a:solidFill>
                  <a:schemeClr val="tx2">
                    <a:lumMod val="50000"/>
                  </a:schemeClr>
                </a:solidFill>
              </a:defRPr>
            </a:lvl2pPr>
            <a:lvl3pPr>
              <a:buClr>
                <a:schemeClr val="tx2">
                  <a:lumMod val="50000"/>
                </a:schemeClr>
              </a:buClr>
              <a:buFont typeface="Wingdings" pitchFamily="2" charset="2"/>
              <a:buChar char="n"/>
              <a:defRPr>
                <a:solidFill>
                  <a:schemeClr val="tx2">
                    <a:lumMod val="50000"/>
                  </a:schemeClr>
                </a:solidFill>
              </a:defRPr>
            </a:lvl3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21960293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userDrawn="1">
  <p:cSld name="2_Title Slide">
    <p:spTree>
      <p:nvGrpSpPr>
        <p:cNvPr id="1" name=""/>
        <p:cNvGrpSpPr/>
        <p:nvPr/>
      </p:nvGrpSpPr>
      <p:grpSpPr>
        <a:xfrm>
          <a:off x="0" y="0"/>
          <a:ext cx="0" cy="0"/>
          <a:chOff x="0" y="0"/>
          <a:chExt cx="0" cy="0"/>
        </a:xfrm>
      </p:grpSpPr>
      <p:sp>
        <p:nvSpPr>
          <p:cNvPr id="11" name="Rectangle 10"/>
          <p:cNvSpPr/>
          <p:nvPr userDrawn="1"/>
        </p:nvSpPr>
        <p:spPr bwMode="auto">
          <a:xfrm>
            <a:off x="0" y="0"/>
            <a:ext cx="12192000" cy="6858000"/>
          </a:xfrm>
          <a:prstGeom prst="rect">
            <a:avLst/>
          </a:prstGeom>
          <a:solidFill>
            <a:srgbClr val="A5002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
        <p:nvSpPr>
          <p:cNvPr id="36866" name="Rectangle 2"/>
          <p:cNvSpPr>
            <a:spLocks noGrp="1" noChangeArrowheads="1"/>
          </p:cNvSpPr>
          <p:nvPr>
            <p:ph type="ctrTitle"/>
          </p:nvPr>
        </p:nvSpPr>
        <p:spPr>
          <a:xfrm>
            <a:off x="0" y="0"/>
            <a:ext cx="12192000" cy="2438400"/>
          </a:xfrm>
          <a:prstGeom prst="rect">
            <a:avLst/>
          </a:prstGeom>
        </p:spPr>
        <p:txBody>
          <a:bodyPr/>
          <a:lstStyle>
            <a:lvl1pPr algn="ctr">
              <a:defRPr sz="5400" b="0" baseline="0">
                <a:solidFill>
                  <a:schemeClr val="bg1"/>
                </a:solidFill>
              </a:defRPr>
            </a:lvl1pPr>
          </a:lstStyle>
          <a:p>
            <a:r>
              <a:rPr lang="en-US" dirty="0"/>
              <a:t>Click to edit Master title style</a:t>
            </a:r>
          </a:p>
        </p:txBody>
      </p:sp>
      <p:sp>
        <p:nvSpPr>
          <p:cNvPr id="6" name="Content Placeholder 3"/>
          <p:cNvSpPr>
            <a:spLocks noGrp="1"/>
          </p:cNvSpPr>
          <p:nvPr>
            <p:ph sz="half" idx="2"/>
          </p:nvPr>
        </p:nvSpPr>
        <p:spPr>
          <a:xfrm>
            <a:off x="3251200" y="5562600"/>
            <a:ext cx="8636000" cy="990600"/>
          </a:xfrm>
          <a:prstGeom prst="rect">
            <a:avLst/>
          </a:prstGeom>
        </p:spPr>
        <p:txBody>
          <a:bodyPr/>
          <a:lstStyle>
            <a:lvl1pPr algn="r">
              <a:buNone/>
              <a:defRPr>
                <a:solidFill>
                  <a:schemeClr val="bg1"/>
                </a:solidFill>
                <a:latin typeface="Lucida Calligraphy" pitchFamily="66" charset="0"/>
              </a:defRPr>
            </a:lvl1pPr>
          </a:lstStyle>
          <a:p>
            <a:pPr lvl="0"/>
            <a:r>
              <a:rPr lang="en-US" dirty="0"/>
              <a:t>Click to edit Master text styles</a:t>
            </a:r>
          </a:p>
        </p:txBody>
      </p:sp>
    </p:spTree>
    <p:extLst>
      <p:ext uri="{BB962C8B-B14F-4D97-AF65-F5344CB8AC3E}">
        <p14:creationId xmlns:p14="http://schemas.microsoft.com/office/powerpoint/2010/main" val="362603182"/>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09343207"/>
      </p:ext>
    </p:extLst>
  </p:cSld>
  <p:clrMapOvr>
    <a:masterClrMapping/>
  </p:clrMapOvr>
  <p:transition>
    <p:zoom/>
  </p:transition>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20" name="Straight Connector 19"/>
          <p:cNvCxnSpPr/>
          <p:nvPr userDrawn="1"/>
        </p:nvCxnSpPr>
        <p:spPr bwMode="auto">
          <a:xfrm>
            <a:off x="27460" y="6675227"/>
            <a:ext cx="12192000" cy="1588"/>
          </a:xfrm>
          <a:prstGeom prst="line">
            <a:avLst/>
          </a:prstGeom>
          <a:solidFill>
            <a:schemeClr val="accent1"/>
          </a:solidFill>
          <a:ln w="76200" cap="flat" cmpd="sng" algn="ctr">
            <a:noFill/>
            <a:prstDash val="solid"/>
            <a:round/>
            <a:headEnd type="none" w="med" len="med"/>
            <a:tailEnd type="none" w="med" len="med"/>
          </a:ln>
          <a:effectLst/>
        </p:spPr>
      </p:cxnSp>
      <p:cxnSp>
        <p:nvCxnSpPr>
          <p:cNvPr id="10" name="Straight Connector 9"/>
          <p:cNvCxnSpPr/>
          <p:nvPr userDrawn="1"/>
        </p:nvCxnSpPr>
        <p:spPr bwMode="auto">
          <a:xfrm flipV="1">
            <a:off x="-8237" y="6678406"/>
            <a:ext cx="12227697" cy="27601"/>
          </a:xfrm>
          <a:prstGeom prst="line">
            <a:avLst/>
          </a:prstGeom>
          <a:solidFill>
            <a:schemeClr val="accent1"/>
          </a:solidFill>
          <a:ln w="371475" cap="flat" cmpd="sng" algn="ctr">
            <a:solidFill>
              <a:srgbClr val="A50023"/>
            </a:solidFill>
            <a:prstDash val="solid"/>
            <a:round/>
            <a:headEnd type="none" w="med" len="med"/>
            <a:tailEnd type="none" w="med" len="med"/>
          </a:ln>
          <a:effectLst/>
        </p:spPr>
      </p:cxnSp>
      <p:sp>
        <p:nvSpPr>
          <p:cNvPr id="11" name="Text Box 57"/>
          <p:cNvSpPr txBox="1">
            <a:spLocks noChangeArrowheads="1"/>
          </p:cNvSpPr>
          <p:nvPr userDrawn="1"/>
        </p:nvSpPr>
        <p:spPr bwMode="auto">
          <a:xfrm>
            <a:off x="11318919" y="6598094"/>
            <a:ext cx="9144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chemeClr val="bg1"/>
                </a:solidFill>
                <a:latin typeface="Book Antiqua" panose="02040602050305030304" pitchFamily="18" charset="0"/>
              </a:rPr>
              <a:pPr algn="r">
                <a:defRPr/>
              </a:pPr>
              <a:t>‹#›</a:t>
            </a:fld>
            <a:endParaRPr lang="en-US" sz="1200" b="1" i="1" dirty="0">
              <a:solidFill>
                <a:schemeClr val="bg1"/>
              </a:solidFill>
              <a:latin typeface="Book Antiqua" panose="02040602050305030304" pitchFamily="18" charset="0"/>
            </a:endParaRPr>
          </a:p>
        </p:txBody>
      </p:sp>
      <p:sp>
        <p:nvSpPr>
          <p:cNvPr id="15" name="Text Box 57"/>
          <p:cNvSpPr txBox="1">
            <a:spLocks noChangeArrowheads="1"/>
          </p:cNvSpPr>
          <p:nvPr userDrawn="1"/>
        </p:nvSpPr>
        <p:spPr bwMode="auto">
          <a:xfrm>
            <a:off x="-20581" y="6550224"/>
            <a:ext cx="9558637" cy="307777"/>
          </a:xfrm>
          <a:prstGeom prst="rect">
            <a:avLst/>
          </a:prstGeom>
          <a:noFill/>
          <a:ln w="9525">
            <a:noFill/>
            <a:miter lim="800000"/>
            <a:headEnd/>
            <a:tailEnd/>
          </a:ln>
          <a:effectLst/>
        </p:spPr>
        <p:txBody>
          <a:bodyPr wrap="square" anchor="b">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sz="1400" b="1" i="1" dirty="0">
                <a:ln>
                  <a:noFill/>
                </a:ln>
                <a:solidFill>
                  <a:schemeClr val="bg1"/>
                </a:solidFill>
                <a:latin typeface="Book Antiqua" panose="02040602050305030304" pitchFamily="18" charset="0"/>
              </a:rPr>
              <a:t>Extensions of EOQ Model in LittleField Technologies Game Environment, Ardavan Asef-Vaziri</a:t>
            </a:r>
          </a:p>
        </p:txBody>
      </p:sp>
      <p:sp>
        <p:nvSpPr>
          <p:cNvPr id="4" name="Rectangle 3">
            <a:extLst>
              <a:ext uri="{FF2B5EF4-FFF2-40B4-BE49-F238E27FC236}">
                <a16:creationId xmlns:a16="http://schemas.microsoft.com/office/drawing/2014/main" id="{BAC44B36-7709-44F4-ADD7-4F4D66BCE20A}"/>
              </a:ext>
            </a:extLst>
          </p:cNvPr>
          <p:cNvSpPr/>
          <p:nvPr userDrawn="1"/>
        </p:nvSpPr>
        <p:spPr bwMode="auto">
          <a:xfrm>
            <a:off x="0" y="-7873"/>
            <a:ext cx="12192000" cy="589737"/>
          </a:xfrm>
          <a:prstGeom prst="rect">
            <a:avLst/>
          </a:prstGeom>
          <a:solidFill>
            <a:srgbClr val="A80000"/>
          </a:solidFill>
          <a:ln w="9525" cap="flat" cmpd="sng" algn="ctr">
            <a:solidFill>
              <a:srgbClr val="A8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highlight>
                <a:srgbClr val="A80000"/>
              </a:highlight>
              <a:latin typeface="Verdana" pitchFamily="-112" charset="0"/>
            </a:endParaRPr>
          </a:p>
        </p:txBody>
      </p:sp>
      <p:sp>
        <p:nvSpPr>
          <p:cNvPr id="14" name="Rectangle 50"/>
          <p:cNvSpPr>
            <a:spLocks noGrp="1" noChangeArrowheads="1"/>
          </p:cNvSpPr>
          <p:nvPr>
            <p:ph type="title"/>
          </p:nvPr>
        </p:nvSpPr>
        <p:spPr bwMode="gray">
          <a:xfrm>
            <a:off x="17935" y="0"/>
            <a:ext cx="12192000" cy="589738"/>
          </a:xfrm>
          <a:prstGeom prst="rect">
            <a:avLst/>
          </a:prstGeom>
          <a:noFill/>
          <a:ln w="9525">
            <a:solidFill>
              <a:srgbClr val="A50023"/>
            </a:solid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Tree>
    <p:extLst>
      <p:ext uri="{BB962C8B-B14F-4D97-AF65-F5344CB8AC3E}">
        <p14:creationId xmlns:p14="http://schemas.microsoft.com/office/powerpoint/2010/main" val="829812213"/>
      </p:ext>
    </p:extLst>
  </p:cSld>
  <p:clrMap bg1="lt1" tx1="dk1" bg2="lt2" tx2="dk2" accent1="accent1" accent2="accent2" accent3="accent3" accent4="accent4" accent5="accent5" accent6="accent6" hlink="hlink" folHlink="folHlink"/>
  <p:sldLayoutIdLst>
    <p:sldLayoutId id="2147483741" r:id="rId1"/>
    <p:sldLayoutId id="2147483742" r:id="rId2"/>
    <p:sldLayoutId id="2147483743" r:id="rId3"/>
    <p:sldLayoutId id="2147483744" r:id="rId4"/>
    <p:sldLayoutId id="2147483745" r:id="rId5"/>
    <p:sldLayoutId id="2147483771" r:id="rId6"/>
    <p:sldLayoutId id="2147483772" r:id="rId7"/>
  </p:sldLayoutIdLst>
  <p:transition/>
  <p:txStyles>
    <p:titleStyle>
      <a:lvl1pPr algn="l" rtl="0" eaLnBrk="0" fontAlgn="base" hangingPunct="0">
        <a:spcBef>
          <a:spcPct val="0"/>
        </a:spcBef>
        <a:spcAft>
          <a:spcPts val="600"/>
        </a:spcAft>
        <a:defRPr lang="en-US" sz="3200" kern="1200" dirty="0">
          <a:solidFill>
            <a:schemeClr val="bg1"/>
          </a:solidFill>
          <a:latin typeface="Impact" pitchFamily="34" charset="0"/>
          <a:ea typeface="+mn-ea"/>
          <a:cs typeface="+mn-cs"/>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
          <a:schemeClr val="tx1"/>
        </a:buClr>
        <a:buSzPct val="75000"/>
        <a:buFont typeface="Wingdings" pitchFamily="2" charset="2"/>
        <a:buChar char="p"/>
        <a:defRPr sz="2800">
          <a:solidFill>
            <a:schemeClr val="tx1"/>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41.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openxmlformats.org/officeDocument/2006/relationships/slideLayout" Target="../slideLayouts/slideLayout4.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13.xml.rels><?xml version="1.0" encoding="UTF-8" standalone="yes"?>
<Relationships xmlns="http://schemas.openxmlformats.org/package/2006/relationships"><Relationship Id="rId8" Type="http://schemas.openxmlformats.org/officeDocument/2006/relationships/image" Target="../media/image46.png"/><Relationship Id="rId3" Type="http://schemas.openxmlformats.org/officeDocument/2006/relationships/slideLayout" Target="../slideLayouts/slideLayout7.xml"/><Relationship Id="rId7" Type="http://schemas.openxmlformats.org/officeDocument/2006/relationships/image" Target="../media/image45.png"/><Relationship Id="rId2" Type="http://schemas.openxmlformats.org/officeDocument/2006/relationships/tags" Target="../tags/tag1.xml"/><Relationship Id="rId1" Type="http://schemas.openxmlformats.org/officeDocument/2006/relationships/vmlDrawing" Target="../drawings/vmlDrawing3.vml"/><Relationship Id="rId6" Type="http://schemas.openxmlformats.org/officeDocument/2006/relationships/image" Target="../media/image44.png"/><Relationship Id="rId5" Type="http://schemas.openxmlformats.org/officeDocument/2006/relationships/image" Target="../media/image3.wmf"/><Relationship Id="rId4" Type="http://schemas.openxmlformats.org/officeDocument/2006/relationships/oleObject" Target="../embeddings/oleObject1.bin"/></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package" Target="../embeddings/Microsoft_Excel_Worksheet.xlsx"/></Relationships>
</file>

<file path=ppt/slides/_rels/slide5.xml.rels><?xml version="1.0" encoding="UTF-8" standalone="yes"?>
<Relationships xmlns="http://schemas.openxmlformats.org/package/2006/relationships"><Relationship Id="rId3" Type="http://schemas.openxmlformats.org/officeDocument/2006/relationships/image" Target="../media/image36.png"/><Relationship Id="rId2" Type="http://schemas.openxmlformats.org/officeDocument/2006/relationships/image" Target="../media/image35.png"/><Relationship Id="rId1" Type="http://schemas.openxmlformats.org/officeDocument/2006/relationships/slideLayout" Target="../slideLayouts/slideLayout7.xml"/><Relationship Id="rId5" Type="http://schemas.openxmlformats.org/officeDocument/2006/relationships/image" Target="../media/image38.png"/><Relationship Id="rId4" Type="http://schemas.openxmlformats.org/officeDocument/2006/relationships/image" Target="../media/image37.png"/></Relationships>
</file>

<file path=ppt/slides/_rels/slide6.xml.rels><?xml version="1.0" encoding="UTF-8" standalone="yes"?>
<Relationships xmlns="http://schemas.openxmlformats.org/package/2006/relationships"><Relationship Id="rId2" Type="http://schemas.openxmlformats.org/officeDocument/2006/relationships/image" Target="../media/image39.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0.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psuz="http://schemas.microsoft.com/office/powerpoint/2016/summaryzoom" Requires="psuz">
          <p:graphicFrame>
            <p:nvGraphicFramePr>
              <p:cNvPr id="10" name="Summary Zoom 9">
                <a:extLst>
                  <a:ext uri="{FF2B5EF4-FFF2-40B4-BE49-F238E27FC236}">
                    <a16:creationId xmlns:a16="http://schemas.microsoft.com/office/drawing/2014/main" id="{8043099F-1210-4748-9BFF-2FFE488E04F4}"/>
                  </a:ext>
                </a:extLst>
              </p:cNvPr>
              <p:cNvGraphicFramePr>
                <a:graphicFrameLocks noChangeAspect="1"/>
              </p:cNvGraphicFramePr>
              <p:nvPr>
                <p:extLst>
                  <p:ext uri="{D42A27DB-BD31-4B8C-83A1-F6EECF244321}">
                    <p14:modId xmlns:p14="http://schemas.microsoft.com/office/powerpoint/2010/main" val="485255873"/>
                  </p:ext>
                </p:extLst>
              </p:nvPr>
            </p:nvGraphicFramePr>
            <p:xfrm>
              <a:off x="0" y="0"/>
              <a:ext cx="12192000" cy="6934200"/>
            </p:xfrm>
            <a:graphic>
              <a:graphicData uri="http://schemas.microsoft.com/office/powerpoint/2016/summaryzoom">
                <psuz:summaryZm>
                  <psuz:gridLayout/>
                </psuz:summaryZm>
              </a:graphicData>
            </a:graphic>
          </p:graphicFrame>
        </mc:Choice>
        <mc:Fallback>
          <p:grpSp>
            <p:nvGrpSpPr>
              <p:cNvPr id="10" name="Summary Zoom 9">
                <a:extLst>
                  <a:ext uri="{FF2B5EF4-FFF2-40B4-BE49-F238E27FC236}">
                    <a16:creationId xmlns:a16="http://schemas.microsoft.com/office/drawing/2014/main" id="{8043099F-1210-4748-9BFF-2FFE488E04F4}"/>
                  </a:ext>
                </a:extLst>
              </p:cNvPr>
              <p:cNvGrpSpPr>
                <a:grpSpLocks noGrp="1" noUngrp="1" noRot="1" noChangeAspect="1" noMove="1" noResize="1"/>
              </p:cNvGrpSpPr>
              <p:nvPr/>
            </p:nvGrpSpPr>
            <p:grpSpPr>
              <a:xfrm>
                <a:off x="0" y="0"/>
                <a:ext cx="12192000" cy="6934200"/>
                <a:chOff x="0" y="0"/>
                <a:chExt cx="12192000" cy="6934200"/>
              </a:xfrm>
            </p:grpSpPr>
          </p:grpSp>
        </mc:Fallback>
      </mc:AlternateContent>
      <mc:AlternateContent xmlns:mc="http://schemas.openxmlformats.org/markup-compatibility/2006" xmlns:a14="http://schemas.microsoft.com/office/drawing/2010/main">
        <mc:Choice Requires="a14">
          <p:sp>
            <p:nvSpPr>
              <p:cNvPr id="4" name="TextBox 3">
                <a:extLst>
                  <a:ext uri="{FF2B5EF4-FFF2-40B4-BE49-F238E27FC236}">
                    <a16:creationId xmlns:a16="http://schemas.microsoft.com/office/drawing/2014/main" id="{03134369-226D-424B-B87B-61494A9A8E50}"/>
                  </a:ext>
                </a:extLst>
              </p:cNvPr>
              <p:cNvSpPr txBox="1"/>
              <p:nvPr/>
            </p:nvSpPr>
            <p:spPr>
              <a:xfrm>
                <a:off x="-10886" y="0"/>
                <a:ext cx="12191999" cy="5324535"/>
              </a:xfrm>
              <a:prstGeom prst="rect">
                <a:avLst/>
              </a:prstGeom>
              <a:noFill/>
            </p:spPr>
            <p:txBody>
              <a:bodyPr wrap="square" rtlCol="0">
                <a:spAutoFit/>
              </a:bodyPr>
              <a:lstStyle/>
              <a:p>
                <a:r>
                  <a:rPr lang="en-US" sz="9600" dirty="0">
                    <a:solidFill>
                      <a:schemeClr val="bg1"/>
                    </a:solidFill>
                    <a:latin typeface="Impact" panose="020B0806030902050204" pitchFamily="34" charset="0"/>
                  </a:rPr>
                  <a:t>Extensions Beyond LFT</a:t>
                </a:r>
              </a:p>
              <a:p>
                <a:r>
                  <a:rPr lang="en-US" sz="9600" dirty="0">
                    <a:solidFill>
                      <a:schemeClr val="bg1"/>
                    </a:solidFill>
                    <a:latin typeface="Impact" panose="020B0806030902050204" pitchFamily="34" charset="0"/>
                  </a:rPr>
                  <a:t>Not in the Game. </a:t>
                </a:r>
              </a:p>
              <a:p>
                <a:r>
                  <a:rPr lang="en-US" sz="4400" dirty="0">
                    <a:solidFill>
                      <a:schemeClr val="bg1"/>
                    </a:solidFill>
                    <a:latin typeface="Impact" panose="020B0806030902050204" pitchFamily="34" charset="0"/>
                  </a:rPr>
                  <a:t>Just for learning additional EOQ related concepts. </a:t>
                </a:r>
              </a:p>
              <a:p>
                <a:r>
                  <a:rPr lang="en-US" sz="4400" dirty="0">
                    <a:solidFill>
                      <a:schemeClr val="bg1"/>
                    </a:solidFill>
                    <a:latin typeface="Impact" panose="020B0806030902050204" pitchFamily="34" charset="0"/>
                  </a:rPr>
                  <a:t>Assume LFT is operating indefinitely </a:t>
                </a:r>
                <a:r>
                  <a:rPr lang="en-US" sz="4000" dirty="0">
                    <a:solidFill>
                      <a:schemeClr val="bg1"/>
                    </a:solidFill>
                    <a:ea typeface="Cambria Math" panose="02040503050406030204" pitchFamily="18" charset="0"/>
                  </a:rPr>
                  <a:t>(</a:t>
                </a:r>
                <a14:m>
                  <m:oMath xmlns:m="http://schemas.openxmlformats.org/officeDocument/2006/math">
                    <m:r>
                      <a:rPr lang="en-US" sz="4000" i="1" smtClean="0">
                        <a:solidFill>
                          <a:schemeClr val="bg1"/>
                        </a:solidFill>
                        <a:latin typeface="Cambria Math" panose="02040503050406030204" pitchFamily="18" charset="0"/>
                        <a:ea typeface="Cambria Math" panose="02040503050406030204" pitchFamily="18" charset="0"/>
                      </a:rPr>
                      <m:t>∞</m:t>
                    </m:r>
                    <m:r>
                      <a:rPr lang="en-US" sz="4000" b="0" i="0" smtClean="0">
                        <a:solidFill>
                          <a:schemeClr val="bg1"/>
                        </a:solidFill>
                        <a:latin typeface="Cambria Math" panose="02040503050406030204" pitchFamily="18" charset="0"/>
                        <a:ea typeface="Cambria Math" panose="02040503050406030204" pitchFamily="18" charset="0"/>
                      </a:rPr>
                      <m:t>)</m:t>
                    </m:r>
                  </m:oMath>
                </a14:m>
                <a:endParaRPr lang="en-US" sz="4000" dirty="0">
                  <a:solidFill>
                    <a:schemeClr val="bg1"/>
                  </a:solidFill>
                  <a:latin typeface="Impact" panose="020B0806030902050204" pitchFamily="34" charset="0"/>
                </a:endParaRPr>
              </a:p>
              <a:p>
                <a:endParaRPr lang="en-US" sz="6000" dirty="0">
                  <a:solidFill>
                    <a:schemeClr val="bg1"/>
                  </a:solidFill>
                  <a:latin typeface="Impact" panose="020B0806030902050204" pitchFamily="34" charset="0"/>
                </a:endParaRPr>
              </a:p>
            </p:txBody>
          </p:sp>
        </mc:Choice>
        <mc:Fallback xmlns="">
          <p:sp>
            <p:nvSpPr>
              <p:cNvPr id="4" name="TextBox 3">
                <a:extLst>
                  <a:ext uri="{FF2B5EF4-FFF2-40B4-BE49-F238E27FC236}">
                    <a16:creationId xmlns:a16="http://schemas.microsoft.com/office/drawing/2014/main" id="{03134369-226D-424B-B87B-61494A9A8E50}"/>
                  </a:ext>
                </a:extLst>
              </p:cNvPr>
              <p:cNvSpPr txBox="1">
                <a:spLocks noRot="1" noChangeAspect="1" noMove="1" noResize="1" noEditPoints="1" noAdjustHandles="1" noChangeArrowheads="1" noChangeShapeType="1" noTextEdit="1"/>
              </p:cNvSpPr>
              <p:nvPr/>
            </p:nvSpPr>
            <p:spPr>
              <a:xfrm>
                <a:off x="-10886" y="0"/>
                <a:ext cx="12191999" cy="5324535"/>
              </a:xfrm>
              <a:prstGeom prst="rect">
                <a:avLst/>
              </a:prstGeom>
              <a:blipFill>
                <a:blip r:embed="rId3"/>
                <a:stretch>
                  <a:fillRect l="-5250" t="-6071"/>
                </a:stretch>
              </a:blipFill>
            </p:spPr>
            <p:txBody>
              <a:bodyPr/>
              <a:lstStyle/>
              <a:p>
                <a:r>
                  <a:rPr lang="en-US">
                    <a:noFill/>
                  </a:rPr>
                  <a:t> </a:t>
                </a:r>
              </a:p>
            </p:txBody>
          </p:sp>
        </mc:Fallback>
      </mc:AlternateContent>
    </p:spTree>
    <p:extLst>
      <p:ext uri="{BB962C8B-B14F-4D97-AF65-F5344CB8AC3E}">
        <p14:creationId xmlns:p14="http://schemas.microsoft.com/office/powerpoint/2010/main" val="108597505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70262" y="584775"/>
            <a:ext cx="12121738" cy="907941"/>
          </a:xfrm>
          <a:prstGeom prst="rect">
            <a:avLst/>
          </a:prstGeom>
          <a:noFill/>
          <a:ln w="9525">
            <a:noFill/>
            <a:miter lim="800000"/>
            <a:headEnd/>
            <a:tailEnd/>
          </a:ln>
        </p:spPr>
        <p:txBody>
          <a:bodyPr wrap="square">
            <a:spAutoFit/>
          </a:bodyPr>
          <a:lstStyle/>
          <a:p>
            <a:pPr eaLnBrk="1" hangingPunct="1">
              <a:spcAft>
                <a:spcPts val="600"/>
              </a:spcAft>
            </a:pPr>
            <a:r>
              <a:rPr lang="en-US" sz="2400" dirty="0">
                <a:latin typeface="Book Antiqua" pitchFamily="18" charset="0"/>
              </a:rPr>
              <a:t>a) Compare Cycle inventory for Centralized vs  Decentralized.</a:t>
            </a:r>
          </a:p>
          <a:p>
            <a:pPr eaLnBrk="1" hangingPunct="1">
              <a:spcAft>
                <a:spcPts val="600"/>
              </a:spcAft>
            </a:pPr>
            <a:r>
              <a:rPr lang="en-US" sz="2400" dirty="0">
                <a:latin typeface="Book Antiqua" pitchFamily="18" charset="0"/>
              </a:rPr>
              <a:t>Demand for 4 plants = 4(5475), and EOQ if 4 plants order together</a:t>
            </a:r>
          </a:p>
        </p:txBody>
      </p:sp>
      <p:sp>
        <p:nvSpPr>
          <p:cNvPr id="15364" name="Text Box 4"/>
          <p:cNvSpPr txBox="1">
            <a:spLocks noChangeArrowheads="1"/>
          </p:cNvSpPr>
          <p:nvPr/>
        </p:nvSpPr>
        <p:spPr bwMode="auto">
          <a:xfrm>
            <a:off x="-17813" y="0"/>
            <a:ext cx="9144000" cy="584775"/>
          </a:xfrm>
          <a:prstGeom prst="rect">
            <a:avLst/>
          </a:prstGeom>
          <a:noFill/>
          <a:ln w="12700">
            <a:noFill/>
            <a:miter lim="800000"/>
            <a:headEnd/>
            <a:tailEnd/>
          </a:ln>
        </p:spPr>
        <p:txBody>
          <a:bodyPr>
            <a:spAutoFit/>
          </a:bodyPr>
          <a:lstStyle/>
          <a:p>
            <a:pPr>
              <a:spcAft>
                <a:spcPts val="600"/>
              </a:spcAft>
            </a:pPr>
            <a:r>
              <a:rPr lang="en-US" sz="3200" dirty="0">
                <a:solidFill>
                  <a:schemeClr val="bg1"/>
                </a:solidFill>
                <a:latin typeface="Impact" pitchFamily="34" charset="0"/>
              </a:rPr>
              <a:t>Centralization vs. Decentralization </a:t>
            </a:r>
            <a:r>
              <a:rPr lang="en-US" sz="3200" dirty="0" err="1">
                <a:solidFill>
                  <a:schemeClr val="bg1"/>
                </a:solidFill>
                <a:latin typeface="Impact" pitchFamily="34" charset="0"/>
              </a:rPr>
              <a:t>Orderong</a:t>
            </a:r>
            <a:endParaRPr lang="en-US" sz="3200" dirty="0">
              <a:solidFill>
                <a:schemeClr val="bg1"/>
              </a:solidFill>
              <a:latin typeface="Impact" pitchFamily="34" charset="0"/>
            </a:endParaRPr>
          </a:p>
        </p:txBody>
      </p:sp>
      <mc:AlternateContent xmlns:mc="http://schemas.openxmlformats.org/markup-compatibility/2006" xmlns:a14="http://schemas.microsoft.com/office/drawing/2010/main">
        <mc:Choice Requires="a14">
          <p:sp>
            <p:nvSpPr>
              <p:cNvPr id="4" name="Object 11">
                <a:extLst>
                  <a:ext uri="{FF2B5EF4-FFF2-40B4-BE49-F238E27FC236}">
                    <a16:creationId xmlns:a16="http://schemas.microsoft.com/office/drawing/2014/main" id="{0E0C296D-3A1B-461A-9648-BF87A8679482}"/>
                  </a:ext>
                </a:extLst>
              </p:cNvPr>
              <p:cNvSpPr txBox="1"/>
              <p:nvPr/>
            </p:nvSpPr>
            <p:spPr bwMode="auto">
              <a:xfrm>
                <a:off x="380999" y="1632197"/>
                <a:ext cx="3800475" cy="890587"/>
              </a:xfrm>
              <a:prstGeom prst="rect">
                <a:avLst/>
              </a:prstGeom>
              <a:noFill/>
            </p:spPr>
            <p:txBody>
              <a:bodyPr>
                <a:normAutofit fontScale="92500"/>
              </a:bodyPr>
              <a:lstStyle/>
              <a:p>
                <a:pPr/>
                <a14:m>
                  <m:oMathPara xmlns:m="http://schemas.openxmlformats.org/officeDocument/2006/math">
                    <m:oMathParaPr>
                      <m:jc m:val="left"/>
                    </m:oMathParaPr>
                    <m:oMath xmlns:m="http://schemas.openxmlformats.org/officeDocument/2006/math">
                      <m:r>
                        <a:rPr lang="en-US" i="1" smtClean="0">
                          <a:solidFill>
                            <a:srgbClr val="000000"/>
                          </a:solidFill>
                          <a:latin typeface="Cambria Math" panose="02040503050406030204" pitchFamily="18" charset="0"/>
                        </a:rPr>
                        <m:t>𝐸𝑂𝑄</m:t>
                      </m:r>
                      <m:r>
                        <a:rPr lang="en-US" i="1" smtClean="0">
                          <a:solidFill>
                            <a:srgbClr val="000000"/>
                          </a:solidFill>
                          <a:latin typeface="Cambria Math" panose="02040503050406030204" pitchFamily="18" charset="0"/>
                        </a:rPr>
                        <m:t>=</m:t>
                      </m:r>
                      <m:rad>
                        <m:radPr>
                          <m:degHide m:val="on"/>
                          <m:ctrlPr>
                            <a:rPr lang="en-US" i="1">
                              <a:solidFill>
                                <a:srgbClr val="000000"/>
                              </a:solidFill>
                              <a:latin typeface="Cambria Math" panose="02040503050406030204" pitchFamily="18" charset="0"/>
                            </a:rPr>
                          </m:ctrlPr>
                        </m:radPr>
                        <m:deg/>
                        <m:e>
                          <m:f>
                            <m:fPr>
                              <m:ctrlPr>
                                <a:rPr lang="en-US" i="1">
                                  <a:solidFill>
                                    <a:srgbClr val="000000"/>
                                  </a:solidFill>
                                  <a:latin typeface="Cambria Math" panose="02040503050406030204" pitchFamily="18" charset="0"/>
                                </a:rPr>
                              </m:ctrlPr>
                            </m:fPr>
                            <m:num>
                              <m:r>
                                <a:rPr lang="en-US" i="1">
                                  <a:solidFill>
                                    <a:srgbClr val="000000"/>
                                  </a:solidFill>
                                  <a:latin typeface="Cambria Math" panose="02040503050406030204" pitchFamily="18" charset="0"/>
                                </a:rPr>
                                <m:t>2(4×</m:t>
                              </m:r>
                              <m:r>
                                <a:rPr lang="en-US" b="0" i="1" smtClean="0">
                                  <a:solidFill>
                                    <a:srgbClr val="000000"/>
                                  </a:solidFill>
                                  <a:latin typeface="Cambria Math" panose="02040503050406030204" pitchFamily="18" charset="0"/>
                                </a:rPr>
                                <m:t>5475</m:t>
                              </m:r>
                              <m:r>
                                <a:rPr lang="en-US" i="1">
                                  <a:solidFill>
                                    <a:srgbClr val="000000"/>
                                  </a:solidFill>
                                  <a:latin typeface="Cambria Math" panose="02040503050406030204" pitchFamily="18" charset="0"/>
                                </a:rPr>
                                <m:t>)(</m:t>
                              </m:r>
                              <m:r>
                                <a:rPr lang="en-US" b="0" i="1" smtClean="0">
                                  <a:solidFill>
                                    <a:srgbClr val="000000"/>
                                  </a:solidFill>
                                  <a:latin typeface="Cambria Math" panose="02040503050406030204" pitchFamily="18" charset="0"/>
                                </a:rPr>
                                <m:t>1800</m:t>
                              </m:r>
                              <m:r>
                                <a:rPr lang="en-US" i="1">
                                  <a:solidFill>
                                    <a:srgbClr val="000000"/>
                                  </a:solidFill>
                                  <a:latin typeface="Cambria Math" panose="02040503050406030204" pitchFamily="18" charset="0"/>
                                </a:rPr>
                                <m:t>)</m:t>
                              </m:r>
                            </m:num>
                            <m:den>
                              <m:r>
                                <a:rPr lang="en-US" b="0" i="1" smtClean="0">
                                  <a:solidFill>
                                    <a:srgbClr val="000000"/>
                                  </a:solidFill>
                                  <a:latin typeface="Cambria Math" panose="02040503050406030204" pitchFamily="18" charset="0"/>
                                </a:rPr>
                                <m:t>12</m:t>
                              </m:r>
                              <m:r>
                                <a:rPr lang="en-US" i="1">
                                  <a:solidFill>
                                    <a:srgbClr val="000000"/>
                                  </a:solidFill>
                                  <a:latin typeface="Cambria Math" panose="02040503050406030204" pitchFamily="18" charset="0"/>
                                </a:rPr>
                                <m:t>0</m:t>
                              </m:r>
                            </m:den>
                          </m:f>
                        </m:e>
                      </m:rad>
                    </m:oMath>
                  </m:oMathPara>
                </a14:m>
                <a:endParaRPr lang="en-US" dirty="0"/>
              </a:p>
            </p:txBody>
          </p:sp>
        </mc:Choice>
        <mc:Fallback xmlns="">
          <p:sp>
            <p:nvSpPr>
              <p:cNvPr id="4" name="Object 11">
                <a:extLst>
                  <a:ext uri="{FF2B5EF4-FFF2-40B4-BE49-F238E27FC236}">
                    <a16:creationId xmlns:a16="http://schemas.microsoft.com/office/drawing/2014/main" id="{0E0C296D-3A1B-461A-9648-BF87A8679482}"/>
                  </a:ext>
                </a:extLst>
              </p:cNvPr>
              <p:cNvSpPr txBox="1">
                <a:spLocks noRot="1" noChangeAspect="1" noMove="1" noResize="1" noEditPoints="1" noAdjustHandles="1" noChangeArrowheads="1" noChangeShapeType="1" noTextEdit="1"/>
              </p:cNvSpPr>
              <p:nvPr/>
            </p:nvSpPr>
            <p:spPr bwMode="auto">
              <a:xfrm>
                <a:off x="380999" y="1632197"/>
                <a:ext cx="3800475" cy="890587"/>
              </a:xfrm>
              <a:prstGeom prst="rect">
                <a:avLst/>
              </a:prstGeom>
              <a:blipFill>
                <a:blip r:embed="rId2"/>
                <a:stretch>
                  <a:fillRect/>
                </a:stretch>
              </a:blipFill>
            </p:spPr>
            <p:txBody>
              <a:bodyPr/>
              <a:lstStyle/>
              <a:p>
                <a:r>
                  <a:rPr lang="en-US">
                    <a:noFill/>
                  </a:rPr>
                  <a:t> </a:t>
                </a:r>
              </a:p>
            </p:txBody>
          </p:sp>
        </mc:Fallback>
      </mc:AlternateContent>
      <p:sp>
        <p:nvSpPr>
          <p:cNvPr id="5" name="Text Box 12">
            <a:extLst>
              <a:ext uri="{FF2B5EF4-FFF2-40B4-BE49-F238E27FC236}">
                <a16:creationId xmlns:a16="http://schemas.microsoft.com/office/drawing/2014/main" id="{324D6BDF-047C-4CBC-BE29-355A0D0D420A}"/>
              </a:ext>
            </a:extLst>
          </p:cNvPr>
          <p:cNvSpPr txBox="1">
            <a:spLocks noChangeArrowheads="1"/>
          </p:cNvSpPr>
          <p:nvPr/>
        </p:nvSpPr>
        <p:spPr bwMode="auto">
          <a:xfrm>
            <a:off x="3581400" y="1846657"/>
            <a:ext cx="1425575" cy="461665"/>
          </a:xfrm>
          <a:prstGeom prst="rect">
            <a:avLst/>
          </a:prstGeom>
          <a:noFill/>
          <a:ln w="9525">
            <a:noFill/>
            <a:miter lim="800000"/>
            <a:headEnd/>
            <a:tailEnd/>
          </a:ln>
        </p:spPr>
        <p:txBody>
          <a:bodyPr>
            <a:spAutoFit/>
          </a:bodyPr>
          <a:lstStyle/>
          <a:p>
            <a:pPr eaLnBrk="1" hangingPunct="1">
              <a:spcBef>
                <a:spcPct val="50000"/>
              </a:spcBef>
              <a:defRPr/>
            </a:pPr>
            <a:r>
              <a:rPr lang="en-US" sz="2400" dirty="0">
                <a:latin typeface="Book Antiqua" pitchFamily="18" charset="0"/>
              </a:rPr>
              <a:t>=764.2</a:t>
            </a:r>
          </a:p>
        </p:txBody>
      </p:sp>
      <p:sp>
        <p:nvSpPr>
          <p:cNvPr id="6" name="Text Box 13">
            <a:extLst>
              <a:ext uri="{FF2B5EF4-FFF2-40B4-BE49-F238E27FC236}">
                <a16:creationId xmlns:a16="http://schemas.microsoft.com/office/drawing/2014/main" id="{B5F3A6CF-0D12-4716-8EDF-B136CC6AFB62}"/>
              </a:ext>
            </a:extLst>
          </p:cNvPr>
          <p:cNvSpPr txBox="1">
            <a:spLocks noChangeArrowheads="1"/>
          </p:cNvSpPr>
          <p:nvPr/>
        </p:nvSpPr>
        <p:spPr bwMode="auto">
          <a:xfrm>
            <a:off x="90054" y="2413432"/>
            <a:ext cx="12101946" cy="3585597"/>
          </a:xfrm>
          <a:prstGeom prst="rect">
            <a:avLst/>
          </a:prstGeom>
          <a:noFill/>
          <a:ln w="9525">
            <a:noFill/>
            <a:miter lim="800000"/>
            <a:headEnd/>
            <a:tailEnd/>
          </a:ln>
        </p:spPr>
        <p:txBody>
          <a:bodyPr wrap="square">
            <a:spAutoFit/>
          </a:bodyPr>
          <a:lstStyle/>
          <a:p>
            <a:pPr eaLnBrk="1" hangingPunct="1">
              <a:spcAft>
                <a:spcPts val="600"/>
              </a:spcAft>
              <a:defRPr/>
            </a:pPr>
            <a:r>
              <a:rPr lang="en-US" sz="2400" dirty="0">
                <a:latin typeface="Book Antiqua" pitchFamily="18" charset="0"/>
              </a:rPr>
              <a:t>The total cycle inventory across all four outlets equals </a:t>
            </a:r>
            <a:r>
              <a:rPr lang="en-US" sz="2400" b="1" dirty="0">
                <a:solidFill>
                  <a:srgbClr val="AA0000"/>
                </a:solidFill>
                <a:latin typeface="Book Antiqua" pitchFamily="18" charset="0"/>
              </a:rPr>
              <a:t>382, compared to 604.</a:t>
            </a:r>
            <a:r>
              <a:rPr lang="en-US" sz="2400" dirty="0">
                <a:latin typeface="Book Antiqua" pitchFamily="18" charset="0"/>
              </a:rPr>
              <a:t> </a:t>
            </a:r>
          </a:p>
          <a:p>
            <a:pPr eaLnBrk="1" hangingPunct="1">
              <a:spcAft>
                <a:spcPts val="600"/>
              </a:spcAft>
              <a:defRPr/>
            </a:pPr>
            <a:r>
              <a:rPr lang="en-US" sz="2400" dirty="0">
                <a:latin typeface="Book Antiqua" pitchFamily="18" charset="0"/>
              </a:rPr>
              <a:t>A (604-382)/604 = 37%</a:t>
            </a:r>
            <a:r>
              <a:rPr lang="en-US" sz="2400" dirty="0">
                <a:latin typeface="Book Antiqua" pitchFamily="18" charset="0"/>
                <a:sym typeface="Symbol" panose="05050102010706020507" pitchFamily="18" charset="2"/>
              </a:rPr>
              <a:t></a:t>
            </a:r>
          </a:p>
          <a:p>
            <a:pPr eaLnBrk="1" hangingPunct="1">
              <a:spcAft>
                <a:spcPts val="600"/>
              </a:spcAft>
            </a:pPr>
            <a:r>
              <a:rPr lang="en-US" sz="2400" dirty="0">
                <a:latin typeface="Book Antiqua" pitchFamily="18" charset="0"/>
              </a:rPr>
              <a:t>b) Compare total inventory cost Centralized vs  Decentralized.</a:t>
            </a:r>
          </a:p>
          <a:p>
            <a:pPr eaLnBrk="1" hangingPunct="1">
              <a:spcAft>
                <a:spcPts val="600"/>
              </a:spcAft>
            </a:pPr>
            <a:r>
              <a:rPr lang="en-US" sz="2400" dirty="0">
                <a:solidFill>
                  <a:srgbClr val="AA0000"/>
                </a:solidFill>
                <a:latin typeface="Book Antiqua" pitchFamily="18" charset="0"/>
              </a:rPr>
              <a:t>TC-Centralized = SQRT(2*4*5475*1600*120) = 91704. </a:t>
            </a:r>
          </a:p>
          <a:p>
            <a:pPr eaLnBrk="1" hangingPunct="1">
              <a:spcAft>
                <a:spcPts val="600"/>
              </a:spcAft>
            </a:pPr>
            <a:r>
              <a:rPr lang="en-US" sz="2400" dirty="0">
                <a:latin typeface="Book Antiqua" pitchFamily="18" charset="0"/>
              </a:rPr>
              <a:t>TC-Decentralized (already computed for one plant)  = 36249. </a:t>
            </a:r>
          </a:p>
          <a:p>
            <a:pPr eaLnBrk="1" hangingPunct="1">
              <a:spcAft>
                <a:spcPts val="600"/>
              </a:spcAft>
            </a:pPr>
            <a:r>
              <a:rPr lang="en-US" sz="2400" dirty="0">
                <a:latin typeface="Book Antiqua" pitchFamily="18" charset="0"/>
              </a:rPr>
              <a:t>TC-Decentralized 4 plant  = 4(36249) = 144996.</a:t>
            </a:r>
          </a:p>
          <a:p>
            <a:pPr eaLnBrk="1" hangingPunct="1">
              <a:spcAft>
                <a:spcPts val="600"/>
              </a:spcAft>
            </a:pPr>
            <a:r>
              <a:rPr lang="en-US" sz="2400" dirty="0">
                <a:latin typeface="Book Antiqua" pitchFamily="18" charset="0"/>
              </a:rPr>
              <a:t>A (144996- 91704)/144996 = 37% cost reduction</a:t>
            </a:r>
          </a:p>
          <a:p>
            <a:pPr eaLnBrk="1" hangingPunct="1">
              <a:defRPr/>
            </a:pPr>
            <a:endParaRPr lang="en-US" sz="2400" dirty="0">
              <a:latin typeface="Book Antiqua" pitchFamily="18" charset="0"/>
            </a:endParaRPr>
          </a:p>
        </p:txBody>
      </p:sp>
    </p:spTree>
    <p:extLst>
      <p:ext uri="{BB962C8B-B14F-4D97-AF65-F5344CB8AC3E}">
        <p14:creationId xmlns:p14="http://schemas.microsoft.com/office/powerpoint/2010/main" val="40375318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dissolv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6">
                                            <p:txEl>
                                              <p:pRg st="0" end="0"/>
                                            </p:txEl>
                                          </p:spTgt>
                                        </p:tgtEl>
                                        <p:attrNameLst>
                                          <p:attrName>style.visibility</p:attrName>
                                        </p:attrNameLst>
                                      </p:cBhvr>
                                      <p:to>
                                        <p:strVal val="visible"/>
                                      </p:to>
                                    </p:set>
                                    <p:animEffect transition="in" filter="dissolve">
                                      <p:cBhvr>
                                        <p:cTn id="17" dur="500"/>
                                        <p:tgtEl>
                                          <p:spTgt spid="6">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6">
                                            <p:txEl>
                                              <p:pRg st="1" end="1"/>
                                            </p:txEl>
                                          </p:spTgt>
                                        </p:tgtEl>
                                        <p:attrNameLst>
                                          <p:attrName>style.visibility</p:attrName>
                                        </p:attrNameLst>
                                      </p:cBhvr>
                                      <p:to>
                                        <p:strVal val="visible"/>
                                      </p:to>
                                    </p:set>
                                    <p:animEffect transition="in" filter="dissolve">
                                      <p:cBhvr>
                                        <p:cTn id="22" dur="500"/>
                                        <p:tgtEl>
                                          <p:spTgt spid="6">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6">
                                            <p:txEl>
                                              <p:pRg st="2" end="2"/>
                                            </p:txEl>
                                          </p:spTgt>
                                        </p:tgtEl>
                                        <p:attrNameLst>
                                          <p:attrName>style.visibility</p:attrName>
                                        </p:attrNameLst>
                                      </p:cBhvr>
                                      <p:to>
                                        <p:strVal val="visible"/>
                                      </p:to>
                                    </p:set>
                                    <p:animEffect transition="in" filter="dissolve">
                                      <p:cBhvr>
                                        <p:cTn id="27" dur="500"/>
                                        <p:tgtEl>
                                          <p:spTgt spid="6">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6">
                                            <p:txEl>
                                              <p:pRg st="3" end="3"/>
                                            </p:txEl>
                                          </p:spTgt>
                                        </p:tgtEl>
                                        <p:attrNameLst>
                                          <p:attrName>style.visibility</p:attrName>
                                        </p:attrNameLst>
                                      </p:cBhvr>
                                      <p:to>
                                        <p:strVal val="visible"/>
                                      </p:to>
                                    </p:set>
                                    <p:animEffect transition="in" filter="dissolve">
                                      <p:cBhvr>
                                        <p:cTn id="32" dur="500"/>
                                        <p:tgtEl>
                                          <p:spTgt spid="6">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6">
                                            <p:txEl>
                                              <p:pRg st="4" end="4"/>
                                            </p:txEl>
                                          </p:spTgt>
                                        </p:tgtEl>
                                        <p:attrNameLst>
                                          <p:attrName>style.visibility</p:attrName>
                                        </p:attrNameLst>
                                      </p:cBhvr>
                                      <p:to>
                                        <p:strVal val="visible"/>
                                      </p:to>
                                    </p:set>
                                    <p:animEffect transition="in" filter="dissolve">
                                      <p:cBhvr>
                                        <p:cTn id="37" dur="500"/>
                                        <p:tgtEl>
                                          <p:spTgt spid="6">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6">
                                            <p:txEl>
                                              <p:pRg st="5" end="5"/>
                                            </p:txEl>
                                          </p:spTgt>
                                        </p:tgtEl>
                                        <p:attrNameLst>
                                          <p:attrName>style.visibility</p:attrName>
                                        </p:attrNameLst>
                                      </p:cBhvr>
                                      <p:to>
                                        <p:strVal val="visible"/>
                                      </p:to>
                                    </p:set>
                                    <p:animEffect transition="in" filter="dissolve">
                                      <p:cBhvr>
                                        <p:cTn id="42" dur="500"/>
                                        <p:tgtEl>
                                          <p:spTgt spid="6">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6">
                                            <p:txEl>
                                              <p:pRg st="6" end="6"/>
                                            </p:txEl>
                                          </p:spTgt>
                                        </p:tgtEl>
                                        <p:attrNameLst>
                                          <p:attrName>style.visibility</p:attrName>
                                        </p:attrNameLst>
                                      </p:cBhvr>
                                      <p:to>
                                        <p:strVal val="visible"/>
                                      </p:to>
                                    </p:set>
                                    <p:animEffect transition="in" filter="dissolve">
                                      <p:cBhvr>
                                        <p:cTn id="47" dur="500"/>
                                        <p:tgtEl>
                                          <p:spTgt spid="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2" name="Text Box 10"/>
          <p:cNvSpPr txBox="1">
            <a:spLocks noChangeArrowheads="1"/>
          </p:cNvSpPr>
          <p:nvPr/>
        </p:nvSpPr>
        <p:spPr bwMode="auto">
          <a:xfrm>
            <a:off x="36616" y="0"/>
            <a:ext cx="12155384" cy="584775"/>
          </a:xfrm>
          <a:prstGeom prst="rect">
            <a:avLst/>
          </a:prstGeom>
          <a:noFill/>
          <a:ln w="9525">
            <a:noFill/>
            <a:miter lim="800000"/>
            <a:headEnd/>
            <a:tailEnd/>
          </a:ln>
        </p:spPr>
        <p:txBody>
          <a:bodyPr wrap="square">
            <a:spAutoFit/>
          </a:bodyPr>
          <a:lstStyle/>
          <a:p>
            <a:pPr algn="ctr"/>
            <a:r>
              <a:rPr lang="en-US" sz="3200" dirty="0">
                <a:solidFill>
                  <a:schemeClr val="bg1"/>
                </a:solidFill>
                <a:latin typeface="Impact" pitchFamily="34" charset="0"/>
              </a:rPr>
              <a:t>Ordering Interval, Inventory Cycle, Flow Time</a:t>
            </a:r>
          </a:p>
        </p:txBody>
      </p:sp>
      <p:sp>
        <p:nvSpPr>
          <p:cNvPr id="12" name="Rectangle 11"/>
          <p:cNvSpPr/>
          <p:nvPr/>
        </p:nvSpPr>
        <p:spPr>
          <a:xfrm>
            <a:off x="152400" y="718917"/>
            <a:ext cx="12039600" cy="461665"/>
          </a:xfrm>
          <a:prstGeom prst="rect">
            <a:avLst/>
          </a:prstGeom>
        </p:spPr>
        <p:txBody>
          <a:bodyPr wrap="square">
            <a:spAutoFit/>
          </a:bodyPr>
          <a:lstStyle/>
          <a:p>
            <a:pPr eaLnBrk="1" hangingPunct="1"/>
            <a:r>
              <a:rPr lang="en-US" sz="2400" dirty="0">
                <a:latin typeface="Book Antiqua" pitchFamily="18" charset="0"/>
              </a:rPr>
              <a:t>c) Compute the ordering interval in decentralized and centralized systems. </a:t>
            </a:r>
          </a:p>
        </p:txBody>
      </p:sp>
      <p:sp>
        <p:nvSpPr>
          <p:cNvPr id="4" name="Rectangle 3"/>
          <p:cNvSpPr/>
          <p:nvPr/>
        </p:nvSpPr>
        <p:spPr>
          <a:xfrm>
            <a:off x="152400" y="1189488"/>
            <a:ext cx="11887200" cy="4924425"/>
          </a:xfrm>
          <a:prstGeom prst="rect">
            <a:avLst/>
          </a:prstGeom>
        </p:spPr>
        <p:txBody>
          <a:bodyPr wrap="square">
            <a:spAutoFit/>
          </a:bodyPr>
          <a:lstStyle/>
          <a:p>
            <a:pPr eaLnBrk="1" hangingPunct="1">
              <a:spcAft>
                <a:spcPts val="600"/>
              </a:spcAft>
            </a:pPr>
            <a:r>
              <a:rPr lang="en-US" sz="2400" dirty="0">
                <a:latin typeface="Book Antiqua" pitchFamily="18" charset="0"/>
              </a:rPr>
              <a:t>Decentralized R/Dy </a:t>
            </a:r>
            <a:r>
              <a:rPr lang="en-US" sz="2400" dirty="0">
                <a:latin typeface="Book Antiqua" pitchFamily="18" charset="0"/>
                <a:sym typeface="Wingdings" panose="05000000000000000000" pitchFamily="2" charset="2"/>
              </a:rPr>
              <a:t>= </a:t>
            </a:r>
            <a:r>
              <a:rPr lang="en-US" sz="2400" dirty="0">
                <a:latin typeface="Book Antiqua" pitchFamily="18" charset="0"/>
              </a:rPr>
              <a:t>15/Dy</a:t>
            </a:r>
          </a:p>
          <a:p>
            <a:pPr eaLnBrk="1" hangingPunct="1">
              <a:spcAft>
                <a:spcPts val="600"/>
              </a:spcAft>
            </a:pPr>
            <a:r>
              <a:rPr lang="en-US" sz="2400" dirty="0">
                <a:latin typeface="Book Antiqua" pitchFamily="18" charset="0"/>
              </a:rPr>
              <a:t>Centralized R/Dy = 4(15) = 60/Dy</a:t>
            </a:r>
          </a:p>
          <a:p>
            <a:pPr eaLnBrk="1" hangingPunct="1">
              <a:spcAft>
                <a:spcPts val="600"/>
              </a:spcAft>
            </a:pPr>
            <a:r>
              <a:rPr lang="en-US" sz="2400" dirty="0">
                <a:latin typeface="Book Antiqua" pitchFamily="18" charset="0"/>
              </a:rPr>
              <a:t>Decentralized = 302/15 = 20.14 days</a:t>
            </a:r>
          </a:p>
          <a:p>
            <a:pPr eaLnBrk="1" hangingPunct="1">
              <a:spcAft>
                <a:spcPts val="600"/>
              </a:spcAft>
            </a:pPr>
            <a:r>
              <a:rPr lang="en-US" sz="2400" dirty="0">
                <a:latin typeface="Book Antiqua" pitchFamily="18" charset="0"/>
              </a:rPr>
              <a:t>Centralized = 790/64 = 12.74 days</a:t>
            </a:r>
          </a:p>
          <a:p>
            <a:pPr marL="341313" indent="-341313" eaLnBrk="1" hangingPunct="1">
              <a:spcAft>
                <a:spcPts val="600"/>
              </a:spcAft>
            </a:pPr>
            <a:r>
              <a:rPr lang="en-US" sz="2400" dirty="0">
                <a:latin typeface="Book Antiqua" pitchFamily="18" charset="0"/>
              </a:rPr>
              <a:t>d) Compute the average in-storage flow time</a:t>
            </a:r>
          </a:p>
          <a:p>
            <a:pPr eaLnBrk="1" hangingPunct="1">
              <a:spcAft>
                <a:spcPts val="600"/>
              </a:spcAft>
            </a:pPr>
            <a:r>
              <a:rPr lang="en-US" sz="2400" dirty="0">
                <a:latin typeface="Book Antiqua" pitchFamily="18" charset="0"/>
              </a:rPr>
              <a:t> 20.14/2 = 10.07 days</a:t>
            </a:r>
          </a:p>
          <a:p>
            <a:pPr eaLnBrk="1" hangingPunct="1">
              <a:spcAft>
                <a:spcPts val="600"/>
              </a:spcAft>
            </a:pPr>
            <a:r>
              <a:rPr lang="en-US" sz="2400" dirty="0">
                <a:latin typeface="Book Antiqua" pitchFamily="18" charset="0"/>
              </a:rPr>
              <a:t>12.74/2 =  6.37 days</a:t>
            </a:r>
          </a:p>
          <a:p>
            <a:pPr marL="341313" indent="-341313" eaLnBrk="1" hangingPunct="1">
              <a:spcAft>
                <a:spcPts val="600"/>
              </a:spcAft>
            </a:pPr>
            <a:r>
              <a:rPr lang="en-US" sz="2400" dirty="0">
                <a:solidFill>
                  <a:srgbClr val="AA0000"/>
                </a:solidFill>
                <a:latin typeface="Book Antiqua" pitchFamily="18" charset="0"/>
              </a:rPr>
              <a:t>Alternatively- Using The Little’s Law</a:t>
            </a:r>
          </a:p>
          <a:p>
            <a:pPr marL="341313" indent="-341313" eaLnBrk="1" hangingPunct="1">
              <a:spcAft>
                <a:spcPts val="600"/>
              </a:spcAft>
            </a:pPr>
            <a:r>
              <a:rPr lang="en-US" sz="2400" dirty="0">
                <a:latin typeface="Book Antiqua" pitchFamily="18" charset="0"/>
              </a:rPr>
              <a:t>RT = I  </a:t>
            </a:r>
            <a:r>
              <a:rPr lang="en-US" sz="2400" dirty="0">
                <a:latin typeface="Book Antiqua" pitchFamily="18" charset="0"/>
                <a:sym typeface="Wingdings" panose="05000000000000000000" pitchFamily="2" charset="2"/>
              </a:rPr>
              <a:t> T= R/I</a:t>
            </a:r>
            <a:endParaRPr lang="en-US" sz="2400" dirty="0">
              <a:latin typeface="Book Antiqua" pitchFamily="18" charset="0"/>
            </a:endParaRPr>
          </a:p>
          <a:p>
            <a:pPr marL="341313" indent="-341313" eaLnBrk="1" hangingPunct="1">
              <a:spcAft>
                <a:spcPts val="600"/>
              </a:spcAft>
            </a:pPr>
            <a:r>
              <a:rPr lang="en-US" sz="2400" dirty="0">
                <a:latin typeface="Book Antiqua" pitchFamily="18" charset="0"/>
              </a:rPr>
              <a:t>15T= 151  </a:t>
            </a:r>
            <a:r>
              <a:rPr lang="en-US" sz="2400" dirty="0">
                <a:latin typeface="Book Antiqua" pitchFamily="18" charset="0"/>
                <a:sym typeface="Wingdings" panose="05000000000000000000" pitchFamily="2" charset="2"/>
              </a:rPr>
              <a:t> T = 151/15 days </a:t>
            </a:r>
          </a:p>
          <a:p>
            <a:pPr marL="341313" indent="-341313" eaLnBrk="1" hangingPunct="1">
              <a:spcAft>
                <a:spcPts val="600"/>
              </a:spcAft>
            </a:pPr>
            <a:r>
              <a:rPr lang="en-US" sz="2400" dirty="0">
                <a:latin typeface="Book Antiqua" pitchFamily="18" charset="0"/>
              </a:rPr>
              <a:t>60T= 382 </a:t>
            </a:r>
            <a:r>
              <a:rPr lang="en-US" sz="2400" dirty="0">
                <a:latin typeface="Book Antiqua" pitchFamily="18" charset="0"/>
                <a:sym typeface="Wingdings" panose="05000000000000000000" pitchFamily="2" charset="2"/>
              </a:rPr>
              <a:t> T = 382/60  days</a:t>
            </a:r>
          </a:p>
        </p:txBody>
      </p:sp>
    </p:spTree>
    <p:extLst>
      <p:ext uri="{BB962C8B-B14F-4D97-AF65-F5344CB8AC3E}">
        <p14:creationId xmlns:p14="http://schemas.microsoft.com/office/powerpoint/2010/main" val="293565668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ssolv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dissolv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dissolv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dissolv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dissolv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dissolve">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dissolve">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dissolve">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dissolve">
                                      <p:cBhvr>
                                        <p:cTn id="47" dur="5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4">
                                            <p:txEl>
                                              <p:pRg st="9" end="9"/>
                                            </p:txEl>
                                          </p:spTgt>
                                        </p:tgtEl>
                                        <p:attrNameLst>
                                          <p:attrName>style.visibility</p:attrName>
                                        </p:attrNameLst>
                                      </p:cBhvr>
                                      <p:to>
                                        <p:strVal val="visible"/>
                                      </p:to>
                                    </p:set>
                                    <p:animEffect transition="in" filter="dissolve">
                                      <p:cBhvr>
                                        <p:cTn id="52" dur="500"/>
                                        <p:tgtEl>
                                          <p:spTgt spid="4">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4">
                                            <p:txEl>
                                              <p:pRg st="10" end="10"/>
                                            </p:txEl>
                                          </p:spTgt>
                                        </p:tgtEl>
                                        <p:attrNameLst>
                                          <p:attrName>style.visibility</p:attrName>
                                        </p:attrNameLst>
                                      </p:cBhvr>
                                      <p:to>
                                        <p:strVal val="visible"/>
                                      </p:to>
                                    </p:set>
                                    <p:animEffect transition="in" filter="dissolve">
                                      <p:cBhvr>
                                        <p:cTn id="57" dur="500"/>
                                        <p:tgtEl>
                                          <p:spTgt spid="4">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F9172D7-1C34-4001-9CBB-1231281724FE}"/>
              </a:ext>
            </a:extLst>
          </p:cNvPr>
          <p:cNvSpPr>
            <a:spLocks noGrp="1"/>
          </p:cNvSpPr>
          <p:nvPr>
            <p:ph type="title"/>
          </p:nvPr>
        </p:nvSpPr>
        <p:spPr>
          <a:xfrm>
            <a:off x="0" y="0"/>
            <a:ext cx="12192000" cy="609600"/>
          </a:xfrm>
        </p:spPr>
        <p:txBody>
          <a:bodyPr/>
          <a:lstStyle/>
          <a:p>
            <a:r>
              <a:rPr lang="en-US"/>
              <a:t>Three Alternatives</a:t>
            </a:r>
            <a:endParaRPr lang="en-US" dirty="0"/>
          </a:p>
        </p:txBody>
      </p:sp>
      <p:graphicFrame>
        <p:nvGraphicFramePr>
          <p:cNvPr id="5" name="Object 4">
            <a:extLst>
              <a:ext uri="{FF2B5EF4-FFF2-40B4-BE49-F238E27FC236}">
                <a16:creationId xmlns:a16="http://schemas.microsoft.com/office/drawing/2014/main" id="{B722092E-8C1F-468D-8E55-5FA9D7FD7568}"/>
              </a:ext>
            </a:extLst>
          </p:cNvPr>
          <p:cNvGraphicFramePr>
            <a:graphicFrameLocks noChangeAspect="1"/>
          </p:cNvGraphicFramePr>
          <p:nvPr>
            <p:extLst>
              <p:ext uri="{D42A27DB-BD31-4B8C-83A1-F6EECF244321}">
                <p14:modId xmlns:p14="http://schemas.microsoft.com/office/powerpoint/2010/main" val="1657706358"/>
              </p:ext>
            </p:extLst>
          </p:nvPr>
        </p:nvGraphicFramePr>
        <p:xfrm>
          <a:off x="152400" y="762000"/>
          <a:ext cx="11950700" cy="1447800"/>
        </p:xfrm>
        <a:graphic>
          <a:graphicData uri="http://schemas.openxmlformats.org/presentationml/2006/ole">
            <mc:AlternateContent xmlns:mc="http://schemas.openxmlformats.org/markup-compatibility/2006">
              <mc:Choice xmlns:v="urn:schemas-microsoft-com:vml" Requires="v">
                <p:oleObj spid="_x0000_s88075" name="Worksheet" r:id="rId3" imgW="8963247" imgH="1085968" progId="Excel.Sheet.12">
                  <p:embed/>
                </p:oleObj>
              </mc:Choice>
              <mc:Fallback>
                <p:oleObj name="Worksheet" r:id="rId3" imgW="8963247" imgH="1085968" progId="Excel.Sheet.12">
                  <p:embed/>
                  <p:pic>
                    <p:nvPicPr>
                      <p:cNvPr id="0" name=""/>
                      <p:cNvPicPr/>
                      <p:nvPr/>
                    </p:nvPicPr>
                    <p:blipFill>
                      <a:blip r:embed="rId4"/>
                      <a:stretch>
                        <a:fillRect/>
                      </a:stretch>
                    </p:blipFill>
                    <p:spPr>
                      <a:xfrm>
                        <a:off x="152400" y="762000"/>
                        <a:ext cx="11950700" cy="1447800"/>
                      </a:xfrm>
                      <a:prstGeom prst="rect">
                        <a:avLst/>
                      </a:prstGeom>
                    </p:spPr>
                  </p:pic>
                </p:oleObj>
              </mc:Fallback>
            </mc:AlternateContent>
          </a:graphicData>
        </a:graphic>
      </p:graphicFrame>
    </p:spTree>
    <p:extLst>
      <p:ext uri="{BB962C8B-B14F-4D97-AF65-F5344CB8AC3E}">
        <p14:creationId xmlns:p14="http://schemas.microsoft.com/office/powerpoint/2010/main" val="3636869731"/>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 Box 11"/>
          <p:cNvSpPr txBox="1">
            <a:spLocks noChangeArrowheads="1"/>
          </p:cNvSpPr>
          <p:nvPr/>
        </p:nvSpPr>
        <p:spPr bwMode="auto">
          <a:xfrm>
            <a:off x="37010" y="0"/>
            <a:ext cx="12154989" cy="584775"/>
          </a:xfrm>
          <a:prstGeom prst="rect">
            <a:avLst/>
          </a:prstGeom>
          <a:noFill/>
          <a:ln w="9525">
            <a:noFill/>
            <a:miter lim="800000"/>
            <a:headEnd/>
            <a:tailEnd/>
          </a:ln>
        </p:spPr>
        <p:txBody>
          <a:bodyPr wrap="square">
            <a:spAutoFit/>
          </a:bodyPr>
          <a:lstStyle/>
          <a:p>
            <a:pPr>
              <a:spcAft>
                <a:spcPts val="600"/>
              </a:spcAft>
              <a:defRPr/>
            </a:pPr>
            <a:r>
              <a:rPr lang="en-US" sz="3200" dirty="0">
                <a:solidFill>
                  <a:schemeClr val="bg1"/>
                </a:solidFill>
                <a:latin typeface="Impact" pitchFamily="34" charset="0"/>
              </a:rPr>
              <a:t>How to Reduce EOQ</a:t>
            </a:r>
          </a:p>
        </p:txBody>
      </p:sp>
      <p:graphicFrame>
        <p:nvGraphicFramePr>
          <p:cNvPr id="462854" name="Object 6"/>
          <p:cNvGraphicFramePr>
            <a:graphicFrameLocks noChangeAspect="1"/>
          </p:cNvGraphicFramePr>
          <p:nvPr>
            <p:extLst>
              <p:ext uri="{D42A27DB-BD31-4B8C-83A1-F6EECF244321}">
                <p14:modId xmlns:p14="http://schemas.microsoft.com/office/powerpoint/2010/main" val="2588493357"/>
              </p:ext>
            </p:extLst>
          </p:nvPr>
        </p:nvGraphicFramePr>
        <p:xfrm>
          <a:off x="8153400" y="606823"/>
          <a:ext cx="3597872" cy="1727845"/>
        </p:xfrm>
        <a:graphic>
          <a:graphicData uri="http://schemas.openxmlformats.org/presentationml/2006/ole">
            <mc:AlternateContent xmlns:mc="http://schemas.openxmlformats.org/markup-compatibility/2006">
              <mc:Choice xmlns:v="urn:schemas-microsoft-com:vml" Requires="v">
                <p:oleObj spid="_x0000_s82985" name="Equation" r:id="rId4" imgW="927000" imgH="444240" progId="Equation.3">
                  <p:embed/>
                </p:oleObj>
              </mc:Choice>
              <mc:Fallback>
                <p:oleObj name="Equation" r:id="rId4" imgW="927000" imgH="444240" progId="Equation.3">
                  <p:embed/>
                  <p:pic>
                    <p:nvPicPr>
                      <p:cNvPr id="462854" name="Object 6"/>
                      <p:cNvPicPr>
                        <a:picLocks noChangeAspect="1" noChangeArrowheads="1"/>
                      </p:cNvPicPr>
                      <p:nvPr/>
                    </p:nvPicPr>
                    <p:blipFill>
                      <a:blip r:embed="rId5"/>
                      <a:srcRect/>
                      <a:stretch>
                        <a:fillRect/>
                      </a:stretch>
                    </p:blipFill>
                    <p:spPr bwMode="auto">
                      <a:xfrm>
                        <a:off x="8153400" y="606823"/>
                        <a:ext cx="3597872" cy="1727845"/>
                      </a:xfrm>
                      <a:prstGeom prst="rect">
                        <a:avLst/>
                      </a:prstGeom>
                      <a:noFill/>
                    </p:spPr>
                  </p:pic>
                </p:oleObj>
              </mc:Fallback>
            </mc:AlternateContent>
          </a:graphicData>
        </a:graphic>
      </p:graphicFrame>
      <p:sp>
        <p:nvSpPr>
          <p:cNvPr id="9" name="TextBox 8"/>
          <p:cNvSpPr txBox="1"/>
          <p:nvPr/>
        </p:nvSpPr>
        <p:spPr>
          <a:xfrm>
            <a:off x="43275" y="666102"/>
            <a:ext cx="8110126" cy="1723549"/>
          </a:xfrm>
          <a:prstGeom prst="rect">
            <a:avLst/>
          </a:prstGeom>
          <a:noFill/>
        </p:spPr>
        <p:txBody>
          <a:bodyPr wrap="square" rtlCol="0">
            <a:spAutoFit/>
          </a:bodyPr>
          <a:lstStyle/>
          <a:p>
            <a:pPr>
              <a:spcAft>
                <a:spcPts val="600"/>
              </a:spcAft>
            </a:pPr>
            <a:r>
              <a:rPr lang="en-US" sz="2400" dirty="0">
                <a:latin typeface="Book Antiqua" pitchFamily="18" charset="0"/>
              </a:rPr>
              <a:t>To reduce EOQ we may </a:t>
            </a:r>
            <a:r>
              <a:rPr lang="en-US" sz="2400" b="1" dirty="0">
                <a:solidFill>
                  <a:srgbClr val="FF0000"/>
                </a:solidFill>
                <a:latin typeface="Book Antiqua" pitchFamily="18" charset="0"/>
              </a:rPr>
              <a:t>↓R</a:t>
            </a:r>
            <a:r>
              <a:rPr lang="en-US" sz="2400" b="1" dirty="0">
                <a:latin typeface="Book Antiqua" pitchFamily="18" charset="0"/>
              </a:rPr>
              <a:t>, </a:t>
            </a:r>
            <a:r>
              <a:rPr lang="en-US" sz="2400" b="1" dirty="0">
                <a:solidFill>
                  <a:srgbClr val="79DB1F"/>
                </a:solidFill>
                <a:latin typeface="Book Antiqua" pitchFamily="18" charset="0"/>
              </a:rPr>
              <a:t>↓ S</a:t>
            </a:r>
            <a:r>
              <a:rPr lang="en-US" sz="2400" b="1" dirty="0">
                <a:latin typeface="Book Antiqua" pitchFamily="18" charset="0"/>
              </a:rPr>
              <a:t>, </a:t>
            </a:r>
            <a:r>
              <a:rPr lang="en-US" sz="2400" b="1" dirty="0">
                <a:solidFill>
                  <a:srgbClr val="FF0000"/>
                </a:solidFill>
                <a:latin typeface="Book Antiqua" pitchFamily="18" charset="0"/>
              </a:rPr>
              <a:t>↑H</a:t>
            </a:r>
          </a:p>
          <a:p>
            <a:pPr>
              <a:spcAft>
                <a:spcPts val="600"/>
              </a:spcAft>
            </a:pPr>
            <a:r>
              <a:rPr lang="en-US" sz="2400" b="1" dirty="0">
                <a:solidFill>
                  <a:srgbClr val="FF0000"/>
                </a:solidFill>
                <a:latin typeface="Book Antiqua" pitchFamily="18" charset="0"/>
              </a:rPr>
              <a:t>↓R</a:t>
            </a:r>
            <a:r>
              <a:rPr lang="en-US" sz="2400" b="1" dirty="0">
                <a:latin typeface="Book Antiqua" pitchFamily="18" charset="0"/>
              </a:rPr>
              <a:t> </a:t>
            </a:r>
            <a:r>
              <a:rPr lang="en-US" sz="2400" dirty="0">
                <a:latin typeface="Book Antiqua" pitchFamily="18" charset="0"/>
              </a:rPr>
              <a:t>and</a:t>
            </a:r>
            <a:r>
              <a:rPr lang="en-US" sz="2400" b="1" dirty="0">
                <a:latin typeface="Book Antiqua" pitchFamily="18" charset="0"/>
              </a:rPr>
              <a:t> </a:t>
            </a:r>
            <a:r>
              <a:rPr lang="en-US" sz="2400" b="1" dirty="0">
                <a:solidFill>
                  <a:srgbClr val="FF0000"/>
                </a:solidFill>
                <a:latin typeface="Book Antiqua" pitchFamily="18" charset="0"/>
              </a:rPr>
              <a:t>↑H </a:t>
            </a:r>
            <a:r>
              <a:rPr lang="en-US" sz="2400" dirty="0">
                <a:latin typeface="Book Antiqua" pitchFamily="18" charset="0"/>
              </a:rPr>
              <a:t>are out of question. </a:t>
            </a:r>
          </a:p>
          <a:p>
            <a:pPr>
              <a:spcAft>
                <a:spcPts val="600"/>
              </a:spcAft>
            </a:pPr>
            <a:r>
              <a:rPr lang="en-US" sz="2400" b="1" dirty="0">
                <a:latin typeface="Book Antiqua" panose="02040602050305030304" pitchFamily="18" charset="0"/>
              </a:rPr>
              <a:t>Reduce</a:t>
            </a:r>
            <a:r>
              <a:rPr lang="en-US" sz="2400" dirty="0">
                <a:latin typeface="Book Antiqua" pitchFamily="18" charset="0"/>
              </a:rPr>
              <a:t> </a:t>
            </a:r>
            <a:r>
              <a:rPr lang="en-US" sz="2400" b="1" dirty="0">
                <a:latin typeface="Book Antiqua" panose="02040602050305030304" pitchFamily="18" charset="0"/>
              </a:rPr>
              <a:t>S</a:t>
            </a:r>
            <a:r>
              <a:rPr lang="en-US" sz="2400" dirty="0">
                <a:latin typeface="Book Antiqua" pitchFamily="18" charset="0"/>
              </a:rPr>
              <a:t>. IT&amp;IS can help in reduction of fixed costs. It can cut operational costs for buyers and suppliers.  </a:t>
            </a:r>
          </a:p>
        </p:txBody>
      </p:sp>
      <p:sp>
        <p:nvSpPr>
          <p:cNvPr id="463180" name="SMARTInkShape-343">
            <a:extLst>
              <a:ext uri="{FF2B5EF4-FFF2-40B4-BE49-F238E27FC236}">
                <a16:creationId xmlns:a16="http://schemas.microsoft.com/office/drawing/2014/main" id="{4C25C9C3-DA33-423E-AFAD-CA944A605237}"/>
              </a:ext>
            </a:extLst>
          </p:cNvPr>
          <p:cNvSpPr/>
          <p:nvPr>
            <p:custDataLst>
              <p:tags r:id="rId2"/>
            </p:custDataLst>
          </p:nvPr>
        </p:nvSpPr>
        <p:spPr bwMode="auto">
          <a:xfrm>
            <a:off x="9501404" y="3024589"/>
            <a:ext cx="6325" cy="25945"/>
          </a:xfrm>
          <a:custGeom>
            <a:avLst/>
            <a:gdLst/>
            <a:ahLst/>
            <a:cxnLst/>
            <a:rect l="0" t="0" r="0" b="0"/>
            <a:pathLst>
              <a:path w="6325" h="25945">
                <a:moveTo>
                  <a:pt x="6324" y="0"/>
                </a:moveTo>
                <a:lnTo>
                  <a:pt x="6324" y="0"/>
                </a:lnTo>
                <a:lnTo>
                  <a:pt x="1956" y="19295"/>
                </a:lnTo>
                <a:lnTo>
                  <a:pt x="0" y="25944"/>
                </a:lnTo>
              </a:path>
            </a:pathLst>
          </a:custGeom>
          <a:noFill/>
          <a:ln w="19050" cap="flat" cmpd="sng" algn="ctr">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Verdana" pitchFamily="-112" charset="0"/>
            </a:endParaRPr>
          </a:p>
        </p:txBody>
      </p:sp>
      <p:sp>
        <p:nvSpPr>
          <p:cNvPr id="6" name="Rectangle 5">
            <a:extLst>
              <a:ext uri="{FF2B5EF4-FFF2-40B4-BE49-F238E27FC236}">
                <a16:creationId xmlns:a16="http://schemas.microsoft.com/office/drawing/2014/main" id="{6D7803F1-C2CA-4501-92F8-CEBBD6C841B5}"/>
              </a:ext>
            </a:extLst>
          </p:cNvPr>
          <p:cNvSpPr/>
          <p:nvPr/>
        </p:nvSpPr>
        <p:spPr>
          <a:xfrm>
            <a:off x="23440" y="2378067"/>
            <a:ext cx="12039600" cy="1200329"/>
          </a:xfrm>
          <a:prstGeom prst="rect">
            <a:avLst/>
          </a:prstGeom>
        </p:spPr>
        <p:txBody>
          <a:bodyPr wrap="square">
            <a:spAutoFit/>
          </a:bodyPr>
          <a:lstStyle/>
          <a:p>
            <a:pPr eaLnBrk="1" hangingPunct="1"/>
            <a:r>
              <a:rPr lang="en-US" sz="2400" dirty="0">
                <a:latin typeface="Book Antiqua" pitchFamily="18" charset="0"/>
              </a:rPr>
              <a:t>Suppose you could have hired an IT/IS consultant to reduce S in the game such that the EOQ is lowered to the number of kits needed for 100 contact. To what value do the consultant company needs to lower S? </a:t>
            </a:r>
          </a:p>
        </p:txBody>
      </p:sp>
      <p:sp>
        <p:nvSpPr>
          <p:cNvPr id="7" name="Rectangle 6">
            <a:extLst>
              <a:ext uri="{FF2B5EF4-FFF2-40B4-BE49-F238E27FC236}">
                <a16:creationId xmlns:a16="http://schemas.microsoft.com/office/drawing/2014/main" id="{0267BE28-7207-44AE-9FE7-131810FACFCF}"/>
              </a:ext>
            </a:extLst>
          </p:cNvPr>
          <p:cNvSpPr/>
          <p:nvPr/>
        </p:nvSpPr>
        <p:spPr>
          <a:xfrm>
            <a:off x="3048000" y="3925175"/>
            <a:ext cx="1143000" cy="461665"/>
          </a:xfrm>
          <a:prstGeom prst="rect">
            <a:avLst/>
          </a:prstGeom>
        </p:spPr>
        <p:txBody>
          <a:bodyPr wrap="square">
            <a:spAutoFit/>
          </a:bodyPr>
          <a:lstStyle/>
          <a:p>
            <a:pPr eaLnBrk="1" hangingPunct="1"/>
            <a:r>
              <a:rPr lang="en-US" sz="2400" dirty="0">
                <a:latin typeface="Book Antiqua" pitchFamily="18" charset="0"/>
              </a:rPr>
              <a:t>= 100</a:t>
            </a:r>
            <a:endParaRPr lang="en-US" sz="2400" dirty="0">
              <a:latin typeface="Book Antiqua" pitchFamily="18" charset="0"/>
              <a:sym typeface="Wingdings" panose="05000000000000000000" pitchFamily="2" charset="2"/>
            </a:endParaRPr>
          </a:p>
        </p:txBody>
      </p:sp>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1E4AF424-F0C1-4A31-A809-9EDBB5BD2C24}"/>
                  </a:ext>
                </a:extLst>
              </p:cNvPr>
              <p:cNvSpPr txBox="1"/>
              <p:nvPr/>
            </p:nvSpPr>
            <p:spPr>
              <a:xfrm>
                <a:off x="457200" y="3597574"/>
                <a:ext cx="2438400" cy="896464"/>
              </a:xfrm>
              <a:prstGeom prst="rect">
                <a:avLst/>
              </a:prstGeom>
              <a:noFill/>
            </p:spPr>
            <p:txBody>
              <a:bodyPr wrap="square">
                <a:spAutoFit/>
              </a:bodyPr>
              <a:lstStyle/>
              <a:p>
                <a:pPr marL="0" marR="0">
                  <a:lnSpc>
                    <a:spcPct val="107000"/>
                  </a:lnSpc>
                  <a:spcBef>
                    <a:spcPts val="0"/>
                  </a:spcBef>
                  <a:spcAft>
                    <a:spcPts val="800"/>
                  </a:spcAft>
                </a:pPr>
                <a:r>
                  <a:rPr lang="en-US" sz="2400" dirty="0">
                    <a:latin typeface="Book Antiqua" panose="02040602050305030304" pitchFamily="18" charset="0"/>
                    <a:ea typeface="Times New Roman" panose="02020603050405020304" pitchFamily="18" charset="0"/>
                    <a:cs typeface="Times New Roman" panose="02020603050405020304" pitchFamily="18" charset="0"/>
                  </a:rPr>
                  <a:t>EOQ = </a:t>
                </a:r>
                <a14:m>
                  <m:oMath xmlns:m="http://schemas.openxmlformats.org/officeDocument/2006/math">
                    <m:rad>
                      <m:radPr>
                        <m:degHide m:val="on"/>
                        <m:ctrlPr>
                          <a:rPr lang="en-US" sz="2400" i="1">
                            <a:latin typeface="Cambria Math" panose="02040503050406030204" pitchFamily="18" charset="0"/>
                            <a:ea typeface="Calibri" panose="020F0502020204030204" pitchFamily="34" charset="0"/>
                            <a:cs typeface="Times New Roman" panose="02020603050405020304" pitchFamily="18" charset="0"/>
                          </a:rPr>
                        </m:ctrlPr>
                      </m:radPr>
                      <m:deg/>
                      <m:e>
                        <m:f>
                          <m:fPr>
                            <m:ctrlPr>
                              <a:rPr lang="en-US" sz="2400" i="1" smtClean="0">
                                <a:solidFill>
                                  <a:schemeClr val="tx1"/>
                                </a:solidFill>
                                <a:latin typeface="Cambria Math" panose="02040503050406030204" pitchFamily="18" charset="0"/>
                                <a:ea typeface="Calibri" panose="020F0502020204030204" pitchFamily="34" charset="0"/>
                                <a:cs typeface="Times New Roman" panose="02020603050405020304" pitchFamily="18" charset="0"/>
                              </a:rPr>
                            </m:ctrlPr>
                          </m:fPr>
                          <m:num>
                            <m:r>
                              <a:rPr lang="en-US" sz="2400" b="0" i="0">
                                <a:solidFill>
                                  <a:schemeClr val="tx1"/>
                                </a:solidFill>
                                <a:latin typeface="Cambria Math" panose="02040503050406030204" pitchFamily="18" charset="0"/>
                                <a:ea typeface="Calibri" panose="020F0502020204030204" pitchFamily="34" charset="0"/>
                                <a:cs typeface="Times New Roman" panose="02020603050405020304" pitchFamily="18" charset="0"/>
                              </a:rPr>
                              <m:t>2</m:t>
                            </m:r>
                            <m:d>
                              <m:dPr>
                                <m:ctrlPr>
                                  <a:rPr lang="en-US" sz="2400" i="1">
                                    <a:solidFill>
                                      <a:schemeClr val="tx1"/>
                                    </a:solidFill>
                                    <a:latin typeface="Cambria Math" panose="02040503050406030204" pitchFamily="18" charset="0"/>
                                    <a:ea typeface="Calibri" panose="020F0502020204030204" pitchFamily="34" charset="0"/>
                                    <a:cs typeface="Times New Roman" panose="02020603050405020304" pitchFamily="18" charset="0"/>
                                  </a:rPr>
                                </m:ctrlPr>
                              </m:dPr>
                              <m:e>
                                <m:r>
                                  <a:rPr lang="en-US" sz="2400" b="0" i="1" smtClean="0">
                                    <a:solidFill>
                                      <a:schemeClr val="tx1"/>
                                    </a:solidFill>
                                    <a:latin typeface="Cambria Math" panose="02040503050406030204" pitchFamily="18" charset="0"/>
                                    <a:ea typeface="Calibri" panose="020F0502020204030204" pitchFamily="34" charset="0"/>
                                    <a:cs typeface="Times New Roman" panose="02020603050405020304" pitchFamily="18" charset="0"/>
                                  </a:rPr>
                                  <m:t>5475</m:t>
                                </m:r>
                              </m:e>
                            </m:d>
                            <m:r>
                              <m:rPr>
                                <m:sty m:val="p"/>
                              </m:rPr>
                              <a:rPr lang="en-US" sz="2400" b="0" i="0" smtClean="0">
                                <a:solidFill>
                                  <a:schemeClr val="tx1"/>
                                </a:solidFill>
                                <a:latin typeface="Cambria Math" panose="02040503050406030204" pitchFamily="18" charset="0"/>
                                <a:ea typeface="Calibri" panose="020F0502020204030204" pitchFamily="34" charset="0"/>
                                <a:cs typeface="Times New Roman" panose="02020603050405020304" pitchFamily="18" charset="0"/>
                              </a:rPr>
                              <m:t>S</m:t>
                            </m:r>
                          </m:num>
                          <m:den>
                            <m:r>
                              <a:rPr lang="en-US" sz="2400" b="0" i="0">
                                <a:solidFill>
                                  <a:schemeClr val="tx1"/>
                                </a:solidFill>
                                <a:latin typeface="Cambria Math" panose="02040503050406030204" pitchFamily="18" charset="0"/>
                                <a:ea typeface="Calibri" panose="020F0502020204030204" pitchFamily="34" charset="0"/>
                                <a:cs typeface="Times New Roman" panose="02020603050405020304" pitchFamily="18" charset="0"/>
                              </a:rPr>
                              <m:t>120</m:t>
                            </m:r>
                          </m:den>
                        </m:f>
                      </m:e>
                    </m:rad>
                  </m:oMath>
                </a14:m>
                <a:r>
                  <a:rPr lang="en-US" sz="2400" dirty="0">
                    <a:effectLst/>
                    <a:latin typeface="Book Antiqua" panose="02040602050305030304" pitchFamily="18" charset="0"/>
                    <a:ea typeface="Calibri" panose="020F0502020204030204" pitchFamily="34" charset="0"/>
                    <a:cs typeface="Times New Roman" panose="02020603050405020304" pitchFamily="18" charset="0"/>
                  </a:rPr>
                  <a:t>  </a:t>
                </a:r>
              </a:p>
            </p:txBody>
          </p:sp>
        </mc:Choice>
        <mc:Fallback xmlns="">
          <p:sp>
            <p:nvSpPr>
              <p:cNvPr id="8" name="TextBox 7">
                <a:extLst>
                  <a:ext uri="{FF2B5EF4-FFF2-40B4-BE49-F238E27FC236}">
                    <a16:creationId xmlns:a16="http://schemas.microsoft.com/office/drawing/2014/main" id="{1E4AF424-F0C1-4A31-A809-9EDBB5BD2C24}"/>
                  </a:ext>
                </a:extLst>
              </p:cNvPr>
              <p:cNvSpPr txBox="1">
                <a:spLocks noRot="1" noChangeAspect="1" noMove="1" noResize="1" noEditPoints="1" noAdjustHandles="1" noChangeArrowheads="1" noChangeShapeType="1" noTextEdit="1"/>
              </p:cNvSpPr>
              <p:nvPr/>
            </p:nvSpPr>
            <p:spPr>
              <a:xfrm>
                <a:off x="457200" y="3597574"/>
                <a:ext cx="2438400" cy="896464"/>
              </a:xfrm>
              <a:prstGeom prst="rect">
                <a:avLst/>
              </a:prstGeom>
              <a:blipFill>
                <a:blip r:embed="rId6"/>
                <a:stretch>
                  <a:fillRect l="-3750"/>
                </a:stretch>
              </a:blipFill>
            </p:spPr>
            <p:txBody>
              <a:bodyPr/>
              <a:lstStyle/>
              <a:p>
                <a:r>
                  <a:rPr lang="en-US">
                    <a:noFill/>
                  </a:rPr>
                  <a:t> </a:t>
                </a:r>
              </a:p>
            </p:txBody>
          </p:sp>
        </mc:Fallback>
      </mc:AlternateContent>
      <p:grpSp>
        <p:nvGrpSpPr>
          <p:cNvPr id="10" name="Group 9">
            <a:extLst>
              <a:ext uri="{FF2B5EF4-FFF2-40B4-BE49-F238E27FC236}">
                <a16:creationId xmlns:a16="http://schemas.microsoft.com/office/drawing/2014/main" id="{3D562B43-E02D-4F70-9811-7014AACAB91D}"/>
              </a:ext>
            </a:extLst>
          </p:cNvPr>
          <p:cNvGrpSpPr/>
          <p:nvPr/>
        </p:nvGrpSpPr>
        <p:grpSpPr>
          <a:xfrm>
            <a:off x="4495800" y="3842144"/>
            <a:ext cx="2857500" cy="681597"/>
            <a:chOff x="533400" y="3245341"/>
            <a:chExt cx="2857500" cy="681597"/>
          </a:xfrm>
        </p:grpSpPr>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E4CCB6EF-15C6-4EE2-B317-BB2EAEB11764}"/>
                    </a:ext>
                  </a:extLst>
                </p:cNvPr>
                <p:cNvSpPr txBox="1"/>
                <p:nvPr/>
              </p:nvSpPr>
              <p:spPr>
                <a:xfrm>
                  <a:off x="533400" y="3245341"/>
                  <a:ext cx="1371600" cy="681597"/>
                </a:xfrm>
                <a:prstGeom prst="rect">
                  <a:avLst/>
                </a:prstGeom>
                <a:noFill/>
              </p:spPr>
              <p:txBody>
                <a:bodyPr wrap="square">
                  <a:spAutoFit/>
                </a:bodyPr>
                <a:lstStyle/>
                <a:p>
                  <a:pPr marL="0" marR="0">
                    <a:lnSpc>
                      <a:spcPct val="107000"/>
                    </a:lnSpc>
                    <a:spcBef>
                      <a:spcPts val="0"/>
                    </a:spcBef>
                    <a:spcAft>
                      <a:spcPts val="800"/>
                    </a:spcAft>
                  </a:pPr>
                  <a:r>
                    <a:rPr lang="en-US" sz="2400" dirty="0">
                      <a:latin typeface="Book Antiqua" panose="02040602050305030304" pitchFamily="18" charset="0"/>
                      <a:ea typeface="Times New Roman" panose="02020603050405020304" pitchFamily="18" charset="0"/>
                      <a:cs typeface="Times New Roman" panose="02020603050405020304" pitchFamily="18" charset="0"/>
                    </a:rPr>
                    <a:t> </a:t>
                  </a:r>
                  <a14:m>
                    <m:oMath xmlns:m="http://schemas.openxmlformats.org/officeDocument/2006/math">
                      <m:f>
                        <m:fPr>
                          <m:ctrlPr>
                            <a:rPr lang="en-US" sz="2400" i="1">
                              <a:latin typeface="Cambria Math" panose="02040503050406030204" pitchFamily="18" charset="0"/>
                              <a:ea typeface="Calibri" panose="020F0502020204030204" pitchFamily="34" charset="0"/>
                              <a:cs typeface="Times New Roman" panose="02020603050405020304" pitchFamily="18" charset="0"/>
                            </a:rPr>
                          </m:ctrlPr>
                        </m:fPr>
                        <m:num>
                          <m:r>
                            <a:rPr lang="en-US" sz="2400">
                              <a:latin typeface="Cambria Math" panose="02040503050406030204" pitchFamily="18" charset="0"/>
                              <a:ea typeface="Calibri" panose="020F0502020204030204" pitchFamily="34" charset="0"/>
                              <a:cs typeface="Times New Roman" panose="02020603050405020304" pitchFamily="18" charset="0"/>
                            </a:rPr>
                            <m:t>2</m:t>
                          </m:r>
                          <m:d>
                            <m:dPr>
                              <m:ctrlPr>
                                <a:rPr lang="en-US" sz="2400" i="1">
                                  <a:latin typeface="Cambria Math" panose="02040503050406030204" pitchFamily="18" charset="0"/>
                                  <a:ea typeface="Calibri" panose="020F0502020204030204" pitchFamily="34" charset="0"/>
                                  <a:cs typeface="Times New Roman" panose="02020603050405020304" pitchFamily="18" charset="0"/>
                                </a:rPr>
                              </m:ctrlPr>
                            </m:dPr>
                            <m:e>
                              <m:r>
                                <a:rPr lang="en-US" sz="2400" i="1" smtClean="0">
                                  <a:latin typeface="Cambria Math" panose="02040503050406030204" pitchFamily="18" charset="0"/>
                                  <a:ea typeface="Calibri" panose="020F0502020204030204" pitchFamily="34" charset="0"/>
                                  <a:cs typeface="Times New Roman" panose="02020603050405020304" pitchFamily="18" charset="0"/>
                                </a:rPr>
                                <m:t>5475</m:t>
                              </m:r>
                            </m:e>
                          </m:d>
                          <m:r>
                            <m:rPr>
                              <m:sty m:val="p"/>
                            </m:rPr>
                            <a:rPr lang="en-US" sz="2400">
                              <a:latin typeface="Cambria Math" panose="02040503050406030204" pitchFamily="18" charset="0"/>
                              <a:ea typeface="Calibri" panose="020F0502020204030204" pitchFamily="34" charset="0"/>
                              <a:cs typeface="Times New Roman" panose="02020603050405020304" pitchFamily="18" charset="0"/>
                            </a:rPr>
                            <m:t>S</m:t>
                          </m:r>
                        </m:num>
                        <m:den>
                          <m:r>
                            <a:rPr lang="en-US" sz="2400">
                              <a:latin typeface="Cambria Math" panose="02040503050406030204" pitchFamily="18" charset="0"/>
                              <a:ea typeface="Calibri" panose="020F0502020204030204" pitchFamily="34" charset="0"/>
                              <a:cs typeface="Times New Roman" panose="02020603050405020304" pitchFamily="18" charset="0"/>
                            </a:rPr>
                            <m:t>120</m:t>
                          </m:r>
                        </m:den>
                      </m:f>
                    </m:oMath>
                  </a14:m>
                  <a:endParaRPr lang="en-US" sz="2400" dirty="0">
                    <a:effectLst/>
                    <a:latin typeface="Book Antiqua" panose="02040602050305030304" pitchFamily="18" charset="0"/>
                    <a:ea typeface="Calibri" panose="020F0502020204030204" pitchFamily="34" charset="0"/>
                    <a:cs typeface="Times New Roman" panose="02020603050405020304" pitchFamily="18" charset="0"/>
                  </a:endParaRPr>
                </a:p>
              </p:txBody>
            </p:sp>
          </mc:Choice>
          <mc:Fallback xmlns="">
            <p:sp>
              <p:nvSpPr>
                <p:cNvPr id="11" name="TextBox 10">
                  <a:extLst>
                    <a:ext uri="{FF2B5EF4-FFF2-40B4-BE49-F238E27FC236}">
                      <a16:creationId xmlns:a16="http://schemas.microsoft.com/office/drawing/2014/main" id="{E4CCB6EF-15C6-4EE2-B317-BB2EAEB11764}"/>
                    </a:ext>
                  </a:extLst>
                </p:cNvPr>
                <p:cNvSpPr txBox="1">
                  <a:spLocks noRot="1" noChangeAspect="1" noMove="1" noResize="1" noEditPoints="1" noAdjustHandles="1" noChangeArrowheads="1" noChangeShapeType="1" noTextEdit="1"/>
                </p:cNvSpPr>
                <p:nvPr/>
              </p:nvSpPr>
              <p:spPr>
                <a:xfrm>
                  <a:off x="533400" y="3245341"/>
                  <a:ext cx="1371600" cy="681597"/>
                </a:xfrm>
                <a:prstGeom prst="rect">
                  <a:avLst/>
                </a:prstGeom>
                <a:blipFill>
                  <a:blip r:embed="rId7"/>
                  <a:stretch>
                    <a:fillRect/>
                  </a:stretch>
                </a:blipFill>
              </p:spPr>
              <p:txBody>
                <a:bodyPr/>
                <a:lstStyle/>
                <a:p>
                  <a:r>
                    <a:rPr lang="en-US">
                      <a:noFill/>
                    </a:rPr>
                    <a:t> </a:t>
                  </a:r>
                </a:p>
              </p:txBody>
            </p:sp>
          </mc:Fallback>
        </mc:AlternateContent>
        <p:sp>
          <p:nvSpPr>
            <p:cNvPr id="12" name="Rectangle 11">
              <a:extLst>
                <a:ext uri="{FF2B5EF4-FFF2-40B4-BE49-F238E27FC236}">
                  <a16:creationId xmlns:a16="http://schemas.microsoft.com/office/drawing/2014/main" id="{AAF75EB4-C935-44E4-B1C5-AD2570B1EC38}"/>
                </a:ext>
              </a:extLst>
            </p:cNvPr>
            <p:cNvSpPr/>
            <p:nvPr/>
          </p:nvSpPr>
          <p:spPr>
            <a:xfrm>
              <a:off x="1790700" y="3355306"/>
              <a:ext cx="1600200" cy="461665"/>
            </a:xfrm>
            <a:prstGeom prst="rect">
              <a:avLst/>
            </a:prstGeom>
          </p:spPr>
          <p:txBody>
            <a:bodyPr wrap="square">
              <a:spAutoFit/>
            </a:bodyPr>
            <a:lstStyle/>
            <a:p>
              <a:pPr eaLnBrk="1" hangingPunct="1"/>
              <a:r>
                <a:rPr lang="en-US" sz="2400" dirty="0">
                  <a:latin typeface="Book Antiqua" pitchFamily="18" charset="0"/>
                </a:rPr>
                <a:t>= 10000</a:t>
              </a:r>
              <a:endParaRPr lang="en-US" sz="2400" dirty="0">
                <a:latin typeface="Book Antiqua" pitchFamily="18" charset="0"/>
                <a:sym typeface="Wingdings" panose="05000000000000000000" pitchFamily="2" charset="2"/>
              </a:endParaRPr>
            </a:p>
          </p:txBody>
        </p:sp>
      </p:grpSp>
      <mc:AlternateContent xmlns:mc="http://schemas.openxmlformats.org/markup-compatibility/2006" xmlns:a14="http://schemas.microsoft.com/office/drawing/2010/main">
        <mc:Choice Requires="a14">
          <p:sp>
            <p:nvSpPr>
              <p:cNvPr id="13" name="Rectangle 12">
                <a:extLst>
                  <a:ext uri="{FF2B5EF4-FFF2-40B4-BE49-F238E27FC236}">
                    <a16:creationId xmlns:a16="http://schemas.microsoft.com/office/drawing/2014/main" id="{DF8D6BAE-460F-4A4A-A462-47D1F943F5CE}"/>
                  </a:ext>
                </a:extLst>
              </p:cNvPr>
              <p:cNvSpPr/>
              <p:nvPr/>
            </p:nvSpPr>
            <p:spPr>
              <a:xfrm>
                <a:off x="7467600" y="3803656"/>
                <a:ext cx="1981200" cy="690382"/>
              </a:xfrm>
              <a:prstGeom prst="rect">
                <a:avLst/>
              </a:prstGeom>
            </p:spPr>
            <p:txBody>
              <a:bodyPr wrap="square">
                <a:spAutoFit/>
              </a:bodyPr>
              <a:lstStyle/>
              <a:p>
                <a:pPr eaLnBrk="1" hangingPunct="1"/>
                <a:r>
                  <a:rPr lang="en-US" sz="2400" dirty="0">
                    <a:latin typeface="Book Antiqua" pitchFamily="18" charset="0"/>
                  </a:rPr>
                  <a:t>S=</a:t>
                </a:r>
                <a:r>
                  <a:rPr lang="en-US" sz="2400" dirty="0">
                    <a:ea typeface="Calibri" panose="020F0502020204030204" pitchFamily="34" charset="0"/>
                    <a:cs typeface="Times New Roman" panose="02020603050405020304" pitchFamily="18" charset="0"/>
                  </a:rPr>
                  <a:t> </a:t>
                </a:r>
                <a14:m>
                  <m:oMath xmlns:m="http://schemas.openxmlformats.org/officeDocument/2006/math">
                    <m:f>
                      <m:fPr>
                        <m:ctrlPr>
                          <a:rPr lang="en-US" sz="2400" i="1" smtClean="0">
                            <a:latin typeface="Cambria Math" panose="02040503050406030204" pitchFamily="18" charset="0"/>
                            <a:ea typeface="Calibri" panose="020F0502020204030204" pitchFamily="34" charset="0"/>
                            <a:cs typeface="Times New Roman" panose="02020603050405020304" pitchFamily="18" charset="0"/>
                          </a:rPr>
                        </m:ctrlPr>
                      </m:fPr>
                      <m:num>
                        <m:r>
                          <a:rPr lang="en-US" sz="2400" b="0" i="0" smtClean="0">
                            <a:latin typeface="Cambria Math" panose="02040503050406030204" pitchFamily="18" charset="0"/>
                            <a:ea typeface="Calibri" panose="020F0502020204030204" pitchFamily="34" charset="0"/>
                            <a:cs typeface="Times New Roman" panose="02020603050405020304" pitchFamily="18" charset="0"/>
                          </a:rPr>
                          <m:t>120</m:t>
                        </m:r>
                        <m:d>
                          <m:dPr>
                            <m:ctrlPr>
                              <a:rPr lang="en-US" sz="2400" i="1">
                                <a:latin typeface="Cambria Math" panose="02040503050406030204" pitchFamily="18" charset="0"/>
                                <a:ea typeface="Calibri" panose="020F0502020204030204" pitchFamily="34" charset="0"/>
                                <a:cs typeface="Times New Roman" panose="02020603050405020304" pitchFamily="18" charset="0"/>
                              </a:rPr>
                            </m:ctrlPr>
                          </m:dPr>
                          <m:e>
                            <m:r>
                              <a:rPr lang="en-US" sz="2400" b="0" i="0" smtClean="0">
                                <a:latin typeface="Cambria Math" panose="02040503050406030204" pitchFamily="18" charset="0"/>
                                <a:ea typeface="Calibri" panose="020F0502020204030204" pitchFamily="34" charset="0"/>
                                <a:cs typeface="Times New Roman" panose="02020603050405020304" pitchFamily="18" charset="0"/>
                              </a:rPr>
                              <m:t>10000</m:t>
                            </m:r>
                          </m:e>
                        </m:d>
                      </m:num>
                      <m:den>
                        <m:r>
                          <a:rPr lang="en-US" sz="2400" b="0" i="1" smtClean="0">
                            <a:latin typeface="Cambria Math" panose="02040503050406030204" pitchFamily="18" charset="0"/>
                            <a:ea typeface="Calibri" panose="020F0502020204030204" pitchFamily="34" charset="0"/>
                            <a:cs typeface="Times New Roman" panose="02020603050405020304" pitchFamily="18" charset="0"/>
                          </a:rPr>
                          <m:t>2(5475)</m:t>
                        </m:r>
                      </m:den>
                    </m:f>
                  </m:oMath>
                </a14:m>
                <a:endParaRPr lang="en-US" sz="2400" dirty="0">
                  <a:latin typeface="Book Antiqua" pitchFamily="18" charset="0"/>
                  <a:sym typeface="Wingdings" panose="05000000000000000000" pitchFamily="2" charset="2"/>
                </a:endParaRPr>
              </a:p>
            </p:txBody>
          </p:sp>
        </mc:Choice>
        <mc:Fallback xmlns="">
          <p:sp>
            <p:nvSpPr>
              <p:cNvPr id="13" name="Rectangle 12">
                <a:extLst>
                  <a:ext uri="{FF2B5EF4-FFF2-40B4-BE49-F238E27FC236}">
                    <a16:creationId xmlns:a16="http://schemas.microsoft.com/office/drawing/2014/main" id="{DF8D6BAE-460F-4A4A-A462-47D1F943F5CE}"/>
                  </a:ext>
                </a:extLst>
              </p:cNvPr>
              <p:cNvSpPr>
                <a:spLocks noRot="1" noChangeAspect="1" noMove="1" noResize="1" noEditPoints="1" noAdjustHandles="1" noChangeArrowheads="1" noChangeShapeType="1" noTextEdit="1"/>
              </p:cNvSpPr>
              <p:nvPr/>
            </p:nvSpPr>
            <p:spPr>
              <a:xfrm>
                <a:off x="7467600" y="3803656"/>
                <a:ext cx="1981200" cy="690382"/>
              </a:xfrm>
              <a:prstGeom prst="rect">
                <a:avLst/>
              </a:prstGeom>
              <a:blipFill>
                <a:blip r:embed="rId8"/>
                <a:stretch>
                  <a:fillRect l="-4615" b="-2655"/>
                </a:stretch>
              </a:blipFill>
            </p:spPr>
            <p:txBody>
              <a:bodyPr/>
              <a:lstStyle/>
              <a:p>
                <a:r>
                  <a:rPr lang="en-US">
                    <a:noFill/>
                  </a:rPr>
                  <a:t> </a:t>
                </a:r>
              </a:p>
            </p:txBody>
          </p:sp>
        </mc:Fallback>
      </mc:AlternateContent>
      <p:sp>
        <p:nvSpPr>
          <p:cNvPr id="14" name="Rectangle 13">
            <a:extLst>
              <a:ext uri="{FF2B5EF4-FFF2-40B4-BE49-F238E27FC236}">
                <a16:creationId xmlns:a16="http://schemas.microsoft.com/office/drawing/2014/main" id="{6771BF8E-26DC-4AA5-95F0-EDBF5A9A5BEE}"/>
              </a:ext>
            </a:extLst>
          </p:cNvPr>
          <p:cNvSpPr/>
          <p:nvPr/>
        </p:nvSpPr>
        <p:spPr>
          <a:xfrm>
            <a:off x="9639300" y="3918014"/>
            <a:ext cx="1600200" cy="461665"/>
          </a:xfrm>
          <a:prstGeom prst="rect">
            <a:avLst/>
          </a:prstGeom>
        </p:spPr>
        <p:txBody>
          <a:bodyPr wrap="square">
            <a:spAutoFit/>
          </a:bodyPr>
          <a:lstStyle/>
          <a:p>
            <a:pPr eaLnBrk="1" hangingPunct="1"/>
            <a:r>
              <a:rPr lang="en-US" sz="2400" dirty="0">
                <a:latin typeface="Book Antiqua" pitchFamily="18" charset="0"/>
              </a:rPr>
              <a:t>S = $110</a:t>
            </a:r>
            <a:endParaRPr lang="en-US" sz="2400" dirty="0">
              <a:latin typeface="Book Antiqua" pitchFamily="18" charset="0"/>
              <a:sym typeface="Wingdings" panose="05000000000000000000" pitchFamily="2" charset="2"/>
            </a:endParaRPr>
          </a:p>
        </p:txBody>
      </p:sp>
    </p:spTree>
    <p:extLst>
      <p:ext uri="{BB962C8B-B14F-4D97-AF65-F5344CB8AC3E}">
        <p14:creationId xmlns:p14="http://schemas.microsoft.com/office/powerpoint/2010/main" val="201136564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462854"/>
                                        </p:tgtEl>
                                        <p:attrNameLst>
                                          <p:attrName>style.visibility</p:attrName>
                                        </p:attrNameLst>
                                      </p:cBhvr>
                                      <p:to>
                                        <p:strVal val="visible"/>
                                      </p:to>
                                    </p:set>
                                    <p:animEffect transition="in" filter="dissolve">
                                      <p:cBhvr>
                                        <p:cTn id="7" dur="500"/>
                                        <p:tgtEl>
                                          <p:spTgt spid="46285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9">
                                            <p:txEl>
                                              <p:pRg st="0" end="0"/>
                                            </p:txEl>
                                          </p:spTgt>
                                        </p:tgtEl>
                                        <p:attrNameLst>
                                          <p:attrName>style.visibility</p:attrName>
                                        </p:attrNameLst>
                                      </p:cBhvr>
                                      <p:to>
                                        <p:strVal val="visible"/>
                                      </p:to>
                                    </p:set>
                                    <p:animEffect transition="in" filter="dissolve">
                                      <p:cBhvr>
                                        <p:cTn id="12" dur="500"/>
                                        <p:tgtEl>
                                          <p:spTgt spid="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9">
                                            <p:txEl>
                                              <p:pRg st="1" end="1"/>
                                            </p:txEl>
                                          </p:spTgt>
                                        </p:tgtEl>
                                        <p:attrNameLst>
                                          <p:attrName>style.visibility</p:attrName>
                                        </p:attrNameLst>
                                      </p:cBhvr>
                                      <p:to>
                                        <p:strVal val="visible"/>
                                      </p:to>
                                    </p:set>
                                    <p:animEffect transition="in" filter="dissolve">
                                      <p:cBhvr>
                                        <p:cTn id="17" dur="500"/>
                                        <p:tgtEl>
                                          <p:spTgt spid="9">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9">
                                            <p:txEl>
                                              <p:pRg st="2" end="2"/>
                                            </p:txEl>
                                          </p:spTgt>
                                        </p:tgtEl>
                                        <p:attrNameLst>
                                          <p:attrName>style.visibility</p:attrName>
                                        </p:attrNameLst>
                                      </p:cBhvr>
                                      <p:to>
                                        <p:strVal val="visible"/>
                                      </p:to>
                                    </p:set>
                                    <p:animEffect transition="in" filter="dissolve">
                                      <p:cBhvr>
                                        <p:cTn id="22" dur="500"/>
                                        <p:tgtEl>
                                          <p:spTgt spid="9">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dissolve">
                                      <p:cBhvr>
                                        <p:cTn id="27" dur="50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dissolve">
                                      <p:cBhvr>
                                        <p:cTn id="32" dur="500"/>
                                        <p:tgtEl>
                                          <p:spTgt spid="8"/>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7">
                                            <p:txEl>
                                              <p:pRg st="0" end="0"/>
                                            </p:txEl>
                                          </p:spTgt>
                                        </p:tgtEl>
                                        <p:attrNameLst>
                                          <p:attrName>style.visibility</p:attrName>
                                        </p:attrNameLst>
                                      </p:cBhvr>
                                      <p:to>
                                        <p:strVal val="visible"/>
                                      </p:to>
                                    </p:set>
                                    <p:animEffect transition="in" filter="dissolve">
                                      <p:cBhvr>
                                        <p:cTn id="37" dur="500"/>
                                        <p:tgtEl>
                                          <p:spTgt spid="7">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nodeType="clickEffect">
                                  <p:stCondLst>
                                    <p:cond delay="0"/>
                                  </p:stCondLst>
                                  <p:childTnLst>
                                    <p:set>
                                      <p:cBhvr>
                                        <p:cTn id="41" dur="1" fill="hold">
                                          <p:stCondLst>
                                            <p:cond delay="0"/>
                                          </p:stCondLst>
                                        </p:cTn>
                                        <p:tgtEl>
                                          <p:spTgt spid="10"/>
                                        </p:tgtEl>
                                        <p:attrNameLst>
                                          <p:attrName>style.visibility</p:attrName>
                                        </p:attrNameLst>
                                      </p:cBhvr>
                                      <p:to>
                                        <p:strVal val="visible"/>
                                      </p:to>
                                    </p:set>
                                    <p:animEffect transition="in" filter="dissolve">
                                      <p:cBhvr>
                                        <p:cTn id="42" dur="500"/>
                                        <p:tgtEl>
                                          <p:spTgt spid="10"/>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13"/>
                                        </p:tgtEl>
                                        <p:attrNameLst>
                                          <p:attrName>style.visibility</p:attrName>
                                        </p:attrNameLst>
                                      </p:cBhvr>
                                      <p:to>
                                        <p:strVal val="visible"/>
                                      </p:to>
                                    </p:set>
                                    <p:animEffect transition="in" filter="dissolve">
                                      <p:cBhvr>
                                        <p:cTn id="4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P spid="6" grpId="0"/>
      <p:bldP spid="7" grpId="0" build="p"/>
      <p:bldP spid="8" grpId="0"/>
      <p:bldP spid="1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 Box 11"/>
          <p:cNvSpPr txBox="1">
            <a:spLocks noChangeArrowheads="1"/>
          </p:cNvSpPr>
          <p:nvPr/>
        </p:nvSpPr>
        <p:spPr bwMode="auto">
          <a:xfrm>
            <a:off x="37010" y="0"/>
            <a:ext cx="12154989" cy="584775"/>
          </a:xfrm>
          <a:prstGeom prst="rect">
            <a:avLst/>
          </a:prstGeom>
          <a:noFill/>
          <a:ln w="9525">
            <a:noFill/>
            <a:miter lim="800000"/>
            <a:headEnd/>
            <a:tailEnd/>
          </a:ln>
        </p:spPr>
        <p:txBody>
          <a:bodyPr wrap="square">
            <a:spAutoFit/>
          </a:bodyPr>
          <a:lstStyle/>
          <a:p>
            <a:pPr>
              <a:spcAft>
                <a:spcPts val="600"/>
              </a:spcAft>
              <a:defRPr/>
            </a:pPr>
            <a:r>
              <a:rPr lang="en-US" sz="3200" dirty="0">
                <a:solidFill>
                  <a:schemeClr val="bg1"/>
                </a:solidFill>
                <a:latin typeface="Impact" pitchFamily="34" charset="0"/>
              </a:rPr>
              <a:t>How to Reduce Inventory </a:t>
            </a:r>
          </a:p>
        </p:txBody>
      </p:sp>
      <p:sp>
        <p:nvSpPr>
          <p:cNvPr id="9" name="TextBox 8"/>
          <p:cNvSpPr txBox="1"/>
          <p:nvPr/>
        </p:nvSpPr>
        <p:spPr>
          <a:xfrm>
            <a:off x="0" y="685800"/>
            <a:ext cx="12154989" cy="3062377"/>
          </a:xfrm>
          <a:prstGeom prst="rect">
            <a:avLst/>
          </a:prstGeom>
          <a:noFill/>
        </p:spPr>
        <p:txBody>
          <a:bodyPr wrap="square" rtlCol="0">
            <a:spAutoFit/>
          </a:bodyPr>
          <a:lstStyle/>
          <a:p>
            <a:pPr marL="342900" indent="-342900">
              <a:spcAft>
                <a:spcPts val="600"/>
              </a:spcAft>
              <a:buFont typeface="Wingdings" panose="05000000000000000000" pitchFamily="2" charset="2"/>
              <a:buChar char="p"/>
            </a:pPr>
            <a:r>
              <a:rPr lang="en-US" sz="2400" b="1" dirty="0">
                <a:latin typeface="Book Antiqua" panose="02040602050305030304" pitchFamily="18" charset="0"/>
              </a:rPr>
              <a:t>Centralize</a:t>
            </a:r>
          </a:p>
          <a:p>
            <a:pPr marL="800100" lvl="1" indent="-342900">
              <a:spcAft>
                <a:spcPts val="600"/>
              </a:spcAft>
              <a:buFont typeface="Wingdings" panose="05000000000000000000" pitchFamily="2" charset="2"/>
              <a:buChar char="n"/>
            </a:pPr>
            <a:r>
              <a:rPr lang="en-US" sz="2400" dirty="0">
                <a:latin typeface="Book Antiqua" pitchFamily="18" charset="0"/>
              </a:rPr>
              <a:t>EOQ increases as the square route of demand and the square route of the ordering cost.</a:t>
            </a:r>
          </a:p>
          <a:p>
            <a:pPr marL="800100" lvl="1" indent="-342900">
              <a:spcAft>
                <a:spcPts val="600"/>
              </a:spcAft>
              <a:buFont typeface="Wingdings" panose="05000000000000000000" pitchFamily="2" charset="2"/>
              <a:buChar char="n"/>
            </a:pPr>
            <a:r>
              <a:rPr lang="en-US" sz="2400" dirty="0">
                <a:latin typeface="Book Antiqua" pitchFamily="18" charset="0"/>
              </a:rPr>
              <a:t>Breakdown S on a larger order quantity.            </a:t>
            </a:r>
          </a:p>
          <a:p>
            <a:pPr marL="342900" indent="-342900">
              <a:spcAft>
                <a:spcPts val="600"/>
              </a:spcAft>
              <a:buFont typeface="Wingdings" panose="05000000000000000000" pitchFamily="2" charset="2"/>
              <a:buChar char="p"/>
            </a:pPr>
            <a:r>
              <a:rPr lang="en-US" sz="2400" dirty="0">
                <a:latin typeface="Book Antiqua" pitchFamily="18" charset="0"/>
              </a:rPr>
              <a:t>Commonality, modularization and standardization is another type of Centralization.</a:t>
            </a:r>
          </a:p>
          <a:p>
            <a:pPr marL="342900" indent="-342900">
              <a:spcAft>
                <a:spcPts val="600"/>
              </a:spcAft>
              <a:buFont typeface="Wingdings" panose="05000000000000000000" pitchFamily="2" charset="2"/>
              <a:buChar char="p"/>
            </a:pPr>
            <a:r>
              <a:rPr lang="en-US" sz="2400" dirty="0">
                <a:latin typeface="Book Antiqua" pitchFamily="18" charset="0"/>
              </a:rPr>
              <a:t>Postponement, Delayed Differentiation.</a:t>
            </a:r>
          </a:p>
          <a:p>
            <a:pPr marL="342900" indent="-342900">
              <a:spcAft>
                <a:spcPts val="600"/>
              </a:spcAft>
              <a:buFontTx/>
              <a:buChar char="-"/>
            </a:pPr>
            <a:endParaRPr lang="en-US" sz="2400" dirty="0">
              <a:solidFill>
                <a:srgbClr val="C00000"/>
              </a:solidFill>
              <a:latin typeface="Book Antiqua" pitchFamily="18" charset="0"/>
            </a:endParaRPr>
          </a:p>
        </p:txBody>
      </p:sp>
      <p:sp>
        <p:nvSpPr>
          <p:cNvPr id="463180" name="SMARTInkShape-343">
            <a:extLst>
              <a:ext uri="{FF2B5EF4-FFF2-40B4-BE49-F238E27FC236}">
                <a16:creationId xmlns:a16="http://schemas.microsoft.com/office/drawing/2014/main" id="{4C25C9C3-DA33-423E-AFAD-CA944A605237}"/>
              </a:ext>
            </a:extLst>
          </p:cNvPr>
          <p:cNvSpPr/>
          <p:nvPr>
            <p:custDataLst>
              <p:tags r:id="rId1"/>
            </p:custDataLst>
          </p:nvPr>
        </p:nvSpPr>
        <p:spPr bwMode="auto">
          <a:xfrm>
            <a:off x="9443709" y="4459658"/>
            <a:ext cx="6325" cy="25945"/>
          </a:xfrm>
          <a:custGeom>
            <a:avLst/>
            <a:gdLst/>
            <a:ahLst/>
            <a:cxnLst/>
            <a:rect l="0" t="0" r="0" b="0"/>
            <a:pathLst>
              <a:path w="6325" h="25945">
                <a:moveTo>
                  <a:pt x="6324" y="0"/>
                </a:moveTo>
                <a:lnTo>
                  <a:pt x="6324" y="0"/>
                </a:lnTo>
                <a:lnTo>
                  <a:pt x="1956" y="19295"/>
                </a:lnTo>
                <a:lnTo>
                  <a:pt x="0" y="25944"/>
                </a:lnTo>
              </a:path>
            </a:pathLst>
          </a:custGeom>
          <a:noFill/>
          <a:ln w="19050" cap="flat" cmpd="sng" algn="ctr">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Verdana" pitchFamily="-112" charset="0"/>
            </a:endParaRPr>
          </a:p>
        </p:txBody>
      </p:sp>
    </p:spTree>
    <p:extLst>
      <p:ext uri="{BB962C8B-B14F-4D97-AF65-F5344CB8AC3E}">
        <p14:creationId xmlns:p14="http://schemas.microsoft.com/office/powerpoint/2010/main" val="335419321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dissolve">
                                      <p:cBhvr>
                                        <p:cTn id="7" dur="500"/>
                                        <p:tgtEl>
                                          <p:spTgt spid="9">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9">
                                            <p:txEl>
                                              <p:pRg st="1" end="1"/>
                                            </p:txEl>
                                          </p:spTgt>
                                        </p:tgtEl>
                                        <p:attrNameLst>
                                          <p:attrName>style.visibility</p:attrName>
                                        </p:attrNameLst>
                                      </p:cBhvr>
                                      <p:to>
                                        <p:strVal val="visible"/>
                                      </p:to>
                                    </p:set>
                                    <p:animEffect transition="in" filter="dissolve">
                                      <p:cBhvr>
                                        <p:cTn id="10" dur="500"/>
                                        <p:tgtEl>
                                          <p:spTgt spid="9">
                                            <p:txEl>
                                              <p:pRg st="1" end="1"/>
                                            </p:txEl>
                                          </p:spTgt>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9">
                                            <p:txEl>
                                              <p:pRg st="2" end="2"/>
                                            </p:txEl>
                                          </p:spTgt>
                                        </p:tgtEl>
                                        <p:attrNameLst>
                                          <p:attrName>style.visibility</p:attrName>
                                        </p:attrNameLst>
                                      </p:cBhvr>
                                      <p:to>
                                        <p:strVal val="visible"/>
                                      </p:to>
                                    </p:set>
                                    <p:animEffect transition="in" filter="dissolve">
                                      <p:cBhvr>
                                        <p:cTn id="13" dur="500"/>
                                        <p:tgtEl>
                                          <p:spTgt spid="9">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grpId="0" nodeType="clickEffect">
                                  <p:stCondLst>
                                    <p:cond delay="0"/>
                                  </p:stCondLst>
                                  <p:childTnLst>
                                    <p:set>
                                      <p:cBhvr>
                                        <p:cTn id="17" dur="1" fill="hold">
                                          <p:stCondLst>
                                            <p:cond delay="0"/>
                                          </p:stCondLst>
                                        </p:cTn>
                                        <p:tgtEl>
                                          <p:spTgt spid="9">
                                            <p:txEl>
                                              <p:pRg st="3" end="3"/>
                                            </p:txEl>
                                          </p:spTgt>
                                        </p:tgtEl>
                                        <p:attrNameLst>
                                          <p:attrName>style.visibility</p:attrName>
                                        </p:attrNameLst>
                                      </p:cBhvr>
                                      <p:to>
                                        <p:strVal val="visible"/>
                                      </p:to>
                                    </p:set>
                                    <p:animEffect transition="in" filter="dissolve">
                                      <p:cBhvr>
                                        <p:cTn id="18" dur="500"/>
                                        <p:tgtEl>
                                          <p:spTgt spid="9">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9">
                                            <p:txEl>
                                              <p:pRg st="4" end="4"/>
                                            </p:txEl>
                                          </p:spTgt>
                                        </p:tgtEl>
                                        <p:attrNameLst>
                                          <p:attrName>style.visibility</p:attrName>
                                        </p:attrNameLst>
                                      </p:cBhvr>
                                      <p:to>
                                        <p:strVal val="visible"/>
                                      </p:to>
                                    </p:set>
                                    <p:animEffect transition="in" filter="dissolve">
                                      <p:cBhvr>
                                        <p:cTn id="23" dur="500"/>
                                        <p:tgtEl>
                                          <p:spTgt spid="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Text Box 4"/>
          <p:cNvSpPr txBox="1">
            <a:spLocks noChangeArrowheads="1"/>
          </p:cNvSpPr>
          <p:nvPr/>
        </p:nvSpPr>
        <p:spPr bwMode="auto">
          <a:xfrm>
            <a:off x="0" y="0"/>
            <a:ext cx="12192000" cy="584775"/>
          </a:xfrm>
          <a:prstGeom prst="rect">
            <a:avLst/>
          </a:prstGeom>
          <a:noFill/>
          <a:ln w="12700">
            <a:noFill/>
            <a:miter lim="800000"/>
            <a:headEnd/>
            <a:tailEnd/>
          </a:ln>
        </p:spPr>
        <p:txBody>
          <a:bodyPr wrap="square">
            <a:spAutoFit/>
          </a:bodyPr>
          <a:lstStyle>
            <a:defPPr>
              <a:defRPr lang="en-US"/>
            </a:defPPr>
            <a:lvl1pPr>
              <a:spcAft>
                <a:spcPts val="600"/>
              </a:spcAft>
              <a:defRPr sz="3200">
                <a:solidFill>
                  <a:schemeClr val="bg1"/>
                </a:solidFill>
                <a:latin typeface="Impact" pitchFamily="34" charset="0"/>
              </a:defRPr>
            </a:lvl1pPr>
          </a:lstStyle>
          <a:p>
            <a:r>
              <a:rPr lang="en-US" dirty="0"/>
              <a:t>Problem-1. Periodic Inventory System</a:t>
            </a:r>
          </a:p>
        </p:txBody>
      </p:sp>
      <p:sp>
        <p:nvSpPr>
          <p:cNvPr id="8" name="Rectangle 6"/>
          <p:cNvSpPr txBox="1">
            <a:spLocks noChangeArrowheads="1"/>
          </p:cNvSpPr>
          <p:nvPr/>
        </p:nvSpPr>
        <p:spPr>
          <a:xfrm>
            <a:off x="7620" y="603979"/>
            <a:ext cx="12192000" cy="5949221"/>
          </a:xfrm>
          <a:prstGeom prst="rect">
            <a:avLst/>
          </a:prstGeom>
        </p:spPr>
        <p:txBody>
          <a:bodyPr/>
          <a:lstStyle>
            <a:lvl1pPr algn="l" rtl="0" eaLnBrk="1" fontAlgn="base" hangingPunct="1">
              <a:spcBef>
                <a:spcPct val="0"/>
              </a:spcBef>
              <a:spcAft>
                <a:spcPct val="0"/>
              </a:spcAft>
              <a:defRPr sz="3200">
                <a:solidFill>
                  <a:schemeClr val="tx1"/>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a:lstStyle>
          <a:p>
            <a:pPr marL="514350" indent="-457200" eaLnBrk="0" hangingPunct="0">
              <a:spcAft>
                <a:spcPts val="600"/>
              </a:spcAft>
              <a:defRPr/>
            </a:pPr>
            <a:r>
              <a:rPr lang="en-US" sz="2400" dirty="0">
                <a:latin typeface="Book Antiqua" panose="02040602050305030304" pitchFamily="18" charset="0"/>
                <a:ea typeface="Calibri" panose="020F0502020204030204" pitchFamily="34" charset="0"/>
                <a:cs typeface="Times New Roman" panose="02020603050405020304" pitchFamily="18" charset="0"/>
              </a:rPr>
              <a:t>In this section, we go through some extensions of the Littlefield assumptions and basic EOQ model. These concepts may not exist in the LittleField game. They are general inventory concepts, but we discuss them in the context of the LittleField Technologies.</a:t>
            </a:r>
          </a:p>
          <a:p>
            <a:pPr marL="514350" indent="-457200" eaLnBrk="0" hangingPunct="0">
              <a:spcAft>
                <a:spcPts val="600"/>
              </a:spcAft>
              <a:defRPr/>
            </a:pPr>
            <a:r>
              <a:rPr lang="en-US" sz="2400" b="1" kern="0" dirty="0">
                <a:solidFill>
                  <a:srgbClr val="C00000"/>
                </a:solidFill>
                <a:latin typeface="Book Antiqua" pitchFamily="18" charset="0"/>
                <a:sym typeface="Wingdings" panose="05000000000000000000" pitchFamily="2" charset="2"/>
              </a:rPr>
              <a:t>Problem-1. </a:t>
            </a:r>
            <a:r>
              <a:rPr lang="en-US" sz="2400" kern="0" dirty="0">
                <a:latin typeface="Book Antiqua" pitchFamily="18" charset="0"/>
                <a:sym typeface="Wingdings" panose="05000000000000000000" pitchFamily="2" charset="2"/>
              </a:rPr>
              <a:t>Suppose you have decided to switch to the Periodic Inventory System. Assume that you decide to order every 30 days. That is an order size of 15(30)= 450 product (60*450 kits per order). We assume all months are 30 days and a year is 12.17 months. </a:t>
            </a:r>
          </a:p>
          <a:p>
            <a:pPr marL="514350" indent="-457200" eaLnBrk="0" hangingPunct="0">
              <a:spcAft>
                <a:spcPts val="600"/>
              </a:spcAft>
              <a:buAutoNum type="alphaLcParenR"/>
              <a:defRPr/>
            </a:pPr>
            <a:r>
              <a:rPr lang="en-US" sz="2400" kern="0" dirty="0">
                <a:latin typeface="Book Antiqua" pitchFamily="18" charset="0"/>
                <a:sym typeface="Wingdings" panose="05000000000000000000" pitchFamily="2" charset="2"/>
              </a:rPr>
              <a:t>Compute the cycle inventory</a:t>
            </a:r>
          </a:p>
          <a:p>
            <a:pPr marL="57150" eaLnBrk="0" hangingPunct="0">
              <a:spcAft>
                <a:spcPts val="600"/>
              </a:spcAft>
              <a:defRPr/>
            </a:pPr>
            <a:r>
              <a:rPr lang="en-US" sz="2400" kern="0" dirty="0">
                <a:latin typeface="Book Antiqua" pitchFamily="18" charset="0"/>
                <a:sym typeface="Wingdings" panose="05000000000000000000" pitchFamily="2" charset="2"/>
              </a:rPr>
              <a:t> </a:t>
            </a:r>
            <a:r>
              <a:rPr lang="en-US" sz="2400" kern="0" dirty="0" err="1">
                <a:latin typeface="Book Antiqua" pitchFamily="18" charset="0"/>
                <a:sym typeface="Wingdings" panose="05000000000000000000" pitchFamily="2" charset="2"/>
              </a:rPr>
              <a:t>Icycle</a:t>
            </a:r>
            <a:r>
              <a:rPr lang="en-US" sz="2400" kern="0" dirty="0">
                <a:latin typeface="Book Antiqua" pitchFamily="18" charset="0"/>
                <a:sym typeface="Wingdings" panose="05000000000000000000" pitchFamily="2" charset="2"/>
              </a:rPr>
              <a:t> = Q/2 = 450/2 =225.</a:t>
            </a:r>
          </a:p>
          <a:p>
            <a:pPr marL="57150" eaLnBrk="0" hangingPunct="0">
              <a:spcAft>
                <a:spcPts val="600"/>
              </a:spcAft>
              <a:defRPr/>
            </a:pPr>
            <a:r>
              <a:rPr lang="en-US" sz="2400" kern="0" dirty="0">
                <a:latin typeface="Book Antiqua" pitchFamily="18" charset="0"/>
                <a:sym typeface="Wingdings" panose="05000000000000000000" pitchFamily="2" charset="2"/>
              </a:rPr>
              <a:t>b) Compute the number of cycles (assume LFT continues for many years). </a:t>
            </a:r>
          </a:p>
          <a:p>
            <a:pPr marL="57150" eaLnBrk="0" hangingPunct="0">
              <a:spcAft>
                <a:spcPts val="600"/>
              </a:spcAft>
              <a:defRPr/>
            </a:pPr>
            <a:r>
              <a:rPr lang="en-US" sz="2400" kern="0" dirty="0">
                <a:latin typeface="Book Antiqua" pitchFamily="18" charset="0"/>
                <a:sym typeface="Wingdings" panose="05000000000000000000" pitchFamily="2" charset="2"/>
              </a:rPr>
              <a:t># of cycles = 5475/450 = 12.17 </a:t>
            </a:r>
          </a:p>
          <a:p>
            <a:pPr marL="57150" eaLnBrk="0" hangingPunct="0">
              <a:spcAft>
                <a:spcPts val="600"/>
              </a:spcAft>
              <a:defRPr/>
            </a:pPr>
            <a:r>
              <a:rPr lang="en-US" sz="2400" kern="0" dirty="0">
                <a:latin typeface="Book Antiqua" pitchFamily="18" charset="0"/>
                <a:sym typeface="Wingdings" panose="05000000000000000000" pitchFamily="2" charset="2"/>
              </a:rPr>
              <a:t>c) Compute the length of a cycle.</a:t>
            </a:r>
          </a:p>
          <a:p>
            <a:pPr marL="57150" eaLnBrk="0" hangingPunct="0">
              <a:spcAft>
                <a:spcPts val="600"/>
              </a:spcAft>
              <a:defRPr/>
            </a:pPr>
            <a:r>
              <a:rPr lang="en-US" sz="2400" kern="0" dirty="0">
                <a:latin typeface="Book Antiqua" pitchFamily="18" charset="0"/>
                <a:sym typeface="Wingdings" panose="05000000000000000000" pitchFamily="2" charset="2"/>
              </a:rPr>
              <a:t>Cycle length = 30 days. </a:t>
            </a:r>
          </a:p>
          <a:p>
            <a:pPr marL="57150" eaLnBrk="0" hangingPunct="0">
              <a:spcAft>
                <a:spcPts val="600"/>
              </a:spcAft>
              <a:defRPr/>
            </a:pPr>
            <a:endParaRPr lang="en-US" sz="2400" kern="0" dirty="0">
              <a:latin typeface="Book Antiqua" pitchFamily="18" charset="0"/>
              <a:sym typeface="Wingdings" panose="05000000000000000000" pitchFamily="2" charset="2"/>
            </a:endParaRPr>
          </a:p>
        </p:txBody>
      </p:sp>
      <p:sp>
        <p:nvSpPr>
          <p:cNvPr id="5" name="Rectangle 6">
            <a:extLst>
              <a:ext uri="{FF2B5EF4-FFF2-40B4-BE49-F238E27FC236}">
                <a16:creationId xmlns:a16="http://schemas.microsoft.com/office/drawing/2014/main" id="{E1425601-8739-4924-A311-EB94B9380923}"/>
              </a:ext>
            </a:extLst>
          </p:cNvPr>
          <p:cNvSpPr txBox="1">
            <a:spLocks noChangeArrowheads="1"/>
          </p:cNvSpPr>
          <p:nvPr/>
        </p:nvSpPr>
        <p:spPr>
          <a:xfrm>
            <a:off x="7620" y="3505200"/>
            <a:ext cx="12108180" cy="4444424"/>
          </a:xfrm>
          <a:prstGeom prst="rect">
            <a:avLst/>
          </a:prstGeom>
        </p:spPr>
        <p:txBody>
          <a:bodyPr/>
          <a:lstStyle>
            <a:lvl1pPr algn="l" rtl="0" eaLnBrk="1" fontAlgn="base" hangingPunct="1">
              <a:spcBef>
                <a:spcPct val="0"/>
              </a:spcBef>
              <a:spcAft>
                <a:spcPct val="0"/>
              </a:spcAft>
              <a:defRPr sz="3200">
                <a:solidFill>
                  <a:schemeClr val="tx1"/>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a:lstStyle>
          <a:p>
            <a:pPr marL="514350" indent="-457200" eaLnBrk="0" hangingPunct="0">
              <a:spcAft>
                <a:spcPts val="600"/>
              </a:spcAft>
              <a:defRPr/>
            </a:pPr>
            <a:endParaRPr lang="en-US" sz="2400" kern="0" dirty="0">
              <a:latin typeface="Book Antiqua" pitchFamily="18" charset="0"/>
            </a:endParaRPr>
          </a:p>
          <a:p>
            <a:pPr marL="514350" indent="-457200" eaLnBrk="0" hangingPunct="0">
              <a:spcAft>
                <a:spcPts val="600"/>
              </a:spcAft>
              <a:defRPr/>
            </a:pPr>
            <a:endParaRPr lang="en-US" sz="2400" kern="0" dirty="0">
              <a:latin typeface="Book Antiqua" pitchFamily="18" charset="0"/>
              <a:sym typeface="Wingdings" panose="05000000000000000000" pitchFamily="2" charset="2"/>
            </a:endParaRPr>
          </a:p>
        </p:txBody>
      </p:sp>
    </p:spTree>
    <p:extLst>
      <p:ext uri="{BB962C8B-B14F-4D97-AF65-F5344CB8AC3E}">
        <p14:creationId xmlns:p14="http://schemas.microsoft.com/office/powerpoint/2010/main" val="106413122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
                                            <p:txEl>
                                              <p:pRg st="2" end="2"/>
                                            </p:txEl>
                                          </p:spTgt>
                                        </p:tgtEl>
                                        <p:attrNameLst>
                                          <p:attrName>style.visibility</p:attrName>
                                        </p:attrNameLst>
                                      </p:cBhvr>
                                      <p:to>
                                        <p:strVal val="visible"/>
                                      </p:to>
                                    </p:set>
                                    <p:animEffect transition="in" filter="dissolve">
                                      <p:cBhvr>
                                        <p:cTn id="7" dur="500"/>
                                        <p:tgtEl>
                                          <p:spTgt spid="8">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
                                            <p:txEl>
                                              <p:pRg st="3" end="3"/>
                                            </p:txEl>
                                          </p:spTgt>
                                        </p:tgtEl>
                                        <p:attrNameLst>
                                          <p:attrName>style.visibility</p:attrName>
                                        </p:attrNameLst>
                                      </p:cBhvr>
                                      <p:to>
                                        <p:strVal val="visible"/>
                                      </p:to>
                                    </p:set>
                                    <p:animEffect transition="in" filter="dissolve">
                                      <p:cBhvr>
                                        <p:cTn id="12" dur="500"/>
                                        <p:tgtEl>
                                          <p:spTgt spid="8">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8">
                                            <p:txEl>
                                              <p:pRg st="4" end="4"/>
                                            </p:txEl>
                                          </p:spTgt>
                                        </p:tgtEl>
                                        <p:attrNameLst>
                                          <p:attrName>style.visibility</p:attrName>
                                        </p:attrNameLst>
                                      </p:cBhvr>
                                      <p:to>
                                        <p:strVal val="visible"/>
                                      </p:to>
                                    </p:set>
                                    <p:animEffect transition="in" filter="dissolve">
                                      <p:cBhvr>
                                        <p:cTn id="17" dur="500"/>
                                        <p:tgtEl>
                                          <p:spTgt spid="8">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8">
                                            <p:txEl>
                                              <p:pRg st="5" end="5"/>
                                            </p:txEl>
                                          </p:spTgt>
                                        </p:tgtEl>
                                        <p:attrNameLst>
                                          <p:attrName>style.visibility</p:attrName>
                                        </p:attrNameLst>
                                      </p:cBhvr>
                                      <p:to>
                                        <p:strVal val="visible"/>
                                      </p:to>
                                    </p:set>
                                    <p:animEffect transition="in" filter="dissolve">
                                      <p:cBhvr>
                                        <p:cTn id="22" dur="500"/>
                                        <p:tgtEl>
                                          <p:spTgt spid="8">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8">
                                            <p:txEl>
                                              <p:pRg st="6" end="6"/>
                                            </p:txEl>
                                          </p:spTgt>
                                        </p:tgtEl>
                                        <p:attrNameLst>
                                          <p:attrName>style.visibility</p:attrName>
                                        </p:attrNameLst>
                                      </p:cBhvr>
                                      <p:to>
                                        <p:strVal val="visible"/>
                                      </p:to>
                                    </p:set>
                                    <p:animEffect transition="in" filter="dissolve">
                                      <p:cBhvr>
                                        <p:cTn id="27" dur="500"/>
                                        <p:tgtEl>
                                          <p:spTgt spid="8">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8">
                                            <p:txEl>
                                              <p:pRg st="7" end="7"/>
                                            </p:txEl>
                                          </p:spTgt>
                                        </p:tgtEl>
                                        <p:attrNameLst>
                                          <p:attrName>style.visibility</p:attrName>
                                        </p:attrNameLst>
                                      </p:cBhvr>
                                      <p:to>
                                        <p:strVal val="visible"/>
                                      </p:to>
                                    </p:set>
                                    <p:animEffect transition="in" filter="dissolve">
                                      <p:cBhvr>
                                        <p:cTn id="32" dur="500"/>
                                        <p:tgtEl>
                                          <p:spTgt spid="8">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Text Box 4"/>
          <p:cNvSpPr txBox="1">
            <a:spLocks noChangeArrowheads="1"/>
          </p:cNvSpPr>
          <p:nvPr/>
        </p:nvSpPr>
        <p:spPr bwMode="auto">
          <a:xfrm>
            <a:off x="0" y="0"/>
            <a:ext cx="12192000" cy="584775"/>
          </a:xfrm>
          <a:prstGeom prst="rect">
            <a:avLst/>
          </a:prstGeom>
          <a:noFill/>
          <a:ln w="12700">
            <a:noFill/>
            <a:miter lim="800000"/>
            <a:headEnd/>
            <a:tailEnd/>
          </a:ln>
        </p:spPr>
        <p:txBody>
          <a:bodyPr wrap="square">
            <a:spAutoFit/>
          </a:bodyPr>
          <a:lstStyle>
            <a:defPPr>
              <a:defRPr lang="en-US"/>
            </a:defPPr>
            <a:lvl1pPr>
              <a:spcAft>
                <a:spcPts val="600"/>
              </a:spcAft>
              <a:defRPr sz="3200">
                <a:solidFill>
                  <a:schemeClr val="bg1"/>
                </a:solidFill>
                <a:latin typeface="Impact" pitchFamily="34" charset="0"/>
              </a:defRPr>
            </a:lvl1pPr>
          </a:lstStyle>
          <a:p>
            <a:r>
              <a:rPr lang="en-US" dirty="0"/>
              <a:t>Periodic Inventory</a:t>
            </a:r>
          </a:p>
        </p:txBody>
      </p:sp>
      <p:sp>
        <p:nvSpPr>
          <p:cNvPr id="8" name="Rectangle 6"/>
          <p:cNvSpPr txBox="1">
            <a:spLocks noChangeArrowheads="1"/>
          </p:cNvSpPr>
          <p:nvPr/>
        </p:nvSpPr>
        <p:spPr>
          <a:xfrm>
            <a:off x="7620" y="603979"/>
            <a:ext cx="12192000" cy="5949221"/>
          </a:xfrm>
          <a:prstGeom prst="rect">
            <a:avLst/>
          </a:prstGeom>
        </p:spPr>
        <p:txBody>
          <a:bodyPr/>
          <a:lstStyle>
            <a:lvl1pPr algn="l" rtl="0" eaLnBrk="1" fontAlgn="base" hangingPunct="1">
              <a:spcBef>
                <a:spcPct val="0"/>
              </a:spcBef>
              <a:spcAft>
                <a:spcPct val="0"/>
              </a:spcAft>
              <a:defRPr sz="3200">
                <a:solidFill>
                  <a:schemeClr val="tx1"/>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a:lstStyle>
          <a:p>
            <a:pPr marL="57150" eaLnBrk="0" hangingPunct="0">
              <a:spcAft>
                <a:spcPts val="600"/>
              </a:spcAft>
              <a:defRPr/>
            </a:pPr>
            <a:r>
              <a:rPr lang="en-US" sz="2400" kern="0" dirty="0">
                <a:latin typeface="Book Antiqua" pitchFamily="18" charset="0"/>
                <a:sym typeface="Wingdings" panose="05000000000000000000" pitchFamily="2" charset="2"/>
              </a:rPr>
              <a:t>d) Compute flow time</a:t>
            </a:r>
          </a:p>
          <a:p>
            <a:pPr marL="57150" eaLnBrk="0" hangingPunct="0">
              <a:spcAft>
                <a:spcPts val="600"/>
              </a:spcAft>
              <a:defRPr/>
            </a:pPr>
            <a:r>
              <a:rPr lang="en-US" sz="2400" kern="0" dirty="0">
                <a:latin typeface="Book Antiqua" pitchFamily="18" charset="0"/>
                <a:sym typeface="Wingdings" panose="05000000000000000000" pitchFamily="2" charset="2"/>
              </a:rPr>
              <a:t>T= 30/2 = 15. </a:t>
            </a:r>
          </a:p>
          <a:p>
            <a:pPr marL="57150" eaLnBrk="0" hangingPunct="0">
              <a:spcAft>
                <a:spcPts val="600"/>
              </a:spcAft>
              <a:defRPr/>
            </a:pPr>
            <a:r>
              <a:rPr lang="en-US" sz="2400" kern="0" dirty="0">
                <a:latin typeface="Book Antiqua" pitchFamily="18" charset="0"/>
                <a:sym typeface="Wingdings" panose="05000000000000000000" pitchFamily="2" charset="2"/>
              </a:rPr>
              <a:t>Alternatively, T=I/R = 225/5475 = </a:t>
            </a:r>
            <a:r>
              <a:rPr lang="en-US" sz="2400" kern="0" dirty="0">
                <a:latin typeface="Book Antiqua" pitchFamily="18" charset="0"/>
              </a:rPr>
              <a:t>0.041095890 year or 225/15= 15 days. </a:t>
            </a:r>
          </a:p>
          <a:p>
            <a:pPr marL="57150" eaLnBrk="0" hangingPunct="0">
              <a:spcAft>
                <a:spcPts val="600"/>
              </a:spcAft>
              <a:defRPr/>
            </a:pPr>
            <a:r>
              <a:rPr lang="en-US" sz="2400" kern="0" dirty="0">
                <a:latin typeface="Book Antiqua" pitchFamily="18" charset="0"/>
              </a:rPr>
              <a:t>e) Compute inventory turns  </a:t>
            </a:r>
          </a:p>
          <a:p>
            <a:pPr marL="57150" eaLnBrk="0" hangingPunct="0">
              <a:spcAft>
                <a:spcPts val="600"/>
              </a:spcAft>
              <a:defRPr/>
            </a:pPr>
            <a:r>
              <a:rPr lang="en-US" sz="2400" kern="0" dirty="0">
                <a:latin typeface="Book Antiqua" pitchFamily="18" charset="0"/>
                <a:sym typeface="Wingdings" panose="05000000000000000000" pitchFamily="2" charset="2"/>
              </a:rPr>
              <a:t>InvTurns = 5475/225 = 24.33</a:t>
            </a:r>
            <a:endParaRPr lang="en-US" sz="2400" kern="0" dirty="0">
              <a:latin typeface="Book Antiqua" pitchFamily="18" charset="0"/>
            </a:endParaRPr>
          </a:p>
          <a:p>
            <a:pPr marL="57150" eaLnBrk="0" hangingPunct="0">
              <a:spcAft>
                <a:spcPts val="600"/>
              </a:spcAft>
              <a:defRPr/>
            </a:pPr>
            <a:r>
              <a:rPr lang="en-US" sz="2400" kern="0" dirty="0">
                <a:latin typeface="Book Antiqua" pitchFamily="18" charset="0"/>
                <a:sym typeface="Wingdings" panose="05000000000000000000" pitchFamily="2" charset="2"/>
              </a:rPr>
              <a:t>InvTurns = 1/T = 1/15??!!</a:t>
            </a:r>
          </a:p>
          <a:p>
            <a:pPr marL="57150" eaLnBrk="0" hangingPunct="0">
              <a:spcAft>
                <a:spcPts val="600"/>
              </a:spcAft>
              <a:defRPr/>
            </a:pPr>
            <a:r>
              <a:rPr lang="en-US" sz="2400" kern="0" dirty="0">
                <a:latin typeface="Book Antiqua" pitchFamily="18" charset="0"/>
                <a:sym typeface="Wingdings" panose="05000000000000000000" pitchFamily="2" charset="2"/>
              </a:rPr>
              <a:t>1/15 or 24.33?</a:t>
            </a:r>
          </a:p>
          <a:p>
            <a:pPr marL="57150" eaLnBrk="0" hangingPunct="0">
              <a:spcAft>
                <a:spcPts val="600"/>
              </a:spcAft>
              <a:defRPr/>
            </a:pPr>
            <a:r>
              <a:rPr lang="en-US" sz="2400" kern="0" dirty="0">
                <a:latin typeface="Book Antiqua" pitchFamily="18" charset="0"/>
                <a:sym typeface="Wingdings" panose="05000000000000000000" pitchFamily="2" charset="2"/>
              </a:rPr>
              <a:t>1/15 is in days, 24.33 is over a year</a:t>
            </a:r>
          </a:p>
          <a:p>
            <a:pPr marL="57150" eaLnBrk="0" hangingPunct="0">
              <a:spcAft>
                <a:spcPts val="600"/>
              </a:spcAft>
              <a:defRPr/>
            </a:pPr>
            <a:r>
              <a:rPr lang="en-US" sz="2400" kern="0" dirty="0">
                <a:latin typeface="Book Antiqua" pitchFamily="18" charset="0"/>
                <a:sym typeface="Wingdings" panose="05000000000000000000" pitchFamily="2" charset="2"/>
              </a:rPr>
              <a:t>(1/15)*365= 24.33.</a:t>
            </a:r>
          </a:p>
          <a:p>
            <a:pPr marL="57150" eaLnBrk="0" hangingPunct="0">
              <a:spcAft>
                <a:spcPts val="600"/>
              </a:spcAft>
              <a:defRPr/>
            </a:pPr>
            <a:r>
              <a:rPr lang="en-US" sz="2400" kern="0" dirty="0">
                <a:latin typeface="Book Antiqua" pitchFamily="18" charset="0"/>
                <a:sym typeface="Wingdings" panose="05000000000000000000" pitchFamily="2" charset="2"/>
              </a:rPr>
              <a:t>f) Compute the total inventory costs.</a:t>
            </a:r>
          </a:p>
          <a:p>
            <a:pPr marL="57150" eaLnBrk="0" hangingPunct="0">
              <a:spcAft>
                <a:spcPts val="600"/>
              </a:spcAft>
              <a:defRPr/>
            </a:pPr>
            <a:r>
              <a:rPr lang="en-US" sz="2400" kern="0" dirty="0">
                <a:latin typeface="Book Antiqua" pitchFamily="18" charset="0"/>
                <a:sym typeface="Wingdings" panose="05000000000000000000" pitchFamily="2" charset="2"/>
              </a:rPr>
              <a:t>TC = OC + CC = SD/Q + HQ/2</a:t>
            </a:r>
          </a:p>
          <a:p>
            <a:pPr marL="57150" eaLnBrk="0" hangingPunct="0">
              <a:spcAft>
                <a:spcPts val="600"/>
              </a:spcAft>
              <a:defRPr/>
            </a:pPr>
            <a:r>
              <a:rPr lang="en-US" sz="2400" kern="0" dirty="0">
                <a:latin typeface="Book Antiqua" pitchFamily="18" charset="0"/>
                <a:sym typeface="Wingdings" panose="05000000000000000000" pitchFamily="2" charset="2"/>
              </a:rPr>
              <a:t>TC = 1000*5475/450 + 120*450/2</a:t>
            </a:r>
          </a:p>
          <a:p>
            <a:pPr marL="57150" eaLnBrk="0" hangingPunct="0">
              <a:spcAft>
                <a:spcPts val="600"/>
              </a:spcAft>
              <a:defRPr/>
            </a:pPr>
            <a:r>
              <a:rPr lang="en-US" sz="2400" kern="0" dirty="0">
                <a:latin typeface="Book Antiqua" pitchFamily="18" charset="0"/>
                <a:sym typeface="Wingdings" panose="05000000000000000000" pitchFamily="2" charset="2"/>
              </a:rPr>
              <a:t>TC = 12166.7 + 27000 = 39166.7</a:t>
            </a:r>
          </a:p>
          <a:p>
            <a:pPr marL="57150" eaLnBrk="0" hangingPunct="0">
              <a:spcAft>
                <a:spcPts val="600"/>
              </a:spcAft>
              <a:defRPr/>
            </a:pPr>
            <a:endParaRPr lang="en-US" sz="2400" kern="0" dirty="0">
              <a:latin typeface="Book Antiqua" pitchFamily="18" charset="0"/>
              <a:sym typeface="Wingdings" panose="05000000000000000000" pitchFamily="2" charset="2"/>
            </a:endParaRPr>
          </a:p>
        </p:txBody>
      </p:sp>
      <p:sp>
        <p:nvSpPr>
          <p:cNvPr id="5" name="Rectangle 6">
            <a:extLst>
              <a:ext uri="{FF2B5EF4-FFF2-40B4-BE49-F238E27FC236}">
                <a16:creationId xmlns:a16="http://schemas.microsoft.com/office/drawing/2014/main" id="{E1425601-8739-4924-A311-EB94B9380923}"/>
              </a:ext>
            </a:extLst>
          </p:cNvPr>
          <p:cNvSpPr txBox="1">
            <a:spLocks noChangeArrowheads="1"/>
          </p:cNvSpPr>
          <p:nvPr/>
        </p:nvSpPr>
        <p:spPr>
          <a:xfrm>
            <a:off x="7620" y="3505200"/>
            <a:ext cx="12108180" cy="4444424"/>
          </a:xfrm>
          <a:prstGeom prst="rect">
            <a:avLst/>
          </a:prstGeom>
        </p:spPr>
        <p:txBody>
          <a:bodyPr/>
          <a:lstStyle>
            <a:lvl1pPr algn="l" rtl="0" eaLnBrk="1" fontAlgn="base" hangingPunct="1">
              <a:spcBef>
                <a:spcPct val="0"/>
              </a:spcBef>
              <a:spcAft>
                <a:spcPct val="0"/>
              </a:spcAft>
              <a:defRPr sz="3200">
                <a:solidFill>
                  <a:schemeClr val="tx1"/>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a:lstStyle>
          <a:p>
            <a:pPr marL="514350" indent="-457200" eaLnBrk="0" hangingPunct="0">
              <a:spcAft>
                <a:spcPts val="600"/>
              </a:spcAft>
              <a:defRPr/>
            </a:pPr>
            <a:endParaRPr lang="en-US" sz="2400" kern="0" dirty="0">
              <a:latin typeface="Book Antiqua" pitchFamily="18" charset="0"/>
            </a:endParaRPr>
          </a:p>
          <a:p>
            <a:pPr marL="514350" indent="-457200" eaLnBrk="0" hangingPunct="0">
              <a:spcAft>
                <a:spcPts val="600"/>
              </a:spcAft>
              <a:defRPr/>
            </a:pPr>
            <a:endParaRPr lang="en-US" sz="2400" kern="0" dirty="0">
              <a:latin typeface="Book Antiqua" pitchFamily="18" charset="0"/>
              <a:sym typeface="Wingdings" panose="05000000000000000000" pitchFamily="2" charset="2"/>
            </a:endParaRPr>
          </a:p>
        </p:txBody>
      </p:sp>
    </p:spTree>
    <p:extLst>
      <p:ext uri="{BB962C8B-B14F-4D97-AF65-F5344CB8AC3E}">
        <p14:creationId xmlns:p14="http://schemas.microsoft.com/office/powerpoint/2010/main" val="304144145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dissolve">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dissolve">
                                      <p:cBhvr>
                                        <p:cTn id="12" dur="500"/>
                                        <p:tgtEl>
                                          <p:spTgt spid="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animEffect transition="in" filter="dissolve">
                                      <p:cBhvr>
                                        <p:cTn id="17" dur="500"/>
                                        <p:tgtEl>
                                          <p:spTgt spid="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8">
                                            <p:txEl>
                                              <p:pRg st="3" end="3"/>
                                            </p:txEl>
                                          </p:spTgt>
                                        </p:tgtEl>
                                        <p:attrNameLst>
                                          <p:attrName>style.visibility</p:attrName>
                                        </p:attrNameLst>
                                      </p:cBhvr>
                                      <p:to>
                                        <p:strVal val="visible"/>
                                      </p:to>
                                    </p:set>
                                    <p:animEffect transition="in" filter="dissolve">
                                      <p:cBhvr>
                                        <p:cTn id="22" dur="500"/>
                                        <p:tgtEl>
                                          <p:spTgt spid="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8">
                                            <p:txEl>
                                              <p:pRg st="4" end="4"/>
                                            </p:txEl>
                                          </p:spTgt>
                                        </p:tgtEl>
                                        <p:attrNameLst>
                                          <p:attrName>style.visibility</p:attrName>
                                        </p:attrNameLst>
                                      </p:cBhvr>
                                      <p:to>
                                        <p:strVal val="visible"/>
                                      </p:to>
                                    </p:set>
                                    <p:animEffect transition="in" filter="dissolve">
                                      <p:cBhvr>
                                        <p:cTn id="27" dur="500"/>
                                        <p:tgtEl>
                                          <p:spTgt spid="8">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8">
                                            <p:txEl>
                                              <p:pRg st="5" end="5"/>
                                            </p:txEl>
                                          </p:spTgt>
                                        </p:tgtEl>
                                        <p:attrNameLst>
                                          <p:attrName>style.visibility</p:attrName>
                                        </p:attrNameLst>
                                      </p:cBhvr>
                                      <p:to>
                                        <p:strVal val="visible"/>
                                      </p:to>
                                    </p:set>
                                    <p:animEffect transition="in" filter="dissolve">
                                      <p:cBhvr>
                                        <p:cTn id="32" dur="500"/>
                                        <p:tgtEl>
                                          <p:spTgt spid="8">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8">
                                            <p:txEl>
                                              <p:pRg st="6" end="6"/>
                                            </p:txEl>
                                          </p:spTgt>
                                        </p:tgtEl>
                                        <p:attrNameLst>
                                          <p:attrName>style.visibility</p:attrName>
                                        </p:attrNameLst>
                                      </p:cBhvr>
                                      <p:to>
                                        <p:strVal val="visible"/>
                                      </p:to>
                                    </p:set>
                                    <p:animEffect transition="in" filter="dissolve">
                                      <p:cBhvr>
                                        <p:cTn id="37" dur="500"/>
                                        <p:tgtEl>
                                          <p:spTgt spid="8">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8">
                                            <p:txEl>
                                              <p:pRg st="7" end="7"/>
                                            </p:txEl>
                                          </p:spTgt>
                                        </p:tgtEl>
                                        <p:attrNameLst>
                                          <p:attrName>style.visibility</p:attrName>
                                        </p:attrNameLst>
                                      </p:cBhvr>
                                      <p:to>
                                        <p:strVal val="visible"/>
                                      </p:to>
                                    </p:set>
                                    <p:animEffect transition="in" filter="dissolve">
                                      <p:cBhvr>
                                        <p:cTn id="42" dur="500"/>
                                        <p:tgtEl>
                                          <p:spTgt spid="8">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8">
                                            <p:txEl>
                                              <p:pRg st="8" end="8"/>
                                            </p:txEl>
                                          </p:spTgt>
                                        </p:tgtEl>
                                        <p:attrNameLst>
                                          <p:attrName>style.visibility</p:attrName>
                                        </p:attrNameLst>
                                      </p:cBhvr>
                                      <p:to>
                                        <p:strVal val="visible"/>
                                      </p:to>
                                    </p:set>
                                    <p:animEffect transition="in" filter="dissolve">
                                      <p:cBhvr>
                                        <p:cTn id="47" dur="500"/>
                                        <p:tgtEl>
                                          <p:spTgt spid="8">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8">
                                            <p:txEl>
                                              <p:pRg st="9" end="9"/>
                                            </p:txEl>
                                          </p:spTgt>
                                        </p:tgtEl>
                                        <p:attrNameLst>
                                          <p:attrName>style.visibility</p:attrName>
                                        </p:attrNameLst>
                                      </p:cBhvr>
                                      <p:to>
                                        <p:strVal val="visible"/>
                                      </p:to>
                                    </p:set>
                                    <p:animEffect transition="in" filter="dissolve">
                                      <p:cBhvr>
                                        <p:cTn id="52" dur="500"/>
                                        <p:tgtEl>
                                          <p:spTgt spid="8">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8">
                                            <p:txEl>
                                              <p:pRg st="10" end="10"/>
                                            </p:txEl>
                                          </p:spTgt>
                                        </p:tgtEl>
                                        <p:attrNameLst>
                                          <p:attrName>style.visibility</p:attrName>
                                        </p:attrNameLst>
                                      </p:cBhvr>
                                      <p:to>
                                        <p:strVal val="visible"/>
                                      </p:to>
                                    </p:set>
                                    <p:animEffect transition="in" filter="dissolve">
                                      <p:cBhvr>
                                        <p:cTn id="57" dur="500"/>
                                        <p:tgtEl>
                                          <p:spTgt spid="8">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grpId="0" nodeType="clickEffect">
                                  <p:stCondLst>
                                    <p:cond delay="0"/>
                                  </p:stCondLst>
                                  <p:childTnLst>
                                    <p:set>
                                      <p:cBhvr>
                                        <p:cTn id="61" dur="1" fill="hold">
                                          <p:stCondLst>
                                            <p:cond delay="0"/>
                                          </p:stCondLst>
                                        </p:cTn>
                                        <p:tgtEl>
                                          <p:spTgt spid="8">
                                            <p:txEl>
                                              <p:pRg st="11" end="11"/>
                                            </p:txEl>
                                          </p:spTgt>
                                        </p:tgtEl>
                                        <p:attrNameLst>
                                          <p:attrName>style.visibility</p:attrName>
                                        </p:attrNameLst>
                                      </p:cBhvr>
                                      <p:to>
                                        <p:strVal val="visible"/>
                                      </p:to>
                                    </p:set>
                                    <p:animEffect transition="in" filter="dissolve">
                                      <p:cBhvr>
                                        <p:cTn id="62" dur="500"/>
                                        <p:tgtEl>
                                          <p:spTgt spid="8">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9" presetClass="entr" presetSubtype="0" fill="hold" grpId="0" nodeType="clickEffect">
                                  <p:stCondLst>
                                    <p:cond delay="0"/>
                                  </p:stCondLst>
                                  <p:childTnLst>
                                    <p:set>
                                      <p:cBhvr>
                                        <p:cTn id="66" dur="1" fill="hold">
                                          <p:stCondLst>
                                            <p:cond delay="0"/>
                                          </p:stCondLst>
                                        </p:cTn>
                                        <p:tgtEl>
                                          <p:spTgt spid="8">
                                            <p:txEl>
                                              <p:pRg st="12" end="12"/>
                                            </p:txEl>
                                          </p:spTgt>
                                        </p:tgtEl>
                                        <p:attrNameLst>
                                          <p:attrName>style.visibility</p:attrName>
                                        </p:attrNameLst>
                                      </p:cBhvr>
                                      <p:to>
                                        <p:strVal val="visible"/>
                                      </p:to>
                                    </p:set>
                                    <p:animEffect transition="in" filter="dissolve">
                                      <p:cBhvr>
                                        <p:cTn id="67" dur="500"/>
                                        <p:tgtEl>
                                          <p:spTgt spid="8">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Text Box 4"/>
          <p:cNvSpPr txBox="1">
            <a:spLocks noChangeArrowheads="1"/>
          </p:cNvSpPr>
          <p:nvPr/>
        </p:nvSpPr>
        <p:spPr bwMode="auto">
          <a:xfrm>
            <a:off x="0" y="0"/>
            <a:ext cx="12192000" cy="584775"/>
          </a:xfrm>
          <a:prstGeom prst="rect">
            <a:avLst/>
          </a:prstGeom>
          <a:noFill/>
          <a:ln w="12700">
            <a:noFill/>
            <a:miter lim="800000"/>
            <a:headEnd/>
            <a:tailEnd/>
          </a:ln>
        </p:spPr>
        <p:txBody>
          <a:bodyPr wrap="square">
            <a:spAutoFit/>
          </a:bodyPr>
          <a:lstStyle>
            <a:defPPr>
              <a:defRPr lang="en-US"/>
            </a:defPPr>
            <a:lvl1pPr>
              <a:spcAft>
                <a:spcPts val="600"/>
              </a:spcAft>
              <a:defRPr sz="3200">
                <a:solidFill>
                  <a:schemeClr val="bg1"/>
                </a:solidFill>
                <a:latin typeface="Impact" pitchFamily="34" charset="0"/>
              </a:defRPr>
            </a:lvl1pPr>
          </a:lstStyle>
          <a:p>
            <a:r>
              <a:rPr lang="en-US" dirty="0"/>
              <a:t>Other Than EOQ </a:t>
            </a:r>
          </a:p>
        </p:txBody>
      </p:sp>
      <p:sp>
        <p:nvSpPr>
          <p:cNvPr id="5" name="Rectangle 6">
            <a:extLst>
              <a:ext uri="{FF2B5EF4-FFF2-40B4-BE49-F238E27FC236}">
                <a16:creationId xmlns:a16="http://schemas.microsoft.com/office/drawing/2014/main" id="{E1425601-8739-4924-A311-EB94B9380923}"/>
              </a:ext>
            </a:extLst>
          </p:cNvPr>
          <p:cNvSpPr txBox="1">
            <a:spLocks noChangeArrowheads="1"/>
          </p:cNvSpPr>
          <p:nvPr/>
        </p:nvSpPr>
        <p:spPr>
          <a:xfrm>
            <a:off x="0" y="2082221"/>
            <a:ext cx="12108180" cy="4444424"/>
          </a:xfrm>
          <a:prstGeom prst="rect">
            <a:avLst/>
          </a:prstGeom>
        </p:spPr>
        <p:txBody>
          <a:bodyPr/>
          <a:lstStyle>
            <a:lvl1pPr algn="l" rtl="0" eaLnBrk="1" fontAlgn="base" hangingPunct="1">
              <a:spcBef>
                <a:spcPct val="0"/>
              </a:spcBef>
              <a:spcAft>
                <a:spcPct val="0"/>
              </a:spcAft>
              <a:defRPr sz="3200">
                <a:solidFill>
                  <a:schemeClr val="tx1"/>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a:lstStyle>
          <a:p>
            <a:pPr marL="514350" indent="-457200" eaLnBrk="0" hangingPunct="0">
              <a:spcAft>
                <a:spcPts val="600"/>
              </a:spcAft>
              <a:defRPr/>
            </a:pPr>
            <a:r>
              <a:rPr lang="en-US" sz="2400" b="1" kern="0" dirty="0">
                <a:solidFill>
                  <a:srgbClr val="C00000"/>
                </a:solidFill>
                <a:latin typeface="Book Antiqua" pitchFamily="18" charset="0"/>
                <a:sym typeface="Wingdings" panose="05000000000000000000" pitchFamily="2" charset="2"/>
              </a:rPr>
              <a:t>Problem-2. </a:t>
            </a:r>
            <a:r>
              <a:rPr lang="en-US" sz="2400" kern="0" dirty="0">
                <a:latin typeface="Book Antiqua" pitchFamily="18" charset="0"/>
                <a:sym typeface="Wingdings" panose="05000000000000000000" pitchFamily="2" charset="2"/>
              </a:rPr>
              <a:t>Return to continuous inventory system. Suppose kits are delivered in </a:t>
            </a:r>
            <a:r>
              <a:rPr lang="en-US" sz="2400" b="1" kern="0" dirty="0">
                <a:solidFill>
                  <a:srgbClr val="C00000"/>
                </a:solidFill>
                <a:latin typeface="Book Antiqua" pitchFamily="18" charset="0"/>
                <a:sym typeface="Wingdings" panose="05000000000000000000" pitchFamily="2" charset="2"/>
              </a:rPr>
              <a:t>boxes of 400 products</a:t>
            </a:r>
            <a:r>
              <a:rPr lang="en-US" sz="2400" kern="0" dirty="0">
                <a:latin typeface="Book Antiqua" pitchFamily="18" charset="0"/>
                <a:sym typeface="Wingdings" panose="05000000000000000000" pitchFamily="2" charset="2"/>
              </a:rPr>
              <a:t>. That is boxes of 24000 kits. What is the impact on the total cost. </a:t>
            </a:r>
          </a:p>
          <a:p>
            <a:pPr marL="514350" indent="-457200" eaLnBrk="0" hangingPunct="0">
              <a:spcAft>
                <a:spcPts val="600"/>
              </a:spcAft>
              <a:defRPr/>
            </a:pPr>
            <a:r>
              <a:rPr lang="en-US" sz="2400" kern="0" dirty="0">
                <a:latin typeface="Book Antiqua" pitchFamily="18" charset="0"/>
                <a:sym typeface="Wingdings" panose="05000000000000000000" pitchFamily="2" charset="2"/>
              </a:rPr>
              <a:t>The current EOQ with all the decimal points is  </a:t>
            </a:r>
            <a:r>
              <a:rPr lang="en-US" sz="2400" kern="0" dirty="0">
                <a:latin typeface="Book Antiqua" pitchFamily="18" charset="0"/>
              </a:rPr>
              <a:t>311.9829.</a:t>
            </a:r>
            <a:endParaRPr lang="en-US" sz="2400" kern="0" dirty="0">
              <a:latin typeface="Book Antiqua" pitchFamily="18" charset="0"/>
              <a:sym typeface="Wingdings" panose="05000000000000000000" pitchFamily="2" charset="2"/>
            </a:endParaRPr>
          </a:p>
          <a:p>
            <a:pPr marL="514350" indent="-457200" eaLnBrk="0" hangingPunct="0">
              <a:spcAft>
                <a:spcPts val="600"/>
              </a:spcAft>
              <a:defRPr/>
            </a:pPr>
            <a:r>
              <a:rPr lang="en-US" sz="2400" kern="0" dirty="0">
                <a:latin typeface="Book Antiqua" pitchFamily="18" charset="0"/>
                <a:sym typeface="Wingdings" panose="05000000000000000000" pitchFamily="2" charset="2"/>
              </a:rPr>
              <a:t>TC(EOQ) = 1000*5475/</a:t>
            </a:r>
            <a:r>
              <a:rPr lang="en-US" sz="2400" kern="0" dirty="0">
                <a:latin typeface="Book Antiqua" pitchFamily="18" charset="0"/>
              </a:rPr>
              <a:t>302.0761 </a:t>
            </a:r>
            <a:r>
              <a:rPr lang="en-US" sz="2400" kern="0" dirty="0">
                <a:latin typeface="Book Antiqua" pitchFamily="18" charset="0"/>
                <a:sym typeface="Wingdings" panose="05000000000000000000" pitchFamily="2" charset="2"/>
              </a:rPr>
              <a:t>+ 120*</a:t>
            </a:r>
            <a:r>
              <a:rPr lang="en-US" sz="2400" kern="0" dirty="0">
                <a:latin typeface="Book Antiqua" pitchFamily="18" charset="0"/>
              </a:rPr>
              <a:t>302.0761</a:t>
            </a:r>
            <a:r>
              <a:rPr lang="en-US" sz="2400" kern="0" dirty="0">
                <a:latin typeface="Book Antiqua" pitchFamily="18" charset="0"/>
                <a:sym typeface="Wingdings" panose="05000000000000000000" pitchFamily="2" charset="2"/>
              </a:rPr>
              <a:t> = </a:t>
            </a:r>
            <a:r>
              <a:rPr lang="en-US" sz="2400" kern="0" dirty="0">
                <a:latin typeface="Book Antiqua" pitchFamily="18" charset="0"/>
              </a:rPr>
              <a:t>18124.57 + 18124.57 = 36249.14.</a:t>
            </a:r>
          </a:p>
          <a:p>
            <a:pPr marL="514350" indent="-457200" eaLnBrk="0" hangingPunct="0">
              <a:spcAft>
                <a:spcPts val="600"/>
              </a:spcAft>
              <a:defRPr/>
            </a:pPr>
            <a:r>
              <a:rPr lang="en-US" sz="2400" kern="0" dirty="0">
                <a:latin typeface="Book Antiqua" pitchFamily="18" charset="0"/>
                <a:sym typeface="Wingdings" panose="05000000000000000000" pitchFamily="2" charset="2"/>
              </a:rPr>
              <a:t>TC(400) = </a:t>
            </a:r>
            <a:r>
              <a:rPr lang="en-US" sz="2400" b="1" kern="0" dirty="0">
                <a:solidFill>
                  <a:srgbClr val="00B050"/>
                </a:solidFill>
                <a:latin typeface="Book Antiqua" pitchFamily="18" charset="0"/>
                <a:sym typeface="Wingdings" panose="05000000000000000000" pitchFamily="2" charset="2"/>
              </a:rPr>
              <a:t>1000*5475/</a:t>
            </a:r>
            <a:r>
              <a:rPr lang="en-US" sz="2400" b="1" kern="0" dirty="0">
                <a:solidFill>
                  <a:srgbClr val="00B050"/>
                </a:solidFill>
                <a:latin typeface="Book Antiqua" pitchFamily="18" charset="0"/>
              </a:rPr>
              <a:t>400</a:t>
            </a:r>
            <a:r>
              <a:rPr lang="en-US" sz="2400" kern="0" dirty="0">
                <a:latin typeface="Book Antiqua" pitchFamily="18" charset="0"/>
              </a:rPr>
              <a:t> </a:t>
            </a:r>
            <a:r>
              <a:rPr lang="en-US" sz="2400" kern="0" dirty="0">
                <a:latin typeface="Book Antiqua" pitchFamily="18" charset="0"/>
                <a:sym typeface="Wingdings" panose="05000000000000000000" pitchFamily="2" charset="2"/>
              </a:rPr>
              <a:t>+ </a:t>
            </a:r>
            <a:r>
              <a:rPr lang="en-US" sz="2400" b="1" kern="0" dirty="0">
                <a:solidFill>
                  <a:srgbClr val="FF0000"/>
                </a:solidFill>
                <a:latin typeface="Book Antiqua" pitchFamily="18" charset="0"/>
                <a:sym typeface="Wingdings" panose="05000000000000000000" pitchFamily="2" charset="2"/>
              </a:rPr>
              <a:t>120*</a:t>
            </a:r>
            <a:r>
              <a:rPr lang="en-US" sz="2400" b="1" kern="0" dirty="0">
                <a:solidFill>
                  <a:srgbClr val="FF0000"/>
                </a:solidFill>
                <a:latin typeface="Book Antiqua" pitchFamily="18" charset="0"/>
              </a:rPr>
              <a:t>400</a:t>
            </a:r>
            <a:r>
              <a:rPr lang="en-US" sz="2400" b="1" kern="0" dirty="0">
                <a:solidFill>
                  <a:srgbClr val="FF0000"/>
                </a:solidFill>
                <a:latin typeface="Book Antiqua" pitchFamily="18" charset="0"/>
                <a:sym typeface="Wingdings" panose="05000000000000000000" pitchFamily="2" charset="2"/>
              </a:rPr>
              <a:t>/2</a:t>
            </a:r>
            <a:r>
              <a:rPr lang="en-US" sz="2400" kern="0" dirty="0">
                <a:latin typeface="Book Antiqua" pitchFamily="18" charset="0"/>
                <a:sym typeface="Wingdings" panose="05000000000000000000" pitchFamily="2" charset="2"/>
              </a:rPr>
              <a:t> = </a:t>
            </a:r>
            <a:r>
              <a:rPr lang="en-US" sz="2400" b="1" kern="0" dirty="0">
                <a:solidFill>
                  <a:srgbClr val="00B050"/>
                </a:solidFill>
                <a:latin typeface="Book Antiqua" pitchFamily="18" charset="0"/>
              </a:rPr>
              <a:t>13687.5</a:t>
            </a:r>
            <a:r>
              <a:rPr lang="en-US" sz="2400" kern="0" dirty="0">
                <a:latin typeface="Book Antiqua" pitchFamily="18" charset="0"/>
              </a:rPr>
              <a:t> + </a:t>
            </a:r>
            <a:r>
              <a:rPr lang="en-US" sz="2400" kern="0" dirty="0">
                <a:solidFill>
                  <a:srgbClr val="FF0000"/>
                </a:solidFill>
                <a:latin typeface="Book Antiqua" pitchFamily="18" charset="0"/>
              </a:rPr>
              <a:t>24000</a:t>
            </a:r>
            <a:r>
              <a:rPr lang="en-US" sz="2400" kern="0" dirty="0">
                <a:latin typeface="Book Antiqua" pitchFamily="18" charset="0"/>
              </a:rPr>
              <a:t> = 37687.5.</a:t>
            </a:r>
          </a:p>
          <a:p>
            <a:pPr marL="514350" indent="-457200" eaLnBrk="0" hangingPunct="0">
              <a:spcAft>
                <a:spcPts val="600"/>
              </a:spcAft>
              <a:defRPr/>
            </a:pPr>
            <a:r>
              <a:rPr lang="en-US" sz="2400" kern="0" dirty="0">
                <a:latin typeface="Book Antiqua" pitchFamily="18" charset="0"/>
              </a:rPr>
              <a:t>Ordering cost goes down, because we order in larger quantities. </a:t>
            </a:r>
          </a:p>
          <a:p>
            <a:pPr marL="514350" indent="-457200" eaLnBrk="0" hangingPunct="0">
              <a:spcAft>
                <a:spcPts val="600"/>
              </a:spcAft>
              <a:defRPr/>
            </a:pPr>
            <a:r>
              <a:rPr lang="en-US" sz="2400" kern="0" dirty="0">
                <a:latin typeface="Book Antiqua" pitchFamily="18" charset="0"/>
              </a:rPr>
              <a:t>Carrying cost goes down, because we carry more inventory.</a:t>
            </a:r>
          </a:p>
          <a:p>
            <a:pPr marL="514350" indent="-457200" eaLnBrk="0" hangingPunct="0">
              <a:spcAft>
                <a:spcPts val="600"/>
              </a:spcAft>
              <a:defRPr/>
            </a:pPr>
            <a:r>
              <a:rPr lang="en-US" sz="2400" kern="0" dirty="0">
                <a:latin typeface="Book Antiqua" pitchFamily="18" charset="0"/>
              </a:rPr>
              <a:t>Total cost goes up because we order other than EOQ.</a:t>
            </a:r>
          </a:p>
          <a:p>
            <a:pPr marL="514350" indent="-457200" eaLnBrk="0" hangingPunct="0">
              <a:spcAft>
                <a:spcPts val="600"/>
              </a:spcAft>
              <a:defRPr/>
            </a:pPr>
            <a:r>
              <a:rPr lang="en-US" sz="2400" kern="0" dirty="0">
                <a:latin typeface="Book Antiqua" pitchFamily="18" charset="0"/>
              </a:rPr>
              <a:t>Q2/Q1 = (400-302)/302 = 32.5%</a:t>
            </a:r>
            <a:r>
              <a:rPr lang="en-US" sz="2400" kern="0" dirty="0">
                <a:latin typeface="Book Antiqua" pitchFamily="18" charset="0"/>
                <a:sym typeface="Symbol" panose="05050102010706020507" pitchFamily="18" charset="2"/>
              </a:rPr>
              <a:t>  </a:t>
            </a:r>
            <a:endParaRPr lang="en-US" sz="2400" kern="0" dirty="0">
              <a:latin typeface="Book Antiqua" pitchFamily="18" charset="0"/>
            </a:endParaRPr>
          </a:p>
          <a:p>
            <a:pPr marL="514350" indent="-457200" eaLnBrk="0" hangingPunct="0">
              <a:spcAft>
                <a:spcPts val="600"/>
              </a:spcAft>
              <a:defRPr/>
            </a:pPr>
            <a:r>
              <a:rPr lang="en-US" sz="2400" kern="0" dirty="0">
                <a:latin typeface="Book Antiqua" pitchFamily="18" charset="0"/>
              </a:rPr>
              <a:t>TC2/TC1 = (37687.5-36249.14)/36249.14 = 4%</a:t>
            </a:r>
            <a:r>
              <a:rPr lang="en-US" sz="2400" kern="0" dirty="0">
                <a:latin typeface="Book Antiqua" pitchFamily="18" charset="0"/>
                <a:sym typeface="Symbol" panose="05050102010706020507" pitchFamily="18" charset="2"/>
              </a:rPr>
              <a:t> </a:t>
            </a:r>
            <a:endParaRPr lang="en-US" sz="2400" kern="0" dirty="0">
              <a:latin typeface="Book Antiqua" pitchFamily="18" charset="0"/>
            </a:endParaRPr>
          </a:p>
          <a:p>
            <a:pPr marL="514350" indent="-457200" eaLnBrk="0" hangingPunct="0">
              <a:spcAft>
                <a:spcPts val="600"/>
              </a:spcAft>
              <a:defRPr/>
            </a:pPr>
            <a:endParaRPr lang="en-US" sz="2400" kern="0" dirty="0">
              <a:latin typeface="Book Antiqua" pitchFamily="18" charset="0"/>
            </a:endParaRPr>
          </a:p>
          <a:p>
            <a:pPr marL="514350" indent="-457200" eaLnBrk="0" hangingPunct="0">
              <a:spcAft>
                <a:spcPts val="600"/>
              </a:spcAft>
              <a:defRPr/>
            </a:pPr>
            <a:endParaRPr lang="en-US" sz="2400" kern="0" dirty="0">
              <a:latin typeface="Book Antiqua" pitchFamily="18" charset="0"/>
            </a:endParaRPr>
          </a:p>
          <a:p>
            <a:pPr marL="514350" indent="-457200" eaLnBrk="0" hangingPunct="0">
              <a:spcAft>
                <a:spcPts val="600"/>
              </a:spcAft>
              <a:defRPr/>
            </a:pPr>
            <a:endParaRPr lang="en-US" sz="2400" kern="0" dirty="0">
              <a:latin typeface="Book Antiqua" pitchFamily="18" charset="0"/>
            </a:endParaRPr>
          </a:p>
          <a:p>
            <a:pPr marL="514350" indent="-457200" eaLnBrk="0" hangingPunct="0">
              <a:spcAft>
                <a:spcPts val="600"/>
              </a:spcAft>
              <a:defRPr/>
            </a:pPr>
            <a:endParaRPr lang="en-US" sz="2400" kern="0" dirty="0">
              <a:latin typeface="Book Antiqua" pitchFamily="18" charset="0"/>
              <a:sym typeface="Wingdings" panose="05000000000000000000" pitchFamily="2" charset="2"/>
            </a:endParaRPr>
          </a:p>
        </p:txBody>
      </p:sp>
      <p:sp>
        <p:nvSpPr>
          <p:cNvPr id="9" name="TextBox 8">
            <a:extLst>
              <a:ext uri="{FF2B5EF4-FFF2-40B4-BE49-F238E27FC236}">
                <a16:creationId xmlns:a16="http://schemas.microsoft.com/office/drawing/2014/main" id="{2DA15812-9F50-4D84-A503-C508838A9E6A}"/>
              </a:ext>
            </a:extLst>
          </p:cNvPr>
          <p:cNvSpPr txBox="1"/>
          <p:nvPr/>
        </p:nvSpPr>
        <p:spPr>
          <a:xfrm>
            <a:off x="7315200" y="6023919"/>
            <a:ext cx="3962400" cy="461665"/>
          </a:xfrm>
          <a:prstGeom prst="rect">
            <a:avLst/>
          </a:prstGeom>
          <a:noFill/>
        </p:spPr>
        <p:txBody>
          <a:bodyPr wrap="square">
            <a:spAutoFit/>
          </a:bodyPr>
          <a:lstStyle/>
          <a:p>
            <a:pPr marL="514350" indent="-457200" eaLnBrk="0" hangingPunct="0">
              <a:spcAft>
                <a:spcPts val="600"/>
              </a:spcAft>
              <a:defRPr/>
            </a:pPr>
            <a:r>
              <a:rPr lang="en-US" sz="2400" b="1" kern="0" dirty="0">
                <a:solidFill>
                  <a:srgbClr val="C00000"/>
                </a:solidFill>
                <a:latin typeface="Book Antiqua" pitchFamily="18" charset="0"/>
              </a:rPr>
              <a:t>Q: 32.5%</a:t>
            </a:r>
            <a:r>
              <a:rPr lang="en-US" sz="2400" b="1" kern="0" dirty="0">
                <a:solidFill>
                  <a:srgbClr val="C00000"/>
                </a:solidFill>
                <a:latin typeface="Book Antiqua" pitchFamily="18" charset="0"/>
                <a:sym typeface="Symbol" panose="05050102010706020507" pitchFamily="18" charset="2"/>
              </a:rPr>
              <a:t>  </a:t>
            </a:r>
            <a:r>
              <a:rPr lang="en-US" sz="2400" b="1" kern="0" dirty="0">
                <a:solidFill>
                  <a:srgbClr val="C00000"/>
                </a:solidFill>
                <a:latin typeface="Book Antiqua" pitchFamily="18" charset="0"/>
                <a:sym typeface="Wingdings" panose="05000000000000000000" pitchFamily="2" charset="2"/>
              </a:rPr>
              <a:t> </a:t>
            </a:r>
            <a:r>
              <a:rPr lang="en-US" sz="2400" b="1" kern="0" dirty="0">
                <a:solidFill>
                  <a:srgbClr val="C00000"/>
                </a:solidFill>
                <a:latin typeface="Book Antiqua" pitchFamily="18" charset="0"/>
              </a:rPr>
              <a:t>TC: 4%</a:t>
            </a:r>
            <a:r>
              <a:rPr lang="en-US" sz="2400" b="1" kern="0" dirty="0">
                <a:solidFill>
                  <a:srgbClr val="C00000"/>
                </a:solidFill>
                <a:latin typeface="Book Antiqua" pitchFamily="18" charset="0"/>
                <a:sym typeface="Symbol" panose="05050102010706020507" pitchFamily="18" charset="2"/>
              </a:rPr>
              <a:t> </a:t>
            </a:r>
            <a:endParaRPr lang="en-US" sz="2400" b="1" kern="0" dirty="0">
              <a:solidFill>
                <a:srgbClr val="C00000"/>
              </a:solidFill>
              <a:latin typeface="Book Antiqua" pitchFamily="18" charset="0"/>
            </a:endParaRPr>
          </a:p>
        </p:txBody>
      </p:sp>
      <p:graphicFrame>
        <p:nvGraphicFramePr>
          <p:cNvPr id="7" name="Object 6">
            <a:extLst>
              <a:ext uri="{FF2B5EF4-FFF2-40B4-BE49-F238E27FC236}">
                <a16:creationId xmlns:a16="http://schemas.microsoft.com/office/drawing/2014/main" id="{8F49D1F3-2153-4749-8429-39F8CFB540D8}"/>
              </a:ext>
            </a:extLst>
          </p:cNvPr>
          <p:cNvGraphicFramePr>
            <a:graphicFrameLocks noChangeAspect="1"/>
          </p:cNvGraphicFramePr>
          <p:nvPr>
            <p:extLst>
              <p:ext uri="{D42A27DB-BD31-4B8C-83A1-F6EECF244321}">
                <p14:modId xmlns:p14="http://schemas.microsoft.com/office/powerpoint/2010/main" val="3456912890"/>
              </p:ext>
            </p:extLst>
          </p:nvPr>
        </p:nvGraphicFramePr>
        <p:xfrm>
          <a:off x="1066800" y="603248"/>
          <a:ext cx="8747125" cy="1460500"/>
        </p:xfrm>
        <a:graphic>
          <a:graphicData uri="http://schemas.openxmlformats.org/presentationml/2006/ole">
            <mc:AlternateContent xmlns:mc="http://schemas.openxmlformats.org/markup-compatibility/2006">
              <mc:Choice xmlns:v="urn:schemas-microsoft-com:vml" Requires="v">
                <p:oleObj spid="_x0000_s90117" name="Worksheet" r:id="rId4" imgW="5248231" imgH="876516" progId="Excel.Sheet.12">
                  <p:embed/>
                </p:oleObj>
              </mc:Choice>
              <mc:Fallback>
                <p:oleObj name="Worksheet" r:id="rId4" imgW="5248231" imgH="876516" progId="Excel.Sheet.12">
                  <p:embed/>
                  <p:pic>
                    <p:nvPicPr>
                      <p:cNvPr id="6" name="Object 5">
                        <a:extLst>
                          <a:ext uri="{FF2B5EF4-FFF2-40B4-BE49-F238E27FC236}">
                            <a16:creationId xmlns:a16="http://schemas.microsoft.com/office/drawing/2014/main" id="{8624D574-8EE3-4291-8652-903226B93DD2}"/>
                          </a:ext>
                        </a:extLst>
                      </p:cNvPr>
                      <p:cNvPicPr/>
                      <p:nvPr/>
                    </p:nvPicPr>
                    <p:blipFill>
                      <a:blip r:embed="rId5"/>
                      <a:stretch>
                        <a:fillRect/>
                      </a:stretch>
                    </p:blipFill>
                    <p:spPr>
                      <a:xfrm>
                        <a:off x="1066800" y="603248"/>
                        <a:ext cx="8747125" cy="1460500"/>
                      </a:xfrm>
                      <a:prstGeom prst="rect">
                        <a:avLst/>
                      </a:prstGeom>
                    </p:spPr>
                  </p:pic>
                </p:oleObj>
              </mc:Fallback>
            </mc:AlternateContent>
          </a:graphicData>
        </a:graphic>
      </p:graphicFrame>
    </p:spTree>
    <p:extLst>
      <p:ext uri="{BB962C8B-B14F-4D97-AF65-F5344CB8AC3E}">
        <p14:creationId xmlns:p14="http://schemas.microsoft.com/office/powerpoint/2010/main" val="59236957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dissolv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dissolv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dissolv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dissolv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dissolve">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dissolve">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dissolve">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dissolve">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dissolve">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9"/>
                                        </p:tgtEl>
                                        <p:attrNameLst>
                                          <p:attrName>style.visibility</p:attrName>
                                        </p:attrNameLst>
                                      </p:cBhvr>
                                      <p:to>
                                        <p:strVal val="visible"/>
                                      </p:to>
                                    </p:set>
                                    <p:animEffect transition="in" filter="dissolve">
                                      <p:cBhvr>
                                        <p:cTn id="5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4">
            <a:extLst>
              <a:ext uri="{FF2B5EF4-FFF2-40B4-BE49-F238E27FC236}">
                <a16:creationId xmlns:a16="http://schemas.microsoft.com/office/drawing/2014/main" id="{37525F35-E974-4E26-A1B6-670D5DEBBB85}"/>
              </a:ext>
            </a:extLst>
          </p:cNvPr>
          <p:cNvSpPr txBox="1">
            <a:spLocks noChangeArrowheads="1"/>
          </p:cNvSpPr>
          <p:nvPr/>
        </p:nvSpPr>
        <p:spPr bwMode="auto">
          <a:xfrm>
            <a:off x="0" y="0"/>
            <a:ext cx="12192000" cy="584775"/>
          </a:xfrm>
          <a:prstGeom prst="rect">
            <a:avLst/>
          </a:prstGeom>
          <a:noFill/>
          <a:ln w="12700">
            <a:noFill/>
            <a:miter lim="800000"/>
            <a:headEnd/>
            <a:tailEnd/>
          </a:ln>
        </p:spPr>
        <p:txBody>
          <a:bodyPr wrap="square">
            <a:spAutoFit/>
          </a:bodyPr>
          <a:lstStyle>
            <a:defPPr>
              <a:defRPr lang="en-US"/>
            </a:defPPr>
            <a:lvl1pPr>
              <a:spcAft>
                <a:spcPts val="600"/>
              </a:spcAft>
              <a:defRPr sz="3200">
                <a:solidFill>
                  <a:schemeClr val="bg1"/>
                </a:solidFill>
                <a:latin typeface="Impact" pitchFamily="34" charset="0"/>
              </a:defRPr>
            </a:lvl1pPr>
          </a:lstStyle>
          <a:p>
            <a:r>
              <a:rPr lang="en-US" dirty="0"/>
              <a:t>Square Root Effect- Demand Doubled</a:t>
            </a:r>
          </a:p>
        </p:txBody>
      </p:sp>
      <p:sp>
        <p:nvSpPr>
          <p:cNvPr id="4" name="TextBox 3">
            <a:extLst>
              <a:ext uri="{FF2B5EF4-FFF2-40B4-BE49-F238E27FC236}">
                <a16:creationId xmlns:a16="http://schemas.microsoft.com/office/drawing/2014/main" id="{377DAA0E-E35F-4EE1-AC8A-CEDBF387D671}"/>
              </a:ext>
            </a:extLst>
          </p:cNvPr>
          <p:cNvSpPr txBox="1"/>
          <p:nvPr/>
        </p:nvSpPr>
        <p:spPr>
          <a:xfrm>
            <a:off x="0" y="638564"/>
            <a:ext cx="12192000" cy="1760738"/>
          </a:xfrm>
          <a:prstGeom prst="rect">
            <a:avLst/>
          </a:prstGeom>
          <a:noFill/>
        </p:spPr>
        <p:txBody>
          <a:bodyPr wrap="square">
            <a:spAutoFit/>
          </a:bodyPr>
          <a:lstStyle/>
          <a:p>
            <a:pPr marL="0" marR="0">
              <a:lnSpc>
                <a:spcPct val="107000"/>
              </a:lnSpc>
              <a:spcBef>
                <a:spcPts val="0"/>
              </a:spcBef>
              <a:spcAft>
                <a:spcPts val="800"/>
              </a:spcAft>
            </a:pPr>
            <a:r>
              <a:rPr lang="en-US" sz="2400" b="1" dirty="0">
                <a:solidFill>
                  <a:srgbClr val="C00000"/>
                </a:solidFill>
                <a:effectLst/>
                <a:latin typeface="Book Antiqua" panose="02040602050305030304" pitchFamily="18" charset="0"/>
                <a:ea typeface="Calibri" panose="020F0502020204030204" pitchFamily="34" charset="0"/>
                <a:cs typeface="Times New Roman" panose="02020603050405020304" pitchFamily="18" charset="0"/>
              </a:rPr>
              <a:t>Problem -3. </a:t>
            </a:r>
            <a:r>
              <a:rPr lang="en-US" sz="2400" dirty="0">
                <a:effectLst/>
                <a:latin typeface="Book Antiqua" panose="02040602050305030304" pitchFamily="18" charset="0"/>
                <a:ea typeface="Calibri" panose="020F0502020204030204" pitchFamily="34" charset="0"/>
                <a:cs typeface="Times New Roman" panose="02020603050405020304" pitchFamily="18" charset="0"/>
              </a:rPr>
              <a:t>Suppose the following parameters remain the same. S=$1000, C=$600, h=0.2, </a:t>
            </a:r>
            <a:r>
              <a:rPr lang="en-US" sz="2400" dirty="0">
                <a:effectLst/>
                <a:latin typeface="Book Antiqua" panose="02040602050305030304" pitchFamily="18" charset="0"/>
                <a:ea typeface="Calibri" panose="020F0502020204030204" pitchFamily="34" charset="0"/>
                <a:cs typeface="Times New Roman" panose="02020603050405020304" pitchFamily="18" charset="0"/>
                <a:sym typeface="Wingdings" panose="05000000000000000000" pitchFamily="2" charset="2"/>
              </a:rPr>
              <a:t></a:t>
            </a:r>
            <a:r>
              <a:rPr lang="en-US" sz="2400" dirty="0">
                <a:effectLst/>
                <a:latin typeface="Book Antiqua" panose="02040602050305030304" pitchFamily="18" charset="0"/>
                <a:ea typeface="Calibri" panose="020F0502020204030204" pitchFamily="34" charset="0"/>
                <a:cs typeface="Times New Roman" panose="02020603050405020304" pitchFamily="18" charset="0"/>
              </a:rPr>
              <a:t> H = </a:t>
            </a:r>
            <a:r>
              <a:rPr lang="en-US" sz="2400" dirty="0" err="1">
                <a:effectLst/>
                <a:latin typeface="Book Antiqua" panose="02040602050305030304" pitchFamily="18" charset="0"/>
                <a:ea typeface="Calibri" panose="020F0502020204030204" pitchFamily="34" charset="0"/>
                <a:cs typeface="Times New Roman" panose="02020603050405020304" pitchFamily="18" charset="0"/>
              </a:rPr>
              <a:t>hC</a:t>
            </a:r>
            <a:r>
              <a:rPr lang="en-US" sz="2400" dirty="0">
                <a:effectLst/>
                <a:latin typeface="Book Antiqua" panose="02040602050305030304" pitchFamily="18" charset="0"/>
                <a:ea typeface="Calibri" panose="020F0502020204030204" pitchFamily="34" charset="0"/>
                <a:cs typeface="Times New Roman" panose="02020603050405020304" pitchFamily="18" charset="0"/>
              </a:rPr>
              <a:t> = 0.2(600) = $120. However, assume the demand is doubled, and we have enough capacity to accept the incoming demand. D = R = 2(5475) = 11680.</a:t>
            </a:r>
          </a:p>
          <a:p>
            <a:pPr marL="0" marR="0">
              <a:lnSpc>
                <a:spcPct val="107000"/>
              </a:lnSpc>
              <a:spcBef>
                <a:spcPts val="0"/>
              </a:spcBef>
              <a:spcAft>
                <a:spcPts val="800"/>
              </a:spcAft>
            </a:pPr>
            <a:r>
              <a:rPr lang="en-US" sz="2400" dirty="0">
                <a:effectLst/>
                <a:latin typeface="Book Antiqua" panose="02040602050305030304" pitchFamily="18" charset="0"/>
                <a:ea typeface="Calibri" panose="020F0502020204030204" pitchFamily="34" charset="0"/>
                <a:cs typeface="Times New Roman" panose="02020603050405020304" pitchFamily="18" charset="0"/>
              </a:rPr>
              <a:t>Compute the impact on EOQ and TC.</a:t>
            </a:r>
          </a:p>
        </p:txBody>
      </p:sp>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480D7374-4723-4AD0-8102-680021FDD1C7}"/>
                  </a:ext>
                </a:extLst>
              </p:cNvPr>
              <p:cNvSpPr txBox="1"/>
              <p:nvPr/>
            </p:nvSpPr>
            <p:spPr>
              <a:xfrm>
                <a:off x="1219200" y="3200400"/>
                <a:ext cx="3505200" cy="896464"/>
              </a:xfrm>
              <a:prstGeom prst="rect">
                <a:avLst/>
              </a:prstGeom>
              <a:noFill/>
            </p:spPr>
            <p:txBody>
              <a:bodyPr wrap="square">
                <a:spAutoFit/>
              </a:bodyPr>
              <a:lstStyle/>
              <a:p>
                <a:pPr marL="0" marR="0">
                  <a:lnSpc>
                    <a:spcPct val="107000"/>
                  </a:lnSpc>
                  <a:spcBef>
                    <a:spcPts val="0"/>
                  </a:spcBef>
                  <a:spcAft>
                    <a:spcPts val="800"/>
                  </a:spcAft>
                </a:pPr>
                <a:r>
                  <a:rPr lang="en-US" sz="2400" dirty="0">
                    <a:latin typeface="Book Antiqua" panose="02040602050305030304" pitchFamily="18" charset="0"/>
                    <a:ea typeface="Times New Roman" panose="02020603050405020304" pitchFamily="18" charset="0"/>
                    <a:cs typeface="Times New Roman" panose="02020603050405020304" pitchFamily="18" charset="0"/>
                  </a:rPr>
                  <a:t>EOQ</a:t>
                </a:r>
                <a:r>
                  <a:rPr lang="en-US" sz="2400" baseline="-25000" dirty="0" err="1">
                    <a:latin typeface="Book Antiqua" panose="02040602050305030304" pitchFamily="18" charset="0"/>
                    <a:ea typeface="Times New Roman" panose="02020603050405020304" pitchFamily="18" charset="0"/>
                    <a:cs typeface="Times New Roman" panose="02020603050405020304" pitchFamily="18" charset="0"/>
                  </a:rPr>
                  <a:t>Old</a:t>
                </a:r>
                <a:r>
                  <a:rPr lang="en-US" sz="2400" dirty="0">
                    <a:latin typeface="Book Antiqua" panose="02040602050305030304" pitchFamily="18" charset="0"/>
                    <a:ea typeface="Times New Roman" panose="02020603050405020304" pitchFamily="18" charset="0"/>
                    <a:cs typeface="Times New Roman" panose="02020603050405020304" pitchFamily="18" charset="0"/>
                  </a:rPr>
                  <a:t> = </a:t>
                </a:r>
                <a14:m>
                  <m:oMath xmlns:m="http://schemas.openxmlformats.org/officeDocument/2006/math">
                    <m:rad>
                      <m:radPr>
                        <m:degHide m:val="on"/>
                        <m:ctrlPr>
                          <a:rPr lang="en-US" sz="2400" i="1">
                            <a:latin typeface="Cambria Math" panose="02040503050406030204" pitchFamily="18" charset="0"/>
                            <a:ea typeface="Calibri" panose="020F0502020204030204" pitchFamily="34" charset="0"/>
                            <a:cs typeface="Times New Roman" panose="02020603050405020304" pitchFamily="18" charset="0"/>
                          </a:rPr>
                        </m:ctrlPr>
                      </m:radPr>
                      <m:deg/>
                      <m:e>
                        <m:f>
                          <m:fPr>
                            <m:ctrlPr>
                              <a:rPr lang="en-US" sz="2400" i="1">
                                <a:latin typeface="Cambria Math" panose="02040503050406030204" pitchFamily="18" charset="0"/>
                                <a:ea typeface="Calibri" panose="020F0502020204030204" pitchFamily="34" charset="0"/>
                                <a:cs typeface="Times New Roman" panose="02020603050405020304" pitchFamily="18" charset="0"/>
                              </a:rPr>
                            </m:ctrlPr>
                          </m:fPr>
                          <m:num>
                            <m:r>
                              <a:rPr lang="en-US" sz="2400" i="0">
                                <a:latin typeface="Cambria Math" panose="02040503050406030204" pitchFamily="18" charset="0"/>
                                <a:ea typeface="Calibri" panose="020F0502020204030204" pitchFamily="34" charset="0"/>
                                <a:cs typeface="Times New Roman" panose="02020603050405020304" pitchFamily="18" charset="0"/>
                              </a:rPr>
                              <m:t>2</m:t>
                            </m:r>
                            <m:d>
                              <m:dPr>
                                <m:ctrlPr>
                                  <a:rPr lang="en-US" sz="2400" i="1">
                                    <a:latin typeface="Cambria Math" panose="02040503050406030204" pitchFamily="18" charset="0"/>
                                    <a:ea typeface="Calibri" panose="020F0502020204030204" pitchFamily="34" charset="0"/>
                                    <a:cs typeface="Times New Roman" panose="02020603050405020304" pitchFamily="18" charset="0"/>
                                  </a:rPr>
                                </m:ctrlPr>
                              </m:dPr>
                              <m:e>
                                <m:r>
                                  <a:rPr lang="en-US" sz="2400" b="1" i="0">
                                    <a:solidFill>
                                      <a:srgbClr val="C00000"/>
                                    </a:solidFill>
                                    <a:latin typeface="Cambria Math" panose="02040503050406030204" pitchFamily="18" charset="0"/>
                                    <a:ea typeface="Calibri" panose="020F0502020204030204" pitchFamily="34" charset="0"/>
                                    <a:cs typeface="Times New Roman" panose="02020603050405020304" pitchFamily="18" charset="0"/>
                                  </a:rPr>
                                  <m:t>𝟓</m:t>
                                </m:r>
                                <m:r>
                                  <a:rPr lang="en-US" sz="2400" b="1" i="1" smtClean="0">
                                    <a:solidFill>
                                      <a:srgbClr val="C00000"/>
                                    </a:solidFill>
                                    <a:latin typeface="Cambria Math" panose="02040503050406030204" pitchFamily="18" charset="0"/>
                                    <a:ea typeface="Calibri" panose="020F0502020204030204" pitchFamily="34" charset="0"/>
                                    <a:cs typeface="Times New Roman" panose="02020603050405020304" pitchFamily="18" charset="0"/>
                                  </a:rPr>
                                  <m:t>𝟒𝟕𝟓</m:t>
                                </m:r>
                              </m:e>
                            </m:d>
                            <m:r>
                              <a:rPr lang="en-US" sz="2400" i="0">
                                <a:latin typeface="Cambria Math" panose="02040503050406030204" pitchFamily="18" charset="0"/>
                                <a:ea typeface="Calibri" panose="020F0502020204030204" pitchFamily="34" charset="0"/>
                                <a:cs typeface="Times New Roman" panose="02020603050405020304" pitchFamily="18" charset="0"/>
                              </a:rPr>
                              <m:t>∗1000</m:t>
                            </m:r>
                          </m:num>
                          <m:den>
                            <m:r>
                              <a:rPr lang="en-US" sz="2400" i="0">
                                <a:latin typeface="Cambria Math" panose="02040503050406030204" pitchFamily="18" charset="0"/>
                                <a:ea typeface="Calibri" panose="020F0502020204030204" pitchFamily="34" charset="0"/>
                                <a:cs typeface="Times New Roman" panose="02020603050405020304" pitchFamily="18" charset="0"/>
                              </a:rPr>
                              <m:t>120</m:t>
                            </m:r>
                          </m:den>
                        </m:f>
                      </m:e>
                    </m:rad>
                  </m:oMath>
                </a14:m>
                <a:r>
                  <a:rPr lang="en-US" sz="2400" dirty="0">
                    <a:effectLst/>
                    <a:latin typeface="Book Antiqua" panose="02040602050305030304" pitchFamily="18" charset="0"/>
                    <a:ea typeface="Calibri" panose="020F0502020204030204" pitchFamily="34" charset="0"/>
                    <a:cs typeface="Times New Roman" panose="02020603050405020304" pitchFamily="18" charset="0"/>
                  </a:rPr>
                  <a:t>  </a:t>
                </a:r>
              </a:p>
            </p:txBody>
          </p:sp>
        </mc:Choice>
        <mc:Fallback xmlns="">
          <p:sp>
            <p:nvSpPr>
              <p:cNvPr id="5" name="TextBox 4">
                <a:extLst>
                  <a:ext uri="{FF2B5EF4-FFF2-40B4-BE49-F238E27FC236}">
                    <a16:creationId xmlns:a16="http://schemas.microsoft.com/office/drawing/2014/main" id="{480D7374-4723-4AD0-8102-680021FDD1C7}"/>
                  </a:ext>
                </a:extLst>
              </p:cNvPr>
              <p:cNvSpPr txBox="1">
                <a:spLocks noRot="1" noChangeAspect="1" noMove="1" noResize="1" noEditPoints="1" noAdjustHandles="1" noChangeArrowheads="1" noChangeShapeType="1" noTextEdit="1"/>
              </p:cNvSpPr>
              <p:nvPr/>
            </p:nvSpPr>
            <p:spPr>
              <a:xfrm>
                <a:off x="1219200" y="3200400"/>
                <a:ext cx="3505200" cy="896464"/>
              </a:xfrm>
              <a:prstGeom prst="rect">
                <a:avLst/>
              </a:prstGeom>
              <a:blipFill>
                <a:blip r:embed="rId2"/>
                <a:stretch>
                  <a:fillRect l="-2609"/>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A2210AD8-FD52-42B5-8E17-2D1BCC84C177}"/>
                  </a:ext>
                </a:extLst>
              </p:cNvPr>
              <p:cNvSpPr txBox="1"/>
              <p:nvPr/>
            </p:nvSpPr>
            <p:spPr>
              <a:xfrm>
                <a:off x="5638800" y="3213961"/>
                <a:ext cx="4114800" cy="896464"/>
              </a:xfrm>
              <a:prstGeom prst="rect">
                <a:avLst/>
              </a:prstGeom>
              <a:noFill/>
            </p:spPr>
            <p:txBody>
              <a:bodyPr wrap="square">
                <a:spAutoFit/>
              </a:bodyPr>
              <a:lstStyle/>
              <a:p>
                <a:pPr marL="0" marR="0">
                  <a:lnSpc>
                    <a:spcPct val="107000"/>
                  </a:lnSpc>
                  <a:spcBef>
                    <a:spcPts val="0"/>
                  </a:spcBef>
                  <a:spcAft>
                    <a:spcPts val="800"/>
                  </a:spcAft>
                </a:pPr>
                <a:r>
                  <a:rPr lang="en-US" sz="2400" dirty="0">
                    <a:latin typeface="Book Antiqua" panose="02040602050305030304" pitchFamily="18" charset="0"/>
                    <a:ea typeface="Times New Roman" panose="02020603050405020304" pitchFamily="18" charset="0"/>
                    <a:cs typeface="Times New Roman" panose="02020603050405020304" pitchFamily="18" charset="0"/>
                  </a:rPr>
                  <a:t>EOQ</a:t>
                </a:r>
                <a:r>
                  <a:rPr lang="en-US" sz="2400" baseline="-25000" dirty="0" err="1">
                    <a:latin typeface="Book Antiqua" panose="02040602050305030304" pitchFamily="18" charset="0"/>
                    <a:ea typeface="Times New Roman" panose="02020603050405020304" pitchFamily="18" charset="0"/>
                    <a:cs typeface="Times New Roman" panose="02020603050405020304" pitchFamily="18" charset="0"/>
                  </a:rPr>
                  <a:t>New</a:t>
                </a:r>
                <a:r>
                  <a:rPr lang="en-US" sz="2400" dirty="0">
                    <a:latin typeface="Book Antiqua" panose="02040602050305030304" pitchFamily="18" charset="0"/>
                    <a:ea typeface="Times New Roman" panose="02020603050405020304" pitchFamily="18" charset="0"/>
                    <a:cs typeface="Times New Roman" panose="02020603050405020304" pitchFamily="18" charset="0"/>
                  </a:rPr>
                  <a:t> = </a:t>
                </a:r>
                <a14:m>
                  <m:oMath xmlns:m="http://schemas.openxmlformats.org/officeDocument/2006/math">
                    <m:rad>
                      <m:radPr>
                        <m:degHide m:val="on"/>
                        <m:ctrlPr>
                          <a:rPr lang="en-US" sz="2400" i="1">
                            <a:latin typeface="Cambria Math" panose="02040503050406030204" pitchFamily="18" charset="0"/>
                            <a:ea typeface="Calibri" panose="020F0502020204030204" pitchFamily="34" charset="0"/>
                            <a:cs typeface="Times New Roman" panose="02020603050405020304" pitchFamily="18" charset="0"/>
                          </a:rPr>
                        </m:ctrlPr>
                      </m:radPr>
                      <m:deg/>
                      <m:e>
                        <m:f>
                          <m:fPr>
                            <m:ctrlPr>
                              <a:rPr lang="en-US" sz="2400" i="1">
                                <a:latin typeface="Cambria Math" panose="02040503050406030204" pitchFamily="18" charset="0"/>
                                <a:ea typeface="Calibri" panose="020F0502020204030204" pitchFamily="34" charset="0"/>
                                <a:cs typeface="Times New Roman" panose="02020603050405020304" pitchFamily="18" charset="0"/>
                              </a:rPr>
                            </m:ctrlPr>
                          </m:fPr>
                          <m:num>
                            <m:r>
                              <a:rPr lang="en-US" sz="2400" i="0">
                                <a:latin typeface="Cambria Math" panose="02040503050406030204" pitchFamily="18" charset="0"/>
                                <a:ea typeface="Calibri" panose="020F0502020204030204" pitchFamily="34" charset="0"/>
                                <a:cs typeface="Times New Roman" panose="02020603050405020304" pitchFamily="18" charset="0"/>
                              </a:rPr>
                              <m:t>2</m:t>
                            </m:r>
                            <m:d>
                              <m:dPr>
                                <m:ctrlPr>
                                  <a:rPr lang="en-US" sz="2400" i="1">
                                    <a:latin typeface="Cambria Math" panose="02040503050406030204" pitchFamily="18" charset="0"/>
                                    <a:ea typeface="Calibri" panose="020F0502020204030204" pitchFamily="34" charset="0"/>
                                    <a:cs typeface="Times New Roman" panose="02020603050405020304" pitchFamily="18" charset="0"/>
                                  </a:rPr>
                                </m:ctrlPr>
                              </m:dPr>
                              <m:e>
                                <m:r>
                                  <a:rPr lang="en-US" sz="2400" b="1" i="0">
                                    <a:solidFill>
                                      <a:srgbClr val="C00000"/>
                                    </a:solidFill>
                                    <a:latin typeface="Cambria Math" panose="02040503050406030204" pitchFamily="18" charset="0"/>
                                    <a:ea typeface="Calibri" panose="020F0502020204030204" pitchFamily="34" charset="0"/>
                                    <a:cs typeface="Times New Roman" panose="02020603050405020304" pitchFamily="18" charset="0"/>
                                  </a:rPr>
                                  <m:t>𝟐</m:t>
                                </m:r>
                                <m:r>
                                  <a:rPr lang="en-US" sz="2400" b="1" i="0">
                                    <a:solidFill>
                                      <a:srgbClr val="C00000"/>
                                    </a:solidFill>
                                    <a:latin typeface="Cambria Math" panose="02040503050406030204" pitchFamily="18" charset="0"/>
                                    <a:ea typeface="Calibri" panose="020F0502020204030204" pitchFamily="34" charset="0"/>
                                    <a:cs typeface="Times New Roman" panose="02020603050405020304" pitchFamily="18" charset="0"/>
                                  </a:rPr>
                                  <m:t>∗</m:t>
                                </m:r>
                                <m:r>
                                  <a:rPr lang="en-US" sz="2400" b="1" i="0">
                                    <a:solidFill>
                                      <a:srgbClr val="C00000"/>
                                    </a:solidFill>
                                    <a:latin typeface="Cambria Math" panose="02040503050406030204" pitchFamily="18" charset="0"/>
                                    <a:ea typeface="Calibri" panose="020F0502020204030204" pitchFamily="34" charset="0"/>
                                    <a:cs typeface="Times New Roman" panose="02020603050405020304" pitchFamily="18" charset="0"/>
                                  </a:rPr>
                                  <m:t>𝟓</m:t>
                                </m:r>
                                <m:r>
                                  <a:rPr lang="en-US" sz="2400" b="1" i="1" smtClean="0">
                                    <a:solidFill>
                                      <a:srgbClr val="C00000"/>
                                    </a:solidFill>
                                    <a:latin typeface="Cambria Math" panose="02040503050406030204" pitchFamily="18" charset="0"/>
                                    <a:ea typeface="Calibri" panose="020F0502020204030204" pitchFamily="34" charset="0"/>
                                    <a:cs typeface="Times New Roman" panose="02020603050405020304" pitchFamily="18" charset="0"/>
                                  </a:rPr>
                                  <m:t>𝟒𝟕𝟓</m:t>
                                </m:r>
                              </m:e>
                            </m:d>
                            <m:r>
                              <a:rPr lang="en-US" sz="2400" i="0">
                                <a:latin typeface="Cambria Math" panose="02040503050406030204" pitchFamily="18" charset="0"/>
                                <a:ea typeface="Calibri" panose="020F0502020204030204" pitchFamily="34" charset="0"/>
                                <a:cs typeface="Times New Roman" panose="02020603050405020304" pitchFamily="18" charset="0"/>
                              </a:rPr>
                              <m:t>∗1000</m:t>
                            </m:r>
                          </m:num>
                          <m:den>
                            <m:r>
                              <a:rPr lang="en-US" sz="2400" i="0">
                                <a:latin typeface="Cambria Math" panose="02040503050406030204" pitchFamily="18" charset="0"/>
                                <a:ea typeface="Calibri" panose="020F0502020204030204" pitchFamily="34" charset="0"/>
                                <a:cs typeface="Times New Roman" panose="02020603050405020304" pitchFamily="18" charset="0"/>
                              </a:rPr>
                              <m:t>120</m:t>
                            </m:r>
                          </m:den>
                        </m:f>
                      </m:e>
                    </m:rad>
                  </m:oMath>
                </a14:m>
                <a:r>
                  <a:rPr lang="en-US" sz="2400" dirty="0">
                    <a:latin typeface="Book Antiqua" panose="02040602050305030304" pitchFamily="18" charset="0"/>
                    <a:ea typeface="Calibri" panose="020F0502020204030204" pitchFamily="34" charset="0"/>
                    <a:cs typeface="Times New Roman" panose="02020603050405020304" pitchFamily="18" charset="0"/>
                  </a:rPr>
                  <a:t> </a:t>
                </a:r>
              </a:p>
            </p:txBody>
          </p:sp>
        </mc:Choice>
        <mc:Fallback xmlns="">
          <p:sp>
            <p:nvSpPr>
              <p:cNvPr id="6" name="TextBox 5">
                <a:extLst>
                  <a:ext uri="{FF2B5EF4-FFF2-40B4-BE49-F238E27FC236}">
                    <a16:creationId xmlns:a16="http://schemas.microsoft.com/office/drawing/2014/main" id="{A2210AD8-FD52-42B5-8E17-2D1BCC84C177}"/>
                  </a:ext>
                </a:extLst>
              </p:cNvPr>
              <p:cNvSpPr txBox="1">
                <a:spLocks noRot="1" noChangeAspect="1" noMove="1" noResize="1" noEditPoints="1" noAdjustHandles="1" noChangeArrowheads="1" noChangeShapeType="1" noTextEdit="1"/>
              </p:cNvSpPr>
              <p:nvPr/>
            </p:nvSpPr>
            <p:spPr>
              <a:xfrm>
                <a:off x="5638800" y="3213961"/>
                <a:ext cx="4114800" cy="896464"/>
              </a:xfrm>
              <a:prstGeom prst="rect">
                <a:avLst/>
              </a:prstGeom>
              <a:blipFill>
                <a:blip r:embed="rId3"/>
                <a:stretch>
                  <a:fillRect l="-2222"/>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0864BE88-2DBF-4FB9-A502-EF25A7192EE2}"/>
                  </a:ext>
                </a:extLst>
              </p:cNvPr>
              <p:cNvSpPr txBox="1"/>
              <p:nvPr/>
            </p:nvSpPr>
            <p:spPr>
              <a:xfrm>
                <a:off x="228600" y="4221426"/>
                <a:ext cx="5144490" cy="1308435"/>
              </a:xfrm>
              <a:prstGeom prst="rect">
                <a:avLst/>
              </a:prstGeom>
              <a:noFill/>
            </p:spPr>
            <p:txBody>
              <a:bodyPr wrap="square">
                <a:spAutoFit/>
              </a:bodyPr>
              <a:lstStyle/>
              <a:p>
                <a:pPr marL="0" marR="0">
                  <a:lnSpc>
                    <a:spcPct val="107000"/>
                  </a:lnSpc>
                  <a:spcBef>
                    <a:spcPts val="0"/>
                  </a:spcBef>
                  <a:spcAft>
                    <a:spcPts val="800"/>
                  </a:spcAft>
                </a:pPr>
                <a:r>
                  <a:rPr lang="en-US" sz="2400" dirty="0">
                    <a:latin typeface="Book Antiqua" panose="02040602050305030304" pitchFamily="18" charset="0"/>
                    <a:ea typeface="Calibri" panose="020F0502020204030204" pitchFamily="34" charset="0"/>
                    <a:cs typeface="Times New Roman" panose="02020603050405020304" pitchFamily="18" charset="0"/>
                  </a:rPr>
                  <a:t> </a:t>
                </a:r>
                <a14:m>
                  <m:oMath xmlns:m="http://schemas.openxmlformats.org/officeDocument/2006/math">
                    <m:f>
                      <m:fPr>
                        <m:ctrlPr>
                          <a:rPr lang="en-US" sz="2400" i="1">
                            <a:effectLst/>
                            <a:latin typeface="Cambria Math" panose="02040503050406030204" pitchFamily="18" charset="0"/>
                            <a:ea typeface="Calibri" panose="020F0502020204030204" pitchFamily="34" charset="0"/>
                            <a:cs typeface="Times New Roman" panose="02020603050405020304" pitchFamily="18" charset="0"/>
                          </a:rPr>
                        </m:ctrlPr>
                      </m:fPr>
                      <m:num>
                        <m:sSub>
                          <m:sSubPr>
                            <m:ctrlPr>
                              <a:rPr lang="en-US" sz="2400" i="1" smtClean="0">
                                <a:effectLst/>
                                <a:latin typeface="Cambria Math" panose="02040503050406030204" pitchFamily="18" charset="0"/>
                                <a:cs typeface="Times New Roman" panose="02020603050405020304" pitchFamily="18" charset="0"/>
                              </a:rPr>
                            </m:ctrlPr>
                          </m:sSubPr>
                          <m:e>
                            <m:r>
                              <m:rPr>
                                <m:sty m:val="p"/>
                              </m:rPr>
                              <a:rPr lang="en-US" sz="2400" b="0" i="0" smtClean="0">
                                <a:effectLst/>
                                <a:latin typeface="Cambria Math" panose="02040503050406030204" pitchFamily="18" charset="0"/>
                                <a:cs typeface="Times New Roman" panose="02020603050405020304" pitchFamily="18" charset="0"/>
                              </a:rPr>
                              <m:t>EOQ</m:t>
                            </m:r>
                          </m:e>
                          <m:sub>
                            <m:r>
                              <m:rPr>
                                <m:sty m:val="p"/>
                              </m:rPr>
                              <a:rPr lang="en-US" sz="2400" b="0" i="0" smtClean="0">
                                <a:effectLst/>
                                <a:latin typeface="Cambria Math" panose="02040503050406030204" pitchFamily="18" charset="0"/>
                                <a:cs typeface="Times New Roman" panose="02020603050405020304" pitchFamily="18" charset="0"/>
                              </a:rPr>
                              <m:t>New</m:t>
                            </m:r>
                          </m:sub>
                        </m:sSub>
                      </m:num>
                      <m:den>
                        <m:sSub>
                          <m:sSubPr>
                            <m:ctrlPr>
                              <a:rPr lang="en-US" sz="2400" i="1">
                                <a:latin typeface="Cambria Math" panose="02040503050406030204" pitchFamily="18" charset="0"/>
                                <a:cs typeface="Times New Roman" panose="02020603050405020304" pitchFamily="18" charset="0"/>
                              </a:rPr>
                            </m:ctrlPr>
                          </m:sSubPr>
                          <m:e>
                            <m:r>
                              <m:rPr>
                                <m:sty m:val="p"/>
                              </m:rPr>
                              <a:rPr lang="en-US" sz="2400" i="0">
                                <a:latin typeface="Cambria Math" panose="02040503050406030204" pitchFamily="18" charset="0"/>
                                <a:cs typeface="Times New Roman" panose="02020603050405020304" pitchFamily="18" charset="0"/>
                              </a:rPr>
                              <m:t>EOQ</m:t>
                            </m:r>
                          </m:e>
                          <m:sub>
                            <m:r>
                              <m:rPr>
                                <m:sty m:val="p"/>
                              </m:rPr>
                              <a:rPr lang="en-US" sz="2400" b="0" i="0" smtClean="0">
                                <a:latin typeface="Cambria Math" panose="02040503050406030204" pitchFamily="18" charset="0"/>
                                <a:cs typeface="Times New Roman" panose="02020603050405020304" pitchFamily="18" charset="0"/>
                              </a:rPr>
                              <m:t>Old</m:t>
                            </m:r>
                          </m:sub>
                        </m:sSub>
                      </m:den>
                    </m:f>
                    <m:r>
                      <a:rPr lang="en-US" sz="2400" i="0">
                        <a:effectLst/>
                        <a:latin typeface="Cambria Math" panose="02040503050406030204" pitchFamily="18" charset="0"/>
                        <a:ea typeface="Calibri" panose="020F0502020204030204" pitchFamily="34" charset="0"/>
                        <a:cs typeface="Times New Roman" panose="02020603050405020304" pitchFamily="18" charset="0"/>
                      </a:rPr>
                      <m:t>=</m:t>
                    </m:r>
                    <m:f>
                      <m:fPr>
                        <m:ctrlPr>
                          <a:rPr lang="en-US" sz="2400" i="1">
                            <a:effectLst/>
                            <a:latin typeface="Cambria Math" panose="02040503050406030204" pitchFamily="18" charset="0"/>
                            <a:ea typeface="Calibri" panose="020F0502020204030204" pitchFamily="34" charset="0"/>
                            <a:cs typeface="Times New Roman" panose="02020603050405020304" pitchFamily="18" charset="0"/>
                          </a:rPr>
                        </m:ctrlPr>
                      </m:fPr>
                      <m:num>
                        <m:rad>
                          <m:radPr>
                            <m:degHide m:val="on"/>
                            <m:ctrlPr>
                              <a:rPr lang="en-US" sz="2400" i="1">
                                <a:effectLst/>
                                <a:latin typeface="Cambria Math" panose="02040503050406030204" pitchFamily="18" charset="0"/>
                                <a:ea typeface="Calibri" panose="020F0502020204030204" pitchFamily="34" charset="0"/>
                                <a:cs typeface="Times New Roman" panose="02020603050405020304" pitchFamily="18" charset="0"/>
                              </a:rPr>
                            </m:ctrlPr>
                          </m:radPr>
                          <m:deg/>
                          <m:e>
                            <m:f>
                              <m:fPr>
                                <m:ctrlPr>
                                  <a:rPr lang="en-US" sz="2400" i="1">
                                    <a:effectLst/>
                                    <a:latin typeface="Cambria Math" panose="02040503050406030204" pitchFamily="18" charset="0"/>
                                    <a:ea typeface="Calibri" panose="020F0502020204030204" pitchFamily="34" charset="0"/>
                                    <a:cs typeface="Times New Roman" panose="02020603050405020304" pitchFamily="18" charset="0"/>
                                  </a:rPr>
                                </m:ctrlPr>
                              </m:fPr>
                              <m:num>
                                <m:r>
                                  <a:rPr lang="en-US" sz="2400" i="0">
                                    <a:effectLst/>
                                    <a:latin typeface="Cambria Math" panose="02040503050406030204" pitchFamily="18" charset="0"/>
                                    <a:ea typeface="Calibri" panose="020F0502020204030204" pitchFamily="34" charset="0"/>
                                    <a:cs typeface="Times New Roman" panose="02020603050405020304" pitchFamily="18" charset="0"/>
                                  </a:rPr>
                                  <m:t>2</m:t>
                                </m:r>
                                <m:d>
                                  <m:dPr>
                                    <m:ctrlPr>
                                      <a:rPr lang="en-US" sz="2400" i="1">
                                        <a:effectLst/>
                                        <a:latin typeface="Cambria Math" panose="02040503050406030204" pitchFamily="18" charset="0"/>
                                        <a:ea typeface="Calibri" panose="020F0502020204030204" pitchFamily="34" charset="0"/>
                                        <a:cs typeface="Times New Roman" panose="02020603050405020304" pitchFamily="18" charset="0"/>
                                      </a:rPr>
                                    </m:ctrlPr>
                                  </m:dPr>
                                  <m:e>
                                    <m:r>
                                      <a:rPr lang="en-US" sz="2400" b="1" i="0">
                                        <a:solidFill>
                                          <a:srgbClr val="C00000"/>
                                        </a:solidFill>
                                        <a:effectLst/>
                                        <a:latin typeface="Cambria Math" panose="02040503050406030204" pitchFamily="18" charset="0"/>
                                        <a:ea typeface="Calibri" panose="020F0502020204030204" pitchFamily="34" charset="0"/>
                                        <a:cs typeface="Times New Roman" panose="02020603050405020304" pitchFamily="18" charset="0"/>
                                      </a:rPr>
                                      <m:t>𝟐</m:t>
                                    </m:r>
                                    <m:r>
                                      <a:rPr lang="en-US" sz="2400" b="1" i="0">
                                        <a:solidFill>
                                          <a:srgbClr val="C00000"/>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400" b="1" i="0">
                                        <a:solidFill>
                                          <a:srgbClr val="C00000"/>
                                        </a:solidFill>
                                        <a:effectLst/>
                                        <a:latin typeface="Cambria Math" panose="02040503050406030204" pitchFamily="18" charset="0"/>
                                        <a:ea typeface="Calibri" panose="020F0502020204030204" pitchFamily="34" charset="0"/>
                                        <a:cs typeface="Times New Roman" panose="02020603050405020304" pitchFamily="18" charset="0"/>
                                      </a:rPr>
                                      <m:t>𝟓</m:t>
                                    </m:r>
                                    <m:r>
                                      <a:rPr lang="en-US" sz="2400" b="1" i="1" smtClean="0">
                                        <a:solidFill>
                                          <a:srgbClr val="C00000"/>
                                        </a:solidFill>
                                        <a:effectLst/>
                                        <a:latin typeface="Cambria Math" panose="02040503050406030204" pitchFamily="18" charset="0"/>
                                        <a:ea typeface="Calibri" panose="020F0502020204030204" pitchFamily="34" charset="0"/>
                                        <a:cs typeface="Times New Roman" panose="02020603050405020304" pitchFamily="18" charset="0"/>
                                      </a:rPr>
                                      <m:t>𝟒𝟕𝟓</m:t>
                                    </m:r>
                                  </m:e>
                                </m:d>
                                <m:r>
                                  <a:rPr lang="en-US" sz="2400" i="0">
                                    <a:effectLst/>
                                    <a:latin typeface="Cambria Math" panose="02040503050406030204" pitchFamily="18" charset="0"/>
                                    <a:ea typeface="Calibri" panose="020F0502020204030204" pitchFamily="34" charset="0"/>
                                    <a:cs typeface="Times New Roman" panose="02020603050405020304" pitchFamily="18" charset="0"/>
                                  </a:rPr>
                                  <m:t>∗1000</m:t>
                                </m:r>
                              </m:num>
                              <m:den>
                                <m:r>
                                  <a:rPr lang="en-US" sz="2400" i="0">
                                    <a:effectLst/>
                                    <a:latin typeface="Cambria Math" panose="02040503050406030204" pitchFamily="18" charset="0"/>
                                    <a:ea typeface="Calibri" panose="020F0502020204030204" pitchFamily="34" charset="0"/>
                                    <a:cs typeface="Times New Roman" panose="02020603050405020304" pitchFamily="18" charset="0"/>
                                  </a:rPr>
                                  <m:t>120</m:t>
                                </m:r>
                              </m:den>
                            </m:f>
                          </m:e>
                        </m:rad>
                      </m:num>
                      <m:den>
                        <m:rad>
                          <m:radPr>
                            <m:degHide m:val="on"/>
                            <m:ctrlPr>
                              <a:rPr lang="en-US" sz="2400" i="1">
                                <a:effectLst/>
                                <a:latin typeface="Cambria Math" panose="02040503050406030204" pitchFamily="18" charset="0"/>
                                <a:ea typeface="Calibri" panose="020F0502020204030204" pitchFamily="34" charset="0"/>
                                <a:cs typeface="Times New Roman" panose="02020603050405020304" pitchFamily="18" charset="0"/>
                              </a:rPr>
                            </m:ctrlPr>
                          </m:radPr>
                          <m:deg/>
                          <m:e>
                            <m:f>
                              <m:fPr>
                                <m:ctrlPr>
                                  <a:rPr lang="en-US" sz="2400" i="1">
                                    <a:effectLst/>
                                    <a:latin typeface="Cambria Math" panose="02040503050406030204" pitchFamily="18" charset="0"/>
                                    <a:ea typeface="Calibri" panose="020F0502020204030204" pitchFamily="34" charset="0"/>
                                    <a:cs typeface="Times New Roman" panose="02020603050405020304" pitchFamily="18" charset="0"/>
                                  </a:rPr>
                                </m:ctrlPr>
                              </m:fPr>
                              <m:num>
                                <m:r>
                                  <a:rPr lang="en-US" sz="2400" i="0">
                                    <a:effectLst/>
                                    <a:latin typeface="Cambria Math" panose="02040503050406030204" pitchFamily="18" charset="0"/>
                                    <a:ea typeface="Calibri" panose="020F0502020204030204" pitchFamily="34" charset="0"/>
                                    <a:cs typeface="Times New Roman" panose="02020603050405020304" pitchFamily="18" charset="0"/>
                                  </a:rPr>
                                  <m:t>2</m:t>
                                </m:r>
                                <m:d>
                                  <m:dPr>
                                    <m:ctrlPr>
                                      <a:rPr lang="en-US" sz="2400" i="1">
                                        <a:effectLst/>
                                        <a:latin typeface="Cambria Math" panose="02040503050406030204" pitchFamily="18" charset="0"/>
                                        <a:ea typeface="Calibri" panose="020F0502020204030204" pitchFamily="34" charset="0"/>
                                        <a:cs typeface="Times New Roman" panose="02020603050405020304" pitchFamily="18" charset="0"/>
                                      </a:rPr>
                                    </m:ctrlPr>
                                  </m:dPr>
                                  <m:e>
                                    <m:r>
                                      <a:rPr lang="en-US" sz="2400" b="1" i="0">
                                        <a:solidFill>
                                          <a:srgbClr val="C00000"/>
                                        </a:solidFill>
                                        <a:effectLst/>
                                        <a:latin typeface="Cambria Math" panose="02040503050406030204" pitchFamily="18" charset="0"/>
                                        <a:ea typeface="Calibri" panose="020F0502020204030204" pitchFamily="34" charset="0"/>
                                        <a:cs typeface="Times New Roman" panose="02020603050405020304" pitchFamily="18" charset="0"/>
                                      </a:rPr>
                                      <m:t>𝟓</m:t>
                                    </m:r>
                                    <m:r>
                                      <a:rPr lang="en-US" sz="2400" b="1" i="1" smtClean="0">
                                        <a:solidFill>
                                          <a:srgbClr val="C00000"/>
                                        </a:solidFill>
                                        <a:effectLst/>
                                        <a:latin typeface="Cambria Math" panose="02040503050406030204" pitchFamily="18" charset="0"/>
                                        <a:ea typeface="Calibri" panose="020F0502020204030204" pitchFamily="34" charset="0"/>
                                        <a:cs typeface="Times New Roman" panose="02020603050405020304" pitchFamily="18" charset="0"/>
                                      </a:rPr>
                                      <m:t>𝟒𝟕𝟓</m:t>
                                    </m:r>
                                  </m:e>
                                </m:d>
                                <m:r>
                                  <a:rPr lang="en-US" sz="2400" i="0">
                                    <a:effectLst/>
                                    <a:latin typeface="Cambria Math" panose="02040503050406030204" pitchFamily="18" charset="0"/>
                                    <a:ea typeface="Calibri" panose="020F0502020204030204" pitchFamily="34" charset="0"/>
                                    <a:cs typeface="Times New Roman" panose="02020603050405020304" pitchFamily="18" charset="0"/>
                                  </a:rPr>
                                  <m:t>∗1000</m:t>
                                </m:r>
                              </m:num>
                              <m:den>
                                <m:r>
                                  <a:rPr lang="en-US" sz="2400" i="0">
                                    <a:effectLst/>
                                    <a:latin typeface="Cambria Math" panose="02040503050406030204" pitchFamily="18" charset="0"/>
                                    <a:ea typeface="Calibri" panose="020F0502020204030204" pitchFamily="34" charset="0"/>
                                    <a:cs typeface="Times New Roman" panose="02020603050405020304" pitchFamily="18" charset="0"/>
                                  </a:rPr>
                                  <m:t>120</m:t>
                                </m:r>
                              </m:den>
                            </m:f>
                          </m:e>
                        </m:rad>
                      </m:den>
                    </m:f>
                    <m:r>
                      <a:rPr lang="en-US" sz="2400" i="0">
                        <a:effectLst/>
                        <a:latin typeface="Cambria Math" panose="02040503050406030204" pitchFamily="18" charset="0"/>
                        <a:ea typeface="Calibri" panose="020F0502020204030204" pitchFamily="34" charset="0"/>
                        <a:cs typeface="Times New Roman" panose="02020603050405020304" pitchFamily="18" charset="0"/>
                      </a:rPr>
                      <m:t>=</m:t>
                    </m:r>
                    <m:rad>
                      <m:radPr>
                        <m:degHide m:val="on"/>
                        <m:ctrlPr>
                          <a:rPr lang="en-US" sz="2400" i="1">
                            <a:effectLst/>
                            <a:latin typeface="Cambria Math" panose="02040503050406030204" pitchFamily="18" charset="0"/>
                            <a:ea typeface="Calibri" panose="020F0502020204030204" pitchFamily="34" charset="0"/>
                            <a:cs typeface="Times New Roman" panose="02020603050405020304" pitchFamily="18" charset="0"/>
                          </a:rPr>
                        </m:ctrlPr>
                      </m:radPr>
                      <m:deg/>
                      <m:e>
                        <m:r>
                          <a:rPr lang="en-US" sz="2400" i="0">
                            <a:effectLst/>
                            <a:latin typeface="Cambria Math" panose="02040503050406030204" pitchFamily="18" charset="0"/>
                            <a:ea typeface="Calibri" panose="020F0502020204030204" pitchFamily="34" charset="0"/>
                            <a:cs typeface="Times New Roman" panose="02020603050405020304" pitchFamily="18" charset="0"/>
                          </a:rPr>
                          <m:t>2</m:t>
                        </m:r>
                      </m:e>
                    </m:rad>
                    <m:r>
                      <a:rPr lang="en-US" sz="2400" i="0">
                        <a:effectLst/>
                        <a:latin typeface="Cambria Math" panose="02040503050406030204" pitchFamily="18" charset="0"/>
                        <a:ea typeface="Calibri" panose="020F0502020204030204" pitchFamily="34" charset="0"/>
                        <a:cs typeface="Times New Roman" panose="02020603050405020304" pitchFamily="18" charset="0"/>
                      </a:rPr>
                      <m:t> =1.41</m:t>
                    </m:r>
                  </m:oMath>
                </a14:m>
                <a:endParaRPr lang="en-US" sz="2400" dirty="0">
                  <a:effectLst/>
                  <a:latin typeface="Book Antiqua" panose="02040602050305030304" pitchFamily="18" charset="0"/>
                  <a:ea typeface="Calibri" panose="020F0502020204030204" pitchFamily="34" charset="0"/>
                  <a:cs typeface="Times New Roman" panose="02020603050405020304" pitchFamily="18" charset="0"/>
                </a:endParaRPr>
              </a:p>
            </p:txBody>
          </p:sp>
        </mc:Choice>
        <mc:Fallback xmlns="">
          <p:sp>
            <p:nvSpPr>
              <p:cNvPr id="7" name="TextBox 6">
                <a:extLst>
                  <a:ext uri="{FF2B5EF4-FFF2-40B4-BE49-F238E27FC236}">
                    <a16:creationId xmlns:a16="http://schemas.microsoft.com/office/drawing/2014/main" id="{0864BE88-2DBF-4FB9-A502-EF25A7192EE2}"/>
                  </a:ext>
                </a:extLst>
              </p:cNvPr>
              <p:cNvSpPr txBox="1">
                <a:spLocks noRot="1" noChangeAspect="1" noMove="1" noResize="1" noEditPoints="1" noAdjustHandles="1" noChangeArrowheads="1" noChangeShapeType="1" noTextEdit="1"/>
              </p:cNvSpPr>
              <p:nvPr/>
            </p:nvSpPr>
            <p:spPr>
              <a:xfrm>
                <a:off x="228600" y="4221426"/>
                <a:ext cx="5144490" cy="1308435"/>
              </a:xfrm>
              <a:prstGeom prst="rect">
                <a:avLst/>
              </a:prstGeom>
              <a:blipFill>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D38C361A-3F03-439E-9957-9998703D8D42}"/>
                  </a:ext>
                </a:extLst>
              </p:cNvPr>
              <p:cNvSpPr txBox="1"/>
              <p:nvPr/>
            </p:nvSpPr>
            <p:spPr>
              <a:xfrm>
                <a:off x="6248400" y="4422891"/>
                <a:ext cx="4648200" cy="1004699"/>
              </a:xfrm>
              <a:prstGeom prst="rect">
                <a:avLst/>
              </a:prstGeom>
              <a:noFill/>
            </p:spPr>
            <p:txBody>
              <a:bodyPr wrap="square">
                <a:spAutoFit/>
              </a:bodyPr>
              <a:lstStyle/>
              <a:p>
                <a:pPr marL="0" marR="0">
                  <a:lnSpc>
                    <a:spcPct val="107000"/>
                  </a:lnSpc>
                  <a:spcBef>
                    <a:spcPts val="0"/>
                  </a:spcBef>
                  <a:spcAft>
                    <a:spcPts val="800"/>
                  </a:spcAft>
                </a:pPr>
                <a14:m>
                  <m:oMathPara xmlns:m="http://schemas.openxmlformats.org/officeDocument/2006/math">
                    <m:oMathParaPr>
                      <m:jc m:val="left"/>
                    </m:oMathParaPr>
                    <m:oMath xmlns:m="http://schemas.openxmlformats.org/officeDocument/2006/math">
                      <m:f>
                        <m:fPr>
                          <m:ctrlPr>
                            <a:rPr lang="en-US" sz="2400" i="1" smtClean="0">
                              <a:latin typeface="Cambria Math" panose="02040503050406030204" pitchFamily="18" charset="0"/>
                              <a:ea typeface="Calibri" panose="020F0502020204030204" pitchFamily="34" charset="0"/>
                              <a:cs typeface="Times New Roman" panose="02020603050405020304" pitchFamily="18" charset="0"/>
                            </a:rPr>
                          </m:ctrlPr>
                        </m:fPr>
                        <m:num>
                          <m:sSub>
                            <m:sSubPr>
                              <m:ctrlPr>
                                <a:rPr lang="en-US" sz="2400" i="1">
                                  <a:latin typeface="Cambria Math" panose="02040503050406030204" pitchFamily="18" charset="0"/>
                                  <a:cs typeface="Times New Roman" panose="02020603050405020304" pitchFamily="18" charset="0"/>
                                </a:rPr>
                              </m:ctrlPr>
                            </m:sSubPr>
                            <m:e>
                              <m:r>
                                <m:rPr>
                                  <m:sty m:val="p"/>
                                </m:rPr>
                                <a:rPr lang="en-US" sz="2400">
                                  <a:latin typeface="Cambria Math" panose="02040503050406030204" pitchFamily="18" charset="0"/>
                                  <a:cs typeface="Times New Roman" panose="02020603050405020304" pitchFamily="18" charset="0"/>
                                </a:rPr>
                                <m:t>EOQ</m:t>
                              </m:r>
                            </m:e>
                            <m:sub>
                              <m:r>
                                <m:rPr>
                                  <m:sty m:val="p"/>
                                </m:rPr>
                                <a:rPr lang="en-US" sz="2400">
                                  <a:latin typeface="Cambria Math" panose="02040503050406030204" pitchFamily="18" charset="0"/>
                                  <a:cs typeface="Times New Roman" panose="02020603050405020304" pitchFamily="18" charset="0"/>
                                </a:rPr>
                                <m:t>New</m:t>
                              </m:r>
                            </m:sub>
                          </m:sSub>
                        </m:num>
                        <m:den>
                          <m:sSub>
                            <m:sSubPr>
                              <m:ctrlPr>
                                <a:rPr lang="en-US" sz="2400" i="1">
                                  <a:latin typeface="Cambria Math" panose="02040503050406030204" pitchFamily="18" charset="0"/>
                                  <a:cs typeface="Times New Roman" panose="02020603050405020304" pitchFamily="18" charset="0"/>
                                </a:rPr>
                              </m:ctrlPr>
                            </m:sSubPr>
                            <m:e>
                              <m:r>
                                <m:rPr>
                                  <m:sty m:val="p"/>
                                </m:rPr>
                                <a:rPr lang="en-US" sz="2400">
                                  <a:latin typeface="Cambria Math" panose="02040503050406030204" pitchFamily="18" charset="0"/>
                                  <a:cs typeface="Times New Roman" panose="02020603050405020304" pitchFamily="18" charset="0"/>
                                </a:rPr>
                                <m:t>EOQ</m:t>
                              </m:r>
                            </m:e>
                            <m:sub>
                              <m:r>
                                <m:rPr>
                                  <m:sty m:val="p"/>
                                </m:rPr>
                                <a:rPr lang="en-US" sz="2400">
                                  <a:latin typeface="Cambria Math" panose="02040503050406030204" pitchFamily="18" charset="0"/>
                                  <a:cs typeface="Times New Roman" panose="02020603050405020304" pitchFamily="18" charset="0"/>
                                </a:rPr>
                                <m:t>Old</m:t>
                              </m:r>
                            </m:sub>
                          </m:sSub>
                        </m:den>
                      </m:f>
                      <m:r>
                        <a:rPr lang="en-US" sz="2400">
                          <a:latin typeface="Cambria Math" panose="02040503050406030204" pitchFamily="18" charset="0"/>
                          <a:ea typeface="Calibri" panose="020F0502020204030204" pitchFamily="34" charset="0"/>
                          <a:cs typeface="Times New Roman" panose="02020603050405020304" pitchFamily="18" charset="0"/>
                        </a:rPr>
                        <m:t>=</m:t>
                      </m:r>
                      <m:f>
                        <m:fPr>
                          <m:ctrlPr>
                            <a:rPr lang="en-US" sz="2400" i="1">
                              <a:effectLst/>
                              <a:latin typeface="Cambria Math" panose="02040503050406030204" pitchFamily="18" charset="0"/>
                              <a:ea typeface="Calibri" panose="020F0502020204030204" pitchFamily="34" charset="0"/>
                              <a:cs typeface="Times New Roman" panose="02020603050405020304" pitchFamily="18" charset="0"/>
                            </a:rPr>
                          </m:ctrlPr>
                        </m:fPr>
                        <m:num>
                          <m:r>
                            <a:rPr lang="en-US" sz="2400" i="0">
                              <a:effectLst/>
                              <a:latin typeface="Cambria Math" panose="02040503050406030204" pitchFamily="18" charset="0"/>
                              <a:ea typeface="Calibri" panose="020F0502020204030204" pitchFamily="34" charset="0"/>
                              <a:cs typeface="Times New Roman" panose="02020603050405020304" pitchFamily="18" charset="0"/>
                            </a:rPr>
                            <m:t>4</m:t>
                          </m:r>
                          <m:r>
                            <a:rPr lang="en-US" sz="2400" b="0" i="0" smtClean="0">
                              <a:effectLst/>
                              <a:latin typeface="Cambria Math" panose="02040503050406030204" pitchFamily="18" charset="0"/>
                              <a:ea typeface="Calibri" panose="020F0502020204030204" pitchFamily="34" charset="0"/>
                              <a:cs typeface="Times New Roman" panose="02020603050405020304" pitchFamily="18" charset="0"/>
                            </a:rPr>
                            <m:t>27.2</m:t>
                          </m:r>
                        </m:num>
                        <m:den>
                          <m:r>
                            <a:rPr lang="en-US" sz="2400" i="0">
                              <a:effectLst/>
                              <a:latin typeface="Cambria Math" panose="02040503050406030204" pitchFamily="18" charset="0"/>
                              <a:ea typeface="Calibri" panose="020F0502020204030204" pitchFamily="34" charset="0"/>
                              <a:cs typeface="Times New Roman" panose="02020603050405020304" pitchFamily="18" charset="0"/>
                            </a:rPr>
                            <m:t>3</m:t>
                          </m:r>
                          <m:r>
                            <a:rPr lang="en-US" sz="2400" b="0" i="0" smtClean="0">
                              <a:effectLst/>
                              <a:latin typeface="Cambria Math" panose="02040503050406030204" pitchFamily="18" charset="0"/>
                              <a:ea typeface="Calibri" panose="020F0502020204030204" pitchFamily="34" charset="0"/>
                              <a:cs typeface="Times New Roman" panose="02020603050405020304" pitchFamily="18" charset="0"/>
                            </a:rPr>
                            <m:t>0</m:t>
                          </m:r>
                          <m:r>
                            <a:rPr lang="en-US" sz="2400" i="0">
                              <a:effectLst/>
                              <a:latin typeface="Cambria Math" panose="02040503050406030204" pitchFamily="18" charset="0"/>
                              <a:ea typeface="Calibri" panose="020F0502020204030204" pitchFamily="34" charset="0"/>
                              <a:cs typeface="Times New Roman" panose="02020603050405020304" pitchFamily="18" charset="0"/>
                            </a:rPr>
                            <m:t>2</m:t>
                          </m:r>
                        </m:den>
                      </m:f>
                      <m:r>
                        <a:rPr lang="en-US" sz="2400" i="0">
                          <a:effectLst/>
                          <a:latin typeface="Cambria Math" panose="02040503050406030204" pitchFamily="18" charset="0"/>
                          <a:ea typeface="Calibri" panose="020F0502020204030204" pitchFamily="34" charset="0"/>
                          <a:cs typeface="Times New Roman" panose="02020603050405020304" pitchFamily="18" charset="0"/>
                        </a:rPr>
                        <m:t>=1.41= </m:t>
                      </m:r>
                      <m:rad>
                        <m:radPr>
                          <m:degHide m:val="on"/>
                          <m:ctrlPr>
                            <a:rPr lang="en-US" sz="2400" i="1">
                              <a:effectLst/>
                              <a:latin typeface="Cambria Math" panose="02040503050406030204" pitchFamily="18" charset="0"/>
                              <a:ea typeface="Calibri" panose="020F0502020204030204" pitchFamily="34" charset="0"/>
                              <a:cs typeface="Times New Roman" panose="02020603050405020304" pitchFamily="18" charset="0"/>
                            </a:rPr>
                          </m:ctrlPr>
                        </m:radPr>
                        <m:deg/>
                        <m:e>
                          <m:r>
                            <a:rPr lang="en-US" sz="2400" i="0">
                              <a:effectLst/>
                              <a:latin typeface="Cambria Math" panose="02040503050406030204" pitchFamily="18" charset="0"/>
                              <a:ea typeface="Calibri" panose="020F0502020204030204" pitchFamily="34" charset="0"/>
                              <a:cs typeface="Times New Roman" panose="02020603050405020304" pitchFamily="18" charset="0"/>
                            </a:rPr>
                            <m:t>2</m:t>
                          </m:r>
                        </m:e>
                      </m:rad>
                      <m:r>
                        <a:rPr lang="en-US" sz="2400" i="0">
                          <a:effectLst/>
                          <a:latin typeface="Cambria Math" panose="02040503050406030204" pitchFamily="18" charset="0"/>
                          <a:ea typeface="Calibri" panose="020F0502020204030204" pitchFamily="34" charset="0"/>
                          <a:cs typeface="Times New Roman" panose="02020603050405020304" pitchFamily="18" charset="0"/>
                        </a:rPr>
                        <m:t> </m:t>
                      </m:r>
                    </m:oMath>
                  </m:oMathPara>
                </a14:m>
                <a:endParaRPr lang="en-US" sz="2400" dirty="0">
                  <a:effectLst/>
                  <a:latin typeface="Book Antiqua" panose="02040602050305030304" pitchFamily="18" charset="0"/>
                  <a:ea typeface="Calibri" panose="020F0502020204030204" pitchFamily="34" charset="0"/>
                  <a:cs typeface="Times New Roman" panose="02020603050405020304" pitchFamily="18" charset="0"/>
                </a:endParaRPr>
              </a:p>
            </p:txBody>
          </p:sp>
        </mc:Choice>
        <mc:Fallback xmlns="">
          <p:sp>
            <p:nvSpPr>
              <p:cNvPr id="8" name="TextBox 7">
                <a:extLst>
                  <a:ext uri="{FF2B5EF4-FFF2-40B4-BE49-F238E27FC236}">
                    <a16:creationId xmlns:a16="http://schemas.microsoft.com/office/drawing/2014/main" id="{D38C361A-3F03-439E-9957-9998703D8D42}"/>
                  </a:ext>
                </a:extLst>
              </p:cNvPr>
              <p:cNvSpPr txBox="1">
                <a:spLocks noRot="1" noChangeAspect="1" noMove="1" noResize="1" noEditPoints="1" noAdjustHandles="1" noChangeArrowheads="1" noChangeShapeType="1" noTextEdit="1"/>
              </p:cNvSpPr>
              <p:nvPr/>
            </p:nvSpPr>
            <p:spPr>
              <a:xfrm>
                <a:off x="6248400" y="4422891"/>
                <a:ext cx="4648200" cy="1004699"/>
              </a:xfrm>
              <a:prstGeom prst="rect">
                <a:avLst/>
              </a:prstGeom>
              <a:blipFill>
                <a:blip r:embed="rId5"/>
                <a:stretch>
                  <a:fillRect/>
                </a:stretch>
              </a:blipFill>
            </p:spPr>
            <p:txBody>
              <a:bodyPr/>
              <a:lstStyle/>
              <a:p>
                <a:r>
                  <a:rPr lang="en-US">
                    <a:noFill/>
                  </a:rPr>
                  <a:t> </a:t>
                </a:r>
              </a:p>
            </p:txBody>
          </p:sp>
        </mc:Fallback>
      </mc:AlternateContent>
      <p:sp>
        <p:nvSpPr>
          <p:cNvPr id="9" name="TextBox 8">
            <a:extLst>
              <a:ext uri="{FF2B5EF4-FFF2-40B4-BE49-F238E27FC236}">
                <a16:creationId xmlns:a16="http://schemas.microsoft.com/office/drawing/2014/main" id="{3E072F24-7BBD-4CCD-9F58-E0967BAC2DED}"/>
              </a:ext>
            </a:extLst>
          </p:cNvPr>
          <p:cNvSpPr txBox="1"/>
          <p:nvPr/>
        </p:nvSpPr>
        <p:spPr>
          <a:xfrm>
            <a:off x="266205" y="5846019"/>
            <a:ext cx="7543800" cy="472630"/>
          </a:xfrm>
          <a:prstGeom prst="rect">
            <a:avLst/>
          </a:prstGeom>
          <a:noFill/>
        </p:spPr>
        <p:txBody>
          <a:bodyPr wrap="square">
            <a:spAutoFit/>
          </a:bodyPr>
          <a:lstStyle/>
          <a:p>
            <a:pPr marL="0" marR="0">
              <a:lnSpc>
                <a:spcPct val="107000"/>
              </a:lnSpc>
              <a:spcBef>
                <a:spcPts val="0"/>
              </a:spcBef>
              <a:spcAft>
                <a:spcPts val="800"/>
              </a:spcAft>
            </a:pPr>
            <a:r>
              <a:rPr lang="en-US" sz="2400" dirty="0">
                <a:effectLst/>
                <a:latin typeface="Book Antiqua" panose="02040602050305030304" pitchFamily="18" charset="0"/>
                <a:ea typeface="Calibri" panose="020F0502020204030204" pitchFamily="34" charset="0"/>
                <a:cs typeface="Times New Roman" panose="02020603050405020304" pitchFamily="18" charset="0"/>
              </a:rPr>
              <a:t>If demand is doubled, EOQ decreases by SQRT(2)</a:t>
            </a:r>
          </a:p>
        </p:txBody>
      </p:sp>
    </p:spTree>
    <p:extLst>
      <p:ext uri="{BB962C8B-B14F-4D97-AF65-F5344CB8AC3E}">
        <p14:creationId xmlns:p14="http://schemas.microsoft.com/office/powerpoint/2010/main" val="198372119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dissolv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dissolve">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dissolve">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dissolve">
                                      <p:cBhvr>
                                        <p:cTn id="2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4">
            <a:extLst>
              <a:ext uri="{FF2B5EF4-FFF2-40B4-BE49-F238E27FC236}">
                <a16:creationId xmlns:a16="http://schemas.microsoft.com/office/drawing/2014/main" id="{37525F35-E974-4E26-A1B6-670D5DEBBB85}"/>
              </a:ext>
            </a:extLst>
          </p:cNvPr>
          <p:cNvSpPr txBox="1">
            <a:spLocks noChangeArrowheads="1"/>
          </p:cNvSpPr>
          <p:nvPr/>
        </p:nvSpPr>
        <p:spPr bwMode="auto">
          <a:xfrm>
            <a:off x="0" y="0"/>
            <a:ext cx="12192000" cy="584775"/>
          </a:xfrm>
          <a:prstGeom prst="rect">
            <a:avLst/>
          </a:prstGeom>
          <a:noFill/>
          <a:ln w="12700">
            <a:noFill/>
            <a:miter lim="800000"/>
            <a:headEnd/>
            <a:tailEnd/>
          </a:ln>
        </p:spPr>
        <p:txBody>
          <a:bodyPr wrap="square">
            <a:spAutoFit/>
          </a:bodyPr>
          <a:lstStyle>
            <a:defPPr>
              <a:defRPr lang="en-US"/>
            </a:defPPr>
            <a:lvl1pPr>
              <a:spcAft>
                <a:spcPts val="600"/>
              </a:spcAft>
              <a:defRPr sz="3200">
                <a:solidFill>
                  <a:schemeClr val="bg1"/>
                </a:solidFill>
                <a:latin typeface="Impact" pitchFamily="34" charset="0"/>
              </a:defRPr>
            </a:lvl1pPr>
          </a:lstStyle>
          <a:p>
            <a:r>
              <a:rPr lang="en-US" dirty="0"/>
              <a:t>Square Root Effect- Changes in EOQ</a:t>
            </a:r>
          </a:p>
        </p:txBody>
      </p:sp>
      <mc:AlternateContent xmlns:mc="http://schemas.openxmlformats.org/markup-compatibility/2006" xmlns:a14="http://schemas.microsoft.com/office/drawing/2010/main">
        <mc:Choice Requires="a14">
          <p:sp>
            <p:nvSpPr>
              <p:cNvPr id="4" name="TextBox 3">
                <a:extLst>
                  <a:ext uri="{FF2B5EF4-FFF2-40B4-BE49-F238E27FC236}">
                    <a16:creationId xmlns:a16="http://schemas.microsoft.com/office/drawing/2014/main" id="{377DAA0E-E35F-4EE1-AC8A-CEDBF387D671}"/>
                  </a:ext>
                </a:extLst>
              </p:cNvPr>
              <p:cNvSpPr txBox="1"/>
              <p:nvPr/>
            </p:nvSpPr>
            <p:spPr>
              <a:xfrm>
                <a:off x="19792" y="584775"/>
                <a:ext cx="12192000" cy="5109219"/>
              </a:xfrm>
              <a:prstGeom prst="rect">
                <a:avLst/>
              </a:prstGeom>
              <a:noFill/>
            </p:spPr>
            <p:txBody>
              <a:bodyPr wrap="square">
                <a:spAutoFit/>
              </a:bodyPr>
              <a:lstStyle/>
              <a:p>
                <a:pPr marL="0" marR="0">
                  <a:lnSpc>
                    <a:spcPct val="107000"/>
                  </a:lnSpc>
                  <a:spcBef>
                    <a:spcPts val="0"/>
                  </a:spcBef>
                  <a:spcAft>
                    <a:spcPts val="800"/>
                  </a:spcAft>
                </a:pPr>
                <a:r>
                  <a:rPr lang="en-US" sz="2400" dirty="0">
                    <a:effectLst/>
                    <a:latin typeface="Book Antiqua" panose="02040602050305030304" pitchFamily="18" charset="0"/>
                    <a:ea typeface="Calibri" panose="020F0502020204030204" pitchFamily="34" charset="0"/>
                    <a:cs typeface="Times New Roman" panose="02020603050405020304" pitchFamily="18" charset="0"/>
                  </a:rPr>
                  <a:t>The same is true for S. For example, if S is reduced to $250, that is divided by 4. Then EOQ is halved.</a:t>
                </a:r>
              </a:p>
              <a:p>
                <a:pPr marL="0" marR="0">
                  <a:lnSpc>
                    <a:spcPct val="107000"/>
                  </a:lnSpc>
                  <a:spcBef>
                    <a:spcPts val="0"/>
                  </a:spcBef>
                  <a:spcAft>
                    <a:spcPts val="800"/>
                  </a:spcAft>
                </a:pPr>
                <a:r>
                  <a:rPr lang="en-US" sz="2400" dirty="0">
                    <a:effectLst/>
                    <a:latin typeface="Book Antiqua" panose="02040602050305030304" pitchFamily="18" charset="0"/>
                    <a:ea typeface="Times New Roman" panose="02020603050405020304" pitchFamily="18" charset="0"/>
                    <a:cs typeface="Times New Roman" panose="02020603050405020304" pitchFamily="18" charset="0"/>
                  </a:rPr>
                  <a:t>EOQ = </a:t>
                </a:r>
                <a14:m>
                  <m:oMath xmlns:m="http://schemas.openxmlformats.org/officeDocument/2006/math">
                    <m:rad>
                      <m:radPr>
                        <m:degHide m:val="on"/>
                        <m:ctrlPr>
                          <a:rPr lang="en-US" sz="2400" i="1">
                            <a:effectLst/>
                            <a:latin typeface="Cambria Math" panose="02040503050406030204" pitchFamily="18" charset="0"/>
                            <a:ea typeface="Calibri" panose="020F0502020204030204" pitchFamily="34" charset="0"/>
                            <a:cs typeface="Times New Roman" panose="02020603050405020304" pitchFamily="18" charset="0"/>
                          </a:rPr>
                        </m:ctrlPr>
                      </m:radPr>
                      <m:deg/>
                      <m:e>
                        <m:f>
                          <m:fPr>
                            <m:ctrlPr>
                              <a:rPr lang="en-US" sz="2400" i="1">
                                <a:effectLst/>
                                <a:latin typeface="Cambria Math" panose="02040503050406030204" pitchFamily="18" charset="0"/>
                                <a:ea typeface="Calibri" panose="020F0502020204030204" pitchFamily="34" charset="0"/>
                                <a:cs typeface="Times New Roman" panose="02020603050405020304" pitchFamily="18" charset="0"/>
                              </a:rPr>
                            </m:ctrlPr>
                          </m:fPr>
                          <m:num>
                            <m:r>
                              <a:rPr lang="en-US" sz="2400" i="1">
                                <a:effectLst/>
                                <a:latin typeface="Cambria Math" panose="02040503050406030204" pitchFamily="18" charset="0"/>
                                <a:ea typeface="Calibri" panose="020F0502020204030204" pitchFamily="34" charset="0"/>
                                <a:cs typeface="Times New Roman" panose="02020603050405020304" pitchFamily="18" charset="0"/>
                              </a:rPr>
                              <m:t>2∗</m:t>
                            </m:r>
                            <m:r>
                              <a:rPr lang="en-US" sz="2400" i="1">
                                <a:latin typeface="Cambria Math" panose="02040503050406030204" pitchFamily="18" charset="0"/>
                                <a:ea typeface="Calibri" panose="020F0502020204030204" pitchFamily="34" charset="0"/>
                                <a:cs typeface="Times New Roman" panose="02020603050405020304" pitchFamily="18" charset="0"/>
                              </a:rPr>
                              <m:t>5475</m:t>
                            </m:r>
                            <m:r>
                              <a:rPr lang="en-US" sz="2400" i="1">
                                <a:effectLst/>
                                <a:latin typeface="Cambria Math" panose="02040503050406030204" pitchFamily="18" charset="0"/>
                                <a:ea typeface="Calibri" panose="020F0502020204030204" pitchFamily="34" charset="0"/>
                                <a:cs typeface="Times New Roman" panose="02020603050405020304" pitchFamily="18" charset="0"/>
                              </a:rPr>
                              <m:t>∗</m:t>
                            </m:r>
                            <m:r>
                              <a:rPr lang="en-US" sz="2400" b="1" i="1">
                                <a:solidFill>
                                  <a:srgbClr val="C00000"/>
                                </a:solidFill>
                                <a:effectLst/>
                                <a:latin typeface="Cambria Math" panose="02040503050406030204" pitchFamily="18" charset="0"/>
                                <a:ea typeface="Calibri" panose="020F0502020204030204" pitchFamily="34" charset="0"/>
                                <a:cs typeface="Times New Roman" panose="02020603050405020304" pitchFamily="18" charset="0"/>
                              </a:rPr>
                              <m:t>𝟐𝟓𝟎</m:t>
                            </m:r>
                          </m:num>
                          <m:den>
                            <m:r>
                              <a:rPr lang="en-US" sz="2400" i="1">
                                <a:effectLst/>
                                <a:latin typeface="Cambria Math" panose="02040503050406030204" pitchFamily="18" charset="0"/>
                                <a:ea typeface="Calibri" panose="020F0502020204030204" pitchFamily="34" charset="0"/>
                                <a:cs typeface="Times New Roman" panose="02020603050405020304" pitchFamily="18" charset="0"/>
                              </a:rPr>
                              <m:t>120</m:t>
                            </m:r>
                          </m:den>
                        </m:f>
                      </m:e>
                    </m:rad>
                    <m:r>
                      <a:rPr lang="en-US" sz="2400" i="1">
                        <a:effectLst/>
                        <a:latin typeface="Cambria Math" panose="02040503050406030204" pitchFamily="18" charset="0"/>
                        <a:ea typeface="Calibri" panose="020F0502020204030204" pitchFamily="34" charset="0"/>
                        <a:cs typeface="Times New Roman" panose="02020603050405020304" pitchFamily="18" charset="0"/>
                      </a:rPr>
                      <m:t>= </m:t>
                    </m:r>
                  </m:oMath>
                </a14:m>
                <a:r>
                  <a:rPr lang="en-US" sz="2400" dirty="0">
                    <a:effectLst/>
                    <a:latin typeface="Book Antiqua" panose="02040602050305030304" pitchFamily="18" charset="0"/>
                    <a:ea typeface="Times New Roman" panose="02020603050405020304" pitchFamily="18" charset="0"/>
                    <a:cs typeface="Times New Roman" panose="02020603050405020304" pitchFamily="18" charset="0"/>
                  </a:rPr>
                  <a:t>151. That is 50% of 302.</a:t>
                </a:r>
                <a:endParaRPr lang="en-US" sz="2400" dirty="0">
                  <a:effectLst/>
                  <a:latin typeface="Book Antiqua" panose="02040602050305030304"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400" dirty="0">
                    <a:effectLst/>
                    <a:latin typeface="Book Antiqua" panose="02040602050305030304" pitchFamily="18" charset="0"/>
                    <a:ea typeface="Times New Roman" panose="02020603050405020304" pitchFamily="18" charset="0"/>
                    <a:cs typeface="Times New Roman" panose="02020603050405020304" pitchFamily="18" charset="0"/>
                  </a:rPr>
                  <a:t>If H is reduced to 1/4 of the original value, EOQ is doubled. </a:t>
                </a:r>
                <a:endParaRPr lang="en-US" sz="2400" dirty="0">
                  <a:effectLst/>
                  <a:latin typeface="Book Antiqua" panose="02040602050305030304"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400" dirty="0">
                    <a:effectLst/>
                    <a:latin typeface="Book Antiqua" panose="02040602050305030304" pitchFamily="18" charset="0"/>
                    <a:ea typeface="Times New Roman" panose="02020603050405020304" pitchFamily="18" charset="0"/>
                    <a:cs typeface="Times New Roman" panose="02020603050405020304" pitchFamily="18" charset="0"/>
                  </a:rPr>
                  <a:t>EOQ = </a:t>
                </a:r>
                <a14:m>
                  <m:oMath xmlns:m="http://schemas.openxmlformats.org/officeDocument/2006/math">
                    <m:rad>
                      <m:radPr>
                        <m:degHide m:val="on"/>
                        <m:ctrlPr>
                          <a:rPr lang="en-US" sz="2400" i="1">
                            <a:effectLst/>
                            <a:latin typeface="Cambria Math" panose="02040503050406030204" pitchFamily="18" charset="0"/>
                            <a:ea typeface="Calibri" panose="020F0502020204030204" pitchFamily="34" charset="0"/>
                            <a:cs typeface="Times New Roman" panose="02020603050405020304" pitchFamily="18" charset="0"/>
                          </a:rPr>
                        </m:ctrlPr>
                      </m:radPr>
                      <m:deg/>
                      <m:e>
                        <m:f>
                          <m:fPr>
                            <m:ctrlPr>
                              <a:rPr lang="en-US" sz="2400" i="1">
                                <a:effectLst/>
                                <a:latin typeface="Cambria Math" panose="02040503050406030204" pitchFamily="18" charset="0"/>
                                <a:ea typeface="Calibri" panose="020F0502020204030204" pitchFamily="34" charset="0"/>
                                <a:cs typeface="Times New Roman" panose="02020603050405020304" pitchFamily="18" charset="0"/>
                              </a:rPr>
                            </m:ctrlPr>
                          </m:fPr>
                          <m:num>
                            <m:r>
                              <a:rPr lang="en-US" sz="2400" i="1">
                                <a:effectLst/>
                                <a:latin typeface="Cambria Math" panose="02040503050406030204" pitchFamily="18" charset="0"/>
                                <a:ea typeface="Calibri" panose="020F0502020204030204" pitchFamily="34" charset="0"/>
                                <a:cs typeface="Times New Roman" panose="02020603050405020304" pitchFamily="18" charset="0"/>
                              </a:rPr>
                              <m:t>2∗</m:t>
                            </m:r>
                            <m:r>
                              <a:rPr lang="en-US" sz="2400" i="1" smtClean="0">
                                <a:effectLst/>
                                <a:latin typeface="Cambria Math" panose="02040503050406030204" pitchFamily="18" charset="0"/>
                                <a:ea typeface="Calibri" panose="020F0502020204030204" pitchFamily="34" charset="0"/>
                                <a:cs typeface="Times New Roman" panose="02020603050405020304" pitchFamily="18" charset="0"/>
                              </a:rPr>
                              <m:t>5475</m:t>
                            </m:r>
                            <m:r>
                              <a:rPr lang="en-US" sz="2400" i="1">
                                <a:effectLst/>
                                <a:latin typeface="Cambria Math" panose="02040503050406030204" pitchFamily="18" charset="0"/>
                                <a:ea typeface="Calibri" panose="020F0502020204030204" pitchFamily="34" charset="0"/>
                                <a:cs typeface="Times New Roman" panose="02020603050405020304" pitchFamily="18" charset="0"/>
                              </a:rPr>
                              <m:t>∗</m:t>
                            </m:r>
                            <m:r>
                              <a:rPr lang="en-US" sz="2400" b="0" i="1" smtClean="0">
                                <a:effectLst/>
                                <a:latin typeface="Cambria Math" panose="02040503050406030204" pitchFamily="18" charset="0"/>
                                <a:ea typeface="Calibri" panose="020F0502020204030204" pitchFamily="34" charset="0"/>
                                <a:cs typeface="Times New Roman" panose="02020603050405020304" pitchFamily="18" charset="0"/>
                              </a:rPr>
                              <m:t>1000</m:t>
                            </m:r>
                          </m:num>
                          <m:den>
                            <m:r>
                              <a:rPr lang="en-US" sz="2400" b="1" i="1">
                                <a:solidFill>
                                  <a:srgbClr val="C00000"/>
                                </a:solidFill>
                                <a:effectLst/>
                                <a:latin typeface="Cambria Math" panose="02040503050406030204" pitchFamily="18" charset="0"/>
                                <a:ea typeface="Calibri" panose="020F0502020204030204" pitchFamily="34" charset="0"/>
                                <a:cs typeface="Times New Roman" panose="02020603050405020304" pitchFamily="18" charset="0"/>
                              </a:rPr>
                              <m:t>𝟑𝟎</m:t>
                            </m:r>
                          </m:den>
                        </m:f>
                      </m:e>
                    </m:rad>
                    <m:r>
                      <a:rPr lang="en-US" sz="2400" b="0" i="0" smtClean="0">
                        <a:solidFill>
                          <a:srgbClr val="C00000"/>
                        </a:solidFill>
                        <a:effectLst/>
                        <a:latin typeface="Cambria Math" panose="02040503050406030204" pitchFamily="18" charset="0"/>
                        <a:ea typeface="Calibri" panose="020F0502020204030204" pitchFamily="34" charset="0"/>
                        <a:cs typeface="Times New Roman" panose="02020603050405020304" pitchFamily="18" charset="0"/>
                      </a:rPr>
                      <m:t> </m:t>
                    </m:r>
                  </m:oMath>
                </a14:m>
                <a:r>
                  <a:rPr lang="en-US" sz="2400" dirty="0">
                    <a:effectLst/>
                    <a:latin typeface="Book Antiqua" panose="02040602050305030304" pitchFamily="18" charset="0"/>
                    <a:ea typeface="Times New Roman" panose="02020603050405020304" pitchFamily="18" charset="0"/>
                    <a:cs typeface="Times New Roman" panose="02020603050405020304" pitchFamily="18" charset="0"/>
                  </a:rPr>
                  <a:t> = 604 that is twice 302.</a:t>
                </a:r>
              </a:p>
              <a:p>
                <a:pPr>
                  <a:spcBef>
                    <a:spcPct val="20000"/>
                  </a:spcBef>
                  <a:defRPr/>
                </a:pPr>
                <a:r>
                  <a:rPr lang="en-US" sz="2400" kern="0" dirty="0">
                    <a:latin typeface="Book Antiqua" pitchFamily="18" charset="0"/>
                  </a:rPr>
                  <a:t>Average Inventory (I) when we do not have safety stock is referred to as Cycle Inventory (</a:t>
                </a:r>
                <a:r>
                  <a:rPr lang="en-US" sz="2400" kern="0" dirty="0" err="1">
                    <a:latin typeface="Book Antiqua" pitchFamily="18" charset="0"/>
                  </a:rPr>
                  <a:t>Icycle</a:t>
                </a:r>
                <a:r>
                  <a:rPr lang="en-US" sz="2400" kern="0" dirty="0">
                    <a:latin typeface="Book Antiqua" pitchFamily="18" charset="0"/>
                  </a:rPr>
                  <a:t>). Cycle Inventory (</a:t>
                </a:r>
                <a:r>
                  <a:rPr lang="en-US" sz="2400" kern="0" dirty="0" err="1">
                    <a:latin typeface="Book Antiqua" pitchFamily="18" charset="0"/>
                  </a:rPr>
                  <a:t>Icycle</a:t>
                </a:r>
                <a:r>
                  <a:rPr lang="en-US" sz="2400" kern="0" dirty="0">
                    <a:latin typeface="Book Antiqua" pitchFamily="18" charset="0"/>
                  </a:rPr>
                  <a:t>) when we order Q is Q/2, and for EOQ is .</a:t>
                </a:r>
              </a:p>
              <a:p>
                <a:pPr>
                  <a:spcBef>
                    <a:spcPct val="20000"/>
                  </a:spcBef>
                  <a:defRPr/>
                </a:pPr>
                <a:r>
                  <a:rPr lang="en-US" sz="2400" kern="0" dirty="0">
                    <a:latin typeface="Book Antiqua" pitchFamily="18" charset="0"/>
                  </a:rPr>
                  <a:t>I = EOQ/2  </a:t>
                </a:r>
                <a:r>
                  <a:rPr lang="en-US" sz="2400" kern="0" dirty="0">
                    <a:latin typeface="Book Antiqua" pitchFamily="18" charset="0"/>
                    <a:sym typeface="Wingdings" panose="05000000000000000000" pitchFamily="2" charset="2"/>
                  </a:rPr>
                  <a:t> </a:t>
                </a:r>
                <a14:m>
                  <m:oMath xmlns:m="http://schemas.openxmlformats.org/officeDocument/2006/math">
                    <m:r>
                      <a:rPr lang="en-US" sz="2400" i="1" kern="0">
                        <a:latin typeface="Cambria Math"/>
                      </a:rPr>
                      <m:t>𝐼</m:t>
                    </m:r>
                    <m:r>
                      <a:rPr lang="en-US" sz="2400" i="1" kern="0">
                        <a:latin typeface="Cambria Math"/>
                      </a:rPr>
                      <m:t>=</m:t>
                    </m:r>
                    <m:f>
                      <m:fPr>
                        <m:ctrlPr>
                          <a:rPr lang="en-US" sz="2400" i="1" kern="0">
                            <a:latin typeface="Cambria Math" panose="02040503050406030204" pitchFamily="18" charset="0"/>
                          </a:rPr>
                        </m:ctrlPr>
                      </m:fPr>
                      <m:num>
                        <m:r>
                          <a:rPr lang="en-US" sz="2400" i="1" kern="0">
                            <a:latin typeface="Cambria Math"/>
                          </a:rPr>
                          <m:t>𝐸𝑂𝑄</m:t>
                        </m:r>
                      </m:num>
                      <m:den>
                        <m:r>
                          <a:rPr lang="en-US" sz="2400" i="1" kern="0">
                            <a:latin typeface="Cambria Math"/>
                          </a:rPr>
                          <m:t>2</m:t>
                        </m:r>
                      </m:den>
                    </m:f>
                  </m:oMath>
                </a14:m>
                <a:r>
                  <a:rPr lang="en-US" sz="2400" kern="0" dirty="0">
                    <a:latin typeface="Book Antiqua" pitchFamily="18" charset="0"/>
                  </a:rPr>
                  <a:t> = </a:t>
                </a:r>
                <a14:m>
                  <m:oMath xmlns:m="http://schemas.openxmlformats.org/officeDocument/2006/math">
                    <m:f>
                      <m:fPr>
                        <m:ctrlPr>
                          <a:rPr lang="en-US" sz="2400" i="1" kern="0" dirty="0">
                            <a:latin typeface="Cambria Math" panose="02040503050406030204" pitchFamily="18" charset="0"/>
                          </a:rPr>
                        </m:ctrlPr>
                      </m:fPr>
                      <m:num>
                        <m:rad>
                          <m:radPr>
                            <m:degHide m:val="on"/>
                            <m:ctrlPr>
                              <a:rPr lang="en-US" sz="2400" i="1" kern="0" dirty="0">
                                <a:latin typeface="Cambria Math" panose="02040503050406030204" pitchFamily="18" charset="0"/>
                              </a:rPr>
                            </m:ctrlPr>
                          </m:radPr>
                          <m:deg/>
                          <m:e>
                            <m:f>
                              <m:fPr>
                                <m:ctrlPr>
                                  <a:rPr lang="en-US" sz="2400" i="1" kern="0" dirty="0">
                                    <a:latin typeface="Cambria Math" panose="02040503050406030204" pitchFamily="18" charset="0"/>
                                  </a:rPr>
                                </m:ctrlPr>
                              </m:fPr>
                              <m:num>
                                <m:r>
                                  <a:rPr lang="en-US" sz="2400" i="1" kern="0" dirty="0">
                                    <a:latin typeface="Cambria Math"/>
                                  </a:rPr>
                                  <m:t>2</m:t>
                                </m:r>
                                <m:r>
                                  <a:rPr lang="en-US" sz="2400" i="1" kern="0" dirty="0">
                                    <a:latin typeface="Cambria Math"/>
                                  </a:rPr>
                                  <m:t>𝑅𝑆</m:t>
                                </m:r>
                              </m:num>
                              <m:den>
                                <m:r>
                                  <a:rPr lang="en-US" sz="2400" i="1" kern="0" dirty="0">
                                    <a:latin typeface="Cambria Math"/>
                                  </a:rPr>
                                  <m:t>𝐻</m:t>
                                </m:r>
                              </m:den>
                            </m:f>
                          </m:e>
                        </m:rad>
                      </m:num>
                      <m:den>
                        <m:r>
                          <a:rPr lang="en-US" sz="2400" i="1" kern="0" dirty="0">
                            <a:latin typeface="Cambria Math"/>
                          </a:rPr>
                          <m:t>2</m:t>
                        </m:r>
                      </m:den>
                    </m:f>
                  </m:oMath>
                </a14:m>
                <a:r>
                  <a:rPr lang="en-US" sz="2400" kern="0" dirty="0">
                    <a:latin typeface="Book Antiqua" pitchFamily="18" charset="0"/>
                  </a:rPr>
                  <a:t> = </a:t>
                </a:r>
                <a14:m>
                  <m:oMath xmlns:m="http://schemas.openxmlformats.org/officeDocument/2006/math">
                    <m:rad>
                      <m:radPr>
                        <m:degHide m:val="on"/>
                        <m:ctrlPr>
                          <a:rPr lang="en-US" sz="2400" i="1" kern="0" dirty="0">
                            <a:latin typeface="Cambria Math" panose="02040503050406030204" pitchFamily="18" charset="0"/>
                          </a:rPr>
                        </m:ctrlPr>
                      </m:radPr>
                      <m:deg/>
                      <m:e>
                        <m:f>
                          <m:fPr>
                            <m:ctrlPr>
                              <a:rPr lang="en-US" sz="2400" i="1" kern="0" dirty="0">
                                <a:latin typeface="Cambria Math" panose="02040503050406030204" pitchFamily="18" charset="0"/>
                              </a:rPr>
                            </m:ctrlPr>
                          </m:fPr>
                          <m:num>
                            <m:r>
                              <a:rPr lang="en-US" sz="2400" i="1" kern="0" dirty="0">
                                <a:latin typeface="Cambria Math"/>
                              </a:rPr>
                              <m:t>2</m:t>
                            </m:r>
                            <m:r>
                              <a:rPr lang="en-US" sz="2400" i="1" kern="0" dirty="0">
                                <a:latin typeface="Cambria Math"/>
                              </a:rPr>
                              <m:t>𝑅𝑆</m:t>
                            </m:r>
                            <m:r>
                              <a:rPr lang="en-US" sz="2400" i="1" kern="0" dirty="0">
                                <a:latin typeface="Cambria Math" panose="02040503050406030204" pitchFamily="18" charset="0"/>
                              </a:rPr>
                              <m:t> </m:t>
                            </m:r>
                          </m:num>
                          <m:den>
                            <m:r>
                              <a:rPr lang="en-US" sz="2400" i="1" kern="0" dirty="0">
                                <a:latin typeface="Cambria Math"/>
                              </a:rPr>
                              <m:t>4</m:t>
                            </m:r>
                            <m:r>
                              <a:rPr lang="en-US" sz="2400" i="1" kern="0" dirty="0">
                                <a:latin typeface="Cambria Math"/>
                              </a:rPr>
                              <m:t>𝐻</m:t>
                            </m:r>
                          </m:den>
                        </m:f>
                      </m:e>
                    </m:rad>
                    <m:r>
                      <a:rPr lang="en-US" sz="2400" kern="0" dirty="0">
                        <a:latin typeface="Cambria Math" panose="02040503050406030204" pitchFamily="18" charset="0"/>
                      </a:rPr>
                      <m:t> </m:t>
                    </m:r>
                  </m:oMath>
                </a14:m>
                <a:r>
                  <a:rPr lang="en-US" sz="2400" kern="0" dirty="0">
                    <a:latin typeface="Book Antiqua" pitchFamily="18" charset="0"/>
                  </a:rPr>
                  <a:t>= </a:t>
                </a:r>
                <a14:m>
                  <m:oMath xmlns:m="http://schemas.openxmlformats.org/officeDocument/2006/math">
                    <m:rad>
                      <m:radPr>
                        <m:degHide m:val="on"/>
                        <m:ctrlPr>
                          <a:rPr lang="en-US" sz="2400" i="1" kern="0" dirty="0">
                            <a:latin typeface="Cambria Math" panose="02040503050406030204" pitchFamily="18" charset="0"/>
                          </a:rPr>
                        </m:ctrlPr>
                      </m:radPr>
                      <m:deg/>
                      <m:e>
                        <m:f>
                          <m:fPr>
                            <m:ctrlPr>
                              <a:rPr lang="en-US" sz="2400" i="1" kern="0" dirty="0">
                                <a:latin typeface="Cambria Math" panose="02040503050406030204" pitchFamily="18" charset="0"/>
                              </a:rPr>
                            </m:ctrlPr>
                          </m:fPr>
                          <m:num>
                            <m:r>
                              <a:rPr lang="en-US" sz="2400" i="1" kern="0" dirty="0">
                                <a:latin typeface="Cambria Math"/>
                              </a:rPr>
                              <m:t>𝑅𝑆</m:t>
                            </m:r>
                          </m:num>
                          <m:den>
                            <m:r>
                              <a:rPr lang="en-US" sz="2400" i="1" kern="0" dirty="0">
                                <a:latin typeface="Cambria Math"/>
                              </a:rPr>
                              <m:t>2</m:t>
                            </m:r>
                            <m:r>
                              <a:rPr lang="en-US" sz="2400" i="1" kern="0" dirty="0">
                                <a:latin typeface="Cambria Math"/>
                              </a:rPr>
                              <m:t>𝐻</m:t>
                            </m:r>
                          </m:den>
                        </m:f>
                      </m:e>
                    </m:rad>
                  </m:oMath>
                </a14:m>
                <a:endParaRPr lang="en-US" sz="2400" dirty="0">
                  <a:effectLst/>
                  <a:latin typeface="Book Antiqua" panose="02040602050305030304" pitchFamily="18" charset="0"/>
                  <a:ea typeface="Calibri" panose="020F0502020204030204" pitchFamily="34" charset="0"/>
                  <a:cs typeface="Times New Roman" panose="02020603050405020304" pitchFamily="18" charset="0"/>
                </a:endParaRPr>
              </a:p>
            </p:txBody>
          </p:sp>
        </mc:Choice>
        <mc:Fallback xmlns="">
          <p:sp>
            <p:nvSpPr>
              <p:cNvPr id="4" name="TextBox 3">
                <a:extLst>
                  <a:ext uri="{FF2B5EF4-FFF2-40B4-BE49-F238E27FC236}">
                    <a16:creationId xmlns:a16="http://schemas.microsoft.com/office/drawing/2014/main" id="{377DAA0E-E35F-4EE1-AC8A-CEDBF387D671}"/>
                  </a:ext>
                </a:extLst>
              </p:cNvPr>
              <p:cNvSpPr txBox="1">
                <a:spLocks noRot="1" noChangeAspect="1" noMove="1" noResize="1" noEditPoints="1" noAdjustHandles="1" noChangeArrowheads="1" noChangeShapeType="1" noTextEdit="1"/>
              </p:cNvSpPr>
              <p:nvPr/>
            </p:nvSpPr>
            <p:spPr>
              <a:xfrm>
                <a:off x="19792" y="584775"/>
                <a:ext cx="12192000" cy="5109219"/>
              </a:xfrm>
              <a:prstGeom prst="rect">
                <a:avLst/>
              </a:prstGeom>
              <a:blipFill>
                <a:blip r:embed="rId2"/>
                <a:stretch>
                  <a:fillRect l="-750" t="-716" r="-1100"/>
                </a:stretch>
              </a:blipFill>
            </p:spPr>
            <p:txBody>
              <a:bodyPr/>
              <a:lstStyle/>
              <a:p>
                <a:r>
                  <a:rPr lang="en-US">
                    <a:noFill/>
                  </a:rPr>
                  <a:t> </a:t>
                </a:r>
              </a:p>
            </p:txBody>
          </p:sp>
        </mc:Fallback>
      </mc:AlternateContent>
    </p:spTree>
    <p:extLst>
      <p:ext uri="{BB962C8B-B14F-4D97-AF65-F5344CB8AC3E}">
        <p14:creationId xmlns:p14="http://schemas.microsoft.com/office/powerpoint/2010/main" val="396535563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ssolv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dissolv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dissolv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dissolv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dissolv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dissolve">
                                      <p:cBhvr>
                                        <p:cTn id="32"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 Box 11"/>
          <p:cNvSpPr txBox="1">
            <a:spLocks noChangeArrowheads="1"/>
          </p:cNvSpPr>
          <p:nvPr/>
        </p:nvSpPr>
        <p:spPr bwMode="auto">
          <a:xfrm>
            <a:off x="1546122" y="11188"/>
            <a:ext cx="9144000" cy="707886"/>
          </a:xfrm>
          <a:prstGeom prst="rect">
            <a:avLst/>
          </a:prstGeom>
          <a:noFill/>
          <a:ln w="9525">
            <a:noFill/>
            <a:miter lim="800000"/>
            <a:headEnd/>
            <a:tailEnd/>
          </a:ln>
        </p:spPr>
        <p:txBody>
          <a:bodyPr wrap="square">
            <a:spAutoFit/>
          </a:bodyPr>
          <a:lstStyle/>
          <a:p>
            <a:pPr algn="ctr">
              <a:defRPr/>
            </a:pPr>
            <a:r>
              <a:rPr lang="en-US" sz="4000" dirty="0">
                <a:solidFill>
                  <a:srgbClr val="AA0000"/>
                </a:solidFill>
                <a:latin typeface="Impact" pitchFamily="34" charset="0"/>
              </a:rPr>
              <a:t>Formula Proof for Flow Time Under EOQ</a:t>
            </a:r>
          </a:p>
        </p:txBody>
      </p:sp>
      <p:sp>
        <p:nvSpPr>
          <p:cNvPr id="8" name="Content Placeholder 1"/>
          <p:cNvSpPr txBox="1">
            <a:spLocks/>
          </p:cNvSpPr>
          <p:nvPr/>
        </p:nvSpPr>
        <p:spPr>
          <a:xfrm>
            <a:off x="58469" y="589621"/>
            <a:ext cx="12090722" cy="5887379"/>
          </a:xfrm>
          <a:prstGeom prst="rect">
            <a:avLst/>
          </a:prstGeom>
        </p:spPr>
        <p:txBody>
          <a:bodyPr/>
          <a:lstStyle/>
          <a:p>
            <a:pPr marL="0" marR="0">
              <a:lnSpc>
                <a:spcPct val="107000"/>
              </a:lnSpc>
              <a:spcBef>
                <a:spcPts val="0"/>
              </a:spcBef>
              <a:spcAft>
                <a:spcPts val="800"/>
              </a:spcAft>
            </a:pPr>
            <a:r>
              <a:rPr lang="en-US" sz="2400" dirty="0">
                <a:latin typeface="Book Antiqua" panose="02040602050305030304" pitchFamily="18" charset="0"/>
                <a:ea typeface="Calibri" panose="020F0502020204030204" pitchFamily="34" charset="0"/>
                <a:cs typeface="Times New Roman" panose="02020603050405020304" pitchFamily="18" charset="0"/>
              </a:rPr>
              <a:t>If D (or R)  is multiplied by K, EOQ is multiplied by SQRT(K).</a:t>
            </a:r>
          </a:p>
          <a:p>
            <a:pPr marL="0" marR="0">
              <a:lnSpc>
                <a:spcPct val="107000"/>
              </a:lnSpc>
              <a:spcBef>
                <a:spcPts val="0"/>
              </a:spcBef>
              <a:spcAft>
                <a:spcPts val="800"/>
              </a:spcAft>
            </a:pPr>
            <a:r>
              <a:rPr lang="en-US" sz="2400" dirty="0">
                <a:latin typeface="Book Antiqua" panose="02040602050305030304" pitchFamily="18" charset="0"/>
                <a:ea typeface="Calibri" panose="020F0502020204030204" pitchFamily="34" charset="0"/>
                <a:cs typeface="Times New Roman" panose="02020603050405020304" pitchFamily="18" charset="0"/>
              </a:rPr>
              <a:t>If S is multiplied by K, EOQ  is multiplied by SQRT(K).</a:t>
            </a:r>
          </a:p>
          <a:p>
            <a:pPr marL="0" marR="0">
              <a:lnSpc>
                <a:spcPct val="107000"/>
              </a:lnSpc>
              <a:spcBef>
                <a:spcPts val="0"/>
              </a:spcBef>
              <a:spcAft>
                <a:spcPts val="800"/>
              </a:spcAft>
            </a:pPr>
            <a:r>
              <a:rPr lang="en-US" sz="2400" dirty="0">
                <a:latin typeface="Book Antiqua" panose="02040602050305030304" pitchFamily="18" charset="0"/>
                <a:ea typeface="Calibri" panose="020F0502020204030204" pitchFamily="34" charset="0"/>
                <a:cs typeface="Times New Roman" panose="02020603050405020304" pitchFamily="18" charset="0"/>
              </a:rPr>
              <a:t>If H is multiplied by K, EOQ is divided by SQRT(K).</a:t>
            </a:r>
          </a:p>
          <a:p>
            <a:pPr marL="0" marR="0">
              <a:lnSpc>
                <a:spcPct val="107000"/>
              </a:lnSpc>
              <a:spcBef>
                <a:spcPts val="0"/>
              </a:spcBef>
              <a:spcAft>
                <a:spcPts val="800"/>
              </a:spcAft>
            </a:pPr>
            <a:r>
              <a:rPr lang="en-US" sz="2400" dirty="0">
                <a:latin typeface="Book Antiqua" panose="02040602050305030304" pitchFamily="18" charset="0"/>
                <a:ea typeface="Calibri" panose="020F0502020204030204" pitchFamily="34" charset="0"/>
                <a:cs typeface="Times New Roman" panose="02020603050405020304" pitchFamily="18" charset="0"/>
              </a:rPr>
              <a:t>The same can be said about Cycle inventory and In-storage flow time.</a:t>
            </a:r>
          </a:p>
          <a:p>
            <a:pPr marL="0" marR="0">
              <a:lnSpc>
                <a:spcPct val="107000"/>
              </a:lnSpc>
              <a:spcBef>
                <a:spcPts val="0"/>
              </a:spcBef>
              <a:spcAft>
                <a:spcPts val="800"/>
              </a:spcAft>
            </a:pPr>
            <a:r>
              <a:rPr lang="en-US" sz="2400" dirty="0">
                <a:latin typeface="Book Antiqua" panose="02040602050305030304" pitchFamily="18" charset="0"/>
                <a:ea typeface="Calibri" panose="020F0502020204030204" pitchFamily="34" charset="0"/>
                <a:cs typeface="Times New Roman" panose="02020603050405020304" pitchFamily="18" charset="0"/>
              </a:rPr>
              <a:t>What about annual inventory cost (TC=OC+CC). Again, we assume that the operations continues for several years- That is a basic assumption in EOQ model.</a:t>
            </a:r>
          </a:p>
          <a:p>
            <a:pPr>
              <a:spcBef>
                <a:spcPct val="20000"/>
              </a:spcBef>
              <a:defRPr/>
            </a:pPr>
            <a:r>
              <a:rPr lang="en-US" sz="2400" kern="0" dirty="0">
                <a:latin typeface="Book Antiqua" pitchFamily="18" charset="0"/>
              </a:rPr>
              <a:t>Total cost of any Q?</a:t>
            </a:r>
          </a:p>
          <a:p>
            <a:pPr>
              <a:spcBef>
                <a:spcPct val="20000"/>
              </a:spcBef>
              <a:defRPr/>
            </a:pPr>
            <a:r>
              <a:rPr lang="en-US" sz="2400" kern="0" dirty="0">
                <a:latin typeface="Book Antiqua" pitchFamily="18" charset="0"/>
              </a:rPr>
              <a:t>TC</a:t>
            </a:r>
            <a:r>
              <a:rPr lang="en-US" sz="2400" kern="0" baseline="-25000" dirty="0">
                <a:latin typeface="Book Antiqua" pitchFamily="18" charset="0"/>
              </a:rPr>
              <a:t>Q </a:t>
            </a:r>
            <a:r>
              <a:rPr lang="en-US" sz="2400" kern="0" dirty="0">
                <a:latin typeface="Book Antiqua" pitchFamily="18" charset="0"/>
              </a:rPr>
              <a:t>= OC</a:t>
            </a:r>
            <a:r>
              <a:rPr lang="en-US" sz="2400" kern="0" baseline="-25000" dirty="0">
                <a:latin typeface="Book Antiqua" pitchFamily="18" charset="0"/>
              </a:rPr>
              <a:t>Q </a:t>
            </a:r>
            <a:r>
              <a:rPr lang="en-US" sz="2400" kern="0" dirty="0">
                <a:latin typeface="Book Antiqua" pitchFamily="18" charset="0"/>
              </a:rPr>
              <a:t> + CC</a:t>
            </a:r>
            <a:r>
              <a:rPr lang="en-US" sz="2400" kern="0" baseline="-25000" dirty="0">
                <a:latin typeface="Book Antiqua" pitchFamily="18" charset="0"/>
              </a:rPr>
              <a:t>Q  </a:t>
            </a:r>
            <a:endParaRPr lang="en-US" sz="2400" kern="0" dirty="0">
              <a:latin typeface="Book Antiqua" pitchFamily="18" charset="0"/>
              <a:sym typeface="Wingdings" panose="05000000000000000000" pitchFamily="2" charset="2"/>
            </a:endParaRPr>
          </a:p>
          <a:p>
            <a:pPr>
              <a:spcBef>
                <a:spcPct val="20000"/>
              </a:spcBef>
              <a:defRPr/>
            </a:pPr>
            <a:r>
              <a:rPr lang="en-US" sz="2400" b="1" kern="0" dirty="0">
                <a:solidFill>
                  <a:srgbClr val="A80000"/>
                </a:solidFill>
                <a:latin typeface="Book Antiqua" pitchFamily="18" charset="0"/>
              </a:rPr>
              <a:t>TC</a:t>
            </a:r>
            <a:r>
              <a:rPr lang="en-US" sz="2400" b="1" kern="0" baseline="-25000" dirty="0">
                <a:solidFill>
                  <a:srgbClr val="A80000"/>
                </a:solidFill>
                <a:latin typeface="Book Antiqua" pitchFamily="18" charset="0"/>
              </a:rPr>
              <a:t>Q </a:t>
            </a:r>
            <a:r>
              <a:rPr lang="en-US" sz="2400" b="1" kern="0" dirty="0">
                <a:solidFill>
                  <a:srgbClr val="A80000"/>
                </a:solidFill>
                <a:latin typeface="Book Antiqua" pitchFamily="18" charset="0"/>
              </a:rPr>
              <a:t>= SR/Q + HQ/2</a:t>
            </a:r>
          </a:p>
          <a:p>
            <a:pPr>
              <a:spcBef>
                <a:spcPct val="20000"/>
              </a:spcBef>
              <a:defRPr/>
            </a:pPr>
            <a:r>
              <a:rPr lang="en-US" sz="2400" kern="0" dirty="0">
                <a:latin typeface="Book Antiqua" pitchFamily="18" charset="0"/>
              </a:rPr>
              <a:t>This is a correct formula everywhere, including at EOQ, but we can simplify it for EOQ.</a:t>
            </a:r>
          </a:p>
          <a:p>
            <a:pPr>
              <a:spcBef>
                <a:spcPct val="20000"/>
              </a:spcBef>
              <a:defRPr/>
            </a:pPr>
            <a:r>
              <a:rPr lang="en-US" sz="2400" kern="0" dirty="0">
                <a:latin typeface="Book Antiqua" pitchFamily="18" charset="0"/>
              </a:rPr>
              <a:t>At EOQ, we have</a:t>
            </a:r>
          </a:p>
          <a:p>
            <a:pPr>
              <a:spcBef>
                <a:spcPct val="20000"/>
              </a:spcBef>
              <a:defRPr/>
            </a:pPr>
            <a:r>
              <a:rPr lang="en-US" sz="2400" kern="0" dirty="0">
                <a:latin typeface="Book Antiqua" pitchFamily="18" charset="0"/>
              </a:rPr>
              <a:t>OC</a:t>
            </a:r>
            <a:r>
              <a:rPr lang="en-US" sz="2400" kern="0" baseline="-25000" dirty="0">
                <a:latin typeface="Book Antiqua" pitchFamily="18" charset="0"/>
              </a:rPr>
              <a:t>EOQ </a:t>
            </a:r>
            <a:r>
              <a:rPr lang="en-US" sz="2400" kern="0" dirty="0">
                <a:latin typeface="Book Antiqua" pitchFamily="18" charset="0"/>
              </a:rPr>
              <a:t> = CC</a:t>
            </a:r>
            <a:r>
              <a:rPr lang="en-US" sz="2400" kern="0" baseline="-25000" dirty="0">
                <a:latin typeface="Book Antiqua" pitchFamily="18" charset="0"/>
              </a:rPr>
              <a:t>EOQ  </a:t>
            </a:r>
            <a:endParaRPr lang="en-US" sz="2400" kern="0" dirty="0">
              <a:latin typeface="Book Antiqua" pitchFamily="18" charset="0"/>
              <a:sym typeface="Wingdings" panose="05000000000000000000" pitchFamily="2" charset="2"/>
            </a:endParaRPr>
          </a:p>
          <a:p>
            <a:pPr marL="0" marR="0">
              <a:lnSpc>
                <a:spcPct val="107000"/>
              </a:lnSpc>
              <a:spcBef>
                <a:spcPts val="0"/>
              </a:spcBef>
              <a:spcAft>
                <a:spcPts val="800"/>
              </a:spcAft>
            </a:pPr>
            <a:endParaRPr lang="en-US" sz="2400" dirty="0">
              <a:latin typeface="Book Antiqua" panose="02040602050305030304" pitchFamily="18" charset="0"/>
              <a:ea typeface="Calibri" panose="020F0502020204030204" pitchFamily="34" charset="0"/>
              <a:cs typeface="Times New Roman" panose="02020603050405020304" pitchFamily="18" charset="0"/>
            </a:endParaRPr>
          </a:p>
          <a:p>
            <a:pPr>
              <a:spcBef>
                <a:spcPct val="20000"/>
              </a:spcBef>
              <a:defRPr/>
            </a:pPr>
            <a:endParaRPr lang="en-US" sz="2400" kern="0" dirty="0">
              <a:latin typeface="Book Antiqua" pitchFamily="18" charset="0"/>
            </a:endParaRPr>
          </a:p>
          <a:p>
            <a:pPr>
              <a:spcBef>
                <a:spcPct val="20000"/>
              </a:spcBef>
              <a:defRPr/>
            </a:pPr>
            <a:endParaRPr lang="en-US" sz="2400" kern="0" dirty="0">
              <a:latin typeface="Book Antiqua" pitchFamily="18" charset="0"/>
            </a:endParaRPr>
          </a:p>
          <a:p>
            <a:pPr>
              <a:spcBef>
                <a:spcPct val="20000"/>
              </a:spcBef>
              <a:defRPr/>
            </a:pPr>
            <a:endParaRPr lang="en-US" sz="2400" kern="0" dirty="0">
              <a:latin typeface="Book Antiqua" pitchFamily="18" charset="0"/>
            </a:endParaRPr>
          </a:p>
        </p:txBody>
      </p:sp>
      <p:sp>
        <p:nvSpPr>
          <p:cNvPr id="5" name="Content Placeholder 1">
            <a:extLst>
              <a:ext uri="{FF2B5EF4-FFF2-40B4-BE49-F238E27FC236}">
                <a16:creationId xmlns:a16="http://schemas.microsoft.com/office/drawing/2014/main" id="{5ACA7B17-1BD9-4637-B8AB-EB81C80DA655}"/>
              </a:ext>
            </a:extLst>
          </p:cNvPr>
          <p:cNvSpPr txBox="1">
            <a:spLocks/>
          </p:cNvSpPr>
          <p:nvPr/>
        </p:nvSpPr>
        <p:spPr>
          <a:xfrm>
            <a:off x="-5938" y="589621"/>
            <a:ext cx="12155128" cy="2458379"/>
          </a:xfrm>
          <a:prstGeom prst="rect">
            <a:avLst/>
          </a:prstGeom>
        </p:spPr>
        <p:txBody>
          <a:bodyPr/>
          <a:lstStyle/>
          <a:p>
            <a:pPr lvl="0">
              <a:spcBef>
                <a:spcPct val="20000"/>
              </a:spcBef>
              <a:defRPr/>
            </a:pPr>
            <a:endParaRPr lang="en-US" sz="2400" kern="0" dirty="0">
              <a:latin typeface="Book Antiqua" pitchFamily="18" charset="0"/>
            </a:endParaRPr>
          </a:p>
          <a:p>
            <a:pPr lvl="0">
              <a:spcBef>
                <a:spcPct val="20000"/>
              </a:spcBef>
              <a:defRPr/>
            </a:pPr>
            <a:endParaRPr lang="en-US" sz="2400" kern="0" dirty="0">
              <a:latin typeface="Book Antiqua" pitchFamily="18" charset="0"/>
            </a:endParaRPr>
          </a:p>
        </p:txBody>
      </p:sp>
      <p:sp>
        <p:nvSpPr>
          <p:cNvPr id="6" name="Text Box 11">
            <a:extLst>
              <a:ext uri="{FF2B5EF4-FFF2-40B4-BE49-F238E27FC236}">
                <a16:creationId xmlns:a16="http://schemas.microsoft.com/office/drawing/2014/main" id="{1EA84032-749B-4451-ADA2-BF67A518D4F1}"/>
              </a:ext>
            </a:extLst>
          </p:cNvPr>
          <p:cNvSpPr txBox="1">
            <a:spLocks noChangeArrowheads="1"/>
          </p:cNvSpPr>
          <p:nvPr/>
        </p:nvSpPr>
        <p:spPr bwMode="auto">
          <a:xfrm>
            <a:off x="-17417" y="-30708"/>
            <a:ext cx="12183291" cy="584775"/>
          </a:xfrm>
          <a:prstGeom prst="rect">
            <a:avLst/>
          </a:prstGeom>
          <a:noFill/>
          <a:ln w="9525">
            <a:noFill/>
            <a:miter lim="800000"/>
            <a:headEnd/>
            <a:tailEnd/>
          </a:ln>
        </p:spPr>
        <p:txBody>
          <a:bodyPr wrap="square">
            <a:spAutoFit/>
          </a:bodyPr>
          <a:lstStyle/>
          <a:p>
            <a:pPr>
              <a:spcAft>
                <a:spcPts val="600"/>
              </a:spcAft>
            </a:pPr>
            <a:r>
              <a:rPr lang="en-US" sz="3200" dirty="0">
                <a:solidFill>
                  <a:schemeClr val="bg1"/>
                </a:solidFill>
                <a:latin typeface="Impact" pitchFamily="34" charset="0"/>
              </a:rPr>
              <a:t>Square Root Effect- Changes in EOQ, </a:t>
            </a:r>
            <a:r>
              <a:rPr lang="en-US" sz="3200" dirty="0" err="1">
                <a:solidFill>
                  <a:schemeClr val="bg1"/>
                </a:solidFill>
                <a:latin typeface="Impact" pitchFamily="34" charset="0"/>
              </a:rPr>
              <a:t>Icycle</a:t>
            </a:r>
            <a:r>
              <a:rPr lang="en-US" sz="3200" dirty="0">
                <a:solidFill>
                  <a:schemeClr val="bg1"/>
                </a:solidFill>
                <a:latin typeface="Impact" pitchFamily="34" charset="0"/>
              </a:rPr>
              <a:t>, and Flow Time</a:t>
            </a:r>
          </a:p>
        </p:txBody>
      </p:sp>
    </p:spTree>
    <p:extLst>
      <p:ext uri="{BB962C8B-B14F-4D97-AF65-F5344CB8AC3E}">
        <p14:creationId xmlns:p14="http://schemas.microsoft.com/office/powerpoint/2010/main" val="345401846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
                                            <p:txEl>
                                              <p:pRg st="3" end="3"/>
                                            </p:txEl>
                                          </p:spTgt>
                                        </p:tgtEl>
                                        <p:attrNameLst>
                                          <p:attrName>style.visibility</p:attrName>
                                        </p:attrNameLst>
                                      </p:cBhvr>
                                      <p:to>
                                        <p:strVal val="visible"/>
                                      </p:to>
                                    </p:set>
                                    <p:animEffect transition="in" filter="dissolve">
                                      <p:cBhvr>
                                        <p:cTn id="7" dur="500"/>
                                        <p:tgtEl>
                                          <p:spTgt spid="8">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
                                            <p:txEl>
                                              <p:pRg st="4" end="4"/>
                                            </p:txEl>
                                          </p:spTgt>
                                        </p:tgtEl>
                                        <p:attrNameLst>
                                          <p:attrName>style.visibility</p:attrName>
                                        </p:attrNameLst>
                                      </p:cBhvr>
                                      <p:to>
                                        <p:strVal val="visible"/>
                                      </p:to>
                                    </p:set>
                                    <p:animEffect transition="in" filter="dissolve">
                                      <p:cBhvr>
                                        <p:cTn id="12" dur="500"/>
                                        <p:tgtEl>
                                          <p:spTgt spid="8">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8">
                                            <p:txEl>
                                              <p:pRg st="5" end="5"/>
                                            </p:txEl>
                                          </p:spTgt>
                                        </p:tgtEl>
                                        <p:attrNameLst>
                                          <p:attrName>style.visibility</p:attrName>
                                        </p:attrNameLst>
                                      </p:cBhvr>
                                      <p:to>
                                        <p:strVal val="visible"/>
                                      </p:to>
                                    </p:set>
                                    <p:animEffect transition="in" filter="dissolve">
                                      <p:cBhvr>
                                        <p:cTn id="17" dur="500"/>
                                        <p:tgtEl>
                                          <p:spTgt spid="8">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8">
                                            <p:txEl>
                                              <p:pRg st="6" end="6"/>
                                            </p:txEl>
                                          </p:spTgt>
                                        </p:tgtEl>
                                        <p:attrNameLst>
                                          <p:attrName>style.visibility</p:attrName>
                                        </p:attrNameLst>
                                      </p:cBhvr>
                                      <p:to>
                                        <p:strVal val="visible"/>
                                      </p:to>
                                    </p:set>
                                    <p:animEffect transition="in" filter="dissolve">
                                      <p:cBhvr>
                                        <p:cTn id="22" dur="500"/>
                                        <p:tgtEl>
                                          <p:spTgt spid="8">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8">
                                            <p:txEl>
                                              <p:pRg st="7" end="7"/>
                                            </p:txEl>
                                          </p:spTgt>
                                        </p:tgtEl>
                                        <p:attrNameLst>
                                          <p:attrName>style.visibility</p:attrName>
                                        </p:attrNameLst>
                                      </p:cBhvr>
                                      <p:to>
                                        <p:strVal val="visible"/>
                                      </p:to>
                                    </p:set>
                                    <p:animEffect transition="in" filter="dissolve">
                                      <p:cBhvr>
                                        <p:cTn id="27" dur="500"/>
                                        <p:tgtEl>
                                          <p:spTgt spid="8">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8">
                                            <p:txEl>
                                              <p:pRg st="8" end="8"/>
                                            </p:txEl>
                                          </p:spTgt>
                                        </p:tgtEl>
                                        <p:attrNameLst>
                                          <p:attrName>style.visibility</p:attrName>
                                        </p:attrNameLst>
                                      </p:cBhvr>
                                      <p:to>
                                        <p:strVal val="visible"/>
                                      </p:to>
                                    </p:set>
                                    <p:animEffect transition="in" filter="dissolve">
                                      <p:cBhvr>
                                        <p:cTn id="32" dur="500"/>
                                        <p:tgtEl>
                                          <p:spTgt spid="8">
                                            <p:txEl>
                                              <p:pRg st="8" end="8"/>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8">
                                            <p:txEl>
                                              <p:pRg st="9" end="9"/>
                                            </p:txEl>
                                          </p:spTgt>
                                        </p:tgtEl>
                                        <p:attrNameLst>
                                          <p:attrName>style.visibility</p:attrName>
                                        </p:attrNameLst>
                                      </p:cBhvr>
                                      <p:to>
                                        <p:strVal val="visible"/>
                                      </p:to>
                                    </p:set>
                                    <p:animEffect transition="in" filter="dissolve">
                                      <p:cBhvr>
                                        <p:cTn id="37" dur="500"/>
                                        <p:tgtEl>
                                          <p:spTgt spid="8">
                                            <p:txEl>
                                              <p:pRg st="9" end="9"/>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8">
                                            <p:txEl>
                                              <p:pRg st="10" end="10"/>
                                            </p:txEl>
                                          </p:spTgt>
                                        </p:tgtEl>
                                        <p:attrNameLst>
                                          <p:attrName>style.visibility</p:attrName>
                                        </p:attrNameLst>
                                      </p:cBhvr>
                                      <p:to>
                                        <p:strVal val="visible"/>
                                      </p:to>
                                    </p:set>
                                    <p:animEffect transition="in" filter="dissolve">
                                      <p:cBhvr>
                                        <p:cTn id="42" dur="500"/>
                                        <p:tgtEl>
                                          <p:spTgt spid="8">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4">
            <a:extLst>
              <a:ext uri="{FF2B5EF4-FFF2-40B4-BE49-F238E27FC236}">
                <a16:creationId xmlns:a16="http://schemas.microsoft.com/office/drawing/2014/main" id="{37525F35-E974-4E26-A1B6-670D5DEBBB85}"/>
              </a:ext>
            </a:extLst>
          </p:cNvPr>
          <p:cNvSpPr txBox="1">
            <a:spLocks noChangeArrowheads="1"/>
          </p:cNvSpPr>
          <p:nvPr/>
        </p:nvSpPr>
        <p:spPr bwMode="auto">
          <a:xfrm>
            <a:off x="0" y="0"/>
            <a:ext cx="12192000" cy="584775"/>
          </a:xfrm>
          <a:prstGeom prst="rect">
            <a:avLst/>
          </a:prstGeom>
          <a:noFill/>
          <a:ln w="12700">
            <a:noFill/>
            <a:miter lim="800000"/>
            <a:headEnd/>
            <a:tailEnd/>
          </a:ln>
        </p:spPr>
        <p:txBody>
          <a:bodyPr wrap="square">
            <a:spAutoFit/>
          </a:bodyPr>
          <a:lstStyle>
            <a:defPPr>
              <a:defRPr lang="en-US"/>
            </a:defPPr>
            <a:lvl1pPr>
              <a:spcAft>
                <a:spcPts val="600"/>
              </a:spcAft>
              <a:defRPr sz="3200">
                <a:solidFill>
                  <a:schemeClr val="bg1"/>
                </a:solidFill>
                <a:latin typeface="Impact" pitchFamily="34" charset="0"/>
              </a:defRPr>
            </a:lvl1pPr>
          </a:lstStyle>
          <a:p>
            <a:r>
              <a:rPr lang="en-US" dirty="0"/>
              <a:t>Total Inventory Cost Formula at EOQ, and Inventory Cost Per unit</a:t>
            </a:r>
          </a:p>
        </p:txBody>
      </p:sp>
      <p:sp>
        <p:nvSpPr>
          <p:cNvPr id="4" name="TextBox 3">
            <a:extLst>
              <a:ext uri="{FF2B5EF4-FFF2-40B4-BE49-F238E27FC236}">
                <a16:creationId xmlns:a16="http://schemas.microsoft.com/office/drawing/2014/main" id="{377DAA0E-E35F-4EE1-AC8A-CEDBF387D671}"/>
              </a:ext>
            </a:extLst>
          </p:cNvPr>
          <p:cNvSpPr txBox="1"/>
          <p:nvPr/>
        </p:nvSpPr>
        <p:spPr>
          <a:xfrm>
            <a:off x="19792" y="584775"/>
            <a:ext cx="12192000" cy="472630"/>
          </a:xfrm>
          <a:prstGeom prst="rect">
            <a:avLst/>
          </a:prstGeom>
          <a:noFill/>
        </p:spPr>
        <p:txBody>
          <a:bodyPr wrap="square">
            <a:spAutoFit/>
          </a:bodyPr>
          <a:lstStyle/>
          <a:p>
            <a:pPr marL="0" marR="0">
              <a:lnSpc>
                <a:spcPct val="107000"/>
              </a:lnSpc>
              <a:spcBef>
                <a:spcPts val="0"/>
              </a:spcBef>
              <a:spcAft>
                <a:spcPts val="800"/>
              </a:spcAft>
            </a:pPr>
            <a:r>
              <a:rPr lang="en-US" sz="2400" dirty="0">
                <a:latin typeface="Book Antiqua" panose="02040602050305030304" pitchFamily="18" charset="0"/>
                <a:ea typeface="Calibri" panose="020F0502020204030204" pitchFamily="34" charset="0"/>
                <a:cs typeface="Times New Roman" panose="02020603050405020304" pitchFamily="18" charset="0"/>
              </a:rPr>
              <a:t>. </a:t>
            </a:r>
            <a:r>
              <a:rPr lang="en-US" sz="2400" dirty="0">
                <a:effectLst/>
                <a:latin typeface="Book Antiqua" panose="02040602050305030304" pitchFamily="18" charset="0"/>
                <a:ea typeface="Calibri" panose="020F0502020204030204" pitchFamily="34" charset="0"/>
                <a:cs typeface="Times New Roman" panose="02020603050405020304" pitchFamily="18" charset="0"/>
              </a:rPr>
              <a:t>  </a:t>
            </a:r>
          </a:p>
        </p:txBody>
      </p:sp>
      <mc:AlternateContent xmlns:mc="http://schemas.openxmlformats.org/markup-compatibility/2006" xmlns:a14="http://schemas.microsoft.com/office/drawing/2010/main">
        <mc:Choice Requires="a14">
          <p:sp>
            <p:nvSpPr>
              <p:cNvPr id="5" name="Content Placeholder 1">
                <a:extLst>
                  <a:ext uri="{FF2B5EF4-FFF2-40B4-BE49-F238E27FC236}">
                    <a16:creationId xmlns:a16="http://schemas.microsoft.com/office/drawing/2014/main" id="{3C5F3778-F612-401A-A892-84D142A00302}"/>
                  </a:ext>
                </a:extLst>
              </p:cNvPr>
              <p:cNvSpPr txBox="1">
                <a:spLocks/>
              </p:cNvSpPr>
              <p:nvPr/>
            </p:nvSpPr>
            <p:spPr>
              <a:xfrm>
                <a:off x="-19792" y="584775"/>
                <a:ext cx="12192000" cy="5435025"/>
              </a:xfrm>
              <a:prstGeom prst="rect">
                <a:avLst/>
              </a:prstGeom>
            </p:spPr>
            <p:txBody>
              <a:bodyPr/>
              <a:lstStyle/>
              <a:p>
                <a:pPr>
                  <a:spcBef>
                    <a:spcPct val="20000"/>
                  </a:spcBef>
                  <a:defRPr/>
                </a:pPr>
                <a:r>
                  <a:rPr lang="en-US" sz="2400" kern="0" dirty="0">
                    <a:latin typeface="Book Antiqua" pitchFamily="18" charset="0"/>
                  </a:rPr>
                  <a:t>TC</a:t>
                </a:r>
                <a:r>
                  <a:rPr lang="en-US" sz="2400" kern="0" baseline="-25000" dirty="0">
                    <a:latin typeface="Book Antiqua" pitchFamily="18" charset="0"/>
                  </a:rPr>
                  <a:t>EOQ </a:t>
                </a:r>
                <a:r>
                  <a:rPr lang="en-US" sz="2400" kern="0" dirty="0">
                    <a:latin typeface="Book Antiqua" pitchFamily="18" charset="0"/>
                  </a:rPr>
                  <a:t>= 2CC</a:t>
                </a:r>
                <a:r>
                  <a:rPr lang="en-US" sz="2400" kern="0" baseline="-25000" dirty="0">
                    <a:latin typeface="Book Antiqua" pitchFamily="18" charset="0"/>
                  </a:rPr>
                  <a:t>EOQ </a:t>
                </a:r>
                <a:r>
                  <a:rPr lang="en-US" sz="2400" kern="0" dirty="0">
                    <a:latin typeface="Book Antiqua" pitchFamily="18" charset="0"/>
                  </a:rPr>
                  <a:t>= 2(H*EOQ/2) </a:t>
                </a:r>
              </a:p>
              <a:p>
                <a:pPr>
                  <a:spcBef>
                    <a:spcPct val="20000"/>
                  </a:spcBef>
                  <a:defRPr/>
                </a:pPr>
                <a:r>
                  <a:rPr lang="en-US" sz="2400" kern="0" dirty="0">
                    <a:latin typeface="Book Antiqua" pitchFamily="18" charset="0"/>
                  </a:rPr>
                  <a:t>TC</a:t>
                </a:r>
                <a:r>
                  <a:rPr lang="en-US" sz="2400" kern="0" baseline="-25000" dirty="0">
                    <a:latin typeface="Book Antiqua" pitchFamily="18" charset="0"/>
                  </a:rPr>
                  <a:t>EOQ </a:t>
                </a:r>
                <a:r>
                  <a:rPr lang="en-US" sz="2400" kern="0" dirty="0">
                    <a:latin typeface="Book Antiqua" pitchFamily="18" charset="0"/>
                  </a:rPr>
                  <a:t>=  H*EOQ</a:t>
                </a:r>
              </a:p>
              <a:p>
                <a:pPr lvl="0">
                  <a:spcBef>
                    <a:spcPct val="20000"/>
                  </a:spcBef>
                  <a:defRPr/>
                </a:pPr>
                <a14:m>
                  <m:oMath xmlns:m="http://schemas.openxmlformats.org/officeDocument/2006/math">
                    <m:sSub>
                      <m:sSubPr>
                        <m:ctrlPr>
                          <a:rPr lang="en-US" sz="2400" i="1" kern="0">
                            <a:latin typeface="Cambria Math" panose="02040503050406030204" pitchFamily="18" charset="0"/>
                          </a:rPr>
                        </m:ctrlPr>
                      </m:sSubPr>
                      <m:e>
                        <m:r>
                          <m:rPr>
                            <m:sty m:val="p"/>
                          </m:rPr>
                          <a:rPr lang="en-US" sz="2400" i="0" kern="0">
                            <a:latin typeface="Cambria Math"/>
                          </a:rPr>
                          <m:t>TC</m:t>
                        </m:r>
                      </m:e>
                      <m:sub>
                        <m:r>
                          <m:rPr>
                            <m:sty m:val="p"/>
                          </m:rPr>
                          <a:rPr lang="en-US" sz="2400" i="0" kern="0">
                            <a:latin typeface="Cambria Math"/>
                          </a:rPr>
                          <m:t>EOQ</m:t>
                        </m:r>
                      </m:sub>
                    </m:sSub>
                    <m:r>
                      <a:rPr lang="en-US" sz="2400" i="0" kern="0">
                        <a:latin typeface="Cambria Math"/>
                      </a:rPr>
                      <m:t>=</m:t>
                    </m:r>
                    <m:r>
                      <m:rPr>
                        <m:sty m:val="p"/>
                      </m:rPr>
                      <a:rPr lang="en-US" sz="2400" i="0" kern="0" dirty="0">
                        <a:latin typeface="Cambria Math"/>
                      </a:rPr>
                      <m:t>H</m:t>
                    </m:r>
                    <m:rad>
                      <m:radPr>
                        <m:degHide m:val="on"/>
                        <m:ctrlPr>
                          <a:rPr lang="en-US" sz="2400" i="1" kern="0" dirty="0">
                            <a:latin typeface="Cambria Math" panose="02040503050406030204" pitchFamily="18" charset="0"/>
                          </a:rPr>
                        </m:ctrlPr>
                      </m:radPr>
                      <m:deg/>
                      <m:e>
                        <m:f>
                          <m:fPr>
                            <m:ctrlPr>
                              <a:rPr lang="en-US" sz="2400" i="1" kern="0" dirty="0">
                                <a:latin typeface="Cambria Math" panose="02040503050406030204" pitchFamily="18" charset="0"/>
                              </a:rPr>
                            </m:ctrlPr>
                          </m:fPr>
                          <m:num>
                            <m:r>
                              <a:rPr lang="en-US" sz="2400" i="0" kern="0" dirty="0">
                                <a:latin typeface="Cambria Math"/>
                              </a:rPr>
                              <m:t>2</m:t>
                            </m:r>
                            <m:r>
                              <m:rPr>
                                <m:sty m:val="p"/>
                              </m:rPr>
                              <a:rPr lang="en-US" sz="2400" i="0" kern="0" dirty="0">
                                <a:latin typeface="Cambria Math"/>
                              </a:rPr>
                              <m:t>RS</m:t>
                            </m:r>
                          </m:num>
                          <m:den>
                            <m:r>
                              <m:rPr>
                                <m:sty m:val="p"/>
                              </m:rPr>
                              <a:rPr lang="en-US" sz="2400" i="0" kern="0" dirty="0">
                                <a:latin typeface="Cambria Math"/>
                              </a:rPr>
                              <m:t>H</m:t>
                            </m:r>
                          </m:den>
                        </m:f>
                      </m:e>
                    </m:rad>
                  </m:oMath>
                </a14:m>
                <a:r>
                  <a:rPr lang="en-US" sz="2400" kern="0" dirty="0">
                    <a:latin typeface="Book Antiqua" pitchFamily="18" charset="0"/>
                  </a:rPr>
                  <a:t>=</a:t>
                </a:r>
                <a14:m>
                  <m:oMath xmlns:m="http://schemas.openxmlformats.org/officeDocument/2006/math">
                    <m:rad>
                      <m:radPr>
                        <m:degHide m:val="on"/>
                        <m:ctrlPr>
                          <a:rPr lang="en-US" sz="2400" i="1" kern="0" dirty="0">
                            <a:latin typeface="Cambria Math" panose="02040503050406030204" pitchFamily="18" charset="0"/>
                          </a:rPr>
                        </m:ctrlPr>
                      </m:radPr>
                      <m:deg/>
                      <m:e>
                        <m:f>
                          <m:fPr>
                            <m:ctrlPr>
                              <a:rPr lang="en-US" sz="2400" i="1" kern="0" dirty="0">
                                <a:latin typeface="Cambria Math" panose="02040503050406030204" pitchFamily="18" charset="0"/>
                              </a:rPr>
                            </m:ctrlPr>
                          </m:fPr>
                          <m:num>
                            <m:sSup>
                              <m:sSupPr>
                                <m:ctrlPr>
                                  <a:rPr lang="en-US" sz="2400" i="1" kern="0" dirty="0">
                                    <a:latin typeface="Cambria Math" panose="02040503050406030204" pitchFamily="18" charset="0"/>
                                  </a:rPr>
                                </m:ctrlPr>
                              </m:sSupPr>
                              <m:e>
                                <m:r>
                                  <m:rPr>
                                    <m:sty m:val="p"/>
                                  </m:rPr>
                                  <a:rPr lang="en-US" sz="2400" i="0" kern="0" dirty="0">
                                    <a:latin typeface="Cambria Math"/>
                                  </a:rPr>
                                  <m:t>H</m:t>
                                </m:r>
                              </m:e>
                              <m:sup>
                                <m:r>
                                  <a:rPr lang="en-US" sz="2400" i="0" kern="0" dirty="0">
                                    <a:latin typeface="Cambria Math"/>
                                  </a:rPr>
                                  <m:t>2</m:t>
                                </m:r>
                              </m:sup>
                            </m:sSup>
                            <m:r>
                              <a:rPr lang="en-US" sz="2400" i="0" kern="0" dirty="0">
                                <a:latin typeface="Cambria Math"/>
                              </a:rPr>
                              <m:t>2</m:t>
                            </m:r>
                            <m:r>
                              <m:rPr>
                                <m:sty m:val="p"/>
                              </m:rPr>
                              <a:rPr lang="en-US" sz="2400" i="0" kern="0" dirty="0">
                                <a:latin typeface="Cambria Math"/>
                              </a:rPr>
                              <m:t>RS</m:t>
                            </m:r>
                          </m:num>
                          <m:den>
                            <m:r>
                              <m:rPr>
                                <m:sty m:val="p"/>
                              </m:rPr>
                              <a:rPr lang="en-US" sz="2400" i="0" kern="0" dirty="0">
                                <a:latin typeface="Cambria Math"/>
                              </a:rPr>
                              <m:t>H</m:t>
                            </m:r>
                          </m:den>
                        </m:f>
                      </m:e>
                    </m:rad>
                  </m:oMath>
                </a14:m>
                <a:r>
                  <a:rPr lang="en-US" sz="2400" kern="0" dirty="0">
                    <a:latin typeface="Book Antiqua" pitchFamily="18" charset="0"/>
                  </a:rPr>
                  <a:t> = </a:t>
                </a:r>
                <a14:m>
                  <m:oMath xmlns:m="http://schemas.openxmlformats.org/officeDocument/2006/math">
                    <m:rad>
                      <m:radPr>
                        <m:degHide m:val="on"/>
                        <m:ctrlPr>
                          <a:rPr lang="en-US" sz="2400" i="1" kern="0" dirty="0">
                            <a:latin typeface="Cambria Math" panose="02040503050406030204" pitchFamily="18" charset="0"/>
                          </a:rPr>
                        </m:ctrlPr>
                      </m:radPr>
                      <m:deg/>
                      <m:e>
                        <m:r>
                          <a:rPr lang="en-US" sz="2400" i="0" kern="0" dirty="0">
                            <a:latin typeface="Cambria Math"/>
                          </a:rPr>
                          <m:t>2</m:t>
                        </m:r>
                        <m:r>
                          <m:rPr>
                            <m:sty m:val="p"/>
                          </m:rPr>
                          <a:rPr lang="en-US" sz="2400" i="0" kern="0" dirty="0">
                            <a:latin typeface="Cambria Math"/>
                          </a:rPr>
                          <m:t>RSH</m:t>
                        </m:r>
                      </m:e>
                    </m:rad>
                  </m:oMath>
                </a14:m>
                <a:endParaRPr lang="en-US" sz="2400" kern="0" dirty="0">
                  <a:latin typeface="Book Antiqua" pitchFamily="18" charset="0"/>
                </a:endParaRPr>
              </a:p>
              <a:p>
                <a:pPr lvl="0">
                  <a:spcBef>
                    <a:spcPct val="20000"/>
                  </a:spcBef>
                  <a:spcAft>
                    <a:spcPts val="600"/>
                  </a:spcAft>
                  <a:defRPr/>
                </a:pPr>
                <a14:m>
                  <m:oMath xmlns:m="http://schemas.openxmlformats.org/officeDocument/2006/math">
                    <m:sSub>
                      <m:sSubPr>
                        <m:ctrlPr>
                          <a:rPr lang="en-US" sz="2400" b="1" i="1" kern="0" smtClean="0">
                            <a:solidFill>
                              <a:srgbClr val="A80000"/>
                            </a:solidFill>
                            <a:latin typeface="Cambria Math" panose="02040503050406030204" pitchFamily="18" charset="0"/>
                          </a:rPr>
                        </m:ctrlPr>
                      </m:sSubPr>
                      <m:e>
                        <m:r>
                          <a:rPr lang="en-US" sz="2400" b="1" i="0" kern="0">
                            <a:solidFill>
                              <a:srgbClr val="A80000"/>
                            </a:solidFill>
                            <a:latin typeface="Cambria Math"/>
                          </a:rPr>
                          <m:t>𝐓𝐂</m:t>
                        </m:r>
                      </m:e>
                      <m:sub>
                        <m:r>
                          <a:rPr lang="en-US" sz="2400" b="1" i="0" kern="0">
                            <a:solidFill>
                              <a:srgbClr val="A80000"/>
                            </a:solidFill>
                            <a:latin typeface="Cambria Math"/>
                          </a:rPr>
                          <m:t>𝐄𝐎𝐐</m:t>
                        </m:r>
                      </m:sub>
                    </m:sSub>
                  </m:oMath>
                </a14:m>
                <a:r>
                  <a:rPr lang="en-US" sz="2400" b="1" kern="0" dirty="0">
                    <a:solidFill>
                      <a:srgbClr val="A80000"/>
                    </a:solidFill>
                    <a:latin typeface="Book Antiqua" pitchFamily="18" charset="0"/>
                  </a:rPr>
                  <a:t>=</a:t>
                </a:r>
                <a14:m>
                  <m:oMath xmlns:m="http://schemas.openxmlformats.org/officeDocument/2006/math">
                    <m:rad>
                      <m:radPr>
                        <m:degHide m:val="on"/>
                        <m:ctrlPr>
                          <a:rPr lang="en-US" sz="2400" b="1" i="1" kern="0" dirty="0">
                            <a:solidFill>
                              <a:srgbClr val="A80000"/>
                            </a:solidFill>
                            <a:latin typeface="Cambria Math" panose="02040503050406030204" pitchFamily="18" charset="0"/>
                          </a:rPr>
                        </m:ctrlPr>
                      </m:radPr>
                      <m:deg/>
                      <m:e>
                        <m:r>
                          <a:rPr lang="en-US" sz="2400" b="1" i="0" kern="0" dirty="0">
                            <a:solidFill>
                              <a:srgbClr val="A80000"/>
                            </a:solidFill>
                            <a:latin typeface="Cambria Math"/>
                          </a:rPr>
                          <m:t>𝟐𝐑𝐒𝐇</m:t>
                        </m:r>
                      </m:e>
                    </m:rad>
                  </m:oMath>
                </a14:m>
                <a:r>
                  <a:rPr lang="en-US" sz="2400" b="1" kern="0" dirty="0">
                    <a:solidFill>
                      <a:srgbClr val="A80000"/>
                    </a:solidFill>
                    <a:latin typeface="Book Antiqua" pitchFamily="18" charset="0"/>
                  </a:rPr>
                  <a:t> </a:t>
                </a:r>
                <a:r>
                  <a:rPr lang="en-US" sz="2400" kern="0" dirty="0">
                    <a:latin typeface="Book Antiqua" pitchFamily="18" charset="0"/>
                  </a:rPr>
                  <a:t>=SQRT(2*5475*1000*120) = 36249.14.</a:t>
                </a:r>
              </a:p>
              <a:p>
                <a:pPr marL="0" marR="0">
                  <a:lnSpc>
                    <a:spcPct val="107000"/>
                  </a:lnSpc>
                  <a:spcBef>
                    <a:spcPts val="0"/>
                  </a:spcBef>
                  <a:spcAft>
                    <a:spcPts val="600"/>
                  </a:spcAft>
                </a:pPr>
                <a:r>
                  <a:rPr lang="en-US" sz="2400" dirty="0">
                    <a:latin typeface="Book Antiqua" panose="02040602050305030304" pitchFamily="18" charset="0"/>
                    <a:ea typeface="Calibri" panose="020F0502020204030204" pitchFamily="34" charset="0"/>
                    <a:cs typeface="Times New Roman" panose="02020603050405020304" pitchFamily="18" charset="0"/>
                  </a:rPr>
                  <a:t>If D (or R)  is multiplied by K, TC</a:t>
                </a:r>
                <a:r>
                  <a:rPr lang="en-US" sz="2400" baseline="-25000" dirty="0">
                    <a:latin typeface="Book Antiqua" panose="02040602050305030304" pitchFamily="18" charset="0"/>
                    <a:ea typeface="Calibri" panose="020F0502020204030204" pitchFamily="34" charset="0"/>
                    <a:cs typeface="Times New Roman" panose="02020603050405020304" pitchFamily="18" charset="0"/>
                  </a:rPr>
                  <a:t>EOQ</a:t>
                </a:r>
                <a:r>
                  <a:rPr lang="en-US" sz="2400" dirty="0">
                    <a:latin typeface="Book Antiqua" panose="02040602050305030304" pitchFamily="18" charset="0"/>
                    <a:ea typeface="Calibri" panose="020F0502020204030204" pitchFamily="34" charset="0"/>
                    <a:cs typeface="Times New Roman" panose="02020603050405020304" pitchFamily="18" charset="0"/>
                  </a:rPr>
                  <a:t> is multiplied by SQRT(K).</a:t>
                </a:r>
              </a:p>
              <a:p>
                <a:pPr marL="0" marR="0">
                  <a:lnSpc>
                    <a:spcPct val="107000"/>
                  </a:lnSpc>
                  <a:spcBef>
                    <a:spcPts val="0"/>
                  </a:spcBef>
                  <a:spcAft>
                    <a:spcPts val="600"/>
                  </a:spcAft>
                </a:pPr>
                <a:r>
                  <a:rPr lang="en-US" sz="2400" dirty="0">
                    <a:latin typeface="Book Antiqua" panose="02040602050305030304" pitchFamily="18" charset="0"/>
                    <a:ea typeface="Calibri" panose="020F0502020204030204" pitchFamily="34" charset="0"/>
                    <a:cs typeface="Times New Roman" panose="02020603050405020304" pitchFamily="18" charset="0"/>
                  </a:rPr>
                  <a:t>If S is multiplied by K, TC</a:t>
                </a:r>
                <a:r>
                  <a:rPr lang="en-US" sz="2400" baseline="-25000" dirty="0">
                    <a:latin typeface="Book Antiqua" panose="02040602050305030304" pitchFamily="18" charset="0"/>
                    <a:ea typeface="Calibri" panose="020F0502020204030204" pitchFamily="34" charset="0"/>
                    <a:cs typeface="Times New Roman" panose="02020603050405020304" pitchFamily="18" charset="0"/>
                  </a:rPr>
                  <a:t>EOQ</a:t>
                </a:r>
                <a:r>
                  <a:rPr lang="en-US" sz="2400" dirty="0">
                    <a:latin typeface="Book Antiqua" panose="02040602050305030304" pitchFamily="18" charset="0"/>
                    <a:ea typeface="Calibri" panose="020F0502020204030204" pitchFamily="34" charset="0"/>
                    <a:cs typeface="Times New Roman" panose="02020603050405020304" pitchFamily="18" charset="0"/>
                  </a:rPr>
                  <a:t> is multiplied by SQRT(K).</a:t>
                </a:r>
              </a:p>
              <a:p>
                <a:pPr>
                  <a:lnSpc>
                    <a:spcPct val="107000"/>
                  </a:lnSpc>
                  <a:spcBef>
                    <a:spcPts val="0"/>
                  </a:spcBef>
                  <a:spcAft>
                    <a:spcPts val="600"/>
                  </a:spcAft>
                </a:pPr>
                <a:r>
                  <a:rPr lang="en-US" sz="2400" dirty="0">
                    <a:latin typeface="Book Antiqua" panose="02040602050305030304" pitchFamily="18" charset="0"/>
                    <a:ea typeface="Calibri" panose="020F0502020204030204" pitchFamily="34" charset="0"/>
                    <a:cs typeface="Times New Roman" panose="02020603050405020304" pitchFamily="18" charset="0"/>
                  </a:rPr>
                  <a:t>If H is multiplied by K, TC</a:t>
                </a:r>
                <a:r>
                  <a:rPr lang="en-US" sz="2400" baseline="-25000" dirty="0">
                    <a:latin typeface="Book Antiqua" panose="02040602050305030304" pitchFamily="18" charset="0"/>
                    <a:ea typeface="Calibri" panose="020F0502020204030204" pitchFamily="34" charset="0"/>
                    <a:cs typeface="Times New Roman" panose="02020603050405020304" pitchFamily="18" charset="0"/>
                  </a:rPr>
                  <a:t>EOQ</a:t>
                </a:r>
                <a:r>
                  <a:rPr lang="en-US" sz="2400" dirty="0">
                    <a:latin typeface="Book Antiqua" panose="02040602050305030304" pitchFamily="18" charset="0"/>
                    <a:ea typeface="Calibri" panose="020F0502020204030204" pitchFamily="34" charset="0"/>
                    <a:cs typeface="Times New Roman" panose="02020603050405020304" pitchFamily="18" charset="0"/>
                  </a:rPr>
                  <a:t> is multiplied by SQRT(K).</a:t>
                </a:r>
              </a:p>
              <a:p>
                <a:pPr lvl="0">
                  <a:spcBef>
                    <a:spcPct val="20000"/>
                  </a:spcBef>
                  <a:defRPr/>
                </a:pPr>
                <a:r>
                  <a:rPr lang="en-US" sz="2400" kern="0" dirty="0">
                    <a:latin typeface="Book Antiqua" pitchFamily="18" charset="0"/>
                  </a:rPr>
                  <a:t>Compute average inventory cost per unit of product = TC/D or TC/R  since we assume D=R</a:t>
                </a:r>
              </a:p>
              <a:p>
                <a:pPr>
                  <a:spcBef>
                    <a:spcPct val="20000"/>
                  </a:spcBef>
                  <a:defRPr/>
                </a:pPr>
                <a:r>
                  <a:rPr lang="en-US" sz="2400" kern="0" dirty="0">
                    <a:latin typeface="Book Antiqua" pitchFamily="18" charset="0"/>
                  </a:rPr>
                  <a:t>TC/R = 36249.14/5475 = 6.62</a:t>
                </a:r>
              </a:p>
              <a:p>
                <a:pPr lvl="0">
                  <a:spcBef>
                    <a:spcPts val="0"/>
                  </a:spcBef>
                  <a:defRPr/>
                </a:pPr>
                <a:r>
                  <a:rPr lang="en-US" sz="2400" kern="0" dirty="0">
                    <a:latin typeface="Book Antiqua" pitchFamily="18" charset="0"/>
                  </a:rPr>
                  <a:t>Compute % of inventory cost in cost of goods sold excluding fixed costs = 6.62/600 </a:t>
                </a:r>
                <a:r>
                  <a:rPr lang="en-US" sz="2400" kern="0" dirty="0">
                    <a:latin typeface="Book Antiqua" pitchFamily="18" charset="0"/>
                    <a:sym typeface="Symbol" panose="05050102010706020507" pitchFamily="18" charset="2"/>
                  </a:rPr>
                  <a:t> 1.1%</a:t>
                </a:r>
                <a:endParaRPr lang="en-US" sz="2400" dirty="0">
                  <a:latin typeface="Book Antiqua" panose="02040602050305030304" pitchFamily="18" charset="0"/>
                  <a:ea typeface="Calibri" panose="020F0502020204030204" pitchFamily="34" charset="0"/>
                  <a:cs typeface="Times New Roman" panose="02020603050405020304" pitchFamily="18" charset="0"/>
                </a:endParaRPr>
              </a:p>
              <a:p>
                <a:pPr lvl="0">
                  <a:spcBef>
                    <a:spcPct val="20000"/>
                  </a:spcBef>
                  <a:defRPr/>
                </a:pPr>
                <a:endParaRPr lang="en-US" sz="2400" kern="0" dirty="0">
                  <a:latin typeface="Book Antiqua" pitchFamily="18" charset="0"/>
                </a:endParaRPr>
              </a:p>
              <a:p>
                <a:pPr lvl="0">
                  <a:spcBef>
                    <a:spcPct val="20000"/>
                  </a:spcBef>
                  <a:defRPr/>
                </a:pPr>
                <a:endParaRPr lang="en-US" sz="2400" kern="0" dirty="0">
                  <a:latin typeface="Book Antiqua" pitchFamily="18" charset="0"/>
                </a:endParaRPr>
              </a:p>
            </p:txBody>
          </p:sp>
        </mc:Choice>
        <mc:Fallback xmlns="">
          <p:sp>
            <p:nvSpPr>
              <p:cNvPr id="5" name="Content Placeholder 1">
                <a:extLst>
                  <a:ext uri="{FF2B5EF4-FFF2-40B4-BE49-F238E27FC236}">
                    <a16:creationId xmlns:a16="http://schemas.microsoft.com/office/drawing/2014/main" id="{3C5F3778-F612-401A-A892-84D142A00302}"/>
                  </a:ext>
                </a:extLst>
              </p:cNvPr>
              <p:cNvSpPr txBox="1">
                <a:spLocks noRot="1" noChangeAspect="1" noMove="1" noResize="1" noEditPoints="1" noAdjustHandles="1" noChangeArrowheads="1" noChangeShapeType="1" noTextEdit="1"/>
              </p:cNvSpPr>
              <p:nvPr/>
            </p:nvSpPr>
            <p:spPr>
              <a:xfrm>
                <a:off x="-19792" y="584775"/>
                <a:ext cx="12192000" cy="5435025"/>
              </a:xfrm>
              <a:prstGeom prst="rect">
                <a:avLst/>
              </a:prstGeom>
              <a:blipFill>
                <a:blip r:embed="rId2"/>
                <a:stretch>
                  <a:fillRect l="-800" t="-897" b="-7848"/>
                </a:stretch>
              </a:blipFill>
            </p:spPr>
            <p:txBody>
              <a:bodyPr/>
              <a:lstStyle/>
              <a:p>
                <a:r>
                  <a:rPr lang="en-US">
                    <a:noFill/>
                  </a:rPr>
                  <a:t> </a:t>
                </a:r>
              </a:p>
            </p:txBody>
          </p:sp>
        </mc:Fallback>
      </mc:AlternateContent>
    </p:spTree>
    <p:extLst>
      <p:ext uri="{BB962C8B-B14F-4D97-AF65-F5344CB8AC3E}">
        <p14:creationId xmlns:p14="http://schemas.microsoft.com/office/powerpoint/2010/main" val="137731938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dissolv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dissolv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dissolv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dissolv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dissolve">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dissolve">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dissolve">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dissolve">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dissolve">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dissolve">
                                      <p:cBhvr>
                                        <p:cTn id="52" dur="500"/>
                                        <p:tgtEl>
                                          <p:spTgt spid="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70262" y="584775"/>
            <a:ext cx="12121738" cy="5663089"/>
          </a:xfrm>
          <a:prstGeom prst="rect">
            <a:avLst/>
          </a:prstGeom>
          <a:noFill/>
          <a:ln w="9525">
            <a:noFill/>
            <a:miter lim="800000"/>
            <a:headEnd/>
            <a:tailEnd/>
          </a:ln>
        </p:spPr>
        <p:txBody>
          <a:bodyPr wrap="square">
            <a:spAutoFit/>
          </a:bodyPr>
          <a:lstStyle/>
          <a:p>
            <a:pPr eaLnBrk="1" hangingPunct="1">
              <a:spcAft>
                <a:spcPts val="600"/>
              </a:spcAft>
            </a:pPr>
            <a:r>
              <a:rPr lang="en-US" sz="2400" dirty="0">
                <a:latin typeface="Book Antiqua" pitchFamily="18" charset="0"/>
              </a:rPr>
              <a:t>Four LFT plants. Order individually or collectively. </a:t>
            </a:r>
          </a:p>
          <a:p>
            <a:pPr eaLnBrk="1" hangingPunct="1">
              <a:spcAft>
                <a:spcPts val="600"/>
              </a:spcAft>
            </a:pPr>
            <a:r>
              <a:rPr lang="en-US" sz="2400" dirty="0">
                <a:latin typeface="Book Antiqua" pitchFamily="18" charset="0"/>
              </a:rPr>
              <a:t>D =5475 and H = $120 per product per year remain the same. S = $800 fixed, plus $200 per plant. That is S = $800+$200=$1000 if each warehouse order independently.</a:t>
            </a:r>
          </a:p>
          <a:p>
            <a:pPr eaLnBrk="1" hangingPunct="1">
              <a:spcAft>
                <a:spcPts val="600"/>
              </a:spcAft>
            </a:pPr>
            <a:r>
              <a:rPr lang="en-US" sz="2400" dirty="0">
                <a:latin typeface="Book Antiqua" pitchFamily="18" charset="0"/>
              </a:rPr>
              <a:t>S=800+200+200 = 1200 if two plants order together. S = 800+200+200+200+200 = $1600. </a:t>
            </a:r>
          </a:p>
          <a:p>
            <a:pPr eaLnBrk="1" hangingPunct="1">
              <a:spcAft>
                <a:spcPts val="600"/>
              </a:spcAft>
            </a:pPr>
            <a:r>
              <a:rPr lang="en-US" sz="2400" b="1" dirty="0">
                <a:solidFill>
                  <a:srgbClr val="A50023"/>
                </a:solidFill>
                <a:latin typeface="Book Antiqua" pitchFamily="18" charset="0"/>
              </a:rPr>
              <a:t>When two or more plants order together, S goes up since the truck travel time in a route to more than one warehouses is longer than a trip to a single warehouse. </a:t>
            </a:r>
          </a:p>
          <a:p>
            <a:pPr eaLnBrk="1" hangingPunct="1">
              <a:spcAft>
                <a:spcPts val="600"/>
              </a:spcAft>
            </a:pPr>
            <a:r>
              <a:rPr lang="en-US" sz="2400" dirty="0">
                <a:latin typeface="Book Antiqua" pitchFamily="18" charset="0"/>
              </a:rPr>
              <a:t>Currently each plant orders independently. </a:t>
            </a:r>
          </a:p>
          <a:p>
            <a:pPr eaLnBrk="1" hangingPunct="1">
              <a:spcAft>
                <a:spcPts val="600"/>
              </a:spcAft>
            </a:pPr>
            <a:r>
              <a:rPr lang="en-US" sz="2400" dirty="0">
                <a:latin typeface="Book Antiqua" pitchFamily="18" charset="0"/>
              </a:rPr>
              <a:t>We already have the followings for each warehouse. </a:t>
            </a:r>
          </a:p>
          <a:p>
            <a:pPr eaLnBrk="1" hangingPunct="1">
              <a:spcAft>
                <a:spcPts val="600"/>
              </a:spcAft>
            </a:pPr>
            <a:r>
              <a:rPr lang="en-US" sz="2400" b="1" dirty="0">
                <a:solidFill>
                  <a:srgbClr val="A80000"/>
                </a:solidFill>
                <a:latin typeface="Book Antiqua" pitchFamily="18" charset="0"/>
              </a:rPr>
              <a:t>EOQ = 302</a:t>
            </a:r>
          </a:p>
          <a:p>
            <a:pPr eaLnBrk="1" hangingPunct="1">
              <a:spcAft>
                <a:spcPts val="600"/>
              </a:spcAft>
            </a:pPr>
            <a:r>
              <a:rPr lang="en-US" sz="2400" dirty="0">
                <a:latin typeface="Book Antiqua" pitchFamily="18" charset="0"/>
              </a:rPr>
              <a:t>Cycle inventory </a:t>
            </a:r>
            <a:r>
              <a:rPr lang="en-US" sz="2400" b="1" dirty="0">
                <a:solidFill>
                  <a:srgbClr val="A80000"/>
                </a:solidFill>
                <a:latin typeface="Book Antiqua" pitchFamily="18" charset="0"/>
              </a:rPr>
              <a:t>(</a:t>
            </a:r>
            <a:r>
              <a:rPr lang="en-US" sz="2400" b="1" dirty="0" err="1">
                <a:solidFill>
                  <a:srgbClr val="A80000"/>
                </a:solidFill>
                <a:latin typeface="Book Antiqua" pitchFamily="18" charset="0"/>
              </a:rPr>
              <a:t>Icycle</a:t>
            </a:r>
            <a:r>
              <a:rPr lang="en-US" sz="2400" b="1" dirty="0">
                <a:solidFill>
                  <a:srgbClr val="A80000"/>
                </a:solidFill>
                <a:latin typeface="Book Antiqua" pitchFamily="18" charset="0"/>
              </a:rPr>
              <a:t>) = 302/2 = 151</a:t>
            </a:r>
          </a:p>
          <a:p>
            <a:pPr eaLnBrk="1" hangingPunct="1">
              <a:spcAft>
                <a:spcPts val="600"/>
              </a:spcAft>
            </a:pPr>
            <a:r>
              <a:rPr lang="en-US" sz="2400" b="1" dirty="0" err="1">
                <a:solidFill>
                  <a:srgbClr val="A80000"/>
                </a:solidFill>
                <a:latin typeface="Book Antiqua" pitchFamily="18" charset="0"/>
              </a:rPr>
              <a:t>Icycle</a:t>
            </a:r>
            <a:r>
              <a:rPr lang="en-US" sz="2400" b="1" dirty="0">
                <a:solidFill>
                  <a:srgbClr val="A80000"/>
                </a:solidFill>
                <a:latin typeface="Book Antiqua" pitchFamily="18" charset="0"/>
              </a:rPr>
              <a:t> for 4 warehouses = 4(151) = 604.</a:t>
            </a:r>
          </a:p>
          <a:p>
            <a:pPr eaLnBrk="1" hangingPunct="1">
              <a:spcAft>
                <a:spcPts val="600"/>
              </a:spcAft>
            </a:pPr>
            <a:r>
              <a:rPr lang="en-US" sz="2400" dirty="0">
                <a:latin typeface="Book Antiqua" pitchFamily="18" charset="0"/>
              </a:rPr>
              <a:t>Demand = 5475 per year or 15 per day </a:t>
            </a:r>
            <a:r>
              <a:rPr lang="en-US" sz="2400" dirty="0">
                <a:latin typeface="Book Antiqua" pitchFamily="18" charset="0"/>
                <a:sym typeface="Wingdings" panose="05000000000000000000" pitchFamily="2" charset="2"/>
              </a:rPr>
              <a:t> </a:t>
            </a:r>
            <a:r>
              <a:rPr lang="en-US" sz="2400" b="1" dirty="0">
                <a:solidFill>
                  <a:srgbClr val="A80000"/>
                </a:solidFill>
                <a:latin typeface="Book Antiqua" pitchFamily="18" charset="0"/>
              </a:rPr>
              <a:t>Cycle length = 302/15 = 20.133 days</a:t>
            </a:r>
          </a:p>
          <a:p>
            <a:pPr eaLnBrk="1" hangingPunct="1">
              <a:spcAft>
                <a:spcPts val="600"/>
              </a:spcAft>
            </a:pPr>
            <a:r>
              <a:rPr lang="en-US" sz="2400" b="1" dirty="0">
                <a:solidFill>
                  <a:srgbClr val="A80000"/>
                </a:solidFill>
                <a:latin typeface="Book Antiqua" pitchFamily="18" charset="0"/>
              </a:rPr>
              <a:t>In-Storage  Flow time = 20.133/2 = 10.1 days (Alternatively,  I/R =  151/15 = 10.1 days </a:t>
            </a:r>
          </a:p>
        </p:txBody>
      </p:sp>
      <p:sp>
        <p:nvSpPr>
          <p:cNvPr id="15364" name="Text Box 4"/>
          <p:cNvSpPr txBox="1">
            <a:spLocks noChangeArrowheads="1"/>
          </p:cNvSpPr>
          <p:nvPr/>
        </p:nvSpPr>
        <p:spPr bwMode="auto">
          <a:xfrm>
            <a:off x="-17813" y="0"/>
            <a:ext cx="9144000" cy="584775"/>
          </a:xfrm>
          <a:prstGeom prst="rect">
            <a:avLst/>
          </a:prstGeom>
          <a:noFill/>
          <a:ln w="12700">
            <a:noFill/>
            <a:miter lim="800000"/>
            <a:headEnd/>
            <a:tailEnd/>
          </a:ln>
        </p:spPr>
        <p:txBody>
          <a:bodyPr>
            <a:spAutoFit/>
          </a:bodyPr>
          <a:lstStyle/>
          <a:p>
            <a:pPr>
              <a:spcAft>
                <a:spcPts val="600"/>
              </a:spcAft>
            </a:pPr>
            <a:r>
              <a:rPr lang="en-US" sz="3200" dirty="0">
                <a:solidFill>
                  <a:schemeClr val="bg1"/>
                </a:solidFill>
                <a:latin typeface="Impact" pitchFamily="34" charset="0"/>
              </a:rPr>
              <a:t>Centralization vs. Decentralization </a:t>
            </a:r>
            <a:r>
              <a:rPr lang="en-US" sz="3200" dirty="0" err="1">
                <a:solidFill>
                  <a:schemeClr val="bg1"/>
                </a:solidFill>
                <a:latin typeface="Impact" pitchFamily="34" charset="0"/>
              </a:rPr>
              <a:t>Orderong</a:t>
            </a:r>
            <a:endParaRPr lang="en-US" sz="3200" dirty="0">
              <a:solidFill>
                <a:schemeClr val="bg1"/>
              </a:solidFill>
              <a:latin typeface="Impact" pitchFamily="34" charset="0"/>
            </a:endParaRPr>
          </a:p>
        </p:txBody>
      </p:sp>
    </p:spTree>
    <p:extLst>
      <p:ext uri="{BB962C8B-B14F-4D97-AF65-F5344CB8AC3E}">
        <p14:creationId xmlns:p14="http://schemas.microsoft.com/office/powerpoint/2010/main" val="4974550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5362">
                                            <p:txEl>
                                              <p:pRg st="0" end="0"/>
                                            </p:txEl>
                                          </p:spTgt>
                                        </p:tgtEl>
                                        <p:attrNameLst>
                                          <p:attrName>style.visibility</p:attrName>
                                        </p:attrNameLst>
                                      </p:cBhvr>
                                      <p:to>
                                        <p:strVal val="visible"/>
                                      </p:to>
                                    </p:set>
                                    <p:animEffect transition="in" filter="dissolve">
                                      <p:cBhvr>
                                        <p:cTn id="7" dur="500"/>
                                        <p:tgtEl>
                                          <p:spTgt spid="1536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5362">
                                            <p:txEl>
                                              <p:pRg st="1" end="1"/>
                                            </p:txEl>
                                          </p:spTgt>
                                        </p:tgtEl>
                                        <p:attrNameLst>
                                          <p:attrName>style.visibility</p:attrName>
                                        </p:attrNameLst>
                                      </p:cBhvr>
                                      <p:to>
                                        <p:strVal val="visible"/>
                                      </p:to>
                                    </p:set>
                                    <p:animEffect transition="in" filter="dissolve">
                                      <p:cBhvr>
                                        <p:cTn id="12" dur="500"/>
                                        <p:tgtEl>
                                          <p:spTgt spid="1536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5362">
                                            <p:txEl>
                                              <p:pRg st="2" end="2"/>
                                            </p:txEl>
                                          </p:spTgt>
                                        </p:tgtEl>
                                        <p:attrNameLst>
                                          <p:attrName>style.visibility</p:attrName>
                                        </p:attrNameLst>
                                      </p:cBhvr>
                                      <p:to>
                                        <p:strVal val="visible"/>
                                      </p:to>
                                    </p:set>
                                    <p:animEffect transition="in" filter="dissolve">
                                      <p:cBhvr>
                                        <p:cTn id="17" dur="500"/>
                                        <p:tgtEl>
                                          <p:spTgt spid="1536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5362">
                                            <p:txEl>
                                              <p:pRg st="3" end="3"/>
                                            </p:txEl>
                                          </p:spTgt>
                                        </p:tgtEl>
                                        <p:attrNameLst>
                                          <p:attrName>style.visibility</p:attrName>
                                        </p:attrNameLst>
                                      </p:cBhvr>
                                      <p:to>
                                        <p:strVal val="visible"/>
                                      </p:to>
                                    </p:set>
                                    <p:animEffect transition="in" filter="dissolve">
                                      <p:cBhvr>
                                        <p:cTn id="22" dur="500"/>
                                        <p:tgtEl>
                                          <p:spTgt spid="1536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5362">
                                            <p:txEl>
                                              <p:pRg st="4" end="4"/>
                                            </p:txEl>
                                          </p:spTgt>
                                        </p:tgtEl>
                                        <p:attrNameLst>
                                          <p:attrName>style.visibility</p:attrName>
                                        </p:attrNameLst>
                                      </p:cBhvr>
                                      <p:to>
                                        <p:strVal val="visible"/>
                                      </p:to>
                                    </p:set>
                                    <p:animEffect transition="in" filter="dissolve">
                                      <p:cBhvr>
                                        <p:cTn id="27" dur="500"/>
                                        <p:tgtEl>
                                          <p:spTgt spid="1536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5362">
                                            <p:txEl>
                                              <p:pRg st="5" end="5"/>
                                            </p:txEl>
                                          </p:spTgt>
                                        </p:tgtEl>
                                        <p:attrNameLst>
                                          <p:attrName>style.visibility</p:attrName>
                                        </p:attrNameLst>
                                      </p:cBhvr>
                                      <p:to>
                                        <p:strVal val="visible"/>
                                      </p:to>
                                    </p:set>
                                    <p:animEffect transition="in" filter="dissolve">
                                      <p:cBhvr>
                                        <p:cTn id="32" dur="500"/>
                                        <p:tgtEl>
                                          <p:spTgt spid="1536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5362">
                                            <p:txEl>
                                              <p:pRg st="6" end="6"/>
                                            </p:txEl>
                                          </p:spTgt>
                                        </p:tgtEl>
                                        <p:attrNameLst>
                                          <p:attrName>style.visibility</p:attrName>
                                        </p:attrNameLst>
                                      </p:cBhvr>
                                      <p:to>
                                        <p:strVal val="visible"/>
                                      </p:to>
                                    </p:set>
                                    <p:animEffect transition="in" filter="dissolve">
                                      <p:cBhvr>
                                        <p:cTn id="37" dur="500"/>
                                        <p:tgtEl>
                                          <p:spTgt spid="1536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15362">
                                            <p:txEl>
                                              <p:pRg st="7" end="7"/>
                                            </p:txEl>
                                          </p:spTgt>
                                        </p:tgtEl>
                                        <p:attrNameLst>
                                          <p:attrName>style.visibility</p:attrName>
                                        </p:attrNameLst>
                                      </p:cBhvr>
                                      <p:to>
                                        <p:strVal val="visible"/>
                                      </p:to>
                                    </p:set>
                                    <p:animEffect transition="in" filter="dissolve">
                                      <p:cBhvr>
                                        <p:cTn id="42" dur="500"/>
                                        <p:tgtEl>
                                          <p:spTgt spid="15362">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15362">
                                            <p:txEl>
                                              <p:pRg st="8" end="8"/>
                                            </p:txEl>
                                          </p:spTgt>
                                        </p:tgtEl>
                                        <p:attrNameLst>
                                          <p:attrName>style.visibility</p:attrName>
                                        </p:attrNameLst>
                                      </p:cBhvr>
                                      <p:to>
                                        <p:strVal val="visible"/>
                                      </p:to>
                                    </p:set>
                                    <p:animEffect transition="in" filter="dissolve">
                                      <p:cBhvr>
                                        <p:cTn id="47" dur="500"/>
                                        <p:tgtEl>
                                          <p:spTgt spid="15362">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15362">
                                            <p:txEl>
                                              <p:pRg st="9" end="9"/>
                                            </p:txEl>
                                          </p:spTgt>
                                        </p:tgtEl>
                                        <p:attrNameLst>
                                          <p:attrName>style.visibility</p:attrName>
                                        </p:attrNameLst>
                                      </p:cBhvr>
                                      <p:to>
                                        <p:strVal val="visible"/>
                                      </p:to>
                                    </p:set>
                                    <p:animEffect transition="in" filter="dissolve">
                                      <p:cBhvr>
                                        <p:cTn id="52" dur="500"/>
                                        <p:tgtEl>
                                          <p:spTgt spid="15362">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15362">
                                            <p:txEl>
                                              <p:pRg st="10" end="10"/>
                                            </p:txEl>
                                          </p:spTgt>
                                        </p:tgtEl>
                                        <p:attrNameLst>
                                          <p:attrName>style.visibility</p:attrName>
                                        </p:attrNameLst>
                                      </p:cBhvr>
                                      <p:to>
                                        <p:strVal val="visible"/>
                                      </p:to>
                                    </p:set>
                                    <p:animEffect transition="in" filter="dissolve">
                                      <p:cBhvr>
                                        <p:cTn id="57" dur="500"/>
                                        <p:tgtEl>
                                          <p:spTgt spid="15362">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build="p"/>
    </p:bldLst>
  </p:timing>
</p:sld>
</file>

<file path=ppt/tags/tag1.xml><?xml version="1.0" encoding="utf-8"?>
<p:tagLst xmlns:a="http://schemas.openxmlformats.org/drawingml/2006/main" xmlns:r="http://schemas.openxmlformats.org/officeDocument/2006/relationships" xmlns:p="http://schemas.openxmlformats.org/presentationml/2006/main">
  <p:tag name="HIGHLIGHTER" val="false"/>
</p:tagLst>
</file>

<file path=ppt/tags/tag2.xml><?xml version="1.0" encoding="utf-8"?>
<p:tagLst xmlns:a="http://schemas.openxmlformats.org/drawingml/2006/main" xmlns:r="http://schemas.openxmlformats.org/officeDocument/2006/relationships" xmlns:p="http://schemas.openxmlformats.org/presentationml/2006/main">
  <p:tag name="HIGHLIGHTER" val="false"/>
</p:tagLst>
</file>

<file path=ppt/theme/theme1.xml><?xml version="1.0" encoding="utf-8"?>
<a:theme xmlns:a="http://schemas.openxmlformats.org/drawingml/2006/main" name="Lean Thinking Final">
  <a:themeElements>
    <a:clrScheme name="Custom 22">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C000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Level</Template>
  <TotalTime>37495</TotalTime>
  <Words>1522</Words>
  <Application>Microsoft Office PowerPoint</Application>
  <PresentationFormat>Widescreen</PresentationFormat>
  <Paragraphs>138</Paragraphs>
  <Slides>14</Slides>
  <Notes>4</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14</vt:i4>
      </vt:variant>
    </vt:vector>
  </HeadingPairs>
  <TitlesOfParts>
    <vt:vector size="26" baseType="lpstr">
      <vt:lpstr>Book Antiqua</vt:lpstr>
      <vt:lpstr>Cambria Math</vt:lpstr>
      <vt:lpstr>Garamond</vt:lpstr>
      <vt:lpstr>Impact</vt:lpstr>
      <vt:lpstr>Lucida Calligraphy</vt:lpstr>
      <vt:lpstr>MS Reference Sans Serif</vt:lpstr>
      <vt:lpstr>Times New Roman</vt:lpstr>
      <vt:lpstr>Verdana</vt:lpstr>
      <vt:lpstr>Wingdings</vt:lpstr>
      <vt:lpstr>Lean Thinking Final</vt:lpstr>
      <vt:lpstr>Worksheet</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Three Alternatives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Greys Sosic</dc:creator>
  <cp:lastModifiedBy>Asef-Vaziri , Ardavan</cp:lastModifiedBy>
  <cp:revision>930</cp:revision>
  <cp:lastPrinted>2021-08-25T16:42:58Z</cp:lastPrinted>
  <dcterms:created xsi:type="dcterms:W3CDTF">1995-06-17T23:31:02Z</dcterms:created>
  <dcterms:modified xsi:type="dcterms:W3CDTF">2023-12-04T20:02:50Z</dcterms:modified>
</cp:coreProperties>
</file>