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40" r:id="rId1"/>
  </p:sldMasterIdLst>
  <p:notesMasterIdLst>
    <p:notesMasterId r:id="rId18"/>
  </p:notesMasterIdLst>
  <p:handoutMasterIdLst>
    <p:handoutMasterId r:id="rId19"/>
  </p:handoutMasterIdLst>
  <p:sldIdLst>
    <p:sldId id="1124" r:id="rId2"/>
    <p:sldId id="1250" r:id="rId3"/>
    <p:sldId id="1251" r:id="rId4"/>
    <p:sldId id="1252" r:id="rId5"/>
    <p:sldId id="1137" r:id="rId6"/>
    <p:sldId id="572" r:id="rId7"/>
    <p:sldId id="1138" r:id="rId8"/>
    <p:sldId id="1139" r:id="rId9"/>
    <p:sldId id="574" r:id="rId10"/>
    <p:sldId id="1113" r:id="rId11"/>
    <p:sldId id="1140" r:id="rId12"/>
    <p:sldId id="575" r:id="rId13"/>
    <p:sldId id="1122" r:id="rId14"/>
    <p:sldId id="1256" r:id="rId15"/>
    <p:sldId id="1258" r:id="rId16"/>
    <p:sldId id="1114" r:id="rId17"/>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521415D9-36F7-43E2-AB2F-B90AF26B5E84}">
      <p14:sectionLst xmlns:p14="http://schemas.microsoft.com/office/powerpoint/2010/main">
        <p14:section name="Summary Section" id="{21AB8AD9-3D37-4A20-B00B-2AAF488C219E}">
          <p14:sldIdLst/>
        </p14:section>
        <p14:section name="Lead Time, Re-Order Point, Cycle Service Level, and Fill Rate" id="{3EC62C8C-1CD3-48AE-9EC5-BB75C9EF389B}">
          <p14:sldIdLst>
            <p14:sldId id="1124"/>
            <p14:sldId id="1250"/>
            <p14:sldId id="1251"/>
            <p14:sldId id="1252"/>
          </p14:sldIdLst>
        </p14:section>
        <p14:section name="EOQ" id="{F7BD7359-C6DF-4AB6-86CE-940C45956784}">
          <p14:sldIdLst>
            <p14:sldId id="1137"/>
            <p14:sldId id="572"/>
            <p14:sldId id="1138"/>
            <p14:sldId id="1139"/>
            <p14:sldId id="574"/>
            <p14:sldId id="1113"/>
            <p14:sldId id="1140"/>
            <p14:sldId id="575"/>
            <p14:sldId id="1122"/>
            <p14:sldId id="1256"/>
            <p14:sldId id="1258"/>
            <p14:sldId id="1114"/>
          </p14:sldIdLst>
        </p14:section>
        <p14:section name="Section 3" id="{0BABE54E-F48A-4797-9E18-EF771F2FB33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 id="2" name="Sam" initials="S" lastIdx="1" clrIdx="1">
    <p:extLst>
      <p:ext uri="{19B8F6BF-5375-455C-9EA6-DF929625EA0E}">
        <p15:presenceInfo xmlns:p15="http://schemas.microsoft.com/office/powerpoint/2012/main" userId="S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3C1581"/>
    <a:srgbClr val="A792EC"/>
    <a:srgbClr val="72659E"/>
    <a:srgbClr val="FF000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20" autoAdjust="0"/>
    <p:restoredTop sz="90482" autoAdjust="0"/>
  </p:normalViewPr>
  <p:slideViewPr>
    <p:cSldViewPr>
      <p:cViewPr varScale="1">
        <p:scale>
          <a:sx n="104" d="100"/>
          <a:sy n="104" d="100"/>
        </p:scale>
        <p:origin x="288" y="108"/>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p:scale>
        <a:sx n="61" d="100"/>
        <a:sy n="61" d="100"/>
      </p:scale>
      <p:origin x="0" y="-846"/>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6351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80807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43605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3011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7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846909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396837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450485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44787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393700" y="692150"/>
            <a:ext cx="6070600" cy="3416300"/>
          </a:xfrm>
          <a:ln/>
        </p:spPr>
      </p:sp>
      <p:sp>
        <p:nvSpPr>
          <p:cNvPr id="1843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131743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8494" y="1480"/>
            <a:ext cx="12249705" cy="6081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343207"/>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9026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ChangeArrowheads="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1" i="1" dirty="0">
                <a:ln>
                  <a:noFill/>
                </a:ln>
                <a:solidFill>
                  <a:schemeClr val="bg1"/>
                </a:solidFill>
                <a:latin typeface="Book Antiqua" panose="02040602050305030304" pitchFamily="18" charset="0"/>
              </a:rPr>
              <a:t>LittleField Technologies Game</a:t>
            </a:r>
            <a:r>
              <a:rPr lang="en-US" sz="1400" b="1" i="1">
                <a:ln>
                  <a:noFill/>
                </a:ln>
                <a:solidFill>
                  <a:schemeClr val="bg1"/>
                </a:solidFill>
                <a:latin typeface="Book Antiqua" panose="02040602050305030304" pitchFamily="18" charset="0"/>
              </a:rPr>
              <a:t>, EOQ Considerations</a:t>
            </a:r>
            <a:r>
              <a:rPr lang="en-US" sz="1400" b="1" i="1" dirty="0">
                <a:ln>
                  <a:noFill/>
                </a:ln>
                <a:solidFill>
                  <a:schemeClr val="bg1"/>
                </a:solidFill>
                <a:latin typeface="Book Antiqua" panose="02040602050305030304" pitchFamily="18" charset="0"/>
              </a:rPr>
              <a:t>, Ardavan Asef-Vaziri</a:t>
            </a:r>
          </a:p>
        </p:txBody>
      </p:sp>
      <p:sp>
        <p:nvSpPr>
          <p:cNvPr id="4" name="Rectangle 3">
            <a:extLst>
              <a:ext uri="{FF2B5EF4-FFF2-40B4-BE49-F238E27FC236}">
                <a16:creationId xmlns:a16="http://schemas.microsoft.com/office/drawing/2014/main" id="{BAC44B36-7709-44F4-ADD7-4F4D66BCE20A}"/>
              </a:ext>
            </a:extLst>
          </p:cNvPr>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ChangeArrowheads="1"/>
          </p:cNvSpPr>
          <p:nvPr>
            <p:ph type="title"/>
          </p:nvPr>
        </p:nvSpPr>
        <p:spPr bwMode="gray">
          <a:xfrm>
            <a:off x="17935"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72" r:id="rId4"/>
    <p:sldLayoutId id="2147483773" r:id="rId5"/>
  </p:sldLayoutIdLst>
  <p:transition/>
  <p:txStyles>
    <p:titleStyle>
      <a:lvl1pPr algn="l" rtl="0" eaLnBrk="0" fontAlgn="base" hangingPunct="0">
        <a:spcBef>
          <a:spcPct val="0"/>
        </a:spcBef>
        <a:spcAft>
          <a:spcPts val="600"/>
        </a:spcAft>
        <a:defRPr lang="en-US" sz="3200" kern="1200" dirty="0">
          <a:solidFill>
            <a:schemeClr val="bg1"/>
          </a:solidFill>
          <a:latin typeface="Impact" pitchFamily="34" charset="0"/>
          <a:ea typeface="+mn-ea"/>
          <a:cs typeface="+mn-cs"/>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package" Target="../embeddings/Microsoft_Excel_Worksheet.xlsx"/><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emf"/><Relationship Id="rId4" Type="http://schemas.openxmlformats.org/officeDocument/2006/relationships/image" Target="../media/image1.em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package" Target="../embeddings/Microsoft_Excel_Worksheet4.xlsx"/><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package" Target="../embeddings/Microsoft_Excel_Worksheet5.xlsx"/><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2.e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package" Target="../embeddings/Microsoft_Excel_Worksheet6.xlsx"/><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package" Target="../embeddings/Microsoft_Excel_Worksheet1.xlsx"/></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0.emf"/><Relationship Id="rId4" Type="http://schemas.openxmlformats.org/officeDocument/2006/relationships/package" Target="../embeddings/Microsoft_Excel_Worksheet2.xlsx"/></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a:extLst>
              <a:ext uri="{FF2B5EF4-FFF2-40B4-BE49-F238E27FC236}">
                <a16:creationId xmlns:a16="http://schemas.microsoft.com/office/drawing/2014/main" id="{D51D758C-D054-4552-8E0E-E9E1DC428783}"/>
              </a:ext>
            </a:extLst>
          </p:cNvPr>
          <p:cNvGraphicFramePr>
            <a:graphicFrameLocks noChangeAspect="1"/>
          </p:cNvGraphicFramePr>
          <p:nvPr>
            <p:extLst>
              <p:ext uri="{D42A27DB-BD31-4B8C-83A1-F6EECF244321}">
                <p14:modId xmlns:p14="http://schemas.microsoft.com/office/powerpoint/2010/main" val="1426907461"/>
              </p:ext>
            </p:extLst>
          </p:nvPr>
        </p:nvGraphicFramePr>
        <p:xfrm>
          <a:off x="85725" y="808038"/>
          <a:ext cx="12020550" cy="5238750"/>
        </p:xfrm>
        <a:graphic>
          <a:graphicData uri="http://schemas.openxmlformats.org/presentationml/2006/ole">
            <mc:AlternateContent xmlns:mc="http://schemas.openxmlformats.org/markup-compatibility/2006">
              <mc:Choice xmlns:v="urn:schemas-microsoft-com:vml" Requires="v">
                <p:oleObj spid="_x0000_s69738" name="Worksheet" r:id="rId3" imgW="12020595" imgH="5238750" progId="Excel.Sheet.12">
                  <p:embed/>
                </p:oleObj>
              </mc:Choice>
              <mc:Fallback>
                <p:oleObj name="Worksheet" r:id="rId3" imgW="12020595" imgH="5238750" progId="Excel.Sheet.12">
                  <p:embed/>
                  <p:pic>
                    <p:nvPicPr>
                      <p:cNvPr id="0" name=""/>
                      <p:cNvPicPr/>
                      <p:nvPr/>
                    </p:nvPicPr>
                    <p:blipFill>
                      <a:blip r:embed="rId4"/>
                      <a:stretch>
                        <a:fillRect/>
                      </a:stretch>
                    </p:blipFill>
                    <p:spPr>
                      <a:xfrm>
                        <a:off x="85725" y="808038"/>
                        <a:ext cx="12020550" cy="5238750"/>
                      </a:xfrm>
                      <a:prstGeom prst="rect">
                        <a:avLst/>
                      </a:prstGeom>
                    </p:spPr>
                  </p:pic>
                </p:oleObj>
              </mc:Fallback>
            </mc:AlternateContent>
          </a:graphicData>
        </a:graphic>
      </p:graphicFrame>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First 24 Days; Demand, Production, Inventory, Utilization and Capacity</a:t>
            </a:r>
          </a:p>
        </p:txBody>
      </p:sp>
      <p:pic>
        <p:nvPicPr>
          <p:cNvPr id="12" name="Picture 11">
            <a:extLst>
              <a:ext uri="{FF2B5EF4-FFF2-40B4-BE49-F238E27FC236}">
                <a16:creationId xmlns:a16="http://schemas.microsoft.com/office/drawing/2014/main" id="{7CD42BD4-EA87-45BA-8E50-5467201B614A}"/>
              </a:ext>
            </a:extLst>
          </p:cNvPr>
          <p:cNvPicPr>
            <a:picLocks noChangeAspect="1"/>
          </p:cNvPicPr>
          <p:nvPr/>
        </p:nvPicPr>
        <p:blipFill>
          <a:blip r:embed="rId5"/>
          <a:stretch>
            <a:fillRect/>
          </a:stretch>
        </p:blipFill>
        <p:spPr>
          <a:xfrm>
            <a:off x="1648799" y="1609666"/>
            <a:ext cx="8382000" cy="4257734"/>
          </a:xfrm>
          <a:prstGeom prst="rect">
            <a:avLst/>
          </a:prstGeom>
        </p:spPr>
      </p:pic>
      <p:grpSp>
        <p:nvGrpSpPr>
          <p:cNvPr id="56" name="Group 55">
            <a:extLst>
              <a:ext uri="{FF2B5EF4-FFF2-40B4-BE49-F238E27FC236}">
                <a16:creationId xmlns:a16="http://schemas.microsoft.com/office/drawing/2014/main" id="{C56ACCEC-8431-4DF9-B219-2FFC87215943}"/>
              </a:ext>
            </a:extLst>
          </p:cNvPr>
          <p:cNvGrpSpPr/>
          <p:nvPr/>
        </p:nvGrpSpPr>
        <p:grpSpPr>
          <a:xfrm>
            <a:off x="1295400" y="1009650"/>
            <a:ext cx="2971800" cy="3036761"/>
            <a:chOff x="1295400" y="1009650"/>
            <a:chExt cx="2971800" cy="3036761"/>
          </a:xfrm>
        </p:grpSpPr>
        <p:cxnSp>
          <p:nvCxnSpPr>
            <p:cNvPr id="18" name="Straight Arrow Connector 17">
              <a:extLst>
                <a:ext uri="{FF2B5EF4-FFF2-40B4-BE49-F238E27FC236}">
                  <a16:creationId xmlns:a16="http://schemas.microsoft.com/office/drawing/2014/main" id="{7B1B7169-2BFE-4017-B224-BFBB40E1879A}"/>
                </a:ext>
              </a:extLst>
            </p:cNvPr>
            <p:cNvCxnSpPr>
              <a:cxnSpLocks/>
            </p:cNvCxnSpPr>
            <p:nvPr/>
          </p:nvCxnSpPr>
          <p:spPr bwMode="auto">
            <a:xfrm>
              <a:off x="1295400" y="1009650"/>
              <a:ext cx="1371600" cy="1640482"/>
            </a:xfrm>
            <a:prstGeom prst="straightConnector1">
              <a:avLst/>
            </a:prstGeom>
            <a:solidFill>
              <a:schemeClr val="accent1"/>
            </a:solidFill>
            <a:ln w="38100" cap="flat" cmpd="sng" algn="ctr">
              <a:solidFill>
                <a:schemeClr val="tx1"/>
              </a:solidFill>
              <a:prstDash val="solid"/>
              <a:round/>
              <a:headEnd type="arrow" w="med" len="med"/>
              <a:tailEnd type="arrow" w="med" len="med"/>
            </a:ln>
            <a:effectLst/>
          </p:spPr>
        </p:cxnSp>
        <p:pic>
          <p:nvPicPr>
            <p:cNvPr id="47" name="Picture 46">
              <a:extLst>
                <a:ext uri="{FF2B5EF4-FFF2-40B4-BE49-F238E27FC236}">
                  <a16:creationId xmlns:a16="http://schemas.microsoft.com/office/drawing/2014/main" id="{D26A893D-4889-40CF-BD8E-5B6FEDD3397B}"/>
                </a:ext>
              </a:extLst>
            </p:cNvPr>
            <p:cNvPicPr>
              <a:picLocks noChangeAspect="1"/>
            </p:cNvPicPr>
            <p:nvPr/>
          </p:nvPicPr>
          <p:blipFill>
            <a:blip r:embed="rId6"/>
            <a:stretch>
              <a:fillRect/>
            </a:stretch>
          </p:blipFill>
          <p:spPr>
            <a:xfrm>
              <a:off x="1371600" y="3109219"/>
              <a:ext cx="2895600" cy="937192"/>
            </a:xfrm>
            <a:prstGeom prst="rect">
              <a:avLst/>
            </a:prstGeom>
          </p:spPr>
        </p:pic>
      </p:grpSp>
      <p:grpSp>
        <p:nvGrpSpPr>
          <p:cNvPr id="57" name="Group 56">
            <a:extLst>
              <a:ext uri="{FF2B5EF4-FFF2-40B4-BE49-F238E27FC236}">
                <a16:creationId xmlns:a16="http://schemas.microsoft.com/office/drawing/2014/main" id="{4B43D45D-CD86-451E-BDA9-750800728E0D}"/>
              </a:ext>
            </a:extLst>
          </p:cNvPr>
          <p:cNvGrpSpPr/>
          <p:nvPr/>
        </p:nvGrpSpPr>
        <p:grpSpPr>
          <a:xfrm>
            <a:off x="3657600" y="990600"/>
            <a:ext cx="6839018" cy="2587215"/>
            <a:chOff x="3657600" y="990600"/>
            <a:chExt cx="6839018" cy="2587215"/>
          </a:xfrm>
        </p:grpSpPr>
        <p:cxnSp>
          <p:nvCxnSpPr>
            <p:cNvPr id="20" name="Straight Arrow Connector 19">
              <a:extLst>
                <a:ext uri="{FF2B5EF4-FFF2-40B4-BE49-F238E27FC236}">
                  <a16:creationId xmlns:a16="http://schemas.microsoft.com/office/drawing/2014/main" id="{A7FB02A6-573A-45FB-BB85-D138EAE75444}"/>
                </a:ext>
              </a:extLst>
            </p:cNvPr>
            <p:cNvCxnSpPr>
              <a:cxnSpLocks/>
            </p:cNvCxnSpPr>
            <p:nvPr/>
          </p:nvCxnSpPr>
          <p:spPr bwMode="auto">
            <a:xfrm>
              <a:off x="3657600" y="990600"/>
              <a:ext cx="5638800" cy="1183868"/>
            </a:xfrm>
            <a:prstGeom prst="straightConnector1">
              <a:avLst/>
            </a:prstGeom>
            <a:solidFill>
              <a:schemeClr val="accent1"/>
            </a:solidFill>
            <a:ln w="38100" cap="flat" cmpd="sng" algn="ctr">
              <a:solidFill>
                <a:schemeClr val="tx1"/>
              </a:solidFill>
              <a:prstDash val="solid"/>
              <a:round/>
              <a:headEnd type="arrow" w="med" len="med"/>
              <a:tailEnd type="arrow" w="med" len="med"/>
            </a:ln>
            <a:effectLst/>
          </p:spPr>
        </p:cxnSp>
        <p:pic>
          <p:nvPicPr>
            <p:cNvPr id="49" name="Picture 48">
              <a:extLst>
                <a:ext uri="{FF2B5EF4-FFF2-40B4-BE49-F238E27FC236}">
                  <a16:creationId xmlns:a16="http://schemas.microsoft.com/office/drawing/2014/main" id="{6F8B9DAB-07B0-468A-AD16-8E8F23536841}"/>
                </a:ext>
              </a:extLst>
            </p:cNvPr>
            <p:cNvPicPr>
              <a:picLocks noChangeAspect="1"/>
            </p:cNvPicPr>
            <p:nvPr/>
          </p:nvPicPr>
          <p:blipFill>
            <a:blip r:embed="rId7"/>
            <a:stretch>
              <a:fillRect/>
            </a:stretch>
          </p:blipFill>
          <p:spPr>
            <a:xfrm>
              <a:off x="8413637" y="2359339"/>
              <a:ext cx="2082981" cy="1218476"/>
            </a:xfrm>
            <a:prstGeom prst="rect">
              <a:avLst/>
            </a:prstGeom>
          </p:spPr>
        </p:pic>
      </p:grpSp>
      <p:grpSp>
        <p:nvGrpSpPr>
          <p:cNvPr id="58" name="Group 57">
            <a:extLst>
              <a:ext uri="{FF2B5EF4-FFF2-40B4-BE49-F238E27FC236}">
                <a16:creationId xmlns:a16="http://schemas.microsoft.com/office/drawing/2014/main" id="{F28F28B2-91E3-4093-9546-34CB3832C361}"/>
              </a:ext>
            </a:extLst>
          </p:cNvPr>
          <p:cNvGrpSpPr/>
          <p:nvPr/>
        </p:nvGrpSpPr>
        <p:grpSpPr>
          <a:xfrm>
            <a:off x="4800144" y="1184791"/>
            <a:ext cx="6697981" cy="3539610"/>
            <a:chOff x="4798695" y="1184791"/>
            <a:chExt cx="6697981" cy="3539610"/>
          </a:xfrm>
        </p:grpSpPr>
        <p:cxnSp>
          <p:nvCxnSpPr>
            <p:cNvPr id="13" name="Straight Arrow Connector 12">
              <a:extLst>
                <a:ext uri="{FF2B5EF4-FFF2-40B4-BE49-F238E27FC236}">
                  <a16:creationId xmlns:a16="http://schemas.microsoft.com/office/drawing/2014/main" id="{340EF6F7-A82A-4E85-AF58-533C0044259B}"/>
                </a:ext>
              </a:extLst>
            </p:cNvPr>
            <p:cNvCxnSpPr>
              <a:cxnSpLocks/>
            </p:cNvCxnSpPr>
            <p:nvPr/>
          </p:nvCxnSpPr>
          <p:spPr bwMode="auto">
            <a:xfrm flipH="1">
              <a:off x="5849324" y="1184791"/>
              <a:ext cx="4361476" cy="1924428"/>
            </a:xfrm>
            <a:prstGeom prst="straightConnector1">
              <a:avLst/>
            </a:prstGeom>
            <a:solidFill>
              <a:schemeClr val="accent1"/>
            </a:solidFill>
            <a:ln w="38100" cap="flat" cmpd="sng" algn="ctr">
              <a:solidFill>
                <a:srgbClr val="0070C0"/>
              </a:solidFill>
              <a:prstDash val="solid"/>
              <a:round/>
              <a:headEnd type="arrow" w="med" len="med"/>
              <a:tailEnd type="arrow" w="med" len="med"/>
            </a:ln>
            <a:effectLst/>
          </p:spPr>
        </p:cxnSp>
        <p:cxnSp>
          <p:nvCxnSpPr>
            <p:cNvPr id="14" name="Straight Arrow Connector 13">
              <a:extLst>
                <a:ext uri="{FF2B5EF4-FFF2-40B4-BE49-F238E27FC236}">
                  <a16:creationId xmlns:a16="http://schemas.microsoft.com/office/drawing/2014/main" id="{8E4B4F01-352C-45E0-A851-23049B3CF12E}"/>
                </a:ext>
              </a:extLst>
            </p:cNvPr>
            <p:cNvCxnSpPr>
              <a:cxnSpLocks/>
            </p:cNvCxnSpPr>
            <p:nvPr/>
          </p:nvCxnSpPr>
          <p:spPr bwMode="auto">
            <a:xfrm flipH="1">
              <a:off x="8089856" y="1184791"/>
              <a:ext cx="2730544" cy="1979354"/>
            </a:xfrm>
            <a:prstGeom prst="straightConnector1">
              <a:avLst/>
            </a:prstGeom>
            <a:solidFill>
              <a:schemeClr val="accent1"/>
            </a:solidFill>
            <a:ln w="38100" cap="flat" cmpd="sng" algn="ctr">
              <a:solidFill>
                <a:srgbClr val="C00000"/>
              </a:solidFill>
              <a:prstDash val="solid"/>
              <a:round/>
              <a:headEnd type="arrow" w="med" len="med"/>
              <a:tailEnd type="arrow" w="med" len="med"/>
            </a:ln>
            <a:effectLst/>
          </p:spPr>
        </p:cxnSp>
        <p:cxnSp>
          <p:nvCxnSpPr>
            <p:cNvPr id="15" name="Straight Arrow Connector 14">
              <a:extLst>
                <a:ext uri="{FF2B5EF4-FFF2-40B4-BE49-F238E27FC236}">
                  <a16:creationId xmlns:a16="http://schemas.microsoft.com/office/drawing/2014/main" id="{980F7C53-7C65-4681-BB3C-D20561779B17}"/>
                </a:ext>
              </a:extLst>
            </p:cNvPr>
            <p:cNvCxnSpPr>
              <a:cxnSpLocks/>
            </p:cNvCxnSpPr>
            <p:nvPr/>
          </p:nvCxnSpPr>
          <p:spPr bwMode="auto">
            <a:xfrm flipH="1">
              <a:off x="8153400" y="1184791"/>
              <a:ext cx="3343276" cy="3539610"/>
            </a:xfrm>
            <a:prstGeom prst="straightConnector1">
              <a:avLst/>
            </a:prstGeom>
            <a:solidFill>
              <a:schemeClr val="accent1"/>
            </a:solidFill>
            <a:ln w="38100" cap="flat" cmpd="sng" algn="ctr">
              <a:solidFill>
                <a:srgbClr val="00B050"/>
              </a:solidFill>
              <a:prstDash val="solid"/>
              <a:round/>
              <a:headEnd type="arrow" w="med" len="med"/>
              <a:tailEnd type="arrow" w="med" len="med"/>
            </a:ln>
            <a:effectLst/>
          </p:spPr>
        </p:cxnSp>
        <p:pic>
          <p:nvPicPr>
            <p:cNvPr id="55" name="Picture 54">
              <a:extLst>
                <a:ext uri="{FF2B5EF4-FFF2-40B4-BE49-F238E27FC236}">
                  <a16:creationId xmlns:a16="http://schemas.microsoft.com/office/drawing/2014/main" id="{68393FD0-23E9-45E4-917F-DD79F87D7D78}"/>
                </a:ext>
              </a:extLst>
            </p:cNvPr>
            <p:cNvPicPr>
              <a:picLocks noChangeAspect="1"/>
            </p:cNvPicPr>
            <p:nvPr/>
          </p:nvPicPr>
          <p:blipFill rotWithShape="1">
            <a:blip r:embed="rId8"/>
            <a:srcRect t="-7835" r="2652" b="19157"/>
            <a:stretch/>
          </p:blipFill>
          <p:spPr>
            <a:xfrm>
              <a:off x="4798695" y="3255327"/>
              <a:ext cx="1678305" cy="493455"/>
            </a:xfrm>
            <a:prstGeom prst="rect">
              <a:avLst/>
            </a:prstGeom>
          </p:spPr>
        </p:pic>
      </p:grpSp>
      <p:grpSp>
        <p:nvGrpSpPr>
          <p:cNvPr id="5" name="Group 4">
            <a:extLst>
              <a:ext uri="{FF2B5EF4-FFF2-40B4-BE49-F238E27FC236}">
                <a16:creationId xmlns:a16="http://schemas.microsoft.com/office/drawing/2014/main" id="{47C8C369-11D2-4CFB-882E-8B1F3BA7FC46}"/>
              </a:ext>
            </a:extLst>
          </p:cNvPr>
          <p:cNvGrpSpPr/>
          <p:nvPr/>
        </p:nvGrpSpPr>
        <p:grpSpPr>
          <a:xfrm>
            <a:off x="3191781" y="1610362"/>
            <a:ext cx="2923564" cy="1059034"/>
            <a:chOff x="3191781" y="1610362"/>
            <a:chExt cx="2923564" cy="1059034"/>
          </a:xfrm>
        </p:grpSpPr>
        <p:cxnSp>
          <p:nvCxnSpPr>
            <p:cNvPr id="16" name="Straight Arrow Connector 15">
              <a:extLst>
                <a:ext uri="{FF2B5EF4-FFF2-40B4-BE49-F238E27FC236}">
                  <a16:creationId xmlns:a16="http://schemas.microsoft.com/office/drawing/2014/main" id="{D873CFF2-6857-4C41-8007-89F14E03312F}"/>
                </a:ext>
              </a:extLst>
            </p:cNvPr>
            <p:cNvCxnSpPr>
              <a:cxnSpLocks/>
            </p:cNvCxnSpPr>
            <p:nvPr/>
          </p:nvCxnSpPr>
          <p:spPr bwMode="auto">
            <a:xfrm flipV="1">
              <a:off x="3191781" y="2112903"/>
              <a:ext cx="327524" cy="532465"/>
            </a:xfrm>
            <a:prstGeom prst="straightConnector1">
              <a:avLst/>
            </a:prstGeom>
            <a:solidFill>
              <a:schemeClr val="accent1"/>
            </a:solidFill>
            <a:ln w="38100" cap="flat" cmpd="sng" algn="ctr">
              <a:solidFill>
                <a:srgbClr val="FF0000"/>
              </a:solidFill>
              <a:prstDash val="solid"/>
              <a:round/>
              <a:headEnd type="none" w="med" len="med"/>
              <a:tailEnd type="arrow" w="med" len="med"/>
            </a:ln>
            <a:effectLst/>
          </p:spPr>
        </p:cxnSp>
        <p:pic>
          <p:nvPicPr>
            <p:cNvPr id="19" name="Picture 18">
              <a:extLst>
                <a:ext uri="{FF2B5EF4-FFF2-40B4-BE49-F238E27FC236}">
                  <a16:creationId xmlns:a16="http://schemas.microsoft.com/office/drawing/2014/main" id="{89324609-894A-472F-A647-98D8EA52F253}"/>
                </a:ext>
              </a:extLst>
            </p:cNvPr>
            <p:cNvPicPr>
              <a:picLocks noChangeAspect="1"/>
            </p:cNvPicPr>
            <p:nvPr/>
          </p:nvPicPr>
          <p:blipFill>
            <a:blip r:embed="rId9"/>
            <a:stretch>
              <a:fillRect/>
            </a:stretch>
          </p:blipFill>
          <p:spPr>
            <a:xfrm>
              <a:off x="4343400" y="1610362"/>
              <a:ext cx="1771945" cy="10590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a:extLst>
              <a:ext uri="{FF2B5EF4-FFF2-40B4-BE49-F238E27FC236}">
                <a16:creationId xmlns:a16="http://schemas.microsoft.com/office/drawing/2014/main" id="{2CB3276F-5848-4937-8E71-D482FBE1D150}"/>
              </a:ext>
            </a:extLst>
          </p:cNvPr>
          <p:cNvGrpSpPr/>
          <p:nvPr/>
        </p:nvGrpSpPr>
        <p:grpSpPr>
          <a:xfrm>
            <a:off x="2116464" y="2879676"/>
            <a:ext cx="1627801" cy="3396655"/>
            <a:chOff x="2116464" y="2879676"/>
            <a:chExt cx="1627801" cy="3396655"/>
          </a:xfrm>
        </p:grpSpPr>
        <p:pic>
          <p:nvPicPr>
            <p:cNvPr id="21" name="Picture 20">
              <a:extLst>
                <a:ext uri="{FF2B5EF4-FFF2-40B4-BE49-F238E27FC236}">
                  <a16:creationId xmlns:a16="http://schemas.microsoft.com/office/drawing/2014/main" id="{30411CD8-3DAF-4D52-85EC-D4942A4D7844}"/>
                </a:ext>
              </a:extLst>
            </p:cNvPr>
            <p:cNvPicPr>
              <a:picLocks noChangeAspect="1"/>
            </p:cNvPicPr>
            <p:nvPr/>
          </p:nvPicPr>
          <p:blipFill>
            <a:blip r:embed="rId10"/>
            <a:stretch>
              <a:fillRect/>
            </a:stretch>
          </p:blipFill>
          <p:spPr>
            <a:xfrm>
              <a:off x="2116464" y="4020166"/>
              <a:ext cx="1627801" cy="2256165"/>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cxnSp>
          <p:nvCxnSpPr>
            <p:cNvPr id="22" name="Straight Arrow Connector 21">
              <a:extLst>
                <a:ext uri="{FF2B5EF4-FFF2-40B4-BE49-F238E27FC236}">
                  <a16:creationId xmlns:a16="http://schemas.microsoft.com/office/drawing/2014/main" id="{FC989C47-EF57-489A-AA17-E372F50664C9}"/>
                </a:ext>
              </a:extLst>
            </p:cNvPr>
            <p:cNvCxnSpPr>
              <a:cxnSpLocks/>
            </p:cNvCxnSpPr>
            <p:nvPr/>
          </p:nvCxnSpPr>
          <p:spPr bwMode="auto">
            <a:xfrm flipH="1" flipV="1">
              <a:off x="2930364" y="2879676"/>
              <a:ext cx="1449" cy="1080203"/>
            </a:xfrm>
            <a:prstGeom prst="straightConnector1">
              <a:avLst/>
            </a:prstGeom>
            <a:solidFill>
              <a:schemeClr val="accent1"/>
            </a:solidFill>
            <a:ln w="38100" cap="flat" cmpd="sng" algn="ctr">
              <a:solidFill>
                <a:srgbClr val="7030A0"/>
              </a:solidFill>
              <a:prstDash val="solid"/>
              <a:round/>
              <a:headEnd type="none" w="med" len="med"/>
              <a:tailEnd type="arrow" w="med" len="med"/>
            </a:ln>
            <a:effectLst/>
          </p:spPr>
        </p:cxnSp>
      </p:grpSp>
    </p:spTree>
    <p:extLst>
      <p:ext uri="{BB962C8B-B14F-4D97-AF65-F5344CB8AC3E}">
        <p14:creationId xmlns:p14="http://schemas.microsoft.com/office/powerpoint/2010/main" val="2759921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dissolve">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dissolv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dissolve">
                                      <p:cBhvr>
                                        <p:cTn id="17" dur="500"/>
                                        <p:tgtEl>
                                          <p:spTgt spid="5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707886"/>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3" name="Picture 2">
            <a:extLst>
              <a:ext uri="{FF2B5EF4-FFF2-40B4-BE49-F238E27FC236}">
                <a16:creationId xmlns:a16="http://schemas.microsoft.com/office/drawing/2014/main" id="{CFF53DE5-9EC2-45AD-8B09-AE04178C379E}"/>
              </a:ext>
            </a:extLst>
          </p:cNvPr>
          <p:cNvPicPr>
            <a:picLocks noChangeAspect="1"/>
          </p:cNvPicPr>
          <p:nvPr/>
        </p:nvPicPr>
        <p:blipFill>
          <a:blip r:embed="rId4"/>
          <a:stretch>
            <a:fillRect/>
          </a:stretch>
        </p:blipFill>
        <p:spPr>
          <a:xfrm>
            <a:off x="0" y="752590"/>
            <a:ext cx="12039600" cy="5421446"/>
          </a:xfrm>
          <a:prstGeom prst="rect">
            <a:avLst/>
          </a:prstGeom>
        </p:spPr>
      </p:pic>
      <p:graphicFrame>
        <p:nvGraphicFramePr>
          <p:cNvPr id="5" name="Object 4">
            <a:extLst>
              <a:ext uri="{FF2B5EF4-FFF2-40B4-BE49-F238E27FC236}">
                <a16:creationId xmlns:a16="http://schemas.microsoft.com/office/drawing/2014/main" id="{4AD3D726-B91A-4337-98F0-744B8A7ED59E}"/>
              </a:ext>
            </a:extLst>
          </p:cNvPr>
          <p:cNvGraphicFramePr>
            <a:graphicFrameLocks noChangeAspect="1"/>
          </p:cNvGraphicFramePr>
          <p:nvPr>
            <p:extLst>
              <p:ext uri="{D42A27DB-BD31-4B8C-83A1-F6EECF244321}">
                <p14:modId xmlns:p14="http://schemas.microsoft.com/office/powerpoint/2010/main" val="3617336345"/>
              </p:ext>
            </p:extLst>
          </p:nvPr>
        </p:nvGraphicFramePr>
        <p:xfrm>
          <a:off x="370331" y="1103919"/>
          <a:ext cx="11683761" cy="5058242"/>
        </p:xfrm>
        <a:graphic>
          <a:graphicData uri="http://schemas.openxmlformats.org/presentationml/2006/ole">
            <mc:AlternateContent xmlns:mc="http://schemas.openxmlformats.org/markup-compatibility/2006">
              <mc:Choice xmlns:v="urn:schemas-microsoft-com:vml" Requires="v">
                <p:oleObj spid="_x0000_s79926" name="Worksheet" r:id="rId5" imgW="8258308" imgH="3571816" progId="Excel.Sheet.12">
                  <p:embed/>
                </p:oleObj>
              </mc:Choice>
              <mc:Fallback>
                <p:oleObj name="Worksheet" r:id="rId5" imgW="8258308" imgH="3571816" progId="Excel.Sheet.12">
                  <p:embed/>
                  <p:pic>
                    <p:nvPicPr>
                      <p:cNvPr id="0" name=""/>
                      <p:cNvPicPr/>
                      <p:nvPr/>
                    </p:nvPicPr>
                    <p:blipFill>
                      <a:blip r:embed="rId6"/>
                      <a:stretch>
                        <a:fillRect/>
                      </a:stretch>
                    </p:blipFill>
                    <p:spPr>
                      <a:xfrm>
                        <a:off x="370331" y="1103919"/>
                        <a:ext cx="11683761" cy="5058242"/>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39717E1-B707-47F2-91E3-383A3FA9FCE5}"/>
              </a:ext>
            </a:extLst>
          </p:cNvPr>
          <p:cNvSpPr txBox="1"/>
          <p:nvPr/>
        </p:nvSpPr>
        <p:spPr>
          <a:xfrm>
            <a:off x="8229600" y="2362200"/>
            <a:ext cx="3048000" cy="461665"/>
          </a:xfrm>
          <a:prstGeom prst="rect">
            <a:avLst/>
          </a:prstGeom>
          <a:solidFill>
            <a:schemeClr val="bg1"/>
          </a:solidFill>
        </p:spPr>
        <p:txBody>
          <a:bodyPr wrap="square">
            <a:spAutoFit/>
          </a:bodyPr>
          <a:lstStyle/>
          <a:p>
            <a:pPr eaLnBrk="0" hangingPunct="0">
              <a:spcAft>
                <a:spcPts val="600"/>
              </a:spcAft>
              <a:defRPr/>
            </a:pPr>
            <a:r>
              <a:rPr lang="en-US" sz="2400" b="1" dirty="0">
                <a:solidFill>
                  <a:srgbClr val="C00000"/>
                </a:solidFill>
                <a:latin typeface="Book Antiqua" panose="02040602050305030304" pitchFamily="18" charset="0"/>
                <a:ea typeface="ＭＳ Ｐゴシック" charset="-128"/>
              </a:rPr>
              <a:t>CC = HQ/2 = 120Q/2</a:t>
            </a:r>
          </a:p>
        </p:txBody>
      </p:sp>
    </p:spTree>
    <p:extLst>
      <p:ext uri="{BB962C8B-B14F-4D97-AF65-F5344CB8AC3E}">
        <p14:creationId xmlns:p14="http://schemas.microsoft.com/office/powerpoint/2010/main" val="2327604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Inventory Decisions in in LittleField Technologies</a:t>
            </a:r>
          </a:p>
        </p:txBody>
      </p:sp>
      <p:pic>
        <p:nvPicPr>
          <p:cNvPr id="3" name="Picture 2">
            <a:extLst>
              <a:ext uri="{FF2B5EF4-FFF2-40B4-BE49-F238E27FC236}">
                <a16:creationId xmlns:a16="http://schemas.microsoft.com/office/drawing/2014/main" id="{5FF9FE81-7271-4B72-908B-8213FDAEEEC9}"/>
              </a:ext>
            </a:extLst>
          </p:cNvPr>
          <p:cNvPicPr>
            <a:picLocks noChangeAspect="1"/>
          </p:cNvPicPr>
          <p:nvPr/>
        </p:nvPicPr>
        <p:blipFill>
          <a:blip r:embed="rId4"/>
          <a:stretch>
            <a:fillRect/>
          </a:stretch>
        </p:blipFill>
        <p:spPr>
          <a:xfrm>
            <a:off x="0" y="829426"/>
            <a:ext cx="12192000" cy="5199147"/>
          </a:xfrm>
          <a:prstGeom prst="rect">
            <a:avLst/>
          </a:prstGeom>
        </p:spPr>
      </p:pic>
      <p:graphicFrame>
        <p:nvGraphicFramePr>
          <p:cNvPr id="5" name="Object 4">
            <a:extLst>
              <a:ext uri="{FF2B5EF4-FFF2-40B4-BE49-F238E27FC236}">
                <a16:creationId xmlns:a16="http://schemas.microsoft.com/office/drawing/2014/main" id="{61269641-9D22-4C60-8E9A-E39E30E90D49}"/>
              </a:ext>
            </a:extLst>
          </p:cNvPr>
          <p:cNvGraphicFramePr>
            <a:graphicFrameLocks noChangeAspect="1"/>
          </p:cNvGraphicFramePr>
          <p:nvPr>
            <p:extLst>
              <p:ext uri="{D42A27DB-BD31-4B8C-83A1-F6EECF244321}">
                <p14:modId xmlns:p14="http://schemas.microsoft.com/office/powerpoint/2010/main" val="229930524"/>
              </p:ext>
            </p:extLst>
          </p:nvPr>
        </p:nvGraphicFramePr>
        <p:xfrm>
          <a:off x="345375" y="1154874"/>
          <a:ext cx="11846625" cy="4941126"/>
        </p:xfrm>
        <a:graphic>
          <a:graphicData uri="http://schemas.openxmlformats.org/presentationml/2006/ole">
            <mc:AlternateContent xmlns:mc="http://schemas.openxmlformats.org/markup-compatibility/2006">
              <mc:Choice xmlns:v="urn:schemas-microsoft-com:vml" Requires="v">
                <p:oleObj spid="_x0000_s80949" name="Worksheet" r:id="rId5" imgW="8801100" imgH="3571816" progId="Excel.Sheet.12">
                  <p:embed/>
                </p:oleObj>
              </mc:Choice>
              <mc:Fallback>
                <p:oleObj name="Worksheet" r:id="rId5" imgW="8801100" imgH="3571816" progId="Excel.Sheet.12">
                  <p:embed/>
                  <p:pic>
                    <p:nvPicPr>
                      <p:cNvPr id="0" name=""/>
                      <p:cNvPicPr/>
                      <p:nvPr/>
                    </p:nvPicPr>
                    <p:blipFill>
                      <a:blip r:embed="rId6"/>
                      <a:stretch>
                        <a:fillRect/>
                      </a:stretch>
                    </p:blipFill>
                    <p:spPr>
                      <a:xfrm>
                        <a:off x="345375" y="1154874"/>
                        <a:ext cx="11846625" cy="4941126"/>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0C2F79BB-1B16-408D-9B00-6B882345FD2B}"/>
              </a:ext>
            </a:extLst>
          </p:cNvPr>
          <p:cNvSpPr txBox="1"/>
          <p:nvPr/>
        </p:nvSpPr>
        <p:spPr>
          <a:xfrm>
            <a:off x="6712650" y="2971800"/>
            <a:ext cx="5250750" cy="338554"/>
          </a:xfrm>
          <a:prstGeom prst="rect">
            <a:avLst/>
          </a:prstGeom>
          <a:solidFill>
            <a:schemeClr val="bg1"/>
          </a:solidFill>
        </p:spPr>
        <p:txBody>
          <a:bodyPr wrap="square">
            <a:spAutoFit/>
          </a:bodyPr>
          <a:lstStyle/>
          <a:p>
            <a:pPr>
              <a:spcAft>
                <a:spcPts val="600"/>
              </a:spcAft>
              <a:defRPr/>
            </a:pPr>
            <a:r>
              <a:rPr lang="en-US" sz="1600" b="1" dirty="0">
                <a:solidFill>
                  <a:srgbClr val="00B050"/>
                </a:solidFill>
                <a:latin typeface="Book Antiqua" panose="02040602050305030304" pitchFamily="18" charset="0"/>
                <a:ea typeface="ＭＳ Ｐゴシック" charset="-128"/>
              </a:rPr>
              <a:t>TC</a:t>
            </a:r>
            <a:r>
              <a:rPr lang="en-US" sz="1600" b="1" dirty="0">
                <a:solidFill>
                  <a:srgbClr val="002060"/>
                </a:solidFill>
                <a:latin typeface="Book Antiqua" panose="02040602050305030304" pitchFamily="18" charset="0"/>
                <a:ea typeface="ＭＳ Ｐゴシック" charset="-128"/>
              </a:rPr>
              <a:t> </a:t>
            </a:r>
            <a:r>
              <a:rPr lang="en-US" sz="1600" b="1" dirty="0">
                <a:latin typeface="Book Antiqua" panose="02040602050305030304" pitchFamily="18" charset="0"/>
                <a:ea typeface="ＭＳ Ｐゴシック" charset="-128"/>
              </a:rPr>
              <a:t>=</a:t>
            </a:r>
            <a:r>
              <a:rPr lang="en-US" sz="1600" b="1" dirty="0">
                <a:solidFill>
                  <a:srgbClr val="002060"/>
                </a:solidFill>
                <a:latin typeface="Book Antiqua" panose="02040602050305030304" pitchFamily="18" charset="0"/>
                <a:ea typeface="ＭＳ Ｐゴシック" charset="-128"/>
              </a:rPr>
              <a:t> OC + </a:t>
            </a:r>
            <a:r>
              <a:rPr lang="en-US" sz="1600" b="1" dirty="0">
                <a:solidFill>
                  <a:srgbClr val="C00000"/>
                </a:solidFill>
                <a:latin typeface="Book Antiqua" panose="02040602050305030304" pitchFamily="18" charset="0"/>
                <a:ea typeface="ＭＳ Ｐゴシック" charset="-128"/>
              </a:rPr>
              <a:t>CC </a:t>
            </a:r>
            <a:r>
              <a:rPr lang="en-US" sz="1600" b="1" dirty="0">
                <a:latin typeface="Book Antiqua" panose="02040602050305030304" pitchFamily="18" charset="0"/>
                <a:ea typeface="ＭＳ Ｐゴシック" charset="-128"/>
              </a:rPr>
              <a:t>=</a:t>
            </a:r>
            <a:r>
              <a:rPr lang="en-US" sz="1600" b="1" dirty="0">
                <a:solidFill>
                  <a:srgbClr val="C00000"/>
                </a:solidFill>
                <a:latin typeface="Book Antiqua" panose="02040602050305030304" pitchFamily="18" charset="0"/>
                <a:ea typeface="ＭＳ Ｐゴシック" charset="-128"/>
              </a:rPr>
              <a:t> </a:t>
            </a:r>
            <a:r>
              <a:rPr lang="en-US" sz="1600" b="1" dirty="0">
                <a:solidFill>
                  <a:srgbClr val="002060"/>
                </a:solidFill>
                <a:latin typeface="Book Antiqua" panose="02040602050305030304" pitchFamily="18" charset="0"/>
                <a:ea typeface="ＭＳ Ｐゴシック" charset="-128"/>
              </a:rPr>
              <a:t>SD/Q+</a:t>
            </a:r>
            <a:r>
              <a:rPr lang="en-US" sz="1600" b="1" dirty="0">
                <a:solidFill>
                  <a:srgbClr val="C00000"/>
                </a:solidFill>
                <a:latin typeface="Book Antiqua" panose="02040602050305030304" pitchFamily="18" charset="0"/>
                <a:ea typeface="ＭＳ Ｐゴシック" charset="-128"/>
              </a:rPr>
              <a:t>HQ/2 </a:t>
            </a:r>
            <a:r>
              <a:rPr lang="en-US" sz="1600" b="1" dirty="0">
                <a:latin typeface="Book Antiqua" panose="02040602050305030304" pitchFamily="18" charset="0"/>
                <a:ea typeface="ＭＳ Ｐゴシック" charset="-128"/>
              </a:rPr>
              <a:t>=</a:t>
            </a:r>
            <a:r>
              <a:rPr lang="en-US" sz="1600" b="1" dirty="0">
                <a:solidFill>
                  <a:srgbClr val="C00000"/>
                </a:solidFill>
                <a:latin typeface="Book Antiqua" panose="02040602050305030304" pitchFamily="18" charset="0"/>
                <a:ea typeface="ＭＳ Ｐゴシック" charset="-128"/>
              </a:rPr>
              <a:t> </a:t>
            </a:r>
            <a:r>
              <a:rPr lang="en-US" sz="1600" b="1" dirty="0">
                <a:solidFill>
                  <a:srgbClr val="002060"/>
                </a:solidFill>
                <a:latin typeface="Book Antiqua" panose="02040602050305030304" pitchFamily="18" charset="0"/>
                <a:ea typeface="ＭＳ Ｐゴシック" charset="-128"/>
              </a:rPr>
              <a:t>1000(5480)/Q + </a:t>
            </a:r>
            <a:r>
              <a:rPr lang="en-US" sz="1600" b="1" dirty="0">
                <a:solidFill>
                  <a:srgbClr val="C00000"/>
                </a:solidFill>
                <a:latin typeface="Book Antiqua" panose="02040602050305030304" pitchFamily="18" charset="0"/>
                <a:ea typeface="ＭＳ Ｐゴシック" charset="-128"/>
              </a:rPr>
              <a:t>120Q/2 </a:t>
            </a:r>
            <a:endParaRPr lang="en-US" sz="1600" b="1" dirty="0">
              <a:solidFill>
                <a:srgbClr val="002060"/>
              </a:solidFill>
              <a:latin typeface="Book Antiqua" panose="02040602050305030304" pitchFamily="18" charset="0"/>
              <a:ea typeface="ＭＳ Ｐゴシック" charset="-128"/>
            </a:endParaRPr>
          </a:p>
        </p:txBody>
      </p:sp>
    </p:spTree>
    <p:extLst>
      <p:ext uri="{BB962C8B-B14F-4D97-AF65-F5344CB8AC3E}">
        <p14:creationId xmlns:p14="http://schemas.microsoft.com/office/powerpoint/2010/main" val="1210149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52778" y="2238242"/>
                <a:ext cx="2427287" cy="1133475"/>
              </a:xfrm>
              <a:prstGeom prst="rect">
                <a:avLst/>
              </a:prstGeom>
              <a:noFill/>
              <a:ln>
                <a:noFill/>
              </a:ln>
            </p:spPr>
            <p:txBody>
              <a:bodyPr>
                <a:normAutofit fontScale="92500"/>
              </a:bodyPr>
              <a:lstStyle/>
              <a:p>
                <a:pPr/>
                <a14:m>
                  <m:oMathPara xmlns:m="http://schemas.openxmlformats.org/officeDocument/2006/math">
                    <m:oMathParaPr>
                      <m:jc m:val="left"/>
                    </m:oMathParaPr>
                    <m:oMath xmlns:m="http://schemas.openxmlformats.org/officeDocument/2006/math">
                      <m:r>
                        <m:rPr>
                          <m:sty m:val="p"/>
                        </m:rPr>
                        <a:rPr lang="en-US" sz="2400" i="0">
                          <a:solidFill>
                            <a:srgbClr val="000000"/>
                          </a:solidFill>
                          <a:latin typeface="Cambria Math" panose="02040503050406030204" pitchFamily="18" charset="0"/>
                        </a:rPr>
                        <m:t>EOQ</m:t>
                      </m:r>
                      <m:r>
                        <a:rPr lang="en-US" sz="2400" i="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0">
                                  <a:solidFill>
                                    <a:srgbClr val="000000"/>
                                  </a:solidFill>
                                  <a:latin typeface="Cambria Math" panose="02040503050406030204" pitchFamily="18" charset="0"/>
                                </a:rPr>
                                <m:t>2</m:t>
                              </m:r>
                              <m:r>
                                <m:rPr>
                                  <m:sty m:val="p"/>
                                </m:rPr>
                                <a:rPr lang="en-US" sz="2400" i="0">
                                  <a:solidFill>
                                    <a:srgbClr val="000000"/>
                                  </a:solidFill>
                                  <a:latin typeface="Cambria Math" panose="02040503050406030204" pitchFamily="18" charset="0"/>
                                </a:rPr>
                                <m:t>DS</m:t>
                              </m:r>
                            </m:num>
                            <m:den>
                              <m:r>
                                <m:rPr>
                                  <m:sty m:val="p"/>
                                </m:rPr>
                                <a:rPr lang="en-US" sz="2400" i="0">
                                  <a:solidFill>
                                    <a:srgbClr val="000000"/>
                                  </a:solidFill>
                                  <a:latin typeface="Cambria Math" panose="02040503050406030204" pitchFamily="18" charset="0"/>
                                </a:rPr>
                                <m:t>H</m:t>
                              </m:r>
                            </m:den>
                          </m:f>
                        </m:e>
                      </m:rad>
                    </m:oMath>
                  </m:oMathPara>
                </a14:m>
                <a:endParaRPr lang="en-US" sz="2400"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52778" y="2238242"/>
                <a:ext cx="2427287" cy="1133475"/>
              </a:xfrm>
              <a:prstGeom prst="rect">
                <a:avLst/>
              </a:prstGeom>
              <a:blipFill>
                <a:blip r:embed="rId4"/>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8"/>
              <p:cNvSpPr txBox="1"/>
              <p:nvPr/>
            </p:nvSpPr>
            <p:spPr bwMode="auto">
              <a:xfrm>
                <a:off x="41233" y="3150695"/>
                <a:ext cx="5934694" cy="1051284"/>
              </a:xfrm>
              <a:prstGeom prst="rect">
                <a:avLst/>
              </a:prstGeom>
              <a:noFill/>
            </p:spPr>
            <p:txBody>
              <a:bodyPr>
                <a:noAutofit/>
              </a:bodyPr>
              <a:lstStyle/>
              <a:p>
                <a14:m>
                  <m:oMath xmlns:m="http://schemas.openxmlformats.org/officeDocument/2006/math">
                    <m:r>
                      <m:rPr>
                        <m:sty m:val="p"/>
                      </m:rPr>
                      <a:rPr lang="en-US" sz="2400" i="0" smtClean="0">
                        <a:solidFill>
                          <a:srgbClr val="000000"/>
                        </a:solidFill>
                        <a:latin typeface="Cambria Math" panose="02040503050406030204" pitchFamily="18" charset="0"/>
                      </a:rPr>
                      <m:t>EOQ</m:t>
                    </m:r>
                    <m:r>
                      <a:rPr lang="en-US" sz="2400" i="0"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0">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5475</m:t>
                            </m:r>
                            <m:r>
                              <a:rPr lang="en-US" sz="2400" i="0">
                                <a:solidFill>
                                  <a:srgbClr val="000000"/>
                                </a:solidFill>
                                <a:latin typeface="Cambria Math" panose="02040503050406030204" pitchFamily="18" charset="0"/>
                              </a:rPr>
                              <m:t>)(</m:t>
                            </m:r>
                            <m:r>
                              <a:rPr lang="en-US" sz="2400" b="0" i="0" smtClean="0">
                                <a:solidFill>
                                  <a:srgbClr val="000000"/>
                                </a:solidFill>
                                <a:latin typeface="Cambria Math" panose="02040503050406030204" pitchFamily="18" charset="0"/>
                              </a:rPr>
                              <m:t>1000</m:t>
                            </m:r>
                            <m:r>
                              <a:rPr lang="en-US" sz="2400" i="0">
                                <a:solidFill>
                                  <a:srgbClr val="000000"/>
                                </a:solidFill>
                                <a:latin typeface="Cambria Math" panose="02040503050406030204" pitchFamily="18" charset="0"/>
                              </a:rPr>
                              <m:t>)</m:t>
                            </m:r>
                          </m:num>
                          <m:den>
                            <m:r>
                              <a:rPr lang="en-US" sz="2400" b="0" i="0" smtClean="0">
                                <a:solidFill>
                                  <a:srgbClr val="000000"/>
                                </a:solidFill>
                                <a:latin typeface="Cambria Math" panose="02040503050406030204" pitchFamily="18" charset="0"/>
                              </a:rPr>
                              <m:t>120</m:t>
                            </m:r>
                          </m:den>
                        </m:f>
                      </m:e>
                    </m:rad>
                    <m:r>
                      <a:rPr lang="en-US" sz="2400" i="0">
                        <a:solidFill>
                          <a:srgbClr val="000000"/>
                        </a:solidFill>
                        <a:latin typeface="Cambria Math" panose="02040503050406030204" pitchFamily="18" charset="0"/>
                      </a:rPr>
                      <m:t>=</m:t>
                    </m:r>
                  </m:oMath>
                </a14:m>
                <a:r>
                  <a:rPr lang="en-US" sz="2400" dirty="0">
                    <a:latin typeface="Book Antiqua" panose="02040602050305030304" pitchFamily="18" charset="0"/>
                  </a:rPr>
                  <a:t> 302.0761 </a:t>
                </a:r>
                <a:r>
                  <a:rPr lang="en-US" sz="2400" dirty="0">
                    <a:latin typeface="Book Antiqua" panose="02040602050305030304" pitchFamily="18" charset="0"/>
                    <a:sym typeface="Symbol" panose="05050102010706020507" pitchFamily="18" charset="2"/>
                  </a:rPr>
                  <a:t></a:t>
                </a:r>
                <a:r>
                  <a:rPr lang="en-US" sz="2400" dirty="0">
                    <a:latin typeface="Book Antiqua" panose="02040602050305030304" pitchFamily="18" charset="0"/>
                  </a:rPr>
                  <a:t>302</a:t>
                </a:r>
              </a:p>
            </p:txBody>
          </p:sp>
        </mc:Choice>
        <mc:Fallback xmlns="">
          <p:sp>
            <p:nvSpPr>
              <p:cNvPr id="7" name="Object 8"/>
              <p:cNvSpPr txBox="1">
                <a:spLocks noRot="1" noChangeAspect="1" noMove="1" noResize="1" noEditPoints="1" noAdjustHandles="1" noChangeArrowheads="1" noChangeShapeType="1" noTextEdit="1"/>
              </p:cNvSpPr>
              <p:nvPr/>
            </p:nvSpPr>
            <p:spPr bwMode="auto">
              <a:xfrm>
                <a:off x="41233" y="3150695"/>
                <a:ext cx="5934694" cy="1051284"/>
              </a:xfrm>
              <a:prstGeom prst="rect">
                <a:avLst/>
              </a:prstGeom>
              <a:blipFill>
                <a:blip r:embed="rId5"/>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56606" y="608477"/>
            <a:ext cx="12248606" cy="83823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1200"/>
              </a:spcAft>
              <a:defRPr/>
            </a:pPr>
            <a:r>
              <a:rPr lang="en-US" sz="2400" kern="0" dirty="0">
                <a:latin typeface="Book Antiqua" pitchFamily="18" charset="0"/>
              </a:rPr>
              <a:t>a) Compute EOQ. At EOQ (Economic Order Quantity), </a:t>
            </a:r>
            <a:r>
              <a:rPr lang="en-US" sz="2400" b="1" dirty="0">
                <a:solidFill>
                  <a:srgbClr val="AA0000"/>
                </a:solidFill>
                <a:latin typeface="Book Antiqua" panose="02040602050305030304" pitchFamily="18" charset="0"/>
                <a:ea typeface="ＭＳ Ｐゴシック" charset="-128"/>
                <a:cs typeface="+mn-cs"/>
              </a:rPr>
              <a:t>OC = CC</a:t>
            </a:r>
          </a:p>
          <a:p>
            <a:pPr marL="514350" indent="-457200" eaLnBrk="0" hangingPunct="0">
              <a:spcAft>
                <a:spcPts val="1200"/>
              </a:spcAft>
              <a:defRPr/>
            </a:pPr>
            <a:r>
              <a:rPr lang="en-US" sz="2400" b="1" dirty="0">
                <a:solidFill>
                  <a:srgbClr val="AA0000"/>
                </a:solidFill>
                <a:latin typeface="Book Antiqua" panose="02040602050305030304" pitchFamily="18" charset="0"/>
                <a:ea typeface="ＭＳ Ｐゴシック" charset="-128"/>
                <a:cs typeface="+mn-cs"/>
              </a:rPr>
              <a:t>SD/Q = HQ/2 </a:t>
            </a:r>
            <a:r>
              <a:rPr lang="en-US" sz="2400" b="1" dirty="0">
                <a:solidFill>
                  <a:srgbClr val="AA0000"/>
                </a:solidFill>
                <a:latin typeface="Book Antiqua" panose="02040602050305030304" pitchFamily="18" charset="0"/>
                <a:ea typeface="ＭＳ Ｐゴシック" charset="-128"/>
                <a:cs typeface="+mn-cs"/>
                <a:sym typeface="Wingdings" panose="05000000000000000000" pitchFamily="2" charset="2"/>
              </a:rPr>
              <a:t> </a:t>
            </a:r>
            <a:r>
              <a:rPr lang="en-US" sz="2400" kern="0" dirty="0">
                <a:latin typeface="Book Antiqua" pitchFamily="18" charset="0"/>
              </a:rPr>
              <a:t>1000(5475)/Q = 120Q/2  </a:t>
            </a:r>
            <a:r>
              <a:rPr lang="en-US" sz="2400" kern="0" dirty="0">
                <a:latin typeface="Book Antiqua" pitchFamily="18" charset="0"/>
                <a:sym typeface="Wingdings" panose="05000000000000000000" pitchFamily="2" charset="2"/>
              </a:rPr>
              <a:t> </a:t>
            </a:r>
            <a:r>
              <a:rPr lang="en-US" sz="2400" kern="0" dirty="0">
                <a:latin typeface="Book Antiqua" pitchFamily="18" charset="0"/>
              </a:rPr>
              <a:t>Q</a:t>
            </a:r>
            <a:r>
              <a:rPr lang="en-US" sz="2400" kern="0" baseline="30000" dirty="0">
                <a:latin typeface="Book Antiqua" pitchFamily="18" charset="0"/>
              </a:rPr>
              <a:t>2 </a:t>
            </a:r>
            <a:r>
              <a:rPr lang="en-US" sz="2400" kern="0" dirty="0">
                <a:latin typeface="Book Antiqua" pitchFamily="18" charset="0"/>
              </a:rPr>
              <a:t>= 91250  </a:t>
            </a:r>
            <a:r>
              <a:rPr lang="en-US" sz="2400" kern="0" dirty="0">
                <a:latin typeface="Book Antiqua" pitchFamily="18" charset="0"/>
                <a:sym typeface="Wingdings" panose="05000000000000000000" pitchFamily="2" charset="2"/>
              </a:rPr>
              <a:t> </a:t>
            </a:r>
            <a:r>
              <a:rPr lang="en-US" sz="2400" kern="0" dirty="0">
                <a:latin typeface="Book Antiqua" pitchFamily="18" charset="0"/>
              </a:rPr>
              <a:t>Q = 302 contracts</a:t>
            </a:r>
          </a:p>
        </p:txBody>
      </p:sp>
      <p:sp>
        <p:nvSpPr>
          <p:cNvPr id="6" name="Rectangle 5"/>
          <p:cNvSpPr/>
          <p:nvPr/>
        </p:nvSpPr>
        <p:spPr>
          <a:xfrm>
            <a:off x="8906" y="3918172"/>
            <a:ext cx="8994776" cy="461665"/>
          </a:xfrm>
          <a:prstGeom prst="rect">
            <a:avLst/>
          </a:prstGeom>
        </p:spPr>
        <p:txBody>
          <a:bodyPr wrap="square">
            <a:spAutoFit/>
          </a:bodyPr>
          <a:lstStyle/>
          <a:p>
            <a:pPr marL="514350" indent="-457200">
              <a:defRPr/>
            </a:pPr>
            <a:r>
              <a:rPr lang="en-US" sz="2400" b="1" dirty="0">
                <a:solidFill>
                  <a:srgbClr val="AA0000"/>
                </a:solidFill>
                <a:latin typeface="Book Antiqua" panose="02040602050305030304" pitchFamily="18" charset="0"/>
              </a:rPr>
              <a:t>That is one way to compute EOQ and not to memorize it. </a:t>
            </a:r>
          </a:p>
        </p:txBody>
      </p:sp>
      <p:sp>
        <p:nvSpPr>
          <p:cNvPr id="9" name="Rectangle 6">
            <a:extLst>
              <a:ext uri="{FF2B5EF4-FFF2-40B4-BE49-F238E27FC236}">
                <a16:creationId xmlns:a16="http://schemas.microsoft.com/office/drawing/2014/main" id="{036C6686-C722-416D-A3E6-D27F35AA2F46}"/>
              </a:ext>
            </a:extLst>
          </p:cNvPr>
          <p:cNvSpPr txBox="1">
            <a:spLocks noChangeArrowheads="1"/>
          </p:cNvSpPr>
          <p:nvPr/>
        </p:nvSpPr>
        <p:spPr>
          <a:xfrm>
            <a:off x="-28303" y="4494877"/>
            <a:ext cx="12192000" cy="190555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Bef>
                <a:spcPts val="0"/>
              </a:spcBef>
              <a:spcAft>
                <a:spcPts val="1200"/>
              </a:spcAft>
            </a:pPr>
            <a:r>
              <a:rPr lang="en-US" sz="2400" kern="0" dirty="0">
                <a:latin typeface="Book Antiqua" pitchFamily="18" charset="0"/>
              </a:rPr>
              <a:t>EOQ = 302(60) = 18120 kits.</a:t>
            </a:r>
          </a:p>
          <a:p>
            <a:pPr>
              <a:spcBef>
                <a:spcPts val="0"/>
              </a:spcBef>
              <a:spcAft>
                <a:spcPts val="1200"/>
              </a:spcAft>
            </a:pPr>
            <a:r>
              <a:rPr lang="en-US" sz="2400" kern="0" dirty="0">
                <a:latin typeface="Book Antiqua" pitchFamily="18" charset="0"/>
              </a:rPr>
              <a:t>b) How often do we order (ordering cycle)?</a:t>
            </a:r>
          </a:p>
          <a:p>
            <a:pPr>
              <a:spcBef>
                <a:spcPts val="0"/>
              </a:spcBef>
              <a:spcAft>
                <a:spcPts val="1200"/>
              </a:spcAft>
            </a:pPr>
            <a:r>
              <a:rPr lang="en-US" sz="2400" kern="0" dirty="0">
                <a:latin typeface="Book Antiqua" pitchFamily="18" charset="0"/>
              </a:rPr>
              <a:t>Kits for 302 contracts are enough for how many days?</a:t>
            </a:r>
          </a:p>
          <a:p>
            <a:pPr>
              <a:spcBef>
                <a:spcPts val="0"/>
              </a:spcBef>
              <a:spcAft>
                <a:spcPts val="1200"/>
              </a:spcAft>
            </a:pPr>
            <a:r>
              <a:rPr lang="en-US" sz="2400" kern="0" dirty="0">
                <a:latin typeface="Book Antiqua" pitchFamily="18" charset="0"/>
              </a:rPr>
              <a:t>Ordering Cycle = 302.0761/15  = 20.138 ≈ 20  days.</a:t>
            </a: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20451" y="1721669"/>
            <a:ext cx="5666290" cy="83823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1200"/>
              </a:spcAft>
            </a:pPr>
            <a:r>
              <a:rPr lang="en-US" sz="2400" kern="0" dirty="0">
                <a:latin typeface="Book Antiqua" pitchFamily="18" charset="0"/>
              </a:rPr>
              <a:t>SD/Q = HQ/2 </a:t>
            </a:r>
            <a:r>
              <a:rPr lang="en-US" sz="2400" kern="0" dirty="0">
                <a:latin typeface="Book Antiqua" pitchFamily="18" charset="0"/>
                <a:sym typeface="Wingdings" panose="05000000000000000000" pitchFamily="2" charset="2"/>
              </a:rPr>
              <a:t> </a:t>
            </a:r>
            <a:r>
              <a:rPr lang="en-US" sz="2400" kern="0" dirty="0">
                <a:latin typeface="Book Antiqua" pitchFamily="18" charset="0"/>
              </a:rPr>
              <a:t>Q</a:t>
            </a:r>
            <a:r>
              <a:rPr lang="en-US" sz="2400" kern="0" baseline="30000" dirty="0">
                <a:latin typeface="Book Antiqua" pitchFamily="18" charset="0"/>
              </a:rPr>
              <a:t>2</a:t>
            </a:r>
            <a:r>
              <a:rPr lang="en-US" sz="2400" kern="0" dirty="0">
                <a:latin typeface="Book Antiqua" pitchFamily="18" charset="0"/>
              </a:rPr>
              <a:t> = 2DS/H</a:t>
            </a:r>
          </a:p>
        </p:txBody>
      </p:sp>
      <p:graphicFrame>
        <p:nvGraphicFramePr>
          <p:cNvPr id="2" name="Object 1">
            <a:extLst>
              <a:ext uri="{FF2B5EF4-FFF2-40B4-BE49-F238E27FC236}">
                <a16:creationId xmlns:a16="http://schemas.microsoft.com/office/drawing/2014/main" id="{5CDB3766-0697-4559-A42F-BD1164C0CE17}"/>
              </a:ext>
            </a:extLst>
          </p:cNvPr>
          <p:cNvGraphicFramePr>
            <a:graphicFrameLocks noChangeAspect="1"/>
          </p:cNvGraphicFramePr>
          <p:nvPr>
            <p:extLst>
              <p:ext uri="{D42A27DB-BD31-4B8C-83A1-F6EECF244321}">
                <p14:modId xmlns:p14="http://schemas.microsoft.com/office/powerpoint/2010/main" val="2433588276"/>
              </p:ext>
            </p:extLst>
          </p:nvPr>
        </p:nvGraphicFramePr>
        <p:xfrm>
          <a:off x="4426301" y="1744128"/>
          <a:ext cx="7556149" cy="1532472"/>
        </p:xfrm>
        <a:graphic>
          <a:graphicData uri="http://schemas.openxmlformats.org/presentationml/2006/ole">
            <mc:AlternateContent xmlns:mc="http://schemas.openxmlformats.org/markup-compatibility/2006">
              <mc:Choice xmlns:v="urn:schemas-microsoft-com:vml" Requires="v">
                <p:oleObj spid="_x0000_s88077" name="Worksheet" r:id="rId6" imgW="4743635" imgH="961894" progId="Excel.Sheet.12">
                  <p:embed/>
                </p:oleObj>
              </mc:Choice>
              <mc:Fallback>
                <p:oleObj name="Worksheet" r:id="rId6" imgW="4743635" imgH="961894" progId="Excel.Sheet.12">
                  <p:embed/>
                  <p:pic>
                    <p:nvPicPr>
                      <p:cNvPr id="0" name=""/>
                      <p:cNvPicPr/>
                      <p:nvPr/>
                    </p:nvPicPr>
                    <p:blipFill>
                      <a:blip r:embed="rId7"/>
                      <a:stretch>
                        <a:fillRect/>
                      </a:stretch>
                    </p:blipFill>
                    <p:spPr>
                      <a:xfrm>
                        <a:off x="4426301" y="1744128"/>
                        <a:ext cx="7556149" cy="1532472"/>
                      </a:xfrm>
                      <a:prstGeom prst="rect">
                        <a:avLst/>
                      </a:prstGeom>
                    </p:spPr>
                  </p:pic>
                </p:oleObj>
              </mc:Fallback>
            </mc:AlternateContent>
          </a:graphicData>
        </a:graphic>
      </p:graphicFrame>
    </p:spTree>
    <p:extLst>
      <p:ext uri="{BB962C8B-B14F-4D97-AF65-F5344CB8AC3E}">
        <p14:creationId xmlns:p14="http://schemas.microsoft.com/office/powerpoint/2010/main" val="3616603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dissolve">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Effect transition="in" filter="dissolve">
                                      <p:cBhvr>
                                        <p:cTn id="47" dur="500"/>
                                        <p:tgtEl>
                                          <p:spTgt spid="9">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9">
                                            <p:txEl>
                                              <p:pRg st="2" end="2"/>
                                            </p:txEl>
                                          </p:spTgt>
                                        </p:tgtEl>
                                        <p:attrNameLst>
                                          <p:attrName>style.visibility</p:attrName>
                                        </p:attrNameLst>
                                      </p:cBhvr>
                                      <p:to>
                                        <p:strVal val="visible"/>
                                      </p:to>
                                    </p:set>
                                    <p:animEffect transition="in" filter="dissolve">
                                      <p:cBhvr>
                                        <p:cTn id="52" dur="500"/>
                                        <p:tgtEl>
                                          <p:spTgt spid="9">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9">
                                            <p:txEl>
                                              <p:pRg st="3" end="3"/>
                                            </p:txEl>
                                          </p:spTgt>
                                        </p:tgtEl>
                                        <p:attrNameLst>
                                          <p:attrName>style.visibility</p:attrName>
                                        </p:attrNameLst>
                                      </p:cBhvr>
                                      <p:to>
                                        <p:strVal val="visible"/>
                                      </p:to>
                                    </p:set>
                                    <p:animEffect transition="in" filter="dissolve">
                                      <p:cBhvr>
                                        <p:cTn id="5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6" grpId="0" build="p"/>
      <p:bldP spid="9" grpId="0" build="p"/>
      <p:bldP spid="1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Ordering Cost, Carrying Cost, Ordering Cycle, Flow Time</a:t>
            </a:r>
          </a:p>
        </p:txBody>
      </p:sp>
      <mc:AlternateContent xmlns:mc="http://schemas.openxmlformats.org/markup-compatibility/2006">
        <mc:Choice xmlns:a14="http://schemas.microsoft.com/office/drawing/2010/main" Requires="a14">
          <p:sp>
            <p:nvSpPr>
              <p:cNvPr id="8" name="Rectangle 6"/>
              <p:cNvSpPr txBox="1">
                <a:spLocks noChangeArrowheads="1"/>
              </p:cNvSpPr>
              <p:nvPr/>
            </p:nvSpPr>
            <p:spPr>
              <a:xfrm>
                <a:off x="7620" y="603979"/>
                <a:ext cx="12192000" cy="5848195"/>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rPr>
                  <a:t>c) Compute Total Ordering and Total Carrying Costs.</a:t>
                </a:r>
              </a:p>
              <a:p>
                <a:pPr marL="514350" indent="-457200" eaLnBrk="0" hangingPunct="0">
                  <a:spcAft>
                    <a:spcPts val="600"/>
                  </a:spcAft>
                  <a:defRPr/>
                </a:pPr>
                <a:r>
                  <a:rPr lang="en-US" sz="2400" kern="0" dirty="0">
                    <a:latin typeface="Book Antiqua" pitchFamily="18" charset="0"/>
                  </a:rPr>
                  <a:t>OC= SD/Q = 1000(5475)/302.0761= 18124.57.</a:t>
                </a:r>
              </a:p>
              <a:p>
                <a:pPr marL="514350" indent="-457200" eaLnBrk="0" hangingPunct="0">
                  <a:spcAft>
                    <a:spcPts val="600"/>
                  </a:spcAft>
                  <a:defRPr/>
                </a:pPr>
                <a:r>
                  <a:rPr lang="en-US" sz="2400" kern="0" dirty="0">
                    <a:latin typeface="Book Antiqua" pitchFamily="18" charset="0"/>
                  </a:rPr>
                  <a:t>CC = HQ/2 = 120(</a:t>
                </a:r>
                <a14:m>
                  <m:oMath xmlns:m="http://schemas.openxmlformats.org/officeDocument/2006/math">
                    <m:r>
                      <m:rPr>
                        <m:nor/>
                      </m:rPr>
                      <a:rPr lang="en-US" sz="2400" kern="0" dirty="0">
                        <a:latin typeface="Book Antiqua" pitchFamily="18" charset="0"/>
                      </a:rPr>
                      <m:t>302.0761</m:t>
                    </m:r>
                  </m:oMath>
                </a14:m>
                <a:r>
                  <a:rPr lang="en-US" sz="2400" kern="0" dirty="0">
                    <a:latin typeface="Book Antiqua" pitchFamily="18" charset="0"/>
                  </a:rPr>
                  <a:t>)/2 = 18124.57.</a:t>
                </a:r>
              </a:p>
              <a:p>
                <a:pPr marL="514350" indent="-457200" eaLnBrk="0" hangingPunct="0">
                  <a:spcAft>
                    <a:spcPts val="600"/>
                  </a:spcAft>
                  <a:defRPr/>
                </a:pPr>
                <a:r>
                  <a:rPr lang="en-US" sz="2400" kern="0" dirty="0">
                    <a:latin typeface="Book Antiqua" pitchFamily="18" charset="0"/>
                  </a:rPr>
                  <a:t>d) Compute Cycle Inventory and Average Inventory.</a:t>
                </a:r>
              </a:p>
              <a:p>
                <a:pPr marL="514350" indent="-457200" eaLnBrk="0" hangingPunct="0">
                  <a:spcAft>
                    <a:spcPts val="600"/>
                  </a:spcAft>
                  <a:defRPr/>
                </a:pPr>
                <a:r>
                  <a:rPr lang="en-US" sz="2400" kern="0" dirty="0">
                    <a:latin typeface="Book Antiqua" pitchFamily="18" charset="0"/>
                  </a:rPr>
                  <a:t>Cycle Inventory = </a:t>
                </a:r>
                <a14:m>
                  <m:oMath xmlns:m="http://schemas.openxmlformats.org/officeDocument/2006/math">
                    <m:r>
                      <m:rPr>
                        <m:nor/>
                      </m:rPr>
                      <a:rPr lang="en-US" sz="2400" kern="0" dirty="0">
                        <a:latin typeface="Book Antiqua" pitchFamily="18" charset="0"/>
                      </a:rPr>
                      <m:t>302.0761</m:t>
                    </m:r>
                  </m:oMath>
                </a14:m>
                <a:r>
                  <a:rPr lang="en-US" sz="2400" kern="0" dirty="0">
                    <a:latin typeface="Book Antiqua" pitchFamily="18" charset="0"/>
                  </a:rPr>
                  <a:t>/2 = 151.038 ≈ 151.</a:t>
                </a:r>
              </a:p>
              <a:p>
                <a:pPr marL="514350" indent="-457200" eaLnBrk="0" hangingPunct="0">
                  <a:spcAft>
                    <a:spcPts val="600"/>
                  </a:spcAft>
                  <a:defRPr/>
                </a:pPr>
                <a:r>
                  <a:rPr lang="en-US" sz="2400" kern="0" dirty="0">
                    <a:latin typeface="Book Antiqua" pitchFamily="18" charset="0"/>
                  </a:rPr>
                  <a:t>For the time being we assume the safety stock is 0.</a:t>
                </a:r>
              </a:p>
              <a:p>
                <a:pPr marL="514350" indent="-457200" eaLnBrk="0" hangingPunct="0">
                  <a:spcAft>
                    <a:spcPts val="600"/>
                  </a:spcAft>
                  <a:defRPr/>
                </a:pPr>
                <a:r>
                  <a:rPr lang="en-US" sz="2400" kern="0" dirty="0">
                    <a:latin typeface="Book Antiqua" pitchFamily="18" charset="0"/>
                  </a:rPr>
                  <a:t>Therefore, average inventory is equal to cycle inventory.</a:t>
                </a:r>
              </a:p>
              <a:p>
                <a:pPr marL="514350" indent="-457200" eaLnBrk="0" hangingPunct="0">
                  <a:spcAft>
                    <a:spcPts val="600"/>
                  </a:spcAft>
                  <a:defRPr/>
                </a:pPr>
                <a:r>
                  <a:rPr lang="en-US" sz="2400" kern="0" dirty="0">
                    <a:latin typeface="Book Antiqua" pitchFamily="18" charset="0"/>
                  </a:rPr>
                  <a:t>I = Q/2 = 151.038 ≈ 151</a:t>
                </a:r>
              </a:p>
              <a:p>
                <a:pPr marL="514350" indent="-457200" eaLnBrk="0" hangingPunct="0">
                  <a:spcAft>
                    <a:spcPts val="600"/>
                  </a:spcAft>
                  <a:defRPr/>
                </a:pPr>
                <a:r>
                  <a:rPr lang="en-US" sz="2400" kern="0" dirty="0">
                    <a:latin typeface="Book Antiqua" pitchFamily="18" charset="0"/>
                  </a:rPr>
                  <a:t>e) Compute the flow Time.</a:t>
                </a:r>
              </a:p>
              <a:p>
                <a:pPr marL="514350" indent="-457200" eaLnBrk="0" hangingPunct="0">
                  <a:spcAft>
                    <a:spcPts val="600"/>
                  </a:spcAft>
                  <a:defRPr/>
                </a:pPr>
                <a:r>
                  <a:rPr lang="en-US" sz="2400" kern="0" dirty="0">
                    <a:latin typeface="Book Antiqua" pitchFamily="18" charset="0"/>
                  </a:rPr>
                  <a:t>Flow time </a:t>
                </a:r>
                <a:r>
                  <a:rPr lang="en-US" sz="2400" kern="0" dirty="0">
                    <a:latin typeface="Book Antiqua" pitchFamily="18" charset="0"/>
                    <a:sym typeface="Wingdings" panose="05000000000000000000" pitchFamily="2" charset="2"/>
                  </a:rPr>
                  <a:t> RT=I  T=I/R.</a:t>
                </a:r>
              </a:p>
              <a:p>
                <a:pPr marL="514350" indent="-457200" eaLnBrk="0" hangingPunct="0">
                  <a:spcAft>
                    <a:spcPts val="600"/>
                  </a:spcAft>
                  <a:defRPr/>
                </a:pPr>
                <a:r>
                  <a:rPr lang="en-US" sz="2400" kern="0" dirty="0">
                    <a:latin typeface="Book Antiqua" pitchFamily="18" charset="0"/>
                    <a:sym typeface="Wingdings" panose="05000000000000000000" pitchFamily="2" charset="2"/>
                  </a:rPr>
                  <a:t>R=15 per day, I = 151  T= </a:t>
                </a:r>
                <a:r>
                  <a:rPr lang="en-US" sz="2400" kern="0" dirty="0">
                    <a:latin typeface="Book Antiqua" pitchFamily="18" charset="0"/>
                  </a:rPr>
                  <a:t>151.038</a:t>
                </a:r>
                <a:r>
                  <a:rPr lang="en-US" sz="2400" kern="0" dirty="0">
                    <a:latin typeface="Book Antiqua" pitchFamily="18" charset="0"/>
                    <a:sym typeface="Wingdings" panose="05000000000000000000" pitchFamily="2" charset="2"/>
                  </a:rPr>
                  <a:t>/15 = 10.07 </a:t>
                </a:r>
                <a:r>
                  <a:rPr lang="en-US" sz="2400" kern="0" dirty="0">
                    <a:latin typeface="Book Antiqua" pitchFamily="18" charset="0"/>
                  </a:rPr>
                  <a:t>≈ 10</a:t>
                </a:r>
                <a:r>
                  <a:rPr lang="en-US" sz="2400" kern="0" dirty="0">
                    <a:latin typeface="Book Antiqua" pitchFamily="18" charset="0"/>
                    <a:sym typeface="Wingdings" panose="05000000000000000000" pitchFamily="2" charset="2"/>
                  </a:rPr>
                  <a:t> days</a:t>
                </a:r>
              </a:p>
            </p:txBody>
          </p:sp>
        </mc:Choice>
        <mc:Fallback>
          <p:sp>
            <p:nvSpPr>
              <p:cNvPr id="8" name="Rectangle 6"/>
              <p:cNvSpPr txBox="1">
                <a:spLocks noRot="1" noChangeAspect="1" noMove="1" noResize="1" noEditPoints="1" noAdjustHandles="1" noChangeArrowheads="1" noChangeShapeType="1" noTextEdit="1"/>
              </p:cNvSpPr>
              <p:nvPr/>
            </p:nvSpPr>
            <p:spPr>
              <a:xfrm>
                <a:off x="7620" y="603979"/>
                <a:ext cx="12192000" cy="5848195"/>
              </a:xfrm>
              <a:prstGeom prst="rect">
                <a:avLst/>
              </a:prstGeom>
              <a:blipFill>
                <a:blip r:embed="rId3"/>
                <a:stretch>
                  <a:fillRect l="-300" t="-834"/>
                </a:stretch>
              </a:blipFill>
            </p:spPr>
            <p:txBody>
              <a:bodyPr/>
              <a:lstStyle/>
              <a:p>
                <a:r>
                  <a:rPr lang="en-US">
                    <a:noFill/>
                  </a:rPr>
                  <a:t> </a:t>
                </a:r>
              </a:p>
            </p:txBody>
          </p:sp>
        </mc:Fallback>
      </mc:AlternateContent>
    </p:spTree>
    <p:extLst>
      <p:ext uri="{BB962C8B-B14F-4D97-AF65-F5344CB8AC3E}">
        <p14:creationId xmlns:p14="http://schemas.microsoft.com/office/powerpoint/2010/main" val="2458136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dissolv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dissolv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dissolv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dissolv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dissolv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dissolv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dissolve">
                                      <p:cBhvr>
                                        <p:cTn id="5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InvTurns</a:t>
            </a:r>
          </a:p>
        </p:txBody>
      </p:sp>
      <p:sp>
        <p:nvSpPr>
          <p:cNvPr id="8" name="Rectangle 6"/>
          <p:cNvSpPr txBox="1">
            <a:spLocks noChangeArrowheads="1"/>
          </p:cNvSpPr>
          <p:nvPr/>
        </p:nvSpPr>
        <p:spPr>
          <a:xfrm>
            <a:off x="7620" y="603979"/>
            <a:ext cx="12192000" cy="594922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r>
              <a:rPr lang="en-US" sz="2400" kern="0" dirty="0">
                <a:latin typeface="Book Antiqua" pitchFamily="18" charset="0"/>
                <a:sym typeface="Wingdings" panose="05000000000000000000" pitchFamily="2" charset="2"/>
              </a:rPr>
              <a:t>Alternatively, (20+0)/2 = 10 days.</a:t>
            </a:r>
          </a:p>
          <a:p>
            <a:pPr marL="514350" indent="-457200" eaLnBrk="0" hangingPunct="0">
              <a:spcAft>
                <a:spcPts val="600"/>
              </a:spcAft>
              <a:defRPr/>
            </a:pPr>
            <a:r>
              <a:rPr lang="en-US" sz="2400" kern="0" dirty="0">
                <a:latin typeface="Book Antiqua" pitchFamily="18" charset="0"/>
                <a:sym typeface="Wingdings" panose="05000000000000000000" pitchFamily="2" charset="2"/>
              </a:rPr>
              <a:t>This is in-storage flow time. It differs from the production flow time.</a:t>
            </a:r>
          </a:p>
          <a:p>
            <a:pPr marL="514350" indent="-457200" eaLnBrk="0" hangingPunct="0">
              <a:spcAft>
                <a:spcPts val="600"/>
              </a:spcAft>
              <a:defRPr/>
            </a:pPr>
            <a:r>
              <a:rPr lang="en-US" sz="2400" kern="0" dirty="0">
                <a:latin typeface="Book Antiqua" pitchFamily="18" charset="0"/>
                <a:sym typeface="Wingdings" panose="05000000000000000000" pitchFamily="2" charset="2"/>
              </a:rPr>
              <a:t>Production flow time has impact on revenue per unit if product delivered.</a:t>
            </a:r>
          </a:p>
          <a:p>
            <a:pPr marL="514350" indent="-457200" eaLnBrk="0" hangingPunct="0">
              <a:spcAft>
                <a:spcPts val="600"/>
              </a:spcAft>
              <a:defRPr/>
            </a:pPr>
            <a:r>
              <a:rPr lang="en-US" sz="2400" kern="0" dirty="0">
                <a:latin typeface="Book Antiqua" pitchFamily="18" charset="0"/>
                <a:sym typeface="Wingdings" panose="05000000000000000000" pitchFamily="2" charset="2"/>
              </a:rPr>
              <a:t>In-storage flow time had impact on inventory costs and inventory turns. </a:t>
            </a:r>
          </a:p>
          <a:p>
            <a:pPr marL="514350" indent="-457200" eaLnBrk="0" hangingPunct="0">
              <a:spcAft>
                <a:spcPts val="600"/>
              </a:spcAft>
              <a:defRPr/>
            </a:pPr>
            <a:r>
              <a:rPr lang="en-US" sz="2400" kern="0" dirty="0">
                <a:latin typeface="Book Antiqua" pitchFamily="18" charset="0"/>
                <a:sym typeface="Wingdings" panose="05000000000000000000" pitchFamily="2" charset="2"/>
              </a:rPr>
              <a:t>f) Compute Inventory Turns</a:t>
            </a:r>
          </a:p>
          <a:p>
            <a:pPr marL="514350" indent="-457200" eaLnBrk="0" hangingPunct="0">
              <a:spcAft>
                <a:spcPts val="600"/>
              </a:spcAft>
              <a:defRPr/>
            </a:pPr>
            <a:r>
              <a:rPr lang="en-US" sz="2400" kern="0" dirty="0">
                <a:latin typeface="Book Antiqua" pitchFamily="18" charset="0"/>
                <a:sym typeface="Wingdings" panose="05000000000000000000" pitchFamily="2" charset="2"/>
              </a:rPr>
              <a:t>InvTurns = 5475/</a:t>
            </a:r>
            <a:r>
              <a:rPr lang="en-US" sz="2400" kern="0" dirty="0">
                <a:latin typeface="Book Antiqua" pitchFamily="18" charset="0"/>
              </a:rPr>
              <a:t> 151.038</a:t>
            </a:r>
            <a:r>
              <a:rPr lang="en-US" sz="2400" kern="0" dirty="0">
                <a:latin typeface="Book Antiqua" pitchFamily="18" charset="0"/>
                <a:sym typeface="Wingdings" panose="05000000000000000000" pitchFamily="2" charset="2"/>
              </a:rPr>
              <a:t> = 36.25 </a:t>
            </a:r>
            <a:r>
              <a:rPr lang="en-US" sz="2400" kern="0" dirty="0">
                <a:latin typeface="Book Antiqua" pitchFamily="18" charset="0"/>
              </a:rPr>
              <a:t>≈ 36</a:t>
            </a:r>
            <a:r>
              <a:rPr lang="en-US" sz="2400" kern="0" dirty="0">
                <a:latin typeface="Book Antiqua" pitchFamily="18" charset="0"/>
                <a:sym typeface="Wingdings" panose="05000000000000000000" pitchFamily="2" charset="2"/>
              </a:rPr>
              <a:t>   per year</a:t>
            </a:r>
          </a:p>
          <a:p>
            <a:pPr marL="514350" indent="-457200" eaLnBrk="0" hangingPunct="0">
              <a:spcAft>
                <a:spcPts val="600"/>
              </a:spcAft>
              <a:defRPr/>
            </a:pPr>
            <a:r>
              <a:rPr lang="en-US" sz="2400" kern="0" dirty="0">
                <a:latin typeface="Book Antiqua" pitchFamily="18" charset="0"/>
                <a:sym typeface="Wingdings" panose="05000000000000000000" pitchFamily="2" charset="2"/>
              </a:rPr>
              <a:t>InvTurns = 1/</a:t>
            </a:r>
            <a:r>
              <a:rPr lang="en-US" sz="2400" kern="0" dirty="0" err="1">
                <a:latin typeface="Book Antiqua" pitchFamily="18" charset="0"/>
                <a:sym typeface="Wingdings" panose="05000000000000000000" pitchFamily="2" charset="2"/>
              </a:rPr>
              <a:t>FlowTime</a:t>
            </a:r>
            <a:r>
              <a:rPr lang="en-US" sz="2400" kern="0" dirty="0">
                <a:latin typeface="Book Antiqua" pitchFamily="18" charset="0"/>
                <a:sym typeface="Wingdings" panose="05000000000000000000" pitchFamily="2" charset="2"/>
              </a:rPr>
              <a:t> =1/10. </a:t>
            </a:r>
          </a:p>
          <a:p>
            <a:pPr marL="514350" indent="-457200" eaLnBrk="0" hangingPunct="0">
              <a:spcAft>
                <a:spcPts val="600"/>
              </a:spcAft>
              <a:defRPr/>
            </a:pPr>
            <a:r>
              <a:rPr lang="en-US" sz="2400" kern="0" dirty="0">
                <a:latin typeface="Book Antiqua" pitchFamily="18" charset="0"/>
                <a:sym typeface="Wingdings" panose="05000000000000000000" pitchFamily="2" charset="2"/>
              </a:rPr>
              <a:t>1/10 OR  36?</a:t>
            </a:r>
          </a:p>
          <a:p>
            <a:pPr marL="514350" indent="-457200" eaLnBrk="0" hangingPunct="0">
              <a:spcAft>
                <a:spcPts val="600"/>
              </a:spcAft>
              <a:defRPr/>
            </a:pPr>
            <a:r>
              <a:rPr lang="en-US" sz="2400" kern="0" dirty="0">
                <a:latin typeface="Book Antiqua" pitchFamily="18" charset="0"/>
                <a:sym typeface="Wingdings" panose="05000000000000000000" pitchFamily="2" charset="2"/>
              </a:rPr>
              <a:t>1/10 per day  and 36 per year.</a:t>
            </a:r>
          </a:p>
          <a:p>
            <a:pPr marL="514350" indent="-457200" eaLnBrk="0" hangingPunct="0">
              <a:spcAft>
                <a:spcPts val="600"/>
              </a:spcAft>
              <a:defRPr/>
            </a:pPr>
            <a:r>
              <a:rPr lang="en-US" sz="2400" kern="0" dirty="0">
                <a:latin typeface="Book Antiqua" pitchFamily="18" charset="0"/>
                <a:sym typeface="Wingdings" panose="05000000000000000000" pitchFamily="2" charset="2"/>
              </a:rPr>
              <a:t>Almost because we rounded both 10 and 36.</a:t>
            </a:r>
          </a:p>
        </p:txBody>
      </p:sp>
      <p:sp>
        <p:nvSpPr>
          <p:cNvPr id="5" name="Rectangle 6">
            <a:extLst>
              <a:ext uri="{FF2B5EF4-FFF2-40B4-BE49-F238E27FC236}">
                <a16:creationId xmlns:a16="http://schemas.microsoft.com/office/drawing/2014/main" id="{E1425601-8739-4924-A311-EB94B9380923}"/>
              </a:ext>
            </a:extLst>
          </p:cNvPr>
          <p:cNvSpPr txBox="1">
            <a:spLocks noChangeArrowheads="1"/>
          </p:cNvSpPr>
          <p:nvPr/>
        </p:nvSpPr>
        <p:spPr>
          <a:xfrm>
            <a:off x="7620" y="3505200"/>
            <a:ext cx="12108180" cy="4444424"/>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marL="514350" indent="-457200" eaLnBrk="0" hangingPunct="0">
              <a:spcAft>
                <a:spcPts val="600"/>
              </a:spcAft>
              <a:defRPr/>
            </a:pPr>
            <a:endParaRPr lang="en-US" sz="2400" kern="0" dirty="0">
              <a:latin typeface="Book Antiqua" pitchFamily="18" charset="0"/>
            </a:endParaRPr>
          </a:p>
          <a:p>
            <a:pPr marL="514350" indent="-457200" eaLnBrk="0" hangingPunct="0">
              <a:spcAft>
                <a:spcPts val="600"/>
              </a:spcAft>
              <a:defRPr/>
            </a:pPr>
            <a:endParaRPr lang="en-US" sz="2400" kern="0" dirty="0">
              <a:latin typeface="Book Antiqua" pitchFamily="18" charset="0"/>
              <a:sym typeface="Wingdings" panose="05000000000000000000" pitchFamily="2" charset="2"/>
            </a:endParaRPr>
          </a:p>
        </p:txBody>
      </p:sp>
    </p:spTree>
    <p:extLst>
      <p:ext uri="{BB962C8B-B14F-4D97-AF65-F5344CB8AC3E}">
        <p14:creationId xmlns:p14="http://schemas.microsoft.com/office/powerpoint/2010/main" val="3292423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2FE843-10F4-4F32-934B-B269E3C4882A}"/>
              </a:ext>
            </a:extLst>
          </p:cNvPr>
          <p:cNvSpPr txBox="1"/>
          <p:nvPr/>
        </p:nvSpPr>
        <p:spPr>
          <a:xfrm>
            <a:off x="-24284" y="584775"/>
            <a:ext cx="12115800" cy="2693045"/>
          </a:xfrm>
          <a:prstGeom prst="rect">
            <a:avLst/>
          </a:prstGeom>
          <a:noFill/>
        </p:spPr>
        <p:txBody>
          <a:bodyPr wrap="square">
            <a:spAutoFit/>
          </a:bodyPr>
          <a:lstStyle/>
          <a:p>
            <a:pPr>
              <a:spcBef>
                <a:spcPts val="600"/>
              </a:spcBef>
            </a:pPr>
            <a:r>
              <a:rPr lang="en-US" sz="2400" kern="0" dirty="0">
                <a:latin typeface="Book Antiqua" pitchFamily="18" charset="0"/>
              </a:rPr>
              <a:t>In order to find D, we did 15(365) = 5475, but the game only runs for </a:t>
            </a:r>
          </a:p>
          <a:p>
            <a:pPr>
              <a:spcBef>
                <a:spcPts val="600"/>
              </a:spcBef>
            </a:pPr>
            <a:r>
              <a:rPr lang="en-US" sz="2400" kern="0" dirty="0">
                <a:latin typeface="Book Antiqua" pitchFamily="18" charset="0"/>
              </a:rPr>
              <a:t>50+7(24)+50 = 50+168+50 = 268 days. Is our computation incorrect?</a:t>
            </a:r>
          </a:p>
          <a:p>
            <a:pPr>
              <a:spcBef>
                <a:spcPts val="600"/>
              </a:spcBef>
            </a:pPr>
            <a:r>
              <a:rPr lang="en-US" sz="2400" kern="0" dirty="0">
                <a:latin typeface="Book Antiqua" pitchFamily="18" charset="0"/>
              </a:rPr>
              <a:t>It does not matter. Since $120 is the cost of carrying 60 kits for 365 days.</a:t>
            </a:r>
          </a:p>
          <a:p>
            <a:pPr>
              <a:spcBef>
                <a:spcPts val="600"/>
              </a:spcBef>
            </a:pPr>
            <a:r>
              <a:rPr lang="en-US" sz="2400" kern="0" dirty="0">
                <a:latin typeface="Book Antiqua" pitchFamily="18" charset="0"/>
              </a:rPr>
              <a:t>For a demand of 268 days,  $120 will be multiplied by 268/365, leading to </a:t>
            </a:r>
          </a:p>
          <a:p>
            <a:pPr>
              <a:spcBef>
                <a:spcPts val="600"/>
              </a:spcBef>
            </a:pPr>
            <a:r>
              <a:rPr lang="en-US" sz="2400" kern="0" dirty="0">
                <a:latin typeface="Book Antiqua" pitchFamily="18" charset="0"/>
              </a:rPr>
              <a:t>H= $120(268/365) =  88.11. </a:t>
            </a:r>
          </a:p>
          <a:p>
            <a:pPr>
              <a:spcBef>
                <a:spcPts val="600"/>
              </a:spcBef>
            </a:pPr>
            <a:r>
              <a:rPr lang="en-US" sz="2400" kern="0" dirty="0">
                <a:latin typeface="Book Antiqua" pitchFamily="18" charset="0"/>
              </a:rPr>
              <a:t>To clarify, let's use monthly demand instead of yearly demand. </a:t>
            </a:r>
          </a:p>
        </p:txBody>
      </p:sp>
      <p:sp>
        <p:nvSpPr>
          <p:cNvPr id="6" name="Text Box 4">
            <a:extLst>
              <a:ext uri="{FF2B5EF4-FFF2-40B4-BE49-F238E27FC236}">
                <a16:creationId xmlns:a16="http://schemas.microsoft.com/office/drawing/2014/main" id="{FEABA584-3452-42DB-9E57-2D5AD4CAFEB2}"/>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p:spTree>
    <p:extLst>
      <p:ext uri="{BB962C8B-B14F-4D97-AF65-F5344CB8AC3E}">
        <p14:creationId xmlns:p14="http://schemas.microsoft.com/office/powerpoint/2010/main" val="659955932"/>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Economic Order Quantity</a:t>
            </a:r>
          </a:p>
        </p:txBody>
      </p:sp>
      <mc:AlternateContent xmlns:mc="http://schemas.openxmlformats.org/markup-compatibility/2006" xmlns:a14="http://schemas.microsoft.com/office/drawing/2010/main">
        <mc:Choice Requires="a14">
          <p:sp>
            <p:nvSpPr>
              <p:cNvPr id="5" name="Object 7"/>
              <p:cNvSpPr txBox="1"/>
              <p:nvPr/>
            </p:nvSpPr>
            <p:spPr bwMode="auto">
              <a:xfrm>
                <a:off x="131287" y="1762125"/>
                <a:ext cx="2427287" cy="11334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𝐸𝑂𝑄</m:t>
                      </m:r>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𝐷𝑆</m:t>
                              </m:r>
                            </m:num>
                            <m:den>
                              <m:r>
                                <a:rPr lang="en-US" sz="2400" i="1">
                                  <a:solidFill>
                                    <a:srgbClr val="000000"/>
                                  </a:solidFill>
                                  <a:latin typeface="Cambria Math" panose="02040503050406030204" pitchFamily="18" charset="0"/>
                                </a:rPr>
                                <m:t>𝐻</m:t>
                              </m:r>
                            </m:den>
                          </m:f>
                        </m:e>
                      </m:rad>
                    </m:oMath>
                  </m:oMathPara>
                </a14:m>
                <a:endParaRPr lang="en-US" sz="2400" dirty="0"/>
              </a:p>
            </p:txBody>
          </p:sp>
        </mc:Choice>
        <mc:Fallback xmlns="">
          <p:sp>
            <p:nvSpPr>
              <p:cNvPr id="5" name="Object 7"/>
              <p:cNvSpPr txBox="1">
                <a:spLocks noRot="1" noChangeAspect="1" noMove="1" noResize="1" noEditPoints="1" noAdjustHandles="1" noChangeArrowheads="1" noChangeShapeType="1" noTextEdit="1"/>
              </p:cNvSpPr>
              <p:nvPr/>
            </p:nvSpPr>
            <p:spPr bwMode="auto">
              <a:xfrm>
                <a:off x="131287" y="1762125"/>
                <a:ext cx="2427287" cy="1133475"/>
              </a:xfrm>
              <a:prstGeom prst="rect">
                <a:avLst/>
              </a:prstGeo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8"/>
              <p:cNvSpPr txBox="1"/>
              <p:nvPr/>
            </p:nvSpPr>
            <p:spPr bwMode="auto">
              <a:xfrm>
                <a:off x="2558574" y="1765868"/>
                <a:ext cx="67818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m:rPr>
                                  <m:nor/>
                                </m:rPr>
                                <a:rPr lang="en-US" sz="2400" kern="0" dirty="0">
                                  <a:latin typeface="Book Antiqua" pitchFamily="18" charset="0"/>
                                </a:rPr>
                                <m:t>4</m:t>
                              </m:r>
                              <m:r>
                                <a:rPr lang="en-US" sz="2400" b="0" i="1" kern="0" dirty="0" smtClean="0">
                                  <a:latin typeface="Cambria Math" panose="02040503050406030204" pitchFamily="18" charset="0"/>
                                </a:rPr>
                                <m:t>56.25</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1000</m:t>
                              </m:r>
                              <m:r>
                                <a:rPr lang="en-US" sz="2400" i="1">
                                  <a:solidFill>
                                    <a:srgbClr val="000000"/>
                                  </a:solidFill>
                                  <a:latin typeface="Cambria Math" panose="02040503050406030204" pitchFamily="18" charset="0"/>
                                </a:rPr>
                                <m:t>)</m:t>
                              </m:r>
                            </m:num>
                            <m:den>
                              <m:r>
                                <a:rPr lang="en-US" sz="2400" b="0" i="1" smtClean="0">
                                  <a:solidFill>
                                    <a:srgbClr val="000000"/>
                                  </a:solidFill>
                                  <a:latin typeface="Cambria Math" panose="02040503050406030204" pitchFamily="18" charset="0"/>
                                </a:rPr>
                                <m:t>10</m:t>
                              </m:r>
                            </m:den>
                          </m:f>
                        </m:e>
                      </m:rad>
                      <m:r>
                        <a:rPr lang="en-US" sz="2400" i="1">
                          <a:solidFill>
                            <a:srgbClr val="000000"/>
                          </a:solidFill>
                          <a:latin typeface="Cambria Math" panose="02040503050406030204" pitchFamily="18" charset="0"/>
                        </a:rPr>
                        <m:t>=</m:t>
                      </m:r>
                      <m:r>
                        <m:rPr>
                          <m:nor/>
                        </m:rPr>
                        <a:rPr lang="en-US" sz="2400">
                          <a:latin typeface="Book Antiqua" panose="02040602050305030304" pitchFamily="18" charset="0"/>
                        </a:rPr>
                        <m:t>3</m:t>
                      </m:r>
                      <m:r>
                        <a:rPr lang="en-US" sz="2400" b="0" i="1" smtClean="0">
                          <a:latin typeface="Cambria Math" panose="02040503050406030204" pitchFamily="18" charset="0"/>
                        </a:rPr>
                        <m:t>02.0761 </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rPr>
                        <m:t> </m:t>
                      </m:r>
                      <m:r>
                        <a:rPr lang="en-US" sz="2400" b="0" i="1" smtClean="0">
                          <a:solidFill>
                            <a:srgbClr val="000000"/>
                          </a:solidFill>
                          <a:latin typeface="Cambria Math" panose="02040503050406030204" pitchFamily="18" charset="0"/>
                        </a:rPr>
                        <m:t>302</m:t>
                      </m:r>
                    </m:oMath>
                  </m:oMathPara>
                </a14:m>
                <a:endParaRPr lang="en-US" sz="2400" dirty="0"/>
              </a:p>
            </p:txBody>
          </p:sp>
        </mc:Choice>
        <mc:Fallback xmlns="">
          <p:sp>
            <p:nvSpPr>
              <p:cNvPr id="7" name="Object 8"/>
              <p:cNvSpPr txBox="1">
                <a:spLocks noRot="1" noChangeAspect="1" noMove="1" noResize="1" noEditPoints="1" noAdjustHandles="1" noChangeArrowheads="1" noChangeShapeType="1" noTextEdit="1"/>
              </p:cNvSpPr>
              <p:nvPr/>
            </p:nvSpPr>
            <p:spPr bwMode="auto">
              <a:xfrm>
                <a:off x="2558574" y="1765868"/>
                <a:ext cx="6781800" cy="1210666"/>
              </a:xfrm>
              <a:prstGeom prst="rect">
                <a:avLst/>
              </a:prstGeom>
              <a:blipFill>
                <a:blip r:embed="rId4"/>
                <a:stretch>
                  <a:fillRect/>
                </a:stretch>
              </a:blipFill>
            </p:spPr>
            <p:txBody>
              <a:bodyPr/>
              <a:lstStyle/>
              <a:p>
                <a:r>
                  <a:rPr lang="en-US">
                    <a:noFill/>
                  </a:rPr>
                  <a:t> </a:t>
                </a:r>
              </a:p>
            </p:txBody>
          </p:sp>
        </mc:Fallback>
      </mc:AlternateContent>
      <p:sp>
        <p:nvSpPr>
          <p:cNvPr id="8" name="Rectangle 6"/>
          <p:cNvSpPr txBox="1">
            <a:spLocks noChangeArrowheads="1"/>
          </p:cNvSpPr>
          <p:nvPr/>
        </p:nvSpPr>
        <p:spPr>
          <a:xfrm>
            <a:off x="15240" y="605069"/>
            <a:ext cx="12192000" cy="1299931"/>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dirty="0">
                <a:latin typeface="Book Antiqua" panose="02040602050305030304" pitchFamily="18" charset="0"/>
              </a:rPr>
              <a:t>Since yearly demand is 5475, then monthly demand is 5475/12 = 486.6667.  </a:t>
            </a:r>
          </a:p>
          <a:p>
            <a:r>
              <a:rPr lang="en-US" sz="2400" dirty="0">
                <a:latin typeface="Book Antiqua" panose="02040602050305030304" pitchFamily="18" charset="0"/>
              </a:rPr>
              <a:t>The ordering cost remains $1000 per order. The carrying cost of $120 for 60 kits for one contract per year is translated into $120/12= $10 per month. </a:t>
            </a:r>
          </a:p>
        </p:txBody>
      </p:sp>
      <p:sp>
        <p:nvSpPr>
          <p:cNvPr id="12" name="Rectangle 6">
            <a:extLst>
              <a:ext uri="{FF2B5EF4-FFF2-40B4-BE49-F238E27FC236}">
                <a16:creationId xmlns:a16="http://schemas.microsoft.com/office/drawing/2014/main" id="{11E45FF5-2DFB-4BA1-991D-5EF9FD28B516}"/>
              </a:ext>
            </a:extLst>
          </p:cNvPr>
          <p:cNvSpPr txBox="1">
            <a:spLocks noChangeArrowheads="1"/>
          </p:cNvSpPr>
          <p:nvPr/>
        </p:nvSpPr>
        <p:spPr>
          <a:xfrm>
            <a:off x="-15240" y="2895600"/>
            <a:ext cx="12176760" cy="828618"/>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The same is true for daily demand. We can have D=R=16 per day. S=$1000 per order, and H =120/365 = $0.328767123287671</a:t>
            </a:r>
          </a:p>
        </p:txBody>
      </p:sp>
      <mc:AlternateContent xmlns:mc="http://schemas.openxmlformats.org/markup-compatibility/2006" xmlns:a14="http://schemas.microsoft.com/office/drawing/2010/main">
        <mc:Choice Requires="a14">
          <p:sp>
            <p:nvSpPr>
              <p:cNvPr id="9" name="Object 7">
                <a:extLst>
                  <a:ext uri="{FF2B5EF4-FFF2-40B4-BE49-F238E27FC236}">
                    <a16:creationId xmlns:a16="http://schemas.microsoft.com/office/drawing/2014/main" id="{4288AD2E-B692-4021-B834-902D35174E0D}"/>
                  </a:ext>
                </a:extLst>
              </p:cNvPr>
              <p:cNvSpPr txBox="1"/>
              <p:nvPr/>
            </p:nvSpPr>
            <p:spPr bwMode="auto">
              <a:xfrm>
                <a:off x="5181600" y="3362325"/>
                <a:ext cx="2427287" cy="1133475"/>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𝐸𝑂𝑄</m:t>
                      </m:r>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i="1">
                                  <a:solidFill>
                                    <a:srgbClr val="000000"/>
                                  </a:solidFill>
                                  <a:latin typeface="Cambria Math" panose="02040503050406030204" pitchFamily="18" charset="0"/>
                                </a:rPr>
                                <m:t>𝐷𝑆</m:t>
                              </m:r>
                            </m:num>
                            <m:den>
                              <m:r>
                                <a:rPr lang="en-US" sz="2400" i="1">
                                  <a:solidFill>
                                    <a:srgbClr val="000000"/>
                                  </a:solidFill>
                                  <a:latin typeface="Cambria Math" panose="02040503050406030204" pitchFamily="18" charset="0"/>
                                </a:rPr>
                                <m:t>𝐻</m:t>
                              </m:r>
                            </m:den>
                          </m:f>
                        </m:e>
                      </m:rad>
                    </m:oMath>
                  </m:oMathPara>
                </a14:m>
                <a:endParaRPr lang="en-US" sz="2400" dirty="0"/>
              </a:p>
            </p:txBody>
          </p:sp>
        </mc:Choice>
        <mc:Fallback xmlns="">
          <p:sp>
            <p:nvSpPr>
              <p:cNvPr id="9" name="Object 7">
                <a:extLst>
                  <a:ext uri="{FF2B5EF4-FFF2-40B4-BE49-F238E27FC236}">
                    <a16:creationId xmlns:a16="http://schemas.microsoft.com/office/drawing/2014/main" id="{4288AD2E-B692-4021-B834-902D35174E0D}"/>
                  </a:ext>
                </a:extLst>
              </p:cNvPr>
              <p:cNvSpPr txBox="1">
                <a:spLocks noRot="1" noChangeAspect="1" noMove="1" noResize="1" noEditPoints="1" noAdjustHandles="1" noChangeArrowheads="1" noChangeShapeType="1" noTextEdit="1"/>
              </p:cNvSpPr>
              <p:nvPr/>
            </p:nvSpPr>
            <p:spPr bwMode="auto">
              <a:xfrm>
                <a:off x="5181600" y="3362325"/>
                <a:ext cx="2427287" cy="1133475"/>
              </a:xfrm>
              <a:prstGeom prst="rect">
                <a:avLst/>
              </a:prstGeom>
              <a:blipFill>
                <a:blip r:embed="rId5"/>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Object 8">
                <a:extLst>
                  <a:ext uri="{FF2B5EF4-FFF2-40B4-BE49-F238E27FC236}">
                    <a16:creationId xmlns:a16="http://schemas.microsoft.com/office/drawing/2014/main" id="{A5DEAF64-B3FE-4CA0-AE31-8358238199CC}"/>
                  </a:ext>
                </a:extLst>
              </p:cNvPr>
              <p:cNvSpPr txBox="1"/>
              <p:nvPr/>
            </p:nvSpPr>
            <p:spPr bwMode="auto">
              <a:xfrm>
                <a:off x="7391400" y="3320667"/>
                <a:ext cx="4572000" cy="1210666"/>
              </a:xfrm>
              <a:prstGeom prst="rect">
                <a:avLst/>
              </a:prstGeom>
              <a:noFill/>
            </p:spPr>
            <p:txBody>
              <a:bodyPr>
                <a:normAutofit/>
              </a:bodyPr>
              <a:lstStyle/>
              <a:p>
                <a:pPr/>
                <a14:m>
                  <m:oMathPara xmlns:m="http://schemas.openxmlformats.org/officeDocument/2006/math">
                    <m:oMathParaPr>
                      <m:jc m:val="left"/>
                    </m:oMathParaPr>
                    <m:oMath xmlns:m="http://schemas.openxmlformats.org/officeDocument/2006/math">
                      <m:r>
                        <a:rPr lang="en-US" sz="2400" i="1" smtClean="0">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f>
                            <m:fPr>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2(</m:t>
                              </m:r>
                              <m:r>
                                <a:rPr lang="en-US" sz="2400" b="0" i="1" smtClean="0">
                                  <a:solidFill>
                                    <a:srgbClr val="000000"/>
                                  </a:solidFill>
                                  <a:latin typeface="Cambria Math" panose="02040503050406030204" pitchFamily="18" charset="0"/>
                                </a:rPr>
                                <m:t>15</m:t>
                              </m:r>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1000</m:t>
                              </m:r>
                              <m:r>
                                <a:rPr lang="en-US" sz="2400" i="1">
                                  <a:solidFill>
                                    <a:srgbClr val="000000"/>
                                  </a:solidFill>
                                  <a:latin typeface="Cambria Math" panose="02040503050406030204" pitchFamily="18" charset="0"/>
                                </a:rPr>
                                <m:t>)</m:t>
                              </m:r>
                            </m:num>
                            <m:den>
                              <m:r>
                                <m:rPr>
                                  <m:nor/>
                                </m:rPr>
                                <a:rPr lang="en-US" sz="2400" kern="0" dirty="0">
                                  <a:latin typeface="Book Antiqua" pitchFamily="18" charset="0"/>
                                </a:rPr>
                                <m:t>0.328767123287671</m:t>
                              </m:r>
                            </m:den>
                          </m:f>
                        </m:e>
                      </m:rad>
                      <m:r>
                        <a:rPr lang="en-US" sz="2400" i="1">
                          <a:latin typeface="Cambria Math" panose="02040503050406030204" pitchFamily="18" charset="0"/>
                          <a:sym typeface="Symbol" panose="05050102010706020507" pitchFamily="18" charset="2"/>
                        </a:rPr>
                        <m:t></m:t>
                      </m:r>
                      <m:r>
                        <a:rPr lang="en-US" sz="2400" i="1">
                          <a:latin typeface="Cambria Math" panose="02040503050406030204" pitchFamily="18" charset="0"/>
                        </a:rPr>
                        <m:t> </m:t>
                      </m:r>
                      <m:r>
                        <a:rPr lang="en-US" sz="2400" i="1">
                          <a:solidFill>
                            <a:srgbClr val="000000"/>
                          </a:solidFill>
                          <a:latin typeface="Cambria Math" panose="02040503050406030204" pitchFamily="18" charset="0"/>
                        </a:rPr>
                        <m:t>3</m:t>
                      </m:r>
                      <m:r>
                        <a:rPr lang="en-US" sz="2400" b="0" i="1" smtClean="0">
                          <a:solidFill>
                            <a:srgbClr val="000000"/>
                          </a:solidFill>
                          <a:latin typeface="Cambria Math" panose="02040503050406030204" pitchFamily="18" charset="0"/>
                        </a:rPr>
                        <m:t>0</m:t>
                      </m:r>
                      <m:r>
                        <a:rPr lang="en-US" sz="2400" i="1">
                          <a:solidFill>
                            <a:srgbClr val="000000"/>
                          </a:solidFill>
                          <a:latin typeface="Cambria Math" panose="02040503050406030204" pitchFamily="18" charset="0"/>
                        </a:rPr>
                        <m:t>2</m:t>
                      </m:r>
                    </m:oMath>
                  </m:oMathPara>
                </a14:m>
                <a:endParaRPr lang="en-US" sz="2400" dirty="0"/>
              </a:p>
            </p:txBody>
          </p:sp>
        </mc:Choice>
        <mc:Fallback xmlns="">
          <p:sp>
            <p:nvSpPr>
              <p:cNvPr id="10" name="Object 8">
                <a:extLst>
                  <a:ext uri="{FF2B5EF4-FFF2-40B4-BE49-F238E27FC236}">
                    <a16:creationId xmlns:a16="http://schemas.microsoft.com/office/drawing/2014/main" id="{A5DEAF64-B3FE-4CA0-AE31-8358238199CC}"/>
                  </a:ext>
                </a:extLst>
              </p:cNvPr>
              <p:cNvSpPr txBox="1">
                <a:spLocks noRot="1" noChangeAspect="1" noMove="1" noResize="1" noEditPoints="1" noAdjustHandles="1" noChangeArrowheads="1" noChangeShapeType="1" noTextEdit="1"/>
              </p:cNvSpPr>
              <p:nvPr/>
            </p:nvSpPr>
            <p:spPr bwMode="auto">
              <a:xfrm>
                <a:off x="7391400" y="3320667"/>
                <a:ext cx="4572000" cy="1210666"/>
              </a:xfrm>
              <a:prstGeom prst="rect">
                <a:avLst/>
              </a:prstGeom>
              <a:blipFill>
                <a:blip r:embed="rId6"/>
                <a:stretch>
                  <a:fillRect/>
                </a:stretch>
              </a:blipFill>
            </p:spPr>
            <p:txBody>
              <a:bodyPr/>
              <a:lstStyle/>
              <a:p>
                <a:r>
                  <a:rPr lang="en-US">
                    <a:noFill/>
                  </a:rPr>
                  <a:t> </a:t>
                </a:r>
              </a:p>
            </p:txBody>
          </p:sp>
        </mc:Fallback>
      </mc:AlternateContent>
      <p:sp>
        <p:nvSpPr>
          <p:cNvPr id="11" name="Rectangle 6">
            <a:extLst>
              <a:ext uri="{FF2B5EF4-FFF2-40B4-BE49-F238E27FC236}">
                <a16:creationId xmlns:a16="http://schemas.microsoft.com/office/drawing/2014/main" id="{84523771-890B-4DD6-A4FD-95949FB51E01}"/>
              </a:ext>
            </a:extLst>
          </p:cNvPr>
          <p:cNvSpPr txBox="1">
            <a:spLocks noChangeArrowheads="1"/>
          </p:cNvSpPr>
          <p:nvPr/>
        </p:nvSpPr>
        <p:spPr>
          <a:xfrm>
            <a:off x="30480" y="4495800"/>
            <a:ext cx="12176760" cy="1915087"/>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r>
              <a:rPr lang="en-US" sz="2400" dirty="0">
                <a:latin typeface="Book Antiqua" panose="02040602050305030304" pitchFamily="18" charset="0"/>
              </a:rPr>
              <a:t>As long as D and H are defined over the same period, year, month, week, and day, they all result in the same EOQ. The ordering cost is still S(D/Q), and the carrying cost is still H(Q/2). Nevertheless, throughout the game, based on the volume of demand and how you manage the capacity, you may use a different value as your yearly, or monthly demand (throughput) estimate each time.</a:t>
            </a:r>
            <a:endParaRPr lang="en-US" sz="2400" kern="0" dirty="0">
              <a:latin typeface="Book Antiqua" pitchFamily="18" charset="0"/>
            </a:endParaRPr>
          </a:p>
        </p:txBody>
      </p:sp>
    </p:spTree>
    <p:extLst>
      <p:ext uri="{BB962C8B-B14F-4D97-AF65-F5344CB8AC3E}">
        <p14:creationId xmlns:p14="http://schemas.microsoft.com/office/powerpoint/2010/main" val="1235402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dissolve">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dissolve">
                                      <p:cBhvr>
                                        <p:cTn id="42"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build="p"/>
      <p:bldP spid="12" grpId="0" build="p"/>
      <p:bldP spid="9" grpId="0"/>
      <p:bldP spid="10" grpId="0"/>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4" name="Picture 3">
            <a:extLst>
              <a:ext uri="{FF2B5EF4-FFF2-40B4-BE49-F238E27FC236}">
                <a16:creationId xmlns:a16="http://schemas.microsoft.com/office/drawing/2014/main" id="{56E859CC-3F52-46AE-BA50-35ABD3E2C98C}"/>
              </a:ext>
            </a:extLst>
          </p:cNvPr>
          <p:cNvPicPr>
            <a:picLocks noChangeAspect="1"/>
          </p:cNvPicPr>
          <p:nvPr/>
        </p:nvPicPr>
        <p:blipFill>
          <a:blip r:embed="rId3"/>
          <a:stretch>
            <a:fillRect/>
          </a:stretch>
        </p:blipFill>
        <p:spPr>
          <a:xfrm>
            <a:off x="457200" y="762000"/>
            <a:ext cx="10933333" cy="5466667"/>
          </a:xfrm>
          <a:prstGeom prst="rect">
            <a:avLst/>
          </a:prstGeom>
        </p:spPr>
      </p:pic>
      <p:graphicFrame>
        <p:nvGraphicFramePr>
          <p:cNvPr id="5" name="Object 4">
            <a:extLst>
              <a:ext uri="{FF2B5EF4-FFF2-40B4-BE49-F238E27FC236}">
                <a16:creationId xmlns:a16="http://schemas.microsoft.com/office/drawing/2014/main" id="{B83ACED6-190B-486A-93E0-BA03F902E8F0}"/>
              </a:ext>
            </a:extLst>
          </p:cNvPr>
          <p:cNvGraphicFramePr>
            <a:graphicFrameLocks noChangeAspect="1"/>
          </p:cNvGraphicFramePr>
          <p:nvPr>
            <p:extLst>
              <p:ext uri="{D42A27DB-BD31-4B8C-83A1-F6EECF244321}">
                <p14:modId xmlns:p14="http://schemas.microsoft.com/office/powerpoint/2010/main" val="309831677"/>
              </p:ext>
            </p:extLst>
          </p:nvPr>
        </p:nvGraphicFramePr>
        <p:xfrm>
          <a:off x="704168" y="961341"/>
          <a:ext cx="10686365" cy="5267325"/>
        </p:xfrm>
        <a:graphic>
          <a:graphicData uri="http://schemas.openxmlformats.org/presentationml/2006/ole">
            <mc:AlternateContent xmlns:mc="http://schemas.openxmlformats.org/markup-compatibility/2006">
              <mc:Choice xmlns:v="urn:schemas-microsoft-com:vml" Requires="v">
                <p:oleObj spid="_x0000_s84006" name="Worksheet" r:id="rId4" imgW="10868069" imgH="5258036" progId="Excel.Sheet.12">
                  <p:embed/>
                </p:oleObj>
              </mc:Choice>
              <mc:Fallback>
                <p:oleObj name="Worksheet" r:id="rId4" imgW="10868069" imgH="5258036" progId="Excel.Sheet.12">
                  <p:embed/>
                  <p:pic>
                    <p:nvPicPr>
                      <p:cNvPr id="0" name=""/>
                      <p:cNvPicPr/>
                      <p:nvPr/>
                    </p:nvPicPr>
                    <p:blipFill>
                      <a:blip r:embed="rId5"/>
                      <a:stretch>
                        <a:fillRect/>
                      </a:stretch>
                    </p:blipFill>
                    <p:spPr>
                      <a:xfrm>
                        <a:off x="704168" y="961341"/>
                        <a:ext cx="10686365" cy="5267325"/>
                      </a:xfrm>
                      <a:prstGeom prst="rect">
                        <a:avLst/>
                      </a:prstGeom>
                    </p:spPr>
                  </p:pic>
                </p:oleObj>
              </mc:Fallback>
            </mc:AlternateContent>
          </a:graphicData>
        </a:graphic>
      </p:graphicFrame>
    </p:spTree>
    <p:extLst>
      <p:ext uri="{BB962C8B-B14F-4D97-AF65-F5344CB8AC3E}">
        <p14:creationId xmlns:p14="http://schemas.microsoft.com/office/powerpoint/2010/main" val="192615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The First 24 Days; Demand, Accepted Demand, Production, and Inventory</a:t>
            </a:r>
          </a:p>
        </p:txBody>
      </p:sp>
      <p:pic>
        <p:nvPicPr>
          <p:cNvPr id="4" name="Picture 3">
            <a:extLst>
              <a:ext uri="{FF2B5EF4-FFF2-40B4-BE49-F238E27FC236}">
                <a16:creationId xmlns:a16="http://schemas.microsoft.com/office/drawing/2014/main" id="{C8038A38-FD07-4C19-B1F6-7CE7FA16FBBE}"/>
              </a:ext>
            </a:extLst>
          </p:cNvPr>
          <p:cNvPicPr>
            <a:picLocks noChangeAspect="1"/>
          </p:cNvPicPr>
          <p:nvPr/>
        </p:nvPicPr>
        <p:blipFill>
          <a:blip r:embed="rId3"/>
          <a:stretch>
            <a:fillRect/>
          </a:stretch>
        </p:blipFill>
        <p:spPr>
          <a:xfrm>
            <a:off x="44219" y="685800"/>
            <a:ext cx="9597102" cy="5715000"/>
          </a:xfrm>
          <a:prstGeom prst="rect">
            <a:avLst/>
          </a:prstGeom>
        </p:spPr>
      </p:pic>
      <p:graphicFrame>
        <p:nvGraphicFramePr>
          <p:cNvPr id="5" name="Object 4">
            <a:extLst>
              <a:ext uri="{FF2B5EF4-FFF2-40B4-BE49-F238E27FC236}">
                <a16:creationId xmlns:a16="http://schemas.microsoft.com/office/drawing/2014/main" id="{C5708ACB-235C-421B-8CC9-F2867C2A1D5C}"/>
              </a:ext>
            </a:extLst>
          </p:cNvPr>
          <p:cNvGraphicFramePr>
            <a:graphicFrameLocks noChangeAspect="1"/>
          </p:cNvGraphicFramePr>
          <p:nvPr>
            <p:extLst>
              <p:ext uri="{D42A27DB-BD31-4B8C-83A1-F6EECF244321}">
                <p14:modId xmlns:p14="http://schemas.microsoft.com/office/powerpoint/2010/main" val="1679484163"/>
              </p:ext>
            </p:extLst>
          </p:nvPr>
        </p:nvGraphicFramePr>
        <p:xfrm>
          <a:off x="323849" y="962024"/>
          <a:ext cx="9317471" cy="5438775"/>
        </p:xfrm>
        <a:graphic>
          <a:graphicData uri="http://schemas.openxmlformats.org/presentationml/2006/ole">
            <mc:AlternateContent xmlns:mc="http://schemas.openxmlformats.org/markup-compatibility/2006">
              <mc:Choice xmlns:v="urn:schemas-microsoft-com:vml" Requires="v">
                <p:oleObj spid="_x0000_s85029" name="Worksheet" r:id="rId4" imgW="8553361" imgH="5028964" progId="Excel.Sheet.12">
                  <p:embed/>
                </p:oleObj>
              </mc:Choice>
              <mc:Fallback>
                <p:oleObj name="Worksheet" r:id="rId4" imgW="8553361" imgH="5028964" progId="Excel.Sheet.12">
                  <p:embed/>
                  <p:pic>
                    <p:nvPicPr>
                      <p:cNvPr id="0" name=""/>
                      <p:cNvPicPr/>
                      <p:nvPr/>
                    </p:nvPicPr>
                    <p:blipFill>
                      <a:blip r:embed="rId5"/>
                      <a:stretch>
                        <a:fillRect/>
                      </a:stretch>
                    </p:blipFill>
                    <p:spPr>
                      <a:xfrm>
                        <a:off x="323849" y="962024"/>
                        <a:ext cx="9317471" cy="5438775"/>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D0328CE7-C87E-414F-AFAA-C202F0D9FE80}"/>
              </a:ext>
            </a:extLst>
          </p:cNvPr>
          <p:cNvPicPr>
            <a:picLocks noChangeAspect="1"/>
          </p:cNvPicPr>
          <p:nvPr/>
        </p:nvPicPr>
        <p:blipFill>
          <a:blip r:embed="rId6"/>
          <a:stretch>
            <a:fillRect/>
          </a:stretch>
        </p:blipFill>
        <p:spPr>
          <a:xfrm>
            <a:off x="762000" y="2106774"/>
            <a:ext cx="4663844" cy="2895851"/>
          </a:xfrm>
          <a:prstGeom prst="rect">
            <a:avLst/>
          </a:prstGeom>
        </p:spPr>
      </p:pic>
      <p:pic>
        <p:nvPicPr>
          <p:cNvPr id="10" name="Picture 9">
            <a:extLst>
              <a:ext uri="{FF2B5EF4-FFF2-40B4-BE49-F238E27FC236}">
                <a16:creationId xmlns:a16="http://schemas.microsoft.com/office/drawing/2014/main" id="{9FEE24EB-FAB4-4205-9030-DF617C8E5115}"/>
              </a:ext>
            </a:extLst>
          </p:cNvPr>
          <p:cNvPicPr>
            <a:picLocks noChangeAspect="1"/>
          </p:cNvPicPr>
          <p:nvPr/>
        </p:nvPicPr>
        <p:blipFill>
          <a:blip r:embed="rId7"/>
          <a:stretch>
            <a:fillRect/>
          </a:stretch>
        </p:blipFill>
        <p:spPr>
          <a:xfrm>
            <a:off x="6248400" y="2179932"/>
            <a:ext cx="4651651" cy="2749534"/>
          </a:xfrm>
          <a:prstGeom prst="rect">
            <a:avLst/>
          </a:prstGeom>
        </p:spPr>
      </p:pic>
    </p:spTree>
    <p:extLst>
      <p:ext uri="{BB962C8B-B14F-4D97-AF65-F5344CB8AC3E}">
        <p14:creationId xmlns:p14="http://schemas.microsoft.com/office/powerpoint/2010/main" val="260886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18A74E-198F-4490-B333-A180CAB31CCB}"/>
              </a:ext>
            </a:extLst>
          </p:cNvPr>
          <p:cNvPicPr>
            <a:picLocks noChangeAspect="1"/>
          </p:cNvPicPr>
          <p:nvPr/>
        </p:nvPicPr>
        <p:blipFill>
          <a:blip r:embed="rId2"/>
          <a:stretch>
            <a:fillRect/>
          </a:stretch>
        </p:blipFill>
        <p:spPr>
          <a:xfrm>
            <a:off x="1219200" y="914400"/>
            <a:ext cx="8839200" cy="5373766"/>
          </a:xfrm>
          <a:prstGeom prst="rect">
            <a:avLst/>
          </a:prstGeom>
        </p:spPr>
      </p:pic>
      <p:sp>
        <p:nvSpPr>
          <p:cNvPr id="2" name="Text Box 4">
            <a:extLst>
              <a:ext uri="{FF2B5EF4-FFF2-40B4-BE49-F238E27FC236}">
                <a16:creationId xmlns:a16="http://schemas.microsoft.com/office/drawing/2014/main" id="{051D80E4-360B-46ED-9652-965107D6DD8C}"/>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Input, Output, Inventory, and Flow Time</a:t>
            </a:r>
          </a:p>
        </p:txBody>
      </p:sp>
      <p:grpSp>
        <p:nvGrpSpPr>
          <p:cNvPr id="15" name="Group 14">
            <a:extLst>
              <a:ext uri="{FF2B5EF4-FFF2-40B4-BE49-F238E27FC236}">
                <a16:creationId xmlns:a16="http://schemas.microsoft.com/office/drawing/2014/main" id="{29DBC866-27D2-41D9-AC93-6EA455775B3D}"/>
              </a:ext>
            </a:extLst>
          </p:cNvPr>
          <p:cNvGrpSpPr/>
          <p:nvPr/>
        </p:nvGrpSpPr>
        <p:grpSpPr>
          <a:xfrm>
            <a:off x="8372475" y="2133600"/>
            <a:ext cx="352982" cy="1047750"/>
            <a:chOff x="8372475" y="2133600"/>
            <a:chExt cx="352982" cy="1047750"/>
          </a:xfrm>
        </p:grpSpPr>
        <p:cxnSp>
          <p:nvCxnSpPr>
            <p:cNvPr id="5" name="Straight Connector 4">
              <a:extLst>
                <a:ext uri="{FF2B5EF4-FFF2-40B4-BE49-F238E27FC236}">
                  <a16:creationId xmlns:a16="http://schemas.microsoft.com/office/drawing/2014/main" id="{CD4FECC9-18B7-4F54-B2DD-E0CF27D240E7}"/>
                </a:ext>
              </a:extLst>
            </p:cNvPr>
            <p:cNvCxnSpPr>
              <a:cxnSpLocks/>
            </p:cNvCxnSpPr>
            <p:nvPr/>
          </p:nvCxnSpPr>
          <p:spPr bwMode="auto">
            <a:xfrm flipV="1">
              <a:off x="8372475" y="2133600"/>
              <a:ext cx="0" cy="1047750"/>
            </a:xfrm>
            <a:prstGeom prst="line">
              <a:avLst/>
            </a:prstGeom>
            <a:solidFill>
              <a:schemeClr val="accent1"/>
            </a:solidFill>
            <a:ln w="57150" cap="flat" cmpd="sng" algn="ctr">
              <a:solidFill>
                <a:srgbClr val="A80000"/>
              </a:solidFill>
              <a:prstDash val="solid"/>
              <a:round/>
              <a:headEnd type="none" w="med" len="med"/>
              <a:tailEnd type="none" w="med" len="med"/>
            </a:ln>
            <a:effectLst/>
          </p:spPr>
        </p:cxnSp>
        <p:sp>
          <p:nvSpPr>
            <p:cNvPr id="14" name="TextBox 13">
              <a:extLst>
                <a:ext uri="{FF2B5EF4-FFF2-40B4-BE49-F238E27FC236}">
                  <a16:creationId xmlns:a16="http://schemas.microsoft.com/office/drawing/2014/main" id="{043733DB-B698-4B79-94C0-17DB915FA2D8}"/>
                </a:ext>
              </a:extLst>
            </p:cNvPr>
            <p:cNvSpPr txBox="1"/>
            <p:nvPr/>
          </p:nvSpPr>
          <p:spPr>
            <a:xfrm>
              <a:off x="8372475" y="2453015"/>
              <a:ext cx="352982" cy="461665"/>
            </a:xfrm>
            <a:prstGeom prst="rect">
              <a:avLst/>
            </a:prstGeom>
            <a:noFill/>
          </p:spPr>
          <p:txBody>
            <a:bodyPr wrap="none" rtlCol="0">
              <a:spAutoFit/>
            </a:bodyPr>
            <a:lstStyle/>
            <a:p>
              <a:r>
                <a:rPr lang="en-US" sz="2400" b="1" dirty="0">
                  <a:solidFill>
                    <a:srgbClr val="A80000"/>
                  </a:solidFill>
                </a:rPr>
                <a:t>I</a:t>
              </a:r>
            </a:p>
          </p:txBody>
        </p:sp>
      </p:grpSp>
      <p:grpSp>
        <p:nvGrpSpPr>
          <p:cNvPr id="16" name="Group 15">
            <a:extLst>
              <a:ext uri="{FF2B5EF4-FFF2-40B4-BE49-F238E27FC236}">
                <a16:creationId xmlns:a16="http://schemas.microsoft.com/office/drawing/2014/main" id="{1918AEE0-0B0F-431D-B098-3045847B5FC5}"/>
              </a:ext>
            </a:extLst>
          </p:cNvPr>
          <p:cNvGrpSpPr/>
          <p:nvPr/>
        </p:nvGrpSpPr>
        <p:grpSpPr>
          <a:xfrm>
            <a:off x="5486400" y="3139618"/>
            <a:ext cx="2886075" cy="461665"/>
            <a:chOff x="6020079" y="2091868"/>
            <a:chExt cx="2886075" cy="461665"/>
          </a:xfrm>
        </p:grpSpPr>
        <p:cxnSp>
          <p:nvCxnSpPr>
            <p:cNvPr id="17" name="Straight Connector 16">
              <a:extLst>
                <a:ext uri="{FF2B5EF4-FFF2-40B4-BE49-F238E27FC236}">
                  <a16:creationId xmlns:a16="http://schemas.microsoft.com/office/drawing/2014/main" id="{59E40F62-A177-4893-945F-F3557669F910}"/>
                </a:ext>
              </a:extLst>
            </p:cNvPr>
            <p:cNvCxnSpPr>
              <a:cxnSpLocks/>
            </p:cNvCxnSpPr>
            <p:nvPr/>
          </p:nvCxnSpPr>
          <p:spPr bwMode="auto">
            <a:xfrm>
              <a:off x="6020079" y="2133600"/>
              <a:ext cx="2886075" cy="0"/>
            </a:xfrm>
            <a:prstGeom prst="line">
              <a:avLst/>
            </a:prstGeom>
            <a:solidFill>
              <a:schemeClr val="accent1"/>
            </a:solidFill>
            <a:ln w="57150" cap="flat" cmpd="sng" algn="ctr">
              <a:solidFill>
                <a:srgbClr val="A800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B11D9556-8CE3-4D01-BC3B-A443AE256BCB}"/>
                </a:ext>
              </a:extLst>
            </p:cNvPr>
            <p:cNvSpPr txBox="1"/>
            <p:nvPr/>
          </p:nvSpPr>
          <p:spPr>
            <a:xfrm>
              <a:off x="7220971" y="2091868"/>
              <a:ext cx="394660" cy="461665"/>
            </a:xfrm>
            <a:prstGeom prst="rect">
              <a:avLst/>
            </a:prstGeom>
            <a:noFill/>
          </p:spPr>
          <p:txBody>
            <a:bodyPr wrap="none" rtlCol="0">
              <a:spAutoFit/>
            </a:bodyPr>
            <a:lstStyle/>
            <a:p>
              <a:r>
                <a:rPr lang="en-US" sz="2400" b="1" dirty="0">
                  <a:solidFill>
                    <a:srgbClr val="A80000"/>
                  </a:solidFill>
                </a:rPr>
                <a:t>T</a:t>
              </a:r>
            </a:p>
          </p:txBody>
        </p:sp>
      </p:grpSp>
    </p:spTree>
    <p:extLst>
      <p:ext uri="{BB962C8B-B14F-4D97-AF65-F5344CB8AC3E}">
        <p14:creationId xmlns:p14="http://schemas.microsoft.com/office/powerpoint/2010/main" val="562714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4496DB20-5067-4553-9DEC-6FFD0E242F52}"/>
              </a:ext>
            </a:extLst>
          </p:cNvPr>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EOQ</a:t>
            </a:r>
          </a:p>
        </p:txBody>
      </p:sp>
      <p:pic>
        <p:nvPicPr>
          <p:cNvPr id="4" name="Picture 3">
            <a:extLst>
              <a:ext uri="{FF2B5EF4-FFF2-40B4-BE49-F238E27FC236}">
                <a16:creationId xmlns:a16="http://schemas.microsoft.com/office/drawing/2014/main" id="{D52F6E27-D840-40EC-B039-A9FD7C452F4A}"/>
              </a:ext>
            </a:extLst>
          </p:cNvPr>
          <p:cNvPicPr>
            <a:picLocks noChangeAspect="1"/>
          </p:cNvPicPr>
          <p:nvPr/>
        </p:nvPicPr>
        <p:blipFill rotWithShape="1">
          <a:blip r:embed="rId2"/>
          <a:srcRect l="45000" t="37428" r="1250" b="2095"/>
          <a:stretch/>
        </p:blipFill>
        <p:spPr>
          <a:xfrm>
            <a:off x="571708" y="824941"/>
            <a:ext cx="11086892" cy="5208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8C8BAB06-3A25-4EAD-BEF0-CFA102266B87}"/>
              </a:ext>
            </a:extLst>
          </p:cNvPr>
          <p:cNvSpPr txBox="1"/>
          <p:nvPr/>
        </p:nvSpPr>
        <p:spPr>
          <a:xfrm>
            <a:off x="2743200" y="1981200"/>
            <a:ext cx="2042547" cy="1569660"/>
          </a:xfrm>
          <a:prstGeom prst="rect">
            <a:avLst/>
          </a:prstGeom>
          <a:noFill/>
        </p:spPr>
        <p:txBody>
          <a:bodyPr wrap="none" rtlCol="0">
            <a:spAutoFit/>
          </a:bodyPr>
          <a:lstStyle/>
          <a:p>
            <a:r>
              <a:rPr lang="en-US" sz="9600" dirty="0">
                <a:solidFill>
                  <a:srgbClr val="A80000"/>
                </a:solidFill>
                <a:latin typeface="Impact" panose="020B0806030902050204" pitchFamily="34" charset="0"/>
              </a:rPr>
              <a:t>EOQ</a:t>
            </a:r>
          </a:p>
        </p:txBody>
      </p:sp>
    </p:spTree>
    <p:extLst>
      <p:ext uri="{BB962C8B-B14F-4D97-AF65-F5344CB8AC3E}">
        <p14:creationId xmlns:p14="http://schemas.microsoft.com/office/powerpoint/2010/main" val="2276721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Decisions in LittleField Technologies</a:t>
            </a:r>
          </a:p>
        </p:txBody>
      </p:sp>
      <p:sp>
        <p:nvSpPr>
          <p:cNvPr id="5" name="Text Box 2"/>
          <p:cNvSpPr txBox="1">
            <a:spLocks noChangeArrowheads="1"/>
          </p:cNvSpPr>
          <p:nvPr/>
        </p:nvSpPr>
        <p:spPr bwMode="auto">
          <a:xfrm>
            <a:off x="-6531" y="591306"/>
            <a:ext cx="12192000" cy="5724644"/>
          </a:xfrm>
          <a:prstGeom prst="rect">
            <a:avLst/>
          </a:prstGeom>
          <a:noFill/>
          <a:ln w="12700">
            <a:noFill/>
            <a:miter lim="800000"/>
            <a:headEnd/>
            <a:tailEnd/>
          </a:ln>
        </p:spPr>
        <p:txBody>
          <a:bodyPr wrap="square">
            <a:spAutoFit/>
          </a:bodyPr>
          <a:lstStyle/>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R and D are used interchangeably in our EOQ (Economic Order Quantity) models. </a:t>
            </a:r>
          </a:p>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D is demand, and R is throughput. We assume R = D </a:t>
            </a:r>
            <a:r>
              <a:rPr lang="en-US" sz="2400" b="1" dirty="0">
                <a:effectLst/>
                <a:latin typeface="Book Antiqua" panose="0204060205030503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 Everything produced is sold.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Note that only part of the actual demand enters our system when we do not allow all the demand (arrival) to come  (due to a  Max-WIP). </a:t>
            </a:r>
            <a:r>
              <a:rPr lang="en-US" sz="2400" dirty="0">
                <a:latin typeface="Book Antiqua" panose="02040602050305030304" pitchFamily="18" charset="0"/>
                <a:ea typeface="Calibri" panose="020F0502020204030204" pitchFamily="34" charset="0"/>
                <a:cs typeface="Times New Roman" panose="02020603050405020304" pitchFamily="18" charset="0"/>
              </a:rPr>
              <a: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That is the accepted demand or input.</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For the first 24 days, the average daily output was  15.5.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We round it down to 15 per day.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(You need to work with the actual game data throughout the game.) </a:t>
            </a:r>
          </a:p>
          <a:p>
            <a:pPr marL="0" marR="0">
              <a:spcBef>
                <a:spcPts val="0"/>
              </a:spcBef>
              <a:spcAft>
                <a:spcPts val="600"/>
              </a:spcAft>
            </a:pP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We need 60 kits for each contract at $10 per kit.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That is the purchase price of C=$600 per unit of product. While the demand is probabilistic and moves up and down around the average, to use the EOQ model, we need to assume that the demand is deterministic and R = D = 16 until we increase the capacity or there is a change in demand.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kits are used at a steady rate of 15(60) = 900 per day, and a year is 365 days. That is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5475 products or 350400 kits per year. </a:t>
            </a:r>
          </a:p>
          <a:p>
            <a:pPr marL="0" marR="0">
              <a:spcBef>
                <a:spcPts val="0"/>
              </a:spcBef>
              <a:spcAft>
                <a:spcPts val="600"/>
              </a:spcAft>
            </a:pPr>
            <a:r>
              <a:rPr lang="en-US" sz="2400" dirty="0">
                <a:latin typeface="Book Antiqua" panose="02040602050305030304" pitchFamily="18" charset="0"/>
                <a:ea typeface="Calibri" panose="020F0502020204030204" pitchFamily="34" charset="0"/>
                <a:cs typeface="Times New Roman" panose="02020603050405020304" pitchFamily="18" charset="0"/>
              </a:rPr>
              <a:t>In this basic inventory model, we assume the game continues for many years.  If we do not fully use what we have ordered this year, we can use it next year. </a:t>
            </a:r>
            <a:endParaRPr lang="en-US" sz="4000" dirty="0">
              <a:latin typeface="Book Antiqua" panose="02040602050305030304" pitchFamily="18" charset="0"/>
            </a:endParaRPr>
          </a:p>
        </p:txBody>
      </p:sp>
    </p:spTree>
    <p:extLst>
      <p:ext uri="{BB962C8B-B14F-4D97-AF65-F5344CB8AC3E}">
        <p14:creationId xmlns:p14="http://schemas.microsoft.com/office/powerpoint/2010/main" val="274731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dissolv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dissolv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dissolv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0" y="0"/>
            <a:ext cx="12192000" cy="584775"/>
          </a:xfrm>
          <a:prstGeom prst="rect">
            <a:avLst/>
          </a:prstGeom>
          <a:noFill/>
          <a:ln w="12700">
            <a:noFill/>
            <a:miter lim="800000"/>
            <a:headEnd/>
            <a:tailEnd/>
          </a:ln>
        </p:spPr>
        <p:txBody>
          <a:bodyPr wrap="square">
            <a:spAutoFit/>
          </a:bodyPr>
          <a:lstStyle/>
          <a:p>
            <a:pPr>
              <a:spcAft>
                <a:spcPts val="600"/>
              </a:spcAft>
            </a:pPr>
            <a:r>
              <a:rPr lang="en-US" sz="3200" dirty="0">
                <a:solidFill>
                  <a:schemeClr val="bg1"/>
                </a:solidFill>
                <a:latin typeface="Impact" pitchFamily="34" charset="0"/>
              </a:rPr>
              <a:t>Inventory Decisions in LittleField Technologies</a:t>
            </a:r>
          </a:p>
        </p:txBody>
      </p:sp>
      <p:sp>
        <p:nvSpPr>
          <p:cNvPr id="5" name="Text Box 2"/>
          <p:cNvSpPr txBox="1">
            <a:spLocks noChangeArrowheads="1"/>
          </p:cNvSpPr>
          <p:nvPr/>
        </p:nvSpPr>
        <p:spPr bwMode="auto">
          <a:xfrm>
            <a:off x="-6531" y="591306"/>
            <a:ext cx="12192000" cy="2462213"/>
          </a:xfrm>
          <a:prstGeom prst="rect">
            <a:avLst/>
          </a:prstGeom>
          <a:noFill/>
          <a:ln w="12700">
            <a:noFill/>
            <a:miter lim="800000"/>
            <a:headEnd/>
            <a:tailEnd/>
          </a:ln>
        </p:spPr>
        <p:txBody>
          <a:bodyPr wrap="square">
            <a:spAutoFit/>
          </a:bodyPr>
          <a:lstStyle/>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We have 10% capital cost (interests) and 10% physical storage cost during the game. That is a total of h=20% per dollar invested in inventory per year, or </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H=</a:t>
            </a:r>
            <a:r>
              <a:rPr lang="en-US" sz="2400" b="1" dirty="0" err="1">
                <a:effectLst/>
                <a:latin typeface="Book Antiqua" panose="02040602050305030304" pitchFamily="18" charset="0"/>
                <a:ea typeface="Calibri" panose="020F0502020204030204" pitchFamily="34" charset="0"/>
                <a:cs typeface="Times New Roman" panose="02020603050405020304" pitchFamily="18" charset="0"/>
              </a:rPr>
              <a:t>hC</a:t>
            </a:r>
            <a:r>
              <a:rPr lang="en-US" sz="2400" b="1" dirty="0">
                <a:effectLst/>
                <a:latin typeface="Book Antiqua" panose="02040602050305030304" pitchFamily="18" charset="0"/>
                <a:ea typeface="Calibri" panose="020F0502020204030204" pitchFamily="34" charset="0"/>
                <a:cs typeface="Times New Roman" panose="02020603050405020304" pitchFamily="18" charset="0"/>
              </a:rPr>
              <a:t>=0.20($600) = $120 </a:t>
            </a:r>
            <a:r>
              <a:rPr lang="en-US" sz="2400" dirty="0">
                <a:effectLst/>
                <a:latin typeface="Book Antiqua" panose="02040602050305030304" pitchFamily="18" charset="0"/>
                <a:ea typeface="Calibri" panose="020F0502020204030204" pitchFamily="34" charset="0"/>
                <a:cs typeface="Times New Roman" panose="02020603050405020304" pitchFamily="18" charset="0"/>
              </a:rPr>
              <a:t>per product per year.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The ordering cost is S=$1000 per order. </a:t>
            </a:r>
          </a:p>
          <a:p>
            <a:pPr marL="0" marR="0">
              <a:spcBef>
                <a:spcPts val="0"/>
              </a:spcBef>
              <a:spcAft>
                <a:spcPts val="600"/>
              </a:spcAft>
            </a:pPr>
            <a:r>
              <a:rPr lang="en-US" sz="2400" dirty="0">
                <a:effectLst/>
                <a:latin typeface="Book Antiqua" panose="02040602050305030304" pitchFamily="18" charset="0"/>
                <a:ea typeface="Calibri" panose="020F0502020204030204" pitchFamily="34" charset="0"/>
                <a:cs typeface="Times New Roman" panose="02020603050405020304" pitchFamily="18" charset="0"/>
              </a:rPr>
              <a:t>How much should we order each time to minimize our total annual inventory ( ordering and carrying) costs?</a:t>
            </a:r>
            <a:endParaRPr lang="en-US" sz="4000" dirty="0">
              <a:solidFill>
                <a:srgbClr val="FF0000"/>
              </a:solidFill>
              <a:latin typeface="Book Antiqua" panose="02040602050305030304" pitchFamily="18" charset="0"/>
            </a:endParaRPr>
          </a:p>
        </p:txBody>
      </p:sp>
    </p:spTree>
    <p:extLst>
      <p:ext uri="{BB962C8B-B14F-4D97-AF65-F5344CB8AC3E}">
        <p14:creationId xmlns:p14="http://schemas.microsoft.com/office/powerpoint/2010/main" val="339136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0" y="609600"/>
            <a:ext cx="12157166" cy="1828800"/>
          </a:xfrm>
          <a:prstGeom prst="rect">
            <a:avLst/>
          </a:prstGeom>
        </p:spPr>
        <p:txBody>
          <a:bodyPr/>
          <a:lst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a:lstStyle>
          <a:p>
            <a:pPr>
              <a:spcAft>
                <a:spcPts val="600"/>
              </a:spcAft>
            </a:pPr>
            <a:r>
              <a:rPr lang="en-US" sz="2400" kern="0" dirty="0">
                <a:latin typeface="Book Antiqua" pitchFamily="18" charset="0"/>
              </a:rPr>
              <a:t>D = R = (15)(365) = 5475 contracts per year or D = R = 60(5475) = 350400 kits per year.</a:t>
            </a:r>
          </a:p>
          <a:p>
            <a:pPr>
              <a:spcAft>
                <a:spcPts val="600"/>
              </a:spcAft>
            </a:pPr>
            <a:r>
              <a:rPr lang="en-US" sz="2400" kern="0" dirty="0">
                <a:latin typeface="Book Antiqua" pitchFamily="18" charset="0"/>
              </a:rPr>
              <a:t>H = 0.2($10) = $2 per kit per year,  or H = $10*0.20(60) = $120 per contract per year.</a:t>
            </a:r>
          </a:p>
          <a:p>
            <a:pPr>
              <a:spcAft>
                <a:spcPts val="600"/>
              </a:spcAft>
            </a:pPr>
            <a:r>
              <a:rPr lang="en-US" sz="2400" kern="0" dirty="0">
                <a:latin typeface="Book Antiqua" pitchFamily="18" charset="0"/>
              </a:rPr>
              <a:t>S = $1000 per order. Ordering Quantity = Q. </a:t>
            </a:r>
          </a:p>
          <a:p>
            <a:pPr eaLnBrk="0" hangingPunct="0">
              <a:spcAft>
                <a:spcPts val="600"/>
              </a:spcAft>
              <a:defRPr/>
            </a:pPr>
            <a:r>
              <a:rPr lang="en-US" sz="2400" b="1" dirty="0">
                <a:solidFill>
                  <a:srgbClr val="AA0000"/>
                </a:solidFill>
                <a:latin typeface="Book Antiqua" panose="02040602050305030304" pitchFamily="18" charset="0"/>
                <a:ea typeface="ＭＳ Ｐゴシック" charset="-128"/>
                <a:cs typeface="+mn-cs"/>
              </a:rPr>
              <a:t># of orders per year = D/Q = 5475/Q.</a:t>
            </a:r>
          </a:p>
        </p:txBody>
      </p:sp>
      <p:sp>
        <p:nvSpPr>
          <p:cNvPr id="7" name="Text Box 4">
            <a:extLst>
              <a:ext uri="{FF2B5EF4-FFF2-40B4-BE49-F238E27FC236}">
                <a16:creationId xmlns:a16="http://schemas.microsoft.com/office/drawing/2014/main" id="{73015231-E64C-4A40-B550-0060F00A0464}"/>
              </a:ext>
            </a:extLst>
          </p:cNvPr>
          <p:cNvSpPr txBox="1">
            <a:spLocks noChangeArrowheads="1"/>
          </p:cNvSpPr>
          <p:nvPr/>
        </p:nvSpPr>
        <p:spPr bwMode="auto">
          <a:xfrm>
            <a:off x="-34834" y="23430"/>
            <a:ext cx="12192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Number  of Orders &amp; Ordering Costs</a:t>
            </a:r>
          </a:p>
        </p:txBody>
      </p:sp>
      <p:pic>
        <p:nvPicPr>
          <p:cNvPr id="13" name="Picture 12">
            <a:extLst>
              <a:ext uri="{FF2B5EF4-FFF2-40B4-BE49-F238E27FC236}">
                <a16:creationId xmlns:a16="http://schemas.microsoft.com/office/drawing/2014/main" id="{24B1F55D-5A31-46B6-BAAC-4233B496520D}"/>
              </a:ext>
            </a:extLst>
          </p:cNvPr>
          <p:cNvPicPr>
            <a:picLocks noChangeAspect="1"/>
          </p:cNvPicPr>
          <p:nvPr/>
        </p:nvPicPr>
        <p:blipFill>
          <a:blip r:embed="rId4"/>
          <a:stretch>
            <a:fillRect/>
          </a:stretch>
        </p:blipFill>
        <p:spPr>
          <a:xfrm>
            <a:off x="39864" y="2438399"/>
            <a:ext cx="9413333" cy="3940000"/>
          </a:xfrm>
          <a:prstGeom prst="rect">
            <a:avLst/>
          </a:prstGeom>
        </p:spPr>
      </p:pic>
      <p:graphicFrame>
        <p:nvGraphicFramePr>
          <p:cNvPr id="14" name="Object 13">
            <a:extLst>
              <a:ext uri="{FF2B5EF4-FFF2-40B4-BE49-F238E27FC236}">
                <a16:creationId xmlns:a16="http://schemas.microsoft.com/office/drawing/2014/main" id="{D973448B-A732-45E6-BD44-5F9DE261781F}"/>
              </a:ext>
            </a:extLst>
          </p:cNvPr>
          <p:cNvGraphicFramePr>
            <a:graphicFrameLocks noChangeAspect="1"/>
          </p:cNvGraphicFramePr>
          <p:nvPr>
            <p:extLst>
              <p:ext uri="{D42A27DB-BD31-4B8C-83A1-F6EECF244321}">
                <p14:modId xmlns:p14="http://schemas.microsoft.com/office/powerpoint/2010/main" val="1434852217"/>
              </p:ext>
            </p:extLst>
          </p:nvPr>
        </p:nvGraphicFramePr>
        <p:xfrm>
          <a:off x="304800" y="2642923"/>
          <a:ext cx="9159686" cy="3735476"/>
        </p:xfrm>
        <a:graphic>
          <a:graphicData uri="http://schemas.openxmlformats.org/presentationml/2006/ole">
            <mc:AlternateContent xmlns:mc="http://schemas.openxmlformats.org/markup-compatibility/2006">
              <mc:Choice xmlns:v="urn:schemas-microsoft-com:vml" Requires="v">
                <p:oleObj spid="_x0000_s78898" name="Worksheet" r:id="rId5" imgW="8839377" imgH="3571816" progId="Excel.Sheet.12">
                  <p:embed/>
                </p:oleObj>
              </mc:Choice>
              <mc:Fallback>
                <p:oleObj name="Worksheet" r:id="rId5" imgW="8839377" imgH="3571816" progId="Excel.Sheet.12">
                  <p:embed/>
                  <p:pic>
                    <p:nvPicPr>
                      <p:cNvPr id="0" name=""/>
                      <p:cNvPicPr/>
                      <p:nvPr/>
                    </p:nvPicPr>
                    <p:blipFill>
                      <a:blip r:embed="rId6"/>
                      <a:stretch>
                        <a:fillRect/>
                      </a:stretch>
                    </p:blipFill>
                    <p:spPr>
                      <a:xfrm>
                        <a:off x="304800" y="2642923"/>
                        <a:ext cx="9159686" cy="3735476"/>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59AFBE89-791B-4C25-8A0A-54655C92AF67}"/>
              </a:ext>
            </a:extLst>
          </p:cNvPr>
          <p:cNvSpPr txBox="1"/>
          <p:nvPr/>
        </p:nvSpPr>
        <p:spPr>
          <a:xfrm>
            <a:off x="5410200" y="3581400"/>
            <a:ext cx="3926064" cy="461665"/>
          </a:xfrm>
          <a:prstGeom prst="rect">
            <a:avLst/>
          </a:prstGeom>
          <a:solidFill>
            <a:schemeClr val="bg1"/>
          </a:solidFill>
        </p:spPr>
        <p:txBody>
          <a:bodyPr wrap="square">
            <a:spAutoFit/>
          </a:bodyPr>
          <a:lstStyle/>
          <a:p>
            <a:pPr eaLnBrk="0" hangingPunct="0">
              <a:spcAft>
                <a:spcPts val="600"/>
              </a:spcAft>
              <a:defRPr/>
            </a:pPr>
            <a:r>
              <a:rPr lang="en-US" sz="2400" b="1" dirty="0">
                <a:solidFill>
                  <a:srgbClr val="002060"/>
                </a:solidFill>
                <a:latin typeface="Book Antiqua" panose="02040602050305030304" pitchFamily="18" charset="0"/>
                <a:ea typeface="ＭＳ Ｐゴシック" charset="-128"/>
              </a:rPr>
              <a:t>OC = SD/Q = 1000(5480)/Q</a:t>
            </a:r>
          </a:p>
        </p:txBody>
      </p:sp>
    </p:spTree>
    <p:extLst>
      <p:ext uri="{BB962C8B-B14F-4D97-AF65-F5344CB8AC3E}">
        <p14:creationId xmlns:p14="http://schemas.microsoft.com/office/powerpoint/2010/main" val="76527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par>
                                <p:cTn id="33" presetID="9"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dissolv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3"/>
          <p:cNvSpPr txBox="1">
            <a:spLocks noChangeArrowheads="1"/>
          </p:cNvSpPr>
          <p:nvPr/>
        </p:nvSpPr>
        <p:spPr bwMode="auto">
          <a:xfrm>
            <a:off x="0" y="29137"/>
            <a:ext cx="9144000" cy="584775"/>
          </a:xfrm>
          <a:prstGeom prst="rect">
            <a:avLst/>
          </a:prstGeom>
          <a:noFill/>
          <a:ln w="12700">
            <a:noFill/>
            <a:miter lim="800000"/>
            <a:headEnd/>
            <a:tailEnd/>
          </a:ln>
        </p:spPr>
        <p:txBody>
          <a:bodyPr wrap="square">
            <a:spAutoFit/>
          </a:bodyPr>
          <a:lstStyle>
            <a:defPPr>
              <a:defRPr lang="en-US"/>
            </a:defPPr>
            <a:lvl1pPr>
              <a:spcAft>
                <a:spcPts val="600"/>
              </a:spcAft>
              <a:defRPr sz="3200">
                <a:solidFill>
                  <a:schemeClr val="bg1"/>
                </a:solidFill>
                <a:latin typeface="Impact" pitchFamily="34" charset="0"/>
              </a:defRPr>
            </a:lvl1pPr>
          </a:lstStyle>
          <a:p>
            <a:r>
              <a:rPr lang="en-US" dirty="0"/>
              <a:t>Average Inventory &amp; Carrying Cost</a:t>
            </a:r>
          </a:p>
        </p:txBody>
      </p:sp>
      <p:sp>
        <p:nvSpPr>
          <p:cNvPr id="10" name="Rectangle 9"/>
          <p:cNvSpPr/>
          <p:nvPr/>
        </p:nvSpPr>
        <p:spPr>
          <a:xfrm>
            <a:off x="-59807" y="599791"/>
            <a:ext cx="12273599" cy="1200329"/>
          </a:xfrm>
          <a:prstGeom prst="rect">
            <a:avLst/>
          </a:prstGeom>
        </p:spPr>
        <p:txBody>
          <a:bodyPr wrap="square">
            <a:spAutoFit/>
          </a:bodyPr>
          <a:lstStyle/>
          <a:p>
            <a:r>
              <a:rPr lang="en-US" sz="2400" dirty="0">
                <a:latin typeface="Book Antiqua" panose="02040602050305030304" pitchFamily="18" charset="0"/>
              </a:rPr>
              <a:t>At the start of the cycle, we have the order size of Q units. At the end of the cycle, we have 0. Average inventory = (Q+0)/2 = </a:t>
            </a:r>
            <a:r>
              <a:rPr lang="en-US" sz="2400" b="1" dirty="0">
                <a:latin typeface="Book Antiqua" panose="02040602050305030304" pitchFamily="18" charset="0"/>
              </a:rPr>
              <a:t>Q/2 units.</a:t>
            </a:r>
            <a:endParaRPr lang="en-US" sz="2400" dirty="0">
              <a:latin typeface="Book Antiqua" panose="02040602050305030304" pitchFamily="18" charset="0"/>
            </a:endParaRPr>
          </a:p>
          <a:p>
            <a:r>
              <a:rPr lang="en-US" sz="2400" dirty="0">
                <a:latin typeface="Book Antiqua" panose="02040602050305030304" pitchFamily="18" charset="0"/>
              </a:rPr>
              <a:t>Q/2 is also called cycle inventory.</a:t>
            </a:r>
          </a:p>
        </p:txBody>
      </p:sp>
      <p:grpSp>
        <p:nvGrpSpPr>
          <p:cNvPr id="4" name="Group 50"/>
          <p:cNvGrpSpPr>
            <a:grpSpLocks/>
          </p:cNvGrpSpPr>
          <p:nvPr/>
        </p:nvGrpSpPr>
        <p:grpSpPr bwMode="auto">
          <a:xfrm>
            <a:off x="1905000" y="2023269"/>
            <a:ext cx="7897813" cy="2811462"/>
            <a:chOff x="240" y="2160"/>
            <a:chExt cx="4975" cy="1771"/>
          </a:xfrm>
        </p:grpSpPr>
        <p:sp>
          <p:nvSpPr>
            <p:cNvPr id="5" name="AutoShape 23"/>
            <p:cNvSpPr>
              <a:spLocks noChangeArrowheads="1"/>
            </p:cNvSpPr>
            <p:nvPr/>
          </p:nvSpPr>
          <p:spPr bwMode="auto">
            <a:xfrm>
              <a:off x="240"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6" name="AutoShape 24"/>
            <p:cNvSpPr>
              <a:spLocks noChangeArrowheads="1"/>
            </p:cNvSpPr>
            <p:nvPr/>
          </p:nvSpPr>
          <p:spPr bwMode="auto">
            <a:xfrm>
              <a:off x="1386" y="2160"/>
              <a:ext cx="1147" cy="1498"/>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grpSp>
          <p:nvGrpSpPr>
            <p:cNvPr id="7" name="Group 40"/>
            <p:cNvGrpSpPr>
              <a:grpSpLocks/>
            </p:cNvGrpSpPr>
            <p:nvPr/>
          </p:nvGrpSpPr>
          <p:grpSpPr bwMode="auto">
            <a:xfrm>
              <a:off x="2536" y="2160"/>
              <a:ext cx="2679" cy="1771"/>
              <a:chOff x="723" y="1436"/>
              <a:chExt cx="4045" cy="2225"/>
            </a:xfrm>
          </p:grpSpPr>
          <p:sp>
            <p:nvSpPr>
              <p:cNvPr id="8" name="Line 41"/>
              <p:cNvSpPr>
                <a:spLocks noChangeShapeType="1"/>
              </p:cNvSpPr>
              <p:nvPr/>
            </p:nvSpPr>
            <p:spPr bwMode="auto">
              <a:xfrm flipV="1">
                <a:off x="4163" y="3318"/>
                <a:ext cx="53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dirty="0"/>
              </a:p>
            </p:txBody>
          </p:sp>
          <p:sp>
            <p:nvSpPr>
              <p:cNvPr id="9" name="AutoShape 42"/>
              <p:cNvSpPr>
                <a:spLocks noChangeArrowheads="1"/>
              </p:cNvSpPr>
              <p:nvPr/>
            </p:nvSpPr>
            <p:spPr bwMode="auto">
              <a:xfrm>
                <a:off x="723"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1" name="AutoShape 43"/>
              <p:cNvSpPr>
                <a:spLocks noChangeArrowheads="1"/>
              </p:cNvSpPr>
              <p:nvPr/>
            </p:nvSpPr>
            <p:spPr bwMode="auto">
              <a:xfrm>
                <a:off x="2454" y="1436"/>
                <a:ext cx="1732" cy="1882"/>
              </a:xfrm>
              <a:prstGeom prst="rtTriangle">
                <a:avLst/>
              </a:prstGeom>
              <a:solidFill>
                <a:srgbClr val="A50023"/>
              </a:solidFill>
              <a:ln w="12700">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12" name="Rectangle 44"/>
              <p:cNvSpPr>
                <a:spLocks noChangeArrowheads="1"/>
              </p:cNvSpPr>
              <p:nvPr/>
            </p:nvSpPr>
            <p:spPr bwMode="auto">
              <a:xfrm>
                <a:off x="4097" y="3371"/>
                <a:ext cx="671" cy="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Time</a:t>
                </a:r>
              </a:p>
            </p:txBody>
          </p:sp>
        </p:grpSp>
      </p:grpSp>
      <p:sp>
        <p:nvSpPr>
          <p:cNvPr id="13" name="Line 54"/>
          <p:cNvSpPr>
            <a:spLocks noChangeShapeType="1"/>
          </p:cNvSpPr>
          <p:nvPr/>
        </p:nvSpPr>
        <p:spPr bwMode="auto">
          <a:xfrm>
            <a:off x="1904999"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55"/>
          <p:cNvSpPr>
            <a:spLocks noChangeShapeType="1"/>
          </p:cNvSpPr>
          <p:nvPr/>
        </p:nvSpPr>
        <p:spPr bwMode="auto">
          <a:xfrm>
            <a:off x="3705224"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56"/>
          <p:cNvSpPr>
            <a:spLocks noChangeShapeType="1"/>
          </p:cNvSpPr>
          <p:nvPr/>
        </p:nvSpPr>
        <p:spPr bwMode="auto">
          <a:xfrm>
            <a:off x="554196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57"/>
          <p:cNvSpPr>
            <a:spLocks noChangeShapeType="1"/>
          </p:cNvSpPr>
          <p:nvPr/>
        </p:nvSpPr>
        <p:spPr bwMode="auto">
          <a:xfrm>
            <a:off x="7402512" y="3429000"/>
            <a:ext cx="1752600" cy="0"/>
          </a:xfrm>
          <a:prstGeom prst="line">
            <a:avLst/>
          </a:prstGeom>
          <a:noFill/>
          <a:ln w="5715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8" name="Rectangle 17"/>
          <p:cNvSpPr/>
          <p:nvPr/>
        </p:nvSpPr>
        <p:spPr>
          <a:xfrm>
            <a:off x="-33681" y="4651273"/>
            <a:ext cx="12256182" cy="1569660"/>
          </a:xfrm>
          <a:prstGeom prst="rect">
            <a:avLst/>
          </a:prstGeom>
        </p:spPr>
        <p:txBody>
          <a:bodyPr wrap="square">
            <a:spAutoFit/>
          </a:bodyPr>
          <a:lstStyle/>
          <a:p>
            <a:r>
              <a:rPr lang="en-US" sz="2400" dirty="0">
                <a:latin typeface="Book Antiqua" panose="02040602050305030304" pitchFamily="18" charset="0"/>
              </a:rPr>
              <a:t>In each cycle, we have Q/2 inventory </a:t>
            </a:r>
            <a:r>
              <a:rPr lang="en-US" sz="2400" dirty="0">
                <a:latin typeface="Book Antiqua" panose="02040602050305030304" pitchFamily="18" charset="0"/>
                <a:sym typeface="Wingdings" panose="05000000000000000000" pitchFamily="2" charset="2"/>
              </a:rPr>
              <a:t></a:t>
            </a:r>
            <a:r>
              <a:rPr lang="en-US" sz="2400" dirty="0">
                <a:latin typeface="Book Antiqua" panose="02040602050305030304" pitchFamily="18" charset="0"/>
              </a:rPr>
              <a:t> In all cycles, we have Q/2 inventory. </a:t>
            </a:r>
          </a:p>
          <a:p>
            <a:r>
              <a:rPr lang="en-US" sz="2400" dirty="0">
                <a:latin typeface="Book Antiqua" panose="02040602050305030304" pitchFamily="18" charset="0"/>
              </a:rPr>
              <a:t>Throughout the year, we have Q/2 inventory.</a:t>
            </a:r>
          </a:p>
          <a:p>
            <a:r>
              <a:rPr lang="en-US" sz="2400" dirty="0">
                <a:latin typeface="Book Antiqua" panose="02040602050305030304" pitchFamily="18" charset="0"/>
              </a:rPr>
              <a:t>Cost of carrying (holding) one unit of inventory for one year = </a:t>
            </a:r>
            <a:r>
              <a:rPr lang="en-US" sz="2400" b="1" dirty="0">
                <a:latin typeface="Book Antiqua" panose="02040602050305030304" pitchFamily="18" charset="0"/>
              </a:rPr>
              <a:t>H $ per unit per year.</a:t>
            </a:r>
            <a:endParaRPr lang="en-US" sz="2400" dirty="0">
              <a:latin typeface="Book Antiqua" panose="02040602050305030304" pitchFamily="18" charset="0"/>
            </a:endParaRPr>
          </a:p>
          <a:p>
            <a:r>
              <a:rPr lang="en-US" sz="2400" dirty="0">
                <a:latin typeface="Book Antiqua" panose="02040602050305030304" pitchFamily="18" charset="0"/>
              </a:rPr>
              <a:t>Total Holding Costs (Total Carrying Costs) = </a:t>
            </a:r>
            <a:r>
              <a:rPr lang="en-US" sz="2400" b="1" dirty="0">
                <a:latin typeface="Book Antiqua" panose="02040602050305030304" pitchFamily="18" charset="0"/>
              </a:rPr>
              <a:t>CC = HQ/2  $ per year.</a:t>
            </a:r>
            <a:endParaRPr lang="en-US" sz="2400" dirty="0">
              <a:latin typeface="Book Antiqua" panose="02040602050305030304" pitchFamily="18" charset="0"/>
            </a:endParaRPr>
          </a:p>
        </p:txBody>
      </p:sp>
      <p:sp>
        <p:nvSpPr>
          <p:cNvPr id="17" name="Rectangle 44"/>
          <p:cNvSpPr>
            <a:spLocks noChangeArrowheads="1"/>
          </p:cNvSpPr>
          <p:nvPr/>
        </p:nvSpPr>
        <p:spPr bwMode="auto">
          <a:xfrm>
            <a:off x="773751" y="2023270"/>
            <a:ext cx="1099661"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Book Antiqua" panose="02040602050305030304" pitchFamily="18" charset="0"/>
              </a:rPr>
              <a:t>Quantity</a:t>
            </a:r>
          </a:p>
        </p:txBody>
      </p:sp>
    </p:spTree>
    <p:extLst>
      <p:ext uri="{BB962C8B-B14F-4D97-AF65-F5344CB8AC3E}">
        <p14:creationId xmlns:p14="http://schemas.microsoft.com/office/powerpoint/2010/main" val="13688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dissolv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dissolv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dissolv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dissolve">
                                      <p:cBhvr>
                                        <p:cTn id="45" dur="500"/>
                                        <p:tgtEl>
                                          <p:spTgt spid="1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8">
                                            <p:txEl>
                                              <p:pRg st="1" end="1"/>
                                            </p:txEl>
                                          </p:spTgt>
                                        </p:tgtEl>
                                        <p:attrNameLst>
                                          <p:attrName>style.visibility</p:attrName>
                                        </p:attrNameLst>
                                      </p:cBhvr>
                                      <p:to>
                                        <p:strVal val="visible"/>
                                      </p:to>
                                    </p:set>
                                    <p:animEffect transition="in" filter="dissolve">
                                      <p:cBhvr>
                                        <p:cTn id="50" dur="500"/>
                                        <p:tgtEl>
                                          <p:spTgt spid="1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dissolve">
                                      <p:cBhvr>
                                        <p:cTn id="55" dur="500"/>
                                        <p:tgtEl>
                                          <p:spTgt spid="18">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8">
                                            <p:txEl>
                                              <p:pRg st="3" end="3"/>
                                            </p:txEl>
                                          </p:spTgt>
                                        </p:tgtEl>
                                        <p:attrNameLst>
                                          <p:attrName>style.visibility</p:attrName>
                                        </p:attrNameLst>
                                      </p:cBhvr>
                                      <p:to>
                                        <p:strVal val="visible"/>
                                      </p:to>
                                    </p:set>
                                    <p:animEffect transition="in" filter="dissolve">
                                      <p:cBhvr>
                                        <p:cTn id="6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3" grpId="0" animBg="1"/>
      <p:bldP spid="14" grpId="0" animBg="1"/>
      <p:bldP spid="15" grpId="0" animBg="1"/>
      <p:bldP spid="16" grpId="0" animBg="1"/>
      <p:bldP spid="18" grpId="0" build="p"/>
      <p:bldP spid="17" grpId="0"/>
    </p:bldLst>
  </p:timing>
</p:sld>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37441</TotalTime>
  <Words>1296</Words>
  <Application>Microsoft Office PowerPoint</Application>
  <PresentationFormat>Widescreen</PresentationFormat>
  <Paragraphs>89</Paragraphs>
  <Slides>16</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7" baseType="lpstr">
      <vt:lpstr>Arial</vt:lpstr>
      <vt:lpstr>Book Antiqua</vt:lpstr>
      <vt:lpstr>Cambria Math</vt:lpstr>
      <vt:lpstr>Garamond</vt:lpstr>
      <vt:lpstr>Impact</vt:lpstr>
      <vt:lpstr>MS Reference Sans Serif</vt:lpstr>
      <vt:lpstr>Times New Roman</vt:lpstr>
      <vt:lpstr>Verdana</vt:lpstr>
      <vt:lpstr>Wingdings</vt:lpstr>
      <vt:lpstr>Lean Thinking Final</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940</cp:revision>
  <cp:lastPrinted>2021-08-25T16:42:58Z</cp:lastPrinted>
  <dcterms:created xsi:type="dcterms:W3CDTF">1995-06-17T23:31:02Z</dcterms:created>
  <dcterms:modified xsi:type="dcterms:W3CDTF">2023-12-04T16:59:22Z</dcterms:modified>
</cp:coreProperties>
</file>