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5.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6.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801" r:id="rId2"/>
    <p:sldMasterId id="2147483788" r:id="rId3"/>
    <p:sldMasterId id="2147483784" r:id="rId4"/>
    <p:sldMasterId id="2147483764" r:id="rId5"/>
    <p:sldMasterId id="2147483785" r:id="rId6"/>
    <p:sldMasterId id="2147483820" r:id="rId7"/>
  </p:sldMasterIdLst>
  <p:notesMasterIdLst>
    <p:notesMasterId r:id="rId24"/>
  </p:notesMasterIdLst>
  <p:handoutMasterIdLst>
    <p:handoutMasterId r:id="rId25"/>
  </p:handoutMasterIdLst>
  <p:sldIdLst>
    <p:sldId id="603" r:id="rId8"/>
    <p:sldId id="594" r:id="rId9"/>
    <p:sldId id="356" r:id="rId10"/>
    <p:sldId id="618" r:id="rId11"/>
    <p:sldId id="595" r:id="rId12"/>
    <p:sldId id="620" r:id="rId13"/>
    <p:sldId id="1148" r:id="rId14"/>
    <p:sldId id="632" r:id="rId15"/>
    <p:sldId id="1150" r:id="rId16"/>
    <p:sldId id="598" r:id="rId17"/>
    <p:sldId id="599" r:id="rId18"/>
    <p:sldId id="605" r:id="rId19"/>
    <p:sldId id="596" r:id="rId20"/>
    <p:sldId id="616" r:id="rId21"/>
    <p:sldId id="615" r:id="rId22"/>
    <p:sldId id="1149" r:id="rId23"/>
  </p:sldIdLst>
  <p:sldSz cx="12192000" cy="6858000"/>
  <p:notesSz cx="7010400" cy="92964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ldamez, Jonathan" initials="GJ" lastIdx="20" clrIdx="0">
    <p:extLst>
      <p:ext uri="{19B8F6BF-5375-455C-9EA6-DF929625EA0E}">
        <p15:presenceInfo xmlns:p15="http://schemas.microsoft.com/office/powerpoint/2012/main" userId="S::jonathan.galdamez.32@my.csun.edu::e134a394-32d1-4300-8ff0-4ad8322f83a2" providerId="AD"/>
      </p:ext>
    </p:extLst>
  </p:cmAuthor>
  <p:cmAuthor id="2" name="Asef-Vaziri, Ardavan" initials="AA" lastIdx="1" clrIdx="1">
    <p:extLst>
      <p:ext uri="{19B8F6BF-5375-455C-9EA6-DF929625EA0E}">
        <p15:presenceInfo xmlns:p15="http://schemas.microsoft.com/office/powerpoint/2012/main" userId="S-1-5-21-789336058-1708537768-1957994488-2436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0000"/>
    <a:srgbClr val="000000"/>
    <a:srgbClr val="AA0000"/>
    <a:srgbClr val="A50023"/>
    <a:srgbClr val="00007D"/>
    <a:srgbClr val="9E0000"/>
    <a:srgbClr val="FF9900"/>
    <a:srgbClr val="0000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801" autoAdjust="0"/>
    <p:restoredTop sz="91657" autoAdjust="0"/>
  </p:normalViewPr>
  <p:slideViewPr>
    <p:cSldViewPr>
      <p:cViewPr varScale="1">
        <p:scale>
          <a:sx n="104" d="100"/>
          <a:sy n="104" d="100"/>
        </p:scale>
        <p:origin x="516" y="102"/>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5" d="100"/>
          <a:sy n="65" d="100"/>
        </p:scale>
        <p:origin x="3246"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commentAuthors" Target="commentAuthors.xml"/><Relationship Id="rId3" Type="http://schemas.openxmlformats.org/officeDocument/2006/relationships/slideMaster" Target="slideMasters/slideMaster3.xml"/><Relationship Id="rId21" Type="http://schemas.openxmlformats.org/officeDocument/2006/relationships/slide" Target="slides/slide14.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4"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0" tIns="46585" rIns="93170" bIns="46585" rtlCol="0"/>
          <a:lstStyle>
            <a:lvl1pPr algn="l">
              <a:defRPr sz="13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0" tIns="46585" rIns="93170" bIns="46585" rtlCol="0"/>
          <a:lstStyle>
            <a:lvl1pPr algn="r">
              <a:defRPr sz="1300"/>
            </a:lvl1pPr>
          </a:lstStyle>
          <a:p>
            <a:fld id="{3DC6186B-400D-4624-82D1-203DE0AF0EEF}" type="datetimeFigureOut">
              <a:rPr lang="en-US" smtClean="0"/>
              <a:pPr/>
              <a:t>11/4/2024</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0" tIns="46585" rIns="93170" bIns="46585" rtlCol="0" anchor="b"/>
          <a:lstStyle>
            <a:lvl1pPr algn="l">
              <a:defRPr sz="13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0" tIns="46585" rIns="93170" bIns="46585" rtlCol="0" anchor="b"/>
          <a:lstStyle>
            <a:lvl1pPr algn="r">
              <a:defRPr sz="1300"/>
            </a:lvl1pPr>
          </a:lstStyle>
          <a:p>
            <a:fld id="{DE32CB61-0B8C-464B-856B-111D8B5619C2}" type="slidenum">
              <a:rPr lang="en-US" smtClean="0"/>
              <a:pPr/>
              <a:t>‹#›</a:t>
            </a:fld>
            <a:endParaRPr lang="en-US" dirty="0"/>
          </a:p>
        </p:txBody>
      </p:sp>
    </p:spTree>
    <p:extLst>
      <p:ext uri="{BB962C8B-B14F-4D97-AF65-F5344CB8AC3E}">
        <p14:creationId xmlns:p14="http://schemas.microsoft.com/office/powerpoint/2010/main" val="2493197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wrap="square" lIns="93170" tIns="46585" rIns="93170" bIns="46585" numCol="1" anchor="t" anchorCtr="0" compatLnSpc="1">
            <a:prstTxWarp prst="textNoShape">
              <a:avLst/>
            </a:prstTxWarp>
          </a:bodyPr>
          <a:lstStyle>
            <a:lvl1pPr>
              <a:defRPr sz="13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wrap="square" lIns="93170" tIns="46585" rIns="93170" bIns="46585" numCol="1" anchor="t" anchorCtr="0" compatLnSpc="1">
            <a:prstTxWarp prst="textNoShape">
              <a:avLst/>
            </a:prstTxWarp>
          </a:bodyPr>
          <a:lstStyle>
            <a:lvl1pPr algn="r">
              <a:defRPr sz="1300"/>
            </a:lvl1pPr>
          </a:lstStyle>
          <a:p>
            <a:fld id="{FD8C8DB6-9E1D-439C-B96B-0657302EFE49}" type="datetime1">
              <a:rPr lang="en-US"/>
              <a:pPr/>
              <a:t>11/4/2024</a:t>
            </a:fld>
            <a:endParaRPr lang="en-US" dirty="0"/>
          </a:p>
        </p:txBody>
      </p:sp>
      <p:sp>
        <p:nvSpPr>
          <p:cNvPr id="4" name="Slide Image Placeholder 3"/>
          <p:cNvSpPr>
            <a:spLocks noGrp="1" noRot="1" noChangeAspect="1"/>
          </p:cNvSpPr>
          <p:nvPr>
            <p:ph type="sldImg" idx="2"/>
          </p:nvPr>
        </p:nvSpPr>
        <p:spPr>
          <a:xfrm>
            <a:off x="406400" y="698500"/>
            <a:ext cx="6197600" cy="3486150"/>
          </a:xfrm>
          <a:prstGeom prst="rect">
            <a:avLst/>
          </a:prstGeom>
          <a:noFill/>
          <a:ln w="12700">
            <a:solidFill>
              <a:prstClr val="black"/>
            </a:solidFill>
          </a:ln>
        </p:spPr>
        <p:txBody>
          <a:bodyPr vert="horz" wrap="square" lIns="93170" tIns="46585" rIns="93170" bIns="46585" numCol="1" anchor="ctr" anchorCtr="0" compatLnSpc="1">
            <a:prstTxWarp prst="textNoShape">
              <a:avLst/>
            </a:prstTxWarp>
          </a:bodyPr>
          <a:lstStyle/>
          <a:p>
            <a:pPr lvl="0"/>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wrap="square" lIns="93170" tIns="46585" rIns="93170" bIns="46585"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wrap="square" lIns="93170" tIns="46585" rIns="93170" bIns="46585" numCol="1" anchor="b" anchorCtr="0" compatLnSpc="1">
            <a:prstTxWarp prst="textNoShape">
              <a:avLst/>
            </a:prstTxWarp>
          </a:bodyPr>
          <a:lstStyle>
            <a:lvl1pPr>
              <a:defRPr sz="13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0" tIns="46585" rIns="93170" bIns="46585" numCol="1" anchor="b" anchorCtr="0" compatLnSpc="1">
            <a:prstTxWarp prst="textNoShape">
              <a:avLst/>
            </a:prstTxWarp>
          </a:bodyPr>
          <a:lstStyle>
            <a:lvl1pPr algn="r">
              <a:defRPr sz="1300"/>
            </a:lvl1pPr>
          </a:lstStyle>
          <a:p>
            <a:fld id="{F7C678DA-66FA-46F9-8031-1CB2E52D81FB}" type="slidenum">
              <a:rPr lang="en-US"/>
              <a:pPr/>
              <a:t>‹#›</a:t>
            </a:fld>
            <a:endParaRPr lang="en-US" dirty="0"/>
          </a:p>
        </p:txBody>
      </p:sp>
    </p:spTree>
    <p:extLst>
      <p:ext uri="{BB962C8B-B14F-4D97-AF65-F5344CB8AC3E}">
        <p14:creationId xmlns:p14="http://schemas.microsoft.com/office/powerpoint/2010/main" val="139197964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1</a:t>
            </a:fld>
            <a:endParaRPr lang="en-US" dirty="0"/>
          </a:p>
        </p:txBody>
      </p:sp>
    </p:spTree>
    <p:extLst>
      <p:ext uri="{BB962C8B-B14F-4D97-AF65-F5344CB8AC3E}">
        <p14:creationId xmlns:p14="http://schemas.microsoft.com/office/powerpoint/2010/main" val="22182563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AD2A99C5-CEFF-40A7-8D90-8D207653C70A}" type="slidenum">
              <a:rPr lang="en-US" smtClean="0"/>
              <a:pPr/>
              <a:t>3</a:t>
            </a:fld>
            <a:endParaRPr lang="en-US" dirty="0"/>
          </a:p>
        </p:txBody>
      </p:sp>
      <p:sp>
        <p:nvSpPr>
          <p:cNvPr id="35843" name="Rectangle 2"/>
          <p:cNvSpPr>
            <a:spLocks noGrp="1" noRot="1" noChangeAspect="1" noChangeArrowheads="1" noTextEdit="1"/>
          </p:cNvSpPr>
          <p:nvPr>
            <p:ph type="sldImg"/>
          </p:nvPr>
        </p:nvSpPr>
        <p:spPr>
          <a:xfrm>
            <a:off x="469900" y="725488"/>
            <a:ext cx="6375400" cy="3587750"/>
          </a:xfrm>
          <a:ln/>
        </p:spPr>
      </p:sp>
      <p:sp>
        <p:nvSpPr>
          <p:cNvPr id="35844" name="Rectangle 3"/>
          <p:cNvSpPr>
            <a:spLocks noGrp="1" noChangeArrowheads="1"/>
          </p:cNvSpPr>
          <p:nvPr>
            <p:ph type="body" idx="1"/>
          </p:nvPr>
        </p:nvSpPr>
        <p:spPr>
          <a:noFill/>
          <a:ln/>
        </p:spPr>
        <p:txBody>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AD2A99C5-CEFF-40A7-8D90-8D207653C70A}" type="slidenum">
              <a:rPr lang="en-US" smtClean="0"/>
              <a:pPr/>
              <a:t>4</a:t>
            </a:fld>
            <a:endParaRPr lang="en-US" dirty="0"/>
          </a:p>
        </p:txBody>
      </p:sp>
      <p:sp>
        <p:nvSpPr>
          <p:cNvPr id="35843" name="Rectangle 2"/>
          <p:cNvSpPr>
            <a:spLocks noGrp="1" noRot="1" noChangeAspect="1" noChangeArrowheads="1" noTextEdit="1"/>
          </p:cNvSpPr>
          <p:nvPr>
            <p:ph type="sldImg"/>
          </p:nvPr>
        </p:nvSpPr>
        <p:spPr>
          <a:xfrm>
            <a:off x="469900" y="725488"/>
            <a:ext cx="6375400" cy="3587750"/>
          </a:xfrm>
          <a:ln/>
        </p:spPr>
      </p:sp>
      <p:sp>
        <p:nvSpPr>
          <p:cNvPr id="35844"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27482167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5"/>
          <p:cNvSpPr>
            <a:spLocks noGrp="1" noChangeArrowheads="1"/>
          </p:cNvSpPr>
          <p:nvPr>
            <p:ph type="sldNum" sz="quarter" idx="5"/>
          </p:nvPr>
        </p:nvSpPr>
        <p:spPr>
          <a:noFill/>
        </p:spPr>
        <p:txBody>
          <a:bodyPr/>
          <a:lstStyle/>
          <a:p>
            <a:pPr defTabSz="993775"/>
            <a:fld id="{61673CEB-9AAD-45B9-B528-3884741B4B97}" type="slidenum">
              <a:rPr lang="en-US" smtClean="0"/>
              <a:pPr defTabSz="993775"/>
              <a:t>6</a:t>
            </a:fld>
            <a:endParaRPr lang="en-US" dirty="0"/>
          </a:p>
        </p:txBody>
      </p:sp>
      <p:sp>
        <p:nvSpPr>
          <p:cNvPr id="25603" name="Rectangle 2"/>
          <p:cNvSpPr>
            <a:spLocks noGrp="1" noRot="1" noChangeAspect="1" noChangeArrowheads="1" noTextEdit="1"/>
          </p:cNvSpPr>
          <p:nvPr>
            <p:ph type="sldImg"/>
          </p:nvPr>
        </p:nvSpPr>
        <p:spPr>
          <a:xfrm>
            <a:off x="469900" y="725488"/>
            <a:ext cx="6376988" cy="3587750"/>
          </a:xfrm>
          <a:ln/>
        </p:spPr>
      </p:sp>
      <p:sp>
        <p:nvSpPr>
          <p:cNvPr id="25604"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31715459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5"/>
          <p:cNvSpPr>
            <a:spLocks noGrp="1" noChangeArrowheads="1"/>
          </p:cNvSpPr>
          <p:nvPr>
            <p:ph type="sldNum" sz="quarter" idx="5"/>
          </p:nvPr>
        </p:nvSpPr>
        <p:spPr>
          <a:noFill/>
        </p:spPr>
        <p:txBody>
          <a:bodyPr/>
          <a:lstStyle/>
          <a:p>
            <a:pPr defTabSz="993775"/>
            <a:fld id="{61673CEB-9AAD-45B9-B528-3884741B4B97}" type="slidenum">
              <a:rPr lang="en-US" smtClean="0"/>
              <a:pPr defTabSz="993775"/>
              <a:t>7</a:t>
            </a:fld>
            <a:endParaRPr lang="en-US" dirty="0"/>
          </a:p>
        </p:txBody>
      </p:sp>
      <p:sp>
        <p:nvSpPr>
          <p:cNvPr id="25603" name="Rectangle 2"/>
          <p:cNvSpPr>
            <a:spLocks noGrp="1" noRot="1" noChangeAspect="1" noChangeArrowheads="1" noTextEdit="1"/>
          </p:cNvSpPr>
          <p:nvPr>
            <p:ph type="sldImg"/>
          </p:nvPr>
        </p:nvSpPr>
        <p:spPr>
          <a:xfrm>
            <a:off x="469900" y="725488"/>
            <a:ext cx="6376988" cy="3587750"/>
          </a:xfrm>
          <a:ln/>
        </p:spPr>
      </p:sp>
      <p:sp>
        <p:nvSpPr>
          <p:cNvPr id="25604"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33894681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6"/>
          <p:cNvSpPr>
            <a:spLocks noGrp="1" noChangeArrowheads="1"/>
          </p:cNvSpPr>
          <p:nvPr>
            <p:ph type="hdr" sz="quarter"/>
          </p:nvPr>
        </p:nvSpPr>
        <p:spPr>
          <a:xfrm>
            <a:off x="0" y="0"/>
            <a:ext cx="2971800" cy="457200"/>
          </a:xfrm>
          <a:prstGeom prst="rect">
            <a:avLst/>
          </a:prstGeom>
        </p:spPr>
        <p:txBody>
          <a:bodyPr/>
          <a:lstStyle/>
          <a:p>
            <a:pPr>
              <a:defRPr/>
            </a:pPr>
            <a:endParaRPr lang="en-US" dirty="0"/>
          </a:p>
        </p:txBody>
      </p:sp>
      <p:sp>
        <p:nvSpPr>
          <p:cNvPr id="3" name="Rectangle 1027"/>
          <p:cNvSpPr>
            <a:spLocks noGrp="1" noChangeArrowheads="1"/>
          </p:cNvSpPr>
          <p:nvPr>
            <p:ph type="dt" sz="quarter" idx="1"/>
          </p:nvPr>
        </p:nvSpPr>
        <p:spPr>
          <a:xfrm>
            <a:off x="3884613" y="0"/>
            <a:ext cx="2971800" cy="457200"/>
          </a:xfrm>
          <a:prstGeom prst="rect">
            <a:avLst/>
          </a:prstGeom>
        </p:spPr>
        <p:txBody>
          <a:bodyPr/>
          <a:lstStyle/>
          <a:p>
            <a:pPr>
              <a:defRPr/>
            </a:pPr>
            <a:endParaRPr lang="en-US" dirty="0"/>
          </a:p>
        </p:txBody>
      </p:sp>
      <p:sp>
        <p:nvSpPr>
          <p:cNvPr id="4" name="Rectangle 1030"/>
          <p:cNvSpPr>
            <a:spLocks noGrp="1" noChangeArrowheads="1"/>
          </p:cNvSpPr>
          <p:nvPr>
            <p:ph type="ftr" sz="quarter" idx="4"/>
          </p:nvPr>
        </p:nvSpPr>
        <p:spPr>
          <a:xfrm>
            <a:off x="0" y="8685213"/>
            <a:ext cx="2971800" cy="457200"/>
          </a:xfrm>
          <a:prstGeom prst="rect">
            <a:avLst/>
          </a:prstGeom>
        </p:spPr>
        <p:txBody>
          <a:bodyPr/>
          <a:lstStyle/>
          <a:p>
            <a:pPr>
              <a:defRPr/>
            </a:pPr>
            <a:endParaRPr lang="en-US" dirty="0"/>
          </a:p>
        </p:txBody>
      </p:sp>
      <p:sp>
        <p:nvSpPr>
          <p:cNvPr id="5" name="Rectangle 1031"/>
          <p:cNvSpPr>
            <a:spLocks noGrp="1" noChangeArrowheads="1"/>
          </p:cNvSpPr>
          <p:nvPr>
            <p:ph type="sldNum" sz="quarter" idx="5"/>
          </p:nvPr>
        </p:nvSpPr>
        <p:spPr>
          <a:xfrm>
            <a:off x="3884613" y="8685213"/>
            <a:ext cx="2971800" cy="457200"/>
          </a:xfrm>
          <a:prstGeom prst="rect">
            <a:avLst/>
          </a:prstGeom>
        </p:spPr>
        <p:txBody>
          <a:bodyPr/>
          <a:lstStyle/>
          <a:p>
            <a:pPr>
              <a:defRPr/>
            </a:pPr>
            <a:fld id="{2451D47E-A50C-430E-BA51-1D96DD276BDF}" type="slidenum">
              <a:rPr lang="en-US"/>
              <a:pPr>
                <a:defRPr/>
              </a:pPr>
              <a:t>10</a:t>
            </a:fld>
            <a:endParaRPr lang="en-US" dirty="0"/>
          </a:p>
        </p:txBody>
      </p:sp>
    </p:spTree>
    <p:extLst>
      <p:ext uri="{BB962C8B-B14F-4D97-AF65-F5344CB8AC3E}">
        <p14:creationId xmlns:p14="http://schemas.microsoft.com/office/powerpoint/2010/main" val="28212361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6"/>
          <p:cNvSpPr>
            <a:spLocks noGrp="1" noChangeArrowheads="1"/>
          </p:cNvSpPr>
          <p:nvPr>
            <p:ph type="hdr" sz="quarter"/>
          </p:nvPr>
        </p:nvSpPr>
        <p:spPr>
          <a:xfrm>
            <a:off x="0" y="0"/>
            <a:ext cx="2971800" cy="457200"/>
          </a:xfrm>
          <a:prstGeom prst="rect">
            <a:avLst/>
          </a:prstGeom>
        </p:spPr>
        <p:txBody>
          <a:bodyPr/>
          <a:lstStyle/>
          <a:p>
            <a:pPr>
              <a:defRPr/>
            </a:pPr>
            <a:endParaRPr lang="en-US" dirty="0"/>
          </a:p>
        </p:txBody>
      </p:sp>
      <p:sp>
        <p:nvSpPr>
          <p:cNvPr id="3" name="Rectangle 1027"/>
          <p:cNvSpPr>
            <a:spLocks noGrp="1" noChangeArrowheads="1"/>
          </p:cNvSpPr>
          <p:nvPr>
            <p:ph type="dt" sz="quarter" idx="1"/>
          </p:nvPr>
        </p:nvSpPr>
        <p:spPr>
          <a:xfrm>
            <a:off x="3884613" y="0"/>
            <a:ext cx="2971800" cy="457200"/>
          </a:xfrm>
          <a:prstGeom prst="rect">
            <a:avLst/>
          </a:prstGeom>
        </p:spPr>
        <p:txBody>
          <a:bodyPr/>
          <a:lstStyle/>
          <a:p>
            <a:pPr>
              <a:defRPr/>
            </a:pPr>
            <a:endParaRPr lang="en-US" dirty="0"/>
          </a:p>
        </p:txBody>
      </p:sp>
      <p:sp>
        <p:nvSpPr>
          <p:cNvPr id="4" name="Rectangle 1030"/>
          <p:cNvSpPr>
            <a:spLocks noGrp="1" noChangeArrowheads="1"/>
          </p:cNvSpPr>
          <p:nvPr>
            <p:ph type="ftr" sz="quarter" idx="4"/>
          </p:nvPr>
        </p:nvSpPr>
        <p:spPr>
          <a:xfrm>
            <a:off x="0" y="8685213"/>
            <a:ext cx="2971800" cy="457200"/>
          </a:xfrm>
          <a:prstGeom prst="rect">
            <a:avLst/>
          </a:prstGeom>
        </p:spPr>
        <p:txBody>
          <a:bodyPr/>
          <a:lstStyle/>
          <a:p>
            <a:pPr>
              <a:defRPr/>
            </a:pPr>
            <a:endParaRPr lang="en-US" dirty="0"/>
          </a:p>
        </p:txBody>
      </p:sp>
      <p:sp>
        <p:nvSpPr>
          <p:cNvPr id="5" name="Rectangle 1031"/>
          <p:cNvSpPr>
            <a:spLocks noGrp="1" noChangeArrowheads="1"/>
          </p:cNvSpPr>
          <p:nvPr>
            <p:ph type="sldNum" sz="quarter" idx="5"/>
          </p:nvPr>
        </p:nvSpPr>
        <p:spPr>
          <a:xfrm>
            <a:off x="3884613" y="8685213"/>
            <a:ext cx="2971800" cy="457200"/>
          </a:xfrm>
          <a:prstGeom prst="rect">
            <a:avLst/>
          </a:prstGeom>
        </p:spPr>
        <p:txBody>
          <a:bodyPr/>
          <a:lstStyle/>
          <a:p>
            <a:pPr>
              <a:defRPr/>
            </a:pPr>
            <a:fld id="{2451D47E-A50C-430E-BA51-1D96DD276BDF}" type="slidenum">
              <a:rPr lang="en-US"/>
              <a:pPr>
                <a:defRPr/>
              </a:pPr>
              <a:t>11</a:t>
            </a:fld>
            <a:endParaRPr lang="en-US" dirty="0"/>
          </a:p>
        </p:txBody>
      </p:sp>
    </p:spTree>
    <p:extLst>
      <p:ext uri="{BB962C8B-B14F-4D97-AF65-F5344CB8AC3E}">
        <p14:creationId xmlns:p14="http://schemas.microsoft.com/office/powerpoint/2010/main" val="28990562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12</a:t>
            </a:fld>
            <a:endParaRPr lang="en-US" dirty="0"/>
          </a:p>
        </p:txBody>
      </p:sp>
    </p:spTree>
    <p:extLst>
      <p:ext uri="{BB962C8B-B14F-4D97-AF65-F5344CB8AC3E}">
        <p14:creationId xmlns:p14="http://schemas.microsoft.com/office/powerpoint/2010/main" val="31234604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6"/>
          <p:cNvSpPr>
            <a:spLocks noGrp="1" noChangeArrowheads="1"/>
          </p:cNvSpPr>
          <p:nvPr>
            <p:ph type="hdr" sz="quarter"/>
          </p:nvPr>
        </p:nvSpPr>
        <p:spPr>
          <a:xfrm>
            <a:off x="0" y="0"/>
            <a:ext cx="2971800" cy="457200"/>
          </a:xfrm>
          <a:prstGeom prst="rect">
            <a:avLst/>
          </a:prstGeom>
        </p:spPr>
        <p:txBody>
          <a:bodyPr/>
          <a:lstStyle/>
          <a:p>
            <a:pPr>
              <a:defRPr/>
            </a:pPr>
            <a:endParaRPr lang="en-US" dirty="0"/>
          </a:p>
        </p:txBody>
      </p:sp>
      <p:sp>
        <p:nvSpPr>
          <p:cNvPr id="3" name="Rectangle 1027"/>
          <p:cNvSpPr>
            <a:spLocks noGrp="1" noChangeArrowheads="1"/>
          </p:cNvSpPr>
          <p:nvPr>
            <p:ph type="dt" sz="quarter" idx="1"/>
          </p:nvPr>
        </p:nvSpPr>
        <p:spPr>
          <a:xfrm>
            <a:off x="3884613" y="0"/>
            <a:ext cx="2971800" cy="457200"/>
          </a:xfrm>
          <a:prstGeom prst="rect">
            <a:avLst/>
          </a:prstGeom>
        </p:spPr>
        <p:txBody>
          <a:bodyPr/>
          <a:lstStyle/>
          <a:p>
            <a:pPr>
              <a:defRPr/>
            </a:pPr>
            <a:endParaRPr lang="en-US" dirty="0"/>
          </a:p>
        </p:txBody>
      </p:sp>
      <p:sp>
        <p:nvSpPr>
          <p:cNvPr id="4" name="Rectangle 1030"/>
          <p:cNvSpPr>
            <a:spLocks noGrp="1" noChangeArrowheads="1"/>
          </p:cNvSpPr>
          <p:nvPr>
            <p:ph type="ftr" sz="quarter" idx="4"/>
          </p:nvPr>
        </p:nvSpPr>
        <p:spPr>
          <a:xfrm>
            <a:off x="0" y="8685213"/>
            <a:ext cx="2971800" cy="457200"/>
          </a:xfrm>
          <a:prstGeom prst="rect">
            <a:avLst/>
          </a:prstGeom>
        </p:spPr>
        <p:txBody>
          <a:bodyPr/>
          <a:lstStyle/>
          <a:p>
            <a:pPr>
              <a:defRPr/>
            </a:pPr>
            <a:endParaRPr lang="en-US" dirty="0"/>
          </a:p>
        </p:txBody>
      </p:sp>
      <p:sp>
        <p:nvSpPr>
          <p:cNvPr id="5" name="Rectangle 1031"/>
          <p:cNvSpPr>
            <a:spLocks noGrp="1" noChangeArrowheads="1"/>
          </p:cNvSpPr>
          <p:nvPr>
            <p:ph type="sldNum" sz="quarter" idx="5"/>
          </p:nvPr>
        </p:nvSpPr>
        <p:spPr>
          <a:xfrm>
            <a:off x="3884613" y="8685213"/>
            <a:ext cx="2971800" cy="457200"/>
          </a:xfrm>
          <a:prstGeom prst="rect">
            <a:avLst/>
          </a:prstGeom>
        </p:spPr>
        <p:txBody>
          <a:bodyPr/>
          <a:lstStyle/>
          <a:p>
            <a:pPr>
              <a:defRPr/>
            </a:pPr>
            <a:fld id="{2451D47E-A50C-430E-BA51-1D96DD276BDF}" type="slidenum">
              <a:rPr lang="en-US"/>
              <a:pPr>
                <a:defRPr/>
              </a:pPr>
              <a:t>16</a:t>
            </a:fld>
            <a:endParaRPr lang="en-US" dirty="0"/>
          </a:p>
        </p:txBody>
      </p:sp>
    </p:spTree>
    <p:extLst>
      <p:ext uri="{BB962C8B-B14F-4D97-AF65-F5344CB8AC3E}">
        <p14:creationId xmlns:p14="http://schemas.microsoft.com/office/powerpoint/2010/main" val="10618691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8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a:ln>
            <a:solidFill>
              <a:schemeClr val="accent4">
                <a:lumMod val="65000"/>
                <a:lumOff val="35000"/>
              </a:schemeClr>
            </a:solidFill>
          </a:ln>
        </p:spPr>
        <p:txBody>
          <a:bodyPr/>
          <a:lstStyle>
            <a:lvl1pPr algn="ctr">
              <a:defRPr sz="5400" b="0" baseline="0">
                <a:solidFill>
                  <a:schemeClr val="bg1"/>
                </a:solidFill>
              </a:defRPr>
            </a:lvl1pPr>
          </a:lstStyle>
          <a:p>
            <a:r>
              <a:rPr lang="en-US" dirty="0"/>
              <a:t>Click to edit Master 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639976-7488-4967-A659-4DA87FA0AB07}" type="datetimeFigureOut">
              <a:rPr lang="en-US" smtClean="0"/>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343592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639976-7488-4967-A659-4DA87FA0AB07}" type="datetimeFigureOut">
              <a:rPr lang="en-US" smtClean="0"/>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3214984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639976-7488-4967-A659-4DA87FA0AB07}" type="datetimeFigureOut">
              <a:rPr lang="en-US" smtClean="0"/>
              <a:t>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5896128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639976-7488-4967-A659-4DA87FA0AB07}" type="datetimeFigureOut">
              <a:rPr lang="en-US" smtClean="0"/>
              <a:t>11/4/2024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5170778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639976-7488-4967-A659-4DA87FA0AB07}" type="datetimeFigureOut">
              <a:rPr lang="en-US" smtClean="0"/>
              <a:t>11/4/2024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9546983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639976-7488-4967-A659-4DA87FA0AB07}" type="datetimeFigureOut">
              <a:rPr lang="en-US" smtClean="0"/>
              <a:t>11/4/2024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2259678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639976-7488-4967-A659-4DA87FA0AB07}" type="datetimeFigureOut">
              <a:rPr lang="en-US" smtClean="0"/>
              <a:t>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17708144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639976-7488-4967-A659-4DA87FA0AB07}" type="datetimeFigureOut">
              <a:rPr lang="en-US" smtClean="0"/>
              <a:t>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8981365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639976-7488-4967-A659-4DA87FA0AB07}" type="datetimeFigureOut">
              <a:rPr lang="en-US" smtClean="0"/>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41487901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639976-7488-4967-A659-4DA87FA0AB07}" type="datetimeFigureOut">
              <a:rPr lang="en-US" smtClean="0"/>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597690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12192000" cy="5715000"/>
          </a:xfrm>
          <a:prstGeom prst="rect">
            <a:avLst/>
          </a:prstGeom>
        </p:spPr>
        <p:txBody>
          <a:bodyPr/>
          <a:lstStyle>
            <a:lvl1pPr>
              <a:buSzPct val="88000"/>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0" y="0"/>
            <a:ext cx="121920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D12C82F-F615-45AA-8B9A-E34A0A5FCA12}" type="datetimeFigureOut">
              <a:rPr lang="en-US" smtClean="0"/>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40208075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12C82F-F615-45AA-8B9A-E34A0A5FCA12}" type="datetimeFigureOut">
              <a:rPr lang="en-US" smtClean="0"/>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25644872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D12C82F-F615-45AA-8B9A-E34A0A5FCA12}" type="datetimeFigureOut">
              <a:rPr lang="en-US" smtClean="0"/>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4120280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12C82F-F615-45AA-8B9A-E34A0A5FCA12}" type="datetimeFigureOut">
              <a:rPr lang="en-US" smtClean="0"/>
              <a:t>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226996184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D12C82F-F615-45AA-8B9A-E34A0A5FCA12}" type="datetimeFigureOut">
              <a:rPr lang="en-US" smtClean="0"/>
              <a:t>11/4/2024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8740955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D12C82F-F615-45AA-8B9A-E34A0A5FCA12}" type="datetimeFigureOut">
              <a:rPr lang="en-US" smtClean="0"/>
              <a:t>11/4/2024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8213828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12C82F-F615-45AA-8B9A-E34A0A5FCA12}" type="datetimeFigureOut">
              <a:rPr lang="en-US" smtClean="0"/>
              <a:t>11/4/2024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5074544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D12C82F-F615-45AA-8B9A-E34A0A5FCA12}" type="datetimeFigureOut">
              <a:rPr lang="en-US" smtClean="0"/>
              <a:t>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42169885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D12C82F-F615-45AA-8B9A-E34A0A5FCA12}" type="datetimeFigureOut">
              <a:rPr lang="en-US" smtClean="0"/>
              <a:t>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40553492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12C82F-F615-45AA-8B9A-E34A0A5FCA12}" type="datetimeFigureOut">
              <a:rPr lang="en-US" smtClean="0"/>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1255685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
        <p:nvSpPr>
          <p:cNvPr id="7" name="Rectangle 6"/>
          <p:cNvSpPr/>
          <p:nvPr userDrawn="1"/>
        </p:nvSpPr>
        <p:spPr bwMode="auto">
          <a:xfrm>
            <a:off x="0" y="1219200"/>
            <a:ext cx="12192000" cy="52578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12C82F-F615-45AA-8B9A-E34A0A5FCA12}" type="datetimeFigureOut">
              <a:rPr lang="en-US" smtClean="0"/>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83352022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2876"/>
            <a:ext cx="118872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334434" y="0"/>
            <a:ext cx="11857567"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06400" y="685800"/>
            <a:ext cx="11379200" cy="5486400"/>
          </a:xfrm>
          <a:prstGeom prst="rect">
            <a:avLst/>
          </a:prstGeom>
        </p:spPr>
        <p:txBody>
          <a:bodyPr/>
          <a:lstStyle>
            <a:lvl1pPr>
              <a:defRPr sz="2000">
                <a:latin typeface="Tahoma" pitchFamily="34" charset="0"/>
                <a:cs typeface="Tahoma" pitchFamily="34" charset="0"/>
              </a:defRPr>
            </a:lvl1pPr>
          </a:lstStyle>
          <a:p>
            <a:r>
              <a:rPr lang="en-US" dirty="0"/>
              <a:t>Click to edit Master title style</a:t>
            </a:r>
          </a:p>
        </p:txBody>
      </p:sp>
    </p:spTree>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Tree>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
          <p:cNvGrpSpPr>
            <a:grpSpLocks/>
          </p:cNvGrpSpPr>
          <p:nvPr/>
        </p:nvGrpSpPr>
        <p:grpSpPr bwMode="auto">
          <a:xfrm>
            <a:off x="304800" y="2889251"/>
            <a:ext cx="11480800" cy="201613"/>
            <a:chOff x="144" y="1680"/>
            <a:chExt cx="5424" cy="144"/>
          </a:xfrm>
        </p:grpSpPr>
        <p:sp>
          <p:nvSpPr>
            <p:cNvPr id="5" name="Rectangle 8"/>
            <p:cNvSpPr>
              <a:spLocks noChangeArrowheads="1"/>
            </p:cNvSpPr>
            <p:nvPr userDrawn="1"/>
          </p:nvSpPr>
          <p:spPr bwMode="auto">
            <a:xfrm>
              <a:off x="144" y="1680"/>
              <a:ext cx="1808" cy="144"/>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6" name="Rectangle 9"/>
            <p:cNvSpPr>
              <a:spLocks noChangeArrowheads="1"/>
            </p:cNvSpPr>
            <p:nvPr userDrawn="1"/>
          </p:nvSpPr>
          <p:spPr bwMode="auto">
            <a:xfrm>
              <a:off x="1952" y="1680"/>
              <a:ext cx="1808" cy="144"/>
            </a:xfrm>
            <a:prstGeom prst="rect">
              <a:avLst/>
            </a:prstGeom>
            <a:solidFill>
              <a:schemeClr val="accent1"/>
            </a:solidFill>
            <a:ln w="9525">
              <a:noFill/>
              <a:miter lim="800000"/>
              <a:headEnd/>
              <a:tailEnd/>
            </a:ln>
            <a:effectLst/>
          </p:spPr>
          <p:txBody>
            <a:bodyPr wrap="none" anchor="ctr"/>
            <a:lstStyle/>
            <a:p>
              <a:pPr>
                <a:defRPr/>
              </a:pPr>
              <a:endParaRPr lang="en-US"/>
            </a:p>
          </p:txBody>
        </p:sp>
        <p:sp>
          <p:nvSpPr>
            <p:cNvPr id="7" name="Rectangle 10"/>
            <p:cNvSpPr>
              <a:spLocks noChangeArrowheads="1"/>
            </p:cNvSpPr>
            <p:nvPr userDrawn="1"/>
          </p:nvSpPr>
          <p:spPr bwMode="auto">
            <a:xfrm>
              <a:off x="3760" y="1680"/>
              <a:ext cx="1808" cy="144"/>
            </a:xfrm>
            <a:prstGeom prst="rect">
              <a:avLst/>
            </a:prstGeom>
            <a:solidFill>
              <a:schemeClr val="tx2"/>
            </a:solidFill>
            <a:ln w="9525">
              <a:noFill/>
              <a:miter lim="800000"/>
              <a:headEnd/>
              <a:tailEnd/>
            </a:ln>
            <a:effectLst/>
          </p:spPr>
          <p:txBody>
            <a:bodyPr wrap="none" anchor="ctr"/>
            <a:lstStyle/>
            <a:p>
              <a:pPr>
                <a:defRPr/>
              </a:pPr>
              <a:endParaRPr lang="en-US"/>
            </a:p>
          </p:txBody>
        </p:sp>
      </p:grpSp>
      <p:sp>
        <p:nvSpPr>
          <p:cNvPr id="109570" name="Rectangle 2"/>
          <p:cNvSpPr>
            <a:spLocks noGrp="1" noChangeArrowheads="1"/>
          </p:cNvSpPr>
          <p:nvPr>
            <p:ph type="ctrTitle"/>
          </p:nvPr>
        </p:nvSpPr>
        <p:spPr>
          <a:xfrm>
            <a:off x="914400" y="685800"/>
            <a:ext cx="10363200" cy="2127250"/>
          </a:xfrm>
        </p:spPr>
        <p:txBody>
          <a:bodyPr/>
          <a:lstStyle>
            <a:lvl1pPr algn="ctr">
              <a:defRPr sz="5800"/>
            </a:lvl1pPr>
          </a:lstStyle>
          <a:p>
            <a:r>
              <a:rPr lang="en-US"/>
              <a:t>Click to edit Master title style</a:t>
            </a:r>
          </a:p>
        </p:txBody>
      </p:sp>
      <p:sp>
        <p:nvSpPr>
          <p:cNvPr id="109571" name="Rectangle 3"/>
          <p:cNvSpPr>
            <a:spLocks noGrp="1" noChangeArrowheads="1"/>
          </p:cNvSpPr>
          <p:nvPr>
            <p:ph type="subTitle" idx="1"/>
          </p:nvPr>
        </p:nvSpPr>
        <p:spPr>
          <a:xfrm>
            <a:off x="1828800" y="3270250"/>
            <a:ext cx="8534400" cy="2209800"/>
          </a:xfrm>
        </p:spPr>
        <p:txBody>
          <a:bodyPr/>
          <a:lstStyle>
            <a:lvl1pPr marL="0" indent="0" algn="ctr">
              <a:buFont typeface="Wingdings" pitchFamily="2" charset="2"/>
              <a:buNone/>
              <a:defRPr sz="3000"/>
            </a:lvl1pPr>
          </a:lstStyle>
          <a:p>
            <a:r>
              <a:rPr lang="en-US"/>
              <a:t>Click to edit Master subtitle style</a:t>
            </a:r>
          </a:p>
        </p:txBody>
      </p:sp>
      <p:sp>
        <p:nvSpPr>
          <p:cNvPr id="8" name="Rectangle 4"/>
          <p:cNvSpPr>
            <a:spLocks noGrp="1" noChangeArrowheads="1"/>
          </p:cNvSpPr>
          <p:nvPr>
            <p:ph type="dt" sz="half" idx="10"/>
          </p:nvPr>
        </p:nvSpPr>
        <p:spPr/>
        <p:txBody>
          <a:bodyPr/>
          <a:lstStyle>
            <a:lvl1pPr>
              <a:defRPr/>
            </a:lvl1pPr>
          </a:lstStyle>
          <a:p>
            <a:pPr>
              <a:defRPr/>
            </a:pPr>
            <a:r>
              <a:rPr lang="en-US"/>
              <a:t>DSO 581</a:t>
            </a:r>
          </a:p>
        </p:txBody>
      </p:sp>
      <p:sp>
        <p:nvSpPr>
          <p:cNvPr id="9" name="Rectangle 5"/>
          <p:cNvSpPr>
            <a:spLocks noGrp="1" noChangeArrowheads="1"/>
          </p:cNvSpPr>
          <p:nvPr>
            <p:ph type="ftr" sz="quarter" idx="11"/>
          </p:nvPr>
        </p:nvSpPr>
        <p:spPr/>
        <p:txBody>
          <a:bodyPr/>
          <a:lstStyle>
            <a:lvl1pPr>
              <a:defRPr/>
            </a:lvl1pPr>
          </a:lstStyle>
          <a:p>
            <a:pPr>
              <a:defRPr/>
            </a:pPr>
            <a:r>
              <a:rPr lang="en-US"/>
              <a:t>Inventory Models-Economies of scale</a:t>
            </a:r>
          </a:p>
        </p:txBody>
      </p:sp>
      <p:sp>
        <p:nvSpPr>
          <p:cNvPr id="10" name="Rectangle 6"/>
          <p:cNvSpPr>
            <a:spLocks noGrp="1" noChangeArrowheads="1"/>
          </p:cNvSpPr>
          <p:nvPr>
            <p:ph type="sldNum" sz="quarter" idx="12"/>
          </p:nvPr>
        </p:nvSpPr>
        <p:spPr bwMode="auto">
          <a:xfrm>
            <a:off x="8737600" y="6248400"/>
            <a:ext cx="28448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fld id="{23BC8EAC-62D9-4D23-BE70-7FF227004DC5}" type="slidenum">
              <a:rPr lang="en-US"/>
              <a:pPr>
                <a:defRPr/>
              </a:pPr>
              <a:t>‹#›</a:t>
            </a:fld>
            <a:endParaRPr lang="en-US"/>
          </a:p>
        </p:txBody>
      </p:sp>
    </p:spTree>
    <p:extLst>
      <p:ext uri="{BB962C8B-B14F-4D97-AF65-F5344CB8AC3E}">
        <p14:creationId xmlns:p14="http://schemas.microsoft.com/office/powerpoint/2010/main" val="3424993490"/>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DSO 581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Inventory Models-Economies of scale</a:t>
            </a:r>
          </a:p>
        </p:txBody>
      </p:sp>
    </p:spTree>
    <p:extLst>
      <p:ext uri="{BB962C8B-B14F-4D97-AF65-F5344CB8AC3E}">
        <p14:creationId xmlns:p14="http://schemas.microsoft.com/office/powerpoint/2010/main" val="1529786032"/>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DSO 581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Inventory Models-Economies of scale</a:t>
            </a:r>
          </a:p>
        </p:txBody>
      </p:sp>
    </p:spTree>
    <p:extLst>
      <p:ext uri="{BB962C8B-B14F-4D97-AF65-F5344CB8AC3E}">
        <p14:creationId xmlns:p14="http://schemas.microsoft.com/office/powerpoint/2010/main" val="211887862"/>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DSO 581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Inventory Models-Economies of scale</a:t>
            </a:r>
          </a:p>
        </p:txBody>
      </p:sp>
    </p:spTree>
    <p:extLst>
      <p:ext uri="{BB962C8B-B14F-4D97-AF65-F5344CB8AC3E}">
        <p14:creationId xmlns:p14="http://schemas.microsoft.com/office/powerpoint/2010/main" val="213446735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DSO 581</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Inventory Models-Economies of scale</a:t>
            </a:r>
          </a:p>
        </p:txBody>
      </p:sp>
    </p:spTree>
    <p:extLst>
      <p:ext uri="{BB962C8B-B14F-4D97-AF65-F5344CB8AC3E}">
        <p14:creationId xmlns:p14="http://schemas.microsoft.com/office/powerpoint/2010/main" val="1753971640"/>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DSO 581</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Inventory Models-Economies of scale</a:t>
            </a:r>
          </a:p>
        </p:txBody>
      </p:sp>
    </p:spTree>
    <p:extLst>
      <p:ext uri="{BB962C8B-B14F-4D97-AF65-F5344CB8AC3E}">
        <p14:creationId xmlns:p14="http://schemas.microsoft.com/office/powerpoint/2010/main" val="1118042693"/>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DSO 581</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Inventory Models-Economies of scale</a:t>
            </a:r>
          </a:p>
        </p:txBody>
      </p:sp>
    </p:spTree>
    <p:extLst>
      <p:ext uri="{BB962C8B-B14F-4D97-AF65-F5344CB8AC3E}">
        <p14:creationId xmlns:p14="http://schemas.microsoft.com/office/powerpoint/2010/main" val="3990599020"/>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DSO 581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Inventory Models-Economies of scale</a:t>
            </a:r>
          </a:p>
        </p:txBody>
      </p:sp>
    </p:spTree>
    <p:extLst>
      <p:ext uri="{BB962C8B-B14F-4D97-AF65-F5344CB8AC3E}">
        <p14:creationId xmlns:p14="http://schemas.microsoft.com/office/powerpoint/2010/main" val="2936763763"/>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DSO 581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Inventory Models-Economies of scale</a:t>
            </a:r>
          </a:p>
        </p:txBody>
      </p:sp>
    </p:spTree>
    <p:extLst>
      <p:ext uri="{BB962C8B-B14F-4D97-AF65-F5344CB8AC3E}">
        <p14:creationId xmlns:p14="http://schemas.microsoft.com/office/powerpoint/2010/main" val="1079223326"/>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DSO 581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Inventory Models-Economies of scale</a:t>
            </a:r>
          </a:p>
        </p:txBody>
      </p:sp>
    </p:spTree>
    <p:extLst>
      <p:ext uri="{BB962C8B-B14F-4D97-AF65-F5344CB8AC3E}">
        <p14:creationId xmlns:p14="http://schemas.microsoft.com/office/powerpoint/2010/main" val="4089640197"/>
      </p:ext>
    </p:extLst>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7813"/>
            <a:ext cx="27432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7813"/>
            <a:ext cx="80264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DSO 581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Inventory Models-Economies of scale</a:t>
            </a:r>
          </a:p>
        </p:txBody>
      </p:sp>
    </p:spTree>
    <p:extLst>
      <p:ext uri="{BB962C8B-B14F-4D97-AF65-F5344CB8AC3E}">
        <p14:creationId xmlns:p14="http://schemas.microsoft.com/office/powerpoint/2010/main" val="1090680213"/>
      </p:ext>
    </p:extLst>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7813"/>
            <a:ext cx="10972800" cy="58531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r>
              <a:rPr lang="en-US"/>
              <a:t>DSO 581</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Inventory Models-Economies of scale</a:t>
            </a:r>
          </a:p>
        </p:txBody>
      </p:sp>
    </p:spTree>
    <p:extLst>
      <p:ext uri="{BB962C8B-B14F-4D97-AF65-F5344CB8AC3E}">
        <p14:creationId xmlns:p14="http://schemas.microsoft.com/office/powerpoint/2010/main" val="2766573184"/>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DSO 581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Inventory Models-Economies of scale</a:t>
            </a:r>
          </a:p>
        </p:txBody>
      </p:sp>
    </p:spTree>
    <p:extLst>
      <p:ext uri="{BB962C8B-B14F-4D97-AF65-F5344CB8AC3E}">
        <p14:creationId xmlns:p14="http://schemas.microsoft.com/office/powerpoint/2010/main" val="130444314"/>
      </p:ext>
    </p:extLst>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1"/>
            <a:ext cx="5384800" cy="2189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7600" y="3941763"/>
            <a:ext cx="5384800" cy="2189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r>
              <a:rPr lang="en-US"/>
              <a:t>DSO 581</a:t>
            </a:r>
          </a:p>
        </p:txBody>
      </p:sp>
      <p:sp>
        <p:nvSpPr>
          <p:cNvPr id="7" name="Rectangle 5"/>
          <p:cNvSpPr>
            <a:spLocks noGrp="1" noChangeArrowheads="1"/>
          </p:cNvSpPr>
          <p:nvPr>
            <p:ph type="ftr" sz="quarter" idx="11"/>
          </p:nvPr>
        </p:nvSpPr>
        <p:spPr>
          <a:ln/>
        </p:spPr>
        <p:txBody>
          <a:bodyPr/>
          <a:lstStyle>
            <a:lvl1pPr>
              <a:defRPr/>
            </a:lvl1pPr>
          </a:lstStyle>
          <a:p>
            <a:pPr>
              <a:defRPr/>
            </a:pPr>
            <a:r>
              <a:rPr lang="en-US"/>
              <a:t>Inventory Models-Economies of scale</a:t>
            </a:r>
          </a:p>
        </p:txBody>
      </p:sp>
    </p:spTree>
    <p:extLst>
      <p:ext uri="{BB962C8B-B14F-4D97-AF65-F5344CB8AC3E}">
        <p14:creationId xmlns:p14="http://schemas.microsoft.com/office/powerpoint/2010/main" val="2180031505"/>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a:t>Click to edit Master title style</a:t>
            </a:r>
          </a:p>
        </p:txBody>
      </p:sp>
      <p:sp>
        <p:nvSpPr>
          <p:cNvPr id="3" name="ClipArt Placeholder 2"/>
          <p:cNvSpPr>
            <a:spLocks noGrp="1"/>
          </p:cNvSpPr>
          <p:nvPr>
            <p:ph type="clipArt" sz="half" idx="1"/>
          </p:nvPr>
        </p:nvSpPr>
        <p:spPr>
          <a:xfrm>
            <a:off x="609600" y="1600201"/>
            <a:ext cx="5384800" cy="4530725"/>
          </a:xfrm>
        </p:spPr>
        <p:txBody>
          <a:bodyPr/>
          <a:lstStyle/>
          <a:p>
            <a:pPr lvl="0"/>
            <a:endParaRPr lang="en-US" noProof="0"/>
          </a:p>
        </p:txBody>
      </p:sp>
      <p:sp>
        <p:nvSpPr>
          <p:cNvPr id="4" name="Text Placeholder 3"/>
          <p:cNvSpPr>
            <a:spLocks noGrp="1"/>
          </p:cNvSpPr>
          <p:nvPr>
            <p:ph type="body"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r>
              <a:rPr lang="en-US"/>
              <a:t>DSO 581</a:t>
            </a:r>
          </a:p>
        </p:txBody>
      </p:sp>
      <p:sp>
        <p:nvSpPr>
          <p:cNvPr id="6" name="Footer Placeholder 5"/>
          <p:cNvSpPr>
            <a:spLocks noGrp="1"/>
          </p:cNvSpPr>
          <p:nvPr>
            <p:ph type="ftr" sz="quarter" idx="11"/>
          </p:nvPr>
        </p:nvSpPr>
        <p:spPr/>
        <p:txBody>
          <a:bodyPr/>
          <a:lstStyle>
            <a:lvl1pPr>
              <a:defRPr/>
            </a:lvl1pPr>
          </a:lstStyle>
          <a:p>
            <a:pPr>
              <a:defRPr/>
            </a:pPr>
            <a:r>
              <a:rPr lang="en-US"/>
              <a:t>Inventory Models-Economies of scale</a:t>
            </a:r>
          </a:p>
        </p:txBody>
      </p:sp>
    </p:spTree>
    <p:extLst>
      <p:ext uri="{BB962C8B-B14F-4D97-AF65-F5344CB8AC3E}">
        <p14:creationId xmlns:p14="http://schemas.microsoft.com/office/powerpoint/2010/main" val="3273160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59343289"/>
      </p:ext>
    </p:extLst>
  </p:cSld>
  <p:clrMapOvr>
    <a:masterClrMapping/>
  </p:clrMapOvr>
  <p:transition>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5002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p:spPr>
        <p:txBody>
          <a:bodyPr/>
          <a:lstStyle>
            <a:lvl1pPr algn="ctr">
              <a:defRPr sz="5400" b="0" baseline="0">
                <a:solidFill>
                  <a:schemeClr val="bg1"/>
                </a:solidFill>
              </a:defRPr>
            </a:lvl1pPr>
          </a:lstStyle>
          <a:p>
            <a:r>
              <a:rPr lang="en-US" dirty="0"/>
              <a:t>Click to edit Master title style</a:t>
            </a:r>
          </a:p>
        </p:txBody>
      </p:sp>
      <p:sp>
        <p:nvSpPr>
          <p:cNvPr id="6" name="Content Placeholder 3"/>
          <p:cNvSpPr>
            <a:spLocks noGrp="1"/>
          </p:cNvSpPr>
          <p:nvPr>
            <p:ph sz="half" idx="2"/>
          </p:nvPr>
        </p:nvSpPr>
        <p:spPr>
          <a:xfrm>
            <a:off x="3251200" y="5562600"/>
            <a:ext cx="8636000" cy="990600"/>
          </a:xfrm>
          <a:prstGeom prst="rect">
            <a:avLst/>
          </a:prstGeom>
        </p:spPr>
        <p:txBody>
          <a:bodyPr/>
          <a:lstStyle>
            <a:lvl1pPr algn="r">
              <a:buNone/>
              <a:defRPr>
                <a:solidFill>
                  <a:schemeClr val="bg1"/>
                </a:solidFill>
                <a:latin typeface="Lucida Calligraphy" pitchFamily="66" charset="0"/>
              </a:defRPr>
            </a:lvl1pPr>
          </a:lstStyle>
          <a:p>
            <a:pPr lvl="0"/>
            <a:r>
              <a:rPr lang="en-US" dirty="0"/>
              <a:t>Click to edit Master text styles</a:t>
            </a:r>
          </a:p>
        </p:txBody>
      </p:sp>
    </p:spTree>
    <p:extLst>
      <p:ext uri="{BB962C8B-B14F-4D97-AF65-F5344CB8AC3E}">
        <p14:creationId xmlns:p14="http://schemas.microsoft.com/office/powerpoint/2010/main" val="3553613889"/>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914400" y="609600"/>
            <a:ext cx="10363200" cy="1143000"/>
          </a:xfrm>
          <a:prstGeom prst="rect">
            <a:avLst/>
          </a:prstGeom>
        </p:spPr>
        <p:txBody>
          <a:bodyPr/>
          <a:lstStyle/>
          <a:p>
            <a:r>
              <a:rPr lang="en-US"/>
              <a:t>Click to edit Master title style</a:t>
            </a:r>
          </a:p>
        </p:txBody>
      </p:sp>
      <p:sp>
        <p:nvSpPr>
          <p:cNvPr id="3" name="Content Placeholder 2"/>
          <p:cNvSpPr>
            <a:spLocks noGrp="1"/>
          </p:cNvSpPr>
          <p:nvPr>
            <p:ph sz="quarter" idx="1"/>
          </p:nvPr>
        </p:nvSpPr>
        <p:spPr>
          <a:xfrm>
            <a:off x="914400" y="1981200"/>
            <a:ext cx="5080000" cy="19812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981200"/>
            <a:ext cx="5080000" cy="19812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914400" y="4114800"/>
            <a:ext cx="5080000" cy="19812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7600" y="4114800"/>
            <a:ext cx="5080000" cy="19812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914400" y="6248400"/>
            <a:ext cx="2540000" cy="457200"/>
          </a:xfrm>
          <a:prstGeom prst="rect">
            <a:avLst/>
          </a:prstGeom>
        </p:spPr>
        <p:txBody>
          <a:bodyPr/>
          <a:lstStyle>
            <a:lvl1pPr>
              <a:defRPr/>
            </a:lvl1pPr>
          </a:lstStyle>
          <a:p>
            <a:endParaRPr lang="en-US" dirty="0"/>
          </a:p>
        </p:txBody>
      </p:sp>
      <p:sp>
        <p:nvSpPr>
          <p:cNvPr id="8" name="Footer Placeholder 7"/>
          <p:cNvSpPr>
            <a:spLocks noGrp="1"/>
          </p:cNvSpPr>
          <p:nvPr>
            <p:ph type="ftr" sz="quarter" idx="11"/>
          </p:nvPr>
        </p:nvSpPr>
        <p:spPr>
          <a:xfrm>
            <a:off x="4165600" y="6248400"/>
            <a:ext cx="3860800" cy="457200"/>
          </a:xfrm>
          <a:prstGeom prst="rect">
            <a:avLst/>
          </a:prstGeom>
        </p:spPr>
        <p:txBody>
          <a:bodyPr/>
          <a:lstStyle>
            <a:lvl1pPr>
              <a:defRPr/>
            </a:lvl1pPr>
          </a:lstStyle>
          <a:p>
            <a:endParaRPr lang="en-US" dirty="0"/>
          </a:p>
        </p:txBody>
      </p:sp>
      <p:sp>
        <p:nvSpPr>
          <p:cNvPr id="9" name="Slide Number Placeholder 8"/>
          <p:cNvSpPr>
            <a:spLocks noGrp="1"/>
          </p:cNvSpPr>
          <p:nvPr>
            <p:ph type="sldNum" sz="quarter" idx="12"/>
          </p:nvPr>
        </p:nvSpPr>
        <p:spPr>
          <a:xfrm>
            <a:off x="8737600" y="6248400"/>
            <a:ext cx="2540000" cy="457200"/>
          </a:xfrm>
          <a:prstGeom prst="rect">
            <a:avLst/>
          </a:prstGeom>
        </p:spPr>
        <p:txBody>
          <a:bodyPr/>
          <a:lstStyle>
            <a:lvl1pPr>
              <a:defRPr/>
            </a:lvl1pPr>
          </a:lstStyle>
          <a:p>
            <a:fld id="{D0944D79-BC56-44F6-9F07-E5F5D587D50A}" type="slidenum">
              <a:rPr lang="en-US"/>
              <a:pPr/>
              <a:t>‹#›</a:t>
            </a:fld>
            <a:endParaRPr lang="en-US" dirty="0"/>
          </a:p>
        </p:txBody>
      </p:sp>
    </p:spTree>
    <p:extLst>
      <p:ext uri="{BB962C8B-B14F-4D97-AF65-F5344CB8AC3E}">
        <p14:creationId xmlns:p14="http://schemas.microsoft.com/office/powerpoint/2010/main" val="3463498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639976-7488-4967-A659-4DA87FA0AB07}" type="datetimeFigureOut">
              <a:rPr lang="en-US" smtClean="0"/>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3323534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3.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_rels/slideMaster4.xml.rels><?xml version="1.0" encoding="UTF-8" standalone="yes"?>
<Relationships xmlns="http://schemas.openxmlformats.org/package/2006/relationships"><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33.xml"/><Relationship Id="rId2" Type="http://schemas.openxmlformats.org/officeDocument/2006/relationships/slideLayout" Target="../slideLayouts/slideLayout32.xml"/><Relationship Id="rId1" Type="http://schemas.openxmlformats.org/officeDocument/2006/relationships/slideLayout" Target="../slideLayouts/slideLayout31.xml"/><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35.xml"/><Relationship Id="rId1" Type="http://schemas.openxmlformats.org/officeDocument/2006/relationships/slideLayout" Target="../slideLayouts/slideLayout3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slideLayout" Target="../slideLayouts/slideLayout48.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6" Type="http://schemas.openxmlformats.org/officeDocument/2006/relationships/theme" Target="../theme/theme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5" Type="http://schemas.openxmlformats.org/officeDocument/2006/relationships/slideLayout" Target="../slideLayouts/slideLayout5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50"/>
          <p:cNvSpPr>
            <a:spLocks noGrp="1" noChangeArrowheads="1"/>
          </p:cNvSpPr>
          <p:nvPr>
            <p:ph type="title"/>
          </p:nvPr>
        </p:nvSpPr>
        <p:spPr bwMode="gray">
          <a:xfrm>
            <a:off x="0" y="0"/>
            <a:ext cx="12192000" cy="6873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cxnSp>
        <p:nvCxnSpPr>
          <p:cNvPr id="19" name="Straight Connector 18"/>
          <p:cNvCxnSpPr/>
          <p:nvPr userDrawn="1"/>
        </p:nvCxnSpPr>
        <p:spPr bwMode="auto">
          <a:xfrm>
            <a:off x="0" y="762000"/>
            <a:ext cx="12192000" cy="1588"/>
          </a:xfrm>
          <a:prstGeom prst="line">
            <a:avLst/>
          </a:prstGeom>
          <a:solidFill>
            <a:schemeClr val="accent1"/>
          </a:solidFill>
          <a:ln w="76200" cap="flat" cmpd="sng" algn="ctr">
            <a:solidFill>
              <a:srgbClr val="A50023"/>
            </a:solidFill>
            <a:prstDash val="solid"/>
            <a:round/>
            <a:headEnd type="none" w="med" len="med"/>
            <a:tailEnd type="none" w="med" len="med"/>
          </a:ln>
          <a:effectLst/>
        </p:spPr>
      </p:cxnSp>
      <p:cxnSp>
        <p:nvCxnSpPr>
          <p:cNvPr id="20" name="Straight Connector 19"/>
          <p:cNvCxnSpPr/>
          <p:nvPr userDrawn="1"/>
        </p:nvCxnSpPr>
        <p:spPr bwMode="auto">
          <a:xfrm>
            <a:off x="27460" y="6675227"/>
            <a:ext cx="12192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0" name="Straight Connector 9"/>
          <p:cNvCxnSpPr/>
          <p:nvPr userDrawn="1"/>
        </p:nvCxnSpPr>
        <p:spPr bwMode="auto">
          <a:xfrm flipV="1">
            <a:off x="-8237" y="6678406"/>
            <a:ext cx="12227697" cy="27601"/>
          </a:xfrm>
          <a:prstGeom prst="line">
            <a:avLst/>
          </a:prstGeom>
          <a:solidFill>
            <a:schemeClr val="accent1"/>
          </a:solidFill>
          <a:ln w="371475" cap="flat" cmpd="sng" algn="ctr">
            <a:solidFill>
              <a:srgbClr val="A50023"/>
            </a:solidFill>
            <a:prstDash val="solid"/>
            <a:round/>
            <a:headEnd type="none" w="med" len="med"/>
            <a:tailEnd type="none" w="med" len="med"/>
          </a:ln>
          <a:effectLst/>
        </p:spPr>
      </p:cxnSp>
      <p:sp>
        <p:nvSpPr>
          <p:cNvPr id="11" name="Text Box 57"/>
          <p:cNvSpPr txBox="1">
            <a:spLocks noChangeArrowheads="1"/>
          </p:cNvSpPr>
          <p:nvPr userDrawn="1"/>
        </p:nvSpPr>
        <p:spPr bwMode="auto">
          <a:xfrm>
            <a:off x="11318919" y="6598094"/>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chemeClr val="bg1"/>
                </a:solidFill>
                <a:latin typeface="Book Antiqua" panose="02040602050305030304" pitchFamily="18" charset="0"/>
              </a:rPr>
              <a:pPr algn="r">
                <a:defRPr/>
              </a:pPr>
              <a:t>‹#›</a:t>
            </a:fld>
            <a:endParaRPr lang="en-US" sz="1200" b="1" i="1" dirty="0">
              <a:solidFill>
                <a:schemeClr val="bg1"/>
              </a:solidFill>
              <a:latin typeface="Book Antiqua" panose="02040602050305030304" pitchFamily="18" charset="0"/>
            </a:endParaRPr>
          </a:p>
        </p:txBody>
      </p:sp>
      <p:sp>
        <p:nvSpPr>
          <p:cNvPr id="15" name="Text Box 57"/>
          <p:cNvSpPr txBox="1">
            <a:spLocks noChangeArrowheads="1"/>
          </p:cNvSpPr>
          <p:nvPr userDrawn="1"/>
        </p:nvSpPr>
        <p:spPr bwMode="auto">
          <a:xfrm>
            <a:off x="-22096" y="6550224"/>
            <a:ext cx="9422853" cy="307777"/>
          </a:xfrm>
          <a:prstGeom prst="rect">
            <a:avLst/>
          </a:prstGeom>
          <a:solidFill>
            <a:srgbClr val="AA0000"/>
          </a:solidFill>
          <a:ln w="9525">
            <a:noFill/>
            <a:miter lim="800000"/>
            <a:headEnd/>
            <a:tailEnd/>
          </a:ln>
          <a:effectLst/>
        </p:spPr>
        <p:txBody>
          <a:bodyPr wrap="square"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b="1" i="1" dirty="0">
                <a:ln>
                  <a:noFill/>
                </a:ln>
                <a:solidFill>
                  <a:schemeClr val="bg1"/>
                </a:solidFill>
                <a:latin typeface="Book Antiqua" panose="02040602050305030304" pitchFamily="18" charset="0"/>
                <a:sym typeface="Symbol" panose="05050102010706020507" pitchFamily="18" charset="2"/>
              </a:rPr>
              <a:t>Basic</a:t>
            </a:r>
            <a:r>
              <a:rPr lang="en-US" sz="1400" b="1" i="1" baseline="0" dirty="0">
                <a:ln>
                  <a:noFill/>
                </a:ln>
                <a:solidFill>
                  <a:schemeClr val="bg1"/>
                </a:solidFill>
                <a:latin typeface="Book Antiqua" panose="02040602050305030304" pitchFamily="18" charset="0"/>
                <a:sym typeface="Symbol" panose="05050102010706020507" pitchFamily="18" charset="2"/>
              </a:rPr>
              <a:t> Inventory Problems. </a:t>
            </a:r>
            <a:r>
              <a:rPr lang="en-US" sz="1400" b="1" i="1" kern="1200" baseline="0" dirty="0">
                <a:ln>
                  <a:noFill/>
                </a:ln>
                <a:solidFill>
                  <a:schemeClr val="bg1"/>
                </a:solidFill>
                <a:latin typeface="Book Antiqua" panose="02040602050305030304" pitchFamily="18" charset="0"/>
                <a:ea typeface="ＭＳ Ｐゴシック" charset="-128"/>
                <a:cs typeface="+mn-cs"/>
              </a:rPr>
              <a:t>Models-Economies of scale</a:t>
            </a:r>
          </a:p>
        </p:txBody>
      </p:sp>
    </p:spTree>
  </p:cSld>
  <p:clrMap bg1="lt1" tx1="dk1" bg2="lt2" tx2="dk2" accent1="accent1" accent2="accent2" accent3="accent3" accent4="accent4" accent5="accent5" accent6="accent6" hlink="hlink" folHlink="folHlink"/>
  <p:sldLayoutIdLst>
    <p:sldLayoutId id="2147483763" r:id="rId1"/>
    <p:sldLayoutId id="2147483752" r:id="rId2"/>
    <p:sldLayoutId id="2147483756" r:id="rId3"/>
    <p:sldLayoutId id="2147483761" r:id="rId4"/>
    <p:sldLayoutId id="2147483762" r:id="rId5"/>
    <p:sldLayoutId id="2147483813" r:id="rId6"/>
    <p:sldLayoutId id="2147483819" r:id="rId7"/>
    <p:sldLayoutId id="2147483836" r:id="rId8"/>
  </p:sldLayoutIdLst>
  <p:transition/>
  <p:txStyles>
    <p:titleStyle>
      <a:lvl1pPr algn="l" rtl="0" eaLnBrk="1" fontAlgn="base" hangingPunct="1">
        <a:spcBef>
          <a:spcPct val="0"/>
        </a:spcBef>
        <a:spcAft>
          <a:spcPct val="0"/>
        </a:spcAft>
        <a:defRPr sz="3600">
          <a:solidFill>
            <a:srgbClr val="A8000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639976-7488-4967-A659-4DA87FA0AB07}" type="datetimeFigureOut">
              <a:rPr lang="en-US" smtClean="0"/>
              <a:t>11/4/2024</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81EBAF-3216-4F7E-8823-7907CE9086A5}" type="slidenum">
              <a:rPr lang="en-US" smtClean="0"/>
              <a:t>‹#›</a:t>
            </a:fld>
            <a:endParaRPr lang="en-US" dirty="0"/>
          </a:p>
        </p:txBody>
      </p:sp>
    </p:spTree>
    <p:extLst>
      <p:ext uri="{BB962C8B-B14F-4D97-AF65-F5344CB8AC3E}">
        <p14:creationId xmlns:p14="http://schemas.microsoft.com/office/powerpoint/2010/main" val="2486697845"/>
      </p:ext>
    </p:extLst>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 id="2147483807" r:id="rId6"/>
    <p:sldLayoutId id="2147483808" r:id="rId7"/>
    <p:sldLayoutId id="2147483809" r:id="rId8"/>
    <p:sldLayoutId id="2147483810" r:id="rId9"/>
    <p:sldLayoutId id="2147483811" r:id="rId10"/>
    <p:sldLayoutId id="214748381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12C82F-F615-45AA-8B9A-E34A0A5FCA12}" type="datetimeFigureOut">
              <a:rPr lang="en-US" smtClean="0"/>
              <a:t>11/4/2024</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73009A-CCF2-487A-95ED-24161486F27F}" type="slidenum">
              <a:rPr lang="en-US" smtClean="0"/>
              <a:t>‹#›</a:t>
            </a:fld>
            <a:endParaRPr lang="en-US" dirty="0"/>
          </a:p>
        </p:txBody>
      </p:sp>
    </p:spTree>
    <p:extLst>
      <p:ext uri="{BB962C8B-B14F-4D97-AF65-F5344CB8AC3E}">
        <p14:creationId xmlns:p14="http://schemas.microsoft.com/office/powerpoint/2010/main" val="397140043"/>
      </p:ext>
    </p:extLst>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kern="1200" dirty="0">
                <a:solidFill>
                  <a:srgbClr val="00B050"/>
                </a:solidFill>
                <a:latin typeface="Verdana" pitchFamily="34" charset="0"/>
                <a:ea typeface="ＭＳ Ｐゴシック" charset="-128"/>
                <a:cs typeface="+mn-cs"/>
              </a:rPr>
              <a:t>Theory of Constraints:  1- Throughput World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1412876"/>
            <a:ext cx="109728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2060"/>
                </a:solidFill>
              </a:rPr>
              <a:pPr algn="r">
                <a:defRPr/>
              </a:pPr>
              <a:t>‹#›</a:t>
            </a:fld>
            <a:endParaRPr lang="en-US" sz="1200" b="1" i="1" dirty="0">
              <a:solidFill>
                <a:srgbClr val="00206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a:solidFill>
                  <a:srgbClr val="002060"/>
                </a:solidFill>
              </a:rPr>
              <a:t>Ardavan Asef-Vaziri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rtl="0" eaLnBrk="0" fontAlgn="base" hangingPunct="0">
              <a:spcBef>
                <a:spcPct val="0"/>
              </a:spcBef>
              <a:spcAft>
                <a:spcPct val="0"/>
              </a:spcAft>
              <a:defRPr/>
            </a:pPr>
            <a:r>
              <a:rPr lang="en-US" sz="1200" b="1" i="1" kern="1200" dirty="0">
                <a:solidFill>
                  <a:srgbClr val="002060"/>
                </a:solidFill>
                <a:latin typeface="Verdana" pitchFamily="34" charset="0"/>
                <a:ea typeface="ＭＳ Ｐゴシック" charset="-128"/>
                <a:cs typeface="+mn-cs"/>
              </a:rPr>
              <a:t>Theory of Constraints:  1- Throughput World </a:t>
            </a:r>
          </a:p>
        </p:txBody>
      </p:sp>
      <p:sp>
        <p:nvSpPr>
          <p:cNvPr id="14" name="Rectangle 50"/>
          <p:cNvSpPr>
            <a:spLocks noGrp="1" noChangeArrowheads="1"/>
          </p:cNvSpPr>
          <p:nvPr>
            <p:ph type="title"/>
          </p:nvPr>
        </p:nvSpPr>
        <p:spPr bwMode="gray">
          <a:xfrm>
            <a:off x="334434" y="0"/>
            <a:ext cx="11552767"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Practice: </a:t>
            </a:r>
            <a:br>
              <a:rPr lang="en-US" dirty="0"/>
            </a:br>
            <a:endParaRPr lang="en-US" dirty="0"/>
          </a:p>
        </p:txBody>
      </p:sp>
      <p:cxnSp>
        <p:nvCxnSpPr>
          <p:cNvPr id="19" name="Straight Connector 18"/>
          <p:cNvCxnSpPr/>
          <p:nvPr userDrawn="1"/>
        </p:nvCxnSpPr>
        <p:spPr bwMode="auto">
          <a:xfrm>
            <a:off x="0" y="1141412"/>
            <a:ext cx="12192000" cy="1588"/>
          </a:xfrm>
          <a:prstGeom prst="line">
            <a:avLst/>
          </a:prstGeom>
          <a:solidFill>
            <a:schemeClr val="accent1"/>
          </a:solidFill>
          <a:ln w="127000" cap="flat" cmpd="sng" algn="ctr">
            <a:solidFill>
              <a:srgbClr val="00206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2060"/>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6" r:id="rId1"/>
    <p:sldLayoutId id="2147483768" r:id="rId2"/>
    <p:sldLayoutId id="2147483769" r:id="rId3"/>
  </p:sldLayoutIdLst>
  <p:transition/>
  <p:txStyles>
    <p:titleStyle>
      <a:lvl1pPr algn="l" rtl="0" eaLnBrk="1" fontAlgn="base" hangingPunct="1">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225"/>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6/4/2009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dirty="0">
                <a:solidFill>
                  <a:srgbClr val="00B050"/>
                </a:solidFill>
              </a:rPr>
              <a:t>Lean Thinking:  1- Introduction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Lst>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bwMode="auto">
          <a:xfrm>
            <a:off x="609600" y="277814"/>
            <a:ext cx="10972800" cy="1139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2291" name="Rectangle 3"/>
          <p:cNvSpPr>
            <a:spLocks noGrp="1" noChangeArrowheads="1"/>
          </p:cNvSpPr>
          <p:nvPr>
            <p:ph type="body" idx="1"/>
          </p:nvPr>
        </p:nvSpPr>
        <p:spPr bwMode="auto">
          <a:xfrm>
            <a:off x="609600" y="1600201"/>
            <a:ext cx="109728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8548" name="Rectangle 4"/>
          <p:cNvSpPr>
            <a:spLocks noGrp="1" noChangeArrowheads="1"/>
          </p:cNvSpPr>
          <p:nvPr>
            <p:ph type="dt" sz="half" idx="2"/>
          </p:nvPr>
        </p:nvSpPr>
        <p:spPr bwMode="auto">
          <a:xfrm>
            <a:off x="609600" y="6248400"/>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vl1pPr>
          </a:lstStyle>
          <a:p>
            <a:pPr>
              <a:defRPr/>
            </a:pPr>
            <a:r>
              <a:rPr lang="en-US" dirty="0"/>
              <a:t>DSO 581</a:t>
            </a:r>
          </a:p>
        </p:txBody>
      </p:sp>
      <p:sp>
        <p:nvSpPr>
          <p:cNvPr id="10854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vl1pPr>
          </a:lstStyle>
          <a:p>
            <a:pPr>
              <a:defRPr/>
            </a:pPr>
            <a:r>
              <a:rPr lang="en-US" dirty="0"/>
              <a:t>Inventory Models-Economies of scale</a:t>
            </a:r>
          </a:p>
        </p:txBody>
      </p:sp>
      <p:sp>
        <p:nvSpPr>
          <p:cNvPr id="108551" name="Rectangle 7"/>
          <p:cNvSpPr>
            <a:spLocks noChangeArrowheads="1"/>
          </p:cNvSpPr>
          <p:nvPr/>
        </p:nvSpPr>
        <p:spPr bwMode="auto">
          <a:xfrm>
            <a:off x="0" y="0"/>
            <a:ext cx="304800" cy="2286000"/>
          </a:xfrm>
          <a:prstGeom prst="rect">
            <a:avLst/>
          </a:prstGeom>
          <a:solidFill>
            <a:schemeClr val="bg2"/>
          </a:solidFill>
          <a:ln w="9525">
            <a:noFill/>
            <a:miter lim="800000"/>
            <a:headEnd/>
            <a:tailEnd/>
          </a:ln>
          <a:effectLst/>
        </p:spPr>
        <p:txBody>
          <a:bodyPr wrap="none" anchor="ctr"/>
          <a:lstStyle/>
          <a:p>
            <a:pPr algn="ctr" eaLnBrk="1" hangingPunct="1">
              <a:defRPr/>
            </a:pPr>
            <a:endParaRPr lang="en-US" sz="2400" dirty="0">
              <a:latin typeface="Times New Roman" pitchFamily="18" charset="0"/>
            </a:endParaRPr>
          </a:p>
        </p:txBody>
      </p:sp>
      <p:sp>
        <p:nvSpPr>
          <p:cNvPr id="108552" name="Line 8"/>
          <p:cNvSpPr>
            <a:spLocks noChangeShapeType="1"/>
          </p:cNvSpPr>
          <p:nvPr/>
        </p:nvSpPr>
        <p:spPr bwMode="auto">
          <a:xfrm>
            <a:off x="609600" y="1447800"/>
            <a:ext cx="10769600" cy="0"/>
          </a:xfrm>
          <a:prstGeom prst="line">
            <a:avLst/>
          </a:prstGeom>
          <a:noFill/>
          <a:ln w="19050">
            <a:solidFill>
              <a:schemeClr val="tx2"/>
            </a:solidFill>
            <a:round/>
            <a:headEnd/>
            <a:tailEnd/>
          </a:ln>
          <a:effectLst/>
        </p:spPr>
        <p:txBody>
          <a:bodyPr/>
          <a:lstStyle/>
          <a:p>
            <a:pPr>
              <a:defRPr/>
            </a:pPr>
            <a:endParaRPr lang="en-US" dirty="0"/>
          </a:p>
        </p:txBody>
      </p:sp>
      <p:sp>
        <p:nvSpPr>
          <p:cNvPr id="108553" name="Rectangle 9"/>
          <p:cNvSpPr>
            <a:spLocks noChangeArrowheads="1"/>
          </p:cNvSpPr>
          <p:nvPr/>
        </p:nvSpPr>
        <p:spPr bwMode="auto">
          <a:xfrm>
            <a:off x="0" y="2286000"/>
            <a:ext cx="304800" cy="2286000"/>
          </a:xfrm>
          <a:prstGeom prst="rect">
            <a:avLst/>
          </a:prstGeom>
          <a:solidFill>
            <a:schemeClr val="accent2"/>
          </a:solidFill>
          <a:ln w="9525">
            <a:noFill/>
            <a:miter lim="800000"/>
            <a:headEnd/>
            <a:tailEnd/>
          </a:ln>
          <a:effectLst/>
        </p:spPr>
        <p:txBody>
          <a:bodyPr wrap="none" anchor="ctr"/>
          <a:lstStyle/>
          <a:p>
            <a:pPr algn="ctr" eaLnBrk="1" hangingPunct="1">
              <a:defRPr/>
            </a:pPr>
            <a:endParaRPr lang="en-US" sz="2400" dirty="0">
              <a:latin typeface="Times New Roman" pitchFamily="18" charset="0"/>
            </a:endParaRPr>
          </a:p>
        </p:txBody>
      </p:sp>
      <p:sp>
        <p:nvSpPr>
          <p:cNvPr id="108554" name="Rectangle 10"/>
          <p:cNvSpPr>
            <a:spLocks noChangeArrowheads="1"/>
          </p:cNvSpPr>
          <p:nvPr/>
        </p:nvSpPr>
        <p:spPr bwMode="auto">
          <a:xfrm>
            <a:off x="0" y="4572000"/>
            <a:ext cx="304800" cy="2286000"/>
          </a:xfrm>
          <a:prstGeom prst="rect">
            <a:avLst/>
          </a:prstGeom>
          <a:solidFill>
            <a:schemeClr val="tx2"/>
          </a:solidFill>
          <a:ln w="9525">
            <a:noFill/>
            <a:miter lim="800000"/>
            <a:headEnd/>
            <a:tailEnd/>
          </a:ln>
          <a:effectLst/>
        </p:spPr>
        <p:txBody>
          <a:bodyPr wrap="none" anchor="ctr"/>
          <a:lstStyle/>
          <a:p>
            <a:pPr algn="ctr" eaLnBrk="1" hangingPunct="1">
              <a:defRPr/>
            </a:pPr>
            <a:endParaRPr lang="en-US" sz="2400" dirty="0">
              <a:latin typeface="Times New Roman" pitchFamily="18" charset="0"/>
            </a:endParaRPr>
          </a:p>
        </p:txBody>
      </p:sp>
      <p:sp>
        <p:nvSpPr>
          <p:cNvPr id="108555" name="Rectangle 11"/>
          <p:cNvSpPr>
            <a:spLocks noChangeArrowheads="1"/>
          </p:cNvSpPr>
          <p:nvPr userDrawn="1"/>
        </p:nvSpPr>
        <p:spPr bwMode="auto">
          <a:xfrm>
            <a:off x="9448800" y="6553200"/>
            <a:ext cx="2540000" cy="76200"/>
          </a:xfrm>
          <a:prstGeom prst="rect">
            <a:avLst/>
          </a:prstGeom>
          <a:noFill/>
          <a:ln w="9525">
            <a:noFill/>
            <a:miter lim="800000"/>
            <a:headEnd/>
            <a:tailEnd/>
          </a:ln>
          <a:effectLst/>
        </p:spPr>
        <p:txBody>
          <a:bodyPr anchor="b"/>
          <a:lstStyle/>
          <a:p>
            <a:pPr algn="r" eaLnBrk="1" hangingPunct="1">
              <a:defRPr/>
            </a:pPr>
            <a:fld id="{4B950788-131C-4BB4-B609-DE13F11A57D1}" type="slidenum">
              <a:rPr lang="en-US" sz="1000"/>
              <a:pPr algn="r" eaLnBrk="1" hangingPunct="1">
                <a:defRPr/>
              </a:pPr>
              <a:t>‹#›</a:t>
            </a:fld>
            <a:endParaRPr lang="en-US" sz="1000" dirty="0"/>
          </a:p>
        </p:txBody>
      </p:sp>
    </p:spTree>
    <p:extLst>
      <p:ext uri="{BB962C8B-B14F-4D97-AF65-F5344CB8AC3E}">
        <p14:creationId xmlns:p14="http://schemas.microsoft.com/office/powerpoint/2010/main" val="928430184"/>
      </p:ext>
    </p:extLst>
  </p:cSld>
  <p:clrMap bg1="lt1" tx1="dk1" bg2="lt2" tx2="dk2" accent1="accent1" accent2="accent2" accent3="accent3" accent4="accent4" accent5="accent5" accent6="accent6" hlink="hlink" folHlink="folHlink"/>
  <p:sldLayoutIdLst>
    <p:sldLayoutId id="2147483821" r:id="rId1"/>
    <p:sldLayoutId id="2147483822" r:id="rId2"/>
    <p:sldLayoutId id="2147483823" r:id="rId3"/>
    <p:sldLayoutId id="2147483824" r:id="rId4"/>
    <p:sldLayoutId id="2147483825" r:id="rId5"/>
    <p:sldLayoutId id="2147483826" r:id="rId6"/>
    <p:sldLayoutId id="2147483827" r:id="rId7"/>
    <p:sldLayoutId id="2147483828" r:id="rId8"/>
    <p:sldLayoutId id="2147483829" r:id="rId9"/>
    <p:sldLayoutId id="2147483830" r:id="rId10"/>
    <p:sldLayoutId id="2147483831" r:id="rId11"/>
    <p:sldLayoutId id="2147483832" r:id="rId12"/>
    <p:sldLayoutId id="2147483833" r:id="rId13"/>
    <p:sldLayoutId id="2147483834" r:id="rId14"/>
    <p:sldLayoutId id="2147483835" r:id="rId15"/>
  </p:sldLayoutIdLst>
  <p:transition/>
  <p:hf sldNum="0"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Garamond" pitchFamily="18" charset="0"/>
        </a:defRPr>
      </a:lvl2pPr>
      <a:lvl3pPr algn="l" rtl="0" eaLnBrk="0" fontAlgn="base" hangingPunct="0">
        <a:spcBef>
          <a:spcPct val="0"/>
        </a:spcBef>
        <a:spcAft>
          <a:spcPct val="0"/>
        </a:spcAft>
        <a:defRPr sz="4400">
          <a:solidFill>
            <a:schemeClr val="tx2"/>
          </a:solidFill>
          <a:latin typeface="Garamond" pitchFamily="18" charset="0"/>
        </a:defRPr>
      </a:lvl3pPr>
      <a:lvl4pPr algn="l" rtl="0" eaLnBrk="0" fontAlgn="base" hangingPunct="0">
        <a:spcBef>
          <a:spcPct val="0"/>
        </a:spcBef>
        <a:spcAft>
          <a:spcPct val="0"/>
        </a:spcAft>
        <a:defRPr sz="4400">
          <a:solidFill>
            <a:schemeClr val="tx2"/>
          </a:solidFill>
          <a:latin typeface="Garamond" pitchFamily="18" charset="0"/>
        </a:defRPr>
      </a:lvl4pPr>
      <a:lvl5pPr algn="l" rtl="0" eaLnBrk="0" fontAlgn="base" hangingPunct="0">
        <a:spcBef>
          <a:spcPct val="0"/>
        </a:spcBef>
        <a:spcAft>
          <a:spcPct val="0"/>
        </a:spcAft>
        <a:defRPr sz="4400">
          <a:solidFill>
            <a:schemeClr val="tx2"/>
          </a:solidFill>
          <a:latin typeface="Garamond" pitchFamily="18" charset="0"/>
        </a:defRPr>
      </a:lvl5pPr>
      <a:lvl6pPr marL="457200" algn="l" rtl="0" fontAlgn="base">
        <a:spcBef>
          <a:spcPct val="0"/>
        </a:spcBef>
        <a:spcAft>
          <a:spcPct val="0"/>
        </a:spcAft>
        <a:defRPr sz="4400">
          <a:solidFill>
            <a:schemeClr val="tx2"/>
          </a:solidFill>
          <a:latin typeface="Garamond" pitchFamily="18" charset="0"/>
        </a:defRPr>
      </a:lvl6pPr>
      <a:lvl7pPr marL="914400" algn="l" rtl="0" fontAlgn="base">
        <a:spcBef>
          <a:spcPct val="0"/>
        </a:spcBef>
        <a:spcAft>
          <a:spcPct val="0"/>
        </a:spcAft>
        <a:defRPr sz="4400">
          <a:solidFill>
            <a:schemeClr val="tx2"/>
          </a:solidFill>
          <a:latin typeface="Garamond" pitchFamily="18" charset="0"/>
        </a:defRPr>
      </a:lvl7pPr>
      <a:lvl8pPr marL="1371600" algn="l" rtl="0" fontAlgn="base">
        <a:spcBef>
          <a:spcPct val="0"/>
        </a:spcBef>
        <a:spcAft>
          <a:spcPct val="0"/>
        </a:spcAft>
        <a:defRPr sz="4400">
          <a:solidFill>
            <a:schemeClr val="tx2"/>
          </a:solidFill>
          <a:latin typeface="Garamond" pitchFamily="18" charset="0"/>
        </a:defRPr>
      </a:lvl8pPr>
      <a:lvl9pPr marL="1828800" algn="l" rtl="0" fontAlgn="base">
        <a:spcBef>
          <a:spcPct val="0"/>
        </a:spcBef>
        <a:spcAft>
          <a:spcPct val="0"/>
        </a:spcAft>
        <a:defRPr sz="44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p"/>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2" charset="2"/>
        <a:buChar char="n"/>
        <a:defRPr sz="2400">
          <a:solidFill>
            <a:schemeClr val="tx1"/>
          </a:solidFill>
          <a:latin typeface="+mn-lt"/>
        </a:defRPr>
      </a:lvl2pPr>
      <a:lvl3pPr marL="1143000" indent="-228600" algn="l" rtl="0" eaLnBrk="0" fontAlgn="base" hangingPunct="0">
        <a:spcBef>
          <a:spcPct val="20000"/>
        </a:spcBef>
        <a:spcAft>
          <a:spcPct val="0"/>
        </a:spcAft>
        <a:buClr>
          <a:schemeClr val="accent1"/>
        </a:buClr>
        <a:buSzPct val="65000"/>
        <a:buFont typeface="Wingdings" pitchFamily="2" charset="2"/>
        <a:buChar char="p"/>
        <a:defRPr sz="2000">
          <a:solidFill>
            <a:schemeClr val="tx1"/>
          </a:solidFill>
          <a:latin typeface="+mn-lt"/>
        </a:defRPr>
      </a:lvl3pPr>
      <a:lvl4pPr marL="16002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SzPct val="80000"/>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ideo" Target="https://www.youtube.com/embed/TurgkEmYerY?feature=oembed" TargetMode="Externa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8.xml"/><Relationship Id="rId1" Type="http://schemas.openxmlformats.org/officeDocument/2006/relationships/vmlDrawing" Target="../drawings/vmlDrawing3.vml"/><Relationship Id="rId5" Type="http://schemas.openxmlformats.org/officeDocument/2006/relationships/image" Target="../media/image5.wmf"/><Relationship Id="rId4" Type="http://schemas.openxmlformats.org/officeDocument/2006/relationships/oleObject" Target="../embeddings/oleObject2.bin"/></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7.xml"/><Relationship Id="rId7" Type="http://schemas.openxmlformats.org/officeDocument/2006/relationships/image" Target="../media/image6.wmf"/><Relationship Id="rId2" Type="http://schemas.openxmlformats.org/officeDocument/2006/relationships/slideLayout" Target="../slideLayouts/slideLayout8.xml"/><Relationship Id="rId1" Type="http://schemas.openxmlformats.org/officeDocument/2006/relationships/vmlDrawing" Target="../drawings/vmlDrawing4.vml"/><Relationship Id="rId6" Type="http://schemas.openxmlformats.org/officeDocument/2006/relationships/oleObject" Target="../embeddings/oleObject4.bin"/><Relationship Id="rId11" Type="http://schemas.openxmlformats.org/officeDocument/2006/relationships/image" Target="../media/image8.wmf"/><Relationship Id="rId5" Type="http://schemas.openxmlformats.org/officeDocument/2006/relationships/image" Target="../media/image5.wmf"/><Relationship Id="rId10" Type="http://schemas.openxmlformats.org/officeDocument/2006/relationships/oleObject" Target="../embeddings/oleObject6.bin"/><Relationship Id="rId4" Type="http://schemas.openxmlformats.org/officeDocument/2006/relationships/oleObject" Target="../embeddings/oleObject3.bin"/><Relationship Id="rId9" Type="http://schemas.openxmlformats.org/officeDocument/2006/relationships/image" Target="../media/image7.wm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0.png"/><Relationship Id="rId1" Type="http://schemas.openxmlformats.org/officeDocument/2006/relationships/slideLayout" Target="../slideLayouts/slideLayout6.xml"/><Relationship Id="rId4" Type="http://schemas.openxmlformats.org/officeDocument/2006/relationships/image" Target="../media/image11.svg"/></Relationships>
</file>

<file path=ppt/slides/_rels/slide16.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notesSlide" Target="../notesSlides/notesSlide9.xml"/><Relationship Id="rId7" Type="http://schemas.openxmlformats.org/officeDocument/2006/relationships/image" Target="../media/image10.png"/><Relationship Id="rId2" Type="http://schemas.openxmlformats.org/officeDocument/2006/relationships/slideLayout" Target="../slideLayouts/slideLayout8.xml"/><Relationship Id="rId1" Type="http://schemas.openxmlformats.org/officeDocument/2006/relationships/vmlDrawing" Target="../drawings/vmlDrawing5.vml"/><Relationship Id="rId6" Type="http://schemas.openxmlformats.org/officeDocument/2006/relationships/image" Target="../media/image12.png"/><Relationship Id="rId5" Type="http://schemas.openxmlformats.org/officeDocument/2006/relationships/image" Target="../media/image5.wmf"/><Relationship Id="rId4"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2.png"/><Relationship Id="rId5" Type="http://schemas.openxmlformats.org/officeDocument/2006/relationships/notesSlide" Target="../notesSlides/notesSlide2.xml"/><Relationship Id="rId4"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4.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4.e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package" Target="../embeddings/Microsoft_Excel_Worksheet1.xlsx"/><Relationship Id="rId5" Type="http://schemas.openxmlformats.org/officeDocument/2006/relationships/image" Target="../media/image3.emf"/><Relationship Id="rId4" Type="http://schemas.openxmlformats.org/officeDocument/2006/relationships/package" Target="../embeddings/Microsoft_Excel_Worksheet.xlsx"/></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1524000" y="0"/>
            <a:ext cx="9144000" cy="914400"/>
          </a:xfrm>
        </p:spPr>
        <p:txBody>
          <a:bodyPr/>
          <a:lstStyle/>
          <a:p>
            <a:r>
              <a:rPr lang="en-US" dirty="0"/>
              <a:t>Inventory Basic Model</a:t>
            </a:r>
            <a:endParaRPr lang="en-US" dirty="0">
              <a:ea typeface="ＭＳ Ｐゴシック" charset="-128"/>
            </a:endParaRPr>
          </a:p>
        </p:txBody>
      </p:sp>
      <p:sp>
        <p:nvSpPr>
          <p:cNvPr id="4" name="Content Placeholder 5"/>
          <p:cNvSpPr>
            <a:spLocks noGrp="1"/>
          </p:cNvSpPr>
          <p:nvPr>
            <p:ph sz="half" idx="2"/>
          </p:nvPr>
        </p:nvSpPr>
        <p:spPr>
          <a:xfrm>
            <a:off x="0" y="1066800"/>
            <a:ext cx="12192000" cy="1905000"/>
          </a:xfrm>
        </p:spPr>
        <p:txBody>
          <a:bodyPr/>
          <a:lstStyle/>
          <a:p>
            <a:r>
              <a:rPr lang="en-US" dirty="0">
                <a:latin typeface="Impact" panose="020B0806030902050204" pitchFamily="34" charset="0"/>
              </a:rPr>
              <a:t>How can it be that mathematics, being after all a product of human thought which is independent of experience, is so admirably appropriate to the objects of reality? </a:t>
            </a:r>
          </a:p>
          <a:p>
            <a:r>
              <a:rPr lang="en-US" dirty="0">
                <a:latin typeface="Impact" panose="020B0806030902050204" pitchFamily="34" charset="0"/>
              </a:rPr>
              <a:t>Albert Einstein</a:t>
            </a:r>
          </a:p>
        </p:txBody>
      </p:sp>
      <p:pic>
        <p:nvPicPr>
          <p:cNvPr id="3" name="Online Media 2" title="EOQ Wrapup-EOQ-4">
            <a:hlinkClick r:id="" action="ppaction://media"/>
            <a:extLst>
              <a:ext uri="{FF2B5EF4-FFF2-40B4-BE49-F238E27FC236}">
                <a16:creationId xmlns:a16="http://schemas.microsoft.com/office/drawing/2014/main" id="{CFCA5CDD-CD5D-44EA-ABD8-EE891DE13055}"/>
              </a:ext>
            </a:extLst>
          </p:cNvPr>
          <p:cNvPicPr>
            <a:picLocks noRot="1" noChangeAspect="1"/>
          </p:cNvPicPr>
          <p:nvPr>
            <a:videoFile r:link="rId1"/>
          </p:nvPr>
        </p:nvPicPr>
        <p:blipFill>
          <a:blip r:embed="rId4"/>
          <a:stretch>
            <a:fillRect/>
          </a:stretch>
        </p:blipFill>
        <p:spPr>
          <a:xfrm>
            <a:off x="0" y="-13252"/>
            <a:ext cx="12192000" cy="6888480"/>
          </a:xfrm>
          <a:prstGeom prst="rect">
            <a:avLst/>
          </a:prstGeom>
        </p:spPr>
      </p:pic>
    </p:spTree>
    <p:extLst>
      <p:ext uri="{BB962C8B-B14F-4D97-AF65-F5344CB8AC3E}">
        <p14:creationId xmlns:p14="http://schemas.microsoft.com/office/powerpoint/2010/main" val="231326408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3" name="Object 3"/>
          <p:cNvGraphicFramePr>
            <a:graphicFrameLocks noGrp="1" noChangeAspect="1"/>
          </p:cNvGraphicFramePr>
          <p:nvPr>
            <p:ph sz="quarter" idx="2"/>
          </p:nvPr>
        </p:nvGraphicFramePr>
        <p:xfrm>
          <a:off x="8020050" y="2882900"/>
          <a:ext cx="114300" cy="177800"/>
        </p:xfrm>
        <a:graphic>
          <a:graphicData uri="http://schemas.openxmlformats.org/presentationml/2006/ole">
            <mc:AlternateContent xmlns:mc="http://schemas.openxmlformats.org/markup-compatibility/2006">
              <mc:Choice xmlns:v="urn:schemas-microsoft-com:vml" Requires="v">
                <p:oleObj spid="_x0000_s3076" name="Equation" r:id="rId4" imgW="114102" imgH="177492" progId="">
                  <p:embed/>
                </p:oleObj>
              </mc:Choice>
              <mc:Fallback>
                <p:oleObj name="Equation" r:id="rId4" imgW="114102" imgH="177492" progId="">
                  <p:embed/>
                  <p:pic>
                    <p:nvPicPr>
                      <p:cNvPr id="15363" name="Object 3"/>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20050" y="2882900"/>
                        <a:ext cx="1143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38985" name="Text Box 9"/>
          <p:cNvSpPr txBox="1">
            <a:spLocks noChangeArrowheads="1"/>
          </p:cNvSpPr>
          <p:nvPr/>
        </p:nvSpPr>
        <p:spPr bwMode="auto">
          <a:xfrm>
            <a:off x="2208213" y="5445126"/>
            <a:ext cx="184150" cy="519113"/>
          </a:xfrm>
          <a:prstGeom prst="rect">
            <a:avLst/>
          </a:prstGeom>
          <a:noFill/>
          <a:ln w="12700">
            <a:noFill/>
            <a:miter lim="800000"/>
            <a:headEnd/>
            <a:tailEnd/>
          </a:ln>
          <a:effectLst>
            <a:outerShdw dist="107763" dir="2700000" algn="ctr" rotWithShape="0">
              <a:schemeClr val="bg2"/>
            </a:outerShdw>
          </a:effectLst>
        </p:spPr>
        <p:txBody>
          <a:bodyPr wrap="none">
            <a:spAutoFit/>
          </a:bodyPr>
          <a:lstStyle/>
          <a:p>
            <a:pPr>
              <a:defRPr/>
            </a:pPr>
            <a:endParaRPr lang="en-US" sz="2800" dirty="0"/>
          </a:p>
        </p:txBody>
      </p:sp>
      <p:sp>
        <p:nvSpPr>
          <p:cNvPr id="15374" name="Text Box 14"/>
          <p:cNvSpPr txBox="1">
            <a:spLocks noChangeArrowheads="1"/>
          </p:cNvSpPr>
          <p:nvPr/>
        </p:nvSpPr>
        <p:spPr bwMode="auto">
          <a:xfrm>
            <a:off x="0" y="58775"/>
            <a:ext cx="12192000" cy="646331"/>
          </a:xfrm>
          <a:prstGeom prst="rect">
            <a:avLst/>
          </a:prstGeom>
          <a:noFill/>
          <a:ln w="12700">
            <a:noFill/>
            <a:miter lim="800000"/>
            <a:headEnd/>
            <a:tailEnd/>
          </a:ln>
        </p:spPr>
        <p:txBody>
          <a:bodyPr wrap="square">
            <a:spAutoFit/>
          </a:bodyPr>
          <a:lstStyle/>
          <a:p>
            <a:pPr eaLnBrk="1" hangingPunct="1">
              <a:defRPr/>
            </a:pPr>
            <a:r>
              <a:rPr lang="en-US" sz="3600" dirty="0">
                <a:solidFill>
                  <a:srgbClr val="A80000"/>
                </a:solidFill>
                <a:latin typeface="Impact" pitchFamily="34" charset="0"/>
                <a:ea typeface="ＭＳ Ｐゴシック" pitchFamily="-65" charset="-128"/>
              </a:rPr>
              <a:t>Multiple Choice Questions</a:t>
            </a:r>
          </a:p>
        </p:txBody>
      </p:sp>
      <p:sp>
        <p:nvSpPr>
          <p:cNvPr id="2" name="Rectangle 1">
            <a:extLst>
              <a:ext uri="{FF2B5EF4-FFF2-40B4-BE49-F238E27FC236}">
                <a16:creationId xmlns:a16="http://schemas.microsoft.com/office/drawing/2014/main" id="{E79D60F0-05F8-4DEA-82C8-99A059D28588}"/>
              </a:ext>
            </a:extLst>
          </p:cNvPr>
          <p:cNvSpPr/>
          <p:nvPr/>
        </p:nvSpPr>
        <p:spPr>
          <a:xfrm>
            <a:off x="0" y="830791"/>
            <a:ext cx="12192000" cy="2308324"/>
          </a:xfrm>
          <a:prstGeom prst="rect">
            <a:avLst/>
          </a:prstGeom>
        </p:spPr>
        <p:txBody>
          <a:bodyPr wrap="square">
            <a:spAutoFit/>
          </a:bodyPr>
          <a:lstStyle/>
          <a:p>
            <a:r>
              <a:rPr lang="en-US" sz="2400" dirty="0">
                <a:latin typeface="Book Antiqua" pitchFamily="18" charset="0"/>
              </a:rPr>
              <a:t>1.  Most inventory models attempt to minimize</a:t>
            </a:r>
          </a:p>
          <a:p>
            <a:pPr lvl="1"/>
            <a:r>
              <a:rPr lang="en-US" sz="2400" dirty="0">
                <a:latin typeface="Book Antiqua" pitchFamily="18" charset="0"/>
              </a:rPr>
              <a:t>A) the number of items ordered and the safety stock</a:t>
            </a:r>
          </a:p>
          <a:p>
            <a:pPr lvl="1"/>
            <a:r>
              <a:rPr lang="en-US" sz="2400" dirty="0">
                <a:latin typeface="Book Antiqua" pitchFamily="18" charset="0"/>
              </a:rPr>
              <a:t>B) total inventory costs and likelihood of a stockout</a:t>
            </a:r>
          </a:p>
          <a:p>
            <a:pPr lvl="1"/>
            <a:r>
              <a:rPr lang="en-US" sz="2400" dirty="0">
                <a:latin typeface="Book Antiqua" pitchFamily="18" charset="0"/>
              </a:rPr>
              <a:t>C) the number of orders placed and the average inventory</a:t>
            </a:r>
          </a:p>
          <a:p>
            <a:pPr lvl="1"/>
            <a:r>
              <a:rPr lang="en-US" sz="2400" dirty="0">
                <a:latin typeface="Book Antiqua" pitchFamily="18" charset="0"/>
              </a:rPr>
              <a:t>D) All of the above</a:t>
            </a:r>
          </a:p>
          <a:p>
            <a:pPr lvl="1"/>
            <a:r>
              <a:rPr lang="en-US" sz="2400" dirty="0">
                <a:latin typeface="Book Antiqua" pitchFamily="18" charset="0"/>
              </a:rPr>
              <a:t>E) None of the above</a:t>
            </a:r>
          </a:p>
        </p:txBody>
      </p:sp>
      <p:sp>
        <p:nvSpPr>
          <p:cNvPr id="15" name="Rectangle 10">
            <a:extLst>
              <a:ext uri="{FF2B5EF4-FFF2-40B4-BE49-F238E27FC236}">
                <a16:creationId xmlns:a16="http://schemas.microsoft.com/office/drawing/2014/main" id="{64EBCD63-41AC-4505-AE1D-8FDD82D3A6E5}"/>
              </a:ext>
            </a:extLst>
          </p:cNvPr>
          <p:cNvSpPr>
            <a:spLocks noChangeArrowheads="1"/>
          </p:cNvSpPr>
          <p:nvPr/>
        </p:nvSpPr>
        <p:spPr bwMode="auto">
          <a:xfrm>
            <a:off x="14886" y="3429000"/>
            <a:ext cx="12150634"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eaLnBrk="1" hangingPunct="1">
              <a:tabLst>
                <a:tab pos="571500" algn="l"/>
                <a:tab pos="628650" algn="l"/>
                <a:tab pos="1257300" algn="l"/>
              </a:tabLst>
            </a:pPr>
            <a:r>
              <a:rPr lang="en-US" altLang="zh-TW" sz="2400" dirty="0">
                <a:latin typeface="Book Antiqua" pitchFamily="18" charset="0"/>
              </a:rPr>
              <a:t>2</a:t>
            </a:r>
            <a:r>
              <a:rPr lang="en-US" altLang="zh-TW" sz="2400" dirty="0">
                <a:latin typeface="Book Antiqua" pitchFamily="18" charset="0"/>
                <a:ea typeface="Times New Roman" pitchFamily="18" charset="0"/>
                <a:cs typeface="Times New Roman" pitchFamily="18" charset="0"/>
              </a:rPr>
              <a:t>. Inventory that is carried to provide a cushion against uncertainty of the demand is called</a:t>
            </a:r>
            <a:endParaRPr lang="en-US" altLang="zh-TW" sz="2400" dirty="0">
              <a:latin typeface="Book Antiqua" pitchFamily="18" charset="0"/>
            </a:endParaRPr>
          </a:p>
          <a:p>
            <a:pPr marL="914400" lvl="1" indent="-457200">
              <a:tabLst>
                <a:tab pos="571500" algn="l"/>
                <a:tab pos="628650" algn="l"/>
                <a:tab pos="1257300" algn="l"/>
              </a:tabLst>
            </a:pPr>
            <a:r>
              <a:rPr lang="en-US" altLang="zh-TW" sz="2400" dirty="0">
                <a:latin typeface="Book Antiqua" pitchFamily="18" charset="0"/>
                <a:ea typeface="Times New Roman" pitchFamily="18" charset="0"/>
                <a:cs typeface="Times New Roman" pitchFamily="18" charset="0"/>
              </a:rPr>
              <a:t>A) Seasonal inventory</a:t>
            </a:r>
            <a:endParaRPr lang="en-US" altLang="zh-TW" sz="2400" dirty="0">
              <a:latin typeface="Book Antiqua" pitchFamily="18" charset="0"/>
            </a:endParaRPr>
          </a:p>
          <a:p>
            <a:pPr marL="914400" lvl="1" indent="-457200">
              <a:tabLst>
                <a:tab pos="571500" algn="l"/>
                <a:tab pos="628650" algn="l"/>
                <a:tab pos="1257300" algn="l"/>
              </a:tabLst>
            </a:pPr>
            <a:r>
              <a:rPr lang="en-US" altLang="zh-TW" sz="2400" dirty="0">
                <a:latin typeface="Book Antiqua" pitchFamily="18" charset="0"/>
                <a:ea typeface="Times New Roman" pitchFamily="18" charset="0"/>
                <a:cs typeface="Times New Roman" pitchFamily="18" charset="0"/>
              </a:rPr>
              <a:t>B) </a:t>
            </a:r>
            <a:r>
              <a:rPr lang="en-US" altLang="zh-TW" sz="2400" dirty="0">
                <a:latin typeface="Book Antiqua" pitchFamily="18" charset="0"/>
              </a:rPr>
              <a:t>Safety Stock</a:t>
            </a:r>
          </a:p>
          <a:p>
            <a:pPr marL="914400" lvl="1" indent="-457200">
              <a:tabLst>
                <a:tab pos="571500" algn="l"/>
                <a:tab pos="628650" algn="l"/>
                <a:tab pos="1257300" algn="l"/>
              </a:tabLst>
            </a:pPr>
            <a:r>
              <a:rPr lang="en-US" altLang="zh-TW" sz="2400" dirty="0">
                <a:latin typeface="Book Antiqua" pitchFamily="18" charset="0"/>
              </a:rPr>
              <a:t>C) Cycle stock</a:t>
            </a:r>
          </a:p>
          <a:p>
            <a:pPr marL="914400" lvl="1" indent="-457200">
              <a:tabLst>
                <a:tab pos="571500" algn="l"/>
                <a:tab pos="628650" algn="l"/>
                <a:tab pos="1257300" algn="l"/>
              </a:tabLst>
            </a:pPr>
            <a:r>
              <a:rPr lang="en-US" altLang="zh-TW" sz="2400" dirty="0">
                <a:latin typeface="Book Antiqua" pitchFamily="18" charset="0"/>
                <a:ea typeface="Times New Roman" pitchFamily="18" charset="0"/>
                <a:cs typeface="Times New Roman" pitchFamily="18" charset="0"/>
              </a:rPr>
              <a:t>D) Pipeline inventory</a:t>
            </a:r>
            <a:endParaRPr lang="en-US" altLang="zh-TW" sz="2400" dirty="0">
              <a:latin typeface="Book Antiqua" pitchFamily="18" charset="0"/>
            </a:endParaRPr>
          </a:p>
          <a:p>
            <a:pPr marL="914400" lvl="1" indent="-457200">
              <a:tabLst>
                <a:tab pos="571500" algn="l"/>
                <a:tab pos="628650" algn="l"/>
                <a:tab pos="1257300" algn="l"/>
              </a:tabLst>
            </a:pPr>
            <a:r>
              <a:rPr lang="en-US" altLang="zh-TW" sz="2400" dirty="0">
                <a:latin typeface="Book Antiqua" pitchFamily="18" charset="0"/>
                <a:ea typeface="Times New Roman" pitchFamily="18" charset="0"/>
                <a:cs typeface="Times New Roman" pitchFamily="18" charset="0"/>
              </a:rPr>
              <a:t>E) Speculative inventory</a:t>
            </a:r>
          </a:p>
          <a:p>
            <a:pPr lvl="1"/>
            <a:endParaRPr lang="en-US" sz="2400" dirty="0"/>
          </a:p>
        </p:txBody>
      </p:sp>
    </p:spTree>
    <p:extLst>
      <p:ext uri="{BB962C8B-B14F-4D97-AF65-F5344CB8AC3E}">
        <p14:creationId xmlns:p14="http://schemas.microsoft.com/office/powerpoint/2010/main" val="258409727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nodeType="clickEffect">
                                  <p:stCondLst>
                                    <p:cond delay="0"/>
                                  </p:stCondLst>
                                  <p:childTnLst>
                                    <p:animClr clrSpc="rgb" dir="cw">
                                      <p:cBhvr override="childStyle">
                                        <p:cTn id="6" dur="500" fill="hold"/>
                                        <p:tgtEl>
                                          <p:spTgt spid="15">
                                            <p:txEl>
                                              <p:pRg st="2" end="2"/>
                                            </p:txEl>
                                          </p:spTgt>
                                        </p:tgtEl>
                                        <p:attrNameLst>
                                          <p:attrName>style.color</p:attrName>
                                        </p:attrNameLst>
                                      </p:cBhvr>
                                      <p:to>
                                        <a:schemeClr val="hlink"/>
                                      </p:to>
                                    </p:animClr>
                                    <p:animClr clrSpc="rgb" dir="cw">
                                      <p:cBhvr>
                                        <p:cTn id="7" dur="500" fill="hold"/>
                                        <p:tgtEl>
                                          <p:spTgt spid="15">
                                            <p:txEl>
                                              <p:pRg st="2" end="2"/>
                                            </p:txEl>
                                          </p:spTgt>
                                        </p:tgtEl>
                                        <p:attrNameLst>
                                          <p:attrName>fillcolor</p:attrName>
                                        </p:attrNameLst>
                                      </p:cBhvr>
                                      <p:to>
                                        <a:schemeClr val="hlink"/>
                                      </p:to>
                                    </p:animClr>
                                    <p:set>
                                      <p:cBhvr>
                                        <p:cTn id="8" dur="500" fill="hold"/>
                                        <p:tgtEl>
                                          <p:spTgt spid="15">
                                            <p:txEl>
                                              <p:pRg st="2" end="2"/>
                                            </p:txEl>
                                          </p:spTgt>
                                        </p:tgtEl>
                                        <p:attrNameLst>
                                          <p:attrName>fill.type</p:attrName>
                                        </p:attrNameLst>
                                      </p:cBhvr>
                                      <p:to>
                                        <p:strVal val="solid"/>
                                      </p:to>
                                    </p:set>
                                    <p:set>
                                      <p:cBhvr>
                                        <p:cTn id="9" dur="500" fill="hold"/>
                                        <p:tgtEl>
                                          <p:spTgt spid="15">
                                            <p:txEl>
                                              <p:pRg st="2" end="2"/>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3" name="Object 3"/>
          <p:cNvGraphicFramePr>
            <a:graphicFrameLocks noGrp="1" noChangeAspect="1"/>
          </p:cNvGraphicFramePr>
          <p:nvPr>
            <p:ph sz="quarter" idx="2"/>
          </p:nvPr>
        </p:nvGraphicFramePr>
        <p:xfrm>
          <a:off x="8020050" y="2882900"/>
          <a:ext cx="114300" cy="177800"/>
        </p:xfrm>
        <a:graphic>
          <a:graphicData uri="http://schemas.openxmlformats.org/presentationml/2006/ole">
            <mc:AlternateContent xmlns:mc="http://schemas.openxmlformats.org/markup-compatibility/2006">
              <mc:Choice xmlns:v="urn:schemas-microsoft-com:vml" Requires="v">
                <p:oleObj spid="_x0000_s4106" name="Equation" r:id="rId4" imgW="114102" imgH="177492" progId="">
                  <p:embed/>
                </p:oleObj>
              </mc:Choice>
              <mc:Fallback>
                <p:oleObj name="Equation" r:id="rId4" imgW="114102" imgH="177492" progId="">
                  <p:embed/>
                  <p:pic>
                    <p:nvPicPr>
                      <p:cNvPr id="15363" name="Object 3"/>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20050" y="2882900"/>
                        <a:ext cx="1143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38985" name="Text Box 9"/>
          <p:cNvSpPr txBox="1">
            <a:spLocks noChangeArrowheads="1"/>
          </p:cNvSpPr>
          <p:nvPr/>
        </p:nvSpPr>
        <p:spPr bwMode="auto">
          <a:xfrm>
            <a:off x="2208213" y="5445126"/>
            <a:ext cx="184150" cy="519113"/>
          </a:xfrm>
          <a:prstGeom prst="rect">
            <a:avLst/>
          </a:prstGeom>
          <a:noFill/>
          <a:ln w="12700">
            <a:noFill/>
            <a:miter lim="800000"/>
            <a:headEnd/>
            <a:tailEnd/>
          </a:ln>
          <a:effectLst>
            <a:outerShdw dist="107763" dir="2700000" algn="ctr" rotWithShape="0">
              <a:schemeClr val="bg2"/>
            </a:outerShdw>
          </a:effectLst>
        </p:spPr>
        <p:txBody>
          <a:bodyPr wrap="none">
            <a:spAutoFit/>
          </a:bodyPr>
          <a:lstStyle/>
          <a:p>
            <a:pPr>
              <a:defRPr/>
            </a:pPr>
            <a:endParaRPr lang="en-US" sz="2800" dirty="0"/>
          </a:p>
        </p:txBody>
      </p:sp>
      <p:sp>
        <p:nvSpPr>
          <p:cNvPr id="15374" name="Text Box 14"/>
          <p:cNvSpPr txBox="1">
            <a:spLocks noChangeArrowheads="1"/>
          </p:cNvSpPr>
          <p:nvPr/>
        </p:nvSpPr>
        <p:spPr bwMode="auto">
          <a:xfrm>
            <a:off x="32657" y="0"/>
            <a:ext cx="12159343" cy="646331"/>
          </a:xfrm>
          <a:prstGeom prst="rect">
            <a:avLst/>
          </a:prstGeom>
          <a:noFill/>
          <a:ln w="12700">
            <a:noFill/>
            <a:miter lim="800000"/>
            <a:headEnd/>
            <a:tailEnd/>
          </a:ln>
        </p:spPr>
        <p:txBody>
          <a:bodyPr wrap="square">
            <a:spAutoFit/>
          </a:bodyPr>
          <a:lstStyle/>
          <a:p>
            <a:pPr eaLnBrk="1" hangingPunct="1">
              <a:defRPr/>
            </a:pPr>
            <a:r>
              <a:rPr lang="en-US" sz="3600" dirty="0">
                <a:solidFill>
                  <a:srgbClr val="A80000"/>
                </a:solidFill>
                <a:latin typeface="Impact" pitchFamily="34" charset="0"/>
                <a:ea typeface="ＭＳ Ｐゴシック" pitchFamily="-65" charset="-128"/>
              </a:rPr>
              <a:t>Multiple Choice Questions</a:t>
            </a:r>
          </a:p>
        </p:txBody>
      </p:sp>
      <p:sp>
        <p:nvSpPr>
          <p:cNvPr id="6" name="Rectangle 10">
            <a:extLst>
              <a:ext uri="{FF2B5EF4-FFF2-40B4-BE49-F238E27FC236}">
                <a16:creationId xmlns:a16="http://schemas.microsoft.com/office/drawing/2014/main" id="{BDB9EF3F-9343-467A-9A14-42DB67A9DAEA}"/>
              </a:ext>
            </a:extLst>
          </p:cNvPr>
          <p:cNvSpPr>
            <a:spLocks noChangeArrowheads="1"/>
          </p:cNvSpPr>
          <p:nvPr/>
        </p:nvSpPr>
        <p:spPr bwMode="auto">
          <a:xfrm>
            <a:off x="0" y="893761"/>
            <a:ext cx="121920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dirty="0">
                <a:latin typeface="Book Antiqua" pitchFamily="18" charset="0"/>
              </a:rPr>
              <a:t>3.  In the basic EOQ model, if annual demand doubles, the effect on the EOQ is: </a:t>
            </a:r>
          </a:p>
          <a:p>
            <a:pPr marL="914400" lvl="1" indent="-457200">
              <a:buAutoNum type="alphaUcParenR"/>
            </a:pPr>
            <a:r>
              <a:rPr lang="en-US" sz="2400" dirty="0">
                <a:latin typeface="Book Antiqua" pitchFamily="18" charset="0"/>
              </a:rPr>
              <a:t>It doubles.				</a:t>
            </a:r>
          </a:p>
          <a:p>
            <a:pPr marL="914400" lvl="1" indent="-457200">
              <a:buAutoNum type="alphaUcParenR"/>
            </a:pPr>
            <a:r>
              <a:rPr lang="en-US" sz="2400" dirty="0">
                <a:latin typeface="Book Antiqua" pitchFamily="18" charset="0"/>
              </a:rPr>
              <a:t>It is four times its previous amount		</a:t>
            </a:r>
          </a:p>
          <a:p>
            <a:pPr marL="914400" lvl="1" indent="-457200">
              <a:buAutoNum type="alphaUcParenR"/>
            </a:pPr>
            <a:r>
              <a:rPr lang="en-US" sz="2400" dirty="0">
                <a:latin typeface="Book Antiqua" pitchFamily="18" charset="0"/>
              </a:rPr>
              <a:t>It is half its previous amount	 	</a:t>
            </a:r>
          </a:p>
          <a:p>
            <a:pPr marL="914400" lvl="1" indent="-457200">
              <a:buAutoNum type="alphaUcParenR"/>
            </a:pPr>
            <a:r>
              <a:rPr lang="en-US" sz="2400" dirty="0">
                <a:latin typeface="Book Antiqua" pitchFamily="18" charset="0"/>
              </a:rPr>
              <a:t>It is about 70% of its previous amount</a:t>
            </a:r>
          </a:p>
          <a:p>
            <a:pPr marL="914400" lvl="1" indent="-457200">
              <a:buAutoNum type="alphaUcParenR" startAt="5"/>
            </a:pPr>
            <a:r>
              <a:rPr lang="en-US" sz="2400" dirty="0">
                <a:latin typeface="Book Antiqua" pitchFamily="18" charset="0"/>
              </a:rPr>
              <a:t>It increases by just above 40%</a:t>
            </a:r>
          </a:p>
          <a:p>
            <a:pPr lvl="1"/>
            <a:endParaRPr lang="en-US" sz="2400" dirty="0">
              <a:latin typeface="Book Antiqua" pitchFamily="18" charset="0"/>
            </a:endParaRPr>
          </a:p>
        </p:txBody>
      </p:sp>
      <p:sp>
        <p:nvSpPr>
          <p:cNvPr id="7" name="Text Box 9">
            <a:extLst>
              <a:ext uri="{FF2B5EF4-FFF2-40B4-BE49-F238E27FC236}">
                <a16:creationId xmlns:a16="http://schemas.microsoft.com/office/drawing/2014/main" id="{6BBFFCC5-0742-44E7-80E7-DDDF2FF90634}"/>
              </a:ext>
            </a:extLst>
          </p:cNvPr>
          <p:cNvSpPr txBox="1">
            <a:spLocks noChangeArrowheads="1"/>
          </p:cNvSpPr>
          <p:nvPr/>
        </p:nvSpPr>
        <p:spPr bwMode="auto">
          <a:xfrm>
            <a:off x="6227997" y="5766103"/>
            <a:ext cx="184150" cy="519113"/>
          </a:xfrm>
          <a:prstGeom prst="rect">
            <a:avLst/>
          </a:prstGeom>
          <a:noFill/>
          <a:ln w="12700">
            <a:noFill/>
            <a:miter lim="800000"/>
            <a:headEnd/>
            <a:tailEnd/>
          </a:ln>
          <a:effectLst>
            <a:outerShdw dist="107763" dir="2700000" algn="ctr" rotWithShape="0">
              <a:schemeClr val="bg2"/>
            </a:outerShdw>
          </a:effectLst>
        </p:spPr>
        <p:txBody>
          <a:bodyPr wrap="none">
            <a:spAutoFit/>
          </a:bodyPr>
          <a:lstStyle/>
          <a:p>
            <a:pPr>
              <a:defRPr/>
            </a:pPr>
            <a:endParaRPr lang="en-US" sz="2800" dirty="0"/>
          </a:p>
        </p:txBody>
      </p:sp>
      <p:graphicFrame>
        <p:nvGraphicFramePr>
          <p:cNvPr id="8" name="Object 7">
            <a:extLst>
              <a:ext uri="{FF2B5EF4-FFF2-40B4-BE49-F238E27FC236}">
                <a16:creationId xmlns:a16="http://schemas.microsoft.com/office/drawing/2014/main" id="{D3D9CC7B-5501-4042-A3DF-CCCB019AD3CA}"/>
              </a:ext>
            </a:extLst>
          </p:cNvPr>
          <p:cNvGraphicFramePr>
            <a:graphicFrameLocks noChangeAspect="1"/>
          </p:cNvGraphicFramePr>
          <p:nvPr/>
        </p:nvGraphicFramePr>
        <p:xfrm>
          <a:off x="304800" y="3452833"/>
          <a:ext cx="1654175" cy="744538"/>
        </p:xfrm>
        <a:graphic>
          <a:graphicData uri="http://schemas.openxmlformats.org/presentationml/2006/ole">
            <mc:AlternateContent xmlns:mc="http://schemas.openxmlformats.org/markup-compatibility/2006">
              <mc:Choice xmlns:v="urn:schemas-microsoft-com:vml" Requires="v">
                <p:oleObj spid="_x0000_s4107" name="Equation" r:id="rId6" imgW="990360" imgH="444240" progId="Equation.3">
                  <p:embed/>
                </p:oleObj>
              </mc:Choice>
              <mc:Fallback>
                <p:oleObj name="Equation" r:id="rId6" imgW="990360" imgH="444240" progId="Equation.3">
                  <p:embed/>
                  <p:pic>
                    <p:nvPicPr>
                      <p:cNvPr id="8" name="Object 7">
                        <a:extLst>
                          <a:ext uri="{FF2B5EF4-FFF2-40B4-BE49-F238E27FC236}">
                            <a16:creationId xmlns:a16="http://schemas.microsoft.com/office/drawing/2014/main" id="{D3D9CC7B-5501-4042-A3DF-CCCB019AD3CA}"/>
                          </a:ext>
                        </a:extLst>
                      </p:cNvPr>
                      <p:cNvPicPr>
                        <a:picLocks noChangeAspect="1" noChangeArrowheads="1"/>
                      </p:cNvPicPr>
                      <p:nvPr/>
                    </p:nvPicPr>
                    <p:blipFill>
                      <a:blip r:embed="rId7"/>
                      <a:srcRect/>
                      <a:stretch>
                        <a:fillRect/>
                      </a:stretch>
                    </p:blipFill>
                    <p:spPr bwMode="auto">
                      <a:xfrm>
                        <a:off x="304800" y="3452833"/>
                        <a:ext cx="1654175" cy="744538"/>
                      </a:xfrm>
                      <a:prstGeom prst="rect">
                        <a:avLst/>
                      </a:prstGeom>
                      <a:noFill/>
                    </p:spPr>
                  </p:pic>
                </p:oleObj>
              </mc:Fallback>
            </mc:AlternateContent>
          </a:graphicData>
        </a:graphic>
      </p:graphicFrame>
      <p:graphicFrame>
        <p:nvGraphicFramePr>
          <p:cNvPr id="9" name="Object 8">
            <a:extLst>
              <a:ext uri="{FF2B5EF4-FFF2-40B4-BE49-F238E27FC236}">
                <a16:creationId xmlns:a16="http://schemas.microsoft.com/office/drawing/2014/main" id="{53E301A4-6E11-41C3-82E7-BF801D54550E}"/>
              </a:ext>
            </a:extLst>
          </p:cNvPr>
          <p:cNvGraphicFramePr>
            <a:graphicFrameLocks noChangeAspect="1"/>
          </p:cNvGraphicFramePr>
          <p:nvPr/>
        </p:nvGraphicFramePr>
        <p:xfrm>
          <a:off x="2971800" y="3512125"/>
          <a:ext cx="2036763" cy="744538"/>
        </p:xfrm>
        <a:graphic>
          <a:graphicData uri="http://schemas.openxmlformats.org/presentationml/2006/ole">
            <mc:AlternateContent xmlns:mc="http://schemas.openxmlformats.org/markup-compatibility/2006">
              <mc:Choice xmlns:v="urn:schemas-microsoft-com:vml" Requires="v">
                <p:oleObj spid="_x0000_s4108" name="Equation" r:id="rId8" imgW="1218960" imgH="444240" progId="Equation.3">
                  <p:embed/>
                </p:oleObj>
              </mc:Choice>
              <mc:Fallback>
                <p:oleObj name="Equation" r:id="rId8" imgW="1218960" imgH="444240" progId="Equation.3">
                  <p:embed/>
                  <p:pic>
                    <p:nvPicPr>
                      <p:cNvPr id="9" name="Object 8">
                        <a:extLst>
                          <a:ext uri="{FF2B5EF4-FFF2-40B4-BE49-F238E27FC236}">
                            <a16:creationId xmlns:a16="http://schemas.microsoft.com/office/drawing/2014/main" id="{53E301A4-6E11-41C3-82E7-BF801D54550E}"/>
                          </a:ext>
                        </a:extLst>
                      </p:cNvPr>
                      <p:cNvPicPr>
                        <a:picLocks noChangeAspect="1" noChangeArrowheads="1"/>
                      </p:cNvPicPr>
                      <p:nvPr/>
                    </p:nvPicPr>
                    <p:blipFill>
                      <a:blip r:embed="rId9"/>
                      <a:srcRect/>
                      <a:stretch>
                        <a:fillRect/>
                      </a:stretch>
                    </p:blipFill>
                    <p:spPr bwMode="auto">
                      <a:xfrm>
                        <a:off x="2971800" y="3512125"/>
                        <a:ext cx="2036763" cy="744538"/>
                      </a:xfrm>
                      <a:prstGeom prst="rect">
                        <a:avLst/>
                      </a:prstGeom>
                      <a:noFill/>
                    </p:spPr>
                  </p:pic>
                </p:oleObj>
              </mc:Fallback>
            </mc:AlternateContent>
          </a:graphicData>
        </a:graphic>
      </p:graphicFrame>
      <p:graphicFrame>
        <p:nvGraphicFramePr>
          <p:cNvPr id="10" name="Object 9">
            <a:extLst>
              <a:ext uri="{FF2B5EF4-FFF2-40B4-BE49-F238E27FC236}">
                <a16:creationId xmlns:a16="http://schemas.microsoft.com/office/drawing/2014/main" id="{DDC58FEC-9770-489C-B1DB-CAF9B79B2C70}"/>
              </a:ext>
            </a:extLst>
          </p:cNvPr>
          <p:cNvGraphicFramePr>
            <a:graphicFrameLocks noChangeAspect="1"/>
          </p:cNvGraphicFramePr>
          <p:nvPr/>
        </p:nvGraphicFramePr>
        <p:xfrm>
          <a:off x="1219200" y="5183022"/>
          <a:ext cx="3309937" cy="744537"/>
        </p:xfrm>
        <a:graphic>
          <a:graphicData uri="http://schemas.openxmlformats.org/presentationml/2006/ole">
            <mc:AlternateContent xmlns:mc="http://schemas.openxmlformats.org/markup-compatibility/2006">
              <mc:Choice xmlns:v="urn:schemas-microsoft-com:vml" Requires="v">
                <p:oleObj spid="_x0000_s4109" name="Equation" r:id="rId10" imgW="1981080" imgH="444240" progId="Equation.3">
                  <p:embed/>
                </p:oleObj>
              </mc:Choice>
              <mc:Fallback>
                <p:oleObj name="Equation" r:id="rId10" imgW="1981080" imgH="444240" progId="Equation.3">
                  <p:embed/>
                  <p:pic>
                    <p:nvPicPr>
                      <p:cNvPr id="10" name="Object 9">
                        <a:extLst>
                          <a:ext uri="{FF2B5EF4-FFF2-40B4-BE49-F238E27FC236}">
                            <a16:creationId xmlns:a16="http://schemas.microsoft.com/office/drawing/2014/main" id="{DDC58FEC-9770-489C-B1DB-CAF9B79B2C70}"/>
                          </a:ext>
                        </a:extLst>
                      </p:cNvPr>
                      <p:cNvPicPr>
                        <a:picLocks noChangeAspect="1" noChangeArrowheads="1"/>
                      </p:cNvPicPr>
                      <p:nvPr/>
                    </p:nvPicPr>
                    <p:blipFill>
                      <a:blip r:embed="rId11"/>
                      <a:srcRect/>
                      <a:stretch>
                        <a:fillRect/>
                      </a:stretch>
                    </p:blipFill>
                    <p:spPr bwMode="auto">
                      <a:xfrm>
                        <a:off x="1219200" y="5183022"/>
                        <a:ext cx="3309937" cy="744537"/>
                      </a:xfrm>
                      <a:prstGeom prst="rect">
                        <a:avLst/>
                      </a:prstGeom>
                      <a:noFill/>
                    </p:spPr>
                  </p:pic>
                </p:oleObj>
              </mc:Fallback>
            </mc:AlternateContent>
          </a:graphicData>
        </a:graphic>
      </p:graphicFrame>
    </p:spTree>
    <p:extLst>
      <p:ext uri="{BB962C8B-B14F-4D97-AF65-F5344CB8AC3E}">
        <p14:creationId xmlns:p14="http://schemas.microsoft.com/office/powerpoint/2010/main" val="365950160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ssolv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dissolv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mph" presetSubtype="2" fill="hold" nodeType="clickEffect">
                                  <p:stCondLst>
                                    <p:cond delay="0"/>
                                  </p:stCondLst>
                                  <p:childTnLst>
                                    <p:animClr clrSpc="rgb" dir="cw">
                                      <p:cBhvr override="childStyle">
                                        <p:cTn id="21" dur="2000" fill="hold"/>
                                        <p:tgtEl>
                                          <p:spTgt spid="6">
                                            <p:txEl>
                                              <p:pRg st="5" end="5"/>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latin typeface="Book Antiqua" panose="02040602050305030304" pitchFamily="18" charset="0"/>
              </a:rPr>
              <a:t>60 kits in a product @ $10 / kit</a:t>
            </a:r>
          </a:p>
          <a:p>
            <a:pPr marL="0" indent="0">
              <a:buNone/>
            </a:pPr>
            <a:r>
              <a:rPr lang="en-US" dirty="0">
                <a:latin typeface="Book Antiqua" panose="02040602050305030304" pitchFamily="18" charset="0"/>
              </a:rPr>
              <a:t>Input Material Cost = $600</a:t>
            </a:r>
          </a:p>
          <a:p>
            <a:pPr marL="0" indent="0">
              <a:buNone/>
            </a:pPr>
            <a:r>
              <a:rPr lang="en-US" dirty="0">
                <a:latin typeface="Book Antiqua" panose="02040602050305030304" pitchFamily="18" charset="0"/>
              </a:rPr>
              <a:t>Interest rate about 10%</a:t>
            </a:r>
          </a:p>
          <a:p>
            <a:pPr marL="0" indent="0">
              <a:buNone/>
            </a:pPr>
            <a:r>
              <a:rPr lang="en-US" dirty="0">
                <a:latin typeface="Book Antiqua" panose="02040602050305030304" pitchFamily="18" charset="0"/>
              </a:rPr>
              <a:t>H = 10%(600) = $60/year</a:t>
            </a:r>
          </a:p>
          <a:p>
            <a:pPr marL="0" indent="0">
              <a:buNone/>
            </a:pPr>
            <a:r>
              <a:rPr lang="en-US" dirty="0">
                <a:latin typeface="Book Antiqua" panose="02040602050305030304" pitchFamily="18" charset="0"/>
              </a:rPr>
              <a:t>50 days + 7*24 days + 50 days = 268 days</a:t>
            </a:r>
          </a:p>
          <a:p>
            <a:pPr marL="0" indent="0">
              <a:buNone/>
            </a:pPr>
            <a:r>
              <a:rPr lang="en-US" dirty="0">
                <a:latin typeface="Book Antiqua" panose="02040602050305030304" pitchFamily="18" charset="0"/>
              </a:rPr>
              <a:t>What is R?  What is H?</a:t>
            </a:r>
          </a:p>
          <a:p>
            <a:pPr marL="0" indent="0">
              <a:buNone/>
            </a:pPr>
            <a:r>
              <a:rPr lang="en-US" dirty="0">
                <a:latin typeface="Book Antiqua" panose="02040602050305030304" pitchFamily="18" charset="0"/>
              </a:rPr>
              <a:t>Estimate Average R for year, or for 268 days,  or for month,  or for day</a:t>
            </a:r>
          </a:p>
          <a:p>
            <a:pPr marL="0" indent="0">
              <a:buNone/>
            </a:pPr>
            <a:r>
              <a:rPr lang="en-US" dirty="0">
                <a:latin typeface="Book Antiqua" panose="02040602050305030304" pitchFamily="18" charset="0"/>
              </a:rPr>
              <a:t>R /day </a:t>
            </a:r>
            <a:r>
              <a:rPr lang="en-US" dirty="0">
                <a:latin typeface="Book Antiqua" panose="02040602050305030304" pitchFamily="18" charset="0"/>
                <a:sym typeface="Wingdings" panose="05000000000000000000" pitchFamily="2" charset="2"/>
              </a:rPr>
              <a:t> H/365 = 60/365 = 16.5 cents/day</a:t>
            </a:r>
          </a:p>
          <a:p>
            <a:pPr marL="0" indent="0">
              <a:buNone/>
            </a:pPr>
            <a:r>
              <a:rPr lang="en-US" dirty="0">
                <a:latin typeface="Book Antiqua" panose="02040602050305030304" pitchFamily="18" charset="0"/>
              </a:rPr>
              <a:t>R /month  </a:t>
            </a:r>
            <a:r>
              <a:rPr lang="en-US" dirty="0">
                <a:latin typeface="Book Antiqua" panose="02040602050305030304" pitchFamily="18" charset="0"/>
                <a:sym typeface="Wingdings" panose="05000000000000000000" pitchFamily="2" charset="2"/>
              </a:rPr>
              <a:t> H/12 = 60/12 = $5/month </a:t>
            </a:r>
          </a:p>
          <a:p>
            <a:pPr marL="0" indent="0">
              <a:buNone/>
            </a:pPr>
            <a:r>
              <a:rPr lang="en-US" dirty="0">
                <a:latin typeface="Book Antiqua" panose="02040602050305030304" pitchFamily="18" charset="0"/>
                <a:sym typeface="Wingdings" panose="05000000000000000000" pitchFamily="2" charset="2"/>
              </a:rPr>
              <a:t>R/268 day  268H/365 = </a:t>
            </a:r>
          </a:p>
          <a:p>
            <a:pPr marL="0" indent="0">
              <a:buNone/>
            </a:pPr>
            <a:endParaRPr lang="en-US" dirty="0">
              <a:latin typeface="Book Antiqua" panose="02040602050305030304" pitchFamily="18" charset="0"/>
              <a:sym typeface="Wingdings" panose="05000000000000000000" pitchFamily="2" charset="2"/>
            </a:endParaRPr>
          </a:p>
          <a:p>
            <a:pPr marL="0" indent="0">
              <a:buNone/>
            </a:pPr>
            <a:endParaRPr lang="en-US" dirty="0">
              <a:latin typeface="Book Antiqua" panose="02040602050305030304" pitchFamily="18" charset="0"/>
            </a:endParaRPr>
          </a:p>
          <a:p>
            <a:endParaRPr lang="en-US" dirty="0"/>
          </a:p>
        </p:txBody>
      </p:sp>
      <p:sp>
        <p:nvSpPr>
          <p:cNvPr id="3" name="Title 2"/>
          <p:cNvSpPr>
            <a:spLocks noGrp="1"/>
          </p:cNvSpPr>
          <p:nvPr>
            <p:ph type="title"/>
          </p:nvPr>
        </p:nvSpPr>
        <p:spPr/>
        <p:txBody>
          <a:bodyPr/>
          <a:lstStyle/>
          <a:p>
            <a:pPr>
              <a:defRPr/>
            </a:pPr>
            <a:r>
              <a:rPr lang="en-US" kern="1200" dirty="0">
                <a:cs typeface="+mn-cs"/>
              </a:rPr>
              <a:t>S, H and R in the Game</a:t>
            </a:r>
          </a:p>
        </p:txBody>
      </p:sp>
    </p:spTree>
    <p:extLst>
      <p:ext uri="{BB962C8B-B14F-4D97-AF65-F5344CB8AC3E}">
        <p14:creationId xmlns:p14="http://schemas.microsoft.com/office/powerpoint/2010/main" val="415395770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fade">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fade">
                                      <p:cBhvr>
                                        <p:cTn id="47" dur="5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fade">
                                      <p:cBhvr>
                                        <p:cTn id="52"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11"/>
          <p:cNvSpPr txBox="1">
            <a:spLocks noChangeArrowheads="1"/>
          </p:cNvSpPr>
          <p:nvPr/>
        </p:nvSpPr>
        <p:spPr bwMode="auto">
          <a:xfrm>
            <a:off x="0" y="9236"/>
            <a:ext cx="9144000" cy="707886"/>
          </a:xfrm>
          <a:prstGeom prst="rect">
            <a:avLst/>
          </a:prstGeom>
          <a:noFill/>
          <a:ln w="9525">
            <a:noFill/>
            <a:miter lim="800000"/>
            <a:headEnd/>
            <a:tailEnd/>
          </a:ln>
        </p:spPr>
        <p:txBody>
          <a:bodyPr wrap="square">
            <a:spAutoFit/>
          </a:bodyPr>
          <a:lstStyle/>
          <a:p>
            <a:pPr>
              <a:spcAft>
                <a:spcPts val="600"/>
              </a:spcAft>
              <a:defRPr/>
            </a:pPr>
            <a:r>
              <a:rPr lang="en-US" sz="4000" dirty="0">
                <a:solidFill>
                  <a:srgbClr val="AA0000"/>
                </a:solidFill>
                <a:latin typeface="Impact" pitchFamily="34" charset="0"/>
              </a:rPr>
              <a:t>Why not Always Centralized</a:t>
            </a:r>
          </a:p>
        </p:txBody>
      </p:sp>
      <p:sp>
        <p:nvSpPr>
          <p:cNvPr id="6" name="Text Box 24"/>
          <p:cNvSpPr txBox="1">
            <a:spLocks noChangeArrowheads="1"/>
          </p:cNvSpPr>
          <p:nvPr/>
        </p:nvSpPr>
        <p:spPr bwMode="auto">
          <a:xfrm>
            <a:off x="152400" y="838200"/>
            <a:ext cx="9074150" cy="3120854"/>
          </a:xfrm>
          <a:prstGeom prst="rect">
            <a:avLst/>
          </a:prstGeom>
          <a:noFill/>
          <a:ln w="9525">
            <a:noFill/>
            <a:miter lim="800000"/>
            <a:headEnd/>
            <a:tailEnd/>
          </a:ln>
        </p:spPr>
        <p:txBody>
          <a:bodyPr wrap="square">
            <a:spAutoFit/>
          </a:bodyPr>
          <a:lstStyle/>
          <a:p>
            <a:pPr eaLnBrk="0" hangingPunct="0">
              <a:lnSpc>
                <a:spcPct val="120000"/>
              </a:lnSpc>
              <a:spcBef>
                <a:spcPct val="20000"/>
              </a:spcBef>
              <a:buClr>
                <a:srgbClr val="000000"/>
              </a:buClr>
              <a:buFont typeface="Wingdings" pitchFamily="2" charset="2"/>
              <a:buNone/>
            </a:pPr>
            <a:r>
              <a:rPr lang="en-US" sz="2400" dirty="0">
                <a:latin typeface="Book Antiqua" pitchFamily="18" charset="0"/>
              </a:rPr>
              <a:t>If centralization reduces inventory, why doesn’t everybody do it?  </a:t>
            </a:r>
          </a:p>
          <a:p>
            <a:pPr lvl="1">
              <a:lnSpc>
                <a:spcPct val="120000"/>
              </a:lnSpc>
              <a:spcBef>
                <a:spcPct val="20000"/>
              </a:spcBef>
              <a:buClr>
                <a:srgbClr val="1A1A74"/>
              </a:buClr>
              <a:buFont typeface="Times New Roman" pitchFamily="18" charset="0"/>
              <a:buChar char="–"/>
            </a:pPr>
            <a:r>
              <a:rPr lang="en-US" sz="2400" dirty="0">
                <a:latin typeface="Book Antiqua" pitchFamily="18" charset="0"/>
              </a:rPr>
              <a:t> Higher transportation cost</a:t>
            </a:r>
          </a:p>
          <a:p>
            <a:pPr lvl="1" eaLnBrk="0" hangingPunct="0">
              <a:lnSpc>
                <a:spcPct val="120000"/>
              </a:lnSpc>
              <a:spcBef>
                <a:spcPct val="20000"/>
              </a:spcBef>
              <a:buClr>
                <a:srgbClr val="1A1A74"/>
              </a:buClr>
              <a:buFont typeface="Times New Roman" pitchFamily="18" charset="0"/>
              <a:buChar char="–"/>
            </a:pPr>
            <a:r>
              <a:rPr lang="en-US" sz="2400" dirty="0">
                <a:latin typeface="Book Antiqua" pitchFamily="18" charset="0"/>
              </a:rPr>
              <a:t> Longer response time</a:t>
            </a:r>
          </a:p>
          <a:p>
            <a:pPr marL="738188" lvl="1" indent="-276225">
              <a:lnSpc>
                <a:spcPct val="120000"/>
              </a:lnSpc>
              <a:spcBef>
                <a:spcPct val="20000"/>
              </a:spcBef>
              <a:buClr>
                <a:srgbClr val="1A1A74"/>
              </a:buClr>
              <a:buFont typeface="Times New Roman" pitchFamily="18" charset="0"/>
              <a:buChar char="–"/>
            </a:pPr>
            <a:r>
              <a:rPr lang="en-US" sz="2400" dirty="0">
                <a:latin typeface="Book Antiqua" pitchFamily="18" charset="0"/>
              </a:rPr>
              <a:t>Less understanding of customer needs, cultural and regulatory barriers</a:t>
            </a:r>
          </a:p>
          <a:p>
            <a:pPr eaLnBrk="0" hangingPunct="0">
              <a:lnSpc>
                <a:spcPct val="120000"/>
              </a:lnSpc>
              <a:spcBef>
                <a:spcPct val="20000"/>
              </a:spcBef>
              <a:buClr>
                <a:srgbClr val="1A1A74"/>
              </a:buClr>
              <a:buFont typeface="Times New Roman" pitchFamily="18" charset="0"/>
              <a:buNone/>
            </a:pPr>
            <a:r>
              <a:rPr lang="en-US" sz="2400" dirty="0">
                <a:latin typeface="Book Antiqua" pitchFamily="18" charset="0"/>
              </a:rPr>
              <a:t>These disadvantages my reduce the demand.  </a:t>
            </a:r>
          </a:p>
        </p:txBody>
      </p:sp>
    </p:spTree>
    <p:extLst>
      <p:ext uri="{BB962C8B-B14F-4D97-AF65-F5344CB8AC3E}">
        <p14:creationId xmlns:p14="http://schemas.microsoft.com/office/powerpoint/2010/main" val="1142797936"/>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dissolv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dissolv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dissolv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dissolve">
                                      <p:cBhvr>
                                        <p:cTn id="2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bldLvl="2"/>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11"/>
          <p:cNvSpPr txBox="1">
            <a:spLocks noChangeArrowheads="1"/>
          </p:cNvSpPr>
          <p:nvPr/>
        </p:nvSpPr>
        <p:spPr bwMode="auto">
          <a:xfrm>
            <a:off x="0" y="27352"/>
            <a:ext cx="9144000" cy="707886"/>
          </a:xfrm>
          <a:prstGeom prst="rect">
            <a:avLst/>
          </a:prstGeom>
          <a:noFill/>
          <a:ln w="9525">
            <a:noFill/>
            <a:miter lim="800000"/>
            <a:headEnd/>
            <a:tailEnd/>
          </a:ln>
        </p:spPr>
        <p:txBody>
          <a:bodyPr wrap="square">
            <a:spAutoFit/>
          </a:bodyPr>
          <a:lstStyle/>
          <a:p>
            <a:pPr>
              <a:defRPr/>
            </a:pPr>
            <a:r>
              <a:rPr lang="en-US" sz="4000" dirty="0">
                <a:solidFill>
                  <a:srgbClr val="AA0000"/>
                </a:solidFill>
                <a:latin typeface="Impact" pitchFamily="34" charset="0"/>
              </a:rPr>
              <a:t>Formula Proof for Total Cost of EOQ</a:t>
            </a:r>
          </a:p>
        </p:txBody>
      </p:sp>
      <mc:AlternateContent xmlns:mc="http://schemas.openxmlformats.org/markup-compatibility/2006">
        <mc:Choice xmlns:a14="http://schemas.microsoft.com/office/drawing/2010/main" Requires="a14">
          <p:sp>
            <p:nvSpPr>
              <p:cNvPr id="8" name="Content Placeholder 1"/>
              <p:cNvSpPr txBox="1">
                <a:spLocks/>
              </p:cNvSpPr>
              <p:nvPr/>
            </p:nvSpPr>
            <p:spPr>
              <a:xfrm>
                <a:off x="36945" y="735238"/>
                <a:ext cx="12078855" cy="5877272"/>
              </a:xfrm>
              <a:prstGeom prst="rect">
                <a:avLst/>
              </a:prstGeom>
            </p:spPr>
            <p:txBody>
              <a:bodyPr/>
              <a:lstStyle/>
              <a:p>
                <a:pPr>
                  <a:spcBef>
                    <a:spcPct val="20000"/>
                  </a:spcBef>
                  <a:defRPr/>
                </a:pPr>
                <a:r>
                  <a:rPr lang="en-US" sz="2400" kern="0" dirty="0">
                    <a:latin typeface="Book Antiqua" pitchFamily="18" charset="0"/>
                    <a:ea typeface="+mn-ea"/>
                  </a:rPr>
                  <a:t>Total cost of any Q?</a:t>
                </a:r>
              </a:p>
              <a:p>
                <a:pPr>
                  <a:spcBef>
                    <a:spcPct val="20000"/>
                  </a:spcBef>
                  <a:defRPr/>
                </a:pPr>
                <a:r>
                  <a:rPr lang="en-US" sz="2400" kern="0" dirty="0">
                    <a:latin typeface="Book Antiqua" pitchFamily="18" charset="0"/>
                    <a:ea typeface="+mn-ea"/>
                  </a:rPr>
                  <a:t>TC</a:t>
                </a:r>
                <a:r>
                  <a:rPr lang="en-US" sz="2400" kern="0" baseline="-25000" dirty="0">
                    <a:latin typeface="Book Antiqua" pitchFamily="18" charset="0"/>
                    <a:ea typeface="+mn-ea"/>
                  </a:rPr>
                  <a:t>Q </a:t>
                </a:r>
                <a:r>
                  <a:rPr lang="en-US" sz="2400" kern="0" dirty="0">
                    <a:latin typeface="Book Antiqua" pitchFamily="18" charset="0"/>
                    <a:ea typeface="+mn-ea"/>
                  </a:rPr>
                  <a:t>= SR/Q + HQ/2</a:t>
                </a:r>
              </a:p>
              <a:p>
                <a:pPr>
                  <a:spcBef>
                    <a:spcPct val="20000"/>
                  </a:spcBef>
                  <a:defRPr/>
                </a:pPr>
                <a:r>
                  <a:rPr lang="en-US" sz="2400" kern="0" dirty="0">
                    <a:latin typeface="Book Antiqua" pitchFamily="18" charset="0"/>
                    <a:ea typeface="+mn-ea"/>
                  </a:rPr>
                  <a:t>Total Cost of EOQ? The same as above, but can also be simplified</a:t>
                </a:r>
              </a:p>
              <a:p>
                <a:pPr>
                  <a:spcBef>
                    <a:spcPct val="20000"/>
                  </a:spcBef>
                  <a:defRPr/>
                </a:pPr>
                <a:endParaRPr lang="en-US" sz="2400" kern="0" dirty="0">
                  <a:latin typeface="Book Antiqua" pitchFamily="18" charset="0"/>
                  <a:ea typeface="+mn-ea"/>
                </a:endParaRPr>
              </a:p>
              <a:p>
                <a:pPr lvl="0">
                  <a:spcBef>
                    <a:spcPct val="20000"/>
                  </a:spcBef>
                  <a:defRPr/>
                </a:pPr>
                <a14:m>
                  <m:oMath xmlns:m="http://schemas.openxmlformats.org/officeDocument/2006/math">
                    <m:sSub>
                      <m:sSubPr>
                        <m:ctrlPr>
                          <a:rPr lang="en-US" sz="2400" i="1" kern="0">
                            <a:latin typeface="Cambria Math" panose="02040503050406030204" pitchFamily="18" charset="0"/>
                            <a:ea typeface="+mn-ea"/>
                          </a:rPr>
                        </m:ctrlPr>
                      </m:sSubPr>
                      <m:e>
                        <m:r>
                          <a:rPr lang="en-US" sz="2400" i="1" kern="0">
                            <a:latin typeface="Cambria Math"/>
                            <a:ea typeface="+mn-ea"/>
                          </a:rPr>
                          <m:t>𝑇𝐶</m:t>
                        </m:r>
                      </m:e>
                      <m:sub>
                        <m:r>
                          <a:rPr lang="en-US" sz="2400" i="1" kern="0">
                            <a:latin typeface="Cambria Math"/>
                            <a:ea typeface="+mn-ea"/>
                          </a:rPr>
                          <m:t>𝐸𝑂𝑄</m:t>
                        </m:r>
                      </m:sub>
                    </m:sSub>
                    <m:r>
                      <a:rPr lang="en-US" sz="2400" i="1" kern="0">
                        <a:latin typeface="Cambria Math"/>
                        <a:ea typeface="+mn-ea"/>
                      </a:rPr>
                      <m:t>=</m:t>
                    </m:r>
                    <m:f>
                      <m:fPr>
                        <m:ctrlPr>
                          <a:rPr lang="en-US" sz="2400" i="1" kern="0">
                            <a:latin typeface="Cambria Math" panose="02040503050406030204" pitchFamily="18" charset="0"/>
                            <a:ea typeface="+mn-ea"/>
                          </a:rPr>
                        </m:ctrlPr>
                      </m:fPr>
                      <m:num>
                        <m:r>
                          <a:rPr lang="en-US" sz="2400" i="1" kern="0">
                            <a:latin typeface="Cambria Math"/>
                            <a:ea typeface="+mn-ea"/>
                          </a:rPr>
                          <m:t>𝑆𝑅</m:t>
                        </m:r>
                      </m:num>
                      <m:den>
                        <m:rad>
                          <m:radPr>
                            <m:degHide m:val="on"/>
                            <m:ctrlPr>
                              <a:rPr lang="en-US" sz="2400" i="1" kern="0">
                                <a:latin typeface="Cambria Math" panose="02040503050406030204" pitchFamily="18" charset="0"/>
                                <a:ea typeface="+mn-ea"/>
                              </a:rPr>
                            </m:ctrlPr>
                          </m:radPr>
                          <m:deg/>
                          <m:e>
                            <m:f>
                              <m:fPr>
                                <m:ctrlPr>
                                  <a:rPr lang="en-US" sz="2400" i="1" kern="0">
                                    <a:latin typeface="Cambria Math" panose="02040503050406030204" pitchFamily="18" charset="0"/>
                                    <a:ea typeface="+mn-ea"/>
                                  </a:rPr>
                                </m:ctrlPr>
                              </m:fPr>
                              <m:num>
                                <m:r>
                                  <a:rPr lang="en-US" sz="2400" i="1" kern="0">
                                    <a:latin typeface="Cambria Math"/>
                                    <a:ea typeface="+mn-ea"/>
                                  </a:rPr>
                                  <m:t>2</m:t>
                                </m:r>
                                <m:r>
                                  <a:rPr lang="en-US" sz="2400" i="1" kern="0">
                                    <a:latin typeface="Cambria Math"/>
                                    <a:ea typeface="+mn-ea"/>
                                  </a:rPr>
                                  <m:t>𝑅𝑆</m:t>
                                </m:r>
                              </m:num>
                              <m:den>
                                <m:r>
                                  <a:rPr lang="en-US" sz="2400" i="1" kern="0">
                                    <a:latin typeface="Cambria Math"/>
                                    <a:ea typeface="+mn-ea"/>
                                  </a:rPr>
                                  <m:t>𝐻</m:t>
                                </m:r>
                              </m:den>
                            </m:f>
                          </m:e>
                        </m:rad>
                      </m:den>
                    </m:f>
                  </m:oMath>
                </a14:m>
                <a:r>
                  <a:rPr lang="en-US" sz="2400" kern="0" dirty="0">
                    <a:latin typeface="Book Antiqua" pitchFamily="18" charset="0"/>
                    <a:ea typeface="+mn-ea"/>
                  </a:rPr>
                  <a:t> +</a:t>
                </a:r>
                <a14:m>
                  <m:oMath xmlns:m="http://schemas.openxmlformats.org/officeDocument/2006/math">
                    <m:f>
                      <m:fPr>
                        <m:ctrlPr>
                          <a:rPr lang="en-US" sz="2400" i="1" kern="0" dirty="0">
                            <a:latin typeface="Cambria Math" panose="02040503050406030204" pitchFamily="18" charset="0"/>
                            <a:ea typeface="+mn-ea"/>
                          </a:rPr>
                        </m:ctrlPr>
                      </m:fPr>
                      <m:num>
                        <m:r>
                          <a:rPr lang="en-US" sz="2400" i="1" kern="0" dirty="0">
                            <a:latin typeface="Cambria Math"/>
                            <a:ea typeface="+mn-ea"/>
                          </a:rPr>
                          <m:t>𝐻</m:t>
                        </m:r>
                        <m:rad>
                          <m:radPr>
                            <m:degHide m:val="on"/>
                            <m:ctrlPr>
                              <a:rPr lang="en-US" sz="2400" i="1" kern="0">
                                <a:latin typeface="Cambria Math" panose="02040503050406030204" pitchFamily="18" charset="0"/>
                              </a:rPr>
                            </m:ctrlPr>
                          </m:radPr>
                          <m:deg/>
                          <m:e>
                            <m:f>
                              <m:fPr>
                                <m:ctrlPr>
                                  <a:rPr lang="en-US" sz="2400" i="1" kern="0">
                                    <a:latin typeface="Cambria Math" panose="02040503050406030204" pitchFamily="18" charset="0"/>
                                  </a:rPr>
                                </m:ctrlPr>
                              </m:fPr>
                              <m:num>
                                <m:r>
                                  <a:rPr lang="en-US" sz="2400" i="1" kern="0">
                                    <a:latin typeface="Cambria Math"/>
                                  </a:rPr>
                                  <m:t>2</m:t>
                                </m:r>
                                <m:r>
                                  <a:rPr lang="en-US" sz="2400" i="1" kern="0">
                                    <a:latin typeface="Cambria Math"/>
                                  </a:rPr>
                                  <m:t>𝑅</m:t>
                                </m:r>
                                <m:r>
                                  <a:rPr lang="en-US" sz="2400" i="1" kern="0">
                                    <a:latin typeface="Cambria Math"/>
                                  </a:rPr>
                                  <m:t>𝑆</m:t>
                                </m:r>
                              </m:num>
                              <m:den>
                                <m:r>
                                  <a:rPr lang="en-US" sz="2400" i="1" kern="0">
                                    <a:latin typeface="Cambria Math"/>
                                  </a:rPr>
                                  <m:t>𝐻</m:t>
                                </m:r>
                              </m:den>
                            </m:f>
                          </m:e>
                        </m:rad>
                      </m:num>
                      <m:den>
                        <m:r>
                          <a:rPr lang="en-US" sz="2400" i="1" kern="0" dirty="0">
                            <a:latin typeface="Cambria Math"/>
                            <a:ea typeface="+mn-ea"/>
                          </a:rPr>
                          <m:t>2</m:t>
                        </m:r>
                      </m:den>
                    </m:f>
                  </m:oMath>
                </a14:m>
                <a:r>
                  <a:rPr lang="en-US" sz="2400" i="1" kern="0" dirty="0">
                    <a:latin typeface="Book Antiqua" pitchFamily="18" charset="0"/>
                    <a:ea typeface="+mn-ea"/>
                  </a:rPr>
                  <a:t> = </a:t>
                </a:r>
              </a:p>
              <a:p>
                <a:pPr lvl="0">
                  <a:spcBef>
                    <a:spcPct val="20000"/>
                  </a:spcBef>
                  <a:defRPr/>
                </a:pPr>
                <a:endParaRPr lang="en-US" sz="2400" kern="0" dirty="0">
                  <a:latin typeface="Book Antiqua" pitchFamily="18" charset="0"/>
                </a:endParaRPr>
              </a:p>
              <a:p>
                <a:pPr lvl="0">
                  <a:spcBef>
                    <a:spcPct val="20000"/>
                  </a:spcBef>
                  <a:defRPr/>
                </a:pPr>
                <a14:m>
                  <m:oMath xmlns:m="http://schemas.openxmlformats.org/officeDocument/2006/math">
                    <m:sSub>
                      <m:sSubPr>
                        <m:ctrlPr>
                          <a:rPr lang="en-US" sz="2400" i="1" kern="0">
                            <a:latin typeface="Cambria Math" panose="02040503050406030204" pitchFamily="18" charset="0"/>
                          </a:rPr>
                        </m:ctrlPr>
                      </m:sSubPr>
                      <m:e>
                        <m:r>
                          <a:rPr lang="en-US" sz="2400" i="1" kern="0">
                            <a:latin typeface="Cambria Math"/>
                          </a:rPr>
                          <m:t>𝑇𝐶</m:t>
                        </m:r>
                      </m:e>
                      <m:sub>
                        <m:r>
                          <a:rPr lang="en-US" sz="2400" i="1" kern="0">
                            <a:latin typeface="Cambria Math"/>
                          </a:rPr>
                          <m:t>𝐸𝑂𝑄</m:t>
                        </m:r>
                      </m:sub>
                    </m:sSub>
                    <m:r>
                      <a:rPr lang="en-US" sz="2400" i="1" kern="0">
                        <a:latin typeface="Cambria Math"/>
                      </a:rPr>
                      <m:t>=2</m:t>
                    </m:r>
                    <m:f>
                      <m:fPr>
                        <m:ctrlPr>
                          <a:rPr lang="en-US" sz="2400" i="1" kern="0">
                            <a:latin typeface="Cambria Math" panose="02040503050406030204" pitchFamily="18" charset="0"/>
                          </a:rPr>
                        </m:ctrlPr>
                      </m:fPr>
                      <m:num>
                        <m:r>
                          <a:rPr lang="en-US" sz="2400" i="1" kern="0">
                            <a:latin typeface="Cambria Math"/>
                          </a:rPr>
                          <m:t>𝐻</m:t>
                        </m:r>
                        <m:rad>
                          <m:radPr>
                            <m:degHide m:val="on"/>
                            <m:ctrlPr>
                              <a:rPr lang="en-US" sz="2400" i="1" kern="0">
                                <a:latin typeface="Cambria Math" panose="02040503050406030204" pitchFamily="18" charset="0"/>
                              </a:rPr>
                            </m:ctrlPr>
                          </m:radPr>
                          <m:deg/>
                          <m:e>
                            <m:f>
                              <m:fPr>
                                <m:ctrlPr>
                                  <a:rPr lang="en-US" sz="2400" i="1" kern="0">
                                    <a:latin typeface="Cambria Math" panose="02040503050406030204" pitchFamily="18" charset="0"/>
                                  </a:rPr>
                                </m:ctrlPr>
                              </m:fPr>
                              <m:num>
                                <m:r>
                                  <a:rPr lang="en-US" sz="2400" i="1" kern="0">
                                    <a:latin typeface="Cambria Math"/>
                                  </a:rPr>
                                  <m:t>2</m:t>
                                </m:r>
                                <m:r>
                                  <a:rPr lang="en-US" sz="2400" i="1" kern="0">
                                    <a:latin typeface="Cambria Math"/>
                                  </a:rPr>
                                  <m:t>𝑅𝑆</m:t>
                                </m:r>
                              </m:num>
                              <m:den>
                                <m:r>
                                  <a:rPr lang="en-US" sz="2400" i="1" kern="0">
                                    <a:latin typeface="Cambria Math"/>
                                  </a:rPr>
                                  <m:t>𝐻</m:t>
                                </m:r>
                              </m:den>
                            </m:f>
                          </m:e>
                        </m:rad>
                      </m:num>
                      <m:den>
                        <m:r>
                          <a:rPr lang="en-US" sz="2400" i="1" kern="0">
                            <a:latin typeface="Cambria Math"/>
                          </a:rPr>
                          <m:t>2</m:t>
                        </m:r>
                      </m:den>
                    </m:f>
                  </m:oMath>
                </a14:m>
                <a:r>
                  <a:rPr lang="en-US" sz="2400" kern="0" dirty="0">
                    <a:latin typeface="Book Antiqua" pitchFamily="18" charset="0"/>
                  </a:rPr>
                  <a:t>=</a:t>
                </a:r>
                <a14:m>
                  <m:oMath xmlns:m="http://schemas.openxmlformats.org/officeDocument/2006/math">
                    <m:r>
                      <a:rPr lang="en-US" sz="2400" i="1" kern="0" dirty="0">
                        <a:latin typeface="Cambria Math"/>
                      </a:rPr>
                      <m:t>𝐻</m:t>
                    </m:r>
                    <m:rad>
                      <m:radPr>
                        <m:degHide m:val="on"/>
                        <m:ctrlPr>
                          <a:rPr lang="en-US" sz="2400" i="1" kern="0" dirty="0">
                            <a:latin typeface="Cambria Math" panose="02040503050406030204" pitchFamily="18" charset="0"/>
                          </a:rPr>
                        </m:ctrlPr>
                      </m:radPr>
                      <m:deg/>
                      <m:e>
                        <m:f>
                          <m:fPr>
                            <m:ctrlPr>
                              <a:rPr lang="en-US" sz="2400" i="1" kern="0" dirty="0">
                                <a:latin typeface="Cambria Math" panose="02040503050406030204" pitchFamily="18" charset="0"/>
                              </a:rPr>
                            </m:ctrlPr>
                          </m:fPr>
                          <m:num>
                            <m:r>
                              <a:rPr lang="en-US" sz="2400" i="1" kern="0" dirty="0">
                                <a:latin typeface="Cambria Math"/>
                              </a:rPr>
                              <m:t>2</m:t>
                            </m:r>
                            <m:r>
                              <a:rPr lang="en-US" sz="2400" i="1" kern="0" dirty="0">
                                <a:latin typeface="Cambria Math"/>
                              </a:rPr>
                              <m:t>𝑅𝑆</m:t>
                            </m:r>
                          </m:num>
                          <m:den>
                            <m:r>
                              <a:rPr lang="en-US" sz="2400" i="1" kern="0" dirty="0">
                                <a:latin typeface="Cambria Math"/>
                              </a:rPr>
                              <m:t>𝐻</m:t>
                            </m:r>
                          </m:den>
                        </m:f>
                      </m:e>
                    </m:rad>
                  </m:oMath>
                </a14:m>
                <a:r>
                  <a:rPr lang="en-US" sz="2400" kern="0" dirty="0">
                    <a:latin typeface="Book Antiqua" pitchFamily="18" charset="0"/>
                  </a:rPr>
                  <a:t>=</a:t>
                </a:r>
                <a14:m>
                  <m:oMath xmlns:m="http://schemas.openxmlformats.org/officeDocument/2006/math">
                    <m:rad>
                      <m:radPr>
                        <m:degHide m:val="on"/>
                        <m:ctrlPr>
                          <a:rPr lang="en-US" sz="2400" i="1" kern="0" dirty="0">
                            <a:latin typeface="Cambria Math" panose="02040503050406030204" pitchFamily="18" charset="0"/>
                          </a:rPr>
                        </m:ctrlPr>
                      </m:radPr>
                      <m:deg/>
                      <m:e>
                        <m:f>
                          <m:fPr>
                            <m:ctrlPr>
                              <a:rPr lang="en-US" sz="2400" i="1" kern="0" dirty="0">
                                <a:latin typeface="Cambria Math" panose="02040503050406030204" pitchFamily="18" charset="0"/>
                              </a:rPr>
                            </m:ctrlPr>
                          </m:fPr>
                          <m:num>
                            <m:sSup>
                              <m:sSupPr>
                                <m:ctrlPr>
                                  <a:rPr lang="en-US" sz="2400" i="1" kern="0" dirty="0">
                                    <a:latin typeface="Cambria Math" panose="02040503050406030204" pitchFamily="18" charset="0"/>
                                  </a:rPr>
                                </m:ctrlPr>
                              </m:sSupPr>
                              <m:e>
                                <m:r>
                                  <a:rPr lang="en-US" sz="2400" i="1" kern="0" dirty="0">
                                    <a:latin typeface="Cambria Math"/>
                                  </a:rPr>
                                  <m:t>𝐻</m:t>
                                </m:r>
                              </m:e>
                              <m:sup>
                                <m:r>
                                  <a:rPr lang="en-US" sz="2400" i="1" kern="0" dirty="0">
                                    <a:latin typeface="Cambria Math"/>
                                  </a:rPr>
                                  <m:t>2</m:t>
                                </m:r>
                              </m:sup>
                            </m:sSup>
                            <m:r>
                              <a:rPr lang="en-US" sz="2400" i="1" kern="0" dirty="0">
                                <a:latin typeface="Cambria Math"/>
                              </a:rPr>
                              <m:t>2</m:t>
                            </m:r>
                            <m:r>
                              <a:rPr lang="en-US" sz="2400" i="1" kern="0" dirty="0">
                                <a:latin typeface="Cambria Math"/>
                              </a:rPr>
                              <m:t>𝑅𝑆</m:t>
                            </m:r>
                          </m:num>
                          <m:den>
                            <m:r>
                              <a:rPr lang="en-US" sz="2400" i="1" kern="0" dirty="0">
                                <a:latin typeface="Cambria Math"/>
                              </a:rPr>
                              <m:t>𝐻</m:t>
                            </m:r>
                          </m:den>
                        </m:f>
                      </m:e>
                    </m:rad>
                  </m:oMath>
                </a14:m>
                <a:r>
                  <a:rPr lang="en-US" sz="2400" kern="0" dirty="0">
                    <a:latin typeface="Book Antiqua" pitchFamily="18" charset="0"/>
                  </a:rPr>
                  <a:t>=</a:t>
                </a:r>
                <a14:m>
                  <m:oMath xmlns:m="http://schemas.openxmlformats.org/officeDocument/2006/math">
                    <m:rad>
                      <m:radPr>
                        <m:degHide m:val="on"/>
                        <m:ctrlPr>
                          <a:rPr lang="en-US" sz="2400" i="1" kern="0" dirty="0">
                            <a:latin typeface="Cambria Math" panose="02040503050406030204" pitchFamily="18" charset="0"/>
                          </a:rPr>
                        </m:ctrlPr>
                      </m:radPr>
                      <m:deg/>
                      <m:e>
                        <m:r>
                          <a:rPr lang="en-US" sz="2400" i="1" kern="0" dirty="0">
                            <a:latin typeface="Cambria Math"/>
                          </a:rPr>
                          <m:t>2</m:t>
                        </m:r>
                        <m:r>
                          <a:rPr lang="en-US" sz="2400" i="1" kern="0" dirty="0">
                            <a:latin typeface="Cambria Math"/>
                          </a:rPr>
                          <m:t>𝑅𝑆𝐻</m:t>
                        </m:r>
                      </m:e>
                    </m:rad>
                  </m:oMath>
                </a14:m>
                <a:endParaRPr lang="en-US" sz="2400" kern="0" dirty="0">
                  <a:latin typeface="Book Antiqua" pitchFamily="18" charset="0"/>
                </a:endParaRPr>
              </a:p>
              <a:p>
                <a:pPr lvl="0">
                  <a:spcBef>
                    <a:spcPct val="20000"/>
                  </a:spcBef>
                  <a:defRPr/>
                </a:pPr>
                <a:endParaRPr lang="en-US" sz="4000" dirty="0">
                  <a:solidFill>
                    <a:srgbClr val="AA0000"/>
                  </a:solidFill>
                  <a:latin typeface="Impact" pitchFamily="34" charset="0"/>
                </a:endParaRPr>
              </a:p>
              <a:p>
                <a:pPr lvl="0">
                  <a:spcBef>
                    <a:spcPct val="20000"/>
                  </a:spcBef>
                  <a:defRPr/>
                </a:pPr>
                <a14:m>
                  <m:oMath xmlns:m="http://schemas.openxmlformats.org/officeDocument/2006/math">
                    <m:sSub>
                      <m:sSubPr>
                        <m:ctrlPr>
                          <a:rPr lang="en-US" sz="3200" i="1" kern="0">
                            <a:solidFill>
                              <a:srgbClr val="C00000"/>
                            </a:solidFill>
                            <a:latin typeface="Cambria Math" panose="02040503050406030204" pitchFamily="18" charset="0"/>
                          </a:rPr>
                        </m:ctrlPr>
                      </m:sSubPr>
                      <m:e>
                        <m:r>
                          <a:rPr lang="en-US" sz="3200" i="1" kern="0">
                            <a:solidFill>
                              <a:srgbClr val="C00000"/>
                            </a:solidFill>
                            <a:latin typeface="Cambria Math"/>
                          </a:rPr>
                          <m:t>𝑇𝐶</m:t>
                        </m:r>
                      </m:e>
                      <m:sub>
                        <m:r>
                          <a:rPr lang="en-US" sz="3200" i="1" kern="0">
                            <a:solidFill>
                              <a:srgbClr val="C00000"/>
                            </a:solidFill>
                            <a:latin typeface="Cambria Math"/>
                          </a:rPr>
                          <m:t>𝐸𝑂𝑄</m:t>
                        </m:r>
                      </m:sub>
                    </m:sSub>
                  </m:oMath>
                </a14:m>
                <a:r>
                  <a:rPr lang="en-US" sz="3200" kern="0" dirty="0">
                    <a:solidFill>
                      <a:srgbClr val="C00000"/>
                    </a:solidFill>
                    <a:latin typeface="Book Antiqua" pitchFamily="18" charset="0"/>
                  </a:rPr>
                  <a:t>=</a:t>
                </a:r>
                <a14:m>
                  <m:oMath xmlns:m="http://schemas.openxmlformats.org/officeDocument/2006/math">
                    <m:rad>
                      <m:radPr>
                        <m:degHide m:val="on"/>
                        <m:ctrlPr>
                          <a:rPr lang="en-US" sz="3200" i="1" kern="0" dirty="0">
                            <a:solidFill>
                              <a:srgbClr val="C00000"/>
                            </a:solidFill>
                            <a:latin typeface="Cambria Math" panose="02040503050406030204" pitchFamily="18" charset="0"/>
                          </a:rPr>
                        </m:ctrlPr>
                      </m:radPr>
                      <m:deg/>
                      <m:e>
                        <m:r>
                          <a:rPr lang="en-US" sz="3200" i="1" kern="0" dirty="0">
                            <a:solidFill>
                              <a:srgbClr val="C00000"/>
                            </a:solidFill>
                            <a:latin typeface="Cambria Math"/>
                          </a:rPr>
                          <m:t>2</m:t>
                        </m:r>
                        <m:r>
                          <a:rPr lang="en-US" sz="3200" i="1" kern="0" dirty="0">
                            <a:solidFill>
                              <a:srgbClr val="C00000"/>
                            </a:solidFill>
                            <a:latin typeface="Cambria Math"/>
                          </a:rPr>
                          <m:t>𝑅𝑆𝐻</m:t>
                        </m:r>
                      </m:e>
                    </m:rad>
                  </m:oMath>
                </a14:m>
                <a:endParaRPr lang="en-US" sz="3200" kern="0" dirty="0">
                  <a:latin typeface="Book Antiqua" pitchFamily="18" charset="0"/>
                  <a:ea typeface="+mn-ea"/>
                </a:endParaRPr>
              </a:p>
            </p:txBody>
          </p:sp>
        </mc:Choice>
        <mc:Fallback>
          <p:sp>
            <p:nvSpPr>
              <p:cNvPr id="8" name="Content Placeholder 1"/>
              <p:cNvSpPr txBox="1">
                <a:spLocks noRot="1" noChangeAspect="1" noMove="1" noResize="1" noEditPoints="1" noAdjustHandles="1" noChangeArrowheads="1" noChangeShapeType="1" noTextEdit="1"/>
              </p:cNvSpPr>
              <p:nvPr/>
            </p:nvSpPr>
            <p:spPr>
              <a:xfrm>
                <a:off x="36945" y="735238"/>
                <a:ext cx="12078855" cy="5877272"/>
              </a:xfrm>
              <a:prstGeom prst="rect">
                <a:avLst/>
              </a:prstGeom>
              <a:blipFill>
                <a:blip r:embed="rId2"/>
                <a:stretch>
                  <a:fillRect l="-757" t="-830"/>
                </a:stretch>
              </a:blipFill>
            </p:spPr>
            <p:txBody>
              <a:bodyPr/>
              <a:lstStyle/>
              <a:p>
                <a:r>
                  <a:rPr lang="en-US">
                    <a:noFill/>
                  </a:rPr>
                  <a:t> </a:t>
                </a:r>
              </a:p>
            </p:txBody>
          </p:sp>
        </mc:Fallback>
      </mc:AlternateContent>
    </p:spTree>
    <p:extLst>
      <p:ext uri="{BB962C8B-B14F-4D97-AF65-F5344CB8AC3E}">
        <p14:creationId xmlns:p14="http://schemas.microsoft.com/office/powerpoint/2010/main" val="271423463"/>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dissolv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dissolv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dissolve">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
                                            <p:txEl>
                                              <p:pRg st="4" end="4"/>
                                            </p:txEl>
                                          </p:spTgt>
                                        </p:tgtEl>
                                        <p:attrNameLst>
                                          <p:attrName>style.visibility</p:attrName>
                                        </p:attrNameLst>
                                      </p:cBhvr>
                                      <p:to>
                                        <p:strVal val="visible"/>
                                      </p:to>
                                    </p:set>
                                    <p:animEffect transition="in" filter="dissolve">
                                      <p:cBhvr>
                                        <p:cTn id="22" dur="500"/>
                                        <p:tgtEl>
                                          <p:spTgt spid="8">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
                                            <p:txEl>
                                              <p:pRg st="6" end="6"/>
                                            </p:txEl>
                                          </p:spTgt>
                                        </p:tgtEl>
                                        <p:attrNameLst>
                                          <p:attrName>style.visibility</p:attrName>
                                        </p:attrNameLst>
                                      </p:cBhvr>
                                      <p:to>
                                        <p:strVal val="visible"/>
                                      </p:to>
                                    </p:set>
                                    <p:animEffect transition="in" filter="dissolve">
                                      <p:cBhvr>
                                        <p:cTn id="27" dur="500"/>
                                        <p:tgtEl>
                                          <p:spTgt spid="8">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8">
                                            <p:txEl>
                                              <p:pRg st="8" end="8"/>
                                            </p:txEl>
                                          </p:spTgt>
                                        </p:tgtEl>
                                        <p:attrNameLst>
                                          <p:attrName>style.visibility</p:attrName>
                                        </p:attrNameLst>
                                      </p:cBhvr>
                                      <p:to>
                                        <p:strVal val="visible"/>
                                      </p:to>
                                    </p:set>
                                    <p:animEffect transition="in" filter="dissolve">
                                      <p:cBhvr>
                                        <p:cTn id="32" dur="500"/>
                                        <p:tgtEl>
                                          <p:spTgt spid="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11"/>
          <p:cNvSpPr txBox="1">
            <a:spLocks noChangeArrowheads="1"/>
          </p:cNvSpPr>
          <p:nvPr/>
        </p:nvSpPr>
        <p:spPr bwMode="auto">
          <a:xfrm>
            <a:off x="-30332" y="-16699"/>
            <a:ext cx="12222332" cy="646331"/>
          </a:xfrm>
          <a:prstGeom prst="rect">
            <a:avLst/>
          </a:prstGeom>
          <a:noFill/>
          <a:ln w="9525">
            <a:noFill/>
            <a:miter lim="800000"/>
            <a:headEnd/>
            <a:tailEnd/>
          </a:ln>
        </p:spPr>
        <p:txBody>
          <a:bodyPr wrap="square">
            <a:spAutoFit/>
          </a:bodyPr>
          <a:lstStyle/>
          <a:p>
            <a:pPr eaLnBrk="1" hangingPunct="1">
              <a:defRPr/>
            </a:pPr>
            <a:r>
              <a:rPr lang="en-US" sz="3600" dirty="0">
                <a:solidFill>
                  <a:srgbClr val="A80000"/>
                </a:solidFill>
                <a:latin typeface="Impact" pitchFamily="34" charset="0"/>
                <a:ea typeface="ＭＳ Ｐゴシック" pitchFamily="-65" charset="-128"/>
              </a:rPr>
              <a:t>Formula Proof for Flow Time Under EOQ</a:t>
            </a:r>
          </a:p>
        </p:txBody>
      </p:sp>
      <mc:AlternateContent xmlns:mc="http://schemas.openxmlformats.org/markup-compatibility/2006" xmlns:a14="http://schemas.microsoft.com/office/drawing/2010/main">
        <mc:Choice Requires="a14">
          <p:sp>
            <p:nvSpPr>
              <p:cNvPr id="8" name="Content Placeholder 1"/>
              <p:cNvSpPr txBox="1">
                <a:spLocks/>
              </p:cNvSpPr>
              <p:nvPr/>
            </p:nvSpPr>
            <p:spPr>
              <a:xfrm>
                <a:off x="26126" y="762000"/>
                <a:ext cx="12222332" cy="5877272"/>
              </a:xfrm>
              <a:prstGeom prst="rect">
                <a:avLst/>
              </a:prstGeom>
            </p:spPr>
            <p:txBody>
              <a:bodyPr/>
              <a:lstStyle/>
              <a:p>
                <a:pPr>
                  <a:spcBef>
                    <a:spcPct val="20000"/>
                  </a:spcBef>
                  <a:defRPr/>
                </a:pPr>
                <a:r>
                  <a:rPr lang="en-US" sz="2400" kern="0" dirty="0">
                    <a:latin typeface="Book Antiqua" pitchFamily="18" charset="0"/>
                    <a:ea typeface="+mn-ea"/>
                  </a:rPr>
                  <a:t>Flow time when we order of any Q?</a:t>
                </a:r>
              </a:p>
              <a:p>
                <a:pPr>
                  <a:spcBef>
                    <a:spcPct val="20000"/>
                  </a:spcBef>
                  <a:defRPr/>
                </a:pPr>
                <a:r>
                  <a:rPr lang="en-US" sz="2400" kern="0" dirty="0">
                    <a:latin typeface="Book Antiqua" pitchFamily="18" charset="0"/>
                    <a:ea typeface="+mn-ea"/>
                  </a:rPr>
                  <a:t>Throughput = R, average inventory I = Q/2</a:t>
                </a:r>
              </a:p>
              <a:p>
                <a:pPr>
                  <a:spcBef>
                    <a:spcPct val="20000"/>
                  </a:spcBef>
                  <a:defRPr/>
                </a:pPr>
                <a:r>
                  <a:rPr lang="en-US" sz="2400" kern="0" dirty="0">
                    <a:latin typeface="Book Antiqua" pitchFamily="18" charset="0"/>
                    <a:ea typeface="+mn-ea"/>
                  </a:rPr>
                  <a:t>RT = Q/2</a:t>
                </a:r>
              </a:p>
              <a:p>
                <a:pPr>
                  <a:spcBef>
                    <a:spcPct val="20000"/>
                  </a:spcBef>
                  <a:defRPr/>
                </a:pPr>
                <a:r>
                  <a:rPr lang="en-US" sz="2400" kern="0" dirty="0">
                    <a:latin typeface="Book Antiqua" pitchFamily="18" charset="0"/>
                    <a:ea typeface="+mn-ea"/>
                  </a:rPr>
                  <a:t>T = Q/2R</a:t>
                </a:r>
              </a:p>
              <a:p>
                <a:pPr>
                  <a:spcBef>
                    <a:spcPct val="20000"/>
                  </a:spcBef>
                  <a:defRPr/>
                </a:pPr>
                <a:r>
                  <a:rPr lang="en-US" sz="2400" kern="0" dirty="0">
                    <a:latin typeface="Book Antiqua" pitchFamily="18" charset="0"/>
                  </a:rPr>
                  <a:t>Flow time when we order of  EOQ?</a:t>
                </a:r>
              </a:p>
              <a:p>
                <a:pPr>
                  <a:spcBef>
                    <a:spcPct val="20000"/>
                  </a:spcBef>
                  <a:defRPr/>
                </a:pPr>
                <a:r>
                  <a:rPr lang="en-US" sz="2400" kern="0" dirty="0">
                    <a:latin typeface="Book Antiqua" pitchFamily="18" charset="0"/>
                    <a:ea typeface="+mn-ea"/>
                  </a:rPr>
                  <a:t>Total Cost of EOQ? The same as above, but can also be simplified</a:t>
                </a:r>
              </a:p>
              <a:p>
                <a:pPr>
                  <a:spcBef>
                    <a:spcPct val="20000"/>
                  </a:spcBef>
                  <a:defRPr/>
                </a:pPr>
                <a:r>
                  <a:rPr lang="en-US" sz="2400" kern="0" dirty="0">
                    <a:latin typeface="Book Antiqua" pitchFamily="18" charset="0"/>
                  </a:rPr>
                  <a:t>I = EOQ/2</a:t>
                </a:r>
              </a:p>
              <a:p>
                <a:pPr>
                  <a:spcBef>
                    <a:spcPct val="20000"/>
                  </a:spcBef>
                  <a:defRPr/>
                </a:pPr>
                <a14:m>
                  <m:oMath xmlns:m="http://schemas.openxmlformats.org/officeDocument/2006/math">
                    <m:r>
                      <a:rPr lang="en-US" sz="2400" i="1" kern="0">
                        <a:latin typeface="Cambria Math"/>
                      </a:rPr>
                      <m:t>𝐼</m:t>
                    </m:r>
                    <m:r>
                      <a:rPr lang="en-US" sz="2400" i="1" kern="0">
                        <a:latin typeface="Cambria Math"/>
                      </a:rPr>
                      <m:t>=</m:t>
                    </m:r>
                    <m:f>
                      <m:fPr>
                        <m:ctrlPr>
                          <a:rPr lang="en-US" sz="2400" i="1" kern="0">
                            <a:latin typeface="Cambria Math" panose="02040503050406030204" pitchFamily="18" charset="0"/>
                          </a:rPr>
                        </m:ctrlPr>
                      </m:fPr>
                      <m:num>
                        <m:r>
                          <a:rPr lang="en-US" sz="2400" i="1" kern="0">
                            <a:latin typeface="Cambria Math"/>
                          </a:rPr>
                          <m:t>𝐸𝑂𝑄</m:t>
                        </m:r>
                      </m:num>
                      <m:den>
                        <m:r>
                          <a:rPr lang="en-US" sz="2400" i="1" kern="0">
                            <a:latin typeface="Cambria Math"/>
                          </a:rPr>
                          <m:t>2</m:t>
                        </m:r>
                      </m:den>
                    </m:f>
                  </m:oMath>
                </a14:m>
                <a:r>
                  <a:rPr lang="en-US" sz="2400" kern="0" dirty="0">
                    <a:latin typeface="Book Antiqua" pitchFamily="18" charset="0"/>
                  </a:rPr>
                  <a:t>=</a:t>
                </a:r>
                <a14:m>
                  <m:oMath xmlns:m="http://schemas.openxmlformats.org/officeDocument/2006/math">
                    <m:f>
                      <m:fPr>
                        <m:ctrlPr>
                          <a:rPr lang="en-US" sz="2400" i="1" kern="0" dirty="0">
                            <a:latin typeface="Cambria Math" panose="02040503050406030204" pitchFamily="18" charset="0"/>
                          </a:rPr>
                        </m:ctrlPr>
                      </m:fPr>
                      <m:num>
                        <m:rad>
                          <m:radPr>
                            <m:degHide m:val="on"/>
                            <m:ctrlPr>
                              <a:rPr lang="en-US" sz="2400" i="1" kern="0" dirty="0">
                                <a:latin typeface="Cambria Math" panose="02040503050406030204" pitchFamily="18" charset="0"/>
                              </a:rPr>
                            </m:ctrlPr>
                          </m:radPr>
                          <m:deg/>
                          <m:e>
                            <m:f>
                              <m:fPr>
                                <m:ctrlPr>
                                  <a:rPr lang="en-US" sz="2400" i="1" kern="0" dirty="0">
                                    <a:latin typeface="Cambria Math" panose="02040503050406030204" pitchFamily="18" charset="0"/>
                                  </a:rPr>
                                </m:ctrlPr>
                              </m:fPr>
                              <m:num>
                                <m:r>
                                  <a:rPr lang="en-US" sz="2400" i="1" kern="0" dirty="0">
                                    <a:latin typeface="Cambria Math"/>
                                  </a:rPr>
                                  <m:t>2</m:t>
                                </m:r>
                                <m:r>
                                  <a:rPr lang="en-US" sz="2400" i="1" kern="0" dirty="0">
                                    <a:latin typeface="Cambria Math"/>
                                  </a:rPr>
                                  <m:t>𝑅𝑆</m:t>
                                </m:r>
                              </m:num>
                              <m:den>
                                <m:r>
                                  <a:rPr lang="en-US" sz="2400" i="1" kern="0" dirty="0">
                                    <a:latin typeface="Cambria Math"/>
                                  </a:rPr>
                                  <m:t>𝐻</m:t>
                                </m:r>
                              </m:den>
                            </m:f>
                          </m:e>
                        </m:rad>
                      </m:num>
                      <m:den>
                        <m:r>
                          <a:rPr lang="en-US" sz="2400" i="1" kern="0" dirty="0">
                            <a:latin typeface="Cambria Math"/>
                          </a:rPr>
                          <m:t>2</m:t>
                        </m:r>
                      </m:den>
                    </m:f>
                  </m:oMath>
                </a14:m>
                <a:r>
                  <a:rPr lang="en-US" sz="2400" kern="0" dirty="0">
                    <a:latin typeface="Book Antiqua" pitchFamily="18" charset="0"/>
                  </a:rPr>
                  <a:t>=</a:t>
                </a:r>
                <a14:m>
                  <m:oMath xmlns:m="http://schemas.openxmlformats.org/officeDocument/2006/math">
                    <m:rad>
                      <m:radPr>
                        <m:degHide m:val="on"/>
                        <m:ctrlPr>
                          <a:rPr lang="en-US" sz="2400" i="1" kern="0" dirty="0">
                            <a:latin typeface="Cambria Math" panose="02040503050406030204" pitchFamily="18" charset="0"/>
                          </a:rPr>
                        </m:ctrlPr>
                      </m:radPr>
                      <m:deg/>
                      <m:e>
                        <m:f>
                          <m:fPr>
                            <m:ctrlPr>
                              <a:rPr lang="en-US" sz="2400" i="1" kern="0" dirty="0">
                                <a:latin typeface="Cambria Math" panose="02040503050406030204" pitchFamily="18" charset="0"/>
                              </a:rPr>
                            </m:ctrlPr>
                          </m:fPr>
                          <m:num>
                            <m:r>
                              <a:rPr lang="en-US" sz="2400" i="1" kern="0" dirty="0">
                                <a:latin typeface="Cambria Math"/>
                              </a:rPr>
                              <m:t>2</m:t>
                            </m:r>
                            <m:r>
                              <a:rPr lang="en-US" sz="2400" i="1" kern="0" dirty="0">
                                <a:latin typeface="Cambria Math"/>
                              </a:rPr>
                              <m:t>𝑅𝑆</m:t>
                            </m:r>
                          </m:num>
                          <m:den>
                            <m:r>
                              <a:rPr lang="en-US" sz="2400" i="1" kern="0" dirty="0">
                                <a:latin typeface="Cambria Math"/>
                              </a:rPr>
                              <m:t>4</m:t>
                            </m:r>
                            <m:r>
                              <a:rPr lang="en-US" sz="2400" i="1" kern="0" dirty="0">
                                <a:latin typeface="Cambria Math"/>
                              </a:rPr>
                              <m:t>𝐻</m:t>
                            </m:r>
                          </m:den>
                        </m:f>
                      </m:e>
                    </m:rad>
                  </m:oMath>
                </a14:m>
                <a:r>
                  <a:rPr lang="en-US" sz="2400" kern="0" dirty="0">
                    <a:latin typeface="Book Antiqua" pitchFamily="18" charset="0"/>
                  </a:rPr>
                  <a:t>=</a:t>
                </a:r>
                <a14:m>
                  <m:oMath xmlns:m="http://schemas.openxmlformats.org/officeDocument/2006/math">
                    <m:rad>
                      <m:radPr>
                        <m:degHide m:val="on"/>
                        <m:ctrlPr>
                          <a:rPr lang="en-US" sz="2400" i="1" kern="0" dirty="0">
                            <a:latin typeface="Cambria Math" panose="02040503050406030204" pitchFamily="18" charset="0"/>
                          </a:rPr>
                        </m:ctrlPr>
                      </m:radPr>
                      <m:deg/>
                      <m:e>
                        <m:f>
                          <m:fPr>
                            <m:ctrlPr>
                              <a:rPr lang="en-US" sz="2400" i="1" kern="0" dirty="0">
                                <a:latin typeface="Cambria Math" panose="02040503050406030204" pitchFamily="18" charset="0"/>
                              </a:rPr>
                            </m:ctrlPr>
                          </m:fPr>
                          <m:num>
                            <m:r>
                              <a:rPr lang="en-US" sz="2400" i="1" kern="0" dirty="0">
                                <a:latin typeface="Cambria Math"/>
                              </a:rPr>
                              <m:t>𝑅𝑆</m:t>
                            </m:r>
                          </m:num>
                          <m:den>
                            <m:r>
                              <a:rPr lang="en-US" sz="2400" i="1" kern="0" dirty="0">
                                <a:latin typeface="Cambria Math"/>
                              </a:rPr>
                              <m:t>2</m:t>
                            </m:r>
                            <m:r>
                              <a:rPr lang="en-US" sz="2400" i="1" kern="0" dirty="0">
                                <a:latin typeface="Cambria Math"/>
                              </a:rPr>
                              <m:t>𝐻</m:t>
                            </m:r>
                          </m:den>
                        </m:f>
                      </m:e>
                    </m:rad>
                  </m:oMath>
                </a14:m>
                <a:endParaRPr lang="en-US" sz="2400" kern="0" dirty="0">
                  <a:latin typeface="Book Antiqua" pitchFamily="18" charset="0"/>
                </a:endParaRPr>
              </a:p>
              <a:p>
                <a:pPr>
                  <a:spcBef>
                    <a:spcPct val="20000"/>
                  </a:spcBef>
                  <a:defRPr/>
                </a:pPr>
                <a:r>
                  <a:rPr lang="en-US" sz="2400" kern="0" dirty="0">
                    <a:latin typeface="Book Antiqua" pitchFamily="18" charset="0"/>
                  </a:rPr>
                  <a:t>T = I/R</a:t>
                </a:r>
              </a:p>
              <a:p>
                <a:pPr>
                  <a:spcBef>
                    <a:spcPct val="20000"/>
                  </a:spcBef>
                  <a:defRPr/>
                </a:pPr>
                <a:r>
                  <a:rPr lang="en-US" sz="2400" i="1" kern="0" dirty="0">
                    <a:latin typeface="Book Antiqua" pitchFamily="18" charset="0"/>
                  </a:rPr>
                  <a:t>T</a:t>
                </a:r>
                <a14:m>
                  <m:oMath xmlns:m="http://schemas.openxmlformats.org/officeDocument/2006/math">
                    <m:r>
                      <a:rPr lang="en-US" sz="2400" i="1" kern="0">
                        <a:latin typeface="Cambria Math"/>
                      </a:rPr>
                      <m:t>=</m:t>
                    </m:r>
                    <m:f>
                      <m:fPr>
                        <m:ctrlPr>
                          <a:rPr lang="en-US" sz="2400" i="1" kern="0">
                            <a:latin typeface="Cambria Math" panose="02040503050406030204" pitchFamily="18" charset="0"/>
                          </a:rPr>
                        </m:ctrlPr>
                      </m:fPr>
                      <m:num>
                        <m:r>
                          <a:rPr lang="en-US" sz="2400" i="1" kern="0">
                            <a:latin typeface="Cambria Math"/>
                          </a:rPr>
                          <m:t>𝐼</m:t>
                        </m:r>
                      </m:num>
                      <m:den>
                        <m:r>
                          <a:rPr lang="en-US" sz="2400" i="1" kern="0">
                            <a:latin typeface="Cambria Math"/>
                          </a:rPr>
                          <m:t>𝑅</m:t>
                        </m:r>
                      </m:den>
                    </m:f>
                  </m:oMath>
                </a14:m>
                <a:r>
                  <a:rPr lang="en-US" sz="2400" kern="0" dirty="0">
                    <a:latin typeface="Book Antiqua" pitchFamily="18" charset="0"/>
                  </a:rPr>
                  <a:t> = </a:t>
                </a:r>
                <a14:m>
                  <m:oMath xmlns:m="http://schemas.openxmlformats.org/officeDocument/2006/math">
                    <m:f>
                      <m:fPr>
                        <m:ctrlPr>
                          <a:rPr lang="en-US" sz="2400" i="1" kern="0" dirty="0">
                            <a:latin typeface="Cambria Math" panose="02040503050406030204" pitchFamily="18" charset="0"/>
                          </a:rPr>
                        </m:ctrlPr>
                      </m:fPr>
                      <m:num>
                        <m:rad>
                          <m:radPr>
                            <m:degHide m:val="on"/>
                            <m:ctrlPr>
                              <a:rPr lang="en-US" sz="2400" i="1" kern="0" dirty="0">
                                <a:latin typeface="Cambria Math" panose="02040503050406030204" pitchFamily="18" charset="0"/>
                              </a:rPr>
                            </m:ctrlPr>
                          </m:radPr>
                          <m:deg/>
                          <m:e>
                            <m:f>
                              <m:fPr>
                                <m:ctrlPr>
                                  <a:rPr lang="en-US" sz="2400" i="1" kern="0" dirty="0">
                                    <a:latin typeface="Cambria Math" panose="02040503050406030204" pitchFamily="18" charset="0"/>
                                  </a:rPr>
                                </m:ctrlPr>
                              </m:fPr>
                              <m:num>
                                <m:r>
                                  <a:rPr lang="en-US" sz="2400" i="1" kern="0" dirty="0">
                                    <a:latin typeface="Cambria Math"/>
                                  </a:rPr>
                                  <m:t>𝑅𝑆</m:t>
                                </m:r>
                              </m:num>
                              <m:den>
                                <m:r>
                                  <a:rPr lang="en-US" sz="2400" i="1" kern="0" dirty="0">
                                    <a:latin typeface="Cambria Math"/>
                                  </a:rPr>
                                  <m:t>2</m:t>
                                </m:r>
                                <m:r>
                                  <a:rPr lang="en-US" sz="2400" i="1" kern="0" dirty="0">
                                    <a:latin typeface="Cambria Math"/>
                                  </a:rPr>
                                  <m:t>𝐻</m:t>
                                </m:r>
                              </m:den>
                            </m:f>
                          </m:e>
                        </m:rad>
                      </m:num>
                      <m:den>
                        <m:r>
                          <a:rPr lang="en-US" sz="2400" i="1" kern="0" dirty="0">
                            <a:latin typeface="Cambria Math"/>
                          </a:rPr>
                          <m:t>𝑅</m:t>
                        </m:r>
                      </m:den>
                    </m:f>
                  </m:oMath>
                </a14:m>
                <a:r>
                  <a:rPr lang="en-US" sz="2400" kern="0" dirty="0">
                    <a:latin typeface="Book Antiqua" pitchFamily="18" charset="0"/>
                  </a:rPr>
                  <a:t>= </a:t>
                </a:r>
                <a14:m>
                  <m:oMath xmlns:m="http://schemas.openxmlformats.org/officeDocument/2006/math">
                    <m:rad>
                      <m:radPr>
                        <m:degHide m:val="on"/>
                        <m:ctrlPr>
                          <a:rPr lang="en-US" sz="2400" i="1" kern="0" dirty="0">
                            <a:latin typeface="Cambria Math" panose="02040503050406030204" pitchFamily="18" charset="0"/>
                          </a:rPr>
                        </m:ctrlPr>
                      </m:radPr>
                      <m:deg/>
                      <m:e>
                        <m:f>
                          <m:fPr>
                            <m:ctrlPr>
                              <a:rPr lang="en-US" sz="2400" i="1" kern="0" dirty="0">
                                <a:latin typeface="Cambria Math" panose="02040503050406030204" pitchFamily="18" charset="0"/>
                              </a:rPr>
                            </m:ctrlPr>
                          </m:fPr>
                          <m:num>
                            <m:r>
                              <a:rPr lang="en-US" sz="2400" i="1" kern="0" dirty="0">
                                <a:latin typeface="Cambria Math"/>
                              </a:rPr>
                              <m:t>𝑅𝑆</m:t>
                            </m:r>
                          </m:num>
                          <m:den>
                            <m:r>
                              <a:rPr lang="en-US" sz="2400" i="1" kern="0" dirty="0">
                                <a:latin typeface="Cambria Math"/>
                              </a:rPr>
                              <m:t>2</m:t>
                            </m:r>
                            <m:r>
                              <a:rPr lang="en-US" sz="2400" i="1" kern="0" dirty="0">
                                <a:latin typeface="Cambria Math"/>
                              </a:rPr>
                              <m:t>𝐻𝑅</m:t>
                            </m:r>
                            <m:r>
                              <a:rPr lang="en-US" sz="2400" i="1" kern="0" baseline="30000" dirty="0">
                                <a:latin typeface="Cambria Math"/>
                              </a:rPr>
                              <m:t>2</m:t>
                            </m:r>
                          </m:den>
                        </m:f>
                      </m:e>
                    </m:rad>
                  </m:oMath>
                </a14:m>
                <a:r>
                  <a:rPr lang="en-US" sz="2400" kern="0" dirty="0">
                    <a:latin typeface="Book Antiqua" pitchFamily="18" charset="0"/>
                  </a:rPr>
                  <a:t>  =  </a:t>
                </a:r>
                <a14:m>
                  <m:oMath xmlns:m="http://schemas.openxmlformats.org/officeDocument/2006/math">
                    <m:rad>
                      <m:radPr>
                        <m:degHide m:val="on"/>
                        <m:ctrlPr>
                          <a:rPr lang="en-US" sz="2400" i="1" kern="0" dirty="0">
                            <a:latin typeface="Cambria Math" panose="02040503050406030204" pitchFamily="18" charset="0"/>
                          </a:rPr>
                        </m:ctrlPr>
                      </m:radPr>
                      <m:deg/>
                      <m:e>
                        <m:f>
                          <m:fPr>
                            <m:ctrlPr>
                              <a:rPr lang="en-US" sz="2400" i="1" kern="0" dirty="0">
                                <a:latin typeface="Cambria Math" panose="02040503050406030204" pitchFamily="18" charset="0"/>
                              </a:rPr>
                            </m:ctrlPr>
                          </m:fPr>
                          <m:num>
                            <m:r>
                              <a:rPr lang="en-US" sz="2400" b="1" i="1" kern="0" dirty="0">
                                <a:solidFill>
                                  <a:srgbClr val="79DB1F"/>
                                </a:solidFill>
                                <a:latin typeface="Cambria Math"/>
                              </a:rPr>
                              <m:t>𝑺</m:t>
                            </m:r>
                          </m:num>
                          <m:den>
                            <m:r>
                              <a:rPr lang="en-US" sz="2400" i="1" kern="0" dirty="0">
                                <a:latin typeface="Cambria Math"/>
                              </a:rPr>
                              <m:t>2</m:t>
                            </m:r>
                            <m:r>
                              <a:rPr lang="en-US" sz="2400" i="1" kern="0" dirty="0">
                                <a:latin typeface="Cambria Math"/>
                              </a:rPr>
                              <m:t>𝐻</m:t>
                            </m:r>
                            <m:r>
                              <a:rPr lang="en-US" sz="2400" b="1" i="1" kern="0" dirty="0">
                                <a:solidFill>
                                  <a:srgbClr val="79DB1F"/>
                                </a:solidFill>
                                <a:latin typeface="Cambria Math"/>
                              </a:rPr>
                              <m:t>𝑹</m:t>
                            </m:r>
                          </m:den>
                        </m:f>
                      </m:e>
                    </m:rad>
                  </m:oMath>
                </a14:m>
                <a:endParaRPr lang="en-US" sz="2400" kern="0" dirty="0">
                  <a:latin typeface="Book Antiqua" pitchFamily="18" charset="0"/>
                </a:endParaRPr>
              </a:p>
              <a:p>
                <a:pPr>
                  <a:spcBef>
                    <a:spcPct val="20000"/>
                  </a:spcBef>
                  <a:defRPr/>
                </a:pPr>
                <a:endParaRPr lang="en-US" sz="2400" kern="0" dirty="0">
                  <a:latin typeface="Book Antiqua" pitchFamily="18" charset="0"/>
                  <a:ea typeface="+mn-ea"/>
                </a:endParaRPr>
              </a:p>
            </p:txBody>
          </p:sp>
        </mc:Choice>
        <mc:Fallback xmlns="">
          <p:sp>
            <p:nvSpPr>
              <p:cNvPr id="8" name="Content Placeholder 1"/>
              <p:cNvSpPr txBox="1">
                <a:spLocks noRot="1" noChangeAspect="1" noMove="1" noResize="1" noEditPoints="1" noAdjustHandles="1" noChangeArrowheads="1" noChangeShapeType="1" noTextEdit="1"/>
              </p:cNvSpPr>
              <p:nvPr/>
            </p:nvSpPr>
            <p:spPr>
              <a:xfrm>
                <a:off x="26126" y="762000"/>
                <a:ext cx="12222332" cy="5877272"/>
              </a:xfrm>
              <a:prstGeom prst="rect">
                <a:avLst/>
              </a:prstGeom>
              <a:blipFill>
                <a:blip r:embed="rId2"/>
                <a:stretch>
                  <a:fillRect l="-748" t="-830"/>
                </a:stretch>
              </a:blipFill>
            </p:spPr>
            <p:txBody>
              <a:bodyPr/>
              <a:lstStyle/>
              <a:p>
                <a:r>
                  <a:rPr lang="en-US">
                    <a:noFill/>
                  </a:rPr>
                  <a:t> </a:t>
                </a:r>
              </a:p>
            </p:txBody>
          </p:sp>
        </mc:Fallback>
      </mc:AlternateContent>
      <p:pic>
        <p:nvPicPr>
          <p:cNvPr id="3" name="Graphic 2" descr="No sign with solid fill">
            <a:extLst>
              <a:ext uri="{FF2B5EF4-FFF2-40B4-BE49-F238E27FC236}">
                <a16:creationId xmlns:a16="http://schemas.microsoft.com/office/drawing/2014/main" id="{55A303C0-CEB7-45F7-8463-A4AC6A3CD46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438400" y="218728"/>
            <a:ext cx="6858000" cy="6858000"/>
          </a:xfrm>
          <a:prstGeom prst="rect">
            <a:avLst/>
          </a:prstGeom>
        </p:spPr>
      </p:pic>
      <p:grpSp>
        <p:nvGrpSpPr>
          <p:cNvPr id="5" name="Graphic 2" descr="Body builder with solid fill">
            <a:extLst>
              <a:ext uri="{FF2B5EF4-FFF2-40B4-BE49-F238E27FC236}">
                <a16:creationId xmlns:a16="http://schemas.microsoft.com/office/drawing/2014/main" id="{8DDD251F-8F7D-4CD2-B7E8-ACF2D89706F1}"/>
              </a:ext>
            </a:extLst>
          </p:cNvPr>
          <p:cNvGrpSpPr/>
          <p:nvPr/>
        </p:nvGrpSpPr>
        <p:grpSpPr>
          <a:xfrm>
            <a:off x="7391400" y="-2844"/>
            <a:ext cx="773592" cy="697061"/>
            <a:chOff x="7578725" y="2352675"/>
            <a:chExt cx="1301750" cy="1238250"/>
          </a:xfrm>
          <a:solidFill>
            <a:srgbClr val="A80000"/>
          </a:solidFill>
        </p:grpSpPr>
        <p:sp>
          <p:nvSpPr>
            <p:cNvPr id="6" name="Freeform: Shape 5">
              <a:extLst>
                <a:ext uri="{FF2B5EF4-FFF2-40B4-BE49-F238E27FC236}">
                  <a16:creationId xmlns:a16="http://schemas.microsoft.com/office/drawing/2014/main" id="{3841609E-524B-486E-A221-E5535F3FBCEC}"/>
                </a:ext>
              </a:extLst>
            </p:cNvPr>
            <p:cNvSpPr/>
            <p:nvPr/>
          </p:nvSpPr>
          <p:spPr>
            <a:xfrm>
              <a:off x="8769342" y="2400300"/>
              <a:ext cx="63514" cy="158750"/>
            </a:xfrm>
            <a:custGeom>
              <a:avLst/>
              <a:gdLst>
                <a:gd name="connsiteX0" fmla="*/ 35250 w 63514"/>
                <a:gd name="connsiteY0" fmla="*/ 0 h 158750"/>
                <a:gd name="connsiteX1" fmla="*/ 28265 w 63514"/>
                <a:gd name="connsiteY1" fmla="*/ 0 h 158750"/>
                <a:gd name="connsiteX2" fmla="*/ 7 w 63514"/>
                <a:gd name="connsiteY2" fmla="*/ 29686 h 158750"/>
                <a:gd name="connsiteX3" fmla="*/ 7 w 63514"/>
                <a:gd name="connsiteY3" fmla="*/ 129064 h 158750"/>
                <a:gd name="connsiteX4" fmla="*/ 28265 w 63514"/>
                <a:gd name="connsiteY4" fmla="*/ 158750 h 158750"/>
                <a:gd name="connsiteX5" fmla="*/ 35250 w 63514"/>
                <a:gd name="connsiteY5" fmla="*/ 158750 h 158750"/>
                <a:gd name="connsiteX6" fmla="*/ 63507 w 63514"/>
                <a:gd name="connsiteY6" fmla="*/ 129064 h 158750"/>
                <a:gd name="connsiteX7" fmla="*/ 63507 w 63514"/>
                <a:gd name="connsiteY7" fmla="*/ 29686 h 158750"/>
                <a:gd name="connsiteX8" fmla="*/ 35250 w 63514"/>
                <a:gd name="connsiteY8" fmla="*/ 0 h 158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514" h="158750">
                  <a:moveTo>
                    <a:pt x="35250" y="0"/>
                  </a:moveTo>
                  <a:lnTo>
                    <a:pt x="28265" y="0"/>
                  </a:lnTo>
                  <a:cubicBezTo>
                    <a:pt x="12282" y="433"/>
                    <a:pt x="-348" y="13700"/>
                    <a:pt x="7" y="29686"/>
                  </a:cubicBezTo>
                  <a:lnTo>
                    <a:pt x="7" y="129064"/>
                  </a:lnTo>
                  <a:cubicBezTo>
                    <a:pt x="-348" y="145050"/>
                    <a:pt x="12282" y="158317"/>
                    <a:pt x="28265" y="158750"/>
                  </a:cubicBezTo>
                  <a:lnTo>
                    <a:pt x="35250" y="158750"/>
                  </a:lnTo>
                  <a:cubicBezTo>
                    <a:pt x="51233" y="158317"/>
                    <a:pt x="63863" y="145050"/>
                    <a:pt x="63507" y="129064"/>
                  </a:cubicBezTo>
                  <a:lnTo>
                    <a:pt x="63507" y="29686"/>
                  </a:lnTo>
                  <a:cubicBezTo>
                    <a:pt x="63863" y="13700"/>
                    <a:pt x="51233" y="433"/>
                    <a:pt x="35250" y="0"/>
                  </a:cubicBezTo>
                  <a:close/>
                </a:path>
              </a:pathLst>
            </a:custGeom>
            <a:grpFill/>
            <a:ln w="15875" cap="flat">
              <a:noFill/>
              <a:prstDash val="solid"/>
              <a:miter/>
            </a:ln>
          </p:spPr>
          <p:txBody>
            <a:bodyPr rtlCol="0" anchor="ctr"/>
            <a:lstStyle/>
            <a:p>
              <a:endParaRPr lang="en-US">
                <a:highlight>
                  <a:srgbClr val="FFFF00"/>
                </a:highlight>
              </a:endParaRPr>
            </a:p>
          </p:txBody>
        </p:sp>
        <p:sp>
          <p:nvSpPr>
            <p:cNvPr id="7" name="Freeform: Shape 6">
              <a:extLst>
                <a:ext uri="{FF2B5EF4-FFF2-40B4-BE49-F238E27FC236}">
                  <a16:creationId xmlns:a16="http://schemas.microsoft.com/office/drawing/2014/main" id="{BF665A55-F155-4278-AC08-371669EA6306}"/>
                </a:ext>
              </a:extLst>
            </p:cNvPr>
            <p:cNvSpPr/>
            <p:nvPr/>
          </p:nvSpPr>
          <p:spPr>
            <a:xfrm>
              <a:off x="7626342" y="2400300"/>
              <a:ext cx="63514" cy="158750"/>
            </a:xfrm>
            <a:custGeom>
              <a:avLst/>
              <a:gdLst>
                <a:gd name="connsiteX0" fmla="*/ 35250 w 63514"/>
                <a:gd name="connsiteY0" fmla="*/ 0 h 158750"/>
                <a:gd name="connsiteX1" fmla="*/ 28265 w 63514"/>
                <a:gd name="connsiteY1" fmla="*/ 0 h 158750"/>
                <a:gd name="connsiteX2" fmla="*/ 7 w 63514"/>
                <a:gd name="connsiteY2" fmla="*/ 29686 h 158750"/>
                <a:gd name="connsiteX3" fmla="*/ 7 w 63514"/>
                <a:gd name="connsiteY3" fmla="*/ 129064 h 158750"/>
                <a:gd name="connsiteX4" fmla="*/ 28265 w 63514"/>
                <a:gd name="connsiteY4" fmla="*/ 158750 h 158750"/>
                <a:gd name="connsiteX5" fmla="*/ 35250 w 63514"/>
                <a:gd name="connsiteY5" fmla="*/ 158750 h 158750"/>
                <a:gd name="connsiteX6" fmla="*/ 63507 w 63514"/>
                <a:gd name="connsiteY6" fmla="*/ 129064 h 158750"/>
                <a:gd name="connsiteX7" fmla="*/ 63507 w 63514"/>
                <a:gd name="connsiteY7" fmla="*/ 29686 h 158750"/>
                <a:gd name="connsiteX8" fmla="*/ 35250 w 63514"/>
                <a:gd name="connsiteY8" fmla="*/ 0 h 158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514" h="158750">
                  <a:moveTo>
                    <a:pt x="35250" y="0"/>
                  </a:moveTo>
                  <a:lnTo>
                    <a:pt x="28265" y="0"/>
                  </a:lnTo>
                  <a:cubicBezTo>
                    <a:pt x="12282" y="433"/>
                    <a:pt x="-348" y="13700"/>
                    <a:pt x="7" y="29686"/>
                  </a:cubicBezTo>
                  <a:lnTo>
                    <a:pt x="7" y="129064"/>
                  </a:lnTo>
                  <a:cubicBezTo>
                    <a:pt x="-348" y="145050"/>
                    <a:pt x="12282" y="158317"/>
                    <a:pt x="28265" y="158750"/>
                  </a:cubicBezTo>
                  <a:lnTo>
                    <a:pt x="35250" y="158750"/>
                  </a:lnTo>
                  <a:cubicBezTo>
                    <a:pt x="51233" y="158317"/>
                    <a:pt x="63863" y="145050"/>
                    <a:pt x="63507" y="129064"/>
                  </a:cubicBezTo>
                  <a:lnTo>
                    <a:pt x="63507" y="29686"/>
                  </a:lnTo>
                  <a:cubicBezTo>
                    <a:pt x="63863" y="13700"/>
                    <a:pt x="51233" y="433"/>
                    <a:pt x="35250" y="0"/>
                  </a:cubicBezTo>
                  <a:close/>
                </a:path>
              </a:pathLst>
            </a:custGeom>
            <a:grpFill/>
            <a:ln w="15875" cap="flat">
              <a:noFill/>
              <a:prstDash val="solid"/>
              <a:miter/>
            </a:ln>
          </p:spPr>
          <p:txBody>
            <a:bodyPr rtlCol="0" anchor="ctr"/>
            <a:lstStyle/>
            <a:p>
              <a:endParaRPr lang="en-US">
                <a:highlight>
                  <a:srgbClr val="FFFF00"/>
                </a:highlight>
              </a:endParaRPr>
            </a:p>
          </p:txBody>
        </p:sp>
        <p:sp>
          <p:nvSpPr>
            <p:cNvPr id="9" name="Freeform: Shape 8">
              <a:extLst>
                <a:ext uri="{FF2B5EF4-FFF2-40B4-BE49-F238E27FC236}">
                  <a16:creationId xmlns:a16="http://schemas.microsoft.com/office/drawing/2014/main" id="{02E6ACB6-3723-4EB2-BB2A-CA88513463AD}"/>
                </a:ext>
              </a:extLst>
            </p:cNvPr>
            <p:cNvSpPr/>
            <p:nvPr/>
          </p:nvSpPr>
          <p:spPr>
            <a:xfrm>
              <a:off x="8848725" y="2447925"/>
              <a:ext cx="31750" cy="63500"/>
            </a:xfrm>
            <a:custGeom>
              <a:avLst/>
              <a:gdLst>
                <a:gd name="connsiteX0" fmla="*/ 0 w 31750"/>
                <a:gd name="connsiteY0" fmla="*/ 0 h 63500"/>
                <a:gd name="connsiteX1" fmla="*/ 0 w 31750"/>
                <a:gd name="connsiteY1" fmla="*/ 63500 h 63500"/>
                <a:gd name="connsiteX2" fmla="*/ 31750 w 31750"/>
                <a:gd name="connsiteY2" fmla="*/ 31750 h 63500"/>
                <a:gd name="connsiteX3" fmla="*/ 0 w 31750"/>
                <a:gd name="connsiteY3" fmla="*/ 0 h 63500"/>
              </a:gdLst>
              <a:ahLst/>
              <a:cxnLst>
                <a:cxn ang="0">
                  <a:pos x="connsiteX0" y="connsiteY0"/>
                </a:cxn>
                <a:cxn ang="0">
                  <a:pos x="connsiteX1" y="connsiteY1"/>
                </a:cxn>
                <a:cxn ang="0">
                  <a:pos x="connsiteX2" y="connsiteY2"/>
                </a:cxn>
                <a:cxn ang="0">
                  <a:pos x="connsiteX3" y="connsiteY3"/>
                </a:cxn>
              </a:cxnLst>
              <a:rect l="l" t="t" r="r" b="b"/>
              <a:pathLst>
                <a:path w="31750" h="63500">
                  <a:moveTo>
                    <a:pt x="0" y="0"/>
                  </a:moveTo>
                  <a:lnTo>
                    <a:pt x="0" y="63500"/>
                  </a:lnTo>
                  <a:cubicBezTo>
                    <a:pt x="17536" y="63500"/>
                    <a:pt x="31750" y="49286"/>
                    <a:pt x="31750" y="31750"/>
                  </a:cubicBezTo>
                  <a:cubicBezTo>
                    <a:pt x="31750" y="14214"/>
                    <a:pt x="17536" y="0"/>
                    <a:pt x="0" y="0"/>
                  </a:cubicBezTo>
                  <a:close/>
                </a:path>
              </a:pathLst>
            </a:custGeom>
            <a:grpFill/>
            <a:ln w="15875" cap="flat">
              <a:noFill/>
              <a:prstDash val="solid"/>
              <a:miter/>
            </a:ln>
          </p:spPr>
          <p:txBody>
            <a:bodyPr rtlCol="0" anchor="ctr"/>
            <a:lstStyle/>
            <a:p>
              <a:endParaRPr lang="en-US">
                <a:highlight>
                  <a:srgbClr val="FFFF00"/>
                </a:highlight>
              </a:endParaRPr>
            </a:p>
          </p:txBody>
        </p:sp>
        <p:sp>
          <p:nvSpPr>
            <p:cNvPr id="10" name="Freeform: Shape 9">
              <a:extLst>
                <a:ext uri="{FF2B5EF4-FFF2-40B4-BE49-F238E27FC236}">
                  <a16:creationId xmlns:a16="http://schemas.microsoft.com/office/drawing/2014/main" id="{CE2498AC-1D5E-41B4-9167-DD3FB227DBF4}"/>
                </a:ext>
              </a:extLst>
            </p:cNvPr>
            <p:cNvSpPr/>
            <p:nvPr/>
          </p:nvSpPr>
          <p:spPr>
            <a:xfrm>
              <a:off x="7578725" y="2447925"/>
              <a:ext cx="31750" cy="63500"/>
            </a:xfrm>
            <a:custGeom>
              <a:avLst/>
              <a:gdLst>
                <a:gd name="connsiteX0" fmla="*/ 31750 w 31750"/>
                <a:gd name="connsiteY0" fmla="*/ 63500 h 63500"/>
                <a:gd name="connsiteX1" fmla="*/ 31750 w 31750"/>
                <a:gd name="connsiteY1" fmla="*/ 0 h 63500"/>
                <a:gd name="connsiteX2" fmla="*/ 0 w 31750"/>
                <a:gd name="connsiteY2" fmla="*/ 31750 h 63500"/>
                <a:gd name="connsiteX3" fmla="*/ 31750 w 31750"/>
                <a:gd name="connsiteY3" fmla="*/ 63500 h 63500"/>
              </a:gdLst>
              <a:ahLst/>
              <a:cxnLst>
                <a:cxn ang="0">
                  <a:pos x="connsiteX0" y="connsiteY0"/>
                </a:cxn>
                <a:cxn ang="0">
                  <a:pos x="connsiteX1" y="connsiteY1"/>
                </a:cxn>
                <a:cxn ang="0">
                  <a:pos x="connsiteX2" y="connsiteY2"/>
                </a:cxn>
                <a:cxn ang="0">
                  <a:pos x="connsiteX3" y="connsiteY3"/>
                </a:cxn>
              </a:cxnLst>
              <a:rect l="l" t="t" r="r" b="b"/>
              <a:pathLst>
                <a:path w="31750" h="63500">
                  <a:moveTo>
                    <a:pt x="31750" y="63500"/>
                  </a:moveTo>
                  <a:lnTo>
                    <a:pt x="31750" y="0"/>
                  </a:lnTo>
                  <a:cubicBezTo>
                    <a:pt x="14215" y="0"/>
                    <a:pt x="0" y="14214"/>
                    <a:pt x="0" y="31750"/>
                  </a:cubicBezTo>
                  <a:cubicBezTo>
                    <a:pt x="0" y="49286"/>
                    <a:pt x="14215" y="63500"/>
                    <a:pt x="31750" y="63500"/>
                  </a:cubicBezTo>
                  <a:close/>
                </a:path>
              </a:pathLst>
            </a:custGeom>
            <a:grpFill/>
            <a:ln w="15875" cap="flat">
              <a:noFill/>
              <a:prstDash val="solid"/>
              <a:miter/>
            </a:ln>
          </p:spPr>
          <p:txBody>
            <a:bodyPr rtlCol="0" anchor="ctr"/>
            <a:lstStyle/>
            <a:p>
              <a:endParaRPr lang="en-US">
                <a:highlight>
                  <a:srgbClr val="FFFF00"/>
                </a:highlight>
              </a:endParaRPr>
            </a:p>
          </p:txBody>
        </p:sp>
        <p:sp>
          <p:nvSpPr>
            <p:cNvPr id="11" name="Freeform: Shape 10">
              <a:extLst>
                <a:ext uri="{FF2B5EF4-FFF2-40B4-BE49-F238E27FC236}">
                  <a16:creationId xmlns:a16="http://schemas.microsoft.com/office/drawing/2014/main" id="{C2710945-EBA6-43EB-B559-B1F8780C27F8}"/>
                </a:ext>
              </a:extLst>
            </p:cNvPr>
            <p:cNvSpPr/>
            <p:nvPr/>
          </p:nvSpPr>
          <p:spPr>
            <a:xfrm>
              <a:off x="7705644" y="2352675"/>
              <a:ext cx="1047911" cy="1238250"/>
            </a:xfrm>
            <a:custGeom>
              <a:avLst/>
              <a:gdLst>
                <a:gd name="connsiteX0" fmla="*/ 1019573 w 1047911"/>
                <a:gd name="connsiteY0" fmla="*/ 0 h 1238250"/>
                <a:gd name="connsiteX1" fmla="*/ 1012588 w 1047911"/>
                <a:gd name="connsiteY1" fmla="*/ 0 h 1238250"/>
                <a:gd name="connsiteX2" fmla="*/ 984331 w 1047911"/>
                <a:gd name="connsiteY2" fmla="*/ 33814 h 1238250"/>
                <a:gd name="connsiteX3" fmla="*/ 984331 w 1047911"/>
                <a:gd name="connsiteY3" fmla="*/ 95250 h 1238250"/>
                <a:gd name="connsiteX4" fmla="*/ 63581 w 1047911"/>
                <a:gd name="connsiteY4" fmla="*/ 95250 h 1238250"/>
                <a:gd name="connsiteX5" fmla="*/ 63581 w 1047911"/>
                <a:gd name="connsiteY5" fmla="*/ 33814 h 1238250"/>
                <a:gd name="connsiteX6" fmla="*/ 35323 w 1047911"/>
                <a:gd name="connsiteY6" fmla="*/ 0 h 1238250"/>
                <a:gd name="connsiteX7" fmla="*/ 28338 w 1047911"/>
                <a:gd name="connsiteY7" fmla="*/ 0 h 1238250"/>
                <a:gd name="connsiteX8" fmla="*/ 81 w 1047911"/>
                <a:gd name="connsiteY8" fmla="*/ 33814 h 1238250"/>
                <a:gd name="connsiteX9" fmla="*/ 81 w 1047911"/>
                <a:gd name="connsiteY9" fmla="*/ 220186 h 1238250"/>
                <a:gd name="connsiteX10" fmla="*/ 28338 w 1047911"/>
                <a:gd name="connsiteY10" fmla="*/ 254000 h 1238250"/>
                <a:gd name="connsiteX11" fmla="*/ 35323 w 1047911"/>
                <a:gd name="connsiteY11" fmla="*/ 254000 h 1238250"/>
                <a:gd name="connsiteX12" fmla="*/ 63581 w 1047911"/>
                <a:gd name="connsiteY12" fmla="*/ 220186 h 1238250"/>
                <a:gd name="connsiteX13" fmla="*/ 63581 w 1047911"/>
                <a:gd name="connsiteY13" fmla="*/ 158750 h 1238250"/>
                <a:gd name="connsiteX14" fmla="*/ 142956 w 1047911"/>
                <a:gd name="connsiteY14" fmla="*/ 158750 h 1238250"/>
                <a:gd name="connsiteX15" fmla="*/ 142956 w 1047911"/>
                <a:gd name="connsiteY15" fmla="*/ 396875 h 1238250"/>
                <a:gd name="connsiteX16" fmla="*/ 174706 w 1047911"/>
                <a:gd name="connsiteY16" fmla="*/ 451644 h 1238250"/>
                <a:gd name="connsiteX17" fmla="*/ 396956 w 1047911"/>
                <a:gd name="connsiteY17" fmla="*/ 582613 h 1238250"/>
                <a:gd name="connsiteX18" fmla="*/ 396956 w 1047911"/>
                <a:gd name="connsiteY18" fmla="*/ 737711 h 1238250"/>
                <a:gd name="connsiteX19" fmla="*/ 172007 w 1047911"/>
                <a:gd name="connsiteY19" fmla="*/ 883285 h 1238250"/>
                <a:gd name="connsiteX20" fmla="*/ 142956 w 1047911"/>
                <a:gd name="connsiteY20" fmla="*/ 936625 h 1238250"/>
                <a:gd name="connsiteX21" fmla="*/ 142956 w 1047911"/>
                <a:gd name="connsiteY21" fmla="*/ 1238250 h 1238250"/>
                <a:gd name="connsiteX22" fmla="*/ 269956 w 1047911"/>
                <a:gd name="connsiteY22" fmla="*/ 1238250 h 1238250"/>
                <a:gd name="connsiteX23" fmla="*/ 269956 w 1047911"/>
                <a:gd name="connsiteY23" fmla="*/ 971233 h 1238250"/>
                <a:gd name="connsiteX24" fmla="*/ 396956 w 1047911"/>
                <a:gd name="connsiteY24" fmla="*/ 889000 h 1238250"/>
                <a:gd name="connsiteX25" fmla="*/ 650956 w 1047911"/>
                <a:gd name="connsiteY25" fmla="*/ 889000 h 1238250"/>
                <a:gd name="connsiteX26" fmla="*/ 777956 w 1047911"/>
                <a:gd name="connsiteY26" fmla="*/ 971233 h 1238250"/>
                <a:gd name="connsiteX27" fmla="*/ 777956 w 1047911"/>
                <a:gd name="connsiteY27" fmla="*/ 1238250 h 1238250"/>
                <a:gd name="connsiteX28" fmla="*/ 904956 w 1047911"/>
                <a:gd name="connsiteY28" fmla="*/ 1238250 h 1238250"/>
                <a:gd name="connsiteX29" fmla="*/ 904956 w 1047911"/>
                <a:gd name="connsiteY29" fmla="*/ 936625 h 1238250"/>
                <a:gd name="connsiteX30" fmla="*/ 875905 w 1047911"/>
                <a:gd name="connsiteY30" fmla="*/ 883285 h 1238250"/>
                <a:gd name="connsiteX31" fmla="*/ 650956 w 1047911"/>
                <a:gd name="connsiteY31" fmla="*/ 737711 h 1238250"/>
                <a:gd name="connsiteX32" fmla="*/ 650956 w 1047911"/>
                <a:gd name="connsiteY32" fmla="*/ 582613 h 1238250"/>
                <a:gd name="connsiteX33" fmla="*/ 873206 w 1047911"/>
                <a:gd name="connsiteY33" fmla="*/ 451644 h 1238250"/>
                <a:gd name="connsiteX34" fmla="*/ 904956 w 1047911"/>
                <a:gd name="connsiteY34" fmla="*/ 396875 h 1238250"/>
                <a:gd name="connsiteX35" fmla="*/ 904956 w 1047911"/>
                <a:gd name="connsiteY35" fmla="*/ 158750 h 1238250"/>
                <a:gd name="connsiteX36" fmla="*/ 984331 w 1047911"/>
                <a:gd name="connsiteY36" fmla="*/ 158750 h 1238250"/>
                <a:gd name="connsiteX37" fmla="*/ 984331 w 1047911"/>
                <a:gd name="connsiteY37" fmla="*/ 220186 h 1238250"/>
                <a:gd name="connsiteX38" fmla="*/ 1012588 w 1047911"/>
                <a:gd name="connsiteY38" fmla="*/ 254000 h 1238250"/>
                <a:gd name="connsiteX39" fmla="*/ 1019573 w 1047911"/>
                <a:gd name="connsiteY39" fmla="*/ 254000 h 1238250"/>
                <a:gd name="connsiteX40" fmla="*/ 1047831 w 1047911"/>
                <a:gd name="connsiteY40" fmla="*/ 220186 h 1238250"/>
                <a:gd name="connsiteX41" fmla="*/ 1047831 w 1047911"/>
                <a:gd name="connsiteY41" fmla="*/ 33814 h 1238250"/>
                <a:gd name="connsiteX42" fmla="*/ 1019573 w 1047911"/>
                <a:gd name="connsiteY42" fmla="*/ 0 h 1238250"/>
                <a:gd name="connsiteX43" fmla="*/ 777956 w 1047911"/>
                <a:gd name="connsiteY43" fmla="*/ 360521 h 1238250"/>
                <a:gd name="connsiteX44" fmla="*/ 581265 w 1047911"/>
                <a:gd name="connsiteY44" fmla="*/ 476250 h 1238250"/>
                <a:gd name="connsiteX45" fmla="*/ 466647 w 1047911"/>
                <a:gd name="connsiteY45" fmla="*/ 476250 h 1238250"/>
                <a:gd name="connsiteX46" fmla="*/ 269956 w 1047911"/>
                <a:gd name="connsiteY46" fmla="*/ 360521 h 1238250"/>
                <a:gd name="connsiteX47" fmla="*/ 269956 w 1047911"/>
                <a:gd name="connsiteY47" fmla="*/ 158750 h 1238250"/>
                <a:gd name="connsiteX48" fmla="*/ 777956 w 1047911"/>
                <a:gd name="connsiteY48" fmla="*/ 158750 h 1238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047911" h="1238250">
                  <a:moveTo>
                    <a:pt x="1019573" y="0"/>
                  </a:moveTo>
                  <a:lnTo>
                    <a:pt x="1012588" y="0"/>
                  </a:lnTo>
                  <a:cubicBezTo>
                    <a:pt x="995607" y="1836"/>
                    <a:pt x="983121" y="16777"/>
                    <a:pt x="984331" y="33814"/>
                  </a:cubicBezTo>
                  <a:lnTo>
                    <a:pt x="984331" y="95250"/>
                  </a:lnTo>
                  <a:lnTo>
                    <a:pt x="63581" y="95250"/>
                  </a:lnTo>
                  <a:lnTo>
                    <a:pt x="63581" y="33814"/>
                  </a:lnTo>
                  <a:cubicBezTo>
                    <a:pt x="64791" y="16777"/>
                    <a:pt x="52305" y="1836"/>
                    <a:pt x="35323" y="0"/>
                  </a:cubicBezTo>
                  <a:lnTo>
                    <a:pt x="28338" y="0"/>
                  </a:lnTo>
                  <a:cubicBezTo>
                    <a:pt x="11357" y="1836"/>
                    <a:pt x="-1129" y="16777"/>
                    <a:pt x="81" y="33814"/>
                  </a:cubicBezTo>
                  <a:lnTo>
                    <a:pt x="81" y="220186"/>
                  </a:lnTo>
                  <a:cubicBezTo>
                    <a:pt x="-1129" y="237223"/>
                    <a:pt x="11357" y="252165"/>
                    <a:pt x="28338" y="254000"/>
                  </a:cubicBezTo>
                  <a:lnTo>
                    <a:pt x="35323" y="254000"/>
                  </a:lnTo>
                  <a:cubicBezTo>
                    <a:pt x="52305" y="252163"/>
                    <a:pt x="64791" y="237223"/>
                    <a:pt x="63581" y="220186"/>
                  </a:cubicBezTo>
                  <a:lnTo>
                    <a:pt x="63581" y="158750"/>
                  </a:lnTo>
                  <a:lnTo>
                    <a:pt x="142956" y="158750"/>
                  </a:lnTo>
                  <a:lnTo>
                    <a:pt x="142956" y="396875"/>
                  </a:lnTo>
                  <a:cubicBezTo>
                    <a:pt x="143035" y="419481"/>
                    <a:pt x="155127" y="440341"/>
                    <a:pt x="174706" y="451644"/>
                  </a:cubicBezTo>
                  <a:lnTo>
                    <a:pt x="396956" y="582613"/>
                  </a:lnTo>
                  <a:lnTo>
                    <a:pt x="396956" y="737711"/>
                  </a:lnTo>
                  <a:lnTo>
                    <a:pt x="172007" y="883285"/>
                  </a:lnTo>
                  <a:cubicBezTo>
                    <a:pt x="153897" y="894980"/>
                    <a:pt x="142958" y="915067"/>
                    <a:pt x="142956" y="936625"/>
                  </a:cubicBezTo>
                  <a:lnTo>
                    <a:pt x="142956" y="1238250"/>
                  </a:lnTo>
                  <a:lnTo>
                    <a:pt x="269956" y="1238250"/>
                  </a:lnTo>
                  <a:lnTo>
                    <a:pt x="269956" y="971233"/>
                  </a:lnTo>
                  <a:lnTo>
                    <a:pt x="396956" y="889000"/>
                  </a:lnTo>
                  <a:lnTo>
                    <a:pt x="650956" y="889000"/>
                  </a:lnTo>
                  <a:lnTo>
                    <a:pt x="777956" y="971233"/>
                  </a:lnTo>
                  <a:lnTo>
                    <a:pt x="777956" y="1238250"/>
                  </a:lnTo>
                  <a:lnTo>
                    <a:pt x="904956" y="1238250"/>
                  </a:lnTo>
                  <a:lnTo>
                    <a:pt x="904956" y="936625"/>
                  </a:lnTo>
                  <a:cubicBezTo>
                    <a:pt x="904954" y="915067"/>
                    <a:pt x="894015" y="894980"/>
                    <a:pt x="875905" y="883285"/>
                  </a:cubicBezTo>
                  <a:lnTo>
                    <a:pt x="650956" y="737711"/>
                  </a:lnTo>
                  <a:lnTo>
                    <a:pt x="650956" y="582613"/>
                  </a:lnTo>
                  <a:lnTo>
                    <a:pt x="873206" y="451644"/>
                  </a:lnTo>
                  <a:cubicBezTo>
                    <a:pt x="892785" y="440341"/>
                    <a:pt x="904877" y="419481"/>
                    <a:pt x="904956" y="396875"/>
                  </a:cubicBezTo>
                  <a:lnTo>
                    <a:pt x="904956" y="158750"/>
                  </a:lnTo>
                  <a:lnTo>
                    <a:pt x="984331" y="158750"/>
                  </a:lnTo>
                  <a:lnTo>
                    <a:pt x="984331" y="220186"/>
                  </a:lnTo>
                  <a:cubicBezTo>
                    <a:pt x="983121" y="237223"/>
                    <a:pt x="995607" y="252165"/>
                    <a:pt x="1012588" y="254000"/>
                  </a:cubicBezTo>
                  <a:lnTo>
                    <a:pt x="1019573" y="254000"/>
                  </a:lnTo>
                  <a:cubicBezTo>
                    <a:pt x="1036555" y="252163"/>
                    <a:pt x="1049041" y="237223"/>
                    <a:pt x="1047831" y="220186"/>
                  </a:cubicBezTo>
                  <a:lnTo>
                    <a:pt x="1047831" y="33814"/>
                  </a:lnTo>
                  <a:cubicBezTo>
                    <a:pt x="1049041" y="16777"/>
                    <a:pt x="1036555" y="1836"/>
                    <a:pt x="1019573" y="0"/>
                  </a:cubicBezTo>
                  <a:close/>
                  <a:moveTo>
                    <a:pt x="777956" y="360521"/>
                  </a:moveTo>
                  <a:lnTo>
                    <a:pt x="581265" y="476250"/>
                  </a:lnTo>
                  <a:lnTo>
                    <a:pt x="466647" y="476250"/>
                  </a:lnTo>
                  <a:lnTo>
                    <a:pt x="269956" y="360521"/>
                  </a:lnTo>
                  <a:lnTo>
                    <a:pt x="269956" y="158750"/>
                  </a:lnTo>
                  <a:lnTo>
                    <a:pt x="777956" y="158750"/>
                  </a:lnTo>
                  <a:close/>
                </a:path>
              </a:pathLst>
            </a:custGeom>
            <a:grpFill/>
            <a:ln w="15875" cap="flat">
              <a:noFill/>
              <a:prstDash val="solid"/>
              <a:miter/>
            </a:ln>
          </p:spPr>
          <p:txBody>
            <a:bodyPr rtlCol="0" anchor="ctr"/>
            <a:lstStyle/>
            <a:p>
              <a:endParaRPr lang="en-US">
                <a:highlight>
                  <a:srgbClr val="FFFF00"/>
                </a:highlight>
              </a:endParaRPr>
            </a:p>
          </p:txBody>
        </p:sp>
        <p:sp>
          <p:nvSpPr>
            <p:cNvPr id="12" name="Freeform: Shape 11">
              <a:extLst>
                <a:ext uri="{FF2B5EF4-FFF2-40B4-BE49-F238E27FC236}">
                  <a16:creationId xmlns:a16="http://schemas.microsoft.com/office/drawing/2014/main" id="{E1C357A3-68DD-4AB4-A575-212A147BDE2B}"/>
                </a:ext>
              </a:extLst>
            </p:cNvPr>
            <p:cNvSpPr/>
            <p:nvPr/>
          </p:nvSpPr>
          <p:spPr>
            <a:xfrm>
              <a:off x="8102600" y="2527300"/>
              <a:ext cx="254000" cy="254000"/>
            </a:xfrm>
            <a:custGeom>
              <a:avLst/>
              <a:gdLst>
                <a:gd name="connsiteX0" fmla="*/ 254000 w 254000"/>
                <a:gd name="connsiteY0" fmla="*/ 127000 h 254000"/>
                <a:gd name="connsiteX1" fmla="*/ 127000 w 254000"/>
                <a:gd name="connsiteY1" fmla="*/ 254000 h 254000"/>
                <a:gd name="connsiteX2" fmla="*/ 0 w 254000"/>
                <a:gd name="connsiteY2" fmla="*/ 127000 h 254000"/>
                <a:gd name="connsiteX3" fmla="*/ 127000 w 254000"/>
                <a:gd name="connsiteY3" fmla="*/ 0 h 254000"/>
                <a:gd name="connsiteX4" fmla="*/ 254000 w 254000"/>
                <a:gd name="connsiteY4" fmla="*/ 127000 h 25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4000" h="254000">
                  <a:moveTo>
                    <a:pt x="254000" y="127000"/>
                  </a:moveTo>
                  <a:cubicBezTo>
                    <a:pt x="254000" y="197140"/>
                    <a:pt x="197140" y="254000"/>
                    <a:pt x="127000" y="254000"/>
                  </a:cubicBezTo>
                  <a:cubicBezTo>
                    <a:pt x="56860" y="254000"/>
                    <a:pt x="0" y="197140"/>
                    <a:pt x="0" y="127000"/>
                  </a:cubicBezTo>
                  <a:cubicBezTo>
                    <a:pt x="0" y="56860"/>
                    <a:pt x="56860" y="0"/>
                    <a:pt x="127000" y="0"/>
                  </a:cubicBezTo>
                  <a:cubicBezTo>
                    <a:pt x="197140" y="0"/>
                    <a:pt x="254000" y="56860"/>
                    <a:pt x="254000" y="127000"/>
                  </a:cubicBezTo>
                  <a:close/>
                </a:path>
              </a:pathLst>
            </a:custGeom>
            <a:grpFill/>
            <a:ln w="15875" cap="flat">
              <a:noFill/>
              <a:prstDash val="solid"/>
              <a:miter/>
            </a:ln>
          </p:spPr>
          <p:txBody>
            <a:bodyPr rtlCol="0" anchor="ctr"/>
            <a:lstStyle/>
            <a:p>
              <a:endParaRPr lang="en-US">
                <a:highlight>
                  <a:srgbClr val="FFFF00"/>
                </a:highlight>
              </a:endParaRPr>
            </a:p>
          </p:txBody>
        </p:sp>
      </p:grpSp>
    </p:spTree>
    <p:extLst>
      <p:ext uri="{BB962C8B-B14F-4D97-AF65-F5344CB8AC3E}">
        <p14:creationId xmlns:p14="http://schemas.microsoft.com/office/powerpoint/2010/main" val="1283043465"/>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dissolv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dissolv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dissolve">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dissolve">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dissolve">
                                      <p:cBhvr>
                                        <p:cTn id="27" dur="5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dissolve">
                                      <p:cBhvr>
                                        <p:cTn id="32" dur="500"/>
                                        <p:tgtEl>
                                          <p:spTgt spid="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8">
                                            <p:txEl>
                                              <p:pRg st="6" end="6"/>
                                            </p:txEl>
                                          </p:spTgt>
                                        </p:tgtEl>
                                        <p:attrNameLst>
                                          <p:attrName>style.visibility</p:attrName>
                                        </p:attrNameLst>
                                      </p:cBhvr>
                                      <p:to>
                                        <p:strVal val="visible"/>
                                      </p:to>
                                    </p:set>
                                    <p:animEffect transition="in" filter="dissolve">
                                      <p:cBhvr>
                                        <p:cTn id="37" dur="500"/>
                                        <p:tgtEl>
                                          <p:spTgt spid="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8">
                                            <p:txEl>
                                              <p:pRg st="7" end="7"/>
                                            </p:txEl>
                                          </p:spTgt>
                                        </p:tgtEl>
                                        <p:attrNameLst>
                                          <p:attrName>style.visibility</p:attrName>
                                        </p:attrNameLst>
                                      </p:cBhvr>
                                      <p:to>
                                        <p:strVal val="visible"/>
                                      </p:to>
                                    </p:set>
                                    <p:animEffect transition="in" filter="dissolve">
                                      <p:cBhvr>
                                        <p:cTn id="42" dur="500"/>
                                        <p:tgtEl>
                                          <p:spTgt spid="8">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8">
                                            <p:txEl>
                                              <p:pRg st="8" end="8"/>
                                            </p:txEl>
                                          </p:spTgt>
                                        </p:tgtEl>
                                        <p:attrNameLst>
                                          <p:attrName>style.visibility</p:attrName>
                                        </p:attrNameLst>
                                      </p:cBhvr>
                                      <p:to>
                                        <p:strVal val="visible"/>
                                      </p:to>
                                    </p:set>
                                    <p:animEffect transition="in" filter="dissolve">
                                      <p:cBhvr>
                                        <p:cTn id="47" dur="500"/>
                                        <p:tgtEl>
                                          <p:spTgt spid="8">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8">
                                            <p:txEl>
                                              <p:pRg st="9" end="9"/>
                                            </p:txEl>
                                          </p:spTgt>
                                        </p:tgtEl>
                                        <p:attrNameLst>
                                          <p:attrName>style.visibility</p:attrName>
                                        </p:attrNameLst>
                                      </p:cBhvr>
                                      <p:to>
                                        <p:strVal val="visible"/>
                                      </p:to>
                                    </p:set>
                                    <p:animEffect transition="in" filter="dissolve">
                                      <p:cBhvr>
                                        <p:cTn id="52" dur="500"/>
                                        <p:tgtEl>
                                          <p:spTgt spid="8">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3" name="Object 3"/>
          <p:cNvGraphicFramePr>
            <a:graphicFrameLocks noGrp="1" noChangeAspect="1"/>
          </p:cNvGraphicFramePr>
          <p:nvPr>
            <p:ph sz="quarter" idx="2"/>
          </p:nvPr>
        </p:nvGraphicFramePr>
        <p:xfrm>
          <a:off x="8020050" y="2882900"/>
          <a:ext cx="114300" cy="177800"/>
        </p:xfrm>
        <a:graphic>
          <a:graphicData uri="http://schemas.openxmlformats.org/presentationml/2006/ole">
            <mc:AlternateContent xmlns:mc="http://schemas.openxmlformats.org/markup-compatibility/2006">
              <mc:Choice xmlns:v="urn:schemas-microsoft-com:vml" Requires="v">
                <p:oleObj spid="_x0000_s5124" name="Equation" r:id="rId4" imgW="114102" imgH="177492" progId="">
                  <p:embed/>
                </p:oleObj>
              </mc:Choice>
              <mc:Fallback>
                <p:oleObj name="Equation" r:id="rId4" imgW="114102" imgH="177492" progId="">
                  <p:embed/>
                  <p:pic>
                    <p:nvPicPr>
                      <p:cNvPr id="15363" name="Object 3"/>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20050" y="2882900"/>
                        <a:ext cx="1143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38985" name="Text Box 9"/>
          <p:cNvSpPr txBox="1">
            <a:spLocks noChangeArrowheads="1"/>
          </p:cNvSpPr>
          <p:nvPr/>
        </p:nvSpPr>
        <p:spPr bwMode="auto">
          <a:xfrm>
            <a:off x="2208213" y="5445126"/>
            <a:ext cx="184150" cy="519113"/>
          </a:xfrm>
          <a:prstGeom prst="rect">
            <a:avLst/>
          </a:prstGeom>
          <a:noFill/>
          <a:ln w="12700">
            <a:noFill/>
            <a:miter lim="800000"/>
            <a:headEnd/>
            <a:tailEnd/>
          </a:ln>
          <a:effectLst>
            <a:outerShdw dist="107763" dir="2700000" algn="ctr" rotWithShape="0">
              <a:schemeClr val="bg2"/>
            </a:outerShdw>
          </a:effectLst>
        </p:spPr>
        <p:txBody>
          <a:bodyPr wrap="none">
            <a:spAutoFit/>
          </a:bodyPr>
          <a:lstStyle/>
          <a:p>
            <a:pPr>
              <a:defRPr/>
            </a:pPr>
            <a:endParaRPr lang="en-US" sz="2800" dirty="0"/>
          </a:p>
        </p:txBody>
      </p:sp>
      <p:sp>
        <p:nvSpPr>
          <p:cNvPr id="15374" name="Text Box 14"/>
          <p:cNvSpPr txBox="1">
            <a:spLocks noChangeArrowheads="1"/>
          </p:cNvSpPr>
          <p:nvPr/>
        </p:nvSpPr>
        <p:spPr bwMode="auto">
          <a:xfrm>
            <a:off x="0" y="58775"/>
            <a:ext cx="12192000" cy="646331"/>
          </a:xfrm>
          <a:prstGeom prst="rect">
            <a:avLst/>
          </a:prstGeom>
          <a:noFill/>
          <a:ln w="12700">
            <a:noFill/>
            <a:miter lim="800000"/>
            <a:headEnd/>
            <a:tailEnd/>
          </a:ln>
        </p:spPr>
        <p:txBody>
          <a:bodyPr wrap="square">
            <a:spAutoFit/>
          </a:bodyPr>
          <a:lstStyle/>
          <a:p>
            <a:pPr eaLnBrk="1" hangingPunct="1">
              <a:defRPr/>
            </a:pPr>
            <a:r>
              <a:rPr lang="en-US" sz="3600" dirty="0">
                <a:solidFill>
                  <a:srgbClr val="A80000"/>
                </a:solidFill>
                <a:latin typeface="Impact" pitchFamily="34" charset="0"/>
                <a:ea typeface="ＭＳ Ｐゴシック" pitchFamily="-65" charset="-128"/>
              </a:rPr>
              <a:t>Multiple Choice Questions</a:t>
            </a:r>
          </a:p>
        </p:txBody>
      </p:sp>
      <p:sp>
        <p:nvSpPr>
          <p:cNvPr id="633866" name="Rectangle 10"/>
          <p:cNvSpPr>
            <a:spLocks noChangeArrowheads="1"/>
          </p:cNvSpPr>
          <p:nvPr/>
        </p:nvSpPr>
        <p:spPr bwMode="auto">
          <a:xfrm>
            <a:off x="0" y="766661"/>
            <a:ext cx="12192000" cy="30469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r>
              <a:rPr lang="en-US" sz="2400" dirty="0">
                <a:latin typeface="Book Antiqua" pitchFamily="18" charset="0"/>
              </a:rPr>
              <a:t>1. The introduction of quantity discounts will cause the number of the units ordered to be: </a:t>
            </a:r>
            <a:endParaRPr lang="en-US" sz="1000" dirty="0">
              <a:latin typeface="Book Antiqua" pitchFamily="18" charset="0"/>
            </a:endParaRPr>
          </a:p>
          <a:p>
            <a:pPr lvl="1"/>
            <a:r>
              <a:rPr lang="en-US" sz="2400" dirty="0">
                <a:latin typeface="Book Antiqua" pitchFamily="18" charset="0"/>
              </a:rPr>
              <a:t>A) smaller than EOQ</a:t>
            </a:r>
          </a:p>
          <a:p>
            <a:pPr lvl="1"/>
            <a:r>
              <a:rPr lang="en-US" sz="2400" dirty="0">
                <a:latin typeface="Book Antiqua" pitchFamily="18" charset="0"/>
              </a:rPr>
              <a:t>B) the same as EOQ</a:t>
            </a:r>
          </a:p>
          <a:p>
            <a:pPr lvl="1"/>
            <a:r>
              <a:rPr lang="en-US" sz="2400" dirty="0">
                <a:latin typeface="Book Antiqua" pitchFamily="18" charset="0"/>
              </a:rPr>
              <a:t>C) greater than EOQ</a:t>
            </a:r>
          </a:p>
          <a:p>
            <a:pPr lvl="1"/>
            <a:r>
              <a:rPr lang="en-US" sz="2400" dirty="0">
                <a:latin typeface="Book Antiqua" pitchFamily="18" charset="0"/>
              </a:rPr>
              <a:t>D) the same or smaller than EOQ</a:t>
            </a:r>
          </a:p>
          <a:p>
            <a:pPr lvl="1"/>
            <a:r>
              <a:rPr lang="en-US" sz="2400" dirty="0">
                <a:latin typeface="Book Antiqua" pitchFamily="18" charset="0"/>
              </a:rPr>
              <a:t>E) the same or greater than EOQ</a:t>
            </a:r>
          </a:p>
          <a:p>
            <a:pPr marL="914400" lvl="1" indent="-457200">
              <a:buAutoNum type="alphaUcParenR" startAt="5"/>
            </a:pPr>
            <a:endParaRPr lang="en-US" sz="2400" dirty="0">
              <a:latin typeface="Book Antiqua" pitchFamily="18" charset="0"/>
            </a:endParaRPr>
          </a:p>
        </p:txBody>
      </p:sp>
      <p:pic>
        <p:nvPicPr>
          <p:cNvPr id="6" name="Picture 5"/>
          <p:cNvPicPr>
            <a:picLocks noChangeAspect="1"/>
          </p:cNvPicPr>
          <p:nvPr/>
        </p:nvPicPr>
        <p:blipFill>
          <a:blip r:embed="rId6"/>
          <a:stretch>
            <a:fillRect/>
          </a:stretch>
        </p:blipFill>
        <p:spPr>
          <a:xfrm>
            <a:off x="7162800" y="1447800"/>
            <a:ext cx="3200400" cy="2209800"/>
          </a:xfrm>
          <a:prstGeom prst="rect">
            <a:avLst/>
          </a:prstGeom>
        </p:spPr>
      </p:pic>
      <p:grpSp>
        <p:nvGrpSpPr>
          <p:cNvPr id="8" name="Graphic 2" descr="Body builder with solid fill">
            <a:extLst>
              <a:ext uri="{FF2B5EF4-FFF2-40B4-BE49-F238E27FC236}">
                <a16:creationId xmlns:a16="http://schemas.microsoft.com/office/drawing/2014/main" id="{90451335-4400-4B64-8968-A1E0923480E8}"/>
              </a:ext>
            </a:extLst>
          </p:cNvPr>
          <p:cNvGrpSpPr/>
          <p:nvPr/>
        </p:nvGrpSpPr>
        <p:grpSpPr>
          <a:xfrm>
            <a:off x="5703408" y="23446"/>
            <a:ext cx="773592" cy="697061"/>
            <a:chOff x="7578725" y="2352675"/>
            <a:chExt cx="1301750" cy="1238250"/>
          </a:xfrm>
          <a:solidFill>
            <a:srgbClr val="A80000"/>
          </a:solidFill>
        </p:grpSpPr>
        <p:sp>
          <p:nvSpPr>
            <p:cNvPr id="9" name="Freeform: Shape 8">
              <a:extLst>
                <a:ext uri="{FF2B5EF4-FFF2-40B4-BE49-F238E27FC236}">
                  <a16:creationId xmlns:a16="http://schemas.microsoft.com/office/drawing/2014/main" id="{55D95A1D-E8C0-41E7-B3B8-FA8C834E7CB0}"/>
                </a:ext>
              </a:extLst>
            </p:cNvPr>
            <p:cNvSpPr/>
            <p:nvPr/>
          </p:nvSpPr>
          <p:spPr>
            <a:xfrm>
              <a:off x="8769342" y="2400300"/>
              <a:ext cx="63514" cy="158750"/>
            </a:xfrm>
            <a:custGeom>
              <a:avLst/>
              <a:gdLst>
                <a:gd name="connsiteX0" fmla="*/ 35250 w 63514"/>
                <a:gd name="connsiteY0" fmla="*/ 0 h 158750"/>
                <a:gd name="connsiteX1" fmla="*/ 28265 w 63514"/>
                <a:gd name="connsiteY1" fmla="*/ 0 h 158750"/>
                <a:gd name="connsiteX2" fmla="*/ 7 w 63514"/>
                <a:gd name="connsiteY2" fmla="*/ 29686 h 158750"/>
                <a:gd name="connsiteX3" fmla="*/ 7 w 63514"/>
                <a:gd name="connsiteY3" fmla="*/ 129064 h 158750"/>
                <a:gd name="connsiteX4" fmla="*/ 28265 w 63514"/>
                <a:gd name="connsiteY4" fmla="*/ 158750 h 158750"/>
                <a:gd name="connsiteX5" fmla="*/ 35250 w 63514"/>
                <a:gd name="connsiteY5" fmla="*/ 158750 h 158750"/>
                <a:gd name="connsiteX6" fmla="*/ 63507 w 63514"/>
                <a:gd name="connsiteY6" fmla="*/ 129064 h 158750"/>
                <a:gd name="connsiteX7" fmla="*/ 63507 w 63514"/>
                <a:gd name="connsiteY7" fmla="*/ 29686 h 158750"/>
                <a:gd name="connsiteX8" fmla="*/ 35250 w 63514"/>
                <a:gd name="connsiteY8" fmla="*/ 0 h 158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514" h="158750">
                  <a:moveTo>
                    <a:pt x="35250" y="0"/>
                  </a:moveTo>
                  <a:lnTo>
                    <a:pt x="28265" y="0"/>
                  </a:lnTo>
                  <a:cubicBezTo>
                    <a:pt x="12282" y="433"/>
                    <a:pt x="-348" y="13700"/>
                    <a:pt x="7" y="29686"/>
                  </a:cubicBezTo>
                  <a:lnTo>
                    <a:pt x="7" y="129064"/>
                  </a:lnTo>
                  <a:cubicBezTo>
                    <a:pt x="-348" y="145050"/>
                    <a:pt x="12282" y="158317"/>
                    <a:pt x="28265" y="158750"/>
                  </a:cubicBezTo>
                  <a:lnTo>
                    <a:pt x="35250" y="158750"/>
                  </a:lnTo>
                  <a:cubicBezTo>
                    <a:pt x="51233" y="158317"/>
                    <a:pt x="63863" y="145050"/>
                    <a:pt x="63507" y="129064"/>
                  </a:cubicBezTo>
                  <a:lnTo>
                    <a:pt x="63507" y="29686"/>
                  </a:lnTo>
                  <a:cubicBezTo>
                    <a:pt x="63863" y="13700"/>
                    <a:pt x="51233" y="433"/>
                    <a:pt x="35250" y="0"/>
                  </a:cubicBezTo>
                  <a:close/>
                </a:path>
              </a:pathLst>
            </a:custGeom>
            <a:grpFill/>
            <a:ln w="15875" cap="flat">
              <a:noFill/>
              <a:prstDash val="solid"/>
              <a:miter/>
            </a:ln>
          </p:spPr>
          <p:txBody>
            <a:bodyPr rtlCol="0" anchor="ctr"/>
            <a:lstStyle/>
            <a:p>
              <a:endParaRPr lang="en-US">
                <a:highlight>
                  <a:srgbClr val="FFFF00"/>
                </a:highlight>
              </a:endParaRPr>
            </a:p>
          </p:txBody>
        </p:sp>
        <p:sp>
          <p:nvSpPr>
            <p:cNvPr id="10" name="Freeform: Shape 9">
              <a:extLst>
                <a:ext uri="{FF2B5EF4-FFF2-40B4-BE49-F238E27FC236}">
                  <a16:creationId xmlns:a16="http://schemas.microsoft.com/office/drawing/2014/main" id="{364B0312-1CA0-491E-9102-54A9793A9197}"/>
                </a:ext>
              </a:extLst>
            </p:cNvPr>
            <p:cNvSpPr/>
            <p:nvPr/>
          </p:nvSpPr>
          <p:spPr>
            <a:xfrm>
              <a:off x="7626342" y="2400300"/>
              <a:ext cx="63514" cy="158750"/>
            </a:xfrm>
            <a:custGeom>
              <a:avLst/>
              <a:gdLst>
                <a:gd name="connsiteX0" fmla="*/ 35250 w 63514"/>
                <a:gd name="connsiteY0" fmla="*/ 0 h 158750"/>
                <a:gd name="connsiteX1" fmla="*/ 28265 w 63514"/>
                <a:gd name="connsiteY1" fmla="*/ 0 h 158750"/>
                <a:gd name="connsiteX2" fmla="*/ 7 w 63514"/>
                <a:gd name="connsiteY2" fmla="*/ 29686 h 158750"/>
                <a:gd name="connsiteX3" fmla="*/ 7 w 63514"/>
                <a:gd name="connsiteY3" fmla="*/ 129064 h 158750"/>
                <a:gd name="connsiteX4" fmla="*/ 28265 w 63514"/>
                <a:gd name="connsiteY4" fmla="*/ 158750 h 158750"/>
                <a:gd name="connsiteX5" fmla="*/ 35250 w 63514"/>
                <a:gd name="connsiteY5" fmla="*/ 158750 h 158750"/>
                <a:gd name="connsiteX6" fmla="*/ 63507 w 63514"/>
                <a:gd name="connsiteY6" fmla="*/ 129064 h 158750"/>
                <a:gd name="connsiteX7" fmla="*/ 63507 w 63514"/>
                <a:gd name="connsiteY7" fmla="*/ 29686 h 158750"/>
                <a:gd name="connsiteX8" fmla="*/ 35250 w 63514"/>
                <a:gd name="connsiteY8" fmla="*/ 0 h 158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514" h="158750">
                  <a:moveTo>
                    <a:pt x="35250" y="0"/>
                  </a:moveTo>
                  <a:lnTo>
                    <a:pt x="28265" y="0"/>
                  </a:lnTo>
                  <a:cubicBezTo>
                    <a:pt x="12282" y="433"/>
                    <a:pt x="-348" y="13700"/>
                    <a:pt x="7" y="29686"/>
                  </a:cubicBezTo>
                  <a:lnTo>
                    <a:pt x="7" y="129064"/>
                  </a:lnTo>
                  <a:cubicBezTo>
                    <a:pt x="-348" y="145050"/>
                    <a:pt x="12282" y="158317"/>
                    <a:pt x="28265" y="158750"/>
                  </a:cubicBezTo>
                  <a:lnTo>
                    <a:pt x="35250" y="158750"/>
                  </a:lnTo>
                  <a:cubicBezTo>
                    <a:pt x="51233" y="158317"/>
                    <a:pt x="63863" y="145050"/>
                    <a:pt x="63507" y="129064"/>
                  </a:cubicBezTo>
                  <a:lnTo>
                    <a:pt x="63507" y="29686"/>
                  </a:lnTo>
                  <a:cubicBezTo>
                    <a:pt x="63863" y="13700"/>
                    <a:pt x="51233" y="433"/>
                    <a:pt x="35250" y="0"/>
                  </a:cubicBezTo>
                  <a:close/>
                </a:path>
              </a:pathLst>
            </a:custGeom>
            <a:grpFill/>
            <a:ln w="15875" cap="flat">
              <a:noFill/>
              <a:prstDash val="solid"/>
              <a:miter/>
            </a:ln>
          </p:spPr>
          <p:txBody>
            <a:bodyPr rtlCol="0" anchor="ctr"/>
            <a:lstStyle/>
            <a:p>
              <a:endParaRPr lang="en-US">
                <a:highlight>
                  <a:srgbClr val="FFFF00"/>
                </a:highlight>
              </a:endParaRPr>
            </a:p>
          </p:txBody>
        </p:sp>
        <p:sp>
          <p:nvSpPr>
            <p:cNvPr id="11" name="Freeform: Shape 10">
              <a:extLst>
                <a:ext uri="{FF2B5EF4-FFF2-40B4-BE49-F238E27FC236}">
                  <a16:creationId xmlns:a16="http://schemas.microsoft.com/office/drawing/2014/main" id="{214570AB-071A-4D28-8AAC-24D68C06DC33}"/>
                </a:ext>
              </a:extLst>
            </p:cNvPr>
            <p:cNvSpPr/>
            <p:nvPr/>
          </p:nvSpPr>
          <p:spPr>
            <a:xfrm>
              <a:off x="8848725" y="2447925"/>
              <a:ext cx="31750" cy="63500"/>
            </a:xfrm>
            <a:custGeom>
              <a:avLst/>
              <a:gdLst>
                <a:gd name="connsiteX0" fmla="*/ 0 w 31750"/>
                <a:gd name="connsiteY0" fmla="*/ 0 h 63500"/>
                <a:gd name="connsiteX1" fmla="*/ 0 w 31750"/>
                <a:gd name="connsiteY1" fmla="*/ 63500 h 63500"/>
                <a:gd name="connsiteX2" fmla="*/ 31750 w 31750"/>
                <a:gd name="connsiteY2" fmla="*/ 31750 h 63500"/>
                <a:gd name="connsiteX3" fmla="*/ 0 w 31750"/>
                <a:gd name="connsiteY3" fmla="*/ 0 h 63500"/>
              </a:gdLst>
              <a:ahLst/>
              <a:cxnLst>
                <a:cxn ang="0">
                  <a:pos x="connsiteX0" y="connsiteY0"/>
                </a:cxn>
                <a:cxn ang="0">
                  <a:pos x="connsiteX1" y="connsiteY1"/>
                </a:cxn>
                <a:cxn ang="0">
                  <a:pos x="connsiteX2" y="connsiteY2"/>
                </a:cxn>
                <a:cxn ang="0">
                  <a:pos x="connsiteX3" y="connsiteY3"/>
                </a:cxn>
              </a:cxnLst>
              <a:rect l="l" t="t" r="r" b="b"/>
              <a:pathLst>
                <a:path w="31750" h="63500">
                  <a:moveTo>
                    <a:pt x="0" y="0"/>
                  </a:moveTo>
                  <a:lnTo>
                    <a:pt x="0" y="63500"/>
                  </a:lnTo>
                  <a:cubicBezTo>
                    <a:pt x="17536" y="63500"/>
                    <a:pt x="31750" y="49286"/>
                    <a:pt x="31750" y="31750"/>
                  </a:cubicBezTo>
                  <a:cubicBezTo>
                    <a:pt x="31750" y="14214"/>
                    <a:pt x="17536" y="0"/>
                    <a:pt x="0" y="0"/>
                  </a:cubicBezTo>
                  <a:close/>
                </a:path>
              </a:pathLst>
            </a:custGeom>
            <a:grpFill/>
            <a:ln w="15875" cap="flat">
              <a:noFill/>
              <a:prstDash val="solid"/>
              <a:miter/>
            </a:ln>
          </p:spPr>
          <p:txBody>
            <a:bodyPr rtlCol="0" anchor="ctr"/>
            <a:lstStyle/>
            <a:p>
              <a:endParaRPr lang="en-US">
                <a:highlight>
                  <a:srgbClr val="FFFF00"/>
                </a:highlight>
              </a:endParaRPr>
            </a:p>
          </p:txBody>
        </p:sp>
        <p:sp>
          <p:nvSpPr>
            <p:cNvPr id="12" name="Freeform: Shape 11">
              <a:extLst>
                <a:ext uri="{FF2B5EF4-FFF2-40B4-BE49-F238E27FC236}">
                  <a16:creationId xmlns:a16="http://schemas.microsoft.com/office/drawing/2014/main" id="{3914A234-7245-4DE2-AB93-30AF9FA8F061}"/>
                </a:ext>
              </a:extLst>
            </p:cNvPr>
            <p:cNvSpPr/>
            <p:nvPr/>
          </p:nvSpPr>
          <p:spPr>
            <a:xfrm>
              <a:off x="7578725" y="2447925"/>
              <a:ext cx="31750" cy="63500"/>
            </a:xfrm>
            <a:custGeom>
              <a:avLst/>
              <a:gdLst>
                <a:gd name="connsiteX0" fmla="*/ 31750 w 31750"/>
                <a:gd name="connsiteY0" fmla="*/ 63500 h 63500"/>
                <a:gd name="connsiteX1" fmla="*/ 31750 w 31750"/>
                <a:gd name="connsiteY1" fmla="*/ 0 h 63500"/>
                <a:gd name="connsiteX2" fmla="*/ 0 w 31750"/>
                <a:gd name="connsiteY2" fmla="*/ 31750 h 63500"/>
                <a:gd name="connsiteX3" fmla="*/ 31750 w 31750"/>
                <a:gd name="connsiteY3" fmla="*/ 63500 h 63500"/>
              </a:gdLst>
              <a:ahLst/>
              <a:cxnLst>
                <a:cxn ang="0">
                  <a:pos x="connsiteX0" y="connsiteY0"/>
                </a:cxn>
                <a:cxn ang="0">
                  <a:pos x="connsiteX1" y="connsiteY1"/>
                </a:cxn>
                <a:cxn ang="0">
                  <a:pos x="connsiteX2" y="connsiteY2"/>
                </a:cxn>
                <a:cxn ang="0">
                  <a:pos x="connsiteX3" y="connsiteY3"/>
                </a:cxn>
              </a:cxnLst>
              <a:rect l="l" t="t" r="r" b="b"/>
              <a:pathLst>
                <a:path w="31750" h="63500">
                  <a:moveTo>
                    <a:pt x="31750" y="63500"/>
                  </a:moveTo>
                  <a:lnTo>
                    <a:pt x="31750" y="0"/>
                  </a:lnTo>
                  <a:cubicBezTo>
                    <a:pt x="14215" y="0"/>
                    <a:pt x="0" y="14214"/>
                    <a:pt x="0" y="31750"/>
                  </a:cubicBezTo>
                  <a:cubicBezTo>
                    <a:pt x="0" y="49286"/>
                    <a:pt x="14215" y="63500"/>
                    <a:pt x="31750" y="63500"/>
                  </a:cubicBezTo>
                  <a:close/>
                </a:path>
              </a:pathLst>
            </a:custGeom>
            <a:grpFill/>
            <a:ln w="15875" cap="flat">
              <a:noFill/>
              <a:prstDash val="solid"/>
              <a:miter/>
            </a:ln>
          </p:spPr>
          <p:txBody>
            <a:bodyPr rtlCol="0" anchor="ctr"/>
            <a:lstStyle/>
            <a:p>
              <a:endParaRPr lang="en-US">
                <a:highlight>
                  <a:srgbClr val="FFFF00"/>
                </a:highlight>
              </a:endParaRPr>
            </a:p>
          </p:txBody>
        </p:sp>
        <p:sp>
          <p:nvSpPr>
            <p:cNvPr id="13" name="Freeform: Shape 12">
              <a:extLst>
                <a:ext uri="{FF2B5EF4-FFF2-40B4-BE49-F238E27FC236}">
                  <a16:creationId xmlns:a16="http://schemas.microsoft.com/office/drawing/2014/main" id="{9FDAD759-61F2-409F-8BF5-4A20AFE1F964}"/>
                </a:ext>
              </a:extLst>
            </p:cNvPr>
            <p:cNvSpPr/>
            <p:nvPr/>
          </p:nvSpPr>
          <p:spPr>
            <a:xfrm>
              <a:off x="7705644" y="2352675"/>
              <a:ext cx="1047911" cy="1238250"/>
            </a:xfrm>
            <a:custGeom>
              <a:avLst/>
              <a:gdLst>
                <a:gd name="connsiteX0" fmla="*/ 1019573 w 1047911"/>
                <a:gd name="connsiteY0" fmla="*/ 0 h 1238250"/>
                <a:gd name="connsiteX1" fmla="*/ 1012588 w 1047911"/>
                <a:gd name="connsiteY1" fmla="*/ 0 h 1238250"/>
                <a:gd name="connsiteX2" fmla="*/ 984331 w 1047911"/>
                <a:gd name="connsiteY2" fmla="*/ 33814 h 1238250"/>
                <a:gd name="connsiteX3" fmla="*/ 984331 w 1047911"/>
                <a:gd name="connsiteY3" fmla="*/ 95250 h 1238250"/>
                <a:gd name="connsiteX4" fmla="*/ 63581 w 1047911"/>
                <a:gd name="connsiteY4" fmla="*/ 95250 h 1238250"/>
                <a:gd name="connsiteX5" fmla="*/ 63581 w 1047911"/>
                <a:gd name="connsiteY5" fmla="*/ 33814 h 1238250"/>
                <a:gd name="connsiteX6" fmla="*/ 35323 w 1047911"/>
                <a:gd name="connsiteY6" fmla="*/ 0 h 1238250"/>
                <a:gd name="connsiteX7" fmla="*/ 28338 w 1047911"/>
                <a:gd name="connsiteY7" fmla="*/ 0 h 1238250"/>
                <a:gd name="connsiteX8" fmla="*/ 81 w 1047911"/>
                <a:gd name="connsiteY8" fmla="*/ 33814 h 1238250"/>
                <a:gd name="connsiteX9" fmla="*/ 81 w 1047911"/>
                <a:gd name="connsiteY9" fmla="*/ 220186 h 1238250"/>
                <a:gd name="connsiteX10" fmla="*/ 28338 w 1047911"/>
                <a:gd name="connsiteY10" fmla="*/ 254000 h 1238250"/>
                <a:gd name="connsiteX11" fmla="*/ 35323 w 1047911"/>
                <a:gd name="connsiteY11" fmla="*/ 254000 h 1238250"/>
                <a:gd name="connsiteX12" fmla="*/ 63581 w 1047911"/>
                <a:gd name="connsiteY12" fmla="*/ 220186 h 1238250"/>
                <a:gd name="connsiteX13" fmla="*/ 63581 w 1047911"/>
                <a:gd name="connsiteY13" fmla="*/ 158750 h 1238250"/>
                <a:gd name="connsiteX14" fmla="*/ 142956 w 1047911"/>
                <a:gd name="connsiteY14" fmla="*/ 158750 h 1238250"/>
                <a:gd name="connsiteX15" fmla="*/ 142956 w 1047911"/>
                <a:gd name="connsiteY15" fmla="*/ 396875 h 1238250"/>
                <a:gd name="connsiteX16" fmla="*/ 174706 w 1047911"/>
                <a:gd name="connsiteY16" fmla="*/ 451644 h 1238250"/>
                <a:gd name="connsiteX17" fmla="*/ 396956 w 1047911"/>
                <a:gd name="connsiteY17" fmla="*/ 582613 h 1238250"/>
                <a:gd name="connsiteX18" fmla="*/ 396956 w 1047911"/>
                <a:gd name="connsiteY18" fmla="*/ 737711 h 1238250"/>
                <a:gd name="connsiteX19" fmla="*/ 172007 w 1047911"/>
                <a:gd name="connsiteY19" fmla="*/ 883285 h 1238250"/>
                <a:gd name="connsiteX20" fmla="*/ 142956 w 1047911"/>
                <a:gd name="connsiteY20" fmla="*/ 936625 h 1238250"/>
                <a:gd name="connsiteX21" fmla="*/ 142956 w 1047911"/>
                <a:gd name="connsiteY21" fmla="*/ 1238250 h 1238250"/>
                <a:gd name="connsiteX22" fmla="*/ 269956 w 1047911"/>
                <a:gd name="connsiteY22" fmla="*/ 1238250 h 1238250"/>
                <a:gd name="connsiteX23" fmla="*/ 269956 w 1047911"/>
                <a:gd name="connsiteY23" fmla="*/ 971233 h 1238250"/>
                <a:gd name="connsiteX24" fmla="*/ 396956 w 1047911"/>
                <a:gd name="connsiteY24" fmla="*/ 889000 h 1238250"/>
                <a:gd name="connsiteX25" fmla="*/ 650956 w 1047911"/>
                <a:gd name="connsiteY25" fmla="*/ 889000 h 1238250"/>
                <a:gd name="connsiteX26" fmla="*/ 777956 w 1047911"/>
                <a:gd name="connsiteY26" fmla="*/ 971233 h 1238250"/>
                <a:gd name="connsiteX27" fmla="*/ 777956 w 1047911"/>
                <a:gd name="connsiteY27" fmla="*/ 1238250 h 1238250"/>
                <a:gd name="connsiteX28" fmla="*/ 904956 w 1047911"/>
                <a:gd name="connsiteY28" fmla="*/ 1238250 h 1238250"/>
                <a:gd name="connsiteX29" fmla="*/ 904956 w 1047911"/>
                <a:gd name="connsiteY29" fmla="*/ 936625 h 1238250"/>
                <a:gd name="connsiteX30" fmla="*/ 875905 w 1047911"/>
                <a:gd name="connsiteY30" fmla="*/ 883285 h 1238250"/>
                <a:gd name="connsiteX31" fmla="*/ 650956 w 1047911"/>
                <a:gd name="connsiteY31" fmla="*/ 737711 h 1238250"/>
                <a:gd name="connsiteX32" fmla="*/ 650956 w 1047911"/>
                <a:gd name="connsiteY32" fmla="*/ 582613 h 1238250"/>
                <a:gd name="connsiteX33" fmla="*/ 873206 w 1047911"/>
                <a:gd name="connsiteY33" fmla="*/ 451644 h 1238250"/>
                <a:gd name="connsiteX34" fmla="*/ 904956 w 1047911"/>
                <a:gd name="connsiteY34" fmla="*/ 396875 h 1238250"/>
                <a:gd name="connsiteX35" fmla="*/ 904956 w 1047911"/>
                <a:gd name="connsiteY35" fmla="*/ 158750 h 1238250"/>
                <a:gd name="connsiteX36" fmla="*/ 984331 w 1047911"/>
                <a:gd name="connsiteY36" fmla="*/ 158750 h 1238250"/>
                <a:gd name="connsiteX37" fmla="*/ 984331 w 1047911"/>
                <a:gd name="connsiteY37" fmla="*/ 220186 h 1238250"/>
                <a:gd name="connsiteX38" fmla="*/ 1012588 w 1047911"/>
                <a:gd name="connsiteY38" fmla="*/ 254000 h 1238250"/>
                <a:gd name="connsiteX39" fmla="*/ 1019573 w 1047911"/>
                <a:gd name="connsiteY39" fmla="*/ 254000 h 1238250"/>
                <a:gd name="connsiteX40" fmla="*/ 1047831 w 1047911"/>
                <a:gd name="connsiteY40" fmla="*/ 220186 h 1238250"/>
                <a:gd name="connsiteX41" fmla="*/ 1047831 w 1047911"/>
                <a:gd name="connsiteY41" fmla="*/ 33814 h 1238250"/>
                <a:gd name="connsiteX42" fmla="*/ 1019573 w 1047911"/>
                <a:gd name="connsiteY42" fmla="*/ 0 h 1238250"/>
                <a:gd name="connsiteX43" fmla="*/ 777956 w 1047911"/>
                <a:gd name="connsiteY43" fmla="*/ 360521 h 1238250"/>
                <a:gd name="connsiteX44" fmla="*/ 581265 w 1047911"/>
                <a:gd name="connsiteY44" fmla="*/ 476250 h 1238250"/>
                <a:gd name="connsiteX45" fmla="*/ 466647 w 1047911"/>
                <a:gd name="connsiteY45" fmla="*/ 476250 h 1238250"/>
                <a:gd name="connsiteX46" fmla="*/ 269956 w 1047911"/>
                <a:gd name="connsiteY46" fmla="*/ 360521 h 1238250"/>
                <a:gd name="connsiteX47" fmla="*/ 269956 w 1047911"/>
                <a:gd name="connsiteY47" fmla="*/ 158750 h 1238250"/>
                <a:gd name="connsiteX48" fmla="*/ 777956 w 1047911"/>
                <a:gd name="connsiteY48" fmla="*/ 158750 h 1238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047911" h="1238250">
                  <a:moveTo>
                    <a:pt x="1019573" y="0"/>
                  </a:moveTo>
                  <a:lnTo>
                    <a:pt x="1012588" y="0"/>
                  </a:lnTo>
                  <a:cubicBezTo>
                    <a:pt x="995607" y="1836"/>
                    <a:pt x="983121" y="16777"/>
                    <a:pt x="984331" y="33814"/>
                  </a:cubicBezTo>
                  <a:lnTo>
                    <a:pt x="984331" y="95250"/>
                  </a:lnTo>
                  <a:lnTo>
                    <a:pt x="63581" y="95250"/>
                  </a:lnTo>
                  <a:lnTo>
                    <a:pt x="63581" y="33814"/>
                  </a:lnTo>
                  <a:cubicBezTo>
                    <a:pt x="64791" y="16777"/>
                    <a:pt x="52305" y="1836"/>
                    <a:pt x="35323" y="0"/>
                  </a:cubicBezTo>
                  <a:lnTo>
                    <a:pt x="28338" y="0"/>
                  </a:lnTo>
                  <a:cubicBezTo>
                    <a:pt x="11357" y="1836"/>
                    <a:pt x="-1129" y="16777"/>
                    <a:pt x="81" y="33814"/>
                  </a:cubicBezTo>
                  <a:lnTo>
                    <a:pt x="81" y="220186"/>
                  </a:lnTo>
                  <a:cubicBezTo>
                    <a:pt x="-1129" y="237223"/>
                    <a:pt x="11357" y="252165"/>
                    <a:pt x="28338" y="254000"/>
                  </a:cubicBezTo>
                  <a:lnTo>
                    <a:pt x="35323" y="254000"/>
                  </a:lnTo>
                  <a:cubicBezTo>
                    <a:pt x="52305" y="252163"/>
                    <a:pt x="64791" y="237223"/>
                    <a:pt x="63581" y="220186"/>
                  </a:cubicBezTo>
                  <a:lnTo>
                    <a:pt x="63581" y="158750"/>
                  </a:lnTo>
                  <a:lnTo>
                    <a:pt x="142956" y="158750"/>
                  </a:lnTo>
                  <a:lnTo>
                    <a:pt x="142956" y="396875"/>
                  </a:lnTo>
                  <a:cubicBezTo>
                    <a:pt x="143035" y="419481"/>
                    <a:pt x="155127" y="440341"/>
                    <a:pt x="174706" y="451644"/>
                  </a:cubicBezTo>
                  <a:lnTo>
                    <a:pt x="396956" y="582613"/>
                  </a:lnTo>
                  <a:lnTo>
                    <a:pt x="396956" y="737711"/>
                  </a:lnTo>
                  <a:lnTo>
                    <a:pt x="172007" y="883285"/>
                  </a:lnTo>
                  <a:cubicBezTo>
                    <a:pt x="153897" y="894980"/>
                    <a:pt x="142958" y="915067"/>
                    <a:pt x="142956" y="936625"/>
                  </a:cubicBezTo>
                  <a:lnTo>
                    <a:pt x="142956" y="1238250"/>
                  </a:lnTo>
                  <a:lnTo>
                    <a:pt x="269956" y="1238250"/>
                  </a:lnTo>
                  <a:lnTo>
                    <a:pt x="269956" y="971233"/>
                  </a:lnTo>
                  <a:lnTo>
                    <a:pt x="396956" y="889000"/>
                  </a:lnTo>
                  <a:lnTo>
                    <a:pt x="650956" y="889000"/>
                  </a:lnTo>
                  <a:lnTo>
                    <a:pt x="777956" y="971233"/>
                  </a:lnTo>
                  <a:lnTo>
                    <a:pt x="777956" y="1238250"/>
                  </a:lnTo>
                  <a:lnTo>
                    <a:pt x="904956" y="1238250"/>
                  </a:lnTo>
                  <a:lnTo>
                    <a:pt x="904956" y="936625"/>
                  </a:lnTo>
                  <a:cubicBezTo>
                    <a:pt x="904954" y="915067"/>
                    <a:pt x="894015" y="894980"/>
                    <a:pt x="875905" y="883285"/>
                  </a:cubicBezTo>
                  <a:lnTo>
                    <a:pt x="650956" y="737711"/>
                  </a:lnTo>
                  <a:lnTo>
                    <a:pt x="650956" y="582613"/>
                  </a:lnTo>
                  <a:lnTo>
                    <a:pt x="873206" y="451644"/>
                  </a:lnTo>
                  <a:cubicBezTo>
                    <a:pt x="892785" y="440341"/>
                    <a:pt x="904877" y="419481"/>
                    <a:pt x="904956" y="396875"/>
                  </a:cubicBezTo>
                  <a:lnTo>
                    <a:pt x="904956" y="158750"/>
                  </a:lnTo>
                  <a:lnTo>
                    <a:pt x="984331" y="158750"/>
                  </a:lnTo>
                  <a:lnTo>
                    <a:pt x="984331" y="220186"/>
                  </a:lnTo>
                  <a:cubicBezTo>
                    <a:pt x="983121" y="237223"/>
                    <a:pt x="995607" y="252165"/>
                    <a:pt x="1012588" y="254000"/>
                  </a:cubicBezTo>
                  <a:lnTo>
                    <a:pt x="1019573" y="254000"/>
                  </a:lnTo>
                  <a:cubicBezTo>
                    <a:pt x="1036555" y="252163"/>
                    <a:pt x="1049041" y="237223"/>
                    <a:pt x="1047831" y="220186"/>
                  </a:cubicBezTo>
                  <a:lnTo>
                    <a:pt x="1047831" y="33814"/>
                  </a:lnTo>
                  <a:cubicBezTo>
                    <a:pt x="1049041" y="16777"/>
                    <a:pt x="1036555" y="1836"/>
                    <a:pt x="1019573" y="0"/>
                  </a:cubicBezTo>
                  <a:close/>
                  <a:moveTo>
                    <a:pt x="777956" y="360521"/>
                  </a:moveTo>
                  <a:lnTo>
                    <a:pt x="581265" y="476250"/>
                  </a:lnTo>
                  <a:lnTo>
                    <a:pt x="466647" y="476250"/>
                  </a:lnTo>
                  <a:lnTo>
                    <a:pt x="269956" y="360521"/>
                  </a:lnTo>
                  <a:lnTo>
                    <a:pt x="269956" y="158750"/>
                  </a:lnTo>
                  <a:lnTo>
                    <a:pt x="777956" y="158750"/>
                  </a:lnTo>
                  <a:close/>
                </a:path>
              </a:pathLst>
            </a:custGeom>
            <a:grpFill/>
            <a:ln w="15875" cap="flat">
              <a:noFill/>
              <a:prstDash val="solid"/>
              <a:miter/>
            </a:ln>
          </p:spPr>
          <p:txBody>
            <a:bodyPr rtlCol="0" anchor="ctr"/>
            <a:lstStyle/>
            <a:p>
              <a:endParaRPr lang="en-US">
                <a:highlight>
                  <a:srgbClr val="FFFF00"/>
                </a:highlight>
              </a:endParaRPr>
            </a:p>
          </p:txBody>
        </p:sp>
        <p:sp>
          <p:nvSpPr>
            <p:cNvPr id="14" name="Freeform: Shape 13">
              <a:extLst>
                <a:ext uri="{FF2B5EF4-FFF2-40B4-BE49-F238E27FC236}">
                  <a16:creationId xmlns:a16="http://schemas.microsoft.com/office/drawing/2014/main" id="{BE66DC87-CEB3-41A2-B0D5-75637B605A05}"/>
                </a:ext>
              </a:extLst>
            </p:cNvPr>
            <p:cNvSpPr/>
            <p:nvPr/>
          </p:nvSpPr>
          <p:spPr>
            <a:xfrm>
              <a:off x="8102600" y="2527300"/>
              <a:ext cx="254000" cy="254000"/>
            </a:xfrm>
            <a:custGeom>
              <a:avLst/>
              <a:gdLst>
                <a:gd name="connsiteX0" fmla="*/ 254000 w 254000"/>
                <a:gd name="connsiteY0" fmla="*/ 127000 h 254000"/>
                <a:gd name="connsiteX1" fmla="*/ 127000 w 254000"/>
                <a:gd name="connsiteY1" fmla="*/ 254000 h 254000"/>
                <a:gd name="connsiteX2" fmla="*/ 0 w 254000"/>
                <a:gd name="connsiteY2" fmla="*/ 127000 h 254000"/>
                <a:gd name="connsiteX3" fmla="*/ 127000 w 254000"/>
                <a:gd name="connsiteY3" fmla="*/ 0 h 254000"/>
                <a:gd name="connsiteX4" fmla="*/ 254000 w 254000"/>
                <a:gd name="connsiteY4" fmla="*/ 127000 h 25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4000" h="254000">
                  <a:moveTo>
                    <a:pt x="254000" y="127000"/>
                  </a:moveTo>
                  <a:cubicBezTo>
                    <a:pt x="254000" y="197140"/>
                    <a:pt x="197140" y="254000"/>
                    <a:pt x="127000" y="254000"/>
                  </a:cubicBezTo>
                  <a:cubicBezTo>
                    <a:pt x="56860" y="254000"/>
                    <a:pt x="0" y="197140"/>
                    <a:pt x="0" y="127000"/>
                  </a:cubicBezTo>
                  <a:cubicBezTo>
                    <a:pt x="0" y="56860"/>
                    <a:pt x="56860" y="0"/>
                    <a:pt x="127000" y="0"/>
                  </a:cubicBezTo>
                  <a:cubicBezTo>
                    <a:pt x="197140" y="0"/>
                    <a:pt x="254000" y="56860"/>
                    <a:pt x="254000" y="127000"/>
                  </a:cubicBezTo>
                  <a:close/>
                </a:path>
              </a:pathLst>
            </a:custGeom>
            <a:grpFill/>
            <a:ln w="15875" cap="flat">
              <a:noFill/>
              <a:prstDash val="solid"/>
              <a:miter/>
            </a:ln>
          </p:spPr>
          <p:txBody>
            <a:bodyPr rtlCol="0" anchor="ctr"/>
            <a:lstStyle/>
            <a:p>
              <a:endParaRPr lang="en-US">
                <a:highlight>
                  <a:srgbClr val="FFFF00"/>
                </a:highlight>
              </a:endParaRPr>
            </a:p>
          </p:txBody>
        </p:sp>
      </p:grpSp>
      <p:pic>
        <p:nvPicPr>
          <p:cNvPr id="15" name="Graphic 14" descr="No sign with solid fill">
            <a:extLst>
              <a:ext uri="{FF2B5EF4-FFF2-40B4-BE49-F238E27FC236}">
                <a16:creationId xmlns:a16="http://schemas.microsoft.com/office/drawing/2014/main" id="{979D9DD2-F13D-45FB-A84F-DD4820D05F8C}"/>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133600" y="152400"/>
            <a:ext cx="6858000" cy="6858000"/>
          </a:xfrm>
          <a:prstGeom prst="rect">
            <a:avLst/>
          </a:prstGeom>
        </p:spPr>
      </p:pic>
    </p:spTree>
    <p:extLst>
      <p:ext uri="{BB962C8B-B14F-4D97-AF65-F5344CB8AC3E}">
        <p14:creationId xmlns:p14="http://schemas.microsoft.com/office/powerpoint/2010/main" val="18716198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900" fill="hold"/>
                                        <p:tgtEl>
                                          <p:spTgt spid="633866">
                                            <p:txEl>
                                              <p:pRg st="5" end="5"/>
                                            </p:txEl>
                                          </p:spTgt>
                                        </p:tgtEl>
                                        <p:attrNameLst>
                                          <p:attrName>style.color</p:attrName>
                                        </p:attrNameLst>
                                      </p:cBhvr>
                                      <p:to>
                                        <a:schemeClr val="hlink"/>
                                      </p:to>
                                    </p:animClr>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dissolve">
                                      <p:cBhvr>
                                        <p:cTn id="1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11"/>
          <p:cNvSpPr txBox="1">
            <a:spLocks noChangeArrowheads="1"/>
          </p:cNvSpPr>
          <p:nvPr/>
        </p:nvSpPr>
        <p:spPr bwMode="auto">
          <a:xfrm>
            <a:off x="0" y="0"/>
            <a:ext cx="12192000" cy="646331"/>
          </a:xfrm>
          <a:prstGeom prst="rect">
            <a:avLst/>
          </a:prstGeom>
          <a:noFill/>
          <a:ln w="9525">
            <a:noFill/>
            <a:miter lim="800000"/>
            <a:headEnd/>
            <a:tailEnd/>
          </a:ln>
        </p:spPr>
        <p:txBody>
          <a:bodyPr wrap="square">
            <a:spAutoFit/>
          </a:bodyPr>
          <a:lstStyle/>
          <a:p>
            <a:pPr eaLnBrk="1" hangingPunct="1">
              <a:defRPr/>
            </a:pPr>
            <a:r>
              <a:rPr lang="en-US" sz="3600" dirty="0">
                <a:solidFill>
                  <a:srgbClr val="AA0000"/>
                </a:solidFill>
                <a:latin typeface="Impact" pitchFamily="34" charset="0"/>
              </a:rPr>
              <a:t>Why We are interested in reducing inventory</a:t>
            </a:r>
            <a:r>
              <a:rPr lang="en-US" sz="3600" dirty="0">
                <a:latin typeface="Impact" pitchFamily="34" charset="0"/>
              </a:rPr>
              <a:t> </a:t>
            </a:r>
          </a:p>
        </p:txBody>
      </p:sp>
      <p:sp>
        <p:nvSpPr>
          <p:cNvPr id="16" name="Content Placeholder 1"/>
          <p:cNvSpPr txBox="1">
            <a:spLocks/>
          </p:cNvSpPr>
          <p:nvPr/>
        </p:nvSpPr>
        <p:spPr>
          <a:xfrm>
            <a:off x="152400" y="762000"/>
            <a:ext cx="12039600" cy="5681726"/>
          </a:xfrm>
          <a:prstGeom prst="rect">
            <a:avLst/>
          </a:prstGeom>
        </p:spPr>
        <p:txBody>
          <a:bodyPr/>
          <a:lstStyle/>
          <a:p>
            <a:pPr marL="342900" indent="-342900">
              <a:spcBef>
                <a:spcPct val="20000"/>
              </a:spcBef>
              <a:buFont typeface="Wingdings" panose="05000000000000000000" pitchFamily="2" charset="2"/>
              <a:buChar char="p"/>
              <a:defRPr/>
            </a:pPr>
            <a:r>
              <a:rPr lang="en-US" sz="2200" b="1" kern="0" dirty="0">
                <a:latin typeface="Book Antiqua" pitchFamily="18" charset="0"/>
              </a:rPr>
              <a:t>Has carrying cost</a:t>
            </a:r>
          </a:p>
          <a:p>
            <a:pPr marL="800100" lvl="1" indent="-342900">
              <a:spcBef>
                <a:spcPct val="20000"/>
              </a:spcBef>
              <a:buFont typeface="Wingdings" panose="05000000000000000000" pitchFamily="2" charset="2"/>
              <a:buChar char="n"/>
              <a:defRPr/>
            </a:pPr>
            <a:r>
              <a:rPr lang="en-US" sz="2200" kern="0" dirty="0">
                <a:latin typeface="Book Antiqua" pitchFamily="18" charset="0"/>
              </a:rPr>
              <a:t>Physical carrying costs – we need storage and human resources.</a:t>
            </a:r>
          </a:p>
          <a:p>
            <a:pPr marL="800100" lvl="1" indent="-342900">
              <a:spcBef>
                <a:spcPct val="20000"/>
              </a:spcBef>
              <a:buFont typeface="Wingdings" panose="05000000000000000000" pitchFamily="2" charset="2"/>
              <a:buChar char="n"/>
              <a:defRPr/>
            </a:pPr>
            <a:r>
              <a:rPr lang="en-US" sz="2200" kern="0" dirty="0">
                <a:latin typeface="Book Antiqua" pitchFamily="18" charset="0"/>
              </a:rPr>
              <a:t>Financial costs (Opportunity Cost) –  We could have invested our capital elsewhere and benefit from it. In the LFT Game financial cost is 10% of the cost of goods. </a:t>
            </a:r>
          </a:p>
          <a:p>
            <a:pPr marL="342900" indent="-342900">
              <a:spcBef>
                <a:spcPct val="20000"/>
              </a:spcBef>
              <a:buFont typeface="Wingdings" panose="05000000000000000000" pitchFamily="2" charset="2"/>
              <a:buChar char="p"/>
              <a:defRPr/>
            </a:pPr>
            <a:r>
              <a:rPr lang="en-US" sz="2200" b="1" kern="0" dirty="0">
                <a:latin typeface="Book Antiqua" pitchFamily="18" charset="0"/>
              </a:rPr>
              <a:t>Has Hidden Costs</a:t>
            </a:r>
          </a:p>
          <a:p>
            <a:pPr marL="800100" lvl="1" indent="-342900">
              <a:spcBef>
                <a:spcPct val="20000"/>
              </a:spcBef>
              <a:buFont typeface="Wingdings" panose="05000000000000000000" pitchFamily="2" charset="2"/>
              <a:buChar char="n"/>
              <a:defRPr/>
            </a:pPr>
            <a:r>
              <a:rPr lang="en-US" sz="2200" kern="0" dirty="0">
                <a:latin typeface="Book Antiqua" pitchFamily="18" charset="0"/>
              </a:rPr>
              <a:t>Devaluation Cost- Components typically drop in price during their inventory life</a:t>
            </a:r>
          </a:p>
          <a:p>
            <a:pPr marL="800100" lvl="1" indent="-342900">
              <a:spcBef>
                <a:spcPct val="20000"/>
              </a:spcBef>
              <a:buFont typeface="Wingdings" panose="05000000000000000000" pitchFamily="2" charset="2"/>
              <a:buChar char="n"/>
              <a:defRPr/>
            </a:pPr>
            <a:r>
              <a:rPr lang="en-US" sz="2200" kern="0" dirty="0">
                <a:latin typeface="Book Antiqua" pitchFamily="18" charset="0"/>
              </a:rPr>
              <a:t>Price Protection Cost. </a:t>
            </a:r>
            <a:r>
              <a:rPr lang="en-US" sz="2400" kern="0" dirty="0">
                <a:solidFill>
                  <a:srgbClr val="000000"/>
                </a:solidFill>
                <a:latin typeface="Arial" panose="020B0604020202020204" pitchFamily="34" charset="0"/>
              </a:rPr>
              <a:t> </a:t>
            </a:r>
            <a:r>
              <a:rPr lang="en-US" sz="2200" kern="0" dirty="0">
                <a:latin typeface="Book Antiqua" pitchFamily="18" charset="0"/>
              </a:rPr>
              <a:t>To reimburse customers for the drops in the prices. </a:t>
            </a:r>
          </a:p>
          <a:p>
            <a:pPr marL="800100" lvl="1" indent="-342900">
              <a:spcBef>
                <a:spcPct val="20000"/>
              </a:spcBef>
              <a:buFont typeface="Wingdings" panose="05000000000000000000" pitchFamily="2" charset="2"/>
              <a:buChar char="n"/>
              <a:defRPr/>
            </a:pPr>
            <a:r>
              <a:rPr lang="en-US" sz="2200" kern="0" dirty="0">
                <a:latin typeface="Book Antiqua" pitchFamily="18" charset="0"/>
              </a:rPr>
              <a:t>Return Cost</a:t>
            </a:r>
          </a:p>
          <a:p>
            <a:pPr marL="800100" lvl="1" indent="-342900">
              <a:spcBef>
                <a:spcPct val="20000"/>
              </a:spcBef>
              <a:buFont typeface="Wingdings" panose="05000000000000000000" pitchFamily="2" charset="2"/>
              <a:buChar char="n"/>
              <a:defRPr/>
            </a:pPr>
            <a:r>
              <a:rPr lang="en-US" sz="2200" kern="0" dirty="0">
                <a:latin typeface="Book Antiqua" pitchFamily="18" charset="0"/>
              </a:rPr>
              <a:t>Obsolescence Cost</a:t>
            </a:r>
          </a:p>
          <a:p>
            <a:pPr marL="342900" indent="-342900">
              <a:spcBef>
                <a:spcPct val="20000"/>
              </a:spcBef>
              <a:buFont typeface="Wingdings" panose="05000000000000000000" pitchFamily="2" charset="2"/>
              <a:buChar char="p"/>
              <a:defRPr/>
            </a:pPr>
            <a:r>
              <a:rPr lang="en-US" sz="2200" b="1" kern="0" dirty="0">
                <a:latin typeface="Book Antiqua" pitchFamily="18" charset="0"/>
              </a:rPr>
              <a:t>Hides problems</a:t>
            </a:r>
          </a:p>
          <a:p>
            <a:pPr marL="800100" lvl="1" indent="-342900">
              <a:spcBef>
                <a:spcPct val="20000"/>
              </a:spcBef>
              <a:buFont typeface="Wingdings" panose="05000000000000000000" pitchFamily="2" charset="2"/>
              <a:buChar char="n"/>
              <a:defRPr/>
            </a:pPr>
            <a:r>
              <a:rPr lang="en-US" sz="2200" kern="0" dirty="0">
                <a:latin typeface="Book Antiqua" pitchFamily="18" charset="0"/>
              </a:rPr>
              <a:t>Even if we produce low quality product, there is enough inventory downstream. </a:t>
            </a:r>
          </a:p>
          <a:p>
            <a:pPr marL="800100" lvl="1" indent="-342900">
              <a:spcBef>
                <a:spcPct val="20000"/>
              </a:spcBef>
              <a:buFont typeface="Wingdings" panose="05000000000000000000" pitchFamily="2" charset="2"/>
              <a:buChar char="n"/>
              <a:defRPr/>
            </a:pPr>
            <a:r>
              <a:rPr lang="en-US" sz="2200" kern="0" dirty="0">
                <a:latin typeface="Book Antiqua" pitchFamily="18" charset="0"/>
              </a:rPr>
              <a:t>Untrustworthy suppliers, machine breakdowns, long changeover times, scraps and defects do not show up.</a:t>
            </a:r>
          </a:p>
          <a:p>
            <a:pPr marL="800100" lvl="1" indent="-342900">
              <a:spcBef>
                <a:spcPct val="20000"/>
              </a:spcBef>
              <a:buFont typeface="Wingdings" panose="05000000000000000000" pitchFamily="2" charset="2"/>
              <a:buChar char="n"/>
              <a:defRPr/>
            </a:pPr>
            <a:r>
              <a:rPr lang="en-US" sz="2200" kern="0" dirty="0">
                <a:latin typeface="Book Antiqua" pitchFamily="18" charset="0"/>
              </a:rPr>
              <a:t>Long flow time, Feedback loop is long. not-uniform operations.</a:t>
            </a:r>
          </a:p>
        </p:txBody>
      </p:sp>
    </p:spTree>
    <p:extLst>
      <p:ext uri="{BB962C8B-B14F-4D97-AF65-F5344CB8AC3E}">
        <p14:creationId xmlns:p14="http://schemas.microsoft.com/office/powerpoint/2010/main" val="1691535702"/>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dissolve">
                                      <p:cBhvr>
                                        <p:cTn id="7" dur="500"/>
                                        <p:tgtEl>
                                          <p:spTgt spid="16">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6">
                                            <p:txEl>
                                              <p:pRg st="1" end="1"/>
                                            </p:txEl>
                                          </p:spTgt>
                                        </p:tgtEl>
                                        <p:attrNameLst>
                                          <p:attrName>style.visibility</p:attrName>
                                        </p:attrNameLst>
                                      </p:cBhvr>
                                      <p:to>
                                        <p:strVal val="visible"/>
                                      </p:to>
                                    </p:set>
                                    <p:animEffect transition="in" filter="dissolve">
                                      <p:cBhvr>
                                        <p:cTn id="10" dur="500"/>
                                        <p:tgtEl>
                                          <p:spTgt spid="16">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animEffect transition="in" filter="dissolve">
                                      <p:cBhvr>
                                        <p:cTn id="13" dur="500"/>
                                        <p:tgtEl>
                                          <p:spTgt spid="16">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16">
                                            <p:txEl>
                                              <p:pRg st="3" end="3"/>
                                            </p:txEl>
                                          </p:spTgt>
                                        </p:tgtEl>
                                        <p:attrNameLst>
                                          <p:attrName>style.visibility</p:attrName>
                                        </p:attrNameLst>
                                      </p:cBhvr>
                                      <p:to>
                                        <p:strVal val="visible"/>
                                      </p:to>
                                    </p:set>
                                    <p:animEffect transition="in" filter="dissolve">
                                      <p:cBhvr>
                                        <p:cTn id="18" dur="500"/>
                                        <p:tgtEl>
                                          <p:spTgt spid="16">
                                            <p:txEl>
                                              <p:pRg st="3" end="3"/>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animEffect transition="in" filter="dissolve">
                                      <p:cBhvr>
                                        <p:cTn id="21" dur="500"/>
                                        <p:tgtEl>
                                          <p:spTgt spid="16">
                                            <p:txEl>
                                              <p:pRg st="4" end="4"/>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16">
                                            <p:txEl>
                                              <p:pRg st="5" end="5"/>
                                            </p:txEl>
                                          </p:spTgt>
                                        </p:tgtEl>
                                        <p:attrNameLst>
                                          <p:attrName>style.visibility</p:attrName>
                                        </p:attrNameLst>
                                      </p:cBhvr>
                                      <p:to>
                                        <p:strVal val="visible"/>
                                      </p:to>
                                    </p:set>
                                    <p:animEffect transition="in" filter="dissolve">
                                      <p:cBhvr>
                                        <p:cTn id="24" dur="500"/>
                                        <p:tgtEl>
                                          <p:spTgt spid="16">
                                            <p:txEl>
                                              <p:pRg st="5" end="5"/>
                                            </p:txEl>
                                          </p:spTgt>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animEffect transition="in" filter="dissolve">
                                      <p:cBhvr>
                                        <p:cTn id="27" dur="500"/>
                                        <p:tgtEl>
                                          <p:spTgt spid="16">
                                            <p:txEl>
                                              <p:pRg st="6" end="6"/>
                                            </p:txEl>
                                          </p:spTgt>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16">
                                            <p:txEl>
                                              <p:pRg st="7" end="7"/>
                                            </p:txEl>
                                          </p:spTgt>
                                        </p:tgtEl>
                                        <p:attrNameLst>
                                          <p:attrName>style.visibility</p:attrName>
                                        </p:attrNameLst>
                                      </p:cBhvr>
                                      <p:to>
                                        <p:strVal val="visible"/>
                                      </p:to>
                                    </p:set>
                                    <p:animEffect transition="in" filter="dissolve">
                                      <p:cBhvr>
                                        <p:cTn id="30" dur="500"/>
                                        <p:tgtEl>
                                          <p:spTgt spid="16">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animEffect transition="in" filter="dissolve">
                                      <p:cBhvr>
                                        <p:cTn id="35" dur="500"/>
                                        <p:tgtEl>
                                          <p:spTgt spid="16">
                                            <p:txEl>
                                              <p:pRg st="8" end="8"/>
                                            </p:txEl>
                                          </p:spTgt>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16">
                                            <p:txEl>
                                              <p:pRg st="9" end="9"/>
                                            </p:txEl>
                                          </p:spTgt>
                                        </p:tgtEl>
                                        <p:attrNameLst>
                                          <p:attrName>style.visibility</p:attrName>
                                        </p:attrNameLst>
                                      </p:cBhvr>
                                      <p:to>
                                        <p:strVal val="visible"/>
                                      </p:to>
                                    </p:set>
                                    <p:animEffect transition="in" filter="dissolve">
                                      <p:cBhvr>
                                        <p:cTn id="38" dur="500"/>
                                        <p:tgtEl>
                                          <p:spTgt spid="16">
                                            <p:txEl>
                                              <p:pRg st="9" end="9"/>
                                            </p:txEl>
                                          </p:spTgt>
                                        </p:tgtEl>
                                      </p:cBhvr>
                                    </p:animEffect>
                                  </p:childTnLst>
                                </p:cTn>
                              </p:par>
                              <p:par>
                                <p:cTn id="39" presetID="9" presetClass="entr" presetSubtype="0" fill="hold" grpId="0" nodeType="withEffect">
                                  <p:stCondLst>
                                    <p:cond delay="0"/>
                                  </p:stCondLst>
                                  <p:childTnLst>
                                    <p:set>
                                      <p:cBhvr>
                                        <p:cTn id="40" dur="1" fill="hold">
                                          <p:stCondLst>
                                            <p:cond delay="0"/>
                                          </p:stCondLst>
                                        </p:cTn>
                                        <p:tgtEl>
                                          <p:spTgt spid="16">
                                            <p:txEl>
                                              <p:pRg st="10" end="10"/>
                                            </p:txEl>
                                          </p:spTgt>
                                        </p:tgtEl>
                                        <p:attrNameLst>
                                          <p:attrName>style.visibility</p:attrName>
                                        </p:attrNameLst>
                                      </p:cBhvr>
                                      <p:to>
                                        <p:strVal val="visible"/>
                                      </p:to>
                                    </p:set>
                                    <p:animEffect transition="in" filter="dissolve">
                                      <p:cBhvr>
                                        <p:cTn id="41" dur="500"/>
                                        <p:tgtEl>
                                          <p:spTgt spid="16">
                                            <p:txEl>
                                              <p:pRg st="10" end="10"/>
                                            </p:txEl>
                                          </p:spTgt>
                                        </p:tgtEl>
                                      </p:cBhvr>
                                    </p:animEffect>
                                  </p:childTnLst>
                                </p:cTn>
                              </p:par>
                              <p:par>
                                <p:cTn id="42" presetID="9" presetClass="entr" presetSubtype="0" fill="hold" grpId="0" nodeType="withEffect">
                                  <p:stCondLst>
                                    <p:cond delay="0"/>
                                  </p:stCondLst>
                                  <p:childTnLst>
                                    <p:set>
                                      <p:cBhvr>
                                        <p:cTn id="43" dur="1" fill="hold">
                                          <p:stCondLst>
                                            <p:cond delay="0"/>
                                          </p:stCondLst>
                                        </p:cTn>
                                        <p:tgtEl>
                                          <p:spTgt spid="16">
                                            <p:txEl>
                                              <p:pRg st="11" end="11"/>
                                            </p:txEl>
                                          </p:spTgt>
                                        </p:tgtEl>
                                        <p:attrNameLst>
                                          <p:attrName>style.visibility</p:attrName>
                                        </p:attrNameLst>
                                      </p:cBhvr>
                                      <p:to>
                                        <p:strVal val="visible"/>
                                      </p:to>
                                    </p:set>
                                    <p:animEffect transition="in" filter="dissolve">
                                      <p:cBhvr>
                                        <p:cTn id="44" dur="500"/>
                                        <p:tgtEl>
                                          <p:spTgt spid="16">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xfrm>
            <a:off x="0" y="32547"/>
            <a:ext cx="8677275" cy="748937"/>
          </a:xfrm>
        </p:spPr>
        <p:txBody>
          <a:bodyPr/>
          <a:lstStyle/>
          <a:p>
            <a:r>
              <a:rPr lang="en-US" dirty="0"/>
              <a:t>Impact of Changes- Not EOQ</a:t>
            </a:r>
          </a:p>
        </p:txBody>
      </p:sp>
      <mc:AlternateContent xmlns:mc="http://schemas.openxmlformats.org/markup-compatibility/2006" xmlns:a14="http://schemas.microsoft.com/office/drawing/2010/main">
        <mc:Choice Requires="a14">
          <p:sp>
            <p:nvSpPr>
              <p:cNvPr id="8" name="TextBox 7"/>
              <p:cNvSpPr txBox="1"/>
              <p:nvPr/>
            </p:nvSpPr>
            <p:spPr>
              <a:xfrm>
                <a:off x="28302" y="762001"/>
                <a:ext cx="12163697" cy="6169766"/>
              </a:xfrm>
              <a:prstGeom prst="rect">
                <a:avLst/>
              </a:prstGeom>
              <a:noFill/>
            </p:spPr>
            <p:txBody>
              <a:bodyPr wrap="square" rtlCol="0">
                <a:spAutoFit/>
              </a:bodyPr>
              <a:lstStyle/>
              <a:p>
                <a:r>
                  <a:rPr lang="en-US" sz="2400" kern="0" dirty="0">
                    <a:latin typeface="Book Antiqua" pitchFamily="18" charset="0"/>
                    <a:ea typeface="+mn-ea"/>
                  </a:rPr>
                  <a:t>Monthly demand for a widget is 600 units; S= $100, C=$50, H= $9. Yearly demand is 7200 units. Assume a month is 30 days. Daily demand = 600/30 = 20 units per day. </a:t>
                </a:r>
              </a:p>
              <a:p>
                <a:pPr lvl="0"/>
                <a:r>
                  <a:rPr lang="en-US" sz="2400" kern="0" dirty="0">
                    <a:latin typeface="Book Antiqua" pitchFamily="18" charset="0"/>
                    <a:ea typeface="+mn-ea"/>
                  </a:rPr>
                  <a:t>Compute EOQ</a:t>
                </a:r>
              </a:p>
              <a:p>
                <a:pPr lvl="0"/>
                <a:r>
                  <a:rPr lang="en-US" sz="2400" kern="0" dirty="0">
                    <a:latin typeface="Book Antiqua" pitchFamily="18" charset="0"/>
                    <a:ea typeface="+mn-ea"/>
                  </a:rPr>
                  <a:t>EOQ= SQRT(2DS/H)= SQRT(2*7200*100/9) = 400</a:t>
                </a:r>
              </a:p>
              <a:p>
                <a:pPr lvl="0"/>
                <a:r>
                  <a:rPr lang="en-US" sz="2400" kern="0" dirty="0">
                    <a:latin typeface="Book Antiqua" pitchFamily="18" charset="0"/>
                    <a:ea typeface="+mn-ea"/>
                  </a:rPr>
                  <a:t>That is enough for how many days?</a:t>
                </a:r>
              </a:p>
              <a:p>
                <a:pPr lvl="0"/>
                <a:r>
                  <a:rPr lang="en-US" sz="2400" kern="0" dirty="0">
                    <a:latin typeface="Book Antiqua" pitchFamily="18" charset="0"/>
                    <a:ea typeface="+mn-ea"/>
                  </a:rPr>
                  <a:t># of days = 400/20 = 20</a:t>
                </a:r>
              </a:p>
              <a:p>
                <a:pPr>
                  <a:spcBef>
                    <a:spcPts val="600"/>
                  </a:spcBef>
                  <a:spcAft>
                    <a:spcPts val="600"/>
                  </a:spcAft>
                </a:pPr>
                <a14:m>
                  <m:oMathPara xmlns:m="http://schemas.openxmlformats.org/officeDocument/2006/math">
                    <m:oMathParaPr>
                      <m:jc m:val="left"/>
                    </m:oMathParaPr>
                    <m:oMath xmlns:m="http://schemas.openxmlformats.org/officeDocument/2006/math">
                      <m:r>
                        <m:rPr>
                          <m:nor/>
                        </m:rPr>
                        <a:rPr lang="en-US" sz="2400" b="0" i="1" smtClean="0">
                          <a:solidFill>
                            <a:srgbClr val="000000"/>
                          </a:solidFill>
                          <a:latin typeface="Book Antiqua" panose="02040602050305030304" pitchFamily="18" charset="0"/>
                        </a:rPr>
                        <m:t>T</m:t>
                      </m:r>
                      <m:r>
                        <a:rPr lang="en-US" sz="2400" b="0" i="1" smtClean="0">
                          <a:solidFill>
                            <a:srgbClr val="000000"/>
                          </a:solidFill>
                          <a:latin typeface="Cambria Math" panose="02040503050406030204" pitchFamily="18" charset="0"/>
                        </a:rPr>
                        <m:t>𝐶</m:t>
                      </m:r>
                      <m:r>
                        <a:rPr lang="en-US" sz="2400" i="1">
                          <a:solidFill>
                            <a:srgbClr val="000000"/>
                          </a:solidFill>
                          <a:latin typeface="Cambria Math" panose="02040503050406030204" pitchFamily="18" charset="0"/>
                        </a:rPr>
                        <m:t>=</m:t>
                      </m:r>
                      <m:f>
                        <m:fPr>
                          <m:ctrlPr>
                            <a:rPr lang="en-US" sz="2400" i="1">
                              <a:solidFill>
                                <a:srgbClr val="000000"/>
                              </a:solidFill>
                              <a:latin typeface="Cambria Math" panose="02040503050406030204" pitchFamily="18" charset="0"/>
                            </a:rPr>
                          </m:ctrlPr>
                        </m:fPr>
                        <m:num>
                          <m:r>
                            <a:rPr lang="en-US" sz="2400" i="1">
                              <a:solidFill>
                                <a:srgbClr val="000000"/>
                              </a:solidFill>
                              <a:latin typeface="Cambria Math" panose="02040503050406030204" pitchFamily="18" charset="0"/>
                            </a:rPr>
                            <m:t>𝐷𝑆</m:t>
                          </m:r>
                        </m:num>
                        <m:den>
                          <m:r>
                            <a:rPr lang="en-US" sz="2400" i="1">
                              <a:solidFill>
                                <a:srgbClr val="000000"/>
                              </a:solidFill>
                              <a:latin typeface="Cambria Math" panose="02040503050406030204" pitchFamily="18" charset="0"/>
                            </a:rPr>
                            <m:t>𝑄</m:t>
                          </m:r>
                        </m:den>
                      </m:f>
                      <m:r>
                        <a:rPr lang="en-US" sz="2400" i="1">
                          <a:solidFill>
                            <a:srgbClr val="000000"/>
                          </a:solidFill>
                          <a:latin typeface="Cambria Math" panose="02040503050406030204" pitchFamily="18" charset="0"/>
                        </a:rPr>
                        <m:t>+</m:t>
                      </m:r>
                      <m:f>
                        <m:fPr>
                          <m:ctrlPr>
                            <a:rPr lang="en-US" sz="2400" i="1">
                              <a:solidFill>
                                <a:srgbClr val="000000"/>
                              </a:solidFill>
                              <a:latin typeface="Cambria Math" panose="02040503050406030204" pitchFamily="18" charset="0"/>
                            </a:rPr>
                          </m:ctrlPr>
                        </m:fPr>
                        <m:num>
                          <m:r>
                            <a:rPr lang="en-US" sz="2400" i="1">
                              <a:solidFill>
                                <a:srgbClr val="000000"/>
                              </a:solidFill>
                              <a:latin typeface="Cambria Math" panose="02040503050406030204" pitchFamily="18" charset="0"/>
                            </a:rPr>
                            <m:t>𝑄𝐻</m:t>
                          </m:r>
                        </m:num>
                        <m:den>
                          <m:r>
                            <a:rPr lang="en-US" sz="2400" i="1">
                              <a:solidFill>
                                <a:srgbClr val="000000"/>
                              </a:solidFill>
                              <a:latin typeface="Cambria Math" panose="02040503050406030204" pitchFamily="18" charset="0"/>
                            </a:rPr>
                            <m:t>2</m:t>
                          </m:r>
                        </m:den>
                      </m:f>
                      <m:r>
                        <a:rPr lang="en-US" sz="2400" i="1">
                          <a:solidFill>
                            <a:srgbClr val="000000"/>
                          </a:solidFill>
                          <a:latin typeface="Cambria Math" panose="02040503050406030204" pitchFamily="18" charset="0"/>
                        </a:rPr>
                        <m:t>=100</m:t>
                      </m:r>
                      <m:d>
                        <m:dPr>
                          <m:ctrlPr>
                            <a:rPr lang="en-US" sz="2400" i="1">
                              <a:solidFill>
                                <a:srgbClr val="000000"/>
                              </a:solidFill>
                              <a:latin typeface="Cambria Math" panose="02040503050406030204" pitchFamily="18" charset="0"/>
                            </a:rPr>
                          </m:ctrlPr>
                        </m:dPr>
                        <m:e>
                          <m:f>
                            <m:fPr>
                              <m:ctrlPr>
                                <a:rPr lang="en-US" sz="2400" i="1">
                                  <a:solidFill>
                                    <a:srgbClr val="000000"/>
                                  </a:solidFill>
                                  <a:latin typeface="Cambria Math" panose="02040503050406030204" pitchFamily="18" charset="0"/>
                                </a:rPr>
                              </m:ctrlPr>
                            </m:fPr>
                            <m:num>
                              <m:r>
                                <a:rPr lang="en-US" sz="2400" i="1">
                                  <a:solidFill>
                                    <a:srgbClr val="000000"/>
                                  </a:solidFill>
                                  <a:latin typeface="Cambria Math" panose="02040503050406030204" pitchFamily="18" charset="0"/>
                                </a:rPr>
                                <m:t>7200</m:t>
                              </m:r>
                            </m:num>
                            <m:den>
                              <m:r>
                                <a:rPr lang="en-US" sz="2400" i="1">
                                  <a:solidFill>
                                    <a:srgbClr val="000000"/>
                                  </a:solidFill>
                                  <a:latin typeface="Cambria Math" panose="02040503050406030204" pitchFamily="18" charset="0"/>
                                </a:rPr>
                                <m:t>400</m:t>
                              </m:r>
                            </m:den>
                          </m:f>
                        </m:e>
                      </m:d>
                      <m:r>
                        <a:rPr lang="en-US" sz="2400" i="1">
                          <a:solidFill>
                            <a:srgbClr val="000000"/>
                          </a:solidFill>
                          <a:latin typeface="Cambria Math" panose="02040503050406030204" pitchFamily="18" charset="0"/>
                        </a:rPr>
                        <m:t>+9</m:t>
                      </m:r>
                      <m:d>
                        <m:dPr>
                          <m:ctrlPr>
                            <a:rPr lang="en-US" sz="2400" i="1">
                              <a:solidFill>
                                <a:srgbClr val="000000"/>
                              </a:solidFill>
                              <a:latin typeface="Cambria Math" panose="02040503050406030204" pitchFamily="18" charset="0"/>
                            </a:rPr>
                          </m:ctrlPr>
                        </m:dPr>
                        <m:e>
                          <m:f>
                            <m:fPr>
                              <m:ctrlPr>
                                <a:rPr lang="en-US" sz="2400" i="1">
                                  <a:solidFill>
                                    <a:srgbClr val="000000"/>
                                  </a:solidFill>
                                  <a:latin typeface="Cambria Math" panose="02040503050406030204" pitchFamily="18" charset="0"/>
                                </a:rPr>
                              </m:ctrlPr>
                            </m:fPr>
                            <m:num>
                              <m:r>
                                <a:rPr lang="en-US" sz="2400" i="1">
                                  <a:solidFill>
                                    <a:srgbClr val="000000"/>
                                  </a:solidFill>
                                  <a:latin typeface="Cambria Math" panose="02040503050406030204" pitchFamily="18" charset="0"/>
                                </a:rPr>
                                <m:t>400</m:t>
                              </m:r>
                            </m:num>
                            <m:den>
                              <m:r>
                                <a:rPr lang="en-US" sz="2400" i="1">
                                  <a:solidFill>
                                    <a:srgbClr val="000000"/>
                                  </a:solidFill>
                                  <a:latin typeface="Cambria Math" panose="02040503050406030204" pitchFamily="18" charset="0"/>
                                </a:rPr>
                                <m:t>2</m:t>
                              </m:r>
                            </m:den>
                          </m:f>
                        </m:e>
                      </m:d>
                      <m:r>
                        <a:rPr lang="en-US" sz="2400" i="1">
                          <a:solidFill>
                            <a:srgbClr val="000000"/>
                          </a:solidFill>
                          <a:latin typeface="Cambria Math" panose="02040503050406030204" pitchFamily="18" charset="0"/>
                        </a:rPr>
                        <m:t>=</m:t>
                      </m:r>
                      <m:rad>
                        <m:radPr>
                          <m:degHide m:val="on"/>
                          <m:ctrlPr>
                            <a:rPr lang="en-US" sz="2400" i="1">
                              <a:solidFill>
                                <a:srgbClr val="000000"/>
                              </a:solidFill>
                              <a:latin typeface="Cambria Math" panose="02040503050406030204" pitchFamily="18" charset="0"/>
                            </a:rPr>
                          </m:ctrlPr>
                        </m:radPr>
                        <m:deg/>
                        <m:e>
                          <m:r>
                            <a:rPr lang="en-US" sz="2400" i="1">
                              <a:solidFill>
                                <a:srgbClr val="000000"/>
                              </a:solidFill>
                              <a:latin typeface="Cambria Math" panose="02040503050406030204" pitchFamily="18" charset="0"/>
                            </a:rPr>
                            <m:t>2</m:t>
                          </m:r>
                          <m:r>
                            <a:rPr lang="en-US" sz="2400" i="1">
                              <a:solidFill>
                                <a:srgbClr val="000000"/>
                              </a:solidFill>
                              <a:latin typeface="Cambria Math" panose="02040503050406030204" pitchFamily="18" charset="0"/>
                            </a:rPr>
                            <m:t>𝑆𝐷𝐻</m:t>
                          </m:r>
                        </m:e>
                      </m:rad>
                      <m:r>
                        <a:rPr lang="en-US" sz="2400" b="0" i="1" smtClean="0">
                          <a:solidFill>
                            <a:srgbClr val="000000"/>
                          </a:solidFill>
                          <a:latin typeface="Cambria Math" panose="02040503050406030204" pitchFamily="18" charset="0"/>
                        </a:rPr>
                        <m:t>=</m:t>
                      </m:r>
                      <m:rad>
                        <m:radPr>
                          <m:degHide m:val="on"/>
                          <m:ctrlPr>
                            <a:rPr lang="en-US" sz="2400" i="1">
                              <a:solidFill>
                                <a:srgbClr val="000000"/>
                              </a:solidFill>
                              <a:latin typeface="Cambria Math" panose="02040503050406030204" pitchFamily="18" charset="0"/>
                            </a:rPr>
                          </m:ctrlPr>
                        </m:radPr>
                        <m:deg/>
                        <m:e>
                          <m:r>
                            <a:rPr lang="en-US" sz="2400" i="1">
                              <a:solidFill>
                                <a:srgbClr val="000000"/>
                              </a:solidFill>
                              <a:latin typeface="Cambria Math" panose="02040503050406030204" pitchFamily="18" charset="0"/>
                            </a:rPr>
                            <m:t>2</m:t>
                          </m:r>
                          <m:r>
                            <a:rPr lang="en-US" sz="2400" b="0" i="1" smtClean="0">
                              <a:solidFill>
                                <a:srgbClr val="000000"/>
                              </a:solidFill>
                              <a:latin typeface="Cambria Math" panose="02040503050406030204" pitchFamily="18" charset="0"/>
                            </a:rPr>
                            <m:t>(100)(7200)(9)</m:t>
                          </m:r>
                        </m:e>
                      </m:rad>
                      <m:r>
                        <a:rPr lang="en-US" sz="2400" b="0" i="1" smtClean="0">
                          <a:solidFill>
                            <a:srgbClr val="000000"/>
                          </a:solidFill>
                          <a:latin typeface="Cambria Math" panose="02040503050406030204" pitchFamily="18" charset="0"/>
                        </a:rPr>
                        <m:t>= </m:t>
                      </m:r>
                      <m:r>
                        <a:rPr lang="en-US" sz="2400" i="1">
                          <a:solidFill>
                            <a:srgbClr val="000000"/>
                          </a:solidFill>
                          <a:latin typeface="Cambria Math" panose="02040503050406030204" pitchFamily="18" charset="0"/>
                        </a:rPr>
                        <m:t>3600</m:t>
                      </m:r>
                    </m:oMath>
                  </m:oMathPara>
                </a14:m>
                <a:endParaRPr lang="en-US" sz="2400" dirty="0">
                  <a:latin typeface="Book Antiqua" panose="02040602050305030304" pitchFamily="18" charset="0"/>
                </a:endParaRPr>
              </a:p>
              <a:p>
                <a:pPr>
                  <a:spcAft>
                    <a:spcPts val="600"/>
                  </a:spcAft>
                </a:pPr>
                <a:r>
                  <a:rPr lang="en-US" sz="2400" kern="0" dirty="0">
                    <a:latin typeface="Book Antiqua" pitchFamily="18" charset="0"/>
                    <a:ea typeface="+mn-ea"/>
                  </a:rPr>
                  <a:t>Suppose that widgets are packed in boxes of 500 – 25% increase in order quantity. </a:t>
                </a:r>
              </a:p>
              <a:p>
                <a:pPr>
                  <a:spcAft>
                    <a:spcPts val="600"/>
                  </a:spcAft>
                </a:pPr>
                <a:r>
                  <a:rPr lang="en-US" sz="2400" kern="0" dirty="0">
                    <a:latin typeface="Book Antiqua" pitchFamily="18" charset="0"/>
                    <a:ea typeface="+mn-ea"/>
                  </a:rPr>
                  <a:t>Q= 500 =500/400= 1.25 = 25% more than EOQ</a:t>
                </a:r>
              </a:p>
              <a:p>
                <a:pPr>
                  <a:spcAft>
                    <a:spcPts val="600"/>
                  </a:spcAft>
                </a:pPr>
                <a:r>
                  <a:rPr lang="en-US" sz="2400" kern="0" dirty="0">
                    <a:latin typeface="Book Antiqua" pitchFamily="18" charset="0"/>
                    <a:ea typeface="+mn-ea"/>
                  </a:rPr>
                  <a:t>TC= SD/Q+HQ/2 = 100(7200/500) + 9(500/2) </a:t>
                </a:r>
              </a:p>
              <a:p>
                <a:pPr>
                  <a:spcAft>
                    <a:spcPts val="600"/>
                  </a:spcAft>
                </a:pPr>
                <a:r>
                  <a:rPr lang="en-US" sz="2400" kern="0" dirty="0">
                    <a:latin typeface="Book Antiqua" pitchFamily="18" charset="0"/>
                    <a:ea typeface="+mn-ea"/>
                  </a:rPr>
                  <a:t>TC = 1440 + 2250 = 3690 </a:t>
                </a:r>
              </a:p>
              <a:p>
                <a:pPr>
                  <a:spcAft>
                    <a:spcPts val="600"/>
                  </a:spcAft>
                </a:pPr>
                <a:r>
                  <a:rPr lang="en-US" sz="2400" kern="0" dirty="0">
                    <a:latin typeface="Book Antiqua" pitchFamily="18" charset="0"/>
                    <a:ea typeface="+mn-ea"/>
                  </a:rPr>
                  <a:t>TC2/TC1= 3690/3600 = 2.5%</a:t>
                </a:r>
                <a:r>
                  <a:rPr lang="en-US" sz="2400" kern="0" dirty="0">
                    <a:latin typeface="Book Antiqua" pitchFamily="18" charset="0"/>
                    <a:ea typeface="+mn-ea"/>
                    <a:sym typeface="Symbol" panose="05050102010706020507" pitchFamily="18" charset="2"/>
                  </a:rPr>
                  <a:t></a:t>
                </a:r>
              </a:p>
              <a:p>
                <a:pPr>
                  <a:spcAft>
                    <a:spcPts val="600"/>
                  </a:spcAft>
                </a:pPr>
                <a:r>
                  <a:rPr lang="en-US" sz="2400" kern="0" dirty="0">
                    <a:latin typeface="Book Antiqua" pitchFamily="18" charset="0"/>
                    <a:ea typeface="+mn-ea"/>
                    <a:sym typeface="Symbol" panose="05050102010706020507" pitchFamily="18" charset="2"/>
                  </a:rPr>
                  <a:t>Q 25% </a:t>
                </a:r>
                <a:r>
                  <a:rPr lang="en-US" sz="2400" kern="0" dirty="0">
                    <a:latin typeface="Book Antiqua" pitchFamily="18" charset="0"/>
                    <a:ea typeface="+mn-ea"/>
                    <a:sym typeface="Wingdings" panose="05000000000000000000" pitchFamily="2" charset="2"/>
                  </a:rPr>
                  <a:t> TC</a:t>
                </a:r>
                <a:r>
                  <a:rPr lang="en-US" sz="2400" kern="0" dirty="0">
                    <a:latin typeface="Book Antiqua" pitchFamily="18" charset="0"/>
                    <a:ea typeface="+mn-ea"/>
                    <a:sym typeface="Symbol" panose="05050102010706020507" pitchFamily="18" charset="2"/>
                  </a:rPr>
                  <a:t></a:t>
                </a:r>
                <a:r>
                  <a:rPr lang="en-US" sz="2400" kern="0" dirty="0">
                    <a:latin typeface="Book Antiqua" pitchFamily="18" charset="0"/>
                    <a:ea typeface="+mn-ea"/>
                  </a:rPr>
                  <a:t> 2.5%</a:t>
                </a:r>
                <a:endParaRPr lang="en-US" sz="2400" kern="0" dirty="0">
                  <a:latin typeface="Book Antiqua" pitchFamily="18" charset="0"/>
                  <a:ea typeface="+mn-ea"/>
                  <a:sym typeface="Symbol" panose="05050102010706020507" pitchFamily="18" charset="2"/>
                </a:endParaRPr>
              </a:p>
              <a:p>
                <a:endParaRPr lang="en-US" dirty="0"/>
              </a:p>
            </p:txBody>
          </p:sp>
        </mc:Choice>
        <mc:Fallback xmlns="">
          <p:sp>
            <p:nvSpPr>
              <p:cNvPr id="8" name="TextBox 7"/>
              <p:cNvSpPr txBox="1">
                <a:spLocks noRot="1" noChangeAspect="1" noMove="1" noResize="1" noEditPoints="1" noAdjustHandles="1" noChangeArrowheads="1" noChangeShapeType="1" noTextEdit="1"/>
              </p:cNvSpPr>
              <p:nvPr/>
            </p:nvSpPr>
            <p:spPr>
              <a:xfrm>
                <a:off x="28302" y="762001"/>
                <a:ext cx="12163697" cy="6169766"/>
              </a:xfrm>
              <a:prstGeom prst="rect">
                <a:avLst/>
              </a:prstGeom>
              <a:blipFill>
                <a:blip r:embed="rId6"/>
                <a:stretch>
                  <a:fillRect l="-802" t="-791"/>
                </a:stretch>
              </a:blipFill>
            </p:spPr>
            <p:txBody>
              <a:bodyPr/>
              <a:lstStyle/>
              <a:p>
                <a:r>
                  <a:rPr lang="en-US">
                    <a:noFill/>
                  </a:rPr>
                  <a:t> </a:t>
                </a:r>
              </a:p>
            </p:txBody>
          </p:sp>
        </mc:Fallback>
      </mc:AlternateContent>
      <p:sp>
        <p:nvSpPr>
          <p:cNvPr id="2" name="SMARTInkShape-5">
            <a:extLst>
              <a:ext uri="{FF2B5EF4-FFF2-40B4-BE49-F238E27FC236}">
                <a16:creationId xmlns:a16="http://schemas.microsoft.com/office/drawing/2014/main" id="{12A76F9C-0111-4F39-A22D-E40E237CCDB3}"/>
              </a:ext>
            </a:extLst>
          </p:cNvPr>
          <p:cNvSpPr/>
          <p:nvPr>
            <p:custDataLst>
              <p:tags r:id="rId1"/>
            </p:custDataLst>
          </p:nvPr>
        </p:nvSpPr>
        <p:spPr bwMode="auto">
          <a:xfrm>
            <a:off x="1473200" y="1504950"/>
            <a:ext cx="6351" cy="1"/>
          </a:xfrm>
          <a:custGeom>
            <a:avLst/>
            <a:gdLst/>
            <a:ahLst/>
            <a:cxnLst/>
            <a:rect l="0" t="0" r="0" b="0"/>
            <a:pathLst>
              <a:path w="6351" h="1">
                <a:moveTo>
                  <a:pt x="0" y="0"/>
                </a:moveTo>
                <a:lnTo>
                  <a:pt x="0" y="0"/>
                </a:lnTo>
                <a:lnTo>
                  <a:pt x="6350" y="0"/>
                </a:lnTo>
              </a:path>
            </a:pathLst>
          </a:custGeom>
          <a:noFill/>
          <a:ln w="1905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3" name="SMARTInkShape-6">
            <a:extLst>
              <a:ext uri="{FF2B5EF4-FFF2-40B4-BE49-F238E27FC236}">
                <a16:creationId xmlns:a16="http://schemas.microsoft.com/office/drawing/2014/main" id="{38E4A4EB-82E6-485E-91FA-E8663DAEF9A0}"/>
              </a:ext>
            </a:extLst>
          </p:cNvPr>
          <p:cNvSpPr/>
          <p:nvPr>
            <p:custDataLst>
              <p:tags r:id="rId2"/>
            </p:custDataLst>
          </p:nvPr>
        </p:nvSpPr>
        <p:spPr bwMode="auto">
          <a:xfrm>
            <a:off x="2286000" y="3705970"/>
            <a:ext cx="781" cy="2431"/>
          </a:xfrm>
          <a:custGeom>
            <a:avLst/>
            <a:gdLst/>
            <a:ahLst/>
            <a:cxnLst/>
            <a:rect l="0" t="0" r="0" b="0"/>
            <a:pathLst>
              <a:path w="781" h="2431">
                <a:moveTo>
                  <a:pt x="780" y="0"/>
                </a:moveTo>
                <a:lnTo>
                  <a:pt x="780" y="0"/>
                </a:lnTo>
                <a:lnTo>
                  <a:pt x="0" y="2430"/>
                </a:lnTo>
              </a:path>
            </a:pathLst>
          </a:custGeom>
          <a:noFill/>
          <a:ln w="1905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4" name="SMARTInkShape-7">
            <a:extLst>
              <a:ext uri="{FF2B5EF4-FFF2-40B4-BE49-F238E27FC236}">
                <a16:creationId xmlns:a16="http://schemas.microsoft.com/office/drawing/2014/main" id="{53A7636C-3B3F-4B77-ABDA-F84E760D3E4D}"/>
              </a:ext>
            </a:extLst>
          </p:cNvPr>
          <p:cNvSpPr/>
          <p:nvPr>
            <p:custDataLst>
              <p:tags r:id="rId3"/>
            </p:custDataLst>
          </p:nvPr>
        </p:nvSpPr>
        <p:spPr bwMode="auto">
          <a:xfrm>
            <a:off x="4365141" y="5194869"/>
            <a:ext cx="88881" cy="25905"/>
          </a:xfrm>
          <a:custGeom>
            <a:avLst/>
            <a:gdLst/>
            <a:ahLst/>
            <a:cxnLst/>
            <a:rect l="0" t="0" r="0" b="0"/>
            <a:pathLst>
              <a:path w="88881" h="25905">
                <a:moveTo>
                  <a:pt x="88880" y="0"/>
                </a:moveTo>
                <a:lnTo>
                  <a:pt x="88880" y="0"/>
                </a:lnTo>
                <a:lnTo>
                  <a:pt x="71926" y="4873"/>
                </a:lnTo>
                <a:lnTo>
                  <a:pt x="27298" y="17875"/>
                </a:lnTo>
                <a:lnTo>
                  <a:pt x="0" y="25904"/>
                </a:lnTo>
              </a:path>
            </a:pathLst>
          </a:custGeom>
          <a:noFill/>
          <a:ln w="1905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dissolv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dissolv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dissolve">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dissolve">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dissolve">
                                      <p:cBhvr>
                                        <p:cTn id="27" dur="5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dissolve">
                                      <p:cBhvr>
                                        <p:cTn id="32" dur="500"/>
                                        <p:tgtEl>
                                          <p:spTgt spid="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8">
                                            <p:txEl>
                                              <p:pRg st="6" end="6"/>
                                            </p:txEl>
                                          </p:spTgt>
                                        </p:tgtEl>
                                        <p:attrNameLst>
                                          <p:attrName>style.visibility</p:attrName>
                                        </p:attrNameLst>
                                      </p:cBhvr>
                                      <p:to>
                                        <p:strVal val="visible"/>
                                      </p:to>
                                    </p:set>
                                    <p:animEffect transition="in" filter="dissolve">
                                      <p:cBhvr>
                                        <p:cTn id="37" dur="500"/>
                                        <p:tgtEl>
                                          <p:spTgt spid="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8">
                                            <p:txEl>
                                              <p:pRg st="7" end="7"/>
                                            </p:txEl>
                                          </p:spTgt>
                                        </p:tgtEl>
                                        <p:attrNameLst>
                                          <p:attrName>style.visibility</p:attrName>
                                        </p:attrNameLst>
                                      </p:cBhvr>
                                      <p:to>
                                        <p:strVal val="visible"/>
                                      </p:to>
                                    </p:set>
                                    <p:animEffect transition="in" filter="dissolve">
                                      <p:cBhvr>
                                        <p:cTn id="42" dur="500"/>
                                        <p:tgtEl>
                                          <p:spTgt spid="8">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8">
                                            <p:txEl>
                                              <p:pRg st="8" end="8"/>
                                            </p:txEl>
                                          </p:spTgt>
                                        </p:tgtEl>
                                        <p:attrNameLst>
                                          <p:attrName>style.visibility</p:attrName>
                                        </p:attrNameLst>
                                      </p:cBhvr>
                                      <p:to>
                                        <p:strVal val="visible"/>
                                      </p:to>
                                    </p:set>
                                    <p:animEffect transition="in" filter="dissolve">
                                      <p:cBhvr>
                                        <p:cTn id="47" dur="500"/>
                                        <p:tgtEl>
                                          <p:spTgt spid="8">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8">
                                            <p:txEl>
                                              <p:pRg st="9" end="9"/>
                                            </p:txEl>
                                          </p:spTgt>
                                        </p:tgtEl>
                                        <p:attrNameLst>
                                          <p:attrName>style.visibility</p:attrName>
                                        </p:attrNameLst>
                                      </p:cBhvr>
                                      <p:to>
                                        <p:strVal val="visible"/>
                                      </p:to>
                                    </p:set>
                                    <p:animEffect transition="in" filter="dissolve">
                                      <p:cBhvr>
                                        <p:cTn id="52" dur="500"/>
                                        <p:tgtEl>
                                          <p:spTgt spid="8">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8">
                                            <p:txEl>
                                              <p:pRg st="10" end="10"/>
                                            </p:txEl>
                                          </p:spTgt>
                                        </p:tgtEl>
                                        <p:attrNameLst>
                                          <p:attrName>style.visibility</p:attrName>
                                        </p:attrNameLst>
                                      </p:cBhvr>
                                      <p:to>
                                        <p:strVal val="visible"/>
                                      </p:to>
                                    </p:set>
                                    <p:animEffect transition="in" filter="dissolve">
                                      <p:cBhvr>
                                        <p:cTn id="57" dur="500"/>
                                        <p:tgtEl>
                                          <p:spTgt spid="8">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8">
                                            <p:txEl>
                                              <p:pRg st="11" end="11"/>
                                            </p:txEl>
                                          </p:spTgt>
                                        </p:tgtEl>
                                        <p:attrNameLst>
                                          <p:attrName>style.visibility</p:attrName>
                                        </p:attrNameLst>
                                      </p:cBhvr>
                                      <p:to>
                                        <p:strVal val="visible"/>
                                      </p:to>
                                    </p:set>
                                    <p:animEffect transition="in" filter="dissolve">
                                      <p:cBhvr>
                                        <p:cTn id="62" dur="500"/>
                                        <p:tgtEl>
                                          <p:spTgt spid="8">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xfrm>
            <a:off x="0" y="0"/>
            <a:ext cx="8677275" cy="748937"/>
          </a:xfrm>
        </p:spPr>
        <p:txBody>
          <a:bodyPr/>
          <a:lstStyle/>
          <a:p>
            <a:r>
              <a:rPr lang="en-US" dirty="0"/>
              <a:t>Impact of Changes in Demand on EOQ</a:t>
            </a:r>
          </a:p>
        </p:txBody>
      </p:sp>
      <p:sp>
        <p:nvSpPr>
          <p:cNvPr id="6" name="TextBox 5">
            <a:extLst>
              <a:ext uri="{FF2B5EF4-FFF2-40B4-BE49-F238E27FC236}">
                <a16:creationId xmlns:a16="http://schemas.microsoft.com/office/drawing/2014/main" id="{632FC1E7-6A91-4AB0-A733-C294AF82117A}"/>
              </a:ext>
            </a:extLst>
          </p:cNvPr>
          <p:cNvSpPr txBox="1"/>
          <p:nvPr/>
        </p:nvSpPr>
        <p:spPr>
          <a:xfrm>
            <a:off x="76200" y="796835"/>
            <a:ext cx="12039600" cy="4085734"/>
          </a:xfrm>
          <a:prstGeom prst="rect">
            <a:avLst/>
          </a:prstGeom>
          <a:noFill/>
        </p:spPr>
        <p:txBody>
          <a:bodyPr wrap="square">
            <a:spAutoFit/>
          </a:bodyPr>
          <a:lstStyle/>
          <a:p>
            <a:pPr>
              <a:spcAft>
                <a:spcPts val="1200"/>
              </a:spcAft>
            </a:pPr>
            <a:r>
              <a:rPr lang="en-US" sz="2400" kern="0" dirty="0">
                <a:latin typeface="Book Antiqua" pitchFamily="18" charset="0"/>
                <a:ea typeface="+mn-ea"/>
              </a:rPr>
              <a:t>Suppose that the demand increases k=4 times. What is the change in the optimal order quantity, cycle stock, and # of orders per year?</a:t>
            </a:r>
          </a:p>
          <a:p>
            <a:pPr>
              <a:spcAft>
                <a:spcPts val="1200"/>
              </a:spcAft>
            </a:pPr>
            <a:r>
              <a:rPr lang="en-US" sz="2400" kern="0" dirty="0">
                <a:latin typeface="Book Antiqua" pitchFamily="18" charset="0"/>
                <a:ea typeface="+mn-ea"/>
                <a:sym typeface="Wingdings" panose="05000000000000000000" pitchFamily="2" charset="2"/>
              </a:rPr>
              <a:t>S=100, H=9, D1= 7200, D2=4(7200)=28800, EOQ1 = 400</a:t>
            </a:r>
          </a:p>
          <a:p>
            <a:pPr>
              <a:spcAft>
                <a:spcPts val="1200"/>
              </a:spcAft>
            </a:pPr>
            <a:r>
              <a:rPr lang="en-US" sz="2400" kern="0" dirty="0">
                <a:latin typeface="Book Antiqua" pitchFamily="18" charset="0"/>
                <a:ea typeface="+mn-ea"/>
                <a:sym typeface="Wingdings" panose="05000000000000000000" pitchFamily="2" charset="2"/>
              </a:rPr>
              <a:t>EOQ1= SQRT(2*100*7200/9)  = 400</a:t>
            </a:r>
          </a:p>
          <a:p>
            <a:pPr>
              <a:spcAft>
                <a:spcPts val="1200"/>
              </a:spcAft>
            </a:pPr>
            <a:r>
              <a:rPr lang="en-US" sz="2400" kern="0" dirty="0">
                <a:latin typeface="Book Antiqua" pitchFamily="18" charset="0"/>
                <a:ea typeface="+mn-ea"/>
                <a:sym typeface="Wingdings" panose="05000000000000000000" pitchFamily="2" charset="2"/>
              </a:rPr>
              <a:t>EOQ2= SQRT(2*100*4(7200)/9)  = 800</a:t>
            </a:r>
          </a:p>
          <a:p>
            <a:pPr>
              <a:spcAft>
                <a:spcPts val="1200"/>
              </a:spcAft>
            </a:pPr>
            <a:r>
              <a:rPr lang="en-US" sz="2400" kern="0" dirty="0">
                <a:latin typeface="Book Antiqua" pitchFamily="18" charset="0"/>
                <a:ea typeface="+mn-ea"/>
                <a:sym typeface="Wingdings" panose="05000000000000000000" pitchFamily="2" charset="2"/>
              </a:rPr>
              <a:t>4D 2EOQ</a:t>
            </a:r>
          </a:p>
          <a:p>
            <a:pPr>
              <a:spcAft>
                <a:spcPts val="1200"/>
              </a:spcAft>
            </a:pPr>
            <a:r>
              <a:rPr lang="en-US" sz="2400" kern="0" dirty="0">
                <a:latin typeface="Book Antiqua" pitchFamily="18" charset="0"/>
                <a:ea typeface="+mn-ea"/>
                <a:sym typeface="Wingdings" panose="05000000000000000000" pitchFamily="2" charset="2"/>
              </a:rPr>
              <a:t>Demand is multiplied by K, EOQ is multiplied by SQRT(K)</a:t>
            </a:r>
          </a:p>
          <a:p>
            <a:pPr lvl="0" rtl="0"/>
            <a:endParaRPr lang="en-US" dirty="0">
              <a:sym typeface="Wingdings" panose="05000000000000000000" pitchFamily="2" charset="2"/>
            </a:endParaRPr>
          </a:p>
          <a:p>
            <a:pPr lvl="0" rtl="0"/>
            <a:endParaRPr lang="en-US" sz="1350" dirty="0"/>
          </a:p>
        </p:txBody>
      </p:sp>
    </p:spTree>
    <p:extLst>
      <p:ext uri="{BB962C8B-B14F-4D97-AF65-F5344CB8AC3E}">
        <p14:creationId xmlns:p14="http://schemas.microsoft.com/office/powerpoint/2010/main" val="345895124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dissolv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dissolv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dissolv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dissolv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dissolve">
                                      <p:cBhvr>
                                        <p:cTn id="32"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11"/>
          <p:cNvSpPr txBox="1">
            <a:spLocks noChangeArrowheads="1"/>
          </p:cNvSpPr>
          <p:nvPr/>
        </p:nvSpPr>
        <p:spPr bwMode="auto">
          <a:xfrm>
            <a:off x="37011" y="0"/>
            <a:ext cx="9144000" cy="646331"/>
          </a:xfrm>
          <a:prstGeom prst="rect">
            <a:avLst/>
          </a:prstGeom>
          <a:noFill/>
          <a:ln w="9525">
            <a:noFill/>
            <a:miter lim="800000"/>
            <a:headEnd/>
            <a:tailEnd/>
          </a:ln>
        </p:spPr>
        <p:txBody>
          <a:bodyPr wrap="square">
            <a:spAutoFit/>
          </a:bodyPr>
          <a:lstStyle/>
          <a:p>
            <a:pPr eaLnBrk="1" hangingPunct="1">
              <a:defRPr/>
            </a:pPr>
            <a:r>
              <a:rPr lang="en-US" sz="3600" dirty="0">
                <a:solidFill>
                  <a:srgbClr val="A80000"/>
                </a:solidFill>
                <a:latin typeface="Impact" pitchFamily="34" charset="0"/>
                <a:ea typeface="ＭＳ Ｐゴシック" pitchFamily="-65" charset="-128"/>
              </a:rPr>
              <a:t>How to Reduce Inventory </a:t>
            </a:r>
          </a:p>
        </p:txBody>
      </p:sp>
      <p:graphicFrame>
        <p:nvGraphicFramePr>
          <p:cNvPr id="462854" name="Object 6"/>
          <p:cNvGraphicFramePr>
            <a:graphicFrameLocks noChangeAspect="1"/>
          </p:cNvGraphicFramePr>
          <p:nvPr>
            <p:extLst>
              <p:ext uri="{D42A27DB-BD31-4B8C-83A1-F6EECF244321}">
                <p14:modId xmlns:p14="http://schemas.microsoft.com/office/powerpoint/2010/main" val="3067250304"/>
              </p:ext>
            </p:extLst>
          </p:nvPr>
        </p:nvGraphicFramePr>
        <p:xfrm>
          <a:off x="3810000" y="972923"/>
          <a:ext cx="3597872" cy="1727845"/>
        </p:xfrm>
        <a:graphic>
          <a:graphicData uri="http://schemas.openxmlformats.org/presentationml/2006/ole">
            <mc:AlternateContent xmlns:mc="http://schemas.openxmlformats.org/markup-compatibility/2006">
              <mc:Choice xmlns:v="urn:schemas-microsoft-com:vml" Requires="v">
                <p:oleObj spid="_x0000_s1046" name="Equation" r:id="rId4" imgW="927000" imgH="444240" progId="Equation.3">
                  <p:embed/>
                </p:oleObj>
              </mc:Choice>
              <mc:Fallback>
                <p:oleObj name="Equation" r:id="rId4" imgW="927000" imgH="444240" progId="Equation.3">
                  <p:embed/>
                  <p:pic>
                    <p:nvPicPr>
                      <p:cNvPr id="462854" name="Object 6"/>
                      <p:cNvPicPr>
                        <a:picLocks noChangeAspect="1" noChangeArrowheads="1"/>
                      </p:cNvPicPr>
                      <p:nvPr/>
                    </p:nvPicPr>
                    <p:blipFill>
                      <a:blip r:embed="rId5"/>
                      <a:srcRect/>
                      <a:stretch>
                        <a:fillRect/>
                      </a:stretch>
                    </p:blipFill>
                    <p:spPr bwMode="auto">
                      <a:xfrm>
                        <a:off x="3810000" y="972923"/>
                        <a:ext cx="3597872" cy="1727845"/>
                      </a:xfrm>
                      <a:prstGeom prst="rect">
                        <a:avLst/>
                      </a:prstGeom>
                      <a:noFill/>
                    </p:spPr>
                  </p:pic>
                </p:oleObj>
              </mc:Fallback>
            </mc:AlternateContent>
          </a:graphicData>
        </a:graphic>
      </p:graphicFrame>
      <p:sp>
        <p:nvSpPr>
          <p:cNvPr id="9" name="TextBox 8"/>
          <p:cNvSpPr txBox="1"/>
          <p:nvPr/>
        </p:nvSpPr>
        <p:spPr>
          <a:xfrm>
            <a:off x="228600" y="2703016"/>
            <a:ext cx="11887200" cy="3416320"/>
          </a:xfrm>
          <a:prstGeom prst="rect">
            <a:avLst/>
          </a:prstGeom>
          <a:noFill/>
        </p:spPr>
        <p:txBody>
          <a:bodyPr wrap="square" rtlCol="0">
            <a:spAutoFit/>
          </a:bodyPr>
          <a:lstStyle/>
          <a:p>
            <a:r>
              <a:rPr lang="en-US" sz="2400" dirty="0">
                <a:latin typeface="Book Antiqua" pitchFamily="18" charset="0"/>
              </a:rPr>
              <a:t>To reduce EOQ we may </a:t>
            </a:r>
            <a:r>
              <a:rPr lang="en-US" sz="2400" b="1" dirty="0">
                <a:solidFill>
                  <a:srgbClr val="FF0000"/>
                </a:solidFill>
                <a:latin typeface="Book Antiqua" pitchFamily="18" charset="0"/>
              </a:rPr>
              <a:t>↓R</a:t>
            </a:r>
            <a:r>
              <a:rPr lang="en-US" sz="2400" b="1" dirty="0">
                <a:latin typeface="Book Antiqua" pitchFamily="18" charset="0"/>
              </a:rPr>
              <a:t>, </a:t>
            </a:r>
            <a:r>
              <a:rPr lang="en-US" sz="2400" b="1" dirty="0">
                <a:solidFill>
                  <a:srgbClr val="79DB1F"/>
                </a:solidFill>
                <a:latin typeface="Book Antiqua" pitchFamily="18" charset="0"/>
              </a:rPr>
              <a:t>↓ S</a:t>
            </a:r>
            <a:r>
              <a:rPr lang="en-US" sz="2400" b="1" dirty="0">
                <a:latin typeface="Book Antiqua" pitchFamily="18" charset="0"/>
              </a:rPr>
              <a:t>, </a:t>
            </a:r>
            <a:r>
              <a:rPr lang="en-US" sz="2400" b="1" dirty="0">
                <a:solidFill>
                  <a:srgbClr val="FF0000"/>
                </a:solidFill>
                <a:latin typeface="Book Antiqua" pitchFamily="18" charset="0"/>
              </a:rPr>
              <a:t>↑H</a:t>
            </a:r>
          </a:p>
          <a:p>
            <a:r>
              <a:rPr lang="en-US" sz="2400" dirty="0">
                <a:latin typeface="Book Antiqua" pitchFamily="18" charset="0"/>
              </a:rPr>
              <a:t>Two ways to reduce average inventory </a:t>
            </a:r>
          </a:p>
          <a:p>
            <a:r>
              <a:rPr lang="en-US" sz="2400" dirty="0">
                <a:solidFill>
                  <a:srgbClr val="C00000"/>
                </a:solidFill>
                <a:latin typeface="Book Antiqua" pitchFamily="18" charset="0"/>
              </a:rPr>
              <a:t>- Reduce S</a:t>
            </a:r>
          </a:p>
          <a:p>
            <a:r>
              <a:rPr lang="en-US" sz="2400" dirty="0">
                <a:solidFill>
                  <a:srgbClr val="C00000"/>
                </a:solidFill>
                <a:latin typeface="Book Antiqua" pitchFamily="18" charset="0"/>
              </a:rPr>
              <a:t>- Centralize</a:t>
            </a:r>
          </a:p>
          <a:p>
            <a:r>
              <a:rPr lang="en-US" sz="2400" dirty="0">
                <a:latin typeface="Book Antiqua" pitchFamily="18" charset="0"/>
              </a:rPr>
              <a:t>          S does not increase in proportion of Q</a:t>
            </a:r>
          </a:p>
          <a:p>
            <a:r>
              <a:rPr lang="en-US" sz="2400" dirty="0">
                <a:latin typeface="Book Antiqua" pitchFamily="18" charset="0"/>
              </a:rPr>
              <a:t>          EOQ increases as the square route of demand.        </a:t>
            </a:r>
          </a:p>
          <a:p>
            <a:r>
              <a:rPr lang="en-US" sz="2400" dirty="0">
                <a:latin typeface="Book Antiqua" pitchFamily="18" charset="0"/>
              </a:rPr>
              <a:t>          </a:t>
            </a:r>
          </a:p>
          <a:p>
            <a:r>
              <a:rPr lang="en-US" sz="2400" dirty="0">
                <a:solidFill>
                  <a:srgbClr val="C00000"/>
                </a:solidFill>
                <a:latin typeface="Book Antiqua" pitchFamily="18" charset="0"/>
              </a:rPr>
              <a:t>- Commonality</a:t>
            </a:r>
            <a:r>
              <a:rPr lang="en-US" sz="2400" dirty="0">
                <a:latin typeface="Book Antiqua" pitchFamily="18" charset="0"/>
              </a:rPr>
              <a:t>, modularization and standardization is another type of Centralization</a:t>
            </a:r>
          </a:p>
          <a:p>
            <a:r>
              <a:rPr lang="en-US" sz="2400" dirty="0">
                <a:solidFill>
                  <a:srgbClr val="C00000"/>
                </a:solidFill>
                <a:latin typeface="Book Antiqua" pitchFamily="18" charset="0"/>
              </a:rPr>
              <a:t>- Postponement, Delayed Differentiation</a:t>
            </a:r>
          </a:p>
        </p:txBody>
      </p:sp>
      <p:sp>
        <p:nvSpPr>
          <p:cNvPr id="463180" name="SMARTInkShape-343">
            <a:extLst>
              <a:ext uri="{FF2B5EF4-FFF2-40B4-BE49-F238E27FC236}">
                <a16:creationId xmlns:a16="http://schemas.microsoft.com/office/drawing/2014/main" id="{4C25C9C3-DA33-423E-AFAD-CA944A605237}"/>
              </a:ext>
            </a:extLst>
          </p:cNvPr>
          <p:cNvSpPr/>
          <p:nvPr>
            <p:custDataLst>
              <p:tags r:id="rId2"/>
            </p:custDataLst>
          </p:nvPr>
        </p:nvSpPr>
        <p:spPr bwMode="auto">
          <a:xfrm>
            <a:off x="9443709" y="4459658"/>
            <a:ext cx="6325" cy="25945"/>
          </a:xfrm>
          <a:custGeom>
            <a:avLst/>
            <a:gdLst/>
            <a:ahLst/>
            <a:cxnLst/>
            <a:rect l="0" t="0" r="0" b="0"/>
            <a:pathLst>
              <a:path w="6325" h="25945">
                <a:moveTo>
                  <a:pt x="6324" y="0"/>
                </a:moveTo>
                <a:lnTo>
                  <a:pt x="6324" y="0"/>
                </a:lnTo>
                <a:lnTo>
                  <a:pt x="1956" y="19295"/>
                </a:lnTo>
                <a:lnTo>
                  <a:pt x="0" y="25944"/>
                </a:lnTo>
              </a:path>
            </a:pathLst>
          </a:custGeom>
          <a:noFill/>
          <a:ln w="19050"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Tree>
    <p:extLst>
      <p:ext uri="{BB962C8B-B14F-4D97-AF65-F5344CB8AC3E}">
        <p14:creationId xmlns:p14="http://schemas.microsoft.com/office/powerpoint/2010/main" val="1028659420"/>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62854"/>
                                        </p:tgtEl>
                                        <p:attrNameLst>
                                          <p:attrName>style.visibility</p:attrName>
                                        </p:attrNameLst>
                                      </p:cBhvr>
                                      <p:to>
                                        <p:strVal val="visible"/>
                                      </p:to>
                                    </p:set>
                                    <p:animEffect transition="in" filter="dissolve">
                                      <p:cBhvr>
                                        <p:cTn id="7" dur="500"/>
                                        <p:tgtEl>
                                          <p:spTgt spid="46285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dissolve">
                                      <p:cBhvr>
                                        <p:cTn id="12" dur="500"/>
                                        <p:tgtEl>
                                          <p:spTgt spid="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
                                            <p:txEl>
                                              <p:pRg st="1" end="1"/>
                                            </p:txEl>
                                          </p:spTgt>
                                        </p:tgtEl>
                                        <p:attrNameLst>
                                          <p:attrName>style.visibility</p:attrName>
                                        </p:attrNameLst>
                                      </p:cBhvr>
                                      <p:to>
                                        <p:strVal val="visible"/>
                                      </p:to>
                                    </p:set>
                                    <p:animEffect transition="in" filter="dissolve">
                                      <p:cBhvr>
                                        <p:cTn id="17" dur="500"/>
                                        <p:tgtEl>
                                          <p:spTgt spid="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
                                            <p:txEl>
                                              <p:pRg st="2" end="2"/>
                                            </p:txEl>
                                          </p:spTgt>
                                        </p:tgtEl>
                                        <p:attrNameLst>
                                          <p:attrName>style.visibility</p:attrName>
                                        </p:attrNameLst>
                                      </p:cBhvr>
                                      <p:to>
                                        <p:strVal val="visible"/>
                                      </p:to>
                                    </p:set>
                                    <p:animEffect transition="in" filter="dissolve">
                                      <p:cBhvr>
                                        <p:cTn id="22" dur="500"/>
                                        <p:tgtEl>
                                          <p:spTgt spid="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9">
                                            <p:txEl>
                                              <p:pRg st="3" end="3"/>
                                            </p:txEl>
                                          </p:spTgt>
                                        </p:tgtEl>
                                        <p:attrNameLst>
                                          <p:attrName>style.visibility</p:attrName>
                                        </p:attrNameLst>
                                      </p:cBhvr>
                                      <p:to>
                                        <p:strVal val="visible"/>
                                      </p:to>
                                    </p:set>
                                    <p:animEffect transition="in" filter="dissolve">
                                      <p:cBhvr>
                                        <p:cTn id="27" dur="500"/>
                                        <p:tgtEl>
                                          <p:spTgt spid="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9">
                                            <p:txEl>
                                              <p:pRg st="4" end="4"/>
                                            </p:txEl>
                                          </p:spTgt>
                                        </p:tgtEl>
                                        <p:attrNameLst>
                                          <p:attrName>style.visibility</p:attrName>
                                        </p:attrNameLst>
                                      </p:cBhvr>
                                      <p:to>
                                        <p:strVal val="visible"/>
                                      </p:to>
                                    </p:set>
                                    <p:animEffect transition="in" filter="dissolve">
                                      <p:cBhvr>
                                        <p:cTn id="32" dur="500"/>
                                        <p:tgtEl>
                                          <p:spTgt spid="9">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9">
                                            <p:txEl>
                                              <p:pRg st="5" end="5"/>
                                            </p:txEl>
                                          </p:spTgt>
                                        </p:tgtEl>
                                        <p:attrNameLst>
                                          <p:attrName>style.visibility</p:attrName>
                                        </p:attrNameLst>
                                      </p:cBhvr>
                                      <p:to>
                                        <p:strVal val="visible"/>
                                      </p:to>
                                    </p:set>
                                    <p:animEffect transition="in" filter="dissolve">
                                      <p:cBhvr>
                                        <p:cTn id="37" dur="500"/>
                                        <p:tgtEl>
                                          <p:spTgt spid="9">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9">
                                            <p:txEl>
                                              <p:pRg st="6" end="6"/>
                                            </p:txEl>
                                          </p:spTgt>
                                        </p:tgtEl>
                                        <p:attrNameLst>
                                          <p:attrName>style.visibility</p:attrName>
                                        </p:attrNameLst>
                                      </p:cBhvr>
                                      <p:to>
                                        <p:strVal val="visible"/>
                                      </p:to>
                                    </p:set>
                                    <p:animEffect transition="in" filter="dissolve">
                                      <p:cBhvr>
                                        <p:cTn id="42" dur="500"/>
                                        <p:tgtEl>
                                          <p:spTgt spid="9">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9">
                                            <p:txEl>
                                              <p:pRg st="7" end="7"/>
                                            </p:txEl>
                                          </p:spTgt>
                                        </p:tgtEl>
                                        <p:attrNameLst>
                                          <p:attrName>style.visibility</p:attrName>
                                        </p:attrNameLst>
                                      </p:cBhvr>
                                      <p:to>
                                        <p:strVal val="visible"/>
                                      </p:to>
                                    </p:set>
                                    <p:animEffect transition="in" filter="dissolve">
                                      <p:cBhvr>
                                        <p:cTn id="47" dur="500"/>
                                        <p:tgtEl>
                                          <p:spTgt spid="9">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9">
                                            <p:txEl>
                                              <p:pRg st="8" end="8"/>
                                            </p:txEl>
                                          </p:spTgt>
                                        </p:tgtEl>
                                        <p:attrNameLst>
                                          <p:attrName>style.visibility</p:attrName>
                                        </p:attrNameLst>
                                      </p:cBhvr>
                                      <p:to>
                                        <p:strVal val="visible"/>
                                      </p:to>
                                    </p:set>
                                    <p:animEffect transition="in" filter="dissolve">
                                      <p:cBhvr>
                                        <p:cTn id="52" dur="500"/>
                                        <p:tgtEl>
                                          <p:spTgt spid="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a:xfrm>
            <a:off x="0" y="-19594"/>
            <a:ext cx="12192000" cy="629194"/>
          </a:xfrm>
        </p:spPr>
        <p:txBody>
          <a:bodyPr/>
          <a:lstStyle/>
          <a:p>
            <a:pPr lvl="0"/>
            <a:r>
              <a:rPr lang="en-US" dirty="0"/>
              <a:t>Reducing S – JIT</a:t>
            </a:r>
          </a:p>
        </p:txBody>
      </p:sp>
      <p:sp>
        <p:nvSpPr>
          <p:cNvPr id="8" name="Rectangle 2">
            <a:extLst>
              <a:ext uri="{FF2B5EF4-FFF2-40B4-BE49-F238E27FC236}">
                <a16:creationId xmlns:a16="http://schemas.microsoft.com/office/drawing/2014/main" id="{7565D4FB-FC4C-4556-A1FC-3DDC34C298E9}"/>
              </a:ext>
            </a:extLst>
          </p:cNvPr>
          <p:cNvSpPr txBox="1">
            <a:spLocks noChangeArrowheads="1"/>
          </p:cNvSpPr>
          <p:nvPr/>
        </p:nvSpPr>
        <p:spPr bwMode="gray">
          <a:xfrm>
            <a:off x="30480" y="772886"/>
            <a:ext cx="12161520" cy="303711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3600">
                <a:solidFill>
                  <a:srgbClr val="A8000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a:lstStyle>
          <a:p>
            <a:pPr marL="342900" indent="-342900">
              <a:buFont typeface="Wingdings" panose="05000000000000000000" pitchFamily="2" charset="2"/>
              <a:buChar char="p"/>
            </a:pPr>
            <a:r>
              <a:rPr lang="en-US" sz="2400" dirty="0">
                <a:solidFill>
                  <a:schemeClr val="tx1"/>
                </a:solidFill>
                <a:latin typeface="Book Antiqua" panose="02040602050305030304" pitchFamily="18" charset="0"/>
                <a:ea typeface="ＭＳ Ｐゴシック" charset="-128"/>
                <a:cs typeface="+mn-cs"/>
              </a:rPr>
              <a:t>By considering fixed cost as a setup cost, EOQ can be used to determine optimal production size. </a:t>
            </a:r>
          </a:p>
          <a:p>
            <a:pPr marL="342900" indent="-342900">
              <a:buFont typeface="Wingdings" panose="05000000000000000000" pitchFamily="2" charset="2"/>
              <a:buChar char="p"/>
            </a:pPr>
            <a:r>
              <a:rPr lang="en-US" sz="2400" dirty="0">
                <a:solidFill>
                  <a:schemeClr val="tx1"/>
                </a:solidFill>
                <a:latin typeface="Book Antiqua" panose="02040602050305030304" pitchFamily="18" charset="0"/>
                <a:ea typeface="ＭＳ Ｐゴシック" charset="-128"/>
                <a:cs typeface="+mn-cs"/>
              </a:rPr>
              <a:t>Setup time reduction in just-in-time (JIT) production systems leads to smaller batches.</a:t>
            </a:r>
          </a:p>
          <a:p>
            <a:pPr marL="800100" lvl="1" indent="-342900">
              <a:buFont typeface="Wingdings" panose="05000000000000000000" pitchFamily="2" charset="2"/>
              <a:buChar char="n"/>
            </a:pPr>
            <a:r>
              <a:rPr lang="en-US" sz="2400" dirty="0">
                <a:solidFill>
                  <a:schemeClr val="tx1"/>
                </a:solidFill>
                <a:latin typeface="Book Antiqua" panose="02040602050305030304" pitchFamily="18" charset="0"/>
                <a:ea typeface="ＭＳ Ｐゴシック" charset="-128"/>
                <a:cs typeface="+mn-cs"/>
              </a:rPr>
              <a:t>Equipment with low set-up times</a:t>
            </a:r>
          </a:p>
          <a:p>
            <a:pPr marL="800100" lvl="1" indent="-342900">
              <a:buFont typeface="Wingdings" panose="05000000000000000000" pitchFamily="2" charset="2"/>
              <a:buChar char="n"/>
            </a:pPr>
            <a:r>
              <a:rPr lang="en-US" sz="2400" dirty="0">
                <a:solidFill>
                  <a:schemeClr val="tx1"/>
                </a:solidFill>
                <a:latin typeface="Book Antiqua" panose="02040602050305030304" pitchFamily="18" charset="0"/>
                <a:ea typeface="ＭＳ Ｐゴシック" charset="-128"/>
                <a:cs typeface="+mn-cs"/>
              </a:rPr>
              <a:t>Nearby suppliers with long-term relationships</a:t>
            </a:r>
          </a:p>
          <a:p>
            <a:pPr marL="800100" lvl="1" indent="-342900">
              <a:buFont typeface="Wingdings" panose="05000000000000000000" pitchFamily="2" charset="2"/>
              <a:buChar char="n"/>
            </a:pPr>
            <a:r>
              <a:rPr lang="en-US" sz="2400" dirty="0">
                <a:solidFill>
                  <a:schemeClr val="tx1"/>
                </a:solidFill>
                <a:latin typeface="Book Antiqua" panose="02040602050305030304" pitchFamily="18" charset="0"/>
                <a:ea typeface="ＭＳ Ｐゴシック" charset="-128"/>
                <a:cs typeface="+mn-cs"/>
              </a:rPr>
              <a:t>Uniform plant loading</a:t>
            </a:r>
          </a:p>
          <a:p>
            <a:pPr marL="800100" lvl="1" indent="-342900">
              <a:buFont typeface="Wingdings" panose="05000000000000000000" pitchFamily="2" charset="2"/>
              <a:buChar char="n"/>
            </a:pPr>
            <a:r>
              <a:rPr lang="en-US" sz="2400" dirty="0">
                <a:solidFill>
                  <a:schemeClr val="tx1"/>
                </a:solidFill>
                <a:latin typeface="Book Antiqua" panose="02040602050305030304" pitchFamily="18" charset="0"/>
                <a:ea typeface="ＭＳ Ｐゴシック" charset="-128"/>
                <a:cs typeface="+mn-cs"/>
              </a:rPr>
              <a:t>Low inventories with tight control</a:t>
            </a:r>
          </a:p>
          <a:p>
            <a:pPr marL="800100" lvl="1" indent="-342900">
              <a:buFont typeface="Wingdings" panose="05000000000000000000" pitchFamily="2" charset="2"/>
              <a:buChar char="n"/>
            </a:pPr>
            <a:r>
              <a:rPr lang="en-US" sz="2400" dirty="0">
                <a:solidFill>
                  <a:schemeClr val="tx1"/>
                </a:solidFill>
                <a:latin typeface="Book Antiqua" panose="02040602050305030304" pitchFamily="18" charset="0"/>
                <a:ea typeface="ＭＳ Ｐゴシック" charset="-128"/>
                <a:cs typeface="+mn-cs"/>
              </a:rPr>
              <a:t>Small batch and mixed-model production</a:t>
            </a:r>
          </a:p>
        </p:txBody>
      </p:sp>
    </p:spTree>
    <p:extLst>
      <p:ext uri="{BB962C8B-B14F-4D97-AF65-F5344CB8AC3E}">
        <p14:creationId xmlns:p14="http://schemas.microsoft.com/office/powerpoint/2010/main" val="417038083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dissolv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dissolve">
                                      <p:cBhvr>
                                        <p:cTn id="12" dur="500"/>
                                        <p:tgtEl>
                                          <p:spTgt spid="8">
                                            <p:txEl>
                                              <p:pRg st="1" end="1"/>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animEffect transition="in" filter="dissolve">
                                      <p:cBhvr>
                                        <p:cTn id="15" dur="500"/>
                                        <p:tgtEl>
                                          <p:spTgt spid="8">
                                            <p:txEl>
                                              <p:pRg st="2" end="2"/>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8">
                                            <p:txEl>
                                              <p:pRg st="3" end="3"/>
                                            </p:txEl>
                                          </p:spTgt>
                                        </p:tgtEl>
                                        <p:attrNameLst>
                                          <p:attrName>style.visibility</p:attrName>
                                        </p:attrNameLst>
                                      </p:cBhvr>
                                      <p:to>
                                        <p:strVal val="visible"/>
                                      </p:to>
                                    </p:set>
                                    <p:animEffect transition="in" filter="dissolve">
                                      <p:cBhvr>
                                        <p:cTn id="18" dur="500"/>
                                        <p:tgtEl>
                                          <p:spTgt spid="8">
                                            <p:txEl>
                                              <p:pRg st="3" end="3"/>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8">
                                            <p:txEl>
                                              <p:pRg st="4" end="4"/>
                                            </p:txEl>
                                          </p:spTgt>
                                        </p:tgtEl>
                                        <p:attrNameLst>
                                          <p:attrName>style.visibility</p:attrName>
                                        </p:attrNameLst>
                                      </p:cBhvr>
                                      <p:to>
                                        <p:strVal val="visible"/>
                                      </p:to>
                                    </p:set>
                                    <p:animEffect transition="in" filter="dissolve">
                                      <p:cBhvr>
                                        <p:cTn id="21" dur="500"/>
                                        <p:tgtEl>
                                          <p:spTgt spid="8">
                                            <p:txEl>
                                              <p:pRg st="4" end="4"/>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8">
                                            <p:txEl>
                                              <p:pRg st="5" end="5"/>
                                            </p:txEl>
                                          </p:spTgt>
                                        </p:tgtEl>
                                        <p:attrNameLst>
                                          <p:attrName>style.visibility</p:attrName>
                                        </p:attrNameLst>
                                      </p:cBhvr>
                                      <p:to>
                                        <p:strVal val="visible"/>
                                      </p:to>
                                    </p:set>
                                    <p:animEffect transition="in" filter="dissolve">
                                      <p:cBhvr>
                                        <p:cTn id="24" dur="500"/>
                                        <p:tgtEl>
                                          <p:spTgt spid="8">
                                            <p:txEl>
                                              <p:pRg st="5" end="5"/>
                                            </p:txEl>
                                          </p:spTgt>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8">
                                            <p:txEl>
                                              <p:pRg st="6" end="6"/>
                                            </p:txEl>
                                          </p:spTgt>
                                        </p:tgtEl>
                                        <p:attrNameLst>
                                          <p:attrName>style.visibility</p:attrName>
                                        </p:attrNameLst>
                                      </p:cBhvr>
                                      <p:to>
                                        <p:strVal val="visible"/>
                                      </p:to>
                                    </p:set>
                                    <p:animEffect transition="in" filter="dissolve">
                                      <p:cBhvr>
                                        <p:cTn id="27" dur="500"/>
                                        <p:tgtEl>
                                          <p:spTgt spid="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p:txBody>
          <a:bodyPr/>
          <a:lstStyle/>
          <a:p>
            <a:pPr lvl="0"/>
            <a:r>
              <a:rPr lang="en-US" dirty="0"/>
              <a:t>Mixed Model Production </a:t>
            </a:r>
          </a:p>
        </p:txBody>
      </p:sp>
      <p:sp>
        <p:nvSpPr>
          <p:cNvPr id="8" name="Rectangle 2">
            <a:extLst>
              <a:ext uri="{FF2B5EF4-FFF2-40B4-BE49-F238E27FC236}">
                <a16:creationId xmlns:a16="http://schemas.microsoft.com/office/drawing/2014/main" id="{7565D4FB-FC4C-4556-A1FC-3DDC34C298E9}"/>
              </a:ext>
            </a:extLst>
          </p:cNvPr>
          <p:cNvSpPr txBox="1">
            <a:spLocks noChangeArrowheads="1"/>
          </p:cNvSpPr>
          <p:nvPr/>
        </p:nvSpPr>
        <p:spPr bwMode="gray">
          <a:xfrm>
            <a:off x="30480" y="772886"/>
            <a:ext cx="12161520" cy="341811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3600">
                <a:solidFill>
                  <a:srgbClr val="A8000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a:lstStyle>
          <a:p>
            <a:r>
              <a:rPr lang="en-US" sz="2400" dirty="0">
                <a:solidFill>
                  <a:schemeClr val="tx1"/>
                </a:solidFill>
                <a:latin typeface="Book Antiqua" panose="02040602050305030304" pitchFamily="18" charset="0"/>
                <a:ea typeface="ＭＳ Ｐゴシック" charset="-128"/>
                <a:cs typeface="+mn-cs"/>
              </a:rPr>
              <a:t>Three products A, B, C. Production time: each 10 mins (Tp=10 mins). </a:t>
            </a:r>
          </a:p>
          <a:p>
            <a:r>
              <a:rPr lang="en-US" sz="2400" dirty="0">
                <a:solidFill>
                  <a:schemeClr val="tx1"/>
                </a:solidFill>
                <a:latin typeface="Book Antiqua" panose="02040602050305030304" pitchFamily="18" charset="0"/>
                <a:ea typeface="ＭＳ Ｐゴシック" charset="-128"/>
                <a:cs typeface="+mn-cs"/>
              </a:rPr>
              <a:t>Plant is working 5 days a week, 10 hours a day.</a:t>
            </a:r>
          </a:p>
          <a:p>
            <a:r>
              <a:rPr lang="en-US" sz="2400" dirty="0">
                <a:solidFill>
                  <a:schemeClr val="tx1"/>
                </a:solidFill>
                <a:latin typeface="Book Antiqua" panose="02040602050305030304" pitchFamily="18" charset="0"/>
                <a:ea typeface="ＭＳ Ｐゴシック" charset="-128"/>
                <a:cs typeface="+mn-cs"/>
              </a:rPr>
              <a:t>Demand at down stream station is  A:3, B:2, C:1  units per hour. </a:t>
            </a:r>
          </a:p>
          <a:p>
            <a:r>
              <a:rPr lang="en-US" sz="2400" dirty="0">
                <a:solidFill>
                  <a:schemeClr val="tx1"/>
                </a:solidFill>
                <a:latin typeface="Book Antiqua" panose="02040602050305030304" pitchFamily="18" charset="0"/>
                <a:ea typeface="ＭＳ Ｐゴシック" charset="-128"/>
                <a:cs typeface="+mn-cs"/>
              </a:rPr>
              <a:t>The upstream station in each production run produces one week of demand: A(150), B(100), and C(50).</a:t>
            </a:r>
          </a:p>
          <a:p>
            <a:r>
              <a:rPr lang="en-US" sz="2400" dirty="0">
                <a:solidFill>
                  <a:schemeClr val="tx1"/>
                </a:solidFill>
                <a:latin typeface="Book Antiqua" panose="02040602050305030304" pitchFamily="18" charset="0"/>
                <a:ea typeface="ＭＳ Ｐゴシック" charset="-128"/>
                <a:cs typeface="+mn-cs"/>
              </a:rPr>
              <a:t>While the customer need it at hourly rates (either to consume or use it in production of another item) we ship it at weekly demand.</a:t>
            </a:r>
          </a:p>
          <a:p>
            <a:r>
              <a:rPr lang="en-US" sz="2400" dirty="0">
                <a:solidFill>
                  <a:schemeClr val="tx1"/>
                </a:solidFill>
                <a:latin typeface="Book Antiqua" panose="02040602050305030304" pitchFamily="18" charset="0"/>
                <a:ea typeface="ＭＳ Ｐゴシック" charset="-128"/>
                <a:cs typeface="+mn-cs"/>
              </a:rPr>
              <a:t>Icycle = A(75), B(50), C(25). That is 150</a:t>
            </a:r>
          </a:p>
          <a:p>
            <a:r>
              <a:rPr lang="en-US" sz="2400" dirty="0">
                <a:solidFill>
                  <a:schemeClr val="tx1"/>
                </a:solidFill>
                <a:latin typeface="Book Antiqua" panose="02040602050305030304" pitchFamily="18" charset="0"/>
                <a:ea typeface="ＭＳ Ｐゴシック" charset="-128"/>
                <a:cs typeface="+mn-cs"/>
              </a:rPr>
              <a:t>What if we produce AAABBC. Then the </a:t>
            </a:r>
            <a:r>
              <a:rPr lang="en-US" sz="2400" dirty="0" err="1">
                <a:solidFill>
                  <a:schemeClr val="tx1"/>
                </a:solidFill>
                <a:latin typeface="Book Antiqua" panose="02040602050305030304" pitchFamily="18" charset="0"/>
                <a:ea typeface="ＭＳ Ｐゴシック" charset="-128"/>
                <a:cs typeface="+mn-cs"/>
              </a:rPr>
              <a:t>Icycle</a:t>
            </a:r>
            <a:r>
              <a:rPr lang="en-US" sz="2400" dirty="0">
                <a:solidFill>
                  <a:schemeClr val="tx1"/>
                </a:solidFill>
                <a:latin typeface="Book Antiqua" panose="02040602050305030304" pitchFamily="18" charset="0"/>
                <a:ea typeface="ＭＳ Ｐゴシック" charset="-128"/>
                <a:cs typeface="+mn-cs"/>
              </a:rPr>
              <a:t> is 3. An even better model is ABACBA</a:t>
            </a:r>
          </a:p>
          <a:p>
            <a:endParaRPr lang="en-US" sz="2400" dirty="0">
              <a:solidFill>
                <a:schemeClr val="tx1"/>
              </a:solidFill>
              <a:latin typeface="Book Antiqua" panose="02040602050305030304" pitchFamily="18" charset="0"/>
              <a:ea typeface="ＭＳ Ｐゴシック" charset="-128"/>
              <a:cs typeface="+mn-cs"/>
            </a:endParaRPr>
          </a:p>
        </p:txBody>
      </p:sp>
      <p:graphicFrame>
        <p:nvGraphicFramePr>
          <p:cNvPr id="3" name="Object 2">
            <a:extLst>
              <a:ext uri="{FF2B5EF4-FFF2-40B4-BE49-F238E27FC236}">
                <a16:creationId xmlns:a16="http://schemas.microsoft.com/office/drawing/2014/main" id="{C62F832D-0289-44CC-A1E5-4DECD77027EB}"/>
              </a:ext>
            </a:extLst>
          </p:cNvPr>
          <p:cNvGraphicFramePr>
            <a:graphicFrameLocks noChangeAspect="1"/>
          </p:cNvGraphicFramePr>
          <p:nvPr>
            <p:extLst>
              <p:ext uri="{D42A27DB-BD31-4B8C-83A1-F6EECF244321}">
                <p14:modId xmlns:p14="http://schemas.microsoft.com/office/powerpoint/2010/main" val="1685156579"/>
              </p:ext>
            </p:extLst>
          </p:nvPr>
        </p:nvGraphicFramePr>
        <p:xfrm>
          <a:off x="213943" y="4876801"/>
          <a:ext cx="5824813" cy="1304717"/>
        </p:xfrm>
        <a:graphic>
          <a:graphicData uri="http://schemas.openxmlformats.org/presentationml/2006/ole">
            <mc:AlternateContent xmlns:mc="http://schemas.openxmlformats.org/markup-compatibility/2006">
              <mc:Choice xmlns:v="urn:schemas-microsoft-com:vml" Requires="v">
                <p:oleObj spid="_x0000_s2056" name="Worksheet" r:id="rId4" imgW="4809922" imgH="1104966" progId="Excel.Sheet.12">
                  <p:embed/>
                </p:oleObj>
              </mc:Choice>
              <mc:Fallback>
                <p:oleObj name="Worksheet" r:id="rId4" imgW="4809922" imgH="1104966" progId="Excel.Sheet.12">
                  <p:embed/>
                  <p:pic>
                    <p:nvPicPr>
                      <p:cNvPr id="0" name=""/>
                      <p:cNvPicPr/>
                      <p:nvPr/>
                    </p:nvPicPr>
                    <p:blipFill>
                      <a:blip r:embed="rId5"/>
                      <a:stretch>
                        <a:fillRect/>
                      </a:stretch>
                    </p:blipFill>
                    <p:spPr>
                      <a:xfrm>
                        <a:off x="213943" y="4876801"/>
                        <a:ext cx="5824813" cy="1304717"/>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7C33AE63-3A70-41BA-BA5D-C28094B24092}"/>
              </a:ext>
            </a:extLst>
          </p:cNvPr>
          <p:cNvGraphicFramePr>
            <a:graphicFrameLocks noChangeAspect="1"/>
          </p:cNvGraphicFramePr>
          <p:nvPr>
            <p:extLst>
              <p:ext uri="{D42A27DB-BD31-4B8C-83A1-F6EECF244321}">
                <p14:modId xmlns:p14="http://schemas.microsoft.com/office/powerpoint/2010/main" val="2981909095"/>
              </p:ext>
            </p:extLst>
          </p:nvPr>
        </p:nvGraphicFramePr>
        <p:xfrm>
          <a:off x="6172784" y="4876801"/>
          <a:ext cx="5824813" cy="1304717"/>
        </p:xfrm>
        <a:graphic>
          <a:graphicData uri="http://schemas.openxmlformats.org/presentationml/2006/ole">
            <mc:AlternateContent xmlns:mc="http://schemas.openxmlformats.org/markup-compatibility/2006">
              <mc:Choice xmlns:v="urn:schemas-microsoft-com:vml" Requires="v">
                <p:oleObj spid="_x0000_s2057" name="Worksheet" r:id="rId6" imgW="4809922" imgH="1104966" progId="Excel.Sheet.12">
                  <p:embed/>
                </p:oleObj>
              </mc:Choice>
              <mc:Fallback>
                <p:oleObj name="Worksheet" r:id="rId6" imgW="4809922" imgH="1104966" progId="Excel.Sheet.12">
                  <p:embed/>
                  <p:pic>
                    <p:nvPicPr>
                      <p:cNvPr id="0" name=""/>
                      <p:cNvPicPr/>
                      <p:nvPr/>
                    </p:nvPicPr>
                    <p:blipFill>
                      <a:blip r:embed="rId7"/>
                      <a:stretch>
                        <a:fillRect/>
                      </a:stretch>
                    </p:blipFill>
                    <p:spPr>
                      <a:xfrm>
                        <a:off x="6172784" y="4876801"/>
                        <a:ext cx="5824813" cy="1304717"/>
                      </a:xfrm>
                      <a:prstGeom prst="rect">
                        <a:avLst/>
                      </a:prstGeom>
                    </p:spPr>
                  </p:pic>
                </p:oleObj>
              </mc:Fallback>
            </mc:AlternateContent>
          </a:graphicData>
        </a:graphic>
      </p:graphicFrame>
    </p:spTree>
    <p:extLst>
      <p:ext uri="{BB962C8B-B14F-4D97-AF65-F5344CB8AC3E}">
        <p14:creationId xmlns:p14="http://schemas.microsoft.com/office/powerpoint/2010/main" val="321048451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dissolv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dissolv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dissolve">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dissolve">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dissolve">
                                      <p:cBhvr>
                                        <p:cTn id="27" dur="5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dissolve">
                                      <p:cBhvr>
                                        <p:cTn id="32" dur="500"/>
                                        <p:tgtEl>
                                          <p:spTgt spid="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8">
                                            <p:txEl>
                                              <p:pRg st="6" end="6"/>
                                            </p:txEl>
                                          </p:spTgt>
                                        </p:tgtEl>
                                        <p:attrNameLst>
                                          <p:attrName>style.visibility</p:attrName>
                                        </p:attrNameLst>
                                      </p:cBhvr>
                                      <p:to>
                                        <p:strVal val="visible"/>
                                      </p:to>
                                    </p:set>
                                    <p:animEffect transition="in" filter="dissolve">
                                      <p:cBhvr>
                                        <p:cTn id="37" dur="500"/>
                                        <p:tgtEl>
                                          <p:spTgt spid="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3"/>
                                        </p:tgtEl>
                                        <p:attrNameLst>
                                          <p:attrName>style.visibility</p:attrName>
                                        </p:attrNameLst>
                                      </p:cBhvr>
                                      <p:to>
                                        <p:strVal val="visible"/>
                                      </p:to>
                                    </p:set>
                                    <p:animEffect transition="in" filter="dissolve">
                                      <p:cBhvr>
                                        <p:cTn id="42" dur="500"/>
                                        <p:tgtEl>
                                          <p:spTgt spid="3"/>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dissolve">
                                      <p:cBhvr>
                                        <p:cTn id="4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731D2AA-5CCB-439C-BC02-E1793CB8124B}"/>
              </a:ext>
            </a:extLst>
          </p:cNvPr>
          <p:cNvSpPr>
            <a:spLocks noGrp="1"/>
          </p:cNvSpPr>
          <p:nvPr>
            <p:ph idx="1"/>
          </p:nvPr>
        </p:nvSpPr>
        <p:spPr>
          <a:xfrm>
            <a:off x="20782" y="748145"/>
            <a:ext cx="12192000" cy="5715000"/>
          </a:xfrm>
        </p:spPr>
        <p:txBody>
          <a:bodyPr/>
          <a:lstStyle/>
          <a:p>
            <a:pPr marL="0" indent="0">
              <a:buNone/>
            </a:pPr>
            <a:r>
              <a:rPr lang="en-US" sz="2400" dirty="0">
                <a:latin typeface="Book Antiqua" panose="02040602050305030304" pitchFamily="18" charset="0"/>
              </a:rPr>
              <a:t>Shigeo Shingo (Toyota) shortened setup times from several hours per each exchange of dies to a few minutes. He started by </a:t>
            </a:r>
            <a:r>
              <a:rPr lang="en-US" sz="2400" b="1" dirty="0">
                <a:solidFill>
                  <a:srgbClr val="C00000"/>
                </a:solidFill>
                <a:latin typeface="Book Antiqua" panose="02040602050305030304" pitchFamily="18" charset="0"/>
              </a:rPr>
              <a:t>separating internal and external activities </a:t>
            </a:r>
            <a:r>
              <a:rPr lang="en-US" sz="2400" dirty="0">
                <a:latin typeface="Book Antiqua" panose="02040602050305030304" pitchFamily="18" charset="0"/>
              </a:rPr>
              <a:t>in a firm.</a:t>
            </a:r>
          </a:p>
          <a:p>
            <a:r>
              <a:rPr lang="en-US" sz="2400" b="1" dirty="0">
                <a:solidFill>
                  <a:srgbClr val="C00000"/>
                </a:solidFill>
                <a:latin typeface="Book Antiqua" panose="02040602050305030304" pitchFamily="18" charset="0"/>
              </a:rPr>
              <a:t>Internal activities. </a:t>
            </a:r>
            <a:r>
              <a:rPr lang="en-US" sz="2400" dirty="0">
                <a:latin typeface="Book Antiqua" panose="02040602050305030304" pitchFamily="18" charset="0"/>
              </a:rPr>
              <a:t>Those for which it is essential for machine to be down such as (i) a</a:t>
            </a:r>
            <a:r>
              <a:rPr lang="en-US" sz="2200" dirty="0">
                <a:latin typeface="Book Antiqua" panose="02040602050305030304" pitchFamily="18" charset="0"/>
              </a:rPr>
              <a:t>djusting machine speed, (ii) placing work or fixtures on machine.</a:t>
            </a:r>
          </a:p>
          <a:p>
            <a:pPr lvl="1"/>
            <a:r>
              <a:rPr lang="en-US" sz="2200" dirty="0">
                <a:latin typeface="Book Antiqua" panose="02040602050305030304" pitchFamily="18" charset="0"/>
              </a:rPr>
              <a:t>Turn sequential internal activities into parallel activities or resources.</a:t>
            </a:r>
          </a:p>
          <a:p>
            <a:pPr lvl="1"/>
            <a:r>
              <a:rPr lang="en-US" sz="2200" dirty="0">
                <a:latin typeface="Book Antiqua" panose="02040602050305030304" pitchFamily="18" charset="0"/>
              </a:rPr>
              <a:t>Convert internal activities to external activities.</a:t>
            </a:r>
          </a:p>
          <a:p>
            <a:pPr lvl="0" rtl="0"/>
            <a:r>
              <a:rPr lang="en-US" sz="2400" dirty="0">
                <a:latin typeface="Book Antiqua" panose="02040602050305030304" pitchFamily="18" charset="0"/>
              </a:rPr>
              <a:t>External activities. Those for which it is not essential for machine to be down.</a:t>
            </a:r>
          </a:p>
          <a:p>
            <a:pPr lvl="1"/>
            <a:r>
              <a:rPr lang="en-US" sz="2200" dirty="0">
                <a:latin typeface="Book Antiqua" panose="02040602050305030304" pitchFamily="18" charset="0"/>
              </a:rPr>
              <a:t>Validating work order. Searching for tools and dies. Procuring material.</a:t>
            </a:r>
          </a:p>
          <a:p>
            <a:pPr lvl="1"/>
            <a:r>
              <a:rPr lang="en-US" sz="2200" dirty="0">
                <a:latin typeface="Book Antiqua" panose="02040602050305030304" pitchFamily="18" charset="0"/>
              </a:rPr>
              <a:t>External activities should be completed prior to setup.</a:t>
            </a:r>
          </a:p>
          <a:p>
            <a:r>
              <a:rPr lang="en-US" sz="2400" dirty="0">
                <a:latin typeface="Book Antiqua" panose="02040602050305030304" pitchFamily="18" charset="0"/>
              </a:rPr>
              <a:t>Standardize and practice setup routines to be perfect.</a:t>
            </a:r>
          </a:p>
          <a:p>
            <a:r>
              <a:rPr lang="en-US" sz="2400" dirty="0">
                <a:latin typeface="Book Antiqua" panose="02040602050305030304" pitchFamily="18" charset="0"/>
              </a:rPr>
              <a:t>Eliminate adjustments. Smooth and simplify procedures</a:t>
            </a:r>
          </a:p>
          <a:p>
            <a:r>
              <a:rPr lang="en-US" sz="2400" dirty="0">
                <a:latin typeface="Book Antiqua" panose="02040602050305030304" pitchFamily="18" charset="0"/>
              </a:rPr>
              <a:t>McLaren Applied Technologies team worked with GlaxoSmithKline to setup times in toothpaste production. Over six months changeover times dropped from 49 minutes to 15, translates into 7M more tubes of Sensodyne and </a:t>
            </a:r>
            <a:r>
              <a:rPr lang="en-US" sz="2400" dirty="0" err="1">
                <a:latin typeface="Book Antiqua" panose="02040602050305030304" pitchFamily="18" charset="0"/>
              </a:rPr>
              <a:t>Aquafresh</a:t>
            </a:r>
            <a:r>
              <a:rPr lang="en-US" sz="2400" dirty="0">
                <a:latin typeface="Book Antiqua" panose="02040602050305030304" pitchFamily="18" charset="0"/>
              </a:rPr>
              <a:t> a year</a:t>
            </a:r>
          </a:p>
          <a:p>
            <a:pPr lvl="0" rtl="0"/>
            <a:endParaRPr lang="en-US" sz="2400" dirty="0">
              <a:latin typeface="Book Antiqua" panose="02040602050305030304" pitchFamily="18" charset="0"/>
            </a:endParaRPr>
          </a:p>
          <a:p>
            <a:endParaRPr lang="en-US" sz="2400" dirty="0">
              <a:latin typeface="Book Antiqua" panose="02040602050305030304" pitchFamily="18" charset="0"/>
            </a:endParaRPr>
          </a:p>
          <a:p>
            <a:pPr lvl="1"/>
            <a:endParaRPr lang="en-US" sz="1800" dirty="0">
              <a:latin typeface="Book Antiqua" panose="02040602050305030304" pitchFamily="18" charset="0"/>
            </a:endParaRPr>
          </a:p>
          <a:p>
            <a:endParaRPr lang="en-US" dirty="0"/>
          </a:p>
        </p:txBody>
      </p:sp>
      <p:sp>
        <p:nvSpPr>
          <p:cNvPr id="3" name="Title 2">
            <a:extLst>
              <a:ext uri="{FF2B5EF4-FFF2-40B4-BE49-F238E27FC236}">
                <a16:creationId xmlns:a16="http://schemas.microsoft.com/office/drawing/2014/main" id="{9E4F1F7D-3DB6-4C4F-923A-DC73002DBBD0}"/>
              </a:ext>
            </a:extLst>
          </p:cNvPr>
          <p:cNvSpPr>
            <a:spLocks noGrp="1"/>
          </p:cNvSpPr>
          <p:nvPr>
            <p:ph type="title"/>
          </p:nvPr>
        </p:nvSpPr>
        <p:spPr/>
        <p:txBody>
          <a:bodyPr/>
          <a:lstStyle/>
          <a:p>
            <a:r>
              <a:rPr lang="en-US" dirty="0"/>
              <a:t>Setup Time Reduction- Toyota Production System</a:t>
            </a:r>
          </a:p>
        </p:txBody>
      </p:sp>
    </p:spTree>
    <p:extLst>
      <p:ext uri="{BB962C8B-B14F-4D97-AF65-F5344CB8AC3E}">
        <p14:creationId xmlns:p14="http://schemas.microsoft.com/office/powerpoint/2010/main" val="198143976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dissolve">
                                      <p:cBhvr>
                                        <p:cTn id="12" dur="500"/>
                                        <p:tgtEl>
                                          <p:spTgt spid="2">
                                            <p:txEl>
                                              <p:pRg st="1" end="1"/>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dissolve">
                                      <p:cBhvr>
                                        <p:cTn id="15" dur="500"/>
                                        <p:tgtEl>
                                          <p:spTgt spid="2">
                                            <p:txEl>
                                              <p:pRg st="2" end="2"/>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Effect transition="in" filter="dissolve">
                                      <p:cBhvr>
                                        <p:cTn id="18" dur="500"/>
                                        <p:tgtEl>
                                          <p:spTgt spid="2">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dissolve">
                                      <p:cBhvr>
                                        <p:cTn id="23" dur="500"/>
                                        <p:tgtEl>
                                          <p:spTgt spid="2">
                                            <p:txEl>
                                              <p:pRg st="4" end="4"/>
                                            </p:txEl>
                                          </p:spTgt>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2">
                                            <p:txEl>
                                              <p:pRg st="5" end="5"/>
                                            </p:txEl>
                                          </p:spTgt>
                                        </p:tgtEl>
                                        <p:attrNameLst>
                                          <p:attrName>style.visibility</p:attrName>
                                        </p:attrNameLst>
                                      </p:cBhvr>
                                      <p:to>
                                        <p:strVal val="visible"/>
                                      </p:to>
                                    </p:set>
                                    <p:animEffect transition="in" filter="dissolve">
                                      <p:cBhvr>
                                        <p:cTn id="26" dur="500"/>
                                        <p:tgtEl>
                                          <p:spTgt spid="2">
                                            <p:txEl>
                                              <p:pRg st="5" end="5"/>
                                            </p:txEl>
                                          </p:spTgt>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2">
                                            <p:txEl>
                                              <p:pRg st="6" end="6"/>
                                            </p:txEl>
                                          </p:spTgt>
                                        </p:tgtEl>
                                        <p:attrNameLst>
                                          <p:attrName>style.visibility</p:attrName>
                                        </p:attrNameLst>
                                      </p:cBhvr>
                                      <p:to>
                                        <p:strVal val="visible"/>
                                      </p:to>
                                    </p:set>
                                    <p:animEffect transition="in" filter="dissolve">
                                      <p:cBhvr>
                                        <p:cTn id="29" dur="500"/>
                                        <p:tgtEl>
                                          <p:spTgt spid="2">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2">
                                            <p:txEl>
                                              <p:pRg st="7" end="7"/>
                                            </p:txEl>
                                          </p:spTgt>
                                        </p:tgtEl>
                                        <p:attrNameLst>
                                          <p:attrName>style.visibility</p:attrName>
                                        </p:attrNameLst>
                                      </p:cBhvr>
                                      <p:to>
                                        <p:strVal val="visible"/>
                                      </p:to>
                                    </p:set>
                                    <p:animEffect transition="in" filter="dissolve">
                                      <p:cBhvr>
                                        <p:cTn id="34" dur="500"/>
                                        <p:tgtEl>
                                          <p:spTgt spid="2">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animEffect transition="in" filter="dissolve">
                                      <p:cBhvr>
                                        <p:cTn id="39" dur="500"/>
                                        <p:tgtEl>
                                          <p:spTgt spid="2">
                                            <p:txEl>
                                              <p:pRg st="8" end="8"/>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9" presetClass="entr" presetSubtype="0" fill="hold" grpId="0" nodeType="clickEffect">
                                  <p:stCondLst>
                                    <p:cond delay="0"/>
                                  </p:stCondLst>
                                  <p:childTnLst>
                                    <p:set>
                                      <p:cBhvr>
                                        <p:cTn id="43" dur="1" fill="hold">
                                          <p:stCondLst>
                                            <p:cond delay="0"/>
                                          </p:stCondLst>
                                        </p:cTn>
                                        <p:tgtEl>
                                          <p:spTgt spid="2">
                                            <p:txEl>
                                              <p:pRg st="9" end="9"/>
                                            </p:txEl>
                                          </p:spTgt>
                                        </p:tgtEl>
                                        <p:attrNameLst>
                                          <p:attrName>style.visibility</p:attrName>
                                        </p:attrNameLst>
                                      </p:cBhvr>
                                      <p:to>
                                        <p:strVal val="visible"/>
                                      </p:to>
                                    </p:set>
                                    <p:animEffect transition="in" filter="dissolve">
                                      <p:cBhvr>
                                        <p:cTn id="44"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435DE66-C4B2-4EA5-9310-4A30BBDB8B34}"/>
              </a:ext>
            </a:extLst>
          </p:cNvPr>
          <p:cNvSpPr>
            <a:spLocks noGrp="1"/>
          </p:cNvSpPr>
          <p:nvPr>
            <p:ph type="title"/>
          </p:nvPr>
        </p:nvSpPr>
        <p:spPr/>
        <p:txBody>
          <a:bodyPr/>
          <a:lstStyle/>
          <a:p>
            <a:r>
              <a:rPr lang="en-US" dirty="0"/>
              <a:t>More Practice- The Next Few Slides are Not Recorded</a:t>
            </a:r>
          </a:p>
        </p:txBody>
      </p:sp>
      <p:grpSp>
        <p:nvGrpSpPr>
          <p:cNvPr id="4" name="Graphic 2" descr="Body builder with solid fill">
            <a:extLst>
              <a:ext uri="{FF2B5EF4-FFF2-40B4-BE49-F238E27FC236}">
                <a16:creationId xmlns:a16="http://schemas.microsoft.com/office/drawing/2014/main" id="{F3FFA0DD-2F05-45E7-9DB4-F33B960E7F30}"/>
              </a:ext>
            </a:extLst>
          </p:cNvPr>
          <p:cNvGrpSpPr/>
          <p:nvPr/>
        </p:nvGrpSpPr>
        <p:grpSpPr>
          <a:xfrm>
            <a:off x="3581400" y="1371600"/>
            <a:ext cx="4191000" cy="4419600"/>
            <a:chOff x="7578725" y="2352675"/>
            <a:chExt cx="1301750" cy="1238250"/>
          </a:xfrm>
          <a:solidFill>
            <a:srgbClr val="A80000"/>
          </a:solidFill>
        </p:grpSpPr>
        <p:sp>
          <p:nvSpPr>
            <p:cNvPr id="5" name="Freeform: Shape 4">
              <a:extLst>
                <a:ext uri="{FF2B5EF4-FFF2-40B4-BE49-F238E27FC236}">
                  <a16:creationId xmlns:a16="http://schemas.microsoft.com/office/drawing/2014/main" id="{158999E9-F455-4F30-B635-7D749D4902A3}"/>
                </a:ext>
              </a:extLst>
            </p:cNvPr>
            <p:cNvSpPr/>
            <p:nvPr/>
          </p:nvSpPr>
          <p:spPr>
            <a:xfrm>
              <a:off x="8769342" y="2400300"/>
              <a:ext cx="63514" cy="158750"/>
            </a:xfrm>
            <a:custGeom>
              <a:avLst/>
              <a:gdLst>
                <a:gd name="connsiteX0" fmla="*/ 35250 w 63514"/>
                <a:gd name="connsiteY0" fmla="*/ 0 h 158750"/>
                <a:gd name="connsiteX1" fmla="*/ 28265 w 63514"/>
                <a:gd name="connsiteY1" fmla="*/ 0 h 158750"/>
                <a:gd name="connsiteX2" fmla="*/ 7 w 63514"/>
                <a:gd name="connsiteY2" fmla="*/ 29686 h 158750"/>
                <a:gd name="connsiteX3" fmla="*/ 7 w 63514"/>
                <a:gd name="connsiteY3" fmla="*/ 129064 h 158750"/>
                <a:gd name="connsiteX4" fmla="*/ 28265 w 63514"/>
                <a:gd name="connsiteY4" fmla="*/ 158750 h 158750"/>
                <a:gd name="connsiteX5" fmla="*/ 35250 w 63514"/>
                <a:gd name="connsiteY5" fmla="*/ 158750 h 158750"/>
                <a:gd name="connsiteX6" fmla="*/ 63507 w 63514"/>
                <a:gd name="connsiteY6" fmla="*/ 129064 h 158750"/>
                <a:gd name="connsiteX7" fmla="*/ 63507 w 63514"/>
                <a:gd name="connsiteY7" fmla="*/ 29686 h 158750"/>
                <a:gd name="connsiteX8" fmla="*/ 35250 w 63514"/>
                <a:gd name="connsiteY8" fmla="*/ 0 h 158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514" h="158750">
                  <a:moveTo>
                    <a:pt x="35250" y="0"/>
                  </a:moveTo>
                  <a:lnTo>
                    <a:pt x="28265" y="0"/>
                  </a:lnTo>
                  <a:cubicBezTo>
                    <a:pt x="12282" y="433"/>
                    <a:pt x="-348" y="13700"/>
                    <a:pt x="7" y="29686"/>
                  </a:cubicBezTo>
                  <a:lnTo>
                    <a:pt x="7" y="129064"/>
                  </a:lnTo>
                  <a:cubicBezTo>
                    <a:pt x="-348" y="145050"/>
                    <a:pt x="12282" y="158317"/>
                    <a:pt x="28265" y="158750"/>
                  </a:cubicBezTo>
                  <a:lnTo>
                    <a:pt x="35250" y="158750"/>
                  </a:lnTo>
                  <a:cubicBezTo>
                    <a:pt x="51233" y="158317"/>
                    <a:pt x="63863" y="145050"/>
                    <a:pt x="63507" y="129064"/>
                  </a:cubicBezTo>
                  <a:lnTo>
                    <a:pt x="63507" y="29686"/>
                  </a:lnTo>
                  <a:cubicBezTo>
                    <a:pt x="63863" y="13700"/>
                    <a:pt x="51233" y="433"/>
                    <a:pt x="35250" y="0"/>
                  </a:cubicBezTo>
                  <a:close/>
                </a:path>
              </a:pathLst>
            </a:custGeom>
            <a:grpFill/>
            <a:ln w="15875" cap="flat">
              <a:noFill/>
              <a:prstDash val="solid"/>
              <a:miter/>
            </a:ln>
          </p:spPr>
          <p:txBody>
            <a:bodyPr rtlCol="0" anchor="ctr"/>
            <a:lstStyle/>
            <a:p>
              <a:endParaRPr lang="en-US">
                <a:highlight>
                  <a:srgbClr val="FFFF00"/>
                </a:highlight>
              </a:endParaRPr>
            </a:p>
          </p:txBody>
        </p:sp>
        <p:sp>
          <p:nvSpPr>
            <p:cNvPr id="6" name="Freeform: Shape 5">
              <a:extLst>
                <a:ext uri="{FF2B5EF4-FFF2-40B4-BE49-F238E27FC236}">
                  <a16:creationId xmlns:a16="http://schemas.microsoft.com/office/drawing/2014/main" id="{0DAC0702-AE3F-4919-B150-D52774CB6213}"/>
                </a:ext>
              </a:extLst>
            </p:cNvPr>
            <p:cNvSpPr/>
            <p:nvPr/>
          </p:nvSpPr>
          <p:spPr>
            <a:xfrm>
              <a:off x="7626342" y="2400300"/>
              <a:ext cx="63514" cy="158750"/>
            </a:xfrm>
            <a:custGeom>
              <a:avLst/>
              <a:gdLst>
                <a:gd name="connsiteX0" fmla="*/ 35250 w 63514"/>
                <a:gd name="connsiteY0" fmla="*/ 0 h 158750"/>
                <a:gd name="connsiteX1" fmla="*/ 28265 w 63514"/>
                <a:gd name="connsiteY1" fmla="*/ 0 h 158750"/>
                <a:gd name="connsiteX2" fmla="*/ 7 w 63514"/>
                <a:gd name="connsiteY2" fmla="*/ 29686 h 158750"/>
                <a:gd name="connsiteX3" fmla="*/ 7 w 63514"/>
                <a:gd name="connsiteY3" fmla="*/ 129064 h 158750"/>
                <a:gd name="connsiteX4" fmla="*/ 28265 w 63514"/>
                <a:gd name="connsiteY4" fmla="*/ 158750 h 158750"/>
                <a:gd name="connsiteX5" fmla="*/ 35250 w 63514"/>
                <a:gd name="connsiteY5" fmla="*/ 158750 h 158750"/>
                <a:gd name="connsiteX6" fmla="*/ 63507 w 63514"/>
                <a:gd name="connsiteY6" fmla="*/ 129064 h 158750"/>
                <a:gd name="connsiteX7" fmla="*/ 63507 w 63514"/>
                <a:gd name="connsiteY7" fmla="*/ 29686 h 158750"/>
                <a:gd name="connsiteX8" fmla="*/ 35250 w 63514"/>
                <a:gd name="connsiteY8" fmla="*/ 0 h 158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514" h="158750">
                  <a:moveTo>
                    <a:pt x="35250" y="0"/>
                  </a:moveTo>
                  <a:lnTo>
                    <a:pt x="28265" y="0"/>
                  </a:lnTo>
                  <a:cubicBezTo>
                    <a:pt x="12282" y="433"/>
                    <a:pt x="-348" y="13700"/>
                    <a:pt x="7" y="29686"/>
                  </a:cubicBezTo>
                  <a:lnTo>
                    <a:pt x="7" y="129064"/>
                  </a:lnTo>
                  <a:cubicBezTo>
                    <a:pt x="-348" y="145050"/>
                    <a:pt x="12282" y="158317"/>
                    <a:pt x="28265" y="158750"/>
                  </a:cubicBezTo>
                  <a:lnTo>
                    <a:pt x="35250" y="158750"/>
                  </a:lnTo>
                  <a:cubicBezTo>
                    <a:pt x="51233" y="158317"/>
                    <a:pt x="63863" y="145050"/>
                    <a:pt x="63507" y="129064"/>
                  </a:cubicBezTo>
                  <a:lnTo>
                    <a:pt x="63507" y="29686"/>
                  </a:lnTo>
                  <a:cubicBezTo>
                    <a:pt x="63863" y="13700"/>
                    <a:pt x="51233" y="433"/>
                    <a:pt x="35250" y="0"/>
                  </a:cubicBezTo>
                  <a:close/>
                </a:path>
              </a:pathLst>
            </a:custGeom>
            <a:grpFill/>
            <a:ln w="15875" cap="flat">
              <a:noFill/>
              <a:prstDash val="solid"/>
              <a:miter/>
            </a:ln>
          </p:spPr>
          <p:txBody>
            <a:bodyPr rtlCol="0" anchor="ctr"/>
            <a:lstStyle/>
            <a:p>
              <a:endParaRPr lang="en-US">
                <a:highlight>
                  <a:srgbClr val="FFFF00"/>
                </a:highlight>
              </a:endParaRPr>
            </a:p>
          </p:txBody>
        </p:sp>
        <p:sp>
          <p:nvSpPr>
            <p:cNvPr id="7" name="Freeform: Shape 6">
              <a:extLst>
                <a:ext uri="{FF2B5EF4-FFF2-40B4-BE49-F238E27FC236}">
                  <a16:creationId xmlns:a16="http://schemas.microsoft.com/office/drawing/2014/main" id="{DA924EE9-8E49-4DFF-BA21-13E26968AA17}"/>
                </a:ext>
              </a:extLst>
            </p:cNvPr>
            <p:cNvSpPr/>
            <p:nvPr/>
          </p:nvSpPr>
          <p:spPr>
            <a:xfrm>
              <a:off x="8848725" y="2447925"/>
              <a:ext cx="31750" cy="63500"/>
            </a:xfrm>
            <a:custGeom>
              <a:avLst/>
              <a:gdLst>
                <a:gd name="connsiteX0" fmla="*/ 0 w 31750"/>
                <a:gd name="connsiteY0" fmla="*/ 0 h 63500"/>
                <a:gd name="connsiteX1" fmla="*/ 0 w 31750"/>
                <a:gd name="connsiteY1" fmla="*/ 63500 h 63500"/>
                <a:gd name="connsiteX2" fmla="*/ 31750 w 31750"/>
                <a:gd name="connsiteY2" fmla="*/ 31750 h 63500"/>
                <a:gd name="connsiteX3" fmla="*/ 0 w 31750"/>
                <a:gd name="connsiteY3" fmla="*/ 0 h 63500"/>
              </a:gdLst>
              <a:ahLst/>
              <a:cxnLst>
                <a:cxn ang="0">
                  <a:pos x="connsiteX0" y="connsiteY0"/>
                </a:cxn>
                <a:cxn ang="0">
                  <a:pos x="connsiteX1" y="connsiteY1"/>
                </a:cxn>
                <a:cxn ang="0">
                  <a:pos x="connsiteX2" y="connsiteY2"/>
                </a:cxn>
                <a:cxn ang="0">
                  <a:pos x="connsiteX3" y="connsiteY3"/>
                </a:cxn>
              </a:cxnLst>
              <a:rect l="l" t="t" r="r" b="b"/>
              <a:pathLst>
                <a:path w="31750" h="63500">
                  <a:moveTo>
                    <a:pt x="0" y="0"/>
                  </a:moveTo>
                  <a:lnTo>
                    <a:pt x="0" y="63500"/>
                  </a:lnTo>
                  <a:cubicBezTo>
                    <a:pt x="17536" y="63500"/>
                    <a:pt x="31750" y="49286"/>
                    <a:pt x="31750" y="31750"/>
                  </a:cubicBezTo>
                  <a:cubicBezTo>
                    <a:pt x="31750" y="14214"/>
                    <a:pt x="17536" y="0"/>
                    <a:pt x="0" y="0"/>
                  </a:cubicBezTo>
                  <a:close/>
                </a:path>
              </a:pathLst>
            </a:custGeom>
            <a:grpFill/>
            <a:ln w="15875" cap="flat">
              <a:noFill/>
              <a:prstDash val="solid"/>
              <a:miter/>
            </a:ln>
          </p:spPr>
          <p:txBody>
            <a:bodyPr rtlCol="0" anchor="ctr"/>
            <a:lstStyle/>
            <a:p>
              <a:endParaRPr lang="en-US">
                <a:highlight>
                  <a:srgbClr val="FFFF00"/>
                </a:highlight>
              </a:endParaRPr>
            </a:p>
          </p:txBody>
        </p:sp>
        <p:sp>
          <p:nvSpPr>
            <p:cNvPr id="8" name="Freeform: Shape 7">
              <a:extLst>
                <a:ext uri="{FF2B5EF4-FFF2-40B4-BE49-F238E27FC236}">
                  <a16:creationId xmlns:a16="http://schemas.microsoft.com/office/drawing/2014/main" id="{E9433166-0939-4D9F-9758-20CA8D7212B9}"/>
                </a:ext>
              </a:extLst>
            </p:cNvPr>
            <p:cNvSpPr/>
            <p:nvPr/>
          </p:nvSpPr>
          <p:spPr>
            <a:xfrm>
              <a:off x="7578725" y="2447925"/>
              <a:ext cx="31750" cy="63500"/>
            </a:xfrm>
            <a:custGeom>
              <a:avLst/>
              <a:gdLst>
                <a:gd name="connsiteX0" fmla="*/ 31750 w 31750"/>
                <a:gd name="connsiteY0" fmla="*/ 63500 h 63500"/>
                <a:gd name="connsiteX1" fmla="*/ 31750 w 31750"/>
                <a:gd name="connsiteY1" fmla="*/ 0 h 63500"/>
                <a:gd name="connsiteX2" fmla="*/ 0 w 31750"/>
                <a:gd name="connsiteY2" fmla="*/ 31750 h 63500"/>
                <a:gd name="connsiteX3" fmla="*/ 31750 w 31750"/>
                <a:gd name="connsiteY3" fmla="*/ 63500 h 63500"/>
              </a:gdLst>
              <a:ahLst/>
              <a:cxnLst>
                <a:cxn ang="0">
                  <a:pos x="connsiteX0" y="connsiteY0"/>
                </a:cxn>
                <a:cxn ang="0">
                  <a:pos x="connsiteX1" y="connsiteY1"/>
                </a:cxn>
                <a:cxn ang="0">
                  <a:pos x="connsiteX2" y="connsiteY2"/>
                </a:cxn>
                <a:cxn ang="0">
                  <a:pos x="connsiteX3" y="connsiteY3"/>
                </a:cxn>
              </a:cxnLst>
              <a:rect l="l" t="t" r="r" b="b"/>
              <a:pathLst>
                <a:path w="31750" h="63500">
                  <a:moveTo>
                    <a:pt x="31750" y="63500"/>
                  </a:moveTo>
                  <a:lnTo>
                    <a:pt x="31750" y="0"/>
                  </a:lnTo>
                  <a:cubicBezTo>
                    <a:pt x="14215" y="0"/>
                    <a:pt x="0" y="14214"/>
                    <a:pt x="0" y="31750"/>
                  </a:cubicBezTo>
                  <a:cubicBezTo>
                    <a:pt x="0" y="49286"/>
                    <a:pt x="14215" y="63500"/>
                    <a:pt x="31750" y="63500"/>
                  </a:cubicBezTo>
                  <a:close/>
                </a:path>
              </a:pathLst>
            </a:custGeom>
            <a:grpFill/>
            <a:ln w="15875" cap="flat">
              <a:noFill/>
              <a:prstDash val="solid"/>
              <a:miter/>
            </a:ln>
          </p:spPr>
          <p:txBody>
            <a:bodyPr rtlCol="0" anchor="ctr"/>
            <a:lstStyle/>
            <a:p>
              <a:endParaRPr lang="en-US">
                <a:highlight>
                  <a:srgbClr val="FFFF00"/>
                </a:highlight>
              </a:endParaRPr>
            </a:p>
          </p:txBody>
        </p:sp>
        <p:sp>
          <p:nvSpPr>
            <p:cNvPr id="9" name="Freeform: Shape 8">
              <a:extLst>
                <a:ext uri="{FF2B5EF4-FFF2-40B4-BE49-F238E27FC236}">
                  <a16:creationId xmlns:a16="http://schemas.microsoft.com/office/drawing/2014/main" id="{6D8CDFCA-08E9-4668-BA4F-89DBC1832EA8}"/>
                </a:ext>
              </a:extLst>
            </p:cNvPr>
            <p:cNvSpPr/>
            <p:nvPr/>
          </p:nvSpPr>
          <p:spPr>
            <a:xfrm>
              <a:off x="7705644" y="2352675"/>
              <a:ext cx="1047911" cy="1238250"/>
            </a:xfrm>
            <a:custGeom>
              <a:avLst/>
              <a:gdLst>
                <a:gd name="connsiteX0" fmla="*/ 1019573 w 1047911"/>
                <a:gd name="connsiteY0" fmla="*/ 0 h 1238250"/>
                <a:gd name="connsiteX1" fmla="*/ 1012588 w 1047911"/>
                <a:gd name="connsiteY1" fmla="*/ 0 h 1238250"/>
                <a:gd name="connsiteX2" fmla="*/ 984331 w 1047911"/>
                <a:gd name="connsiteY2" fmla="*/ 33814 h 1238250"/>
                <a:gd name="connsiteX3" fmla="*/ 984331 w 1047911"/>
                <a:gd name="connsiteY3" fmla="*/ 95250 h 1238250"/>
                <a:gd name="connsiteX4" fmla="*/ 63581 w 1047911"/>
                <a:gd name="connsiteY4" fmla="*/ 95250 h 1238250"/>
                <a:gd name="connsiteX5" fmla="*/ 63581 w 1047911"/>
                <a:gd name="connsiteY5" fmla="*/ 33814 h 1238250"/>
                <a:gd name="connsiteX6" fmla="*/ 35323 w 1047911"/>
                <a:gd name="connsiteY6" fmla="*/ 0 h 1238250"/>
                <a:gd name="connsiteX7" fmla="*/ 28338 w 1047911"/>
                <a:gd name="connsiteY7" fmla="*/ 0 h 1238250"/>
                <a:gd name="connsiteX8" fmla="*/ 81 w 1047911"/>
                <a:gd name="connsiteY8" fmla="*/ 33814 h 1238250"/>
                <a:gd name="connsiteX9" fmla="*/ 81 w 1047911"/>
                <a:gd name="connsiteY9" fmla="*/ 220186 h 1238250"/>
                <a:gd name="connsiteX10" fmla="*/ 28338 w 1047911"/>
                <a:gd name="connsiteY10" fmla="*/ 254000 h 1238250"/>
                <a:gd name="connsiteX11" fmla="*/ 35323 w 1047911"/>
                <a:gd name="connsiteY11" fmla="*/ 254000 h 1238250"/>
                <a:gd name="connsiteX12" fmla="*/ 63581 w 1047911"/>
                <a:gd name="connsiteY12" fmla="*/ 220186 h 1238250"/>
                <a:gd name="connsiteX13" fmla="*/ 63581 w 1047911"/>
                <a:gd name="connsiteY13" fmla="*/ 158750 h 1238250"/>
                <a:gd name="connsiteX14" fmla="*/ 142956 w 1047911"/>
                <a:gd name="connsiteY14" fmla="*/ 158750 h 1238250"/>
                <a:gd name="connsiteX15" fmla="*/ 142956 w 1047911"/>
                <a:gd name="connsiteY15" fmla="*/ 396875 h 1238250"/>
                <a:gd name="connsiteX16" fmla="*/ 174706 w 1047911"/>
                <a:gd name="connsiteY16" fmla="*/ 451644 h 1238250"/>
                <a:gd name="connsiteX17" fmla="*/ 396956 w 1047911"/>
                <a:gd name="connsiteY17" fmla="*/ 582613 h 1238250"/>
                <a:gd name="connsiteX18" fmla="*/ 396956 w 1047911"/>
                <a:gd name="connsiteY18" fmla="*/ 737711 h 1238250"/>
                <a:gd name="connsiteX19" fmla="*/ 172007 w 1047911"/>
                <a:gd name="connsiteY19" fmla="*/ 883285 h 1238250"/>
                <a:gd name="connsiteX20" fmla="*/ 142956 w 1047911"/>
                <a:gd name="connsiteY20" fmla="*/ 936625 h 1238250"/>
                <a:gd name="connsiteX21" fmla="*/ 142956 w 1047911"/>
                <a:gd name="connsiteY21" fmla="*/ 1238250 h 1238250"/>
                <a:gd name="connsiteX22" fmla="*/ 269956 w 1047911"/>
                <a:gd name="connsiteY22" fmla="*/ 1238250 h 1238250"/>
                <a:gd name="connsiteX23" fmla="*/ 269956 w 1047911"/>
                <a:gd name="connsiteY23" fmla="*/ 971233 h 1238250"/>
                <a:gd name="connsiteX24" fmla="*/ 396956 w 1047911"/>
                <a:gd name="connsiteY24" fmla="*/ 889000 h 1238250"/>
                <a:gd name="connsiteX25" fmla="*/ 650956 w 1047911"/>
                <a:gd name="connsiteY25" fmla="*/ 889000 h 1238250"/>
                <a:gd name="connsiteX26" fmla="*/ 777956 w 1047911"/>
                <a:gd name="connsiteY26" fmla="*/ 971233 h 1238250"/>
                <a:gd name="connsiteX27" fmla="*/ 777956 w 1047911"/>
                <a:gd name="connsiteY27" fmla="*/ 1238250 h 1238250"/>
                <a:gd name="connsiteX28" fmla="*/ 904956 w 1047911"/>
                <a:gd name="connsiteY28" fmla="*/ 1238250 h 1238250"/>
                <a:gd name="connsiteX29" fmla="*/ 904956 w 1047911"/>
                <a:gd name="connsiteY29" fmla="*/ 936625 h 1238250"/>
                <a:gd name="connsiteX30" fmla="*/ 875905 w 1047911"/>
                <a:gd name="connsiteY30" fmla="*/ 883285 h 1238250"/>
                <a:gd name="connsiteX31" fmla="*/ 650956 w 1047911"/>
                <a:gd name="connsiteY31" fmla="*/ 737711 h 1238250"/>
                <a:gd name="connsiteX32" fmla="*/ 650956 w 1047911"/>
                <a:gd name="connsiteY32" fmla="*/ 582613 h 1238250"/>
                <a:gd name="connsiteX33" fmla="*/ 873206 w 1047911"/>
                <a:gd name="connsiteY33" fmla="*/ 451644 h 1238250"/>
                <a:gd name="connsiteX34" fmla="*/ 904956 w 1047911"/>
                <a:gd name="connsiteY34" fmla="*/ 396875 h 1238250"/>
                <a:gd name="connsiteX35" fmla="*/ 904956 w 1047911"/>
                <a:gd name="connsiteY35" fmla="*/ 158750 h 1238250"/>
                <a:gd name="connsiteX36" fmla="*/ 984331 w 1047911"/>
                <a:gd name="connsiteY36" fmla="*/ 158750 h 1238250"/>
                <a:gd name="connsiteX37" fmla="*/ 984331 w 1047911"/>
                <a:gd name="connsiteY37" fmla="*/ 220186 h 1238250"/>
                <a:gd name="connsiteX38" fmla="*/ 1012588 w 1047911"/>
                <a:gd name="connsiteY38" fmla="*/ 254000 h 1238250"/>
                <a:gd name="connsiteX39" fmla="*/ 1019573 w 1047911"/>
                <a:gd name="connsiteY39" fmla="*/ 254000 h 1238250"/>
                <a:gd name="connsiteX40" fmla="*/ 1047831 w 1047911"/>
                <a:gd name="connsiteY40" fmla="*/ 220186 h 1238250"/>
                <a:gd name="connsiteX41" fmla="*/ 1047831 w 1047911"/>
                <a:gd name="connsiteY41" fmla="*/ 33814 h 1238250"/>
                <a:gd name="connsiteX42" fmla="*/ 1019573 w 1047911"/>
                <a:gd name="connsiteY42" fmla="*/ 0 h 1238250"/>
                <a:gd name="connsiteX43" fmla="*/ 777956 w 1047911"/>
                <a:gd name="connsiteY43" fmla="*/ 360521 h 1238250"/>
                <a:gd name="connsiteX44" fmla="*/ 581265 w 1047911"/>
                <a:gd name="connsiteY44" fmla="*/ 476250 h 1238250"/>
                <a:gd name="connsiteX45" fmla="*/ 466647 w 1047911"/>
                <a:gd name="connsiteY45" fmla="*/ 476250 h 1238250"/>
                <a:gd name="connsiteX46" fmla="*/ 269956 w 1047911"/>
                <a:gd name="connsiteY46" fmla="*/ 360521 h 1238250"/>
                <a:gd name="connsiteX47" fmla="*/ 269956 w 1047911"/>
                <a:gd name="connsiteY47" fmla="*/ 158750 h 1238250"/>
                <a:gd name="connsiteX48" fmla="*/ 777956 w 1047911"/>
                <a:gd name="connsiteY48" fmla="*/ 158750 h 1238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047911" h="1238250">
                  <a:moveTo>
                    <a:pt x="1019573" y="0"/>
                  </a:moveTo>
                  <a:lnTo>
                    <a:pt x="1012588" y="0"/>
                  </a:lnTo>
                  <a:cubicBezTo>
                    <a:pt x="995607" y="1836"/>
                    <a:pt x="983121" y="16777"/>
                    <a:pt x="984331" y="33814"/>
                  </a:cubicBezTo>
                  <a:lnTo>
                    <a:pt x="984331" y="95250"/>
                  </a:lnTo>
                  <a:lnTo>
                    <a:pt x="63581" y="95250"/>
                  </a:lnTo>
                  <a:lnTo>
                    <a:pt x="63581" y="33814"/>
                  </a:lnTo>
                  <a:cubicBezTo>
                    <a:pt x="64791" y="16777"/>
                    <a:pt x="52305" y="1836"/>
                    <a:pt x="35323" y="0"/>
                  </a:cubicBezTo>
                  <a:lnTo>
                    <a:pt x="28338" y="0"/>
                  </a:lnTo>
                  <a:cubicBezTo>
                    <a:pt x="11357" y="1836"/>
                    <a:pt x="-1129" y="16777"/>
                    <a:pt x="81" y="33814"/>
                  </a:cubicBezTo>
                  <a:lnTo>
                    <a:pt x="81" y="220186"/>
                  </a:lnTo>
                  <a:cubicBezTo>
                    <a:pt x="-1129" y="237223"/>
                    <a:pt x="11357" y="252165"/>
                    <a:pt x="28338" y="254000"/>
                  </a:cubicBezTo>
                  <a:lnTo>
                    <a:pt x="35323" y="254000"/>
                  </a:lnTo>
                  <a:cubicBezTo>
                    <a:pt x="52305" y="252163"/>
                    <a:pt x="64791" y="237223"/>
                    <a:pt x="63581" y="220186"/>
                  </a:cubicBezTo>
                  <a:lnTo>
                    <a:pt x="63581" y="158750"/>
                  </a:lnTo>
                  <a:lnTo>
                    <a:pt x="142956" y="158750"/>
                  </a:lnTo>
                  <a:lnTo>
                    <a:pt x="142956" y="396875"/>
                  </a:lnTo>
                  <a:cubicBezTo>
                    <a:pt x="143035" y="419481"/>
                    <a:pt x="155127" y="440341"/>
                    <a:pt x="174706" y="451644"/>
                  </a:cubicBezTo>
                  <a:lnTo>
                    <a:pt x="396956" y="582613"/>
                  </a:lnTo>
                  <a:lnTo>
                    <a:pt x="396956" y="737711"/>
                  </a:lnTo>
                  <a:lnTo>
                    <a:pt x="172007" y="883285"/>
                  </a:lnTo>
                  <a:cubicBezTo>
                    <a:pt x="153897" y="894980"/>
                    <a:pt x="142958" y="915067"/>
                    <a:pt x="142956" y="936625"/>
                  </a:cubicBezTo>
                  <a:lnTo>
                    <a:pt x="142956" y="1238250"/>
                  </a:lnTo>
                  <a:lnTo>
                    <a:pt x="269956" y="1238250"/>
                  </a:lnTo>
                  <a:lnTo>
                    <a:pt x="269956" y="971233"/>
                  </a:lnTo>
                  <a:lnTo>
                    <a:pt x="396956" y="889000"/>
                  </a:lnTo>
                  <a:lnTo>
                    <a:pt x="650956" y="889000"/>
                  </a:lnTo>
                  <a:lnTo>
                    <a:pt x="777956" y="971233"/>
                  </a:lnTo>
                  <a:lnTo>
                    <a:pt x="777956" y="1238250"/>
                  </a:lnTo>
                  <a:lnTo>
                    <a:pt x="904956" y="1238250"/>
                  </a:lnTo>
                  <a:lnTo>
                    <a:pt x="904956" y="936625"/>
                  </a:lnTo>
                  <a:cubicBezTo>
                    <a:pt x="904954" y="915067"/>
                    <a:pt x="894015" y="894980"/>
                    <a:pt x="875905" y="883285"/>
                  </a:cubicBezTo>
                  <a:lnTo>
                    <a:pt x="650956" y="737711"/>
                  </a:lnTo>
                  <a:lnTo>
                    <a:pt x="650956" y="582613"/>
                  </a:lnTo>
                  <a:lnTo>
                    <a:pt x="873206" y="451644"/>
                  </a:lnTo>
                  <a:cubicBezTo>
                    <a:pt x="892785" y="440341"/>
                    <a:pt x="904877" y="419481"/>
                    <a:pt x="904956" y="396875"/>
                  </a:cubicBezTo>
                  <a:lnTo>
                    <a:pt x="904956" y="158750"/>
                  </a:lnTo>
                  <a:lnTo>
                    <a:pt x="984331" y="158750"/>
                  </a:lnTo>
                  <a:lnTo>
                    <a:pt x="984331" y="220186"/>
                  </a:lnTo>
                  <a:cubicBezTo>
                    <a:pt x="983121" y="237223"/>
                    <a:pt x="995607" y="252165"/>
                    <a:pt x="1012588" y="254000"/>
                  </a:cubicBezTo>
                  <a:lnTo>
                    <a:pt x="1019573" y="254000"/>
                  </a:lnTo>
                  <a:cubicBezTo>
                    <a:pt x="1036555" y="252163"/>
                    <a:pt x="1049041" y="237223"/>
                    <a:pt x="1047831" y="220186"/>
                  </a:cubicBezTo>
                  <a:lnTo>
                    <a:pt x="1047831" y="33814"/>
                  </a:lnTo>
                  <a:cubicBezTo>
                    <a:pt x="1049041" y="16777"/>
                    <a:pt x="1036555" y="1836"/>
                    <a:pt x="1019573" y="0"/>
                  </a:cubicBezTo>
                  <a:close/>
                  <a:moveTo>
                    <a:pt x="777956" y="360521"/>
                  </a:moveTo>
                  <a:lnTo>
                    <a:pt x="581265" y="476250"/>
                  </a:lnTo>
                  <a:lnTo>
                    <a:pt x="466647" y="476250"/>
                  </a:lnTo>
                  <a:lnTo>
                    <a:pt x="269956" y="360521"/>
                  </a:lnTo>
                  <a:lnTo>
                    <a:pt x="269956" y="158750"/>
                  </a:lnTo>
                  <a:lnTo>
                    <a:pt x="777956" y="158750"/>
                  </a:lnTo>
                  <a:close/>
                </a:path>
              </a:pathLst>
            </a:custGeom>
            <a:grpFill/>
            <a:ln w="15875" cap="flat">
              <a:noFill/>
              <a:prstDash val="solid"/>
              <a:miter/>
            </a:ln>
          </p:spPr>
          <p:txBody>
            <a:bodyPr rtlCol="0" anchor="ctr"/>
            <a:lstStyle/>
            <a:p>
              <a:endParaRPr lang="en-US">
                <a:highlight>
                  <a:srgbClr val="FFFF00"/>
                </a:highlight>
              </a:endParaRPr>
            </a:p>
          </p:txBody>
        </p:sp>
        <p:sp>
          <p:nvSpPr>
            <p:cNvPr id="10" name="Freeform: Shape 9">
              <a:extLst>
                <a:ext uri="{FF2B5EF4-FFF2-40B4-BE49-F238E27FC236}">
                  <a16:creationId xmlns:a16="http://schemas.microsoft.com/office/drawing/2014/main" id="{340F5451-BEBF-416E-8BD2-3BA7FC52434D}"/>
                </a:ext>
              </a:extLst>
            </p:cNvPr>
            <p:cNvSpPr/>
            <p:nvPr/>
          </p:nvSpPr>
          <p:spPr>
            <a:xfrm>
              <a:off x="8102600" y="2527300"/>
              <a:ext cx="254000" cy="254000"/>
            </a:xfrm>
            <a:custGeom>
              <a:avLst/>
              <a:gdLst>
                <a:gd name="connsiteX0" fmla="*/ 254000 w 254000"/>
                <a:gd name="connsiteY0" fmla="*/ 127000 h 254000"/>
                <a:gd name="connsiteX1" fmla="*/ 127000 w 254000"/>
                <a:gd name="connsiteY1" fmla="*/ 254000 h 254000"/>
                <a:gd name="connsiteX2" fmla="*/ 0 w 254000"/>
                <a:gd name="connsiteY2" fmla="*/ 127000 h 254000"/>
                <a:gd name="connsiteX3" fmla="*/ 127000 w 254000"/>
                <a:gd name="connsiteY3" fmla="*/ 0 h 254000"/>
                <a:gd name="connsiteX4" fmla="*/ 254000 w 254000"/>
                <a:gd name="connsiteY4" fmla="*/ 127000 h 25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4000" h="254000">
                  <a:moveTo>
                    <a:pt x="254000" y="127000"/>
                  </a:moveTo>
                  <a:cubicBezTo>
                    <a:pt x="254000" y="197140"/>
                    <a:pt x="197140" y="254000"/>
                    <a:pt x="127000" y="254000"/>
                  </a:cubicBezTo>
                  <a:cubicBezTo>
                    <a:pt x="56860" y="254000"/>
                    <a:pt x="0" y="197140"/>
                    <a:pt x="0" y="127000"/>
                  </a:cubicBezTo>
                  <a:cubicBezTo>
                    <a:pt x="0" y="56860"/>
                    <a:pt x="56860" y="0"/>
                    <a:pt x="127000" y="0"/>
                  </a:cubicBezTo>
                  <a:cubicBezTo>
                    <a:pt x="197140" y="0"/>
                    <a:pt x="254000" y="56860"/>
                    <a:pt x="254000" y="127000"/>
                  </a:cubicBezTo>
                  <a:close/>
                </a:path>
              </a:pathLst>
            </a:custGeom>
            <a:grpFill/>
            <a:ln w="15875" cap="flat">
              <a:noFill/>
              <a:prstDash val="solid"/>
              <a:miter/>
            </a:ln>
          </p:spPr>
          <p:txBody>
            <a:bodyPr rtlCol="0" anchor="ctr"/>
            <a:lstStyle/>
            <a:p>
              <a:endParaRPr lang="en-US">
                <a:highlight>
                  <a:srgbClr val="FFFF00"/>
                </a:highlight>
              </a:endParaRPr>
            </a:p>
          </p:txBody>
        </p:sp>
      </p:grpSp>
    </p:spTree>
    <p:extLst>
      <p:ext uri="{BB962C8B-B14F-4D97-AF65-F5344CB8AC3E}">
        <p14:creationId xmlns:p14="http://schemas.microsoft.com/office/powerpoint/2010/main" val="2706674326"/>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HIGHLIGHTER" val="false"/>
</p:tagLst>
</file>

<file path=ppt/tags/tag2.xml><?xml version="1.0" encoding="utf-8"?>
<p:tagLst xmlns:a="http://schemas.openxmlformats.org/drawingml/2006/main" xmlns:r="http://schemas.openxmlformats.org/officeDocument/2006/relationships" xmlns:p="http://schemas.openxmlformats.org/presentationml/2006/main">
  <p:tag name="HIGHLIGHTER" val="false"/>
</p:tagLst>
</file>

<file path=ppt/tags/tag3.xml><?xml version="1.0" encoding="utf-8"?>
<p:tagLst xmlns:a="http://schemas.openxmlformats.org/drawingml/2006/main" xmlns:r="http://schemas.openxmlformats.org/officeDocument/2006/relationships" xmlns:p="http://schemas.openxmlformats.org/presentationml/2006/main">
  <p:tag name="HIGHLIGHTER" val="false"/>
</p:tagLst>
</file>

<file path=ppt/tags/tag4.xml><?xml version="1.0" encoding="utf-8"?>
<p:tagLst xmlns:a="http://schemas.openxmlformats.org/drawingml/2006/main" xmlns:r="http://schemas.openxmlformats.org/officeDocument/2006/relationships" xmlns:p="http://schemas.openxmlformats.org/presentationml/2006/main">
  <p:tag name="HIGHLIGHTER" val="false"/>
</p:tagLst>
</file>

<file path=ppt/theme/theme1.xml><?xml version="1.0" encoding="utf-8"?>
<a:theme xmlns:a="http://schemas.openxmlformats.org/drawingml/2006/main" name="Lean Thinking Final.ppt">
  <a:themeElements>
    <a:clrScheme name="Custom 27">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C000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Leve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50266</TotalTime>
  <Words>1407</Words>
  <Application>Microsoft Office PowerPoint</Application>
  <PresentationFormat>Widescreen</PresentationFormat>
  <Paragraphs>151</Paragraphs>
  <Slides>16</Slides>
  <Notes>9</Notes>
  <HiddenSlides>0</HiddenSlides>
  <MMClips>1</MMClips>
  <ScaleCrop>false</ScaleCrop>
  <HeadingPairs>
    <vt:vector size="8" baseType="variant">
      <vt:variant>
        <vt:lpstr>Fonts Used</vt:lpstr>
      </vt:variant>
      <vt:variant>
        <vt:i4>12</vt:i4>
      </vt:variant>
      <vt:variant>
        <vt:lpstr>Theme</vt:lpstr>
      </vt:variant>
      <vt:variant>
        <vt:i4>7</vt:i4>
      </vt:variant>
      <vt:variant>
        <vt:lpstr>Embedded OLE Servers</vt:lpstr>
      </vt:variant>
      <vt:variant>
        <vt:i4>2</vt:i4>
      </vt:variant>
      <vt:variant>
        <vt:lpstr>Slide Titles</vt:lpstr>
      </vt:variant>
      <vt:variant>
        <vt:i4>16</vt:i4>
      </vt:variant>
    </vt:vector>
  </HeadingPairs>
  <TitlesOfParts>
    <vt:vector size="37" baseType="lpstr">
      <vt:lpstr>Arial</vt:lpstr>
      <vt:lpstr>Book Antiqua</vt:lpstr>
      <vt:lpstr>Calibri</vt:lpstr>
      <vt:lpstr>Calibri Light</vt:lpstr>
      <vt:lpstr>Cambria Math</vt:lpstr>
      <vt:lpstr>Garamond</vt:lpstr>
      <vt:lpstr>Impact</vt:lpstr>
      <vt:lpstr>Lucida Calligraphy</vt:lpstr>
      <vt:lpstr>MS Reference Sans Serif</vt:lpstr>
      <vt:lpstr>Times New Roman</vt:lpstr>
      <vt:lpstr>Verdana</vt:lpstr>
      <vt:lpstr>Wingdings</vt:lpstr>
      <vt:lpstr>Lean Thinking Final.ppt</vt:lpstr>
      <vt:lpstr>1_Custom Design</vt:lpstr>
      <vt:lpstr>Custom Design</vt:lpstr>
      <vt:lpstr>1_Lean Thinking Final</vt:lpstr>
      <vt:lpstr>Lean Thinking Final</vt:lpstr>
      <vt:lpstr>2_Lean Thinking Final</vt:lpstr>
      <vt:lpstr>Level</vt:lpstr>
      <vt:lpstr>Equation</vt:lpstr>
      <vt:lpstr>Worksheet</vt:lpstr>
      <vt:lpstr>Inventory Basic Model</vt:lpstr>
      <vt:lpstr>PowerPoint Presentation</vt:lpstr>
      <vt:lpstr>Impact of Changes- Not EOQ</vt:lpstr>
      <vt:lpstr>Impact of Changes in Demand on EOQ</vt:lpstr>
      <vt:lpstr>PowerPoint Presentation</vt:lpstr>
      <vt:lpstr>Reducing S – JIT</vt:lpstr>
      <vt:lpstr>Mixed Model Production </vt:lpstr>
      <vt:lpstr>Setup Time Reduction- Toyota Production System</vt:lpstr>
      <vt:lpstr>More Practice- The Next Few Slides are Not Recorded</vt:lpstr>
      <vt:lpstr>PowerPoint Presentation</vt:lpstr>
      <vt:lpstr>PowerPoint Presentation</vt:lpstr>
      <vt:lpstr>S, H and R in the Game</vt:lpstr>
      <vt:lpstr>PowerPoint Presentation</vt:lpstr>
      <vt:lpstr>PowerPoint Presentation</vt:lpstr>
      <vt:lpstr>PowerPoint Presentation</vt:lpstr>
      <vt:lpstr>PowerPoint Presentation</vt:lpstr>
    </vt:vector>
  </TitlesOfParts>
  <Company>CSU, Northridge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Asef-Vaziri, Ardavan</cp:lastModifiedBy>
  <cp:revision>702</cp:revision>
  <cp:lastPrinted>2019-05-09T17:43:43Z</cp:lastPrinted>
  <dcterms:created xsi:type="dcterms:W3CDTF">2008-11-22T01:06:20Z</dcterms:created>
  <dcterms:modified xsi:type="dcterms:W3CDTF">2024-11-05T01:20:00Z</dcterms:modified>
</cp:coreProperties>
</file>