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5.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6.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 id="2147483801" r:id="rId2"/>
    <p:sldMasterId id="2147483788" r:id="rId3"/>
    <p:sldMasterId id="2147483784" r:id="rId4"/>
    <p:sldMasterId id="2147483764" r:id="rId5"/>
    <p:sldMasterId id="2147483785" r:id="rId6"/>
    <p:sldMasterId id="2147483820" r:id="rId7"/>
  </p:sldMasterIdLst>
  <p:notesMasterIdLst>
    <p:notesMasterId r:id="rId17"/>
  </p:notesMasterIdLst>
  <p:handoutMasterIdLst>
    <p:handoutMasterId r:id="rId18"/>
  </p:handoutMasterIdLst>
  <p:sldIdLst>
    <p:sldId id="603" r:id="rId8"/>
    <p:sldId id="594" r:id="rId9"/>
    <p:sldId id="616" r:id="rId10"/>
    <p:sldId id="356" r:id="rId11"/>
    <p:sldId id="618" r:id="rId12"/>
    <p:sldId id="595" r:id="rId13"/>
    <p:sldId id="620" r:id="rId14"/>
    <p:sldId id="1148" r:id="rId15"/>
    <p:sldId id="632" r:id="rId16"/>
  </p:sldIdLst>
  <p:sldSz cx="12192000" cy="6858000"/>
  <p:notesSz cx="7010400" cy="92964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1pPr>
    <a:lvl2pPr marL="4572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2pPr>
    <a:lvl3pPr marL="9144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3pPr>
    <a:lvl4pPr marL="13716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4pPr>
    <a:lvl5pPr marL="18288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5pPr>
    <a:lvl6pPr marL="2286000" algn="l" defTabSz="914400" rtl="0" eaLnBrk="1" latinLnBrk="0" hangingPunct="1">
      <a:defRPr kern="1200">
        <a:solidFill>
          <a:schemeClr val="tx1"/>
        </a:solidFill>
        <a:latin typeface="Verdana" pitchFamily="34" charset="0"/>
        <a:ea typeface="ＭＳ Ｐゴシック" charset="-128"/>
        <a:cs typeface="+mn-cs"/>
      </a:defRPr>
    </a:lvl6pPr>
    <a:lvl7pPr marL="2743200" algn="l" defTabSz="914400" rtl="0" eaLnBrk="1" latinLnBrk="0" hangingPunct="1">
      <a:defRPr kern="1200">
        <a:solidFill>
          <a:schemeClr val="tx1"/>
        </a:solidFill>
        <a:latin typeface="Verdana" pitchFamily="34" charset="0"/>
        <a:ea typeface="ＭＳ Ｐゴシック" charset="-128"/>
        <a:cs typeface="+mn-cs"/>
      </a:defRPr>
    </a:lvl7pPr>
    <a:lvl8pPr marL="3200400" algn="l" defTabSz="914400" rtl="0" eaLnBrk="1" latinLnBrk="0" hangingPunct="1">
      <a:defRPr kern="1200">
        <a:solidFill>
          <a:schemeClr val="tx1"/>
        </a:solidFill>
        <a:latin typeface="Verdana" pitchFamily="34" charset="0"/>
        <a:ea typeface="ＭＳ Ｐゴシック" charset="-128"/>
        <a:cs typeface="+mn-cs"/>
      </a:defRPr>
    </a:lvl8pPr>
    <a:lvl9pPr marL="3657600" algn="l" defTabSz="914400" rtl="0" eaLnBrk="1" latinLnBrk="0" hangingPunct="1">
      <a:defRPr kern="1200">
        <a:solidFill>
          <a:schemeClr val="tx1"/>
        </a:solidFill>
        <a:latin typeface="Verdana" pitchFamily="34" charset="0"/>
        <a:ea typeface="ＭＳ Ｐゴシック"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aldamez, Jonathan" initials="GJ" lastIdx="20" clrIdx="0">
    <p:extLst>
      <p:ext uri="{19B8F6BF-5375-455C-9EA6-DF929625EA0E}">
        <p15:presenceInfo xmlns:p15="http://schemas.microsoft.com/office/powerpoint/2012/main" userId="S::jonathan.galdamez.32@my.csun.edu::e134a394-32d1-4300-8ff0-4ad8322f83a2" providerId="AD"/>
      </p:ext>
    </p:extLst>
  </p:cmAuthor>
  <p:cmAuthor id="2" name="Asef-Vaziri, Ardavan" initials="AA" lastIdx="1" clrIdx="1">
    <p:extLst>
      <p:ext uri="{19B8F6BF-5375-455C-9EA6-DF929625EA0E}">
        <p15:presenceInfo xmlns:p15="http://schemas.microsoft.com/office/powerpoint/2012/main" userId="S-1-5-21-789336058-1708537768-1957994488-24365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80000"/>
    <a:srgbClr val="000000"/>
    <a:srgbClr val="AA0000"/>
    <a:srgbClr val="A50023"/>
    <a:srgbClr val="00007D"/>
    <a:srgbClr val="9E0000"/>
    <a:srgbClr val="FF9900"/>
    <a:srgbClr val="0000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1657" autoAdjust="0"/>
  </p:normalViewPr>
  <p:slideViewPr>
    <p:cSldViewPr>
      <p:cViewPr varScale="1">
        <p:scale>
          <a:sx n="109" d="100"/>
          <a:sy n="109" d="100"/>
        </p:scale>
        <p:origin x="300" y="102"/>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5" d="100"/>
          <a:sy n="65" d="100"/>
        </p:scale>
        <p:origin x="3246"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tableStyles" Target="tableStyles.xml"/><Relationship Id="rId10" Type="http://schemas.openxmlformats.org/officeDocument/2006/relationships/slide" Target="slides/slide3.xml"/><Relationship Id="rId19" Type="http://schemas.openxmlformats.org/officeDocument/2006/relationships/commentAuthors" Target="commentAuthors.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0" tIns="46585" rIns="93170" bIns="46585" rtlCol="0"/>
          <a:lstStyle>
            <a:lvl1pPr algn="l">
              <a:defRPr sz="13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0" tIns="46585" rIns="93170" bIns="46585" rtlCol="0"/>
          <a:lstStyle>
            <a:lvl1pPr algn="r">
              <a:defRPr sz="1300"/>
            </a:lvl1pPr>
          </a:lstStyle>
          <a:p>
            <a:fld id="{3DC6186B-400D-4624-82D1-203DE0AF0EEF}" type="datetimeFigureOut">
              <a:rPr lang="en-US" smtClean="0"/>
              <a:pPr/>
              <a:t>8/3/2023</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0" tIns="46585" rIns="93170" bIns="46585" rtlCol="0" anchor="b"/>
          <a:lstStyle>
            <a:lvl1pPr algn="l">
              <a:defRPr sz="13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0" tIns="46585" rIns="93170" bIns="46585" rtlCol="0" anchor="b"/>
          <a:lstStyle>
            <a:lvl1pPr algn="r">
              <a:defRPr sz="1300"/>
            </a:lvl1pPr>
          </a:lstStyle>
          <a:p>
            <a:fld id="{DE32CB61-0B8C-464B-856B-111D8B5619C2}" type="slidenum">
              <a:rPr lang="en-US" smtClean="0"/>
              <a:pPr/>
              <a:t>‹#›</a:t>
            </a:fld>
            <a:endParaRPr lang="en-US" dirty="0"/>
          </a:p>
        </p:txBody>
      </p:sp>
    </p:spTree>
    <p:extLst>
      <p:ext uri="{BB962C8B-B14F-4D97-AF65-F5344CB8AC3E}">
        <p14:creationId xmlns:p14="http://schemas.microsoft.com/office/powerpoint/2010/main" val="24931978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wrap="square" lIns="93170" tIns="46585" rIns="93170" bIns="46585" numCol="1" anchor="t" anchorCtr="0" compatLnSpc="1">
            <a:prstTxWarp prst="textNoShape">
              <a:avLst/>
            </a:prstTxWarp>
          </a:bodyPr>
          <a:lstStyle>
            <a:lvl1pPr>
              <a:defRPr sz="13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wrap="square" lIns="93170" tIns="46585" rIns="93170" bIns="46585" numCol="1" anchor="t" anchorCtr="0" compatLnSpc="1">
            <a:prstTxWarp prst="textNoShape">
              <a:avLst/>
            </a:prstTxWarp>
          </a:bodyPr>
          <a:lstStyle>
            <a:lvl1pPr algn="r">
              <a:defRPr sz="1300"/>
            </a:lvl1pPr>
          </a:lstStyle>
          <a:p>
            <a:fld id="{FD8C8DB6-9E1D-439C-B96B-0657302EFE49}" type="datetime1">
              <a:rPr lang="en-US"/>
              <a:pPr/>
              <a:t>8/3/2023</a:t>
            </a:fld>
            <a:endParaRPr lang="en-US" dirty="0"/>
          </a:p>
        </p:txBody>
      </p:sp>
      <p:sp>
        <p:nvSpPr>
          <p:cNvPr id="4" name="Slide Image Placeholder 3"/>
          <p:cNvSpPr>
            <a:spLocks noGrp="1" noRot="1" noChangeAspect="1"/>
          </p:cNvSpPr>
          <p:nvPr>
            <p:ph type="sldImg" idx="2"/>
          </p:nvPr>
        </p:nvSpPr>
        <p:spPr>
          <a:xfrm>
            <a:off x="406400" y="698500"/>
            <a:ext cx="6197600" cy="3486150"/>
          </a:xfrm>
          <a:prstGeom prst="rect">
            <a:avLst/>
          </a:prstGeom>
          <a:noFill/>
          <a:ln w="12700">
            <a:solidFill>
              <a:prstClr val="black"/>
            </a:solidFill>
          </a:ln>
        </p:spPr>
        <p:txBody>
          <a:bodyPr vert="horz" wrap="square" lIns="93170" tIns="46585" rIns="93170" bIns="46585" numCol="1" anchor="ctr" anchorCtr="0" compatLnSpc="1">
            <a:prstTxWarp prst="textNoShape">
              <a:avLst/>
            </a:prstTxWarp>
          </a:bodyPr>
          <a:lstStyle/>
          <a:p>
            <a:pPr lvl="0"/>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wrap="square" lIns="93170" tIns="46585" rIns="93170" bIns="46585" numCol="1" anchor="t" anchorCtr="0" compatLnSpc="1">
            <a:prstTxWarp prst="textNoShape">
              <a:avLst/>
            </a:prstTxWarp>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wrap="square" lIns="93170" tIns="46585" rIns="93170" bIns="46585" numCol="1" anchor="b" anchorCtr="0" compatLnSpc="1">
            <a:prstTxWarp prst="textNoShape">
              <a:avLst/>
            </a:prstTxWarp>
          </a:bodyPr>
          <a:lstStyle>
            <a:lvl1pPr>
              <a:defRPr sz="13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wrap="square" lIns="93170" tIns="46585" rIns="93170" bIns="46585" numCol="1" anchor="b" anchorCtr="0" compatLnSpc="1">
            <a:prstTxWarp prst="textNoShape">
              <a:avLst/>
            </a:prstTxWarp>
          </a:bodyPr>
          <a:lstStyle>
            <a:lvl1pPr algn="r">
              <a:defRPr sz="1300"/>
            </a:lvl1pPr>
          </a:lstStyle>
          <a:p>
            <a:fld id="{F7C678DA-66FA-46F9-8031-1CB2E52D81FB}" type="slidenum">
              <a:rPr lang="en-US"/>
              <a:pPr/>
              <a:t>‹#›</a:t>
            </a:fld>
            <a:endParaRPr lang="en-US" dirty="0"/>
          </a:p>
        </p:txBody>
      </p:sp>
    </p:spTree>
    <p:extLst>
      <p:ext uri="{BB962C8B-B14F-4D97-AF65-F5344CB8AC3E}">
        <p14:creationId xmlns:p14="http://schemas.microsoft.com/office/powerpoint/2010/main" val="139197964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pitchFamily="-107"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C678DA-66FA-46F9-8031-1CB2E52D81FB}" type="slidenum">
              <a:rPr lang="en-US" smtClean="0"/>
              <a:pPr/>
              <a:t>1</a:t>
            </a:fld>
            <a:endParaRPr lang="en-US" dirty="0"/>
          </a:p>
        </p:txBody>
      </p:sp>
    </p:spTree>
    <p:extLst>
      <p:ext uri="{BB962C8B-B14F-4D97-AF65-F5344CB8AC3E}">
        <p14:creationId xmlns:p14="http://schemas.microsoft.com/office/powerpoint/2010/main" val="22182563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AD2A99C5-CEFF-40A7-8D90-8D207653C70A}" type="slidenum">
              <a:rPr lang="en-US" smtClean="0"/>
              <a:pPr/>
              <a:t>4</a:t>
            </a:fld>
            <a:endParaRPr lang="en-US" dirty="0"/>
          </a:p>
        </p:txBody>
      </p:sp>
      <p:sp>
        <p:nvSpPr>
          <p:cNvPr id="35843" name="Rectangle 2"/>
          <p:cNvSpPr>
            <a:spLocks noGrp="1" noRot="1" noChangeAspect="1" noChangeArrowheads="1" noTextEdit="1"/>
          </p:cNvSpPr>
          <p:nvPr>
            <p:ph type="sldImg"/>
          </p:nvPr>
        </p:nvSpPr>
        <p:spPr>
          <a:xfrm>
            <a:off x="469900" y="725488"/>
            <a:ext cx="6375400" cy="3587750"/>
          </a:xfrm>
          <a:ln/>
        </p:spPr>
      </p:sp>
      <p:sp>
        <p:nvSpPr>
          <p:cNvPr id="35844" name="Rectangle 3"/>
          <p:cNvSpPr>
            <a:spLocks noGrp="1" noChangeArrowheads="1"/>
          </p:cNvSpPr>
          <p:nvPr>
            <p:ph type="body" idx="1"/>
          </p:nvPr>
        </p:nvSpPr>
        <p:spPr>
          <a:noFill/>
          <a:ln/>
        </p:spPr>
        <p:txBody>
          <a:bodyP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AD2A99C5-CEFF-40A7-8D90-8D207653C70A}" type="slidenum">
              <a:rPr lang="en-US" smtClean="0"/>
              <a:pPr/>
              <a:t>5</a:t>
            </a:fld>
            <a:endParaRPr lang="en-US" dirty="0"/>
          </a:p>
        </p:txBody>
      </p:sp>
      <p:sp>
        <p:nvSpPr>
          <p:cNvPr id="35843" name="Rectangle 2"/>
          <p:cNvSpPr>
            <a:spLocks noGrp="1" noRot="1" noChangeAspect="1" noChangeArrowheads="1" noTextEdit="1"/>
          </p:cNvSpPr>
          <p:nvPr>
            <p:ph type="sldImg"/>
          </p:nvPr>
        </p:nvSpPr>
        <p:spPr>
          <a:xfrm>
            <a:off x="469900" y="725488"/>
            <a:ext cx="6375400" cy="3587750"/>
          </a:xfrm>
          <a:ln/>
        </p:spPr>
      </p:sp>
      <p:sp>
        <p:nvSpPr>
          <p:cNvPr id="35844"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27482167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5"/>
          <p:cNvSpPr>
            <a:spLocks noGrp="1" noChangeArrowheads="1"/>
          </p:cNvSpPr>
          <p:nvPr>
            <p:ph type="sldNum" sz="quarter" idx="5"/>
          </p:nvPr>
        </p:nvSpPr>
        <p:spPr>
          <a:noFill/>
        </p:spPr>
        <p:txBody>
          <a:bodyPr/>
          <a:lstStyle/>
          <a:p>
            <a:pPr defTabSz="993775"/>
            <a:fld id="{61673CEB-9AAD-45B9-B528-3884741B4B97}" type="slidenum">
              <a:rPr lang="en-US" smtClean="0"/>
              <a:pPr defTabSz="993775"/>
              <a:t>7</a:t>
            </a:fld>
            <a:endParaRPr lang="en-US" dirty="0"/>
          </a:p>
        </p:txBody>
      </p:sp>
      <p:sp>
        <p:nvSpPr>
          <p:cNvPr id="25603" name="Rectangle 2"/>
          <p:cNvSpPr>
            <a:spLocks noGrp="1" noRot="1" noChangeAspect="1" noChangeArrowheads="1" noTextEdit="1"/>
          </p:cNvSpPr>
          <p:nvPr>
            <p:ph type="sldImg"/>
          </p:nvPr>
        </p:nvSpPr>
        <p:spPr>
          <a:xfrm>
            <a:off x="469900" y="725488"/>
            <a:ext cx="6376988" cy="3587750"/>
          </a:xfrm>
          <a:ln/>
        </p:spPr>
      </p:sp>
      <p:sp>
        <p:nvSpPr>
          <p:cNvPr id="25604"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31715459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5"/>
          <p:cNvSpPr>
            <a:spLocks noGrp="1" noChangeArrowheads="1"/>
          </p:cNvSpPr>
          <p:nvPr>
            <p:ph type="sldNum" sz="quarter" idx="5"/>
          </p:nvPr>
        </p:nvSpPr>
        <p:spPr>
          <a:noFill/>
        </p:spPr>
        <p:txBody>
          <a:bodyPr/>
          <a:lstStyle/>
          <a:p>
            <a:pPr defTabSz="993775"/>
            <a:fld id="{61673CEB-9AAD-45B9-B528-3884741B4B97}" type="slidenum">
              <a:rPr lang="en-US" smtClean="0"/>
              <a:pPr defTabSz="993775"/>
              <a:t>8</a:t>
            </a:fld>
            <a:endParaRPr lang="en-US" dirty="0"/>
          </a:p>
        </p:txBody>
      </p:sp>
      <p:sp>
        <p:nvSpPr>
          <p:cNvPr id="25603" name="Rectangle 2"/>
          <p:cNvSpPr>
            <a:spLocks noGrp="1" noRot="1" noChangeAspect="1" noChangeArrowheads="1" noTextEdit="1"/>
          </p:cNvSpPr>
          <p:nvPr>
            <p:ph type="sldImg"/>
          </p:nvPr>
        </p:nvSpPr>
        <p:spPr>
          <a:xfrm>
            <a:off x="469900" y="725488"/>
            <a:ext cx="6376988" cy="3587750"/>
          </a:xfrm>
          <a:ln/>
        </p:spPr>
      </p:sp>
      <p:sp>
        <p:nvSpPr>
          <p:cNvPr id="25604"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33894681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Rectangle 10"/>
          <p:cNvSpPr/>
          <p:nvPr userDrawn="1"/>
        </p:nvSpPr>
        <p:spPr bwMode="auto">
          <a:xfrm>
            <a:off x="0" y="0"/>
            <a:ext cx="12192000" cy="6858000"/>
          </a:xfrm>
          <a:prstGeom prst="rect">
            <a:avLst/>
          </a:prstGeom>
          <a:solidFill>
            <a:srgbClr val="A8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12192000" cy="2438400"/>
          </a:xfrm>
          <a:prstGeom prst="rect">
            <a:avLst/>
          </a:prstGeom>
          <a:ln>
            <a:solidFill>
              <a:schemeClr val="accent4">
                <a:lumMod val="65000"/>
                <a:lumOff val="35000"/>
              </a:schemeClr>
            </a:solidFill>
          </a:ln>
        </p:spPr>
        <p:txBody>
          <a:bodyPr/>
          <a:lstStyle>
            <a:lvl1pPr algn="ctr">
              <a:defRPr sz="5400" b="0" baseline="0">
                <a:solidFill>
                  <a:schemeClr val="bg1"/>
                </a:solidFill>
              </a:defRPr>
            </a:lvl1pPr>
          </a:lstStyle>
          <a:p>
            <a:r>
              <a:rPr lang="en-US" dirty="0"/>
              <a:t>Click to edit Master 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639976-7488-4967-A659-4DA87FA0AB07}" type="datetimeFigureOut">
              <a:rPr lang="en-US" smtClean="0"/>
              <a:t>8/3/2023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321498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5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825625"/>
            <a:ext cx="515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639976-7488-4967-A659-4DA87FA0AB07}" type="datetimeFigureOut">
              <a:rPr lang="en-US" smtClean="0"/>
              <a:t>8/3/2023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5896128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639976-7488-4967-A659-4DA87FA0AB07}" type="datetimeFigureOut">
              <a:rPr lang="en-US" smtClean="0"/>
              <a:t>8/3/2023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5170778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639976-7488-4967-A659-4DA87FA0AB07}" type="datetimeFigureOut">
              <a:rPr lang="en-US" smtClean="0"/>
              <a:t>8/3/2023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9546983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639976-7488-4967-A659-4DA87FA0AB07}" type="datetimeFigureOut">
              <a:rPr lang="en-US" smtClean="0"/>
              <a:t>8/3/2023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2259678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639976-7488-4967-A659-4DA87FA0AB07}" type="datetimeFigureOut">
              <a:rPr lang="en-US" smtClean="0"/>
              <a:t>8/3/2023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1770814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639976-7488-4967-A659-4DA87FA0AB07}" type="datetimeFigureOut">
              <a:rPr lang="en-US" smtClean="0"/>
              <a:t>8/3/2023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8981365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639976-7488-4967-A659-4DA87FA0AB07}" type="datetimeFigureOut">
              <a:rPr lang="en-US" smtClean="0"/>
              <a:t>8/3/2023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41487901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6835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639976-7488-4967-A659-4DA87FA0AB07}" type="datetimeFigureOut">
              <a:rPr lang="en-US" smtClean="0"/>
              <a:t>8/3/2023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5976902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D12C82F-F615-45AA-8B9A-E34A0A5FCA12}" type="datetimeFigureOut">
              <a:rPr lang="en-US" smtClean="0"/>
              <a:t>8/3/2023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4020807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0"/>
            <a:ext cx="12192000" cy="5715000"/>
          </a:xfrm>
          <a:prstGeom prst="rect">
            <a:avLst/>
          </a:prstGeom>
        </p:spPr>
        <p:txBody>
          <a:bodyPr/>
          <a:lstStyle>
            <a:lvl1pPr>
              <a:buSzPct val="88000"/>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0" y="0"/>
            <a:ext cx="121920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12C82F-F615-45AA-8B9A-E34A0A5FCA12}" type="datetimeFigureOut">
              <a:rPr lang="en-US" smtClean="0"/>
              <a:t>8/3/2023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25644872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D12C82F-F615-45AA-8B9A-E34A0A5FCA12}" type="datetimeFigureOut">
              <a:rPr lang="en-US" smtClean="0"/>
              <a:t>8/3/2023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4120280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5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825625"/>
            <a:ext cx="515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D12C82F-F615-45AA-8B9A-E34A0A5FCA12}" type="datetimeFigureOut">
              <a:rPr lang="en-US" smtClean="0"/>
              <a:t>8/3/2023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22699618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D12C82F-F615-45AA-8B9A-E34A0A5FCA12}" type="datetimeFigureOut">
              <a:rPr lang="en-US" smtClean="0"/>
              <a:t>8/3/2023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8740955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D12C82F-F615-45AA-8B9A-E34A0A5FCA12}" type="datetimeFigureOut">
              <a:rPr lang="en-US" smtClean="0"/>
              <a:t>8/3/2023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82138282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12C82F-F615-45AA-8B9A-E34A0A5FCA12}" type="datetimeFigureOut">
              <a:rPr lang="en-US" smtClean="0"/>
              <a:t>8/3/2023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507454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D12C82F-F615-45AA-8B9A-E34A0A5FCA12}" type="datetimeFigureOut">
              <a:rPr lang="en-US" smtClean="0"/>
              <a:t>8/3/2023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42169885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D12C82F-F615-45AA-8B9A-E34A0A5FCA12}" type="datetimeFigureOut">
              <a:rPr lang="en-US" smtClean="0"/>
              <a:t>8/3/2023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40553492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12C82F-F615-45AA-8B9A-E34A0A5FCA12}" type="datetimeFigureOut">
              <a:rPr lang="en-US" smtClean="0"/>
              <a:t>8/3/2023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125568595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6835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12C82F-F615-45AA-8B9A-E34A0A5FCA12}" type="datetimeFigureOut">
              <a:rPr lang="en-US" smtClean="0"/>
              <a:t>8/3/2023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833520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
        <p:nvSpPr>
          <p:cNvPr id="7" name="Rectangle 6"/>
          <p:cNvSpPr/>
          <p:nvPr userDrawn="1"/>
        </p:nvSpPr>
        <p:spPr bwMode="auto">
          <a:xfrm>
            <a:off x="0" y="1219200"/>
            <a:ext cx="12192000" cy="5257800"/>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12876"/>
            <a:ext cx="11887200" cy="4530725"/>
          </a:xfrm>
        </p:spPr>
        <p:txBody>
          <a:bodyPr/>
          <a:lstStyle>
            <a:lvl1pPr>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334434" y="0"/>
            <a:ext cx="11857567"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06400" y="685800"/>
            <a:ext cx="11379200" cy="5486400"/>
          </a:xfrm>
          <a:prstGeom prst="rect">
            <a:avLst/>
          </a:prstGeom>
        </p:spPr>
        <p:txBody>
          <a:bodyPr/>
          <a:lstStyle>
            <a:lvl1pPr>
              <a:defRPr sz="2000">
                <a:latin typeface="Tahoma" pitchFamily="34" charset="0"/>
                <a:cs typeface="Tahoma" pitchFamily="34" charset="0"/>
              </a:defRPr>
            </a:lvl1pPr>
          </a:lstStyle>
          <a:p>
            <a:r>
              <a:rPr lang="en-US" dirty="0"/>
              <a:t>Click to edit Master title style</a:t>
            </a:r>
          </a:p>
        </p:txBody>
      </p:sp>
    </p:spTree>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3"/>
          <p:cNvSpPr>
            <a:spLocks noGrp="1" noChangeArrowheads="1"/>
          </p:cNvSpPr>
          <p:nvPr>
            <p:ph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Tree>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7"/>
          <p:cNvGrpSpPr>
            <a:grpSpLocks/>
          </p:cNvGrpSpPr>
          <p:nvPr/>
        </p:nvGrpSpPr>
        <p:grpSpPr bwMode="auto">
          <a:xfrm>
            <a:off x="304800" y="2889251"/>
            <a:ext cx="11480800" cy="201613"/>
            <a:chOff x="144" y="1680"/>
            <a:chExt cx="5424" cy="144"/>
          </a:xfrm>
        </p:grpSpPr>
        <p:sp>
          <p:nvSpPr>
            <p:cNvPr id="5" name="Rectangle 8"/>
            <p:cNvSpPr>
              <a:spLocks noChangeArrowheads="1"/>
            </p:cNvSpPr>
            <p:nvPr userDrawn="1"/>
          </p:nvSpPr>
          <p:spPr bwMode="auto">
            <a:xfrm>
              <a:off x="144" y="1680"/>
              <a:ext cx="1808" cy="144"/>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6" name="Rectangle 9"/>
            <p:cNvSpPr>
              <a:spLocks noChangeArrowheads="1"/>
            </p:cNvSpPr>
            <p:nvPr userDrawn="1"/>
          </p:nvSpPr>
          <p:spPr bwMode="auto">
            <a:xfrm>
              <a:off x="1952" y="1680"/>
              <a:ext cx="1808" cy="144"/>
            </a:xfrm>
            <a:prstGeom prst="rect">
              <a:avLst/>
            </a:prstGeom>
            <a:solidFill>
              <a:schemeClr val="accent1"/>
            </a:solidFill>
            <a:ln w="9525">
              <a:noFill/>
              <a:miter lim="800000"/>
              <a:headEnd/>
              <a:tailEnd/>
            </a:ln>
            <a:effectLst/>
          </p:spPr>
          <p:txBody>
            <a:bodyPr wrap="none" anchor="ctr"/>
            <a:lstStyle/>
            <a:p>
              <a:pPr>
                <a:defRPr/>
              </a:pPr>
              <a:endParaRPr lang="en-US"/>
            </a:p>
          </p:txBody>
        </p:sp>
        <p:sp>
          <p:nvSpPr>
            <p:cNvPr id="7" name="Rectangle 10"/>
            <p:cNvSpPr>
              <a:spLocks noChangeArrowheads="1"/>
            </p:cNvSpPr>
            <p:nvPr userDrawn="1"/>
          </p:nvSpPr>
          <p:spPr bwMode="auto">
            <a:xfrm>
              <a:off x="3760" y="1680"/>
              <a:ext cx="1808" cy="144"/>
            </a:xfrm>
            <a:prstGeom prst="rect">
              <a:avLst/>
            </a:prstGeom>
            <a:solidFill>
              <a:schemeClr val="tx2"/>
            </a:solidFill>
            <a:ln w="9525">
              <a:noFill/>
              <a:miter lim="800000"/>
              <a:headEnd/>
              <a:tailEnd/>
            </a:ln>
            <a:effectLst/>
          </p:spPr>
          <p:txBody>
            <a:bodyPr wrap="none" anchor="ctr"/>
            <a:lstStyle/>
            <a:p>
              <a:pPr>
                <a:defRPr/>
              </a:pPr>
              <a:endParaRPr lang="en-US"/>
            </a:p>
          </p:txBody>
        </p:sp>
      </p:grpSp>
      <p:sp>
        <p:nvSpPr>
          <p:cNvPr id="109570" name="Rectangle 2"/>
          <p:cNvSpPr>
            <a:spLocks noGrp="1" noChangeArrowheads="1"/>
          </p:cNvSpPr>
          <p:nvPr>
            <p:ph type="ctrTitle"/>
          </p:nvPr>
        </p:nvSpPr>
        <p:spPr>
          <a:xfrm>
            <a:off x="914400" y="685800"/>
            <a:ext cx="10363200" cy="2127250"/>
          </a:xfrm>
        </p:spPr>
        <p:txBody>
          <a:bodyPr/>
          <a:lstStyle>
            <a:lvl1pPr algn="ctr">
              <a:defRPr sz="5800"/>
            </a:lvl1pPr>
          </a:lstStyle>
          <a:p>
            <a:r>
              <a:rPr lang="en-US"/>
              <a:t>Click to edit Master title style</a:t>
            </a:r>
          </a:p>
        </p:txBody>
      </p:sp>
      <p:sp>
        <p:nvSpPr>
          <p:cNvPr id="109571" name="Rectangle 3"/>
          <p:cNvSpPr>
            <a:spLocks noGrp="1" noChangeArrowheads="1"/>
          </p:cNvSpPr>
          <p:nvPr>
            <p:ph type="subTitle" idx="1"/>
          </p:nvPr>
        </p:nvSpPr>
        <p:spPr>
          <a:xfrm>
            <a:off x="1828800" y="3270250"/>
            <a:ext cx="8534400" cy="2209800"/>
          </a:xfrm>
        </p:spPr>
        <p:txBody>
          <a:bodyPr/>
          <a:lstStyle>
            <a:lvl1pPr marL="0" indent="0" algn="ctr">
              <a:buFont typeface="Wingdings" pitchFamily="2" charset="2"/>
              <a:buNone/>
              <a:defRPr sz="3000"/>
            </a:lvl1pPr>
          </a:lstStyle>
          <a:p>
            <a:r>
              <a:rPr lang="en-US"/>
              <a:t>Click to edit Master subtitle style</a:t>
            </a:r>
          </a:p>
        </p:txBody>
      </p:sp>
      <p:sp>
        <p:nvSpPr>
          <p:cNvPr id="8" name="Rectangle 4"/>
          <p:cNvSpPr>
            <a:spLocks noGrp="1" noChangeArrowheads="1"/>
          </p:cNvSpPr>
          <p:nvPr>
            <p:ph type="dt" sz="half" idx="10"/>
          </p:nvPr>
        </p:nvSpPr>
        <p:spPr/>
        <p:txBody>
          <a:bodyPr/>
          <a:lstStyle>
            <a:lvl1pPr>
              <a:defRPr/>
            </a:lvl1pPr>
          </a:lstStyle>
          <a:p>
            <a:pPr>
              <a:defRPr/>
            </a:pPr>
            <a:r>
              <a:rPr lang="en-US"/>
              <a:t>DSO 581</a:t>
            </a:r>
          </a:p>
        </p:txBody>
      </p:sp>
      <p:sp>
        <p:nvSpPr>
          <p:cNvPr id="9" name="Rectangle 5"/>
          <p:cNvSpPr>
            <a:spLocks noGrp="1" noChangeArrowheads="1"/>
          </p:cNvSpPr>
          <p:nvPr>
            <p:ph type="ftr" sz="quarter" idx="11"/>
          </p:nvPr>
        </p:nvSpPr>
        <p:spPr/>
        <p:txBody>
          <a:bodyPr/>
          <a:lstStyle>
            <a:lvl1pPr>
              <a:defRPr/>
            </a:lvl1pPr>
          </a:lstStyle>
          <a:p>
            <a:pPr>
              <a:defRPr/>
            </a:pPr>
            <a:r>
              <a:rPr lang="en-US"/>
              <a:t>Inventory Models-Economies of scale</a:t>
            </a:r>
          </a:p>
        </p:txBody>
      </p:sp>
      <p:sp>
        <p:nvSpPr>
          <p:cNvPr id="10" name="Rectangle 6"/>
          <p:cNvSpPr>
            <a:spLocks noGrp="1" noChangeArrowheads="1"/>
          </p:cNvSpPr>
          <p:nvPr>
            <p:ph type="sldNum" sz="quarter" idx="12"/>
          </p:nvPr>
        </p:nvSpPr>
        <p:spPr bwMode="auto">
          <a:xfrm>
            <a:off x="8737600" y="6248400"/>
            <a:ext cx="28448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eaLnBrk="1" hangingPunct="1">
              <a:defRPr sz="1000"/>
            </a:lvl1pPr>
          </a:lstStyle>
          <a:p>
            <a:pPr>
              <a:defRPr/>
            </a:pPr>
            <a:fld id="{23BC8EAC-62D9-4D23-BE70-7FF227004DC5}" type="slidenum">
              <a:rPr lang="en-US"/>
              <a:pPr>
                <a:defRPr/>
              </a:pPr>
              <a:t>‹#›</a:t>
            </a:fld>
            <a:endParaRPr lang="en-US"/>
          </a:p>
        </p:txBody>
      </p:sp>
    </p:spTree>
    <p:extLst>
      <p:ext uri="{BB962C8B-B14F-4D97-AF65-F5344CB8AC3E}">
        <p14:creationId xmlns:p14="http://schemas.microsoft.com/office/powerpoint/2010/main" val="3424993490"/>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DSO 581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Inventory Models-Economies of scale</a:t>
            </a:r>
          </a:p>
        </p:txBody>
      </p:sp>
    </p:spTree>
    <p:extLst>
      <p:ext uri="{BB962C8B-B14F-4D97-AF65-F5344CB8AC3E}">
        <p14:creationId xmlns:p14="http://schemas.microsoft.com/office/powerpoint/2010/main" val="1529786032"/>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DSO 581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Inventory Models-Economies of scale</a:t>
            </a:r>
          </a:p>
        </p:txBody>
      </p:sp>
    </p:spTree>
    <p:extLst>
      <p:ext uri="{BB962C8B-B14F-4D97-AF65-F5344CB8AC3E}">
        <p14:creationId xmlns:p14="http://schemas.microsoft.com/office/powerpoint/2010/main" val="211887862"/>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DSO 581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Inventory Models-Economies of scale</a:t>
            </a:r>
          </a:p>
        </p:txBody>
      </p:sp>
    </p:spTree>
    <p:extLst>
      <p:ext uri="{BB962C8B-B14F-4D97-AF65-F5344CB8AC3E}">
        <p14:creationId xmlns:p14="http://schemas.microsoft.com/office/powerpoint/2010/main" val="2134467359"/>
      </p:ext>
    </p:extLst>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DSO 581</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Inventory Models-Economies of scale</a:t>
            </a:r>
          </a:p>
        </p:txBody>
      </p:sp>
    </p:spTree>
    <p:extLst>
      <p:ext uri="{BB962C8B-B14F-4D97-AF65-F5344CB8AC3E}">
        <p14:creationId xmlns:p14="http://schemas.microsoft.com/office/powerpoint/2010/main" val="175397164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DSO 581</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Inventory Models-Economies of scale</a:t>
            </a:r>
          </a:p>
        </p:txBody>
      </p:sp>
    </p:spTree>
    <p:extLst>
      <p:ext uri="{BB962C8B-B14F-4D97-AF65-F5344CB8AC3E}">
        <p14:creationId xmlns:p14="http://schemas.microsoft.com/office/powerpoint/2010/main" val="1118042693"/>
      </p:ext>
    </p:extLst>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DSO 581</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Inventory Models-Economies of scale</a:t>
            </a:r>
          </a:p>
        </p:txBody>
      </p:sp>
    </p:spTree>
    <p:extLst>
      <p:ext uri="{BB962C8B-B14F-4D97-AF65-F5344CB8AC3E}">
        <p14:creationId xmlns:p14="http://schemas.microsoft.com/office/powerpoint/2010/main" val="3990599020"/>
      </p:ext>
    </p:extLst>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DSO 581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Inventory Models-Economies of scale</a:t>
            </a:r>
          </a:p>
        </p:txBody>
      </p:sp>
    </p:spTree>
    <p:extLst>
      <p:ext uri="{BB962C8B-B14F-4D97-AF65-F5344CB8AC3E}">
        <p14:creationId xmlns:p14="http://schemas.microsoft.com/office/powerpoint/2010/main" val="2936763763"/>
      </p:ext>
    </p:extLst>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DSO 581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Inventory Models-Economies of scale</a:t>
            </a:r>
          </a:p>
        </p:txBody>
      </p:sp>
    </p:spTree>
    <p:extLst>
      <p:ext uri="{BB962C8B-B14F-4D97-AF65-F5344CB8AC3E}">
        <p14:creationId xmlns:p14="http://schemas.microsoft.com/office/powerpoint/2010/main" val="1079223326"/>
      </p:ext>
    </p:extLst>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DSO 581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Inventory Models-Economies of scale</a:t>
            </a:r>
          </a:p>
        </p:txBody>
      </p:sp>
    </p:spTree>
    <p:extLst>
      <p:ext uri="{BB962C8B-B14F-4D97-AF65-F5344CB8AC3E}">
        <p14:creationId xmlns:p14="http://schemas.microsoft.com/office/powerpoint/2010/main" val="4089640197"/>
      </p:ext>
    </p:extLst>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7813"/>
            <a:ext cx="27432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7813"/>
            <a:ext cx="80264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DSO 581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Inventory Models-Economies of scale</a:t>
            </a:r>
          </a:p>
        </p:txBody>
      </p:sp>
    </p:spTree>
    <p:extLst>
      <p:ext uri="{BB962C8B-B14F-4D97-AF65-F5344CB8AC3E}">
        <p14:creationId xmlns:p14="http://schemas.microsoft.com/office/powerpoint/2010/main" val="1090680213"/>
      </p:ext>
    </p:extLst>
  </p:cSld>
  <p:clrMapOvr>
    <a:masterClrMapping/>
  </p:clrMapOv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7813"/>
            <a:ext cx="10972800" cy="58531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a:defRPr/>
            </a:pPr>
            <a:r>
              <a:rPr lang="en-US"/>
              <a:t>DSO 581</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Inventory Models-Economies of scale</a:t>
            </a:r>
          </a:p>
        </p:txBody>
      </p:sp>
    </p:spTree>
    <p:extLst>
      <p:ext uri="{BB962C8B-B14F-4D97-AF65-F5344CB8AC3E}">
        <p14:creationId xmlns:p14="http://schemas.microsoft.com/office/powerpoint/2010/main" val="2766573184"/>
      </p:ext>
    </p:extLst>
  </p:cSld>
  <p:clrMapOvr>
    <a:masterClrMapping/>
  </p:clrMapOv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4"/>
            <a:ext cx="10972800" cy="1139825"/>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DSO 581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Inventory Models-Economies of scale</a:t>
            </a:r>
          </a:p>
        </p:txBody>
      </p:sp>
    </p:spTree>
    <p:extLst>
      <p:ext uri="{BB962C8B-B14F-4D97-AF65-F5344CB8AC3E}">
        <p14:creationId xmlns:p14="http://schemas.microsoft.com/office/powerpoint/2010/main" val="130444314"/>
      </p:ext>
    </p:extLst>
  </p:cSld>
  <p:clrMapOvr>
    <a:masterClrMapping/>
  </p:clrMapOv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4"/>
            <a:ext cx="10972800" cy="1139825"/>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600201"/>
            <a:ext cx="5384800" cy="21891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197600" y="3941763"/>
            <a:ext cx="5384800" cy="21891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r>
              <a:rPr lang="en-US"/>
              <a:t>DSO 581</a:t>
            </a:r>
          </a:p>
        </p:txBody>
      </p:sp>
      <p:sp>
        <p:nvSpPr>
          <p:cNvPr id="7" name="Rectangle 5"/>
          <p:cNvSpPr>
            <a:spLocks noGrp="1" noChangeArrowheads="1"/>
          </p:cNvSpPr>
          <p:nvPr>
            <p:ph type="ftr" sz="quarter" idx="11"/>
          </p:nvPr>
        </p:nvSpPr>
        <p:spPr>
          <a:ln/>
        </p:spPr>
        <p:txBody>
          <a:bodyPr/>
          <a:lstStyle>
            <a:lvl1pPr>
              <a:defRPr/>
            </a:lvl1pPr>
          </a:lstStyle>
          <a:p>
            <a:pPr>
              <a:defRPr/>
            </a:pPr>
            <a:r>
              <a:rPr lang="en-US"/>
              <a:t>Inventory Models-Economies of scale</a:t>
            </a:r>
          </a:p>
        </p:txBody>
      </p:sp>
    </p:spTree>
    <p:extLst>
      <p:ext uri="{BB962C8B-B14F-4D97-AF65-F5344CB8AC3E}">
        <p14:creationId xmlns:p14="http://schemas.microsoft.com/office/powerpoint/2010/main" val="2180031505"/>
      </p:ext>
    </p:extLst>
  </p:cSld>
  <p:clrMapOvr>
    <a:masterClrMapping/>
  </p:clrMapOv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4"/>
            <a:ext cx="10972800" cy="1139825"/>
          </a:xfrm>
        </p:spPr>
        <p:txBody>
          <a:bodyPr/>
          <a:lstStyle/>
          <a:p>
            <a:r>
              <a:rPr lang="en-US"/>
              <a:t>Click to edit Master title style</a:t>
            </a:r>
          </a:p>
        </p:txBody>
      </p:sp>
      <p:sp>
        <p:nvSpPr>
          <p:cNvPr id="3" name="ClipArt Placeholder 2"/>
          <p:cNvSpPr>
            <a:spLocks noGrp="1"/>
          </p:cNvSpPr>
          <p:nvPr>
            <p:ph type="clipArt" sz="half" idx="1"/>
          </p:nvPr>
        </p:nvSpPr>
        <p:spPr>
          <a:xfrm>
            <a:off x="609600" y="1600201"/>
            <a:ext cx="5384800" cy="4530725"/>
          </a:xfrm>
        </p:spPr>
        <p:txBody>
          <a:bodyPr/>
          <a:lstStyle/>
          <a:p>
            <a:pPr lvl="0"/>
            <a:endParaRPr lang="en-US" noProof="0"/>
          </a:p>
        </p:txBody>
      </p:sp>
      <p:sp>
        <p:nvSpPr>
          <p:cNvPr id="4" name="Text Placeholder 3"/>
          <p:cNvSpPr>
            <a:spLocks noGrp="1"/>
          </p:cNvSpPr>
          <p:nvPr>
            <p:ph type="body"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pPr>
              <a:defRPr/>
            </a:pPr>
            <a:r>
              <a:rPr lang="en-US"/>
              <a:t>DSO 581</a:t>
            </a:r>
          </a:p>
        </p:txBody>
      </p:sp>
      <p:sp>
        <p:nvSpPr>
          <p:cNvPr id="6" name="Footer Placeholder 5"/>
          <p:cNvSpPr>
            <a:spLocks noGrp="1"/>
          </p:cNvSpPr>
          <p:nvPr>
            <p:ph type="ftr" sz="quarter" idx="11"/>
          </p:nvPr>
        </p:nvSpPr>
        <p:spPr/>
        <p:txBody>
          <a:bodyPr/>
          <a:lstStyle>
            <a:lvl1pPr>
              <a:defRPr/>
            </a:lvl1pPr>
          </a:lstStyle>
          <a:p>
            <a:pPr>
              <a:defRPr/>
            </a:pPr>
            <a:r>
              <a:rPr lang="en-US"/>
              <a:t>Inventory Models-Economies of scale</a:t>
            </a:r>
          </a:p>
        </p:txBody>
      </p:sp>
    </p:spTree>
    <p:extLst>
      <p:ext uri="{BB962C8B-B14F-4D97-AF65-F5344CB8AC3E}">
        <p14:creationId xmlns:p14="http://schemas.microsoft.com/office/powerpoint/2010/main" val="3273160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09600" y="1600201"/>
            <a:ext cx="5384800" cy="45307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59343289"/>
      </p:ext>
    </p:extLst>
  </p:cSld>
  <p:clrMapOvr>
    <a:masterClrMapping/>
  </p:clrMapOvr>
  <p:transition>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11" name="Rectangle 10"/>
          <p:cNvSpPr/>
          <p:nvPr userDrawn="1"/>
        </p:nvSpPr>
        <p:spPr bwMode="auto">
          <a:xfrm>
            <a:off x="0" y="0"/>
            <a:ext cx="12192000" cy="6858000"/>
          </a:xfrm>
          <a:prstGeom prst="rect">
            <a:avLst/>
          </a:prstGeom>
          <a:solidFill>
            <a:srgbClr val="A5002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12192000" cy="2438400"/>
          </a:xfrm>
          <a:prstGeom prst="rect">
            <a:avLst/>
          </a:prstGeom>
        </p:spPr>
        <p:txBody>
          <a:bodyPr/>
          <a:lstStyle>
            <a:lvl1pPr algn="ctr">
              <a:defRPr sz="5400" b="0" baseline="0">
                <a:solidFill>
                  <a:schemeClr val="bg1"/>
                </a:solidFill>
              </a:defRPr>
            </a:lvl1pPr>
          </a:lstStyle>
          <a:p>
            <a:r>
              <a:rPr lang="en-US" dirty="0"/>
              <a:t>Click to edit Master title style</a:t>
            </a:r>
          </a:p>
        </p:txBody>
      </p:sp>
      <p:sp>
        <p:nvSpPr>
          <p:cNvPr id="6" name="Content Placeholder 3"/>
          <p:cNvSpPr>
            <a:spLocks noGrp="1"/>
          </p:cNvSpPr>
          <p:nvPr>
            <p:ph sz="half" idx="2"/>
          </p:nvPr>
        </p:nvSpPr>
        <p:spPr>
          <a:xfrm>
            <a:off x="3251200" y="5562600"/>
            <a:ext cx="8636000" cy="990600"/>
          </a:xfrm>
          <a:prstGeom prst="rect">
            <a:avLst/>
          </a:prstGeom>
        </p:spPr>
        <p:txBody>
          <a:bodyPr/>
          <a:lstStyle>
            <a:lvl1pPr algn="r">
              <a:buNone/>
              <a:defRPr>
                <a:solidFill>
                  <a:schemeClr val="bg1"/>
                </a:solidFill>
                <a:latin typeface="Lucida Calligraphy" pitchFamily="66" charset="0"/>
              </a:defRPr>
            </a:lvl1pPr>
          </a:lstStyle>
          <a:p>
            <a:pPr lvl="0"/>
            <a:r>
              <a:rPr lang="en-US" dirty="0"/>
              <a:t>Click to edit Master text styles</a:t>
            </a:r>
          </a:p>
        </p:txBody>
      </p:sp>
    </p:spTree>
    <p:extLst>
      <p:ext uri="{BB962C8B-B14F-4D97-AF65-F5344CB8AC3E}">
        <p14:creationId xmlns:p14="http://schemas.microsoft.com/office/powerpoint/2010/main" val="3553613889"/>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639976-7488-4967-A659-4DA87FA0AB07}" type="datetimeFigureOut">
              <a:rPr lang="en-US" smtClean="0"/>
              <a:t>8/3/2023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33235345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639976-7488-4967-A659-4DA87FA0AB07}" type="datetimeFigureOut">
              <a:rPr lang="en-US" smtClean="0"/>
              <a:t>8/3/2023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343592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3.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4.xml.rels><?xml version="1.0" encoding="UTF-8" standalone="yes"?>
<Relationships xmlns="http://schemas.openxmlformats.org/package/2006/relationships"><Relationship Id="rId1"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slideLayout" Target="../slideLayouts/slideLayout31.xml"/><Relationship Id="rId1" Type="http://schemas.openxmlformats.org/officeDocument/2006/relationships/slideLayout" Target="../slideLayouts/slideLayout30.xml"/><Relationship Id="rId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2" Type="http://schemas.openxmlformats.org/officeDocument/2006/relationships/slideLayout" Target="../slideLayouts/slideLayout34.xml"/><Relationship Id="rId1" Type="http://schemas.openxmlformats.org/officeDocument/2006/relationships/slideLayout" Target="../slideLayouts/slideLayout33.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slideLayout" Target="../slideLayouts/slideLayout47.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2" Type="http://schemas.openxmlformats.org/officeDocument/2006/relationships/slideLayout" Target="../slideLayouts/slideLayout36.xml"/><Relationship Id="rId16" Type="http://schemas.openxmlformats.org/officeDocument/2006/relationships/theme" Target="../theme/theme7.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5" Type="http://schemas.openxmlformats.org/officeDocument/2006/relationships/slideLayout" Target="../slideLayouts/slideLayout4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slideLayout" Target="../slideLayouts/slideLayout4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50"/>
          <p:cNvSpPr>
            <a:spLocks noGrp="1" noChangeArrowheads="1"/>
          </p:cNvSpPr>
          <p:nvPr>
            <p:ph type="title"/>
          </p:nvPr>
        </p:nvSpPr>
        <p:spPr bwMode="gray">
          <a:xfrm>
            <a:off x="0" y="0"/>
            <a:ext cx="12192000" cy="6873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cxnSp>
        <p:nvCxnSpPr>
          <p:cNvPr id="19" name="Straight Connector 18"/>
          <p:cNvCxnSpPr/>
          <p:nvPr userDrawn="1"/>
        </p:nvCxnSpPr>
        <p:spPr bwMode="auto">
          <a:xfrm>
            <a:off x="0" y="762000"/>
            <a:ext cx="12192000" cy="1588"/>
          </a:xfrm>
          <a:prstGeom prst="line">
            <a:avLst/>
          </a:prstGeom>
          <a:solidFill>
            <a:schemeClr val="accent1"/>
          </a:solidFill>
          <a:ln w="76200" cap="flat" cmpd="sng" algn="ctr">
            <a:solidFill>
              <a:srgbClr val="A50023"/>
            </a:solidFill>
            <a:prstDash val="solid"/>
            <a:round/>
            <a:headEnd type="none" w="med" len="med"/>
            <a:tailEnd type="none" w="med" len="med"/>
          </a:ln>
          <a:effectLst/>
        </p:spPr>
      </p:cxnSp>
      <p:cxnSp>
        <p:nvCxnSpPr>
          <p:cNvPr id="20" name="Straight Connector 19"/>
          <p:cNvCxnSpPr/>
          <p:nvPr userDrawn="1"/>
        </p:nvCxnSpPr>
        <p:spPr bwMode="auto">
          <a:xfrm>
            <a:off x="27460" y="6675227"/>
            <a:ext cx="12192000" cy="1588"/>
          </a:xfrm>
          <a:prstGeom prst="line">
            <a:avLst/>
          </a:prstGeom>
          <a:solidFill>
            <a:schemeClr val="accent1"/>
          </a:solidFill>
          <a:ln w="76200" cap="flat" cmpd="sng" algn="ctr">
            <a:noFill/>
            <a:prstDash val="solid"/>
            <a:round/>
            <a:headEnd type="none" w="med" len="med"/>
            <a:tailEnd type="none" w="med" len="med"/>
          </a:ln>
          <a:effectLst/>
        </p:spPr>
      </p:cxnSp>
      <p:cxnSp>
        <p:nvCxnSpPr>
          <p:cNvPr id="10" name="Straight Connector 9"/>
          <p:cNvCxnSpPr/>
          <p:nvPr userDrawn="1"/>
        </p:nvCxnSpPr>
        <p:spPr bwMode="auto">
          <a:xfrm flipV="1">
            <a:off x="-8237" y="6678406"/>
            <a:ext cx="12227697" cy="27601"/>
          </a:xfrm>
          <a:prstGeom prst="line">
            <a:avLst/>
          </a:prstGeom>
          <a:solidFill>
            <a:schemeClr val="accent1"/>
          </a:solidFill>
          <a:ln w="371475" cap="flat" cmpd="sng" algn="ctr">
            <a:solidFill>
              <a:srgbClr val="A50023"/>
            </a:solidFill>
            <a:prstDash val="solid"/>
            <a:round/>
            <a:headEnd type="none" w="med" len="med"/>
            <a:tailEnd type="none" w="med" len="med"/>
          </a:ln>
          <a:effectLst/>
        </p:spPr>
      </p:cxnSp>
      <p:sp>
        <p:nvSpPr>
          <p:cNvPr id="11" name="Text Box 57"/>
          <p:cNvSpPr txBox="1">
            <a:spLocks noChangeArrowheads="1"/>
          </p:cNvSpPr>
          <p:nvPr userDrawn="1"/>
        </p:nvSpPr>
        <p:spPr bwMode="auto">
          <a:xfrm>
            <a:off x="11318919" y="6598094"/>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chemeClr val="bg1"/>
                </a:solidFill>
                <a:latin typeface="Book Antiqua" panose="02040602050305030304" pitchFamily="18" charset="0"/>
              </a:rPr>
              <a:pPr algn="r">
                <a:defRPr/>
              </a:pPr>
              <a:t>‹#›</a:t>
            </a:fld>
            <a:endParaRPr lang="en-US" sz="1200" b="1" i="1" dirty="0">
              <a:solidFill>
                <a:schemeClr val="bg1"/>
              </a:solidFill>
              <a:latin typeface="Book Antiqua" panose="02040602050305030304" pitchFamily="18" charset="0"/>
            </a:endParaRPr>
          </a:p>
        </p:txBody>
      </p:sp>
      <p:sp>
        <p:nvSpPr>
          <p:cNvPr id="15" name="Text Box 57"/>
          <p:cNvSpPr txBox="1">
            <a:spLocks noChangeArrowheads="1"/>
          </p:cNvSpPr>
          <p:nvPr userDrawn="1"/>
        </p:nvSpPr>
        <p:spPr bwMode="auto">
          <a:xfrm>
            <a:off x="-22096" y="6550224"/>
            <a:ext cx="9422853" cy="307777"/>
          </a:xfrm>
          <a:prstGeom prst="rect">
            <a:avLst/>
          </a:prstGeom>
          <a:solidFill>
            <a:srgbClr val="AA0000"/>
          </a:solidFill>
          <a:ln w="9525">
            <a:noFill/>
            <a:miter lim="800000"/>
            <a:headEnd/>
            <a:tailEnd/>
          </a:ln>
          <a:effectLst/>
        </p:spPr>
        <p:txBody>
          <a:bodyPr wrap="square" anchor="b">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b="1" i="1" dirty="0">
                <a:ln>
                  <a:noFill/>
                </a:ln>
                <a:solidFill>
                  <a:schemeClr val="bg1"/>
                </a:solidFill>
                <a:latin typeface="Book Antiqua" panose="02040602050305030304" pitchFamily="18" charset="0"/>
                <a:sym typeface="Symbol" panose="05050102010706020507" pitchFamily="18" charset="2"/>
              </a:rPr>
              <a:t>Basic</a:t>
            </a:r>
            <a:r>
              <a:rPr lang="en-US" sz="1400" b="1" i="1" baseline="0" dirty="0">
                <a:ln>
                  <a:noFill/>
                </a:ln>
                <a:solidFill>
                  <a:schemeClr val="bg1"/>
                </a:solidFill>
                <a:latin typeface="Book Antiqua" panose="02040602050305030304" pitchFamily="18" charset="0"/>
                <a:sym typeface="Symbol" panose="05050102010706020507" pitchFamily="18" charset="2"/>
              </a:rPr>
              <a:t> Inventory Problems. </a:t>
            </a:r>
            <a:r>
              <a:rPr lang="en-US" sz="1400" b="1" i="1" kern="1200" baseline="0" dirty="0">
                <a:ln>
                  <a:noFill/>
                </a:ln>
                <a:solidFill>
                  <a:schemeClr val="bg1"/>
                </a:solidFill>
                <a:latin typeface="Book Antiqua" panose="02040602050305030304" pitchFamily="18" charset="0"/>
                <a:ea typeface="ＭＳ Ｐゴシック" charset="-128"/>
                <a:cs typeface="+mn-cs"/>
              </a:rPr>
              <a:t>Models-Economies of scale</a:t>
            </a:r>
          </a:p>
        </p:txBody>
      </p:sp>
    </p:spTree>
  </p:cSld>
  <p:clrMap bg1="lt1" tx1="dk1" bg2="lt2" tx2="dk2" accent1="accent1" accent2="accent2" accent3="accent3" accent4="accent4" accent5="accent5" accent6="accent6" hlink="hlink" folHlink="folHlink"/>
  <p:sldLayoutIdLst>
    <p:sldLayoutId id="2147483763" r:id="rId1"/>
    <p:sldLayoutId id="2147483752" r:id="rId2"/>
    <p:sldLayoutId id="2147483756" r:id="rId3"/>
    <p:sldLayoutId id="2147483761" r:id="rId4"/>
    <p:sldLayoutId id="2147483762" r:id="rId5"/>
    <p:sldLayoutId id="2147483813" r:id="rId6"/>
    <p:sldLayoutId id="2147483819" r:id="rId7"/>
  </p:sldLayoutIdLst>
  <p:transition/>
  <p:txStyles>
    <p:titleStyle>
      <a:lvl1pPr algn="l" rtl="0" eaLnBrk="1" fontAlgn="base" hangingPunct="1">
        <a:spcBef>
          <a:spcPct val="0"/>
        </a:spcBef>
        <a:spcAft>
          <a:spcPct val="0"/>
        </a:spcAft>
        <a:defRPr sz="3600">
          <a:solidFill>
            <a:srgbClr val="A8000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
          <a:schemeClr val="tx1"/>
        </a:buClr>
        <a:buSzPct val="75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639976-7488-4967-A659-4DA87FA0AB07}" type="datetimeFigureOut">
              <a:rPr lang="en-US" smtClean="0"/>
              <a:t>8/3/2023</a:t>
            </a:fld>
            <a:endParaRPr lang="en-US" dirty="0"/>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81EBAF-3216-4F7E-8823-7907CE9086A5}" type="slidenum">
              <a:rPr lang="en-US" smtClean="0"/>
              <a:t>‹#›</a:t>
            </a:fld>
            <a:endParaRPr lang="en-US" dirty="0"/>
          </a:p>
        </p:txBody>
      </p:sp>
    </p:spTree>
    <p:extLst>
      <p:ext uri="{BB962C8B-B14F-4D97-AF65-F5344CB8AC3E}">
        <p14:creationId xmlns:p14="http://schemas.microsoft.com/office/powerpoint/2010/main" val="2486697845"/>
      </p:ext>
    </p:extLst>
  </p:cSld>
  <p:clrMap bg1="lt1" tx1="dk1" bg2="lt2" tx2="dk2" accent1="accent1" accent2="accent2" accent3="accent3" accent4="accent4" accent5="accent5" accent6="accent6" hlink="hlink" folHlink="folHlink"/>
  <p:sldLayoutIdLst>
    <p:sldLayoutId id="2147483802" r:id="rId1"/>
    <p:sldLayoutId id="2147483803" r:id="rId2"/>
    <p:sldLayoutId id="2147483804" r:id="rId3"/>
    <p:sldLayoutId id="2147483805" r:id="rId4"/>
    <p:sldLayoutId id="2147483806" r:id="rId5"/>
    <p:sldLayoutId id="2147483807" r:id="rId6"/>
    <p:sldLayoutId id="2147483808" r:id="rId7"/>
    <p:sldLayoutId id="2147483809" r:id="rId8"/>
    <p:sldLayoutId id="2147483810" r:id="rId9"/>
    <p:sldLayoutId id="2147483811" r:id="rId10"/>
    <p:sldLayoutId id="214748381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12C82F-F615-45AA-8B9A-E34A0A5FCA12}" type="datetimeFigureOut">
              <a:rPr lang="en-US" smtClean="0"/>
              <a:t>8/3/2023</a:t>
            </a:fld>
            <a:endParaRPr lang="en-US" dirty="0"/>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73009A-CCF2-487A-95ED-24161486F27F}" type="slidenum">
              <a:rPr lang="en-US" smtClean="0"/>
              <a:t>‹#›</a:t>
            </a:fld>
            <a:endParaRPr lang="en-US" dirty="0"/>
          </a:p>
        </p:txBody>
      </p:sp>
    </p:spTree>
    <p:extLst>
      <p:ext uri="{BB962C8B-B14F-4D97-AF65-F5344CB8AC3E}">
        <p14:creationId xmlns:p14="http://schemas.microsoft.com/office/powerpoint/2010/main" val="397140043"/>
      </p:ext>
    </p:extLst>
  </p:cSld>
  <p:clrMap bg1="lt1" tx1="dk1" bg2="lt2" tx2="dk2" accent1="accent1" accent2="accent2" accent3="accent3" accent4="accent4" accent5="accent5" accent6="accent6" hlink="hlink" folHlink="folHlink"/>
  <p:sldLayoutIdLst>
    <p:sldLayoutId id="2147483789" r:id="rId1"/>
    <p:sldLayoutId id="2147483790" r:id="rId2"/>
    <p:sldLayoutId id="2147483791" r:id="rId3"/>
    <p:sldLayoutId id="2147483792" r:id="rId4"/>
    <p:sldLayoutId id="2147483793" r:id="rId5"/>
    <p:sldLayoutId id="2147483794" r:id="rId6"/>
    <p:sldLayoutId id="2147483795" r:id="rId7"/>
    <p:sldLayoutId id="2147483796" r:id="rId8"/>
    <p:sldLayoutId id="2147483797" r:id="rId9"/>
    <p:sldLayoutId id="2147483798" r:id="rId10"/>
    <p:sldLayoutId id="214748379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5562600" y="6553201"/>
            <a:ext cx="4089400" cy="276999"/>
          </a:xfrm>
          <a:prstGeom prst="rect">
            <a:avLst/>
          </a:prstGeom>
          <a:noFill/>
          <a:ln w="9525">
            <a:noFill/>
            <a:miter lim="800000"/>
            <a:headEnd/>
            <a:tailEnd/>
          </a:ln>
          <a:effectLst/>
        </p:spPr>
        <p:txBody>
          <a:bodyPr>
            <a:spAutoFit/>
          </a:bodyPr>
          <a:lstStyle/>
          <a:p>
            <a:pPr>
              <a:defRPr/>
            </a:pPr>
            <a:r>
              <a:rPr lang="en-US" sz="1200" b="1" i="1" dirty="0">
                <a:solidFill>
                  <a:srgbClr val="00B050"/>
                </a:solidFill>
              </a:rPr>
              <a:t>Ardavan Asef-Vaziri    Jul-09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kern="1200" dirty="0">
                <a:solidFill>
                  <a:srgbClr val="00B050"/>
                </a:solidFill>
                <a:latin typeface="Verdana" pitchFamily="34" charset="0"/>
                <a:ea typeface="ＭＳ Ｐゴシック" charset="-128"/>
                <a:cs typeface="+mn-cs"/>
              </a:rPr>
              <a:t>Theory of Constraints:  1- Throughput World </a:t>
            </a:r>
          </a:p>
        </p:txBody>
      </p:sp>
      <p:cxnSp>
        <p:nvCxnSpPr>
          <p:cNvPr id="19" name="Straight Connector 18"/>
          <p:cNvCxnSpPr/>
          <p:nvPr userDrawn="1"/>
        </p:nvCxnSpPr>
        <p:spPr bwMode="auto">
          <a:xfrm>
            <a:off x="0" y="455612"/>
            <a:ext cx="12192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203200" y="-76200"/>
            <a:ext cx="5689600" cy="523220"/>
          </a:xfrm>
          <a:prstGeom prst="rect">
            <a:avLst/>
          </a:prstGeom>
          <a:noFill/>
          <a:ln w="9525">
            <a:noFill/>
            <a:miter lim="800000"/>
            <a:headEnd/>
            <a:tailEnd/>
          </a:ln>
          <a:effectLst/>
        </p:spPr>
        <p:txBody>
          <a:bodyPr wrap="square">
            <a:spAutoFit/>
          </a:bodyPr>
          <a:lstStyle/>
          <a:p>
            <a:pPr algn="l">
              <a:defRPr/>
            </a:pPr>
            <a:r>
              <a:rPr lang="en-US" sz="2800" b="0" i="0" dirty="0">
                <a:solidFill>
                  <a:srgbClr val="00B050"/>
                </a:solidFill>
                <a:latin typeface="Impact" pitchFamily="34" charset="0"/>
              </a:rPr>
              <a:t>Information</a:t>
            </a:r>
          </a:p>
        </p:txBody>
      </p:sp>
    </p:spTree>
  </p:cSld>
  <p:clrMap bg1="lt1" tx1="dk1" bg2="lt2" tx2="dk2" accent1="accent1" accent2="accent2" accent3="accent3" accent4="accent4" accent5="accent5" accent6="accent6" hlink="hlink" folHlink="folHlink"/>
  <p:transition/>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schemeClr>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1412876"/>
            <a:ext cx="109728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2060"/>
                </a:solidFill>
              </a:rPr>
              <a:pPr algn="r">
                <a:defRPr/>
              </a:pPr>
              <a:t>‹#›</a:t>
            </a:fld>
            <a:endParaRPr lang="en-US" sz="1200" b="1" i="1" dirty="0">
              <a:solidFill>
                <a:srgbClr val="002060"/>
              </a:solidFill>
            </a:endParaRPr>
          </a:p>
        </p:txBody>
      </p:sp>
      <p:sp>
        <p:nvSpPr>
          <p:cNvPr id="12" name="Text Box 57"/>
          <p:cNvSpPr txBox="1">
            <a:spLocks noChangeArrowheads="1"/>
          </p:cNvSpPr>
          <p:nvPr userDrawn="1"/>
        </p:nvSpPr>
        <p:spPr bwMode="auto">
          <a:xfrm>
            <a:off x="5562600" y="6553201"/>
            <a:ext cx="4089400" cy="276999"/>
          </a:xfrm>
          <a:prstGeom prst="rect">
            <a:avLst/>
          </a:prstGeom>
          <a:noFill/>
          <a:ln w="9525">
            <a:noFill/>
            <a:miter lim="800000"/>
            <a:headEnd/>
            <a:tailEnd/>
          </a:ln>
          <a:effectLst/>
        </p:spPr>
        <p:txBody>
          <a:bodyPr>
            <a:spAutoFit/>
          </a:bodyPr>
          <a:lstStyle/>
          <a:p>
            <a:pPr>
              <a:defRPr/>
            </a:pPr>
            <a:r>
              <a:rPr lang="en-US" sz="1200" b="1" i="1" dirty="0">
                <a:solidFill>
                  <a:srgbClr val="002060"/>
                </a:solidFill>
              </a:rPr>
              <a:t>Ardavan Asef-Vaziri    Jul-09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rtl="0" eaLnBrk="0" fontAlgn="base" hangingPunct="0">
              <a:spcBef>
                <a:spcPct val="0"/>
              </a:spcBef>
              <a:spcAft>
                <a:spcPct val="0"/>
              </a:spcAft>
              <a:defRPr/>
            </a:pPr>
            <a:r>
              <a:rPr lang="en-US" sz="1200" b="1" i="1" kern="1200" dirty="0">
                <a:solidFill>
                  <a:srgbClr val="002060"/>
                </a:solidFill>
                <a:latin typeface="Verdana" pitchFamily="34" charset="0"/>
                <a:ea typeface="ＭＳ Ｐゴシック" charset="-128"/>
                <a:cs typeface="+mn-cs"/>
              </a:rPr>
              <a:t>Theory of Constraints:  1- Throughput World </a:t>
            </a:r>
          </a:p>
        </p:txBody>
      </p:sp>
      <p:sp>
        <p:nvSpPr>
          <p:cNvPr id="14" name="Rectangle 50"/>
          <p:cNvSpPr>
            <a:spLocks noGrp="1" noChangeArrowheads="1"/>
          </p:cNvSpPr>
          <p:nvPr>
            <p:ph type="title"/>
          </p:nvPr>
        </p:nvSpPr>
        <p:spPr bwMode="gray">
          <a:xfrm>
            <a:off x="334434" y="0"/>
            <a:ext cx="11552767"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Practice: </a:t>
            </a:r>
            <a:br>
              <a:rPr lang="en-US" dirty="0"/>
            </a:br>
            <a:endParaRPr lang="en-US" dirty="0"/>
          </a:p>
        </p:txBody>
      </p:sp>
      <p:cxnSp>
        <p:nvCxnSpPr>
          <p:cNvPr id="19" name="Straight Connector 18"/>
          <p:cNvCxnSpPr/>
          <p:nvPr userDrawn="1"/>
        </p:nvCxnSpPr>
        <p:spPr bwMode="auto">
          <a:xfrm>
            <a:off x="0" y="1141412"/>
            <a:ext cx="12192000" cy="1588"/>
          </a:xfrm>
          <a:prstGeom prst="line">
            <a:avLst/>
          </a:prstGeom>
          <a:solidFill>
            <a:schemeClr val="accent1"/>
          </a:solidFill>
          <a:ln w="127000" cap="flat" cmpd="sng" algn="ctr">
            <a:solidFill>
              <a:srgbClr val="00206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2060"/>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6" r:id="rId1"/>
    <p:sldLayoutId id="2147483768" r:id="rId2"/>
    <p:sldLayoutId id="2147483769" r:id="rId3"/>
  </p:sldLayoutIdLst>
  <p:transition/>
  <p:txStyles>
    <p:titleStyle>
      <a:lvl1pPr algn="l" rtl="0" eaLnBrk="1" fontAlgn="base" hangingPunct="1">
        <a:spcBef>
          <a:spcPct val="0"/>
        </a:spcBef>
        <a:spcAft>
          <a:spcPct val="0"/>
        </a:spcAft>
        <a:defRPr sz="3600">
          <a:solidFill>
            <a:srgbClr val="00206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Char char="p"/>
        <a:defRPr sz="28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5562600" y="6553201"/>
            <a:ext cx="4089400" cy="276225"/>
          </a:xfrm>
          <a:prstGeom prst="rect">
            <a:avLst/>
          </a:prstGeom>
          <a:noFill/>
          <a:ln w="9525">
            <a:noFill/>
            <a:miter lim="800000"/>
            <a:headEnd/>
            <a:tailEnd/>
          </a:ln>
          <a:effectLst/>
        </p:spPr>
        <p:txBody>
          <a:bodyPr>
            <a:spAutoFit/>
          </a:bodyPr>
          <a:lstStyle/>
          <a:p>
            <a:pPr>
              <a:defRPr/>
            </a:pPr>
            <a:r>
              <a:rPr lang="en-US" sz="1200" b="1" i="1" dirty="0">
                <a:solidFill>
                  <a:srgbClr val="00B050"/>
                </a:solidFill>
              </a:rPr>
              <a:t>Ardavan Asef-Vaziri    6/4/2009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dirty="0">
                <a:solidFill>
                  <a:srgbClr val="00B050"/>
                </a:solidFill>
              </a:rPr>
              <a:t>Lean Thinking:  1- Introduction </a:t>
            </a:r>
          </a:p>
        </p:txBody>
      </p:sp>
      <p:cxnSp>
        <p:nvCxnSpPr>
          <p:cNvPr id="19" name="Straight Connector 18"/>
          <p:cNvCxnSpPr/>
          <p:nvPr userDrawn="1"/>
        </p:nvCxnSpPr>
        <p:spPr bwMode="auto">
          <a:xfrm>
            <a:off x="0" y="455612"/>
            <a:ext cx="12192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203200" y="-76200"/>
            <a:ext cx="5689600" cy="523220"/>
          </a:xfrm>
          <a:prstGeom prst="rect">
            <a:avLst/>
          </a:prstGeom>
          <a:noFill/>
          <a:ln w="9525">
            <a:noFill/>
            <a:miter lim="800000"/>
            <a:headEnd/>
            <a:tailEnd/>
          </a:ln>
          <a:effectLst/>
        </p:spPr>
        <p:txBody>
          <a:bodyPr wrap="square">
            <a:spAutoFit/>
          </a:bodyPr>
          <a:lstStyle/>
          <a:p>
            <a:pPr algn="l">
              <a:defRPr/>
            </a:pPr>
            <a:r>
              <a:rPr lang="en-US" sz="2800" b="0" i="0" dirty="0">
                <a:solidFill>
                  <a:srgbClr val="00B050"/>
                </a:solidFill>
                <a:latin typeface="Impact" pitchFamily="34" charset="0"/>
              </a:rPr>
              <a:t>Information</a:t>
            </a:r>
          </a:p>
        </p:txBody>
      </p:sp>
    </p:spTree>
  </p:cSld>
  <p:clrMap bg1="lt1" tx1="dk1" bg2="lt2" tx2="dk2" accent1="accent1" accent2="accent2" accent3="accent3" accent4="accent4" accent5="accent5" accent6="accent6" hlink="hlink" folHlink="folHlink"/>
  <p:sldLayoutIdLst>
    <p:sldLayoutId id="2147483787" r:id="rId1"/>
    <p:sldLayoutId id="2147483786" r:id="rId2"/>
  </p:sldLayoutIdLst>
  <p:transition/>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rgbClr val="00B05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bwMode="auto">
          <a:xfrm>
            <a:off x="609600" y="277814"/>
            <a:ext cx="10972800" cy="1139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2291" name="Rectangle 3"/>
          <p:cNvSpPr>
            <a:spLocks noGrp="1" noChangeArrowheads="1"/>
          </p:cNvSpPr>
          <p:nvPr>
            <p:ph type="body" idx="1"/>
          </p:nvPr>
        </p:nvSpPr>
        <p:spPr bwMode="auto">
          <a:xfrm>
            <a:off x="609600" y="1600201"/>
            <a:ext cx="109728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8548" name="Rectangle 4"/>
          <p:cNvSpPr>
            <a:spLocks noGrp="1" noChangeArrowheads="1"/>
          </p:cNvSpPr>
          <p:nvPr>
            <p:ph type="dt" sz="half" idx="2"/>
          </p:nvPr>
        </p:nvSpPr>
        <p:spPr bwMode="auto">
          <a:xfrm>
            <a:off x="609600" y="6248400"/>
            <a:ext cx="2844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vl1pPr>
          </a:lstStyle>
          <a:p>
            <a:pPr>
              <a:defRPr/>
            </a:pPr>
            <a:r>
              <a:rPr lang="en-US" dirty="0"/>
              <a:t>DSO 581</a:t>
            </a:r>
          </a:p>
        </p:txBody>
      </p:sp>
      <p:sp>
        <p:nvSpPr>
          <p:cNvPr id="10854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vl1pPr>
          </a:lstStyle>
          <a:p>
            <a:pPr>
              <a:defRPr/>
            </a:pPr>
            <a:r>
              <a:rPr lang="en-US" dirty="0"/>
              <a:t>Inventory Models-Economies of scale</a:t>
            </a:r>
          </a:p>
        </p:txBody>
      </p:sp>
      <p:sp>
        <p:nvSpPr>
          <p:cNvPr id="108551" name="Rectangle 7"/>
          <p:cNvSpPr>
            <a:spLocks noChangeArrowheads="1"/>
          </p:cNvSpPr>
          <p:nvPr/>
        </p:nvSpPr>
        <p:spPr bwMode="auto">
          <a:xfrm>
            <a:off x="0" y="0"/>
            <a:ext cx="304800" cy="2286000"/>
          </a:xfrm>
          <a:prstGeom prst="rect">
            <a:avLst/>
          </a:prstGeom>
          <a:solidFill>
            <a:schemeClr val="bg2"/>
          </a:solidFill>
          <a:ln w="9525">
            <a:noFill/>
            <a:miter lim="800000"/>
            <a:headEnd/>
            <a:tailEnd/>
          </a:ln>
          <a:effectLst/>
        </p:spPr>
        <p:txBody>
          <a:bodyPr wrap="none" anchor="ctr"/>
          <a:lstStyle/>
          <a:p>
            <a:pPr algn="ctr" eaLnBrk="1" hangingPunct="1">
              <a:defRPr/>
            </a:pPr>
            <a:endParaRPr lang="en-US" sz="2400" dirty="0">
              <a:latin typeface="Times New Roman" pitchFamily="18" charset="0"/>
            </a:endParaRPr>
          </a:p>
        </p:txBody>
      </p:sp>
      <p:sp>
        <p:nvSpPr>
          <p:cNvPr id="108552" name="Line 8"/>
          <p:cNvSpPr>
            <a:spLocks noChangeShapeType="1"/>
          </p:cNvSpPr>
          <p:nvPr/>
        </p:nvSpPr>
        <p:spPr bwMode="auto">
          <a:xfrm>
            <a:off x="609600" y="1447800"/>
            <a:ext cx="10769600" cy="0"/>
          </a:xfrm>
          <a:prstGeom prst="line">
            <a:avLst/>
          </a:prstGeom>
          <a:noFill/>
          <a:ln w="19050">
            <a:solidFill>
              <a:schemeClr val="tx2"/>
            </a:solidFill>
            <a:round/>
            <a:headEnd/>
            <a:tailEnd/>
          </a:ln>
          <a:effectLst/>
        </p:spPr>
        <p:txBody>
          <a:bodyPr/>
          <a:lstStyle/>
          <a:p>
            <a:pPr>
              <a:defRPr/>
            </a:pPr>
            <a:endParaRPr lang="en-US" dirty="0"/>
          </a:p>
        </p:txBody>
      </p:sp>
      <p:sp>
        <p:nvSpPr>
          <p:cNvPr id="108553" name="Rectangle 9"/>
          <p:cNvSpPr>
            <a:spLocks noChangeArrowheads="1"/>
          </p:cNvSpPr>
          <p:nvPr/>
        </p:nvSpPr>
        <p:spPr bwMode="auto">
          <a:xfrm>
            <a:off x="0" y="2286000"/>
            <a:ext cx="304800" cy="2286000"/>
          </a:xfrm>
          <a:prstGeom prst="rect">
            <a:avLst/>
          </a:prstGeom>
          <a:solidFill>
            <a:schemeClr val="accent2"/>
          </a:solidFill>
          <a:ln w="9525">
            <a:noFill/>
            <a:miter lim="800000"/>
            <a:headEnd/>
            <a:tailEnd/>
          </a:ln>
          <a:effectLst/>
        </p:spPr>
        <p:txBody>
          <a:bodyPr wrap="none" anchor="ctr"/>
          <a:lstStyle/>
          <a:p>
            <a:pPr algn="ctr" eaLnBrk="1" hangingPunct="1">
              <a:defRPr/>
            </a:pPr>
            <a:endParaRPr lang="en-US" sz="2400" dirty="0">
              <a:latin typeface="Times New Roman" pitchFamily="18" charset="0"/>
            </a:endParaRPr>
          </a:p>
        </p:txBody>
      </p:sp>
      <p:sp>
        <p:nvSpPr>
          <p:cNvPr id="108554" name="Rectangle 10"/>
          <p:cNvSpPr>
            <a:spLocks noChangeArrowheads="1"/>
          </p:cNvSpPr>
          <p:nvPr/>
        </p:nvSpPr>
        <p:spPr bwMode="auto">
          <a:xfrm>
            <a:off x="0" y="4572000"/>
            <a:ext cx="304800" cy="2286000"/>
          </a:xfrm>
          <a:prstGeom prst="rect">
            <a:avLst/>
          </a:prstGeom>
          <a:solidFill>
            <a:schemeClr val="tx2"/>
          </a:solidFill>
          <a:ln w="9525">
            <a:noFill/>
            <a:miter lim="800000"/>
            <a:headEnd/>
            <a:tailEnd/>
          </a:ln>
          <a:effectLst/>
        </p:spPr>
        <p:txBody>
          <a:bodyPr wrap="none" anchor="ctr"/>
          <a:lstStyle/>
          <a:p>
            <a:pPr algn="ctr" eaLnBrk="1" hangingPunct="1">
              <a:defRPr/>
            </a:pPr>
            <a:endParaRPr lang="en-US" sz="2400" dirty="0">
              <a:latin typeface="Times New Roman" pitchFamily="18" charset="0"/>
            </a:endParaRPr>
          </a:p>
        </p:txBody>
      </p:sp>
      <p:sp>
        <p:nvSpPr>
          <p:cNvPr id="108555" name="Rectangle 11"/>
          <p:cNvSpPr>
            <a:spLocks noChangeArrowheads="1"/>
          </p:cNvSpPr>
          <p:nvPr userDrawn="1"/>
        </p:nvSpPr>
        <p:spPr bwMode="auto">
          <a:xfrm>
            <a:off x="9448800" y="6553200"/>
            <a:ext cx="2540000" cy="76200"/>
          </a:xfrm>
          <a:prstGeom prst="rect">
            <a:avLst/>
          </a:prstGeom>
          <a:noFill/>
          <a:ln w="9525">
            <a:noFill/>
            <a:miter lim="800000"/>
            <a:headEnd/>
            <a:tailEnd/>
          </a:ln>
          <a:effectLst/>
        </p:spPr>
        <p:txBody>
          <a:bodyPr anchor="b"/>
          <a:lstStyle/>
          <a:p>
            <a:pPr algn="r" eaLnBrk="1" hangingPunct="1">
              <a:defRPr/>
            </a:pPr>
            <a:fld id="{4B950788-131C-4BB4-B609-DE13F11A57D1}" type="slidenum">
              <a:rPr lang="en-US" sz="1000"/>
              <a:pPr algn="r" eaLnBrk="1" hangingPunct="1">
                <a:defRPr/>
              </a:pPr>
              <a:t>‹#›</a:t>
            </a:fld>
            <a:endParaRPr lang="en-US" sz="1000" dirty="0"/>
          </a:p>
        </p:txBody>
      </p:sp>
    </p:spTree>
    <p:extLst>
      <p:ext uri="{BB962C8B-B14F-4D97-AF65-F5344CB8AC3E}">
        <p14:creationId xmlns:p14="http://schemas.microsoft.com/office/powerpoint/2010/main" val="928430184"/>
      </p:ext>
    </p:extLst>
  </p:cSld>
  <p:clrMap bg1="lt1" tx1="dk1" bg2="lt2" tx2="dk2" accent1="accent1" accent2="accent2" accent3="accent3" accent4="accent4" accent5="accent5" accent6="accent6" hlink="hlink" folHlink="folHlink"/>
  <p:sldLayoutIdLst>
    <p:sldLayoutId id="2147483821" r:id="rId1"/>
    <p:sldLayoutId id="2147483822" r:id="rId2"/>
    <p:sldLayoutId id="2147483823" r:id="rId3"/>
    <p:sldLayoutId id="2147483824" r:id="rId4"/>
    <p:sldLayoutId id="2147483825" r:id="rId5"/>
    <p:sldLayoutId id="2147483826" r:id="rId6"/>
    <p:sldLayoutId id="2147483827" r:id="rId7"/>
    <p:sldLayoutId id="2147483828" r:id="rId8"/>
    <p:sldLayoutId id="2147483829" r:id="rId9"/>
    <p:sldLayoutId id="2147483830" r:id="rId10"/>
    <p:sldLayoutId id="2147483831" r:id="rId11"/>
    <p:sldLayoutId id="2147483832" r:id="rId12"/>
    <p:sldLayoutId id="2147483833" r:id="rId13"/>
    <p:sldLayoutId id="2147483834" r:id="rId14"/>
    <p:sldLayoutId id="2147483835" r:id="rId15"/>
  </p:sldLayoutIdLst>
  <p:transition/>
  <p:hf sldNum="0" hd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Garamond" pitchFamily="18" charset="0"/>
        </a:defRPr>
      </a:lvl2pPr>
      <a:lvl3pPr algn="l" rtl="0" eaLnBrk="0" fontAlgn="base" hangingPunct="0">
        <a:spcBef>
          <a:spcPct val="0"/>
        </a:spcBef>
        <a:spcAft>
          <a:spcPct val="0"/>
        </a:spcAft>
        <a:defRPr sz="4400">
          <a:solidFill>
            <a:schemeClr val="tx2"/>
          </a:solidFill>
          <a:latin typeface="Garamond" pitchFamily="18" charset="0"/>
        </a:defRPr>
      </a:lvl3pPr>
      <a:lvl4pPr algn="l" rtl="0" eaLnBrk="0" fontAlgn="base" hangingPunct="0">
        <a:spcBef>
          <a:spcPct val="0"/>
        </a:spcBef>
        <a:spcAft>
          <a:spcPct val="0"/>
        </a:spcAft>
        <a:defRPr sz="4400">
          <a:solidFill>
            <a:schemeClr val="tx2"/>
          </a:solidFill>
          <a:latin typeface="Garamond" pitchFamily="18" charset="0"/>
        </a:defRPr>
      </a:lvl4pPr>
      <a:lvl5pPr algn="l" rtl="0" eaLnBrk="0" fontAlgn="base" hangingPunct="0">
        <a:spcBef>
          <a:spcPct val="0"/>
        </a:spcBef>
        <a:spcAft>
          <a:spcPct val="0"/>
        </a:spcAft>
        <a:defRPr sz="4400">
          <a:solidFill>
            <a:schemeClr val="tx2"/>
          </a:solidFill>
          <a:latin typeface="Garamond" pitchFamily="18" charset="0"/>
        </a:defRPr>
      </a:lvl5pPr>
      <a:lvl6pPr marL="457200" algn="l" rtl="0" fontAlgn="base">
        <a:spcBef>
          <a:spcPct val="0"/>
        </a:spcBef>
        <a:spcAft>
          <a:spcPct val="0"/>
        </a:spcAft>
        <a:defRPr sz="4400">
          <a:solidFill>
            <a:schemeClr val="tx2"/>
          </a:solidFill>
          <a:latin typeface="Garamond" pitchFamily="18" charset="0"/>
        </a:defRPr>
      </a:lvl6pPr>
      <a:lvl7pPr marL="914400" algn="l" rtl="0" fontAlgn="base">
        <a:spcBef>
          <a:spcPct val="0"/>
        </a:spcBef>
        <a:spcAft>
          <a:spcPct val="0"/>
        </a:spcAft>
        <a:defRPr sz="4400">
          <a:solidFill>
            <a:schemeClr val="tx2"/>
          </a:solidFill>
          <a:latin typeface="Garamond" pitchFamily="18" charset="0"/>
        </a:defRPr>
      </a:lvl7pPr>
      <a:lvl8pPr marL="1371600" algn="l" rtl="0" fontAlgn="base">
        <a:spcBef>
          <a:spcPct val="0"/>
        </a:spcBef>
        <a:spcAft>
          <a:spcPct val="0"/>
        </a:spcAft>
        <a:defRPr sz="4400">
          <a:solidFill>
            <a:schemeClr val="tx2"/>
          </a:solidFill>
          <a:latin typeface="Garamond" pitchFamily="18" charset="0"/>
        </a:defRPr>
      </a:lvl8pPr>
      <a:lvl9pPr marL="1828800" algn="l" rtl="0" fontAlgn="base">
        <a:spcBef>
          <a:spcPct val="0"/>
        </a:spcBef>
        <a:spcAft>
          <a:spcPct val="0"/>
        </a:spcAft>
        <a:defRPr sz="44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p"/>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itchFamily="2" charset="2"/>
        <a:buChar char="n"/>
        <a:defRPr sz="2400">
          <a:solidFill>
            <a:schemeClr val="tx1"/>
          </a:solidFill>
          <a:latin typeface="+mn-lt"/>
        </a:defRPr>
      </a:lvl2pPr>
      <a:lvl3pPr marL="1143000" indent="-228600" algn="l" rtl="0" eaLnBrk="0" fontAlgn="base" hangingPunct="0">
        <a:spcBef>
          <a:spcPct val="20000"/>
        </a:spcBef>
        <a:spcAft>
          <a:spcPct val="0"/>
        </a:spcAft>
        <a:buClr>
          <a:schemeClr val="accent1"/>
        </a:buClr>
        <a:buSzPct val="65000"/>
        <a:buFont typeface="Wingdings" pitchFamily="2" charset="2"/>
        <a:buChar char="p"/>
        <a:defRPr sz="2000">
          <a:solidFill>
            <a:schemeClr val="tx1"/>
          </a:solidFill>
          <a:latin typeface="+mn-lt"/>
        </a:defRPr>
      </a:lvl3pPr>
      <a:lvl4pPr marL="16002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SzPct val="80000"/>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6pPr>
      <a:lvl7pPr marL="29718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7pPr>
      <a:lvl8pPr marL="34290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8pPr>
      <a:lvl9pPr marL="38862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ideo" Target="https://www.youtube.com/embed/TurgkEmYerY?feature=oembed" TargetMode="External"/><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1.png"/><Relationship Id="rId5" Type="http://schemas.openxmlformats.org/officeDocument/2006/relationships/slideLayout" Target="../slideLayouts/slideLayout6.xml"/><Relationship Id="rId4"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image" Target="../media/image2.png"/><Relationship Id="rId5" Type="http://schemas.openxmlformats.org/officeDocument/2006/relationships/notesSlide" Target="../notesSlides/notesSlide2.xml"/><Relationship Id="rId4"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tags" Target="../tags/tag9.xml"/><Relationship Id="rId7" Type="http://schemas.openxmlformats.org/officeDocument/2006/relationships/image" Target="../media/image2.wmf"/><Relationship Id="rId2" Type="http://schemas.openxmlformats.org/officeDocument/2006/relationships/tags" Target="../tags/tag8.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slideLayout" Target="../slideLayouts/slideLayout6.xml"/><Relationship Id="rId4" Type="http://schemas.openxmlformats.org/officeDocument/2006/relationships/tags" Target="../tags/tag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1524000" y="0"/>
            <a:ext cx="9144000" cy="914400"/>
          </a:xfrm>
        </p:spPr>
        <p:txBody>
          <a:bodyPr/>
          <a:lstStyle/>
          <a:p>
            <a:r>
              <a:rPr lang="en-US" dirty="0"/>
              <a:t>Inventory Basic Model</a:t>
            </a:r>
            <a:endParaRPr lang="en-US" dirty="0">
              <a:ea typeface="ＭＳ Ｐゴシック" charset="-128"/>
            </a:endParaRPr>
          </a:p>
        </p:txBody>
      </p:sp>
      <p:sp>
        <p:nvSpPr>
          <p:cNvPr id="4" name="Content Placeholder 5"/>
          <p:cNvSpPr>
            <a:spLocks noGrp="1"/>
          </p:cNvSpPr>
          <p:nvPr>
            <p:ph sz="half" idx="2"/>
          </p:nvPr>
        </p:nvSpPr>
        <p:spPr>
          <a:xfrm>
            <a:off x="0" y="1066800"/>
            <a:ext cx="12192000" cy="1905000"/>
          </a:xfrm>
        </p:spPr>
        <p:txBody>
          <a:bodyPr/>
          <a:lstStyle/>
          <a:p>
            <a:r>
              <a:rPr lang="en-US" dirty="0">
                <a:latin typeface="Impact" panose="020B0806030902050204" pitchFamily="34" charset="0"/>
              </a:rPr>
              <a:t>How can it be that mathematics, being after all a product of human thought which is independent of experience, is so admirably appropriate to the objects of reality? </a:t>
            </a:r>
          </a:p>
          <a:p>
            <a:r>
              <a:rPr lang="en-US" dirty="0">
                <a:latin typeface="Impact" panose="020B0806030902050204" pitchFamily="34" charset="0"/>
              </a:rPr>
              <a:t>Albert Einstein</a:t>
            </a:r>
          </a:p>
        </p:txBody>
      </p:sp>
      <p:pic>
        <p:nvPicPr>
          <p:cNvPr id="3" name="Online Media 2" title="EOQ Wrapup-EOQ-4">
            <a:hlinkClick r:id="" action="ppaction://media"/>
            <a:extLst>
              <a:ext uri="{FF2B5EF4-FFF2-40B4-BE49-F238E27FC236}">
                <a16:creationId xmlns:a16="http://schemas.microsoft.com/office/drawing/2014/main" id="{CFCA5CDD-CD5D-44EA-ABD8-EE891DE13055}"/>
              </a:ext>
            </a:extLst>
          </p:cNvPr>
          <p:cNvPicPr>
            <a:picLocks noRot="1" noChangeAspect="1"/>
          </p:cNvPicPr>
          <p:nvPr>
            <a:videoFile r:link="rId1"/>
          </p:nvPr>
        </p:nvPicPr>
        <p:blipFill>
          <a:blip r:embed="rId4"/>
          <a:stretch>
            <a:fillRect/>
          </a:stretch>
        </p:blipFill>
        <p:spPr>
          <a:xfrm>
            <a:off x="0" y="-13252"/>
            <a:ext cx="12192000" cy="6888480"/>
          </a:xfrm>
          <a:prstGeom prst="rect">
            <a:avLst/>
          </a:prstGeom>
        </p:spPr>
      </p:pic>
    </p:spTree>
    <p:extLst>
      <p:ext uri="{BB962C8B-B14F-4D97-AF65-F5344CB8AC3E}">
        <p14:creationId xmlns:p14="http://schemas.microsoft.com/office/powerpoint/2010/main" val="231326408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Box 11"/>
          <p:cNvSpPr txBox="1">
            <a:spLocks noChangeArrowheads="1"/>
          </p:cNvSpPr>
          <p:nvPr/>
        </p:nvSpPr>
        <p:spPr bwMode="auto">
          <a:xfrm>
            <a:off x="0" y="0"/>
            <a:ext cx="12192000" cy="646331"/>
          </a:xfrm>
          <a:prstGeom prst="rect">
            <a:avLst/>
          </a:prstGeom>
          <a:noFill/>
          <a:ln w="9525">
            <a:noFill/>
            <a:miter lim="800000"/>
            <a:headEnd/>
            <a:tailEnd/>
          </a:ln>
        </p:spPr>
        <p:txBody>
          <a:bodyPr wrap="square">
            <a:spAutoFit/>
          </a:bodyPr>
          <a:lstStyle/>
          <a:p>
            <a:pPr eaLnBrk="1" hangingPunct="1">
              <a:defRPr/>
            </a:pPr>
            <a:r>
              <a:rPr lang="en-US" sz="3600" dirty="0">
                <a:solidFill>
                  <a:srgbClr val="AA0000"/>
                </a:solidFill>
                <a:latin typeface="Impact" pitchFamily="34" charset="0"/>
              </a:rPr>
              <a:t>Why We are interested in reducing inventory</a:t>
            </a:r>
            <a:r>
              <a:rPr lang="en-US" sz="3600" dirty="0">
                <a:latin typeface="Impact" pitchFamily="34" charset="0"/>
              </a:rPr>
              <a:t> </a:t>
            </a:r>
          </a:p>
        </p:txBody>
      </p:sp>
      <p:sp>
        <p:nvSpPr>
          <p:cNvPr id="16" name="Content Placeholder 1"/>
          <p:cNvSpPr txBox="1">
            <a:spLocks/>
          </p:cNvSpPr>
          <p:nvPr/>
        </p:nvSpPr>
        <p:spPr>
          <a:xfrm>
            <a:off x="152400" y="762000"/>
            <a:ext cx="12039600" cy="5681726"/>
          </a:xfrm>
          <a:prstGeom prst="rect">
            <a:avLst/>
          </a:prstGeom>
        </p:spPr>
        <p:txBody>
          <a:bodyPr/>
          <a:lstStyle/>
          <a:p>
            <a:pPr marL="342900" indent="-342900">
              <a:spcBef>
                <a:spcPct val="20000"/>
              </a:spcBef>
              <a:buFont typeface="Wingdings" panose="05000000000000000000" pitchFamily="2" charset="2"/>
              <a:buChar char="p"/>
              <a:defRPr/>
            </a:pPr>
            <a:r>
              <a:rPr lang="en-US" sz="2200" b="1" kern="0" dirty="0">
                <a:latin typeface="Book Antiqua" pitchFamily="18" charset="0"/>
              </a:rPr>
              <a:t>Has carrying cost</a:t>
            </a:r>
          </a:p>
          <a:p>
            <a:pPr marL="800100" lvl="1" indent="-342900">
              <a:spcBef>
                <a:spcPct val="20000"/>
              </a:spcBef>
              <a:buFont typeface="Wingdings" panose="05000000000000000000" pitchFamily="2" charset="2"/>
              <a:buChar char="n"/>
              <a:defRPr/>
            </a:pPr>
            <a:r>
              <a:rPr lang="en-US" sz="2200" kern="0" dirty="0">
                <a:latin typeface="Book Antiqua" pitchFamily="18" charset="0"/>
              </a:rPr>
              <a:t>Physical carrying costs – we need storage and human resources.</a:t>
            </a:r>
          </a:p>
          <a:p>
            <a:pPr marL="800100" lvl="1" indent="-342900">
              <a:spcBef>
                <a:spcPct val="20000"/>
              </a:spcBef>
              <a:buFont typeface="Wingdings" panose="05000000000000000000" pitchFamily="2" charset="2"/>
              <a:buChar char="n"/>
              <a:defRPr/>
            </a:pPr>
            <a:r>
              <a:rPr lang="en-US" sz="2200" kern="0" dirty="0">
                <a:latin typeface="Book Antiqua" pitchFamily="18" charset="0"/>
              </a:rPr>
              <a:t>Financial costs (Opportunity Cost) –  We could have invested our capital elsewhere and benefit from it. In the LFT Game financial cost is 10% of the cost of goods. </a:t>
            </a:r>
          </a:p>
          <a:p>
            <a:pPr marL="342900" indent="-342900">
              <a:spcBef>
                <a:spcPct val="20000"/>
              </a:spcBef>
              <a:buFont typeface="Wingdings" panose="05000000000000000000" pitchFamily="2" charset="2"/>
              <a:buChar char="p"/>
              <a:defRPr/>
            </a:pPr>
            <a:r>
              <a:rPr lang="en-US" sz="2200" b="1" kern="0" dirty="0">
                <a:latin typeface="Book Antiqua" pitchFamily="18" charset="0"/>
              </a:rPr>
              <a:t>Has Hidden Costs</a:t>
            </a:r>
          </a:p>
          <a:p>
            <a:pPr marL="800100" lvl="1" indent="-342900">
              <a:spcBef>
                <a:spcPct val="20000"/>
              </a:spcBef>
              <a:buFont typeface="Wingdings" panose="05000000000000000000" pitchFamily="2" charset="2"/>
              <a:buChar char="n"/>
              <a:defRPr/>
            </a:pPr>
            <a:r>
              <a:rPr lang="en-US" sz="2200" kern="0" dirty="0">
                <a:latin typeface="Book Antiqua" pitchFamily="18" charset="0"/>
              </a:rPr>
              <a:t>Devaluation Cost- Components typically drop in price during their inventory life</a:t>
            </a:r>
          </a:p>
          <a:p>
            <a:pPr marL="800100" lvl="1" indent="-342900">
              <a:spcBef>
                <a:spcPct val="20000"/>
              </a:spcBef>
              <a:buFont typeface="Wingdings" panose="05000000000000000000" pitchFamily="2" charset="2"/>
              <a:buChar char="n"/>
              <a:defRPr/>
            </a:pPr>
            <a:r>
              <a:rPr lang="en-US" sz="2200" kern="0" dirty="0">
                <a:latin typeface="Book Antiqua" pitchFamily="18" charset="0"/>
              </a:rPr>
              <a:t>Price Protection Cost. </a:t>
            </a:r>
            <a:r>
              <a:rPr lang="en-US" sz="2400" kern="0" dirty="0">
                <a:solidFill>
                  <a:srgbClr val="000000"/>
                </a:solidFill>
                <a:latin typeface="Arial" panose="020B0604020202020204" pitchFamily="34" charset="0"/>
              </a:rPr>
              <a:t> </a:t>
            </a:r>
            <a:r>
              <a:rPr lang="en-US" sz="2200" kern="0" dirty="0">
                <a:latin typeface="Book Antiqua" pitchFamily="18" charset="0"/>
              </a:rPr>
              <a:t>To reimburse customers for the drops in the prices. </a:t>
            </a:r>
          </a:p>
          <a:p>
            <a:pPr marL="800100" lvl="1" indent="-342900">
              <a:spcBef>
                <a:spcPct val="20000"/>
              </a:spcBef>
              <a:buFont typeface="Wingdings" panose="05000000000000000000" pitchFamily="2" charset="2"/>
              <a:buChar char="n"/>
              <a:defRPr/>
            </a:pPr>
            <a:r>
              <a:rPr lang="en-US" sz="2200" kern="0" dirty="0">
                <a:latin typeface="Book Antiqua" pitchFamily="18" charset="0"/>
              </a:rPr>
              <a:t>Return Cost</a:t>
            </a:r>
          </a:p>
          <a:p>
            <a:pPr marL="800100" lvl="1" indent="-342900">
              <a:spcBef>
                <a:spcPct val="20000"/>
              </a:spcBef>
              <a:buFont typeface="Wingdings" panose="05000000000000000000" pitchFamily="2" charset="2"/>
              <a:buChar char="n"/>
              <a:defRPr/>
            </a:pPr>
            <a:r>
              <a:rPr lang="en-US" sz="2200" kern="0" dirty="0">
                <a:latin typeface="Book Antiqua" pitchFamily="18" charset="0"/>
              </a:rPr>
              <a:t>Obsolescence Cost</a:t>
            </a:r>
          </a:p>
          <a:p>
            <a:pPr marL="342900" indent="-342900">
              <a:spcBef>
                <a:spcPct val="20000"/>
              </a:spcBef>
              <a:buFont typeface="Wingdings" panose="05000000000000000000" pitchFamily="2" charset="2"/>
              <a:buChar char="p"/>
              <a:defRPr/>
            </a:pPr>
            <a:r>
              <a:rPr lang="en-US" sz="2200" b="1" kern="0" dirty="0">
                <a:latin typeface="Book Antiqua" pitchFamily="18" charset="0"/>
              </a:rPr>
              <a:t>Hides problems</a:t>
            </a:r>
          </a:p>
          <a:p>
            <a:pPr marL="800100" lvl="1" indent="-342900">
              <a:spcBef>
                <a:spcPct val="20000"/>
              </a:spcBef>
              <a:buFont typeface="Wingdings" panose="05000000000000000000" pitchFamily="2" charset="2"/>
              <a:buChar char="n"/>
              <a:defRPr/>
            </a:pPr>
            <a:r>
              <a:rPr lang="en-US" sz="2200" kern="0" dirty="0">
                <a:latin typeface="Book Antiqua" pitchFamily="18" charset="0"/>
              </a:rPr>
              <a:t>Even if we produce low quality product, there is enough inventory downstream. </a:t>
            </a:r>
          </a:p>
          <a:p>
            <a:pPr marL="800100" lvl="1" indent="-342900">
              <a:spcBef>
                <a:spcPct val="20000"/>
              </a:spcBef>
              <a:buFont typeface="Wingdings" panose="05000000000000000000" pitchFamily="2" charset="2"/>
              <a:buChar char="n"/>
              <a:defRPr/>
            </a:pPr>
            <a:r>
              <a:rPr lang="en-US" sz="2200" kern="0" dirty="0">
                <a:latin typeface="Book Antiqua" pitchFamily="18" charset="0"/>
              </a:rPr>
              <a:t>Untrustworthy suppliers, machine breakdowns, long changeover times, scraps and defects do not show up.</a:t>
            </a:r>
          </a:p>
          <a:p>
            <a:pPr marL="800100" lvl="1" indent="-342900">
              <a:spcBef>
                <a:spcPct val="20000"/>
              </a:spcBef>
              <a:buFont typeface="Wingdings" panose="05000000000000000000" pitchFamily="2" charset="2"/>
              <a:buChar char="n"/>
              <a:defRPr/>
            </a:pPr>
            <a:r>
              <a:rPr lang="en-US" sz="2200" kern="0" dirty="0">
                <a:latin typeface="Book Antiqua" pitchFamily="18" charset="0"/>
              </a:rPr>
              <a:t>Long flow time, Feedback loop is long. not-uniform operations.</a:t>
            </a:r>
          </a:p>
        </p:txBody>
      </p:sp>
    </p:spTree>
    <p:extLst>
      <p:ext uri="{BB962C8B-B14F-4D97-AF65-F5344CB8AC3E}">
        <p14:creationId xmlns:p14="http://schemas.microsoft.com/office/powerpoint/2010/main" val="1691535702"/>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dissolve">
                                      <p:cBhvr>
                                        <p:cTn id="7" dur="500"/>
                                        <p:tgtEl>
                                          <p:spTgt spid="16">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6">
                                            <p:txEl>
                                              <p:pRg st="1" end="1"/>
                                            </p:txEl>
                                          </p:spTgt>
                                        </p:tgtEl>
                                        <p:attrNameLst>
                                          <p:attrName>style.visibility</p:attrName>
                                        </p:attrNameLst>
                                      </p:cBhvr>
                                      <p:to>
                                        <p:strVal val="visible"/>
                                      </p:to>
                                    </p:set>
                                    <p:animEffect transition="in" filter="dissolve">
                                      <p:cBhvr>
                                        <p:cTn id="10" dur="500"/>
                                        <p:tgtEl>
                                          <p:spTgt spid="16">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animEffect transition="in" filter="dissolve">
                                      <p:cBhvr>
                                        <p:cTn id="13" dur="500"/>
                                        <p:tgtEl>
                                          <p:spTgt spid="16">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16">
                                            <p:txEl>
                                              <p:pRg st="3" end="3"/>
                                            </p:txEl>
                                          </p:spTgt>
                                        </p:tgtEl>
                                        <p:attrNameLst>
                                          <p:attrName>style.visibility</p:attrName>
                                        </p:attrNameLst>
                                      </p:cBhvr>
                                      <p:to>
                                        <p:strVal val="visible"/>
                                      </p:to>
                                    </p:set>
                                    <p:animEffect transition="in" filter="dissolve">
                                      <p:cBhvr>
                                        <p:cTn id="18" dur="500"/>
                                        <p:tgtEl>
                                          <p:spTgt spid="16">
                                            <p:txEl>
                                              <p:pRg st="3" end="3"/>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animEffect transition="in" filter="dissolve">
                                      <p:cBhvr>
                                        <p:cTn id="21" dur="500"/>
                                        <p:tgtEl>
                                          <p:spTgt spid="16">
                                            <p:txEl>
                                              <p:pRg st="4" end="4"/>
                                            </p:txEl>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16">
                                            <p:txEl>
                                              <p:pRg st="5" end="5"/>
                                            </p:txEl>
                                          </p:spTgt>
                                        </p:tgtEl>
                                        <p:attrNameLst>
                                          <p:attrName>style.visibility</p:attrName>
                                        </p:attrNameLst>
                                      </p:cBhvr>
                                      <p:to>
                                        <p:strVal val="visible"/>
                                      </p:to>
                                    </p:set>
                                    <p:animEffect transition="in" filter="dissolve">
                                      <p:cBhvr>
                                        <p:cTn id="24" dur="500"/>
                                        <p:tgtEl>
                                          <p:spTgt spid="16">
                                            <p:txEl>
                                              <p:pRg st="5" end="5"/>
                                            </p:txEl>
                                          </p:spTgt>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animEffect transition="in" filter="dissolve">
                                      <p:cBhvr>
                                        <p:cTn id="27" dur="500"/>
                                        <p:tgtEl>
                                          <p:spTgt spid="16">
                                            <p:txEl>
                                              <p:pRg st="6" end="6"/>
                                            </p:txEl>
                                          </p:spTgt>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16">
                                            <p:txEl>
                                              <p:pRg st="7" end="7"/>
                                            </p:txEl>
                                          </p:spTgt>
                                        </p:tgtEl>
                                        <p:attrNameLst>
                                          <p:attrName>style.visibility</p:attrName>
                                        </p:attrNameLst>
                                      </p:cBhvr>
                                      <p:to>
                                        <p:strVal val="visible"/>
                                      </p:to>
                                    </p:set>
                                    <p:animEffect transition="in" filter="dissolve">
                                      <p:cBhvr>
                                        <p:cTn id="30" dur="500"/>
                                        <p:tgtEl>
                                          <p:spTgt spid="16">
                                            <p:txEl>
                                              <p:pRg st="7" end="7"/>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animEffect transition="in" filter="dissolve">
                                      <p:cBhvr>
                                        <p:cTn id="35" dur="500"/>
                                        <p:tgtEl>
                                          <p:spTgt spid="16">
                                            <p:txEl>
                                              <p:pRg st="8" end="8"/>
                                            </p:txEl>
                                          </p:spTgt>
                                        </p:tgtEl>
                                      </p:cBhvr>
                                    </p:animEffect>
                                  </p:childTnLst>
                                </p:cTn>
                              </p:par>
                              <p:par>
                                <p:cTn id="36" presetID="9" presetClass="entr" presetSubtype="0" fill="hold" grpId="0" nodeType="withEffect">
                                  <p:stCondLst>
                                    <p:cond delay="0"/>
                                  </p:stCondLst>
                                  <p:childTnLst>
                                    <p:set>
                                      <p:cBhvr>
                                        <p:cTn id="37" dur="1" fill="hold">
                                          <p:stCondLst>
                                            <p:cond delay="0"/>
                                          </p:stCondLst>
                                        </p:cTn>
                                        <p:tgtEl>
                                          <p:spTgt spid="16">
                                            <p:txEl>
                                              <p:pRg st="9" end="9"/>
                                            </p:txEl>
                                          </p:spTgt>
                                        </p:tgtEl>
                                        <p:attrNameLst>
                                          <p:attrName>style.visibility</p:attrName>
                                        </p:attrNameLst>
                                      </p:cBhvr>
                                      <p:to>
                                        <p:strVal val="visible"/>
                                      </p:to>
                                    </p:set>
                                    <p:animEffect transition="in" filter="dissolve">
                                      <p:cBhvr>
                                        <p:cTn id="38" dur="500"/>
                                        <p:tgtEl>
                                          <p:spTgt spid="16">
                                            <p:txEl>
                                              <p:pRg st="9" end="9"/>
                                            </p:txEl>
                                          </p:spTgt>
                                        </p:tgtEl>
                                      </p:cBhvr>
                                    </p:animEffect>
                                  </p:childTnLst>
                                </p:cTn>
                              </p:par>
                              <p:par>
                                <p:cTn id="39" presetID="9" presetClass="entr" presetSubtype="0" fill="hold" grpId="0" nodeType="withEffect">
                                  <p:stCondLst>
                                    <p:cond delay="0"/>
                                  </p:stCondLst>
                                  <p:childTnLst>
                                    <p:set>
                                      <p:cBhvr>
                                        <p:cTn id="40" dur="1" fill="hold">
                                          <p:stCondLst>
                                            <p:cond delay="0"/>
                                          </p:stCondLst>
                                        </p:cTn>
                                        <p:tgtEl>
                                          <p:spTgt spid="16">
                                            <p:txEl>
                                              <p:pRg st="10" end="10"/>
                                            </p:txEl>
                                          </p:spTgt>
                                        </p:tgtEl>
                                        <p:attrNameLst>
                                          <p:attrName>style.visibility</p:attrName>
                                        </p:attrNameLst>
                                      </p:cBhvr>
                                      <p:to>
                                        <p:strVal val="visible"/>
                                      </p:to>
                                    </p:set>
                                    <p:animEffect transition="in" filter="dissolve">
                                      <p:cBhvr>
                                        <p:cTn id="41" dur="500"/>
                                        <p:tgtEl>
                                          <p:spTgt spid="16">
                                            <p:txEl>
                                              <p:pRg st="10" end="10"/>
                                            </p:txEl>
                                          </p:spTgt>
                                        </p:tgtEl>
                                      </p:cBhvr>
                                    </p:animEffect>
                                  </p:childTnLst>
                                </p:cTn>
                              </p:par>
                              <p:par>
                                <p:cTn id="42" presetID="9" presetClass="entr" presetSubtype="0" fill="hold" grpId="0" nodeType="withEffect">
                                  <p:stCondLst>
                                    <p:cond delay="0"/>
                                  </p:stCondLst>
                                  <p:childTnLst>
                                    <p:set>
                                      <p:cBhvr>
                                        <p:cTn id="43" dur="1" fill="hold">
                                          <p:stCondLst>
                                            <p:cond delay="0"/>
                                          </p:stCondLst>
                                        </p:cTn>
                                        <p:tgtEl>
                                          <p:spTgt spid="16">
                                            <p:txEl>
                                              <p:pRg st="11" end="11"/>
                                            </p:txEl>
                                          </p:spTgt>
                                        </p:tgtEl>
                                        <p:attrNameLst>
                                          <p:attrName>style.visibility</p:attrName>
                                        </p:attrNameLst>
                                      </p:cBhvr>
                                      <p:to>
                                        <p:strVal val="visible"/>
                                      </p:to>
                                    </p:set>
                                    <p:animEffect transition="in" filter="dissolve">
                                      <p:cBhvr>
                                        <p:cTn id="44" dur="500"/>
                                        <p:tgtEl>
                                          <p:spTgt spid="16">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Box 11"/>
          <p:cNvSpPr txBox="1">
            <a:spLocks noChangeArrowheads="1"/>
          </p:cNvSpPr>
          <p:nvPr/>
        </p:nvSpPr>
        <p:spPr bwMode="auto">
          <a:xfrm>
            <a:off x="0" y="0"/>
            <a:ext cx="9144000" cy="707886"/>
          </a:xfrm>
          <a:prstGeom prst="rect">
            <a:avLst/>
          </a:prstGeom>
          <a:noFill/>
          <a:ln w="9525">
            <a:noFill/>
            <a:miter lim="800000"/>
            <a:headEnd/>
            <a:tailEnd/>
          </a:ln>
        </p:spPr>
        <p:txBody>
          <a:bodyPr wrap="square">
            <a:spAutoFit/>
          </a:bodyPr>
          <a:lstStyle/>
          <a:p>
            <a:pPr>
              <a:defRPr/>
            </a:pPr>
            <a:r>
              <a:rPr lang="en-US" sz="4000" dirty="0">
                <a:solidFill>
                  <a:srgbClr val="AA0000"/>
                </a:solidFill>
                <a:latin typeface="Impact" pitchFamily="34" charset="0"/>
              </a:rPr>
              <a:t>Formula Proof for Total Cost of EOQ</a:t>
            </a:r>
          </a:p>
        </p:txBody>
      </p:sp>
      <mc:AlternateContent xmlns:mc="http://schemas.openxmlformats.org/markup-compatibility/2006" xmlns:a14="http://schemas.microsoft.com/office/drawing/2010/main">
        <mc:Choice Requires="a14">
          <p:sp>
            <p:nvSpPr>
              <p:cNvPr id="8" name="Content Placeholder 1"/>
              <p:cNvSpPr txBox="1">
                <a:spLocks/>
              </p:cNvSpPr>
              <p:nvPr/>
            </p:nvSpPr>
            <p:spPr>
              <a:xfrm>
                <a:off x="76200" y="838200"/>
                <a:ext cx="12039600" cy="5877272"/>
              </a:xfrm>
              <a:prstGeom prst="rect">
                <a:avLst/>
              </a:prstGeom>
            </p:spPr>
            <p:txBody>
              <a:bodyPr/>
              <a:lstStyle/>
              <a:p>
                <a:pPr>
                  <a:spcBef>
                    <a:spcPct val="20000"/>
                  </a:spcBef>
                  <a:defRPr/>
                </a:pPr>
                <a:r>
                  <a:rPr lang="en-US" sz="2400" kern="0" dirty="0">
                    <a:latin typeface="Book Antiqua" pitchFamily="18" charset="0"/>
                    <a:ea typeface="+mn-ea"/>
                  </a:rPr>
                  <a:t>Total cost of any Q?</a:t>
                </a:r>
              </a:p>
              <a:p>
                <a:pPr>
                  <a:spcBef>
                    <a:spcPct val="20000"/>
                  </a:spcBef>
                  <a:defRPr/>
                </a:pPr>
                <a:r>
                  <a:rPr lang="en-US" sz="2400" kern="0" dirty="0">
                    <a:latin typeface="Book Antiqua" pitchFamily="18" charset="0"/>
                    <a:ea typeface="+mn-ea"/>
                  </a:rPr>
                  <a:t>TC</a:t>
                </a:r>
                <a:r>
                  <a:rPr lang="en-US" sz="2400" kern="0" baseline="-25000" dirty="0">
                    <a:latin typeface="Book Antiqua" pitchFamily="18" charset="0"/>
                    <a:ea typeface="+mn-ea"/>
                  </a:rPr>
                  <a:t>Q </a:t>
                </a:r>
                <a:r>
                  <a:rPr lang="en-US" sz="2400" kern="0" dirty="0">
                    <a:latin typeface="Book Antiqua" pitchFamily="18" charset="0"/>
                    <a:ea typeface="+mn-ea"/>
                  </a:rPr>
                  <a:t>= SR/Q + HQ/2</a:t>
                </a:r>
              </a:p>
              <a:p>
                <a:pPr>
                  <a:spcBef>
                    <a:spcPct val="20000"/>
                  </a:spcBef>
                  <a:defRPr/>
                </a:pPr>
                <a:r>
                  <a:rPr lang="en-US" sz="2400" kern="0" dirty="0">
                    <a:latin typeface="Book Antiqua" pitchFamily="18" charset="0"/>
                    <a:ea typeface="+mn-ea"/>
                  </a:rPr>
                  <a:t>Total Cost of EOQ? The same as above, but can also be simplified</a:t>
                </a:r>
              </a:p>
              <a:p>
                <a:pPr>
                  <a:spcBef>
                    <a:spcPct val="20000"/>
                  </a:spcBef>
                  <a:defRPr/>
                </a:pPr>
                <a:endParaRPr lang="en-US" sz="2400" kern="0" dirty="0">
                  <a:latin typeface="Book Antiqua" pitchFamily="18" charset="0"/>
                  <a:ea typeface="+mn-ea"/>
                </a:endParaRPr>
              </a:p>
              <a:p>
                <a:pPr lvl="0">
                  <a:spcBef>
                    <a:spcPct val="20000"/>
                  </a:spcBef>
                  <a:defRPr/>
                </a:pPr>
                <a14:m>
                  <m:oMath xmlns:m="http://schemas.openxmlformats.org/officeDocument/2006/math">
                    <m:sSub>
                      <m:sSubPr>
                        <m:ctrlPr>
                          <a:rPr lang="en-US" sz="2400" i="1" kern="0">
                            <a:latin typeface="Cambria Math" panose="02040503050406030204" pitchFamily="18" charset="0"/>
                            <a:ea typeface="+mn-ea"/>
                          </a:rPr>
                        </m:ctrlPr>
                      </m:sSubPr>
                      <m:e>
                        <m:r>
                          <a:rPr lang="en-US" sz="2400" i="1" kern="0">
                            <a:latin typeface="Cambria Math"/>
                            <a:ea typeface="+mn-ea"/>
                          </a:rPr>
                          <m:t>𝑇𝐶</m:t>
                        </m:r>
                      </m:e>
                      <m:sub>
                        <m:r>
                          <a:rPr lang="en-US" sz="2400" i="1" kern="0">
                            <a:latin typeface="Cambria Math"/>
                            <a:ea typeface="+mn-ea"/>
                          </a:rPr>
                          <m:t>𝐸𝑂𝑄</m:t>
                        </m:r>
                      </m:sub>
                    </m:sSub>
                    <m:r>
                      <a:rPr lang="en-US" sz="2400" i="1" kern="0">
                        <a:latin typeface="Cambria Math"/>
                        <a:ea typeface="+mn-ea"/>
                      </a:rPr>
                      <m:t>=</m:t>
                    </m:r>
                    <m:f>
                      <m:fPr>
                        <m:ctrlPr>
                          <a:rPr lang="en-US" sz="2400" i="1" kern="0">
                            <a:latin typeface="Cambria Math" panose="02040503050406030204" pitchFamily="18" charset="0"/>
                            <a:ea typeface="+mn-ea"/>
                          </a:rPr>
                        </m:ctrlPr>
                      </m:fPr>
                      <m:num>
                        <m:r>
                          <a:rPr lang="en-US" sz="2400" i="1" kern="0">
                            <a:latin typeface="Cambria Math"/>
                            <a:ea typeface="+mn-ea"/>
                          </a:rPr>
                          <m:t>𝑆𝑅</m:t>
                        </m:r>
                      </m:num>
                      <m:den>
                        <m:rad>
                          <m:radPr>
                            <m:degHide m:val="on"/>
                            <m:ctrlPr>
                              <a:rPr lang="en-US" sz="2400" i="1" kern="0">
                                <a:latin typeface="Cambria Math" panose="02040503050406030204" pitchFamily="18" charset="0"/>
                                <a:ea typeface="+mn-ea"/>
                              </a:rPr>
                            </m:ctrlPr>
                          </m:radPr>
                          <m:deg/>
                          <m:e>
                            <m:f>
                              <m:fPr>
                                <m:ctrlPr>
                                  <a:rPr lang="en-US" sz="2400" i="1" kern="0">
                                    <a:latin typeface="Cambria Math" panose="02040503050406030204" pitchFamily="18" charset="0"/>
                                    <a:ea typeface="+mn-ea"/>
                                  </a:rPr>
                                </m:ctrlPr>
                              </m:fPr>
                              <m:num>
                                <m:r>
                                  <a:rPr lang="en-US" sz="2400" i="1" kern="0">
                                    <a:latin typeface="Cambria Math"/>
                                    <a:ea typeface="+mn-ea"/>
                                  </a:rPr>
                                  <m:t>2</m:t>
                                </m:r>
                                <m:r>
                                  <a:rPr lang="en-US" sz="2400" i="1" kern="0">
                                    <a:latin typeface="Cambria Math"/>
                                    <a:ea typeface="+mn-ea"/>
                                  </a:rPr>
                                  <m:t>𝑅𝑆</m:t>
                                </m:r>
                              </m:num>
                              <m:den>
                                <m:r>
                                  <a:rPr lang="en-US" sz="2400" i="1" kern="0">
                                    <a:latin typeface="Cambria Math"/>
                                    <a:ea typeface="+mn-ea"/>
                                  </a:rPr>
                                  <m:t>𝐻</m:t>
                                </m:r>
                              </m:den>
                            </m:f>
                          </m:e>
                        </m:rad>
                      </m:den>
                    </m:f>
                  </m:oMath>
                </a14:m>
                <a:r>
                  <a:rPr lang="en-US" sz="2400" kern="0" dirty="0">
                    <a:latin typeface="Book Antiqua" pitchFamily="18" charset="0"/>
                    <a:ea typeface="+mn-ea"/>
                  </a:rPr>
                  <a:t> +</a:t>
                </a:r>
                <a14:m>
                  <m:oMath xmlns:m="http://schemas.openxmlformats.org/officeDocument/2006/math">
                    <m:f>
                      <m:fPr>
                        <m:ctrlPr>
                          <a:rPr lang="en-US" sz="2400" i="1" kern="0" dirty="0">
                            <a:latin typeface="Cambria Math" panose="02040503050406030204" pitchFamily="18" charset="0"/>
                            <a:ea typeface="+mn-ea"/>
                          </a:rPr>
                        </m:ctrlPr>
                      </m:fPr>
                      <m:num>
                        <m:r>
                          <a:rPr lang="en-US" sz="2400" i="1" kern="0" dirty="0">
                            <a:latin typeface="Cambria Math"/>
                            <a:ea typeface="+mn-ea"/>
                          </a:rPr>
                          <m:t>𝐻</m:t>
                        </m:r>
                        <m:rad>
                          <m:radPr>
                            <m:degHide m:val="on"/>
                            <m:ctrlPr>
                              <a:rPr lang="en-US" sz="2400" i="1" kern="0">
                                <a:latin typeface="Cambria Math" panose="02040503050406030204" pitchFamily="18" charset="0"/>
                              </a:rPr>
                            </m:ctrlPr>
                          </m:radPr>
                          <m:deg/>
                          <m:e>
                            <m:f>
                              <m:fPr>
                                <m:ctrlPr>
                                  <a:rPr lang="en-US" sz="2400" i="1" kern="0">
                                    <a:latin typeface="Cambria Math" panose="02040503050406030204" pitchFamily="18" charset="0"/>
                                  </a:rPr>
                                </m:ctrlPr>
                              </m:fPr>
                              <m:num>
                                <m:r>
                                  <a:rPr lang="en-US" sz="2400" i="1" kern="0">
                                    <a:latin typeface="Cambria Math"/>
                                  </a:rPr>
                                  <m:t>2</m:t>
                                </m:r>
                                <m:r>
                                  <a:rPr lang="en-US" sz="2400" i="1" kern="0">
                                    <a:latin typeface="Cambria Math"/>
                                  </a:rPr>
                                  <m:t>𝑅𝑆</m:t>
                                </m:r>
                              </m:num>
                              <m:den>
                                <m:r>
                                  <a:rPr lang="en-US" sz="2400" i="1" kern="0">
                                    <a:latin typeface="Cambria Math"/>
                                  </a:rPr>
                                  <m:t>𝐻</m:t>
                                </m:r>
                              </m:den>
                            </m:f>
                          </m:e>
                        </m:rad>
                      </m:num>
                      <m:den>
                        <m:r>
                          <a:rPr lang="en-US" sz="2400" i="1" kern="0" dirty="0">
                            <a:latin typeface="Cambria Math"/>
                            <a:ea typeface="+mn-ea"/>
                          </a:rPr>
                          <m:t>2</m:t>
                        </m:r>
                      </m:den>
                    </m:f>
                  </m:oMath>
                </a14:m>
                <a:r>
                  <a:rPr lang="en-US" sz="2400" i="1" kern="0" dirty="0">
                    <a:latin typeface="Book Antiqua" pitchFamily="18" charset="0"/>
                    <a:ea typeface="+mn-ea"/>
                  </a:rPr>
                  <a:t> </a:t>
                </a:r>
                <a14:m>
                  <m:oMath xmlns:m="http://schemas.openxmlformats.org/officeDocument/2006/math">
                    <m:r>
                      <a:rPr lang="en-US" sz="2400" i="1" kern="0">
                        <a:latin typeface="Cambria Math"/>
                      </a:rPr>
                      <m:t>=2</m:t>
                    </m:r>
                    <m:f>
                      <m:fPr>
                        <m:ctrlPr>
                          <a:rPr lang="en-US" sz="2400" i="1" kern="0">
                            <a:latin typeface="Cambria Math" panose="02040503050406030204" pitchFamily="18" charset="0"/>
                          </a:rPr>
                        </m:ctrlPr>
                      </m:fPr>
                      <m:num>
                        <m:r>
                          <a:rPr lang="en-US" sz="2400" i="1" kern="0">
                            <a:latin typeface="Cambria Math"/>
                          </a:rPr>
                          <m:t>𝐻</m:t>
                        </m:r>
                        <m:rad>
                          <m:radPr>
                            <m:degHide m:val="on"/>
                            <m:ctrlPr>
                              <a:rPr lang="en-US" sz="2400" i="1" kern="0">
                                <a:latin typeface="Cambria Math" panose="02040503050406030204" pitchFamily="18" charset="0"/>
                              </a:rPr>
                            </m:ctrlPr>
                          </m:radPr>
                          <m:deg/>
                          <m:e>
                            <m:f>
                              <m:fPr>
                                <m:ctrlPr>
                                  <a:rPr lang="en-US" sz="2400" i="1" kern="0">
                                    <a:latin typeface="Cambria Math" panose="02040503050406030204" pitchFamily="18" charset="0"/>
                                  </a:rPr>
                                </m:ctrlPr>
                              </m:fPr>
                              <m:num>
                                <m:r>
                                  <a:rPr lang="en-US" sz="2400" i="1" kern="0">
                                    <a:latin typeface="Cambria Math"/>
                                  </a:rPr>
                                  <m:t>2</m:t>
                                </m:r>
                                <m:r>
                                  <a:rPr lang="en-US" sz="2400" i="1" kern="0">
                                    <a:latin typeface="Cambria Math"/>
                                  </a:rPr>
                                  <m:t>𝑅𝑆</m:t>
                                </m:r>
                              </m:num>
                              <m:den>
                                <m:r>
                                  <a:rPr lang="en-US" sz="2400" i="1" kern="0">
                                    <a:latin typeface="Cambria Math"/>
                                  </a:rPr>
                                  <m:t>𝐻</m:t>
                                </m:r>
                              </m:den>
                            </m:f>
                          </m:e>
                        </m:rad>
                      </m:num>
                      <m:den>
                        <m:r>
                          <a:rPr lang="en-US" sz="2400" i="1" kern="0">
                            <a:latin typeface="Cambria Math"/>
                          </a:rPr>
                          <m:t>2</m:t>
                        </m:r>
                      </m:den>
                    </m:f>
                  </m:oMath>
                </a14:m>
                <a:r>
                  <a:rPr lang="en-US" sz="2400" kern="0" dirty="0">
                    <a:latin typeface="Book Antiqua" pitchFamily="18" charset="0"/>
                  </a:rPr>
                  <a:t>=</a:t>
                </a:r>
                <a14:m>
                  <m:oMath xmlns:m="http://schemas.openxmlformats.org/officeDocument/2006/math">
                    <m:r>
                      <a:rPr lang="en-US" sz="2400" i="1" kern="0" dirty="0">
                        <a:latin typeface="Cambria Math"/>
                      </a:rPr>
                      <m:t>𝐻</m:t>
                    </m:r>
                    <m:rad>
                      <m:radPr>
                        <m:degHide m:val="on"/>
                        <m:ctrlPr>
                          <a:rPr lang="en-US" sz="2400" i="1" kern="0" dirty="0">
                            <a:latin typeface="Cambria Math" panose="02040503050406030204" pitchFamily="18" charset="0"/>
                          </a:rPr>
                        </m:ctrlPr>
                      </m:radPr>
                      <m:deg/>
                      <m:e>
                        <m:f>
                          <m:fPr>
                            <m:ctrlPr>
                              <a:rPr lang="en-US" sz="2400" i="1" kern="0" dirty="0">
                                <a:latin typeface="Cambria Math" panose="02040503050406030204" pitchFamily="18" charset="0"/>
                              </a:rPr>
                            </m:ctrlPr>
                          </m:fPr>
                          <m:num>
                            <m:r>
                              <a:rPr lang="en-US" sz="2400" i="1" kern="0" dirty="0">
                                <a:latin typeface="Cambria Math"/>
                              </a:rPr>
                              <m:t>2</m:t>
                            </m:r>
                            <m:r>
                              <a:rPr lang="en-US" sz="2400" i="1" kern="0" dirty="0">
                                <a:latin typeface="Cambria Math"/>
                              </a:rPr>
                              <m:t>𝑅𝑆</m:t>
                            </m:r>
                          </m:num>
                          <m:den>
                            <m:r>
                              <a:rPr lang="en-US" sz="2400" i="1" kern="0" dirty="0">
                                <a:latin typeface="Cambria Math"/>
                              </a:rPr>
                              <m:t>𝐻</m:t>
                            </m:r>
                          </m:den>
                        </m:f>
                      </m:e>
                    </m:rad>
                  </m:oMath>
                </a14:m>
                <a:r>
                  <a:rPr lang="en-US" sz="2400" kern="0" dirty="0">
                    <a:latin typeface="Book Antiqua" pitchFamily="18" charset="0"/>
                  </a:rPr>
                  <a:t>=</a:t>
                </a:r>
                <a14:m>
                  <m:oMath xmlns:m="http://schemas.openxmlformats.org/officeDocument/2006/math">
                    <m:rad>
                      <m:radPr>
                        <m:degHide m:val="on"/>
                        <m:ctrlPr>
                          <a:rPr lang="en-US" sz="2400" i="1" kern="0" dirty="0">
                            <a:latin typeface="Cambria Math" panose="02040503050406030204" pitchFamily="18" charset="0"/>
                          </a:rPr>
                        </m:ctrlPr>
                      </m:radPr>
                      <m:deg/>
                      <m:e>
                        <m:f>
                          <m:fPr>
                            <m:ctrlPr>
                              <a:rPr lang="en-US" sz="2400" i="1" kern="0" dirty="0">
                                <a:latin typeface="Cambria Math" panose="02040503050406030204" pitchFamily="18" charset="0"/>
                              </a:rPr>
                            </m:ctrlPr>
                          </m:fPr>
                          <m:num>
                            <m:sSup>
                              <m:sSupPr>
                                <m:ctrlPr>
                                  <a:rPr lang="en-US" sz="2400" i="1" kern="0" dirty="0">
                                    <a:latin typeface="Cambria Math" panose="02040503050406030204" pitchFamily="18" charset="0"/>
                                  </a:rPr>
                                </m:ctrlPr>
                              </m:sSupPr>
                              <m:e>
                                <m:r>
                                  <a:rPr lang="en-US" sz="2400" i="1" kern="0" dirty="0">
                                    <a:latin typeface="Cambria Math"/>
                                  </a:rPr>
                                  <m:t>𝐻</m:t>
                                </m:r>
                              </m:e>
                              <m:sup>
                                <m:r>
                                  <a:rPr lang="en-US" sz="2400" i="1" kern="0" dirty="0">
                                    <a:latin typeface="Cambria Math"/>
                                  </a:rPr>
                                  <m:t>2</m:t>
                                </m:r>
                              </m:sup>
                            </m:sSup>
                            <m:r>
                              <a:rPr lang="en-US" sz="2400" i="1" kern="0" dirty="0">
                                <a:latin typeface="Cambria Math"/>
                              </a:rPr>
                              <m:t>2</m:t>
                            </m:r>
                            <m:r>
                              <a:rPr lang="en-US" sz="2400" i="1" kern="0" dirty="0">
                                <a:latin typeface="Cambria Math"/>
                              </a:rPr>
                              <m:t>𝑅𝑆</m:t>
                            </m:r>
                          </m:num>
                          <m:den>
                            <m:r>
                              <a:rPr lang="en-US" sz="2400" i="1" kern="0" dirty="0">
                                <a:latin typeface="Cambria Math"/>
                              </a:rPr>
                              <m:t>𝐻</m:t>
                            </m:r>
                          </m:den>
                        </m:f>
                      </m:e>
                    </m:rad>
                  </m:oMath>
                </a14:m>
                <a:r>
                  <a:rPr lang="en-US" sz="2400" kern="0" dirty="0">
                    <a:latin typeface="Book Antiqua" pitchFamily="18" charset="0"/>
                  </a:rPr>
                  <a:t> = </a:t>
                </a:r>
                <a14:m>
                  <m:oMath xmlns:m="http://schemas.openxmlformats.org/officeDocument/2006/math">
                    <m:rad>
                      <m:radPr>
                        <m:degHide m:val="on"/>
                        <m:ctrlPr>
                          <a:rPr lang="en-US" sz="2400" i="1" kern="0" dirty="0">
                            <a:latin typeface="Cambria Math" panose="02040503050406030204" pitchFamily="18" charset="0"/>
                          </a:rPr>
                        </m:ctrlPr>
                      </m:radPr>
                      <m:deg/>
                      <m:e>
                        <m:r>
                          <a:rPr lang="en-US" sz="2400" i="1" kern="0" dirty="0">
                            <a:latin typeface="Cambria Math"/>
                          </a:rPr>
                          <m:t>2</m:t>
                        </m:r>
                        <m:r>
                          <a:rPr lang="en-US" sz="2400" i="1" kern="0" dirty="0">
                            <a:latin typeface="Cambria Math"/>
                          </a:rPr>
                          <m:t>𝑅𝑆𝐻</m:t>
                        </m:r>
                      </m:e>
                    </m:rad>
                  </m:oMath>
                </a14:m>
                <a:endParaRPr lang="en-US" sz="2400" kern="0" dirty="0">
                  <a:latin typeface="Book Antiqua" pitchFamily="18" charset="0"/>
                </a:endParaRPr>
              </a:p>
              <a:p>
                <a:pPr>
                  <a:spcBef>
                    <a:spcPct val="20000"/>
                  </a:spcBef>
                  <a:defRPr/>
                </a:pPr>
                <a:endParaRPr lang="en-US" sz="4000" kern="0" dirty="0">
                  <a:latin typeface="Book Antiqua" pitchFamily="18" charset="0"/>
                </a:endParaRPr>
              </a:p>
              <a:p>
                <a:pPr>
                  <a:spcBef>
                    <a:spcPct val="20000"/>
                  </a:spcBef>
                  <a:defRPr/>
                </a:pPr>
                <a:r>
                  <a:rPr lang="en-US" sz="2400" kern="0" dirty="0">
                    <a:latin typeface="Book Antiqua" pitchFamily="18" charset="0"/>
                  </a:rPr>
                  <a:t>TC</a:t>
                </a:r>
                <a:r>
                  <a:rPr lang="en-US" sz="2400" kern="0" baseline="-25000" dirty="0">
                    <a:latin typeface="Book Antiqua" pitchFamily="18" charset="0"/>
                  </a:rPr>
                  <a:t>Q </a:t>
                </a:r>
                <a:r>
                  <a:rPr lang="en-US" sz="2400" kern="0" dirty="0">
                    <a:latin typeface="Book Antiqua" pitchFamily="18" charset="0"/>
                  </a:rPr>
                  <a:t>= SR/Q + HQ/2</a:t>
                </a:r>
              </a:p>
              <a:p>
                <a:pPr lvl="0">
                  <a:spcBef>
                    <a:spcPct val="20000"/>
                  </a:spcBef>
                  <a:defRPr/>
                </a:pPr>
                <a14:m>
                  <m:oMath xmlns:m="http://schemas.openxmlformats.org/officeDocument/2006/math">
                    <m:sSub>
                      <m:sSubPr>
                        <m:ctrlPr>
                          <a:rPr lang="en-US" sz="2400" i="1" kern="0">
                            <a:solidFill>
                              <a:srgbClr val="C00000"/>
                            </a:solidFill>
                            <a:latin typeface="Cambria Math" panose="02040503050406030204" pitchFamily="18" charset="0"/>
                          </a:rPr>
                        </m:ctrlPr>
                      </m:sSubPr>
                      <m:e>
                        <m:r>
                          <a:rPr lang="en-US" sz="2400" i="1" kern="0">
                            <a:solidFill>
                              <a:srgbClr val="C00000"/>
                            </a:solidFill>
                            <a:latin typeface="Cambria Math"/>
                          </a:rPr>
                          <m:t>𝑇𝐶</m:t>
                        </m:r>
                      </m:e>
                      <m:sub>
                        <m:r>
                          <a:rPr lang="en-US" sz="2400" i="1" kern="0">
                            <a:solidFill>
                              <a:srgbClr val="C00000"/>
                            </a:solidFill>
                            <a:latin typeface="Cambria Math"/>
                          </a:rPr>
                          <m:t>𝐸𝑂𝑄</m:t>
                        </m:r>
                      </m:sub>
                    </m:sSub>
                  </m:oMath>
                </a14:m>
                <a:r>
                  <a:rPr lang="en-US" sz="2400" kern="0" dirty="0">
                    <a:solidFill>
                      <a:srgbClr val="C00000"/>
                    </a:solidFill>
                    <a:latin typeface="Book Antiqua" pitchFamily="18" charset="0"/>
                  </a:rPr>
                  <a:t>=</a:t>
                </a:r>
                <a14:m>
                  <m:oMath xmlns:m="http://schemas.openxmlformats.org/officeDocument/2006/math">
                    <m:rad>
                      <m:radPr>
                        <m:degHide m:val="on"/>
                        <m:ctrlPr>
                          <a:rPr lang="en-US" sz="2400" i="1" kern="0" dirty="0">
                            <a:solidFill>
                              <a:srgbClr val="C00000"/>
                            </a:solidFill>
                            <a:latin typeface="Cambria Math" panose="02040503050406030204" pitchFamily="18" charset="0"/>
                          </a:rPr>
                        </m:ctrlPr>
                      </m:radPr>
                      <m:deg/>
                      <m:e>
                        <m:r>
                          <a:rPr lang="en-US" sz="2400" i="1" kern="0" dirty="0">
                            <a:solidFill>
                              <a:srgbClr val="C00000"/>
                            </a:solidFill>
                            <a:latin typeface="Cambria Math"/>
                          </a:rPr>
                          <m:t>2</m:t>
                        </m:r>
                        <m:r>
                          <a:rPr lang="en-US" sz="2400" i="1" kern="0" dirty="0">
                            <a:solidFill>
                              <a:srgbClr val="C00000"/>
                            </a:solidFill>
                            <a:latin typeface="Cambria Math"/>
                          </a:rPr>
                          <m:t>𝑅𝑆𝐻</m:t>
                        </m:r>
                      </m:e>
                    </m:rad>
                  </m:oMath>
                </a14:m>
                <a:endParaRPr lang="en-US" sz="2400" kern="0" dirty="0">
                  <a:latin typeface="Book Antiqua" pitchFamily="18" charset="0"/>
                  <a:ea typeface="+mn-ea"/>
                </a:endParaRPr>
              </a:p>
            </p:txBody>
          </p:sp>
        </mc:Choice>
        <mc:Fallback xmlns="">
          <p:sp>
            <p:nvSpPr>
              <p:cNvPr id="8" name="Content Placeholder 1"/>
              <p:cNvSpPr txBox="1">
                <a:spLocks noRot="1" noChangeAspect="1" noMove="1" noResize="1" noEditPoints="1" noAdjustHandles="1" noChangeArrowheads="1" noChangeShapeType="1" noTextEdit="1"/>
              </p:cNvSpPr>
              <p:nvPr/>
            </p:nvSpPr>
            <p:spPr>
              <a:xfrm>
                <a:off x="76200" y="838200"/>
                <a:ext cx="12039600" cy="5877272"/>
              </a:xfrm>
              <a:prstGeom prst="rect">
                <a:avLst/>
              </a:prstGeom>
              <a:blipFill>
                <a:blip r:embed="rId6"/>
                <a:stretch>
                  <a:fillRect l="-810" t="-830"/>
                </a:stretch>
              </a:blipFill>
            </p:spPr>
            <p:txBody>
              <a:bodyPr/>
              <a:lstStyle/>
              <a:p>
                <a:r>
                  <a:rPr lang="en-US">
                    <a:noFill/>
                  </a:rPr>
                  <a:t> </a:t>
                </a:r>
              </a:p>
            </p:txBody>
          </p:sp>
        </mc:Fallback>
      </mc:AlternateContent>
      <p:sp>
        <p:nvSpPr>
          <p:cNvPr id="2" name="SMARTInkShape-1">
            <a:extLst>
              <a:ext uri="{FF2B5EF4-FFF2-40B4-BE49-F238E27FC236}">
                <a16:creationId xmlns:a16="http://schemas.microsoft.com/office/drawing/2014/main" id="{D18BB63A-670A-4F03-B689-ECA9F83C50CC}"/>
              </a:ext>
            </a:extLst>
          </p:cNvPr>
          <p:cNvSpPr/>
          <p:nvPr>
            <p:custDataLst>
              <p:tags r:id="rId1"/>
            </p:custDataLst>
          </p:nvPr>
        </p:nvSpPr>
        <p:spPr bwMode="auto">
          <a:xfrm>
            <a:off x="7988942" y="2690331"/>
            <a:ext cx="9906" cy="5967"/>
          </a:xfrm>
          <a:custGeom>
            <a:avLst/>
            <a:gdLst/>
            <a:ahLst/>
            <a:cxnLst/>
            <a:rect l="0" t="0" r="0" b="0"/>
            <a:pathLst>
              <a:path w="9906" h="5967">
                <a:moveTo>
                  <a:pt x="9905" y="5966"/>
                </a:moveTo>
                <a:lnTo>
                  <a:pt x="9905" y="5966"/>
                </a:lnTo>
                <a:lnTo>
                  <a:pt x="0" y="0"/>
                </a:lnTo>
              </a:path>
            </a:pathLst>
          </a:custGeom>
          <a:noFill/>
          <a:ln w="1905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
        <p:nvSpPr>
          <p:cNvPr id="3" name="SMARTInkShape-2">
            <a:extLst>
              <a:ext uri="{FF2B5EF4-FFF2-40B4-BE49-F238E27FC236}">
                <a16:creationId xmlns:a16="http://schemas.microsoft.com/office/drawing/2014/main" id="{293DA05B-1615-44FC-9899-FC1DDFADA5B5}"/>
              </a:ext>
            </a:extLst>
          </p:cNvPr>
          <p:cNvSpPr/>
          <p:nvPr>
            <p:custDataLst>
              <p:tags r:id="rId2"/>
            </p:custDataLst>
          </p:nvPr>
        </p:nvSpPr>
        <p:spPr bwMode="auto">
          <a:xfrm>
            <a:off x="98400" y="3019366"/>
            <a:ext cx="5750" cy="9727"/>
          </a:xfrm>
          <a:custGeom>
            <a:avLst/>
            <a:gdLst/>
            <a:ahLst/>
            <a:cxnLst/>
            <a:rect l="0" t="0" r="0" b="0"/>
            <a:pathLst>
              <a:path w="5750" h="9727">
                <a:moveTo>
                  <a:pt x="0" y="9726"/>
                </a:moveTo>
                <a:lnTo>
                  <a:pt x="0" y="9726"/>
                </a:lnTo>
                <a:lnTo>
                  <a:pt x="5749" y="0"/>
                </a:lnTo>
              </a:path>
            </a:pathLst>
          </a:custGeom>
          <a:noFill/>
          <a:ln w="19050" cap="flat" cmpd="sng" algn="ctr">
            <a:solidFill>
              <a:srgbClr val="0000FF"/>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
        <p:nvSpPr>
          <p:cNvPr id="4" name="SMARTInkShape-3">
            <a:extLst>
              <a:ext uri="{FF2B5EF4-FFF2-40B4-BE49-F238E27FC236}">
                <a16:creationId xmlns:a16="http://schemas.microsoft.com/office/drawing/2014/main" id="{DC5062BE-5612-4DE4-A05A-745CC01A7FF7}"/>
              </a:ext>
            </a:extLst>
          </p:cNvPr>
          <p:cNvSpPr/>
          <p:nvPr>
            <p:custDataLst>
              <p:tags r:id="rId3"/>
            </p:custDataLst>
          </p:nvPr>
        </p:nvSpPr>
        <p:spPr bwMode="auto">
          <a:xfrm>
            <a:off x="8062607" y="2619177"/>
            <a:ext cx="21584" cy="53845"/>
          </a:xfrm>
          <a:custGeom>
            <a:avLst/>
            <a:gdLst/>
            <a:ahLst/>
            <a:cxnLst/>
            <a:rect l="0" t="0" r="0" b="0"/>
            <a:pathLst>
              <a:path w="21584" h="53845">
                <a:moveTo>
                  <a:pt x="0" y="0"/>
                </a:moveTo>
                <a:lnTo>
                  <a:pt x="0" y="0"/>
                </a:lnTo>
                <a:lnTo>
                  <a:pt x="8910" y="20879"/>
                </a:lnTo>
                <a:lnTo>
                  <a:pt x="21388" y="53144"/>
                </a:lnTo>
                <a:lnTo>
                  <a:pt x="21583" y="53844"/>
                </a:lnTo>
              </a:path>
            </a:pathLst>
          </a:custGeom>
          <a:noFill/>
          <a:ln w="19050" cap="flat" cmpd="sng" algn="ctr">
            <a:solidFill>
              <a:srgbClr val="0000FF"/>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
        <p:nvSpPr>
          <p:cNvPr id="5" name="SMARTInkShape-4">
            <a:extLst>
              <a:ext uri="{FF2B5EF4-FFF2-40B4-BE49-F238E27FC236}">
                <a16:creationId xmlns:a16="http://schemas.microsoft.com/office/drawing/2014/main" id="{BEC3AE7E-59FF-4C84-890E-5282B4A4DA35}"/>
              </a:ext>
            </a:extLst>
          </p:cNvPr>
          <p:cNvSpPr/>
          <p:nvPr>
            <p:custDataLst>
              <p:tags r:id="rId4"/>
            </p:custDataLst>
          </p:nvPr>
        </p:nvSpPr>
        <p:spPr bwMode="auto">
          <a:xfrm>
            <a:off x="7643437" y="1758950"/>
            <a:ext cx="71814" cy="69939"/>
          </a:xfrm>
          <a:custGeom>
            <a:avLst/>
            <a:gdLst/>
            <a:ahLst/>
            <a:cxnLst/>
            <a:rect l="0" t="0" r="0" b="0"/>
            <a:pathLst>
              <a:path w="71814" h="69939">
                <a:moveTo>
                  <a:pt x="0" y="69938"/>
                </a:moveTo>
                <a:lnTo>
                  <a:pt x="0" y="69938"/>
                </a:lnTo>
                <a:lnTo>
                  <a:pt x="16508" y="54180"/>
                </a:lnTo>
                <a:lnTo>
                  <a:pt x="44411" y="26902"/>
                </a:lnTo>
                <a:lnTo>
                  <a:pt x="71813" y="0"/>
                </a:lnTo>
              </a:path>
            </a:pathLst>
          </a:custGeom>
          <a:noFill/>
          <a:ln w="19050" cap="flat" cmpd="sng" algn="ctr">
            <a:solidFill>
              <a:srgbClr val="0000FF"/>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Tree>
    <p:extLst>
      <p:ext uri="{BB962C8B-B14F-4D97-AF65-F5344CB8AC3E}">
        <p14:creationId xmlns:p14="http://schemas.microsoft.com/office/powerpoint/2010/main" val="271423463"/>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dissolv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dissolve">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dissolve">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
                                            <p:txEl>
                                              <p:pRg st="4" end="4"/>
                                            </p:txEl>
                                          </p:spTgt>
                                        </p:tgtEl>
                                        <p:attrNameLst>
                                          <p:attrName>style.visibility</p:attrName>
                                        </p:attrNameLst>
                                      </p:cBhvr>
                                      <p:to>
                                        <p:strVal val="visible"/>
                                      </p:to>
                                    </p:set>
                                    <p:animEffect transition="in" filter="dissolve">
                                      <p:cBhvr>
                                        <p:cTn id="22" dur="500"/>
                                        <p:tgtEl>
                                          <p:spTgt spid="8">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8">
                                            <p:txEl>
                                              <p:pRg st="6" end="6"/>
                                            </p:txEl>
                                          </p:spTgt>
                                        </p:tgtEl>
                                        <p:attrNameLst>
                                          <p:attrName>style.visibility</p:attrName>
                                        </p:attrNameLst>
                                      </p:cBhvr>
                                      <p:to>
                                        <p:strVal val="visible"/>
                                      </p:to>
                                    </p:set>
                                    <p:animEffect transition="in" filter="dissolve">
                                      <p:cBhvr>
                                        <p:cTn id="27" dur="500"/>
                                        <p:tgtEl>
                                          <p:spTgt spid="8">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8">
                                            <p:txEl>
                                              <p:pRg st="7" end="7"/>
                                            </p:txEl>
                                          </p:spTgt>
                                        </p:tgtEl>
                                        <p:attrNameLst>
                                          <p:attrName>style.visibility</p:attrName>
                                        </p:attrNameLst>
                                      </p:cBhvr>
                                      <p:to>
                                        <p:strVal val="visible"/>
                                      </p:to>
                                    </p:set>
                                    <p:animEffect transition="in" filter="dissolve">
                                      <p:cBhvr>
                                        <p:cTn id="32" dur="500"/>
                                        <p:tgtEl>
                                          <p:spTgt spid="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xfrm>
            <a:off x="0" y="32547"/>
            <a:ext cx="8677275" cy="748937"/>
          </a:xfrm>
        </p:spPr>
        <p:txBody>
          <a:bodyPr/>
          <a:lstStyle/>
          <a:p>
            <a:pPr eaLnBrk="1" hangingPunct="1"/>
            <a:r>
              <a:rPr lang="en-US" dirty="0"/>
              <a:t>Impact of Changes- Not EOQ</a:t>
            </a:r>
          </a:p>
        </p:txBody>
      </p:sp>
      <mc:AlternateContent xmlns:mc="http://schemas.openxmlformats.org/markup-compatibility/2006" xmlns:a14="http://schemas.microsoft.com/office/drawing/2010/main">
        <mc:Choice Requires="a14">
          <p:sp>
            <p:nvSpPr>
              <p:cNvPr id="8" name="TextBox 7"/>
              <p:cNvSpPr txBox="1"/>
              <p:nvPr/>
            </p:nvSpPr>
            <p:spPr>
              <a:xfrm>
                <a:off x="28302" y="762001"/>
                <a:ext cx="12163697" cy="6169766"/>
              </a:xfrm>
              <a:prstGeom prst="rect">
                <a:avLst/>
              </a:prstGeom>
              <a:noFill/>
            </p:spPr>
            <p:txBody>
              <a:bodyPr wrap="square" rtlCol="0">
                <a:spAutoFit/>
              </a:bodyPr>
              <a:lstStyle/>
              <a:p>
                <a:r>
                  <a:rPr lang="en-US" sz="2400" kern="0" dirty="0">
                    <a:latin typeface="Book Antiqua" pitchFamily="18" charset="0"/>
                    <a:ea typeface="+mn-ea"/>
                  </a:rPr>
                  <a:t>Monthly demand for a widget is 600 units; S= $100, C=$50, H= $9. Yearly demand is 7200 units. Assume a month is 30 days. Daily demand = 600/30 = 20 units per day. </a:t>
                </a:r>
              </a:p>
              <a:p>
                <a:pPr lvl="0"/>
                <a:r>
                  <a:rPr lang="en-US" sz="2400" kern="0" dirty="0">
                    <a:latin typeface="Book Antiqua" pitchFamily="18" charset="0"/>
                    <a:ea typeface="+mn-ea"/>
                  </a:rPr>
                  <a:t>Compute EOQ</a:t>
                </a:r>
              </a:p>
              <a:p>
                <a:pPr lvl="0"/>
                <a:r>
                  <a:rPr lang="en-US" sz="2400" kern="0" dirty="0">
                    <a:latin typeface="Book Antiqua" pitchFamily="18" charset="0"/>
                    <a:ea typeface="+mn-ea"/>
                  </a:rPr>
                  <a:t>EOQ= SQRT(2DS/H)= SQRT(2*7200*100/9) = 400</a:t>
                </a:r>
              </a:p>
              <a:p>
                <a:pPr lvl="0"/>
                <a:r>
                  <a:rPr lang="en-US" sz="2400" kern="0" dirty="0">
                    <a:latin typeface="Book Antiqua" pitchFamily="18" charset="0"/>
                    <a:ea typeface="+mn-ea"/>
                  </a:rPr>
                  <a:t>That is enough for how many days?</a:t>
                </a:r>
              </a:p>
              <a:p>
                <a:pPr lvl="0"/>
                <a:r>
                  <a:rPr lang="en-US" sz="2400" kern="0" dirty="0">
                    <a:latin typeface="Book Antiqua" pitchFamily="18" charset="0"/>
                    <a:ea typeface="+mn-ea"/>
                  </a:rPr>
                  <a:t># of days = 400/20 = 20</a:t>
                </a:r>
              </a:p>
              <a:p>
                <a:pPr>
                  <a:spcBef>
                    <a:spcPts val="600"/>
                  </a:spcBef>
                  <a:spcAft>
                    <a:spcPts val="600"/>
                  </a:spcAft>
                </a:pPr>
                <a14:m>
                  <m:oMathPara xmlns:m="http://schemas.openxmlformats.org/officeDocument/2006/math">
                    <m:oMathParaPr>
                      <m:jc m:val="left"/>
                    </m:oMathParaPr>
                    <m:oMath xmlns:m="http://schemas.openxmlformats.org/officeDocument/2006/math">
                      <m:r>
                        <m:rPr>
                          <m:nor/>
                        </m:rPr>
                        <a:rPr lang="en-US" sz="2400" b="0" i="1" smtClean="0">
                          <a:solidFill>
                            <a:srgbClr val="000000"/>
                          </a:solidFill>
                          <a:latin typeface="Book Antiqua" panose="02040602050305030304" pitchFamily="18" charset="0"/>
                        </a:rPr>
                        <m:t>T</m:t>
                      </m:r>
                      <m:r>
                        <a:rPr lang="en-US" sz="2400" b="0" i="1" smtClean="0">
                          <a:solidFill>
                            <a:srgbClr val="000000"/>
                          </a:solidFill>
                          <a:latin typeface="Cambria Math" panose="02040503050406030204" pitchFamily="18" charset="0"/>
                        </a:rPr>
                        <m:t>𝐶</m:t>
                      </m:r>
                      <m:r>
                        <a:rPr lang="en-US" sz="2400" i="1">
                          <a:solidFill>
                            <a:srgbClr val="000000"/>
                          </a:solidFill>
                          <a:latin typeface="Cambria Math" panose="02040503050406030204" pitchFamily="18" charset="0"/>
                        </a:rPr>
                        <m:t>=</m:t>
                      </m:r>
                      <m:f>
                        <m:fPr>
                          <m:ctrlPr>
                            <a:rPr lang="en-US" sz="2400" i="1">
                              <a:solidFill>
                                <a:srgbClr val="000000"/>
                              </a:solidFill>
                              <a:latin typeface="Cambria Math" panose="02040503050406030204" pitchFamily="18" charset="0"/>
                            </a:rPr>
                          </m:ctrlPr>
                        </m:fPr>
                        <m:num>
                          <m:r>
                            <a:rPr lang="en-US" sz="2400" i="1">
                              <a:solidFill>
                                <a:srgbClr val="000000"/>
                              </a:solidFill>
                              <a:latin typeface="Cambria Math" panose="02040503050406030204" pitchFamily="18" charset="0"/>
                            </a:rPr>
                            <m:t>𝐷𝑆</m:t>
                          </m:r>
                        </m:num>
                        <m:den>
                          <m:r>
                            <a:rPr lang="en-US" sz="2400" i="1">
                              <a:solidFill>
                                <a:srgbClr val="000000"/>
                              </a:solidFill>
                              <a:latin typeface="Cambria Math" panose="02040503050406030204" pitchFamily="18" charset="0"/>
                            </a:rPr>
                            <m:t>𝑄</m:t>
                          </m:r>
                        </m:den>
                      </m:f>
                      <m:r>
                        <a:rPr lang="en-US" sz="2400" i="1">
                          <a:solidFill>
                            <a:srgbClr val="000000"/>
                          </a:solidFill>
                          <a:latin typeface="Cambria Math" panose="02040503050406030204" pitchFamily="18" charset="0"/>
                        </a:rPr>
                        <m:t>+</m:t>
                      </m:r>
                      <m:f>
                        <m:fPr>
                          <m:ctrlPr>
                            <a:rPr lang="en-US" sz="2400" i="1">
                              <a:solidFill>
                                <a:srgbClr val="000000"/>
                              </a:solidFill>
                              <a:latin typeface="Cambria Math" panose="02040503050406030204" pitchFamily="18" charset="0"/>
                            </a:rPr>
                          </m:ctrlPr>
                        </m:fPr>
                        <m:num>
                          <m:r>
                            <a:rPr lang="en-US" sz="2400" i="1">
                              <a:solidFill>
                                <a:srgbClr val="000000"/>
                              </a:solidFill>
                              <a:latin typeface="Cambria Math" panose="02040503050406030204" pitchFamily="18" charset="0"/>
                            </a:rPr>
                            <m:t>𝑄𝐻</m:t>
                          </m:r>
                        </m:num>
                        <m:den>
                          <m:r>
                            <a:rPr lang="en-US" sz="2400" i="1">
                              <a:solidFill>
                                <a:srgbClr val="000000"/>
                              </a:solidFill>
                              <a:latin typeface="Cambria Math" panose="02040503050406030204" pitchFamily="18" charset="0"/>
                            </a:rPr>
                            <m:t>2</m:t>
                          </m:r>
                        </m:den>
                      </m:f>
                      <m:r>
                        <a:rPr lang="en-US" sz="2400" i="1">
                          <a:solidFill>
                            <a:srgbClr val="000000"/>
                          </a:solidFill>
                          <a:latin typeface="Cambria Math" panose="02040503050406030204" pitchFamily="18" charset="0"/>
                        </a:rPr>
                        <m:t>=100</m:t>
                      </m:r>
                      <m:d>
                        <m:dPr>
                          <m:ctrlPr>
                            <a:rPr lang="en-US" sz="2400" i="1">
                              <a:solidFill>
                                <a:srgbClr val="000000"/>
                              </a:solidFill>
                              <a:latin typeface="Cambria Math" panose="02040503050406030204" pitchFamily="18" charset="0"/>
                            </a:rPr>
                          </m:ctrlPr>
                        </m:dPr>
                        <m:e>
                          <m:f>
                            <m:fPr>
                              <m:ctrlPr>
                                <a:rPr lang="en-US" sz="2400" i="1">
                                  <a:solidFill>
                                    <a:srgbClr val="000000"/>
                                  </a:solidFill>
                                  <a:latin typeface="Cambria Math" panose="02040503050406030204" pitchFamily="18" charset="0"/>
                                </a:rPr>
                              </m:ctrlPr>
                            </m:fPr>
                            <m:num>
                              <m:r>
                                <a:rPr lang="en-US" sz="2400" i="1">
                                  <a:solidFill>
                                    <a:srgbClr val="000000"/>
                                  </a:solidFill>
                                  <a:latin typeface="Cambria Math" panose="02040503050406030204" pitchFamily="18" charset="0"/>
                                </a:rPr>
                                <m:t>7200</m:t>
                              </m:r>
                            </m:num>
                            <m:den>
                              <m:r>
                                <a:rPr lang="en-US" sz="2400" i="1">
                                  <a:solidFill>
                                    <a:srgbClr val="000000"/>
                                  </a:solidFill>
                                  <a:latin typeface="Cambria Math" panose="02040503050406030204" pitchFamily="18" charset="0"/>
                                </a:rPr>
                                <m:t>400</m:t>
                              </m:r>
                            </m:den>
                          </m:f>
                        </m:e>
                      </m:d>
                      <m:r>
                        <a:rPr lang="en-US" sz="2400" i="1">
                          <a:solidFill>
                            <a:srgbClr val="000000"/>
                          </a:solidFill>
                          <a:latin typeface="Cambria Math" panose="02040503050406030204" pitchFamily="18" charset="0"/>
                        </a:rPr>
                        <m:t>+9</m:t>
                      </m:r>
                      <m:d>
                        <m:dPr>
                          <m:ctrlPr>
                            <a:rPr lang="en-US" sz="2400" i="1">
                              <a:solidFill>
                                <a:srgbClr val="000000"/>
                              </a:solidFill>
                              <a:latin typeface="Cambria Math" panose="02040503050406030204" pitchFamily="18" charset="0"/>
                            </a:rPr>
                          </m:ctrlPr>
                        </m:dPr>
                        <m:e>
                          <m:f>
                            <m:fPr>
                              <m:ctrlPr>
                                <a:rPr lang="en-US" sz="2400" i="1">
                                  <a:solidFill>
                                    <a:srgbClr val="000000"/>
                                  </a:solidFill>
                                  <a:latin typeface="Cambria Math" panose="02040503050406030204" pitchFamily="18" charset="0"/>
                                </a:rPr>
                              </m:ctrlPr>
                            </m:fPr>
                            <m:num>
                              <m:r>
                                <a:rPr lang="en-US" sz="2400" i="1">
                                  <a:solidFill>
                                    <a:srgbClr val="000000"/>
                                  </a:solidFill>
                                  <a:latin typeface="Cambria Math" panose="02040503050406030204" pitchFamily="18" charset="0"/>
                                </a:rPr>
                                <m:t>400</m:t>
                              </m:r>
                            </m:num>
                            <m:den>
                              <m:r>
                                <a:rPr lang="en-US" sz="2400" i="1">
                                  <a:solidFill>
                                    <a:srgbClr val="000000"/>
                                  </a:solidFill>
                                  <a:latin typeface="Cambria Math" panose="02040503050406030204" pitchFamily="18" charset="0"/>
                                </a:rPr>
                                <m:t>2</m:t>
                              </m:r>
                            </m:den>
                          </m:f>
                        </m:e>
                      </m:d>
                      <m:r>
                        <a:rPr lang="en-US" sz="2400" i="1">
                          <a:solidFill>
                            <a:srgbClr val="000000"/>
                          </a:solidFill>
                          <a:latin typeface="Cambria Math" panose="02040503050406030204" pitchFamily="18" charset="0"/>
                        </a:rPr>
                        <m:t>=</m:t>
                      </m:r>
                      <m:rad>
                        <m:radPr>
                          <m:degHide m:val="on"/>
                          <m:ctrlPr>
                            <a:rPr lang="en-US" sz="2400" i="1">
                              <a:solidFill>
                                <a:srgbClr val="000000"/>
                              </a:solidFill>
                              <a:latin typeface="Cambria Math" panose="02040503050406030204" pitchFamily="18" charset="0"/>
                            </a:rPr>
                          </m:ctrlPr>
                        </m:radPr>
                        <m:deg/>
                        <m:e>
                          <m:r>
                            <a:rPr lang="en-US" sz="2400" i="1">
                              <a:solidFill>
                                <a:srgbClr val="000000"/>
                              </a:solidFill>
                              <a:latin typeface="Cambria Math" panose="02040503050406030204" pitchFamily="18" charset="0"/>
                            </a:rPr>
                            <m:t>2</m:t>
                          </m:r>
                          <m:r>
                            <a:rPr lang="en-US" sz="2400" i="1">
                              <a:solidFill>
                                <a:srgbClr val="000000"/>
                              </a:solidFill>
                              <a:latin typeface="Cambria Math" panose="02040503050406030204" pitchFamily="18" charset="0"/>
                            </a:rPr>
                            <m:t>𝑆𝐷𝐻</m:t>
                          </m:r>
                        </m:e>
                      </m:rad>
                      <m:r>
                        <a:rPr lang="en-US" sz="2400" b="0" i="1" smtClean="0">
                          <a:solidFill>
                            <a:srgbClr val="000000"/>
                          </a:solidFill>
                          <a:latin typeface="Cambria Math" panose="02040503050406030204" pitchFamily="18" charset="0"/>
                        </a:rPr>
                        <m:t>=</m:t>
                      </m:r>
                      <m:rad>
                        <m:radPr>
                          <m:degHide m:val="on"/>
                          <m:ctrlPr>
                            <a:rPr lang="en-US" sz="2400" i="1">
                              <a:solidFill>
                                <a:srgbClr val="000000"/>
                              </a:solidFill>
                              <a:latin typeface="Cambria Math" panose="02040503050406030204" pitchFamily="18" charset="0"/>
                            </a:rPr>
                          </m:ctrlPr>
                        </m:radPr>
                        <m:deg/>
                        <m:e>
                          <m:r>
                            <a:rPr lang="en-US" sz="2400" i="1">
                              <a:solidFill>
                                <a:srgbClr val="000000"/>
                              </a:solidFill>
                              <a:latin typeface="Cambria Math" panose="02040503050406030204" pitchFamily="18" charset="0"/>
                            </a:rPr>
                            <m:t>2</m:t>
                          </m:r>
                          <m:r>
                            <a:rPr lang="en-US" sz="2400" b="0" i="1" smtClean="0">
                              <a:solidFill>
                                <a:srgbClr val="000000"/>
                              </a:solidFill>
                              <a:latin typeface="Cambria Math" panose="02040503050406030204" pitchFamily="18" charset="0"/>
                            </a:rPr>
                            <m:t>(100)(7200)(9)</m:t>
                          </m:r>
                        </m:e>
                      </m:rad>
                      <m:r>
                        <a:rPr lang="en-US" sz="2400" b="0" i="1" smtClean="0">
                          <a:solidFill>
                            <a:srgbClr val="000000"/>
                          </a:solidFill>
                          <a:latin typeface="Cambria Math" panose="02040503050406030204" pitchFamily="18" charset="0"/>
                        </a:rPr>
                        <m:t>= </m:t>
                      </m:r>
                      <m:r>
                        <a:rPr lang="en-US" sz="2400" i="1">
                          <a:solidFill>
                            <a:srgbClr val="000000"/>
                          </a:solidFill>
                          <a:latin typeface="Cambria Math" panose="02040503050406030204" pitchFamily="18" charset="0"/>
                        </a:rPr>
                        <m:t>3600</m:t>
                      </m:r>
                    </m:oMath>
                  </m:oMathPara>
                </a14:m>
                <a:endParaRPr lang="en-US" sz="2400" dirty="0">
                  <a:latin typeface="Book Antiqua" panose="02040602050305030304" pitchFamily="18" charset="0"/>
                </a:endParaRPr>
              </a:p>
              <a:p>
                <a:pPr>
                  <a:spcAft>
                    <a:spcPts val="600"/>
                  </a:spcAft>
                </a:pPr>
                <a:r>
                  <a:rPr lang="en-US" sz="2400" kern="0" dirty="0">
                    <a:latin typeface="Book Antiqua" pitchFamily="18" charset="0"/>
                    <a:ea typeface="+mn-ea"/>
                  </a:rPr>
                  <a:t>Suppose that widgets are packed in boxes of 500 – 25% increase in order quantity. </a:t>
                </a:r>
              </a:p>
              <a:p>
                <a:pPr>
                  <a:spcAft>
                    <a:spcPts val="600"/>
                  </a:spcAft>
                </a:pPr>
                <a:r>
                  <a:rPr lang="en-US" sz="2400" kern="0" dirty="0">
                    <a:latin typeface="Book Antiqua" pitchFamily="18" charset="0"/>
                    <a:ea typeface="+mn-ea"/>
                  </a:rPr>
                  <a:t>Q= 500 =500/400= 1.25 = 25% more than EOQ</a:t>
                </a:r>
              </a:p>
              <a:p>
                <a:pPr>
                  <a:spcAft>
                    <a:spcPts val="600"/>
                  </a:spcAft>
                </a:pPr>
                <a:r>
                  <a:rPr lang="en-US" sz="2400" kern="0" dirty="0">
                    <a:latin typeface="Book Antiqua" pitchFamily="18" charset="0"/>
                    <a:ea typeface="+mn-ea"/>
                  </a:rPr>
                  <a:t>TC= SD/Q+HQ/2 = 100(7200/500) + 9(500/2) </a:t>
                </a:r>
              </a:p>
              <a:p>
                <a:pPr>
                  <a:spcAft>
                    <a:spcPts val="600"/>
                  </a:spcAft>
                </a:pPr>
                <a:r>
                  <a:rPr lang="en-US" sz="2400" kern="0" dirty="0">
                    <a:latin typeface="Book Antiqua" pitchFamily="18" charset="0"/>
                    <a:ea typeface="+mn-ea"/>
                  </a:rPr>
                  <a:t>TC = 1440 + 2250 = 3690 </a:t>
                </a:r>
              </a:p>
              <a:p>
                <a:pPr>
                  <a:spcAft>
                    <a:spcPts val="600"/>
                  </a:spcAft>
                </a:pPr>
                <a:r>
                  <a:rPr lang="en-US" sz="2400" kern="0" dirty="0">
                    <a:latin typeface="Book Antiqua" pitchFamily="18" charset="0"/>
                    <a:ea typeface="+mn-ea"/>
                  </a:rPr>
                  <a:t>TC2/TC1= 3690/3600 = 2.5%</a:t>
                </a:r>
                <a:r>
                  <a:rPr lang="en-US" sz="2400" kern="0" dirty="0">
                    <a:latin typeface="Book Antiqua" pitchFamily="18" charset="0"/>
                    <a:ea typeface="+mn-ea"/>
                    <a:sym typeface="Symbol" panose="05050102010706020507" pitchFamily="18" charset="2"/>
                  </a:rPr>
                  <a:t></a:t>
                </a:r>
              </a:p>
              <a:p>
                <a:pPr>
                  <a:spcAft>
                    <a:spcPts val="600"/>
                  </a:spcAft>
                </a:pPr>
                <a:r>
                  <a:rPr lang="en-US" sz="2400" kern="0" dirty="0">
                    <a:latin typeface="Book Antiqua" pitchFamily="18" charset="0"/>
                    <a:ea typeface="+mn-ea"/>
                    <a:sym typeface="Symbol" panose="05050102010706020507" pitchFamily="18" charset="2"/>
                  </a:rPr>
                  <a:t>Q 25% </a:t>
                </a:r>
                <a:r>
                  <a:rPr lang="en-US" sz="2400" kern="0" dirty="0">
                    <a:latin typeface="Book Antiqua" pitchFamily="18" charset="0"/>
                    <a:ea typeface="+mn-ea"/>
                    <a:sym typeface="Wingdings" panose="05000000000000000000" pitchFamily="2" charset="2"/>
                  </a:rPr>
                  <a:t> TC</a:t>
                </a:r>
                <a:r>
                  <a:rPr lang="en-US" sz="2400" kern="0" dirty="0">
                    <a:latin typeface="Book Antiqua" pitchFamily="18" charset="0"/>
                    <a:ea typeface="+mn-ea"/>
                    <a:sym typeface="Symbol" panose="05050102010706020507" pitchFamily="18" charset="2"/>
                  </a:rPr>
                  <a:t></a:t>
                </a:r>
                <a:r>
                  <a:rPr lang="en-US" sz="2400" kern="0" dirty="0">
                    <a:latin typeface="Book Antiqua" pitchFamily="18" charset="0"/>
                    <a:ea typeface="+mn-ea"/>
                  </a:rPr>
                  <a:t> 2.5%</a:t>
                </a:r>
                <a:endParaRPr lang="en-US" sz="2400" kern="0" dirty="0">
                  <a:latin typeface="Book Antiqua" pitchFamily="18" charset="0"/>
                  <a:ea typeface="+mn-ea"/>
                  <a:sym typeface="Symbol" panose="05050102010706020507" pitchFamily="18" charset="2"/>
                </a:endParaRPr>
              </a:p>
              <a:p>
                <a:endParaRPr lang="en-US" dirty="0"/>
              </a:p>
            </p:txBody>
          </p:sp>
        </mc:Choice>
        <mc:Fallback xmlns="">
          <p:sp>
            <p:nvSpPr>
              <p:cNvPr id="8" name="TextBox 7"/>
              <p:cNvSpPr txBox="1">
                <a:spLocks noRot="1" noChangeAspect="1" noMove="1" noResize="1" noEditPoints="1" noAdjustHandles="1" noChangeArrowheads="1" noChangeShapeType="1" noTextEdit="1"/>
              </p:cNvSpPr>
              <p:nvPr/>
            </p:nvSpPr>
            <p:spPr>
              <a:xfrm>
                <a:off x="28302" y="762001"/>
                <a:ext cx="12163697" cy="6169766"/>
              </a:xfrm>
              <a:prstGeom prst="rect">
                <a:avLst/>
              </a:prstGeom>
              <a:blipFill>
                <a:blip r:embed="rId6"/>
                <a:stretch>
                  <a:fillRect l="-802" t="-791"/>
                </a:stretch>
              </a:blipFill>
            </p:spPr>
            <p:txBody>
              <a:bodyPr/>
              <a:lstStyle/>
              <a:p>
                <a:r>
                  <a:rPr lang="en-US">
                    <a:noFill/>
                  </a:rPr>
                  <a:t> </a:t>
                </a:r>
              </a:p>
            </p:txBody>
          </p:sp>
        </mc:Fallback>
      </mc:AlternateContent>
      <p:sp>
        <p:nvSpPr>
          <p:cNvPr id="2" name="SMARTInkShape-5">
            <a:extLst>
              <a:ext uri="{FF2B5EF4-FFF2-40B4-BE49-F238E27FC236}">
                <a16:creationId xmlns:a16="http://schemas.microsoft.com/office/drawing/2014/main" id="{12A76F9C-0111-4F39-A22D-E40E237CCDB3}"/>
              </a:ext>
            </a:extLst>
          </p:cNvPr>
          <p:cNvSpPr/>
          <p:nvPr>
            <p:custDataLst>
              <p:tags r:id="rId1"/>
            </p:custDataLst>
          </p:nvPr>
        </p:nvSpPr>
        <p:spPr bwMode="auto">
          <a:xfrm>
            <a:off x="1473200" y="1504950"/>
            <a:ext cx="6351" cy="1"/>
          </a:xfrm>
          <a:custGeom>
            <a:avLst/>
            <a:gdLst/>
            <a:ahLst/>
            <a:cxnLst/>
            <a:rect l="0" t="0" r="0" b="0"/>
            <a:pathLst>
              <a:path w="6351" h="1">
                <a:moveTo>
                  <a:pt x="0" y="0"/>
                </a:moveTo>
                <a:lnTo>
                  <a:pt x="0" y="0"/>
                </a:lnTo>
                <a:lnTo>
                  <a:pt x="6350" y="0"/>
                </a:lnTo>
              </a:path>
            </a:pathLst>
          </a:custGeom>
          <a:noFill/>
          <a:ln w="1905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
        <p:nvSpPr>
          <p:cNvPr id="3" name="SMARTInkShape-6">
            <a:extLst>
              <a:ext uri="{FF2B5EF4-FFF2-40B4-BE49-F238E27FC236}">
                <a16:creationId xmlns:a16="http://schemas.microsoft.com/office/drawing/2014/main" id="{38E4A4EB-82E6-485E-91FA-E8663DAEF9A0}"/>
              </a:ext>
            </a:extLst>
          </p:cNvPr>
          <p:cNvSpPr/>
          <p:nvPr>
            <p:custDataLst>
              <p:tags r:id="rId2"/>
            </p:custDataLst>
          </p:nvPr>
        </p:nvSpPr>
        <p:spPr bwMode="auto">
          <a:xfrm>
            <a:off x="2286000" y="3705970"/>
            <a:ext cx="781" cy="2431"/>
          </a:xfrm>
          <a:custGeom>
            <a:avLst/>
            <a:gdLst/>
            <a:ahLst/>
            <a:cxnLst/>
            <a:rect l="0" t="0" r="0" b="0"/>
            <a:pathLst>
              <a:path w="781" h="2431">
                <a:moveTo>
                  <a:pt x="780" y="0"/>
                </a:moveTo>
                <a:lnTo>
                  <a:pt x="780" y="0"/>
                </a:lnTo>
                <a:lnTo>
                  <a:pt x="0" y="2430"/>
                </a:lnTo>
              </a:path>
            </a:pathLst>
          </a:custGeom>
          <a:noFill/>
          <a:ln w="1905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
        <p:nvSpPr>
          <p:cNvPr id="4" name="SMARTInkShape-7">
            <a:extLst>
              <a:ext uri="{FF2B5EF4-FFF2-40B4-BE49-F238E27FC236}">
                <a16:creationId xmlns:a16="http://schemas.microsoft.com/office/drawing/2014/main" id="{53A7636C-3B3F-4B77-ABDA-F84E760D3E4D}"/>
              </a:ext>
            </a:extLst>
          </p:cNvPr>
          <p:cNvSpPr/>
          <p:nvPr>
            <p:custDataLst>
              <p:tags r:id="rId3"/>
            </p:custDataLst>
          </p:nvPr>
        </p:nvSpPr>
        <p:spPr bwMode="auto">
          <a:xfrm>
            <a:off x="4365141" y="5194869"/>
            <a:ext cx="88881" cy="25905"/>
          </a:xfrm>
          <a:custGeom>
            <a:avLst/>
            <a:gdLst/>
            <a:ahLst/>
            <a:cxnLst/>
            <a:rect l="0" t="0" r="0" b="0"/>
            <a:pathLst>
              <a:path w="88881" h="25905">
                <a:moveTo>
                  <a:pt x="88880" y="0"/>
                </a:moveTo>
                <a:lnTo>
                  <a:pt x="88880" y="0"/>
                </a:lnTo>
                <a:lnTo>
                  <a:pt x="71926" y="4873"/>
                </a:lnTo>
                <a:lnTo>
                  <a:pt x="27298" y="17875"/>
                </a:lnTo>
                <a:lnTo>
                  <a:pt x="0" y="25904"/>
                </a:lnTo>
              </a:path>
            </a:pathLst>
          </a:custGeom>
          <a:noFill/>
          <a:ln w="1905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dissolv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dissolve">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dissolve">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dissolve">
                                      <p:cBhvr>
                                        <p:cTn id="22" dur="5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dissolve">
                                      <p:cBhvr>
                                        <p:cTn id="27" dur="500"/>
                                        <p:tgtEl>
                                          <p:spTgt spid="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8">
                                            <p:txEl>
                                              <p:pRg st="5" end="5"/>
                                            </p:txEl>
                                          </p:spTgt>
                                        </p:tgtEl>
                                        <p:attrNameLst>
                                          <p:attrName>style.visibility</p:attrName>
                                        </p:attrNameLst>
                                      </p:cBhvr>
                                      <p:to>
                                        <p:strVal val="visible"/>
                                      </p:to>
                                    </p:set>
                                    <p:animEffect transition="in" filter="dissolve">
                                      <p:cBhvr>
                                        <p:cTn id="32" dur="500"/>
                                        <p:tgtEl>
                                          <p:spTgt spid="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8">
                                            <p:txEl>
                                              <p:pRg st="6" end="6"/>
                                            </p:txEl>
                                          </p:spTgt>
                                        </p:tgtEl>
                                        <p:attrNameLst>
                                          <p:attrName>style.visibility</p:attrName>
                                        </p:attrNameLst>
                                      </p:cBhvr>
                                      <p:to>
                                        <p:strVal val="visible"/>
                                      </p:to>
                                    </p:set>
                                    <p:animEffect transition="in" filter="dissolve">
                                      <p:cBhvr>
                                        <p:cTn id="37" dur="500"/>
                                        <p:tgtEl>
                                          <p:spTgt spid="8">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8">
                                            <p:txEl>
                                              <p:pRg st="7" end="7"/>
                                            </p:txEl>
                                          </p:spTgt>
                                        </p:tgtEl>
                                        <p:attrNameLst>
                                          <p:attrName>style.visibility</p:attrName>
                                        </p:attrNameLst>
                                      </p:cBhvr>
                                      <p:to>
                                        <p:strVal val="visible"/>
                                      </p:to>
                                    </p:set>
                                    <p:animEffect transition="in" filter="dissolve">
                                      <p:cBhvr>
                                        <p:cTn id="42" dur="500"/>
                                        <p:tgtEl>
                                          <p:spTgt spid="8">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8">
                                            <p:txEl>
                                              <p:pRg st="8" end="8"/>
                                            </p:txEl>
                                          </p:spTgt>
                                        </p:tgtEl>
                                        <p:attrNameLst>
                                          <p:attrName>style.visibility</p:attrName>
                                        </p:attrNameLst>
                                      </p:cBhvr>
                                      <p:to>
                                        <p:strVal val="visible"/>
                                      </p:to>
                                    </p:set>
                                    <p:animEffect transition="in" filter="dissolve">
                                      <p:cBhvr>
                                        <p:cTn id="47" dur="500"/>
                                        <p:tgtEl>
                                          <p:spTgt spid="8">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8">
                                            <p:txEl>
                                              <p:pRg st="9" end="9"/>
                                            </p:txEl>
                                          </p:spTgt>
                                        </p:tgtEl>
                                        <p:attrNameLst>
                                          <p:attrName>style.visibility</p:attrName>
                                        </p:attrNameLst>
                                      </p:cBhvr>
                                      <p:to>
                                        <p:strVal val="visible"/>
                                      </p:to>
                                    </p:set>
                                    <p:animEffect transition="in" filter="dissolve">
                                      <p:cBhvr>
                                        <p:cTn id="52" dur="500"/>
                                        <p:tgtEl>
                                          <p:spTgt spid="8">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8">
                                            <p:txEl>
                                              <p:pRg st="10" end="10"/>
                                            </p:txEl>
                                          </p:spTgt>
                                        </p:tgtEl>
                                        <p:attrNameLst>
                                          <p:attrName>style.visibility</p:attrName>
                                        </p:attrNameLst>
                                      </p:cBhvr>
                                      <p:to>
                                        <p:strVal val="visible"/>
                                      </p:to>
                                    </p:set>
                                    <p:animEffect transition="in" filter="dissolve">
                                      <p:cBhvr>
                                        <p:cTn id="57" dur="500"/>
                                        <p:tgtEl>
                                          <p:spTgt spid="8">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8">
                                            <p:txEl>
                                              <p:pRg st="11" end="11"/>
                                            </p:txEl>
                                          </p:spTgt>
                                        </p:tgtEl>
                                        <p:attrNameLst>
                                          <p:attrName>style.visibility</p:attrName>
                                        </p:attrNameLst>
                                      </p:cBhvr>
                                      <p:to>
                                        <p:strVal val="visible"/>
                                      </p:to>
                                    </p:set>
                                    <p:animEffect transition="in" filter="dissolve">
                                      <p:cBhvr>
                                        <p:cTn id="62" dur="500"/>
                                        <p:tgtEl>
                                          <p:spTgt spid="8">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xfrm>
            <a:off x="0" y="0"/>
            <a:ext cx="8677275" cy="748937"/>
          </a:xfrm>
        </p:spPr>
        <p:txBody>
          <a:bodyPr/>
          <a:lstStyle/>
          <a:p>
            <a:pPr eaLnBrk="1" hangingPunct="1"/>
            <a:r>
              <a:rPr lang="en-US" dirty="0"/>
              <a:t>Impact of Changes in Demand on EOQ</a:t>
            </a:r>
          </a:p>
        </p:txBody>
      </p:sp>
      <p:sp>
        <p:nvSpPr>
          <p:cNvPr id="6" name="TextBox 5">
            <a:extLst>
              <a:ext uri="{FF2B5EF4-FFF2-40B4-BE49-F238E27FC236}">
                <a16:creationId xmlns:a16="http://schemas.microsoft.com/office/drawing/2014/main" id="{632FC1E7-6A91-4AB0-A733-C294AF82117A}"/>
              </a:ext>
            </a:extLst>
          </p:cNvPr>
          <p:cNvSpPr txBox="1"/>
          <p:nvPr/>
        </p:nvSpPr>
        <p:spPr>
          <a:xfrm>
            <a:off x="76200" y="796835"/>
            <a:ext cx="12039600" cy="4085734"/>
          </a:xfrm>
          <a:prstGeom prst="rect">
            <a:avLst/>
          </a:prstGeom>
          <a:noFill/>
        </p:spPr>
        <p:txBody>
          <a:bodyPr wrap="square">
            <a:spAutoFit/>
          </a:bodyPr>
          <a:lstStyle/>
          <a:p>
            <a:pPr>
              <a:spcAft>
                <a:spcPts val="1200"/>
              </a:spcAft>
            </a:pPr>
            <a:r>
              <a:rPr lang="en-US" sz="2400" kern="0" dirty="0">
                <a:latin typeface="Book Antiqua" pitchFamily="18" charset="0"/>
                <a:ea typeface="+mn-ea"/>
              </a:rPr>
              <a:t>Suppose that the demand increases k=4 times. What is the change in the optimal order quantity, cycle stock, and # of orders per year?</a:t>
            </a:r>
          </a:p>
          <a:p>
            <a:pPr>
              <a:spcAft>
                <a:spcPts val="1200"/>
              </a:spcAft>
            </a:pPr>
            <a:r>
              <a:rPr lang="en-US" sz="2400" kern="0" dirty="0">
                <a:latin typeface="Book Antiqua" pitchFamily="18" charset="0"/>
                <a:ea typeface="+mn-ea"/>
                <a:sym typeface="Wingdings" panose="05000000000000000000" pitchFamily="2" charset="2"/>
              </a:rPr>
              <a:t>S=100, H=9, D1= 7200, D2=4(7200)=28800, EOQ1 = 400</a:t>
            </a:r>
          </a:p>
          <a:p>
            <a:pPr>
              <a:spcAft>
                <a:spcPts val="1200"/>
              </a:spcAft>
            </a:pPr>
            <a:r>
              <a:rPr lang="en-US" sz="2400" kern="0" dirty="0">
                <a:latin typeface="Book Antiqua" pitchFamily="18" charset="0"/>
                <a:ea typeface="+mn-ea"/>
                <a:sym typeface="Wingdings" panose="05000000000000000000" pitchFamily="2" charset="2"/>
              </a:rPr>
              <a:t>EOQ1= SQRT(2*100*7200/9)  = 400</a:t>
            </a:r>
          </a:p>
          <a:p>
            <a:pPr>
              <a:spcAft>
                <a:spcPts val="1200"/>
              </a:spcAft>
            </a:pPr>
            <a:r>
              <a:rPr lang="en-US" sz="2400" kern="0" dirty="0">
                <a:latin typeface="Book Antiqua" pitchFamily="18" charset="0"/>
                <a:ea typeface="+mn-ea"/>
                <a:sym typeface="Wingdings" panose="05000000000000000000" pitchFamily="2" charset="2"/>
              </a:rPr>
              <a:t>EOQ2= SQRT(2*100*4(7200)/9)  = 800</a:t>
            </a:r>
          </a:p>
          <a:p>
            <a:pPr>
              <a:spcAft>
                <a:spcPts val="1200"/>
              </a:spcAft>
            </a:pPr>
            <a:r>
              <a:rPr lang="en-US" sz="2400" kern="0" dirty="0">
                <a:latin typeface="Book Antiqua" pitchFamily="18" charset="0"/>
                <a:ea typeface="+mn-ea"/>
                <a:sym typeface="Wingdings" panose="05000000000000000000" pitchFamily="2" charset="2"/>
              </a:rPr>
              <a:t>4D 2EOQ</a:t>
            </a:r>
          </a:p>
          <a:p>
            <a:pPr>
              <a:spcAft>
                <a:spcPts val="1200"/>
              </a:spcAft>
            </a:pPr>
            <a:r>
              <a:rPr lang="en-US" sz="2400" kern="0" dirty="0">
                <a:latin typeface="Book Antiqua" pitchFamily="18" charset="0"/>
                <a:ea typeface="+mn-ea"/>
                <a:sym typeface="Wingdings" panose="05000000000000000000" pitchFamily="2" charset="2"/>
              </a:rPr>
              <a:t>Demand is multiplied by K, EOQ is multiplied by SQRT(K)</a:t>
            </a:r>
          </a:p>
          <a:p>
            <a:pPr lvl="0" rtl="0"/>
            <a:endParaRPr lang="en-US" dirty="0">
              <a:sym typeface="Wingdings" panose="05000000000000000000" pitchFamily="2" charset="2"/>
            </a:endParaRPr>
          </a:p>
          <a:p>
            <a:pPr lvl="0" rtl="0"/>
            <a:endParaRPr lang="en-US" sz="1350" dirty="0"/>
          </a:p>
        </p:txBody>
      </p:sp>
    </p:spTree>
    <p:extLst>
      <p:ext uri="{BB962C8B-B14F-4D97-AF65-F5344CB8AC3E}">
        <p14:creationId xmlns:p14="http://schemas.microsoft.com/office/powerpoint/2010/main" val="345895124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ssolv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dissolv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dissolv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dissolv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dissolve">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dissolve">
                                      <p:cBhvr>
                                        <p:cTn id="32"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Box 11"/>
          <p:cNvSpPr txBox="1">
            <a:spLocks noChangeArrowheads="1"/>
          </p:cNvSpPr>
          <p:nvPr/>
        </p:nvSpPr>
        <p:spPr bwMode="auto">
          <a:xfrm>
            <a:off x="37011" y="0"/>
            <a:ext cx="9144000" cy="707886"/>
          </a:xfrm>
          <a:prstGeom prst="rect">
            <a:avLst/>
          </a:prstGeom>
          <a:noFill/>
          <a:ln w="9525">
            <a:noFill/>
            <a:miter lim="800000"/>
            <a:headEnd/>
            <a:tailEnd/>
          </a:ln>
        </p:spPr>
        <p:txBody>
          <a:bodyPr wrap="square">
            <a:spAutoFit/>
          </a:bodyPr>
          <a:lstStyle/>
          <a:p>
            <a:pPr>
              <a:spcAft>
                <a:spcPts val="600"/>
              </a:spcAft>
              <a:defRPr/>
            </a:pPr>
            <a:r>
              <a:rPr lang="en-US" sz="4000" dirty="0">
                <a:solidFill>
                  <a:srgbClr val="AA0000"/>
                </a:solidFill>
                <a:latin typeface="Impact" pitchFamily="34" charset="0"/>
              </a:rPr>
              <a:t>How to Reduce Inventory </a:t>
            </a:r>
          </a:p>
        </p:txBody>
      </p:sp>
      <p:graphicFrame>
        <p:nvGraphicFramePr>
          <p:cNvPr id="462854" name="Object 6"/>
          <p:cNvGraphicFramePr>
            <a:graphicFrameLocks noChangeAspect="1"/>
          </p:cNvGraphicFramePr>
          <p:nvPr>
            <p:extLst>
              <p:ext uri="{D42A27DB-BD31-4B8C-83A1-F6EECF244321}">
                <p14:modId xmlns:p14="http://schemas.microsoft.com/office/powerpoint/2010/main" val="3067250304"/>
              </p:ext>
            </p:extLst>
          </p:nvPr>
        </p:nvGraphicFramePr>
        <p:xfrm>
          <a:off x="3810000" y="972923"/>
          <a:ext cx="3597872" cy="1727845"/>
        </p:xfrm>
        <a:graphic>
          <a:graphicData uri="http://schemas.openxmlformats.org/presentationml/2006/ole">
            <mc:AlternateContent xmlns:mc="http://schemas.openxmlformats.org/markup-compatibility/2006">
              <mc:Choice xmlns:v="urn:schemas-microsoft-com:vml" Requires="v">
                <p:oleObj spid="_x0000_s1041" name="Equation" r:id="rId6" imgW="927000" imgH="444240" progId="Equation.3">
                  <p:embed/>
                </p:oleObj>
              </mc:Choice>
              <mc:Fallback>
                <p:oleObj name="Equation" r:id="rId6" imgW="927000" imgH="444240" progId="Equation.3">
                  <p:embed/>
                  <p:pic>
                    <p:nvPicPr>
                      <p:cNvPr id="462854" name="Object 6"/>
                      <p:cNvPicPr>
                        <a:picLocks noChangeAspect="1" noChangeArrowheads="1"/>
                      </p:cNvPicPr>
                      <p:nvPr/>
                    </p:nvPicPr>
                    <p:blipFill>
                      <a:blip r:embed="rId7"/>
                      <a:srcRect/>
                      <a:stretch>
                        <a:fillRect/>
                      </a:stretch>
                    </p:blipFill>
                    <p:spPr bwMode="auto">
                      <a:xfrm>
                        <a:off x="3810000" y="972923"/>
                        <a:ext cx="3597872" cy="1727845"/>
                      </a:xfrm>
                      <a:prstGeom prst="rect">
                        <a:avLst/>
                      </a:prstGeom>
                      <a:noFill/>
                    </p:spPr>
                  </p:pic>
                </p:oleObj>
              </mc:Fallback>
            </mc:AlternateContent>
          </a:graphicData>
        </a:graphic>
      </p:graphicFrame>
      <p:sp>
        <p:nvSpPr>
          <p:cNvPr id="9" name="TextBox 8"/>
          <p:cNvSpPr txBox="1"/>
          <p:nvPr/>
        </p:nvSpPr>
        <p:spPr>
          <a:xfrm>
            <a:off x="228600" y="2703016"/>
            <a:ext cx="11887200" cy="3416320"/>
          </a:xfrm>
          <a:prstGeom prst="rect">
            <a:avLst/>
          </a:prstGeom>
          <a:noFill/>
        </p:spPr>
        <p:txBody>
          <a:bodyPr wrap="square" rtlCol="0">
            <a:spAutoFit/>
          </a:bodyPr>
          <a:lstStyle/>
          <a:p>
            <a:r>
              <a:rPr lang="en-US" sz="2400" dirty="0">
                <a:latin typeface="Book Antiqua" pitchFamily="18" charset="0"/>
              </a:rPr>
              <a:t>To reduce EOQ we may </a:t>
            </a:r>
            <a:r>
              <a:rPr lang="en-US" sz="2400" b="1" dirty="0">
                <a:solidFill>
                  <a:srgbClr val="FF0000"/>
                </a:solidFill>
                <a:latin typeface="Book Antiqua" pitchFamily="18" charset="0"/>
              </a:rPr>
              <a:t>↓R</a:t>
            </a:r>
            <a:r>
              <a:rPr lang="en-US" sz="2400" b="1" dirty="0">
                <a:latin typeface="Book Antiqua" pitchFamily="18" charset="0"/>
              </a:rPr>
              <a:t>, </a:t>
            </a:r>
            <a:r>
              <a:rPr lang="en-US" sz="2400" b="1" dirty="0">
                <a:solidFill>
                  <a:srgbClr val="79DB1F"/>
                </a:solidFill>
                <a:latin typeface="Book Antiqua" pitchFamily="18" charset="0"/>
              </a:rPr>
              <a:t>↓ S</a:t>
            </a:r>
            <a:r>
              <a:rPr lang="en-US" sz="2400" b="1" dirty="0">
                <a:latin typeface="Book Antiqua" pitchFamily="18" charset="0"/>
              </a:rPr>
              <a:t>, </a:t>
            </a:r>
            <a:r>
              <a:rPr lang="en-US" sz="2400" b="1" dirty="0">
                <a:solidFill>
                  <a:srgbClr val="FF0000"/>
                </a:solidFill>
                <a:latin typeface="Book Antiqua" pitchFamily="18" charset="0"/>
              </a:rPr>
              <a:t>↑H</a:t>
            </a:r>
          </a:p>
          <a:p>
            <a:r>
              <a:rPr lang="en-US" sz="2400" dirty="0">
                <a:latin typeface="Book Antiqua" pitchFamily="18" charset="0"/>
              </a:rPr>
              <a:t>Two ways to reduce average inventory </a:t>
            </a:r>
          </a:p>
          <a:p>
            <a:r>
              <a:rPr lang="en-US" sz="2400" dirty="0">
                <a:solidFill>
                  <a:srgbClr val="C00000"/>
                </a:solidFill>
                <a:latin typeface="Book Antiqua" pitchFamily="18" charset="0"/>
              </a:rPr>
              <a:t>- Reduce S</a:t>
            </a:r>
          </a:p>
          <a:p>
            <a:r>
              <a:rPr lang="en-US" sz="2400" dirty="0">
                <a:solidFill>
                  <a:srgbClr val="C00000"/>
                </a:solidFill>
                <a:latin typeface="Book Antiqua" pitchFamily="18" charset="0"/>
              </a:rPr>
              <a:t>- Centralize</a:t>
            </a:r>
          </a:p>
          <a:p>
            <a:r>
              <a:rPr lang="en-US" sz="2400" dirty="0">
                <a:latin typeface="Book Antiqua" pitchFamily="18" charset="0"/>
              </a:rPr>
              <a:t>          S does not increase in proportion of Q</a:t>
            </a:r>
          </a:p>
          <a:p>
            <a:r>
              <a:rPr lang="en-US" sz="2400" dirty="0">
                <a:latin typeface="Book Antiqua" pitchFamily="18" charset="0"/>
              </a:rPr>
              <a:t>          EOQ increases as the square route of demand.        </a:t>
            </a:r>
          </a:p>
          <a:p>
            <a:r>
              <a:rPr lang="en-US" sz="2400" dirty="0">
                <a:latin typeface="Book Antiqua" pitchFamily="18" charset="0"/>
              </a:rPr>
              <a:t>          </a:t>
            </a:r>
          </a:p>
          <a:p>
            <a:r>
              <a:rPr lang="en-US" sz="2400" dirty="0">
                <a:solidFill>
                  <a:srgbClr val="C00000"/>
                </a:solidFill>
                <a:latin typeface="Book Antiqua" pitchFamily="18" charset="0"/>
              </a:rPr>
              <a:t>- Commonality</a:t>
            </a:r>
            <a:r>
              <a:rPr lang="en-US" sz="2400" dirty="0">
                <a:latin typeface="Book Antiqua" pitchFamily="18" charset="0"/>
              </a:rPr>
              <a:t>, modularization and standardization is another type of Centralization</a:t>
            </a:r>
          </a:p>
          <a:p>
            <a:r>
              <a:rPr lang="en-US" sz="2400" dirty="0">
                <a:solidFill>
                  <a:srgbClr val="C00000"/>
                </a:solidFill>
                <a:latin typeface="Book Antiqua" pitchFamily="18" charset="0"/>
              </a:rPr>
              <a:t>- Postponement, Delayed Differentiation</a:t>
            </a:r>
          </a:p>
        </p:txBody>
      </p:sp>
      <p:grpSp>
        <p:nvGrpSpPr>
          <p:cNvPr id="463179" name="SMARTInkShape-Group254">
            <a:extLst>
              <a:ext uri="{FF2B5EF4-FFF2-40B4-BE49-F238E27FC236}">
                <a16:creationId xmlns:a16="http://schemas.microsoft.com/office/drawing/2014/main" id="{A2339821-1A53-4CF1-86D5-D8D6B5EDD600}"/>
              </a:ext>
            </a:extLst>
          </p:cNvPr>
          <p:cNvGrpSpPr/>
          <p:nvPr/>
        </p:nvGrpSpPr>
        <p:grpSpPr>
          <a:xfrm>
            <a:off x="2783989" y="715051"/>
            <a:ext cx="1629262" cy="59052"/>
            <a:chOff x="2783989" y="715051"/>
            <a:chExt cx="1629262" cy="59052"/>
          </a:xfrm>
        </p:grpSpPr>
        <p:sp>
          <p:nvSpPr>
            <p:cNvPr id="463177" name="SMARTInkShape-341">
              <a:extLst>
                <a:ext uri="{FF2B5EF4-FFF2-40B4-BE49-F238E27FC236}">
                  <a16:creationId xmlns:a16="http://schemas.microsoft.com/office/drawing/2014/main" id="{75A19DE3-FC78-4B74-847C-CBD31FC7E058}"/>
                </a:ext>
              </a:extLst>
            </p:cNvPr>
            <p:cNvSpPr/>
            <p:nvPr>
              <p:custDataLst>
                <p:tags r:id="rId3"/>
              </p:custDataLst>
            </p:nvPr>
          </p:nvSpPr>
          <p:spPr bwMode="auto">
            <a:xfrm>
              <a:off x="2783989" y="754513"/>
              <a:ext cx="204156" cy="19590"/>
            </a:xfrm>
            <a:custGeom>
              <a:avLst/>
              <a:gdLst/>
              <a:ahLst/>
              <a:cxnLst/>
              <a:rect l="0" t="0" r="0" b="0"/>
              <a:pathLst>
                <a:path w="204156" h="19590">
                  <a:moveTo>
                    <a:pt x="0" y="19589"/>
                  </a:moveTo>
                  <a:lnTo>
                    <a:pt x="0" y="19589"/>
                  </a:lnTo>
                  <a:lnTo>
                    <a:pt x="36701" y="15527"/>
                  </a:lnTo>
                  <a:lnTo>
                    <a:pt x="92010" y="10025"/>
                  </a:lnTo>
                  <a:lnTo>
                    <a:pt x="147227" y="4945"/>
                  </a:lnTo>
                  <a:lnTo>
                    <a:pt x="202382" y="148"/>
                  </a:lnTo>
                  <a:lnTo>
                    <a:pt x="204155" y="0"/>
                  </a:lnTo>
                </a:path>
              </a:pathLst>
            </a:custGeom>
            <a:noFill/>
            <a:ln w="19050" cap="flat" cmpd="sng" algn="ctr">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
          <p:nvSpPr>
            <p:cNvPr id="463178" name="SMARTInkShape-342">
              <a:extLst>
                <a:ext uri="{FF2B5EF4-FFF2-40B4-BE49-F238E27FC236}">
                  <a16:creationId xmlns:a16="http://schemas.microsoft.com/office/drawing/2014/main" id="{5BA27459-CA21-4348-B152-462A06EE9EFE}"/>
                </a:ext>
              </a:extLst>
            </p:cNvPr>
            <p:cNvSpPr/>
            <p:nvPr>
              <p:custDataLst>
                <p:tags r:id="rId4"/>
              </p:custDataLst>
            </p:nvPr>
          </p:nvSpPr>
          <p:spPr bwMode="auto">
            <a:xfrm>
              <a:off x="3812148" y="715051"/>
              <a:ext cx="601103" cy="53300"/>
            </a:xfrm>
            <a:custGeom>
              <a:avLst/>
              <a:gdLst/>
              <a:ahLst/>
              <a:cxnLst/>
              <a:rect l="0" t="0" r="0" b="0"/>
              <a:pathLst>
                <a:path w="601103" h="53300">
                  <a:moveTo>
                    <a:pt x="0" y="0"/>
                  </a:moveTo>
                  <a:lnTo>
                    <a:pt x="0" y="0"/>
                  </a:lnTo>
                  <a:lnTo>
                    <a:pt x="24530" y="547"/>
                  </a:lnTo>
                  <a:lnTo>
                    <a:pt x="67143" y="1903"/>
                  </a:lnTo>
                  <a:lnTo>
                    <a:pt x="108957" y="3513"/>
                  </a:lnTo>
                  <a:lnTo>
                    <a:pt x="150239" y="5291"/>
                  </a:lnTo>
                  <a:lnTo>
                    <a:pt x="189754" y="6477"/>
                  </a:lnTo>
                  <a:lnTo>
                    <a:pt x="228093" y="7268"/>
                  </a:lnTo>
                  <a:lnTo>
                    <a:pt x="265646" y="7795"/>
                  </a:lnTo>
                  <a:lnTo>
                    <a:pt x="301264" y="9557"/>
                  </a:lnTo>
                  <a:lnTo>
                    <a:pt x="335593" y="12144"/>
                  </a:lnTo>
                  <a:lnTo>
                    <a:pt x="369063" y="15279"/>
                  </a:lnTo>
                  <a:lnTo>
                    <a:pt x="400548" y="18780"/>
                  </a:lnTo>
                  <a:lnTo>
                    <a:pt x="430710" y="22525"/>
                  </a:lnTo>
                  <a:lnTo>
                    <a:pt x="459991" y="26433"/>
                  </a:lnTo>
                  <a:lnTo>
                    <a:pt x="488684" y="31155"/>
                  </a:lnTo>
                  <a:lnTo>
                    <a:pt x="516984" y="36420"/>
                  </a:lnTo>
                  <a:lnTo>
                    <a:pt x="545023" y="42046"/>
                  </a:lnTo>
                  <a:lnTo>
                    <a:pt x="601102" y="53299"/>
                  </a:lnTo>
                </a:path>
              </a:pathLst>
            </a:custGeom>
            <a:noFill/>
            <a:ln w="19050" cap="flat" cmpd="sng" algn="ctr">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grpSp>
      <p:sp>
        <p:nvSpPr>
          <p:cNvPr id="463180" name="SMARTInkShape-343">
            <a:extLst>
              <a:ext uri="{FF2B5EF4-FFF2-40B4-BE49-F238E27FC236}">
                <a16:creationId xmlns:a16="http://schemas.microsoft.com/office/drawing/2014/main" id="{4C25C9C3-DA33-423E-AFAD-CA944A605237}"/>
              </a:ext>
            </a:extLst>
          </p:cNvPr>
          <p:cNvSpPr/>
          <p:nvPr>
            <p:custDataLst>
              <p:tags r:id="rId2"/>
            </p:custDataLst>
          </p:nvPr>
        </p:nvSpPr>
        <p:spPr bwMode="auto">
          <a:xfrm>
            <a:off x="9443709" y="4459658"/>
            <a:ext cx="6325" cy="25945"/>
          </a:xfrm>
          <a:custGeom>
            <a:avLst/>
            <a:gdLst/>
            <a:ahLst/>
            <a:cxnLst/>
            <a:rect l="0" t="0" r="0" b="0"/>
            <a:pathLst>
              <a:path w="6325" h="25945">
                <a:moveTo>
                  <a:pt x="6324" y="0"/>
                </a:moveTo>
                <a:lnTo>
                  <a:pt x="6324" y="0"/>
                </a:lnTo>
                <a:lnTo>
                  <a:pt x="1956" y="19295"/>
                </a:lnTo>
                <a:lnTo>
                  <a:pt x="0" y="25944"/>
                </a:lnTo>
              </a:path>
            </a:pathLst>
          </a:custGeom>
          <a:noFill/>
          <a:ln w="19050" cap="flat" cmpd="sng" algn="ctr">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Tree>
    <p:extLst>
      <p:ext uri="{BB962C8B-B14F-4D97-AF65-F5344CB8AC3E}">
        <p14:creationId xmlns:p14="http://schemas.microsoft.com/office/powerpoint/2010/main" val="1028659420"/>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62854"/>
                                        </p:tgtEl>
                                        <p:attrNameLst>
                                          <p:attrName>style.visibility</p:attrName>
                                        </p:attrNameLst>
                                      </p:cBhvr>
                                      <p:to>
                                        <p:strVal val="visible"/>
                                      </p:to>
                                    </p:set>
                                    <p:animEffect transition="in" filter="dissolve">
                                      <p:cBhvr>
                                        <p:cTn id="7" dur="500"/>
                                        <p:tgtEl>
                                          <p:spTgt spid="46285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dissolve">
                                      <p:cBhvr>
                                        <p:cTn id="12" dur="500"/>
                                        <p:tgtEl>
                                          <p:spTgt spid="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9">
                                            <p:txEl>
                                              <p:pRg st="1" end="1"/>
                                            </p:txEl>
                                          </p:spTgt>
                                        </p:tgtEl>
                                        <p:attrNameLst>
                                          <p:attrName>style.visibility</p:attrName>
                                        </p:attrNameLst>
                                      </p:cBhvr>
                                      <p:to>
                                        <p:strVal val="visible"/>
                                      </p:to>
                                    </p:set>
                                    <p:animEffect transition="in" filter="dissolve">
                                      <p:cBhvr>
                                        <p:cTn id="17" dur="500"/>
                                        <p:tgtEl>
                                          <p:spTgt spid="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9">
                                            <p:txEl>
                                              <p:pRg st="2" end="2"/>
                                            </p:txEl>
                                          </p:spTgt>
                                        </p:tgtEl>
                                        <p:attrNameLst>
                                          <p:attrName>style.visibility</p:attrName>
                                        </p:attrNameLst>
                                      </p:cBhvr>
                                      <p:to>
                                        <p:strVal val="visible"/>
                                      </p:to>
                                    </p:set>
                                    <p:animEffect transition="in" filter="dissolve">
                                      <p:cBhvr>
                                        <p:cTn id="22" dur="500"/>
                                        <p:tgtEl>
                                          <p:spTgt spid="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9">
                                            <p:txEl>
                                              <p:pRg st="3" end="3"/>
                                            </p:txEl>
                                          </p:spTgt>
                                        </p:tgtEl>
                                        <p:attrNameLst>
                                          <p:attrName>style.visibility</p:attrName>
                                        </p:attrNameLst>
                                      </p:cBhvr>
                                      <p:to>
                                        <p:strVal val="visible"/>
                                      </p:to>
                                    </p:set>
                                    <p:animEffect transition="in" filter="dissolve">
                                      <p:cBhvr>
                                        <p:cTn id="27" dur="500"/>
                                        <p:tgtEl>
                                          <p:spTgt spid="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9">
                                            <p:txEl>
                                              <p:pRg st="4" end="4"/>
                                            </p:txEl>
                                          </p:spTgt>
                                        </p:tgtEl>
                                        <p:attrNameLst>
                                          <p:attrName>style.visibility</p:attrName>
                                        </p:attrNameLst>
                                      </p:cBhvr>
                                      <p:to>
                                        <p:strVal val="visible"/>
                                      </p:to>
                                    </p:set>
                                    <p:animEffect transition="in" filter="dissolve">
                                      <p:cBhvr>
                                        <p:cTn id="32" dur="500"/>
                                        <p:tgtEl>
                                          <p:spTgt spid="9">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9">
                                            <p:txEl>
                                              <p:pRg st="5" end="5"/>
                                            </p:txEl>
                                          </p:spTgt>
                                        </p:tgtEl>
                                        <p:attrNameLst>
                                          <p:attrName>style.visibility</p:attrName>
                                        </p:attrNameLst>
                                      </p:cBhvr>
                                      <p:to>
                                        <p:strVal val="visible"/>
                                      </p:to>
                                    </p:set>
                                    <p:animEffect transition="in" filter="dissolve">
                                      <p:cBhvr>
                                        <p:cTn id="37" dur="500"/>
                                        <p:tgtEl>
                                          <p:spTgt spid="9">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9">
                                            <p:txEl>
                                              <p:pRg st="6" end="6"/>
                                            </p:txEl>
                                          </p:spTgt>
                                        </p:tgtEl>
                                        <p:attrNameLst>
                                          <p:attrName>style.visibility</p:attrName>
                                        </p:attrNameLst>
                                      </p:cBhvr>
                                      <p:to>
                                        <p:strVal val="visible"/>
                                      </p:to>
                                    </p:set>
                                    <p:animEffect transition="in" filter="dissolve">
                                      <p:cBhvr>
                                        <p:cTn id="42" dur="500"/>
                                        <p:tgtEl>
                                          <p:spTgt spid="9">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9">
                                            <p:txEl>
                                              <p:pRg st="7" end="7"/>
                                            </p:txEl>
                                          </p:spTgt>
                                        </p:tgtEl>
                                        <p:attrNameLst>
                                          <p:attrName>style.visibility</p:attrName>
                                        </p:attrNameLst>
                                      </p:cBhvr>
                                      <p:to>
                                        <p:strVal val="visible"/>
                                      </p:to>
                                    </p:set>
                                    <p:animEffect transition="in" filter="dissolve">
                                      <p:cBhvr>
                                        <p:cTn id="47" dur="500"/>
                                        <p:tgtEl>
                                          <p:spTgt spid="9">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9">
                                            <p:txEl>
                                              <p:pRg st="8" end="8"/>
                                            </p:txEl>
                                          </p:spTgt>
                                        </p:tgtEl>
                                        <p:attrNameLst>
                                          <p:attrName>style.visibility</p:attrName>
                                        </p:attrNameLst>
                                      </p:cBhvr>
                                      <p:to>
                                        <p:strVal val="visible"/>
                                      </p:to>
                                    </p:set>
                                    <p:animEffect transition="in" filter="dissolve">
                                      <p:cBhvr>
                                        <p:cTn id="52" dur="500"/>
                                        <p:tgtEl>
                                          <p:spTgt spid="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2" name="Rectangle 2"/>
          <p:cNvSpPr>
            <a:spLocks noGrp="1" noChangeArrowheads="1"/>
          </p:cNvSpPr>
          <p:nvPr>
            <p:ph type="title"/>
          </p:nvPr>
        </p:nvSpPr>
        <p:spPr>
          <a:xfrm>
            <a:off x="0" y="-19594"/>
            <a:ext cx="12192000" cy="629194"/>
          </a:xfrm>
        </p:spPr>
        <p:txBody>
          <a:bodyPr/>
          <a:lstStyle/>
          <a:p>
            <a:pPr lvl="0"/>
            <a:r>
              <a:rPr lang="en-US" dirty="0"/>
              <a:t>Reducing S – JIT</a:t>
            </a:r>
          </a:p>
        </p:txBody>
      </p:sp>
      <p:sp>
        <p:nvSpPr>
          <p:cNvPr id="8" name="Rectangle 2">
            <a:extLst>
              <a:ext uri="{FF2B5EF4-FFF2-40B4-BE49-F238E27FC236}">
                <a16:creationId xmlns:a16="http://schemas.microsoft.com/office/drawing/2014/main" id="{7565D4FB-FC4C-4556-A1FC-3DDC34C298E9}"/>
              </a:ext>
            </a:extLst>
          </p:cNvPr>
          <p:cNvSpPr txBox="1">
            <a:spLocks noChangeArrowheads="1"/>
          </p:cNvSpPr>
          <p:nvPr/>
        </p:nvSpPr>
        <p:spPr bwMode="gray">
          <a:xfrm>
            <a:off x="30480" y="772886"/>
            <a:ext cx="12161520" cy="303711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sz="3600">
                <a:solidFill>
                  <a:srgbClr val="A8000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a:lstStyle>
          <a:p>
            <a:pPr marL="342900" indent="-342900">
              <a:buFont typeface="Wingdings" panose="05000000000000000000" pitchFamily="2" charset="2"/>
              <a:buChar char="p"/>
            </a:pPr>
            <a:r>
              <a:rPr lang="en-US" sz="2400" dirty="0">
                <a:solidFill>
                  <a:schemeClr val="tx1"/>
                </a:solidFill>
                <a:latin typeface="Book Antiqua" panose="02040602050305030304" pitchFamily="18" charset="0"/>
                <a:ea typeface="ＭＳ Ｐゴシック" charset="-128"/>
                <a:cs typeface="+mn-cs"/>
              </a:rPr>
              <a:t>By considering fixed cost as a setup cost, EOQ can be used to determine optimal production size. </a:t>
            </a:r>
          </a:p>
          <a:p>
            <a:pPr marL="342900" indent="-342900">
              <a:buFont typeface="Wingdings" panose="05000000000000000000" pitchFamily="2" charset="2"/>
              <a:buChar char="p"/>
            </a:pPr>
            <a:r>
              <a:rPr lang="en-US" sz="2400" dirty="0">
                <a:solidFill>
                  <a:schemeClr val="tx1"/>
                </a:solidFill>
                <a:latin typeface="Book Antiqua" panose="02040602050305030304" pitchFamily="18" charset="0"/>
                <a:ea typeface="ＭＳ Ｐゴシック" charset="-128"/>
                <a:cs typeface="+mn-cs"/>
              </a:rPr>
              <a:t>Setup time reduction in just-in-time (JIT) production systems leads to smaller batches.</a:t>
            </a:r>
          </a:p>
          <a:p>
            <a:pPr marL="800100" lvl="1" indent="-342900">
              <a:buFont typeface="Wingdings" panose="05000000000000000000" pitchFamily="2" charset="2"/>
              <a:buChar char="n"/>
            </a:pPr>
            <a:r>
              <a:rPr lang="en-US" sz="2400" dirty="0">
                <a:solidFill>
                  <a:schemeClr val="tx1"/>
                </a:solidFill>
                <a:latin typeface="Book Antiqua" panose="02040602050305030304" pitchFamily="18" charset="0"/>
                <a:ea typeface="ＭＳ Ｐゴシック" charset="-128"/>
                <a:cs typeface="+mn-cs"/>
              </a:rPr>
              <a:t>Equipment with low set-up times</a:t>
            </a:r>
          </a:p>
          <a:p>
            <a:pPr marL="800100" lvl="1" indent="-342900">
              <a:buFont typeface="Wingdings" panose="05000000000000000000" pitchFamily="2" charset="2"/>
              <a:buChar char="n"/>
            </a:pPr>
            <a:r>
              <a:rPr lang="en-US" sz="2400" dirty="0">
                <a:solidFill>
                  <a:schemeClr val="tx1"/>
                </a:solidFill>
                <a:latin typeface="Book Antiqua" panose="02040602050305030304" pitchFamily="18" charset="0"/>
                <a:ea typeface="ＭＳ Ｐゴシック" charset="-128"/>
                <a:cs typeface="+mn-cs"/>
              </a:rPr>
              <a:t>Nearby suppliers with long-term relationships</a:t>
            </a:r>
          </a:p>
          <a:p>
            <a:pPr marL="800100" lvl="1" indent="-342900">
              <a:buFont typeface="Wingdings" panose="05000000000000000000" pitchFamily="2" charset="2"/>
              <a:buChar char="n"/>
            </a:pPr>
            <a:r>
              <a:rPr lang="en-US" sz="2400" dirty="0">
                <a:solidFill>
                  <a:schemeClr val="tx1"/>
                </a:solidFill>
                <a:latin typeface="Book Antiqua" panose="02040602050305030304" pitchFamily="18" charset="0"/>
                <a:ea typeface="ＭＳ Ｐゴシック" charset="-128"/>
                <a:cs typeface="+mn-cs"/>
              </a:rPr>
              <a:t>Uniform plant loading</a:t>
            </a:r>
          </a:p>
          <a:p>
            <a:pPr marL="800100" lvl="1" indent="-342900">
              <a:buFont typeface="Wingdings" panose="05000000000000000000" pitchFamily="2" charset="2"/>
              <a:buChar char="n"/>
            </a:pPr>
            <a:r>
              <a:rPr lang="en-US" sz="2400" dirty="0">
                <a:solidFill>
                  <a:schemeClr val="tx1"/>
                </a:solidFill>
                <a:latin typeface="Book Antiqua" panose="02040602050305030304" pitchFamily="18" charset="0"/>
                <a:ea typeface="ＭＳ Ｐゴシック" charset="-128"/>
                <a:cs typeface="+mn-cs"/>
              </a:rPr>
              <a:t>Low inventories with tight control</a:t>
            </a:r>
          </a:p>
          <a:p>
            <a:pPr marL="800100" lvl="1" indent="-342900">
              <a:buFont typeface="Wingdings" panose="05000000000000000000" pitchFamily="2" charset="2"/>
              <a:buChar char="n"/>
            </a:pPr>
            <a:r>
              <a:rPr lang="en-US" sz="2400" dirty="0">
                <a:solidFill>
                  <a:schemeClr val="tx1"/>
                </a:solidFill>
                <a:latin typeface="Book Antiqua" panose="02040602050305030304" pitchFamily="18" charset="0"/>
                <a:ea typeface="ＭＳ Ｐゴシック" charset="-128"/>
                <a:cs typeface="+mn-cs"/>
              </a:rPr>
              <a:t>Small batch and mixed-model production</a:t>
            </a:r>
          </a:p>
        </p:txBody>
      </p:sp>
    </p:spTree>
    <p:extLst>
      <p:ext uri="{BB962C8B-B14F-4D97-AF65-F5344CB8AC3E}">
        <p14:creationId xmlns:p14="http://schemas.microsoft.com/office/powerpoint/2010/main" val="417038083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dissolv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dissolve">
                                      <p:cBhvr>
                                        <p:cTn id="12" dur="500"/>
                                        <p:tgtEl>
                                          <p:spTgt spid="8">
                                            <p:txEl>
                                              <p:pRg st="1" end="1"/>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animEffect transition="in" filter="dissolve">
                                      <p:cBhvr>
                                        <p:cTn id="15" dur="500"/>
                                        <p:tgtEl>
                                          <p:spTgt spid="8">
                                            <p:txEl>
                                              <p:pRg st="2" end="2"/>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8">
                                            <p:txEl>
                                              <p:pRg st="3" end="3"/>
                                            </p:txEl>
                                          </p:spTgt>
                                        </p:tgtEl>
                                        <p:attrNameLst>
                                          <p:attrName>style.visibility</p:attrName>
                                        </p:attrNameLst>
                                      </p:cBhvr>
                                      <p:to>
                                        <p:strVal val="visible"/>
                                      </p:to>
                                    </p:set>
                                    <p:animEffect transition="in" filter="dissolve">
                                      <p:cBhvr>
                                        <p:cTn id="18" dur="500"/>
                                        <p:tgtEl>
                                          <p:spTgt spid="8">
                                            <p:txEl>
                                              <p:pRg st="3" end="3"/>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8">
                                            <p:txEl>
                                              <p:pRg st="4" end="4"/>
                                            </p:txEl>
                                          </p:spTgt>
                                        </p:tgtEl>
                                        <p:attrNameLst>
                                          <p:attrName>style.visibility</p:attrName>
                                        </p:attrNameLst>
                                      </p:cBhvr>
                                      <p:to>
                                        <p:strVal val="visible"/>
                                      </p:to>
                                    </p:set>
                                    <p:animEffect transition="in" filter="dissolve">
                                      <p:cBhvr>
                                        <p:cTn id="21" dur="500"/>
                                        <p:tgtEl>
                                          <p:spTgt spid="8">
                                            <p:txEl>
                                              <p:pRg st="4" end="4"/>
                                            </p:txEl>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8">
                                            <p:txEl>
                                              <p:pRg st="5" end="5"/>
                                            </p:txEl>
                                          </p:spTgt>
                                        </p:tgtEl>
                                        <p:attrNameLst>
                                          <p:attrName>style.visibility</p:attrName>
                                        </p:attrNameLst>
                                      </p:cBhvr>
                                      <p:to>
                                        <p:strVal val="visible"/>
                                      </p:to>
                                    </p:set>
                                    <p:animEffect transition="in" filter="dissolve">
                                      <p:cBhvr>
                                        <p:cTn id="24" dur="500"/>
                                        <p:tgtEl>
                                          <p:spTgt spid="8">
                                            <p:txEl>
                                              <p:pRg st="5" end="5"/>
                                            </p:txEl>
                                          </p:spTgt>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8">
                                            <p:txEl>
                                              <p:pRg st="6" end="6"/>
                                            </p:txEl>
                                          </p:spTgt>
                                        </p:tgtEl>
                                        <p:attrNameLst>
                                          <p:attrName>style.visibility</p:attrName>
                                        </p:attrNameLst>
                                      </p:cBhvr>
                                      <p:to>
                                        <p:strVal val="visible"/>
                                      </p:to>
                                    </p:set>
                                    <p:animEffect transition="in" filter="dissolve">
                                      <p:cBhvr>
                                        <p:cTn id="27" dur="500"/>
                                        <p:tgtEl>
                                          <p:spTgt spid="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2" name="Rectangle 2"/>
          <p:cNvSpPr>
            <a:spLocks noGrp="1" noChangeArrowheads="1"/>
          </p:cNvSpPr>
          <p:nvPr>
            <p:ph type="title"/>
          </p:nvPr>
        </p:nvSpPr>
        <p:spPr/>
        <p:txBody>
          <a:bodyPr/>
          <a:lstStyle/>
          <a:p>
            <a:pPr lvl="0"/>
            <a:r>
              <a:rPr lang="en-US" dirty="0"/>
              <a:t>Mixed Model Production </a:t>
            </a:r>
          </a:p>
        </p:txBody>
      </p:sp>
      <p:sp>
        <p:nvSpPr>
          <p:cNvPr id="8" name="Rectangle 2">
            <a:extLst>
              <a:ext uri="{FF2B5EF4-FFF2-40B4-BE49-F238E27FC236}">
                <a16:creationId xmlns:a16="http://schemas.microsoft.com/office/drawing/2014/main" id="{7565D4FB-FC4C-4556-A1FC-3DDC34C298E9}"/>
              </a:ext>
            </a:extLst>
          </p:cNvPr>
          <p:cNvSpPr txBox="1">
            <a:spLocks noChangeArrowheads="1"/>
          </p:cNvSpPr>
          <p:nvPr/>
        </p:nvSpPr>
        <p:spPr bwMode="gray">
          <a:xfrm>
            <a:off x="30480" y="772886"/>
            <a:ext cx="12161520" cy="341811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sz="3600">
                <a:solidFill>
                  <a:srgbClr val="A8000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a:lstStyle>
          <a:p>
            <a:r>
              <a:rPr lang="en-US" sz="2400" dirty="0">
                <a:solidFill>
                  <a:schemeClr val="tx1"/>
                </a:solidFill>
                <a:latin typeface="Book Antiqua" panose="02040602050305030304" pitchFamily="18" charset="0"/>
                <a:ea typeface="ＭＳ Ｐゴシック" charset="-128"/>
                <a:cs typeface="+mn-cs"/>
              </a:rPr>
              <a:t>Three products A, B, C. Production time: each 10 mins (Tp=10 mins). </a:t>
            </a:r>
          </a:p>
          <a:p>
            <a:r>
              <a:rPr lang="en-US" sz="2400" dirty="0">
                <a:solidFill>
                  <a:schemeClr val="tx1"/>
                </a:solidFill>
                <a:latin typeface="Book Antiqua" panose="02040602050305030304" pitchFamily="18" charset="0"/>
                <a:ea typeface="ＭＳ Ｐゴシック" charset="-128"/>
                <a:cs typeface="+mn-cs"/>
              </a:rPr>
              <a:t>Plant is working 5 days a week, 10 hours a day.</a:t>
            </a:r>
          </a:p>
          <a:p>
            <a:r>
              <a:rPr lang="en-US" sz="2400" dirty="0">
                <a:solidFill>
                  <a:schemeClr val="tx1"/>
                </a:solidFill>
                <a:latin typeface="Book Antiqua" panose="02040602050305030304" pitchFamily="18" charset="0"/>
                <a:ea typeface="ＭＳ Ｐゴシック" charset="-128"/>
                <a:cs typeface="+mn-cs"/>
              </a:rPr>
              <a:t>Demand at down stream station is  A:3, B:2, C:1  units per hour. </a:t>
            </a:r>
          </a:p>
          <a:p>
            <a:r>
              <a:rPr lang="en-US" sz="2400" dirty="0">
                <a:solidFill>
                  <a:schemeClr val="tx1"/>
                </a:solidFill>
                <a:latin typeface="Book Antiqua" panose="02040602050305030304" pitchFamily="18" charset="0"/>
                <a:ea typeface="ＭＳ Ｐゴシック" charset="-128"/>
                <a:cs typeface="+mn-cs"/>
              </a:rPr>
              <a:t>The upstream station in each production run produces one week of demand: A(150), B(100), and C(50).</a:t>
            </a:r>
          </a:p>
          <a:p>
            <a:r>
              <a:rPr lang="en-US" sz="2400" dirty="0">
                <a:solidFill>
                  <a:schemeClr val="tx1"/>
                </a:solidFill>
                <a:latin typeface="Book Antiqua" panose="02040602050305030304" pitchFamily="18" charset="0"/>
                <a:ea typeface="ＭＳ Ｐゴシック" charset="-128"/>
                <a:cs typeface="+mn-cs"/>
              </a:rPr>
              <a:t>While the customer need it at hourly rates (either to consume or use it in production of another item) we ship it at weekly demand.</a:t>
            </a:r>
          </a:p>
          <a:p>
            <a:r>
              <a:rPr lang="en-US" sz="2400" dirty="0">
                <a:solidFill>
                  <a:schemeClr val="tx1"/>
                </a:solidFill>
                <a:latin typeface="Book Antiqua" panose="02040602050305030304" pitchFamily="18" charset="0"/>
                <a:ea typeface="ＭＳ Ｐゴシック" charset="-128"/>
                <a:cs typeface="+mn-cs"/>
              </a:rPr>
              <a:t>Icycle = A(75), B(50), C(25). That is 150</a:t>
            </a:r>
          </a:p>
          <a:p>
            <a:r>
              <a:rPr lang="en-US" sz="2400" dirty="0">
                <a:solidFill>
                  <a:schemeClr val="tx1"/>
                </a:solidFill>
                <a:latin typeface="Book Antiqua" panose="02040602050305030304" pitchFamily="18" charset="0"/>
                <a:ea typeface="ＭＳ Ｐゴシック" charset="-128"/>
                <a:cs typeface="+mn-cs"/>
              </a:rPr>
              <a:t>What if we produce AAABBC. Then the </a:t>
            </a:r>
            <a:r>
              <a:rPr lang="en-US" sz="2400" dirty="0" err="1">
                <a:solidFill>
                  <a:schemeClr val="tx1"/>
                </a:solidFill>
                <a:latin typeface="Book Antiqua" panose="02040602050305030304" pitchFamily="18" charset="0"/>
                <a:ea typeface="ＭＳ Ｐゴシック" charset="-128"/>
                <a:cs typeface="+mn-cs"/>
              </a:rPr>
              <a:t>Icycle</a:t>
            </a:r>
            <a:r>
              <a:rPr lang="en-US" sz="2400" dirty="0">
                <a:solidFill>
                  <a:schemeClr val="tx1"/>
                </a:solidFill>
                <a:latin typeface="Book Antiqua" panose="02040602050305030304" pitchFamily="18" charset="0"/>
                <a:ea typeface="ＭＳ Ｐゴシック" charset="-128"/>
                <a:cs typeface="+mn-cs"/>
              </a:rPr>
              <a:t> is 3. An even better model is ABACBA</a:t>
            </a:r>
          </a:p>
          <a:p>
            <a:endParaRPr lang="en-US" sz="2400" dirty="0">
              <a:solidFill>
                <a:schemeClr val="tx1"/>
              </a:solidFill>
              <a:latin typeface="Book Antiqua" panose="02040602050305030304" pitchFamily="18" charset="0"/>
              <a:ea typeface="ＭＳ Ｐゴシック" charset="-128"/>
              <a:cs typeface="+mn-cs"/>
            </a:endParaRPr>
          </a:p>
        </p:txBody>
      </p:sp>
      <p:pic>
        <p:nvPicPr>
          <p:cNvPr id="4" name="Picture 3">
            <a:extLst>
              <a:ext uri="{FF2B5EF4-FFF2-40B4-BE49-F238E27FC236}">
                <a16:creationId xmlns:a16="http://schemas.microsoft.com/office/drawing/2014/main" id="{A99F2261-5877-40C7-9CC0-C20024E602E2}"/>
              </a:ext>
            </a:extLst>
          </p:cNvPr>
          <p:cNvPicPr>
            <a:picLocks noChangeAspect="1"/>
          </p:cNvPicPr>
          <p:nvPr/>
        </p:nvPicPr>
        <p:blipFill>
          <a:blip r:embed="rId3"/>
          <a:stretch>
            <a:fillRect/>
          </a:stretch>
        </p:blipFill>
        <p:spPr>
          <a:xfrm>
            <a:off x="228600" y="5070100"/>
            <a:ext cx="5105400" cy="1146923"/>
          </a:xfrm>
          <a:prstGeom prst="rect">
            <a:avLst/>
          </a:prstGeom>
        </p:spPr>
      </p:pic>
      <p:pic>
        <p:nvPicPr>
          <p:cNvPr id="5" name="Picture 4">
            <a:extLst>
              <a:ext uri="{FF2B5EF4-FFF2-40B4-BE49-F238E27FC236}">
                <a16:creationId xmlns:a16="http://schemas.microsoft.com/office/drawing/2014/main" id="{2341F560-B0E1-45C5-B419-E4FD9D981557}"/>
              </a:ext>
            </a:extLst>
          </p:cNvPr>
          <p:cNvPicPr>
            <a:picLocks noChangeAspect="1"/>
          </p:cNvPicPr>
          <p:nvPr/>
        </p:nvPicPr>
        <p:blipFill>
          <a:blip r:embed="rId4"/>
          <a:stretch>
            <a:fillRect/>
          </a:stretch>
        </p:blipFill>
        <p:spPr>
          <a:xfrm>
            <a:off x="5638800" y="4952998"/>
            <a:ext cx="6067425" cy="1381125"/>
          </a:xfrm>
          <a:prstGeom prst="rect">
            <a:avLst/>
          </a:prstGeom>
        </p:spPr>
      </p:pic>
    </p:spTree>
    <p:extLst>
      <p:ext uri="{BB962C8B-B14F-4D97-AF65-F5344CB8AC3E}">
        <p14:creationId xmlns:p14="http://schemas.microsoft.com/office/powerpoint/2010/main" val="321048451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dissolv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dissolve">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dissolve">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dissolve">
                                      <p:cBhvr>
                                        <p:cTn id="22" dur="5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dissolve">
                                      <p:cBhvr>
                                        <p:cTn id="27" dur="500"/>
                                        <p:tgtEl>
                                          <p:spTgt spid="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8">
                                            <p:txEl>
                                              <p:pRg st="5" end="5"/>
                                            </p:txEl>
                                          </p:spTgt>
                                        </p:tgtEl>
                                        <p:attrNameLst>
                                          <p:attrName>style.visibility</p:attrName>
                                        </p:attrNameLst>
                                      </p:cBhvr>
                                      <p:to>
                                        <p:strVal val="visible"/>
                                      </p:to>
                                    </p:set>
                                    <p:animEffect transition="in" filter="dissolve">
                                      <p:cBhvr>
                                        <p:cTn id="32" dur="500"/>
                                        <p:tgtEl>
                                          <p:spTgt spid="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8">
                                            <p:txEl>
                                              <p:pRg st="6" end="6"/>
                                            </p:txEl>
                                          </p:spTgt>
                                        </p:tgtEl>
                                        <p:attrNameLst>
                                          <p:attrName>style.visibility</p:attrName>
                                        </p:attrNameLst>
                                      </p:cBhvr>
                                      <p:to>
                                        <p:strVal val="visible"/>
                                      </p:to>
                                    </p:set>
                                    <p:animEffect transition="in" filter="dissolve">
                                      <p:cBhvr>
                                        <p:cTn id="37" dur="500"/>
                                        <p:tgtEl>
                                          <p:spTgt spid="8">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dissolve">
                                      <p:cBhvr>
                                        <p:cTn id="42" dur="500"/>
                                        <p:tgtEl>
                                          <p:spTgt spid="4"/>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5"/>
                                        </p:tgtEl>
                                        <p:attrNameLst>
                                          <p:attrName>style.visibility</p:attrName>
                                        </p:attrNameLst>
                                      </p:cBhvr>
                                      <p:to>
                                        <p:strVal val="visible"/>
                                      </p:to>
                                    </p:set>
                                    <p:animEffect transition="in" filter="dissolve">
                                      <p:cBhvr>
                                        <p:cTn id="4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731D2AA-5CCB-439C-BC02-E1793CB8124B}"/>
              </a:ext>
            </a:extLst>
          </p:cNvPr>
          <p:cNvSpPr>
            <a:spLocks noGrp="1"/>
          </p:cNvSpPr>
          <p:nvPr>
            <p:ph idx="1"/>
          </p:nvPr>
        </p:nvSpPr>
        <p:spPr>
          <a:xfrm>
            <a:off x="20782" y="748145"/>
            <a:ext cx="12192000" cy="5715000"/>
          </a:xfrm>
        </p:spPr>
        <p:txBody>
          <a:bodyPr/>
          <a:lstStyle/>
          <a:p>
            <a:pPr marL="0" indent="0">
              <a:buNone/>
            </a:pPr>
            <a:r>
              <a:rPr lang="en-US" sz="2400" dirty="0">
                <a:latin typeface="Book Antiqua" panose="02040602050305030304" pitchFamily="18" charset="0"/>
              </a:rPr>
              <a:t>Shigeo Shingo (Toyota) shortened setup times from several hours per each exchange of dies to a few minutes. He started by </a:t>
            </a:r>
            <a:r>
              <a:rPr lang="en-US" sz="2400" b="1" dirty="0">
                <a:solidFill>
                  <a:srgbClr val="C00000"/>
                </a:solidFill>
                <a:latin typeface="Book Antiqua" panose="02040602050305030304" pitchFamily="18" charset="0"/>
              </a:rPr>
              <a:t>separating internal and external activities </a:t>
            </a:r>
            <a:r>
              <a:rPr lang="en-US" sz="2400" dirty="0">
                <a:latin typeface="Book Antiqua" panose="02040602050305030304" pitchFamily="18" charset="0"/>
              </a:rPr>
              <a:t>in a firm.</a:t>
            </a:r>
          </a:p>
          <a:p>
            <a:r>
              <a:rPr lang="en-US" sz="2400" b="1" dirty="0">
                <a:solidFill>
                  <a:srgbClr val="C00000"/>
                </a:solidFill>
                <a:latin typeface="Book Antiqua" panose="02040602050305030304" pitchFamily="18" charset="0"/>
              </a:rPr>
              <a:t>Internal activities. </a:t>
            </a:r>
            <a:r>
              <a:rPr lang="en-US" sz="2400" dirty="0">
                <a:latin typeface="Book Antiqua" panose="02040602050305030304" pitchFamily="18" charset="0"/>
              </a:rPr>
              <a:t>Those for which it is essential for machine to be down such as (i) a</a:t>
            </a:r>
            <a:r>
              <a:rPr lang="en-US" sz="2200" dirty="0">
                <a:latin typeface="Book Antiqua" panose="02040602050305030304" pitchFamily="18" charset="0"/>
              </a:rPr>
              <a:t>djusting machine speed, (ii) placing work or fixtures on machine.</a:t>
            </a:r>
          </a:p>
          <a:p>
            <a:pPr lvl="1"/>
            <a:r>
              <a:rPr lang="en-US" sz="2200" dirty="0">
                <a:latin typeface="Book Antiqua" panose="02040602050305030304" pitchFamily="18" charset="0"/>
              </a:rPr>
              <a:t>Turn sequential internal activities into parallel activities or resources.</a:t>
            </a:r>
          </a:p>
          <a:p>
            <a:pPr lvl="1"/>
            <a:r>
              <a:rPr lang="en-US" sz="2200" dirty="0">
                <a:latin typeface="Book Antiqua" panose="02040602050305030304" pitchFamily="18" charset="0"/>
              </a:rPr>
              <a:t>Convert internal activities to external activities.</a:t>
            </a:r>
          </a:p>
          <a:p>
            <a:pPr lvl="0" rtl="0"/>
            <a:r>
              <a:rPr lang="en-US" sz="2400" b="1" dirty="0">
                <a:solidFill>
                  <a:srgbClr val="C00000"/>
                </a:solidFill>
                <a:latin typeface="Book Antiqua" panose="02040602050305030304" pitchFamily="18" charset="0"/>
              </a:rPr>
              <a:t>External activities. </a:t>
            </a:r>
            <a:r>
              <a:rPr lang="en-US" sz="2400" dirty="0">
                <a:latin typeface="Book Antiqua" panose="02040602050305030304" pitchFamily="18" charset="0"/>
              </a:rPr>
              <a:t>Those for which it is not essential for machine to be down.</a:t>
            </a:r>
          </a:p>
          <a:p>
            <a:pPr lvl="1"/>
            <a:r>
              <a:rPr lang="en-US" sz="2200" dirty="0">
                <a:latin typeface="Book Antiqua" panose="02040602050305030304" pitchFamily="18" charset="0"/>
              </a:rPr>
              <a:t>Validating work order. Searching for tools and dies. Procuring material.</a:t>
            </a:r>
          </a:p>
          <a:p>
            <a:pPr lvl="1"/>
            <a:r>
              <a:rPr lang="en-US" sz="2200" dirty="0">
                <a:latin typeface="Book Antiqua" panose="02040602050305030304" pitchFamily="18" charset="0"/>
              </a:rPr>
              <a:t>External activities should be completed prior to setup.</a:t>
            </a:r>
          </a:p>
          <a:p>
            <a:r>
              <a:rPr lang="en-US" sz="2400" dirty="0">
                <a:latin typeface="Book Antiqua" panose="02040602050305030304" pitchFamily="18" charset="0"/>
              </a:rPr>
              <a:t>Standardize and practice setup routines.</a:t>
            </a:r>
          </a:p>
          <a:p>
            <a:r>
              <a:rPr lang="en-US" sz="2400" dirty="0">
                <a:latin typeface="Book Antiqua" panose="02040602050305030304" pitchFamily="18" charset="0"/>
              </a:rPr>
              <a:t>Eliminate adjustments. Smooth and </a:t>
            </a:r>
            <a:r>
              <a:rPr lang="en-US" sz="2400">
                <a:latin typeface="Book Antiqua" panose="02040602050305030304" pitchFamily="18" charset="0"/>
              </a:rPr>
              <a:t>simplify procedures.</a:t>
            </a:r>
            <a:endParaRPr lang="en-US" sz="2400" dirty="0">
              <a:latin typeface="Book Antiqua" panose="02040602050305030304" pitchFamily="18" charset="0"/>
            </a:endParaRPr>
          </a:p>
          <a:p>
            <a:r>
              <a:rPr lang="en-US" sz="2400" dirty="0">
                <a:latin typeface="Book Antiqua" panose="02040602050305030304" pitchFamily="18" charset="0"/>
              </a:rPr>
              <a:t>McLaren Applied Technologies team worked with GlaxoSmithKline to setup times in toothpaste production. Over six months changeover times dropped from 49 minutes to 15, translates into 7M more tubes of Sensodyne and </a:t>
            </a:r>
            <a:r>
              <a:rPr lang="en-US" sz="2400" dirty="0" err="1">
                <a:latin typeface="Book Antiqua" panose="02040602050305030304" pitchFamily="18" charset="0"/>
              </a:rPr>
              <a:t>Aquafresh</a:t>
            </a:r>
            <a:r>
              <a:rPr lang="en-US" sz="2400" dirty="0">
                <a:latin typeface="Book Antiqua" panose="02040602050305030304" pitchFamily="18" charset="0"/>
              </a:rPr>
              <a:t> a year</a:t>
            </a:r>
          </a:p>
          <a:p>
            <a:pPr lvl="0" rtl="0"/>
            <a:endParaRPr lang="en-US" sz="2400" dirty="0">
              <a:latin typeface="Book Antiqua" panose="02040602050305030304" pitchFamily="18" charset="0"/>
            </a:endParaRPr>
          </a:p>
          <a:p>
            <a:endParaRPr lang="en-US" sz="2400" dirty="0">
              <a:latin typeface="Book Antiqua" panose="02040602050305030304" pitchFamily="18" charset="0"/>
            </a:endParaRPr>
          </a:p>
          <a:p>
            <a:pPr lvl="1"/>
            <a:endParaRPr lang="en-US" sz="1800" dirty="0">
              <a:latin typeface="Book Antiqua" panose="02040602050305030304" pitchFamily="18" charset="0"/>
            </a:endParaRPr>
          </a:p>
          <a:p>
            <a:endParaRPr lang="en-US" dirty="0"/>
          </a:p>
        </p:txBody>
      </p:sp>
      <p:sp>
        <p:nvSpPr>
          <p:cNvPr id="3" name="Title 2">
            <a:extLst>
              <a:ext uri="{FF2B5EF4-FFF2-40B4-BE49-F238E27FC236}">
                <a16:creationId xmlns:a16="http://schemas.microsoft.com/office/drawing/2014/main" id="{9E4F1F7D-3DB6-4C4F-923A-DC73002DBBD0}"/>
              </a:ext>
            </a:extLst>
          </p:cNvPr>
          <p:cNvSpPr>
            <a:spLocks noGrp="1"/>
          </p:cNvSpPr>
          <p:nvPr>
            <p:ph type="title"/>
          </p:nvPr>
        </p:nvSpPr>
        <p:spPr/>
        <p:txBody>
          <a:bodyPr/>
          <a:lstStyle/>
          <a:p>
            <a:r>
              <a:rPr lang="en-US" dirty="0"/>
              <a:t>Setup Time Reduction- Toyota Production System</a:t>
            </a:r>
          </a:p>
        </p:txBody>
      </p:sp>
    </p:spTree>
    <p:extLst>
      <p:ext uri="{BB962C8B-B14F-4D97-AF65-F5344CB8AC3E}">
        <p14:creationId xmlns:p14="http://schemas.microsoft.com/office/powerpoint/2010/main" val="198143976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dissolve">
                                      <p:cBhvr>
                                        <p:cTn id="12" dur="500"/>
                                        <p:tgtEl>
                                          <p:spTgt spid="2">
                                            <p:txEl>
                                              <p:pRg st="1" end="1"/>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dissolve">
                                      <p:cBhvr>
                                        <p:cTn id="15" dur="500"/>
                                        <p:tgtEl>
                                          <p:spTgt spid="2">
                                            <p:txEl>
                                              <p:pRg st="2" end="2"/>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2">
                                            <p:txEl>
                                              <p:pRg st="3" end="3"/>
                                            </p:txEl>
                                          </p:spTgt>
                                        </p:tgtEl>
                                        <p:attrNameLst>
                                          <p:attrName>style.visibility</p:attrName>
                                        </p:attrNameLst>
                                      </p:cBhvr>
                                      <p:to>
                                        <p:strVal val="visible"/>
                                      </p:to>
                                    </p:set>
                                    <p:animEffect transition="in" filter="dissolve">
                                      <p:cBhvr>
                                        <p:cTn id="18" dur="500"/>
                                        <p:tgtEl>
                                          <p:spTgt spid="2">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dissolve">
                                      <p:cBhvr>
                                        <p:cTn id="23" dur="500"/>
                                        <p:tgtEl>
                                          <p:spTgt spid="2">
                                            <p:txEl>
                                              <p:pRg st="4" end="4"/>
                                            </p:txEl>
                                          </p:spTgt>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2">
                                            <p:txEl>
                                              <p:pRg st="5" end="5"/>
                                            </p:txEl>
                                          </p:spTgt>
                                        </p:tgtEl>
                                        <p:attrNameLst>
                                          <p:attrName>style.visibility</p:attrName>
                                        </p:attrNameLst>
                                      </p:cBhvr>
                                      <p:to>
                                        <p:strVal val="visible"/>
                                      </p:to>
                                    </p:set>
                                    <p:animEffect transition="in" filter="dissolve">
                                      <p:cBhvr>
                                        <p:cTn id="26" dur="500"/>
                                        <p:tgtEl>
                                          <p:spTgt spid="2">
                                            <p:txEl>
                                              <p:pRg st="5" end="5"/>
                                            </p:txEl>
                                          </p:spTgt>
                                        </p:tgtEl>
                                      </p:cBhvr>
                                    </p:animEffect>
                                  </p:childTnLst>
                                </p:cTn>
                              </p:par>
                              <p:par>
                                <p:cTn id="27" presetID="9" presetClass="entr" presetSubtype="0" fill="hold" grpId="0" nodeType="withEffect">
                                  <p:stCondLst>
                                    <p:cond delay="0"/>
                                  </p:stCondLst>
                                  <p:childTnLst>
                                    <p:set>
                                      <p:cBhvr>
                                        <p:cTn id="28" dur="1" fill="hold">
                                          <p:stCondLst>
                                            <p:cond delay="0"/>
                                          </p:stCondLst>
                                        </p:cTn>
                                        <p:tgtEl>
                                          <p:spTgt spid="2">
                                            <p:txEl>
                                              <p:pRg st="6" end="6"/>
                                            </p:txEl>
                                          </p:spTgt>
                                        </p:tgtEl>
                                        <p:attrNameLst>
                                          <p:attrName>style.visibility</p:attrName>
                                        </p:attrNameLst>
                                      </p:cBhvr>
                                      <p:to>
                                        <p:strVal val="visible"/>
                                      </p:to>
                                    </p:set>
                                    <p:animEffect transition="in" filter="dissolve">
                                      <p:cBhvr>
                                        <p:cTn id="29" dur="500"/>
                                        <p:tgtEl>
                                          <p:spTgt spid="2">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9" presetClass="entr" presetSubtype="0" fill="hold" grpId="0" nodeType="clickEffect">
                                  <p:stCondLst>
                                    <p:cond delay="0"/>
                                  </p:stCondLst>
                                  <p:childTnLst>
                                    <p:set>
                                      <p:cBhvr>
                                        <p:cTn id="33" dur="1" fill="hold">
                                          <p:stCondLst>
                                            <p:cond delay="0"/>
                                          </p:stCondLst>
                                        </p:cTn>
                                        <p:tgtEl>
                                          <p:spTgt spid="2">
                                            <p:txEl>
                                              <p:pRg st="7" end="7"/>
                                            </p:txEl>
                                          </p:spTgt>
                                        </p:tgtEl>
                                        <p:attrNameLst>
                                          <p:attrName>style.visibility</p:attrName>
                                        </p:attrNameLst>
                                      </p:cBhvr>
                                      <p:to>
                                        <p:strVal val="visible"/>
                                      </p:to>
                                    </p:set>
                                    <p:animEffect transition="in" filter="dissolve">
                                      <p:cBhvr>
                                        <p:cTn id="34" dur="500"/>
                                        <p:tgtEl>
                                          <p:spTgt spid="2">
                                            <p:txEl>
                                              <p:pRg st="7" end="7"/>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grpId="0" nodeType="clickEffect">
                                  <p:stCondLst>
                                    <p:cond delay="0"/>
                                  </p:stCondLst>
                                  <p:childTnLst>
                                    <p:set>
                                      <p:cBhvr>
                                        <p:cTn id="38" dur="1" fill="hold">
                                          <p:stCondLst>
                                            <p:cond delay="0"/>
                                          </p:stCondLst>
                                        </p:cTn>
                                        <p:tgtEl>
                                          <p:spTgt spid="2">
                                            <p:txEl>
                                              <p:pRg st="8" end="8"/>
                                            </p:txEl>
                                          </p:spTgt>
                                        </p:tgtEl>
                                        <p:attrNameLst>
                                          <p:attrName>style.visibility</p:attrName>
                                        </p:attrNameLst>
                                      </p:cBhvr>
                                      <p:to>
                                        <p:strVal val="visible"/>
                                      </p:to>
                                    </p:set>
                                    <p:animEffect transition="in" filter="dissolve">
                                      <p:cBhvr>
                                        <p:cTn id="39" dur="500"/>
                                        <p:tgtEl>
                                          <p:spTgt spid="2">
                                            <p:txEl>
                                              <p:pRg st="8" end="8"/>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9" presetClass="entr" presetSubtype="0" fill="hold" grpId="0" nodeType="clickEffect">
                                  <p:stCondLst>
                                    <p:cond delay="0"/>
                                  </p:stCondLst>
                                  <p:childTnLst>
                                    <p:set>
                                      <p:cBhvr>
                                        <p:cTn id="43" dur="1" fill="hold">
                                          <p:stCondLst>
                                            <p:cond delay="0"/>
                                          </p:stCondLst>
                                        </p:cTn>
                                        <p:tgtEl>
                                          <p:spTgt spid="2">
                                            <p:txEl>
                                              <p:pRg st="9" end="9"/>
                                            </p:txEl>
                                          </p:spTgt>
                                        </p:tgtEl>
                                        <p:attrNameLst>
                                          <p:attrName>style.visibility</p:attrName>
                                        </p:attrNameLst>
                                      </p:cBhvr>
                                      <p:to>
                                        <p:strVal val="visible"/>
                                      </p:to>
                                    </p:set>
                                    <p:animEffect transition="in" filter="dissolve">
                                      <p:cBhvr>
                                        <p:cTn id="44"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HIGHLIGHTER" val="false"/>
</p:tagLst>
</file>

<file path=ppt/tags/tag10.xml><?xml version="1.0" encoding="utf-8"?>
<p:tagLst xmlns:a="http://schemas.openxmlformats.org/drawingml/2006/main" xmlns:r="http://schemas.openxmlformats.org/officeDocument/2006/relationships" xmlns:p="http://schemas.openxmlformats.org/presentationml/2006/main">
  <p:tag name="HIGHLIGHTER" val="false"/>
</p:tagLst>
</file>

<file path=ppt/tags/tag2.xml><?xml version="1.0" encoding="utf-8"?>
<p:tagLst xmlns:a="http://schemas.openxmlformats.org/drawingml/2006/main" xmlns:r="http://schemas.openxmlformats.org/officeDocument/2006/relationships" xmlns:p="http://schemas.openxmlformats.org/presentationml/2006/main">
  <p:tag name="HIGHLIGHTER" val="false"/>
</p:tagLst>
</file>

<file path=ppt/tags/tag3.xml><?xml version="1.0" encoding="utf-8"?>
<p:tagLst xmlns:a="http://schemas.openxmlformats.org/drawingml/2006/main" xmlns:r="http://schemas.openxmlformats.org/officeDocument/2006/relationships" xmlns:p="http://schemas.openxmlformats.org/presentationml/2006/main">
  <p:tag name="HIGHLIGHTER" val="false"/>
</p:tagLst>
</file>

<file path=ppt/tags/tag4.xml><?xml version="1.0" encoding="utf-8"?>
<p:tagLst xmlns:a="http://schemas.openxmlformats.org/drawingml/2006/main" xmlns:r="http://schemas.openxmlformats.org/officeDocument/2006/relationships" xmlns:p="http://schemas.openxmlformats.org/presentationml/2006/main">
  <p:tag name="HIGHLIGHTER" val="false"/>
</p:tagLst>
</file>

<file path=ppt/tags/tag5.xml><?xml version="1.0" encoding="utf-8"?>
<p:tagLst xmlns:a="http://schemas.openxmlformats.org/drawingml/2006/main" xmlns:r="http://schemas.openxmlformats.org/officeDocument/2006/relationships" xmlns:p="http://schemas.openxmlformats.org/presentationml/2006/main">
  <p:tag name="HIGHLIGHTER" val="false"/>
</p:tagLst>
</file>

<file path=ppt/tags/tag6.xml><?xml version="1.0" encoding="utf-8"?>
<p:tagLst xmlns:a="http://schemas.openxmlformats.org/drawingml/2006/main" xmlns:r="http://schemas.openxmlformats.org/officeDocument/2006/relationships" xmlns:p="http://schemas.openxmlformats.org/presentationml/2006/main">
  <p:tag name="HIGHLIGHTER" val="false"/>
</p:tagLst>
</file>

<file path=ppt/tags/tag7.xml><?xml version="1.0" encoding="utf-8"?>
<p:tagLst xmlns:a="http://schemas.openxmlformats.org/drawingml/2006/main" xmlns:r="http://schemas.openxmlformats.org/officeDocument/2006/relationships" xmlns:p="http://schemas.openxmlformats.org/presentationml/2006/main">
  <p:tag name="HIGHLIGHTER" val="false"/>
</p:tagLst>
</file>

<file path=ppt/tags/tag8.xml><?xml version="1.0" encoding="utf-8"?>
<p:tagLst xmlns:a="http://schemas.openxmlformats.org/drawingml/2006/main" xmlns:r="http://schemas.openxmlformats.org/officeDocument/2006/relationships" xmlns:p="http://schemas.openxmlformats.org/presentationml/2006/main">
  <p:tag name="HIGHLIGHTER" val="false"/>
</p:tagLst>
</file>

<file path=ppt/tags/tag9.xml><?xml version="1.0" encoding="utf-8"?>
<p:tagLst xmlns:a="http://schemas.openxmlformats.org/drawingml/2006/main" xmlns:r="http://schemas.openxmlformats.org/officeDocument/2006/relationships" xmlns:p="http://schemas.openxmlformats.org/presentationml/2006/main">
  <p:tag name="HIGHLIGHTER" val="false"/>
</p:tagLst>
</file>

<file path=ppt/theme/theme1.xml><?xml version="1.0" encoding="utf-8"?>
<a:theme xmlns:a="http://schemas.openxmlformats.org/drawingml/2006/main" name="Lean Thinking Final.ppt">
  <a:themeElements>
    <a:clrScheme name="Custom 27">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C000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2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Leve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Lean Thinking Final.ppt</Template>
  <TotalTime>50237</TotalTime>
  <Words>948</Words>
  <Application>Microsoft Office PowerPoint</Application>
  <PresentationFormat>Widescreen</PresentationFormat>
  <Paragraphs>89</Paragraphs>
  <Slides>9</Slides>
  <Notes>5</Notes>
  <HiddenSlides>0</HiddenSlides>
  <MMClips>1</MMClips>
  <ScaleCrop>false</ScaleCrop>
  <HeadingPairs>
    <vt:vector size="8" baseType="variant">
      <vt:variant>
        <vt:lpstr>Fonts Used</vt:lpstr>
      </vt:variant>
      <vt:variant>
        <vt:i4>12</vt:i4>
      </vt:variant>
      <vt:variant>
        <vt:lpstr>Theme</vt:lpstr>
      </vt:variant>
      <vt:variant>
        <vt:i4>7</vt:i4>
      </vt:variant>
      <vt:variant>
        <vt:lpstr>Embedded OLE Servers</vt:lpstr>
      </vt:variant>
      <vt:variant>
        <vt:i4>1</vt:i4>
      </vt:variant>
      <vt:variant>
        <vt:lpstr>Slide Titles</vt:lpstr>
      </vt:variant>
      <vt:variant>
        <vt:i4>9</vt:i4>
      </vt:variant>
    </vt:vector>
  </HeadingPairs>
  <TitlesOfParts>
    <vt:vector size="29" baseType="lpstr">
      <vt:lpstr>Arial</vt:lpstr>
      <vt:lpstr>Book Antiqua</vt:lpstr>
      <vt:lpstr>Calibri</vt:lpstr>
      <vt:lpstr>Calibri Light</vt:lpstr>
      <vt:lpstr>Cambria Math</vt:lpstr>
      <vt:lpstr>Garamond</vt:lpstr>
      <vt:lpstr>Impact</vt:lpstr>
      <vt:lpstr>Lucida Calligraphy</vt:lpstr>
      <vt:lpstr>MS Reference Sans Serif</vt:lpstr>
      <vt:lpstr>Times New Roman</vt:lpstr>
      <vt:lpstr>Verdana</vt:lpstr>
      <vt:lpstr>Wingdings</vt:lpstr>
      <vt:lpstr>Lean Thinking Final.ppt</vt:lpstr>
      <vt:lpstr>1_Custom Design</vt:lpstr>
      <vt:lpstr>Custom Design</vt:lpstr>
      <vt:lpstr>1_Lean Thinking Final</vt:lpstr>
      <vt:lpstr>Lean Thinking Final</vt:lpstr>
      <vt:lpstr>2_Lean Thinking Final</vt:lpstr>
      <vt:lpstr>Level</vt:lpstr>
      <vt:lpstr>Equation</vt:lpstr>
      <vt:lpstr>Inventory Basic Model</vt:lpstr>
      <vt:lpstr>PowerPoint Presentation</vt:lpstr>
      <vt:lpstr>PowerPoint Presentation</vt:lpstr>
      <vt:lpstr>Impact of Changes- Not EOQ</vt:lpstr>
      <vt:lpstr>Impact of Changes in Demand on EOQ</vt:lpstr>
      <vt:lpstr>PowerPoint Presentation</vt:lpstr>
      <vt:lpstr>Reducing S – JIT</vt:lpstr>
      <vt:lpstr>Mixed Model Production </vt:lpstr>
      <vt:lpstr>Setup Time Reduction- Toyota Production System</vt:lpstr>
    </vt:vector>
  </TitlesOfParts>
  <Company>CSU, Northridge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Thinking</dc:title>
  <dc:creator>aa2035</dc:creator>
  <cp:lastModifiedBy>Asef-Vaziri , Ardavan</cp:lastModifiedBy>
  <cp:revision>698</cp:revision>
  <cp:lastPrinted>2019-05-09T17:43:43Z</cp:lastPrinted>
  <dcterms:created xsi:type="dcterms:W3CDTF">2008-11-22T01:06:20Z</dcterms:created>
  <dcterms:modified xsi:type="dcterms:W3CDTF">2023-08-04T05:17:40Z</dcterms:modified>
</cp:coreProperties>
</file>