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5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6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  <p:sldMasterId id="2147483820" r:id="rId7"/>
  </p:sldMasterIdLst>
  <p:notesMasterIdLst>
    <p:notesMasterId r:id="rId13"/>
  </p:notesMasterIdLst>
  <p:handoutMasterIdLst>
    <p:handoutMasterId r:id="rId14"/>
  </p:handoutMasterIdLst>
  <p:sldIdLst>
    <p:sldId id="598" r:id="rId8"/>
    <p:sldId id="599" r:id="rId9"/>
    <p:sldId id="605" r:id="rId10"/>
    <p:sldId id="615" r:id="rId11"/>
    <p:sldId id="616" r:id="rId12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000"/>
    <a:srgbClr val="A80000"/>
    <a:srgbClr val="000000"/>
    <a:srgbClr val="A50023"/>
    <a:srgbClr val="00007D"/>
    <a:srgbClr val="9E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1657" autoAdjust="0"/>
  </p:normalViewPr>
  <p:slideViewPr>
    <p:cSldViewPr>
      <p:cViewPr varScale="1">
        <p:scale>
          <a:sx n="104" d="100"/>
          <a:sy n="104" d="100"/>
        </p:scale>
        <p:origin x="504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commentAuthors" Target="commentAuthors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10/18/2024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6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451D47E-A50C-430E-BA51-1D96DD276BDF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236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6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451D47E-A50C-430E-BA51-1D96DD276BDF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056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460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6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451D47E-A50C-430E-BA51-1D96DD276BDF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869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304800" y="2889251"/>
            <a:ext cx="114808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9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103632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70250"/>
            <a:ext cx="85344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DSO 581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Inventory Models-Economies of scale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23BC8EAC-62D9-4D23-BE70-7FF227004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993490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DSO 581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Inventory Models-Economies of scale</a:t>
            </a:r>
          </a:p>
        </p:txBody>
      </p:sp>
    </p:spTree>
    <p:extLst>
      <p:ext uri="{BB962C8B-B14F-4D97-AF65-F5344CB8AC3E}">
        <p14:creationId xmlns:p14="http://schemas.microsoft.com/office/powerpoint/2010/main" val="1529786032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DSO 581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Inventory Models-Economies of scale</a:t>
            </a:r>
          </a:p>
        </p:txBody>
      </p:sp>
    </p:spTree>
    <p:extLst>
      <p:ext uri="{BB962C8B-B14F-4D97-AF65-F5344CB8AC3E}">
        <p14:creationId xmlns:p14="http://schemas.microsoft.com/office/powerpoint/2010/main" val="211887862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DSO 581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Inventory Models-Economies of scale</a:t>
            </a:r>
          </a:p>
        </p:txBody>
      </p:sp>
    </p:spTree>
    <p:extLst>
      <p:ext uri="{BB962C8B-B14F-4D97-AF65-F5344CB8AC3E}">
        <p14:creationId xmlns:p14="http://schemas.microsoft.com/office/powerpoint/2010/main" val="2134467359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DSO 581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Inventory Models-Economies of scale</a:t>
            </a:r>
          </a:p>
        </p:txBody>
      </p:sp>
    </p:spTree>
    <p:extLst>
      <p:ext uri="{BB962C8B-B14F-4D97-AF65-F5344CB8AC3E}">
        <p14:creationId xmlns:p14="http://schemas.microsoft.com/office/powerpoint/2010/main" val="175397164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DSO 581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Inventory Models-Economies of scale</a:t>
            </a:r>
          </a:p>
        </p:txBody>
      </p:sp>
    </p:spTree>
    <p:extLst>
      <p:ext uri="{BB962C8B-B14F-4D97-AF65-F5344CB8AC3E}">
        <p14:creationId xmlns:p14="http://schemas.microsoft.com/office/powerpoint/2010/main" val="1118042693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DSO 581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Inventory Models-Economies of scale</a:t>
            </a:r>
          </a:p>
        </p:txBody>
      </p:sp>
    </p:spTree>
    <p:extLst>
      <p:ext uri="{BB962C8B-B14F-4D97-AF65-F5344CB8AC3E}">
        <p14:creationId xmlns:p14="http://schemas.microsoft.com/office/powerpoint/2010/main" val="3990599020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DSO 581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Inventory Models-Economies of scale</a:t>
            </a:r>
          </a:p>
        </p:txBody>
      </p:sp>
    </p:spTree>
    <p:extLst>
      <p:ext uri="{BB962C8B-B14F-4D97-AF65-F5344CB8AC3E}">
        <p14:creationId xmlns:p14="http://schemas.microsoft.com/office/powerpoint/2010/main" val="2936763763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DSO 581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Inventory Models-Economies of scale</a:t>
            </a:r>
          </a:p>
        </p:txBody>
      </p:sp>
    </p:spTree>
    <p:extLst>
      <p:ext uri="{BB962C8B-B14F-4D97-AF65-F5344CB8AC3E}">
        <p14:creationId xmlns:p14="http://schemas.microsoft.com/office/powerpoint/2010/main" val="1079223326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DSO 581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Inventory Models-Economies of scale</a:t>
            </a:r>
          </a:p>
        </p:txBody>
      </p:sp>
    </p:spTree>
    <p:extLst>
      <p:ext uri="{BB962C8B-B14F-4D97-AF65-F5344CB8AC3E}">
        <p14:creationId xmlns:p14="http://schemas.microsoft.com/office/powerpoint/2010/main" val="4089640197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DSO 581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Inventory Models-Economies of scale</a:t>
            </a:r>
          </a:p>
        </p:txBody>
      </p:sp>
    </p:spTree>
    <p:extLst>
      <p:ext uri="{BB962C8B-B14F-4D97-AF65-F5344CB8AC3E}">
        <p14:creationId xmlns:p14="http://schemas.microsoft.com/office/powerpoint/2010/main" val="1090680213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DSO 581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Inventory Models-Economies of scale</a:t>
            </a:r>
          </a:p>
        </p:txBody>
      </p:sp>
    </p:spTree>
    <p:extLst>
      <p:ext uri="{BB962C8B-B14F-4D97-AF65-F5344CB8AC3E}">
        <p14:creationId xmlns:p14="http://schemas.microsoft.com/office/powerpoint/2010/main" val="2766573184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DSO 581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Inventory Models-Economies of scale</a:t>
            </a:r>
          </a:p>
        </p:txBody>
      </p:sp>
    </p:spTree>
    <p:extLst>
      <p:ext uri="{BB962C8B-B14F-4D97-AF65-F5344CB8AC3E}">
        <p14:creationId xmlns:p14="http://schemas.microsoft.com/office/powerpoint/2010/main" val="130444314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DSO 581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Inventory Models-Economies of scale</a:t>
            </a:r>
          </a:p>
        </p:txBody>
      </p:sp>
    </p:spTree>
    <p:extLst>
      <p:ext uri="{BB962C8B-B14F-4D97-AF65-F5344CB8AC3E}">
        <p14:creationId xmlns:p14="http://schemas.microsoft.com/office/powerpoint/2010/main" val="2180031505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DSO 581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Inventory Models-Economies of scale</a:t>
            </a:r>
          </a:p>
        </p:txBody>
      </p:sp>
    </p:spTree>
    <p:extLst>
      <p:ext uri="{BB962C8B-B14F-4D97-AF65-F5344CB8AC3E}">
        <p14:creationId xmlns:p14="http://schemas.microsoft.com/office/powerpoint/2010/main" val="3273160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343289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981200"/>
            <a:ext cx="508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914400" y="4114800"/>
            <a:ext cx="508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4114800"/>
            <a:ext cx="508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0944D79-BC56-44F6-9F07-E5F5D587D50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752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6" Type="http://schemas.openxmlformats.org/officeDocument/2006/relationships/theme" Target="../theme/theme7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2096" y="6550224"/>
            <a:ext cx="9422853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Basic</a:t>
            </a: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Inventory Problems. </a:t>
            </a:r>
            <a:r>
              <a:rPr lang="en-US" sz="1400" b="1" i="1" kern="1200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ea typeface="ＭＳ Ｐゴシック" charset="-128"/>
                <a:cs typeface="+mn-cs"/>
              </a:rPr>
              <a:t>Models-Economies of scale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813" r:id="rId6"/>
    <p:sldLayoutId id="2147483836" r:id="rId7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r>
              <a:rPr lang="en-US" dirty="0"/>
              <a:t>Inventory Models-Economies of scale</a:t>
            </a:r>
          </a:p>
        </p:txBody>
      </p:sp>
      <p:sp>
        <p:nvSpPr>
          <p:cNvPr id="108551" name="Rectangle 7"/>
          <p:cNvSpPr>
            <a:spLocks noChangeArrowheads="1"/>
          </p:cNvSpPr>
          <p:nvPr/>
        </p:nvSpPr>
        <p:spPr bwMode="auto">
          <a:xfrm>
            <a:off x="0" y="0"/>
            <a:ext cx="3048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08552" name="Line 8"/>
          <p:cNvSpPr>
            <a:spLocks noChangeShapeType="1"/>
          </p:cNvSpPr>
          <p:nvPr/>
        </p:nvSpPr>
        <p:spPr bwMode="auto">
          <a:xfrm>
            <a:off x="609600" y="1447800"/>
            <a:ext cx="107696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8553" name="Rectangle 9"/>
          <p:cNvSpPr>
            <a:spLocks noChangeArrowheads="1"/>
          </p:cNvSpPr>
          <p:nvPr/>
        </p:nvSpPr>
        <p:spPr bwMode="auto">
          <a:xfrm>
            <a:off x="0" y="2286000"/>
            <a:ext cx="3048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08554" name="Rectangle 10"/>
          <p:cNvSpPr>
            <a:spLocks noChangeArrowheads="1"/>
          </p:cNvSpPr>
          <p:nvPr/>
        </p:nvSpPr>
        <p:spPr bwMode="auto">
          <a:xfrm>
            <a:off x="0" y="4572000"/>
            <a:ext cx="3048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08555" name="Rectangle 11"/>
          <p:cNvSpPr>
            <a:spLocks noChangeArrowheads="1"/>
          </p:cNvSpPr>
          <p:nvPr userDrawn="1"/>
        </p:nvSpPr>
        <p:spPr bwMode="auto">
          <a:xfrm>
            <a:off x="9448800" y="6553200"/>
            <a:ext cx="25400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 eaLnBrk="1" hangingPunct="1">
              <a:defRPr/>
            </a:pPr>
            <a:fld id="{4B950788-131C-4BB4-B609-DE13F11A57D1}" type="slidenum">
              <a:rPr lang="en-US" sz="1000"/>
              <a:pPr algn="r" eaLnBrk="1" hangingPunct="1">
                <a:defRPr/>
              </a:pPr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928430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  <p:sldLayoutId id="2147483832" r:id="rId12"/>
    <p:sldLayoutId id="2147483833" r:id="rId13"/>
    <p:sldLayoutId id="2147483834" r:id="rId14"/>
    <p:sldLayoutId id="2147483835" r:id="rId15"/>
  </p:sldLayoutIdLst>
  <p:transition/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png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3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8020050" y="28829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4" imgW="114102" imgH="177492" progId="">
                  <p:embed/>
                </p:oleObj>
              </mc:Choice>
              <mc:Fallback>
                <p:oleObj name="Equation" r:id="rId4" imgW="114102" imgH="177492" progId="">
                  <p:embed/>
                  <p:pic>
                    <p:nvPicPr>
                      <p:cNvPr id="15363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0050" y="2882900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8985" name="Text Box 9"/>
          <p:cNvSpPr txBox="1">
            <a:spLocks noChangeArrowheads="1"/>
          </p:cNvSpPr>
          <p:nvPr/>
        </p:nvSpPr>
        <p:spPr bwMode="auto">
          <a:xfrm>
            <a:off x="2208213" y="5445126"/>
            <a:ext cx="18415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endParaRPr lang="en-US" sz="2800" dirty="0"/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0" y="58775"/>
            <a:ext cx="121920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Multiple Choice Questions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79D60F0-05F8-4DEA-82C8-99A059D28588}"/>
              </a:ext>
            </a:extLst>
          </p:cNvPr>
          <p:cNvSpPr/>
          <p:nvPr/>
        </p:nvSpPr>
        <p:spPr>
          <a:xfrm>
            <a:off x="0" y="830791"/>
            <a:ext cx="1219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1.  Most inventory models attempt to minimize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A) the number of items ordered and the safety stock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B) total inventory costs and likelihood of a stockout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C) the number of orders placed and the average inventory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D) All of the above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E) None of the above</a:t>
            </a:r>
          </a:p>
        </p:txBody>
      </p:sp>
      <p:grpSp>
        <p:nvGrpSpPr>
          <p:cNvPr id="8" name="Graphic 2" descr="Body builder with solid fill">
            <a:extLst>
              <a:ext uri="{FF2B5EF4-FFF2-40B4-BE49-F238E27FC236}">
                <a16:creationId xmlns:a16="http://schemas.microsoft.com/office/drawing/2014/main" id="{90451335-4400-4B64-8968-A1E0923480E8}"/>
              </a:ext>
            </a:extLst>
          </p:cNvPr>
          <p:cNvGrpSpPr/>
          <p:nvPr/>
        </p:nvGrpSpPr>
        <p:grpSpPr>
          <a:xfrm>
            <a:off x="5703408" y="23446"/>
            <a:ext cx="773592" cy="697061"/>
            <a:chOff x="7578725" y="2352675"/>
            <a:chExt cx="1301750" cy="1238250"/>
          </a:xfrm>
          <a:solidFill>
            <a:srgbClr val="A80000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5D95A1D-E8C0-41E7-B3B8-FA8C834E7CB0}"/>
                </a:ext>
              </a:extLst>
            </p:cNvPr>
            <p:cNvSpPr/>
            <p:nvPr/>
          </p:nvSpPr>
          <p:spPr>
            <a:xfrm>
              <a:off x="8769342" y="2400300"/>
              <a:ext cx="63514" cy="158750"/>
            </a:xfrm>
            <a:custGeom>
              <a:avLst/>
              <a:gdLst>
                <a:gd name="connsiteX0" fmla="*/ 35250 w 63514"/>
                <a:gd name="connsiteY0" fmla="*/ 0 h 158750"/>
                <a:gd name="connsiteX1" fmla="*/ 28265 w 63514"/>
                <a:gd name="connsiteY1" fmla="*/ 0 h 158750"/>
                <a:gd name="connsiteX2" fmla="*/ 7 w 63514"/>
                <a:gd name="connsiteY2" fmla="*/ 29686 h 158750"/>
                <a:gd name="connsiteX3" fmla="*/ 7 w 63514"/>
                <a:gd name="connsiteY3" fmla="*/ 129064 h 158750"/>
                <a:gd name="connsiteX4" fmla="*/ 28265 w 63514"/>
                <a:gd name="connsiteY4" fmla="*/ 158750 h 158750"/>
                <a:gd name="connsiteX5" fmla="*/ 35250 w 63514"/>
                <a:gd name="connsiteY5" fmla="*/ 158750 h 158750"/>
                <a:gd name="connsiteX6" fmla="*/ 63507 w 63514"/>
                <a:gd name="connsiteY6" fmla="*/ 129064 h 158750"/>
                <a:gd name="connsiteX7" fmla="*/ 63507 w 63514"/>
                <a:gd name="connsiteY7" fmla="*/ 29686 h 158750"/>
                <a:gd name="connsiteX8" fmla="*/ 35250 w 63514"/>
                <a:gd name="connsiteY8" fmla="*/ 0 h 158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3514" h="158750">
                  <a:moveTo>
                    <a:pt x="35250" y="0"/>
                  </a:moveTo>
                  <a:lnTo>
                    <a:pt x="28265" y="0"/>
                  </a:lnTo>
                  <a:cubicBezTo>
                    <a:pt x="12282" y="433"/>
                    <a:pt x="-348" y="13700"/>
                    <a:pt x="7" y="29686"/>
                  </a:cubicBezTo>
                  <a:lnTo>
                    <a:pt x="7" y="129064"/>
                  </a:lnTo>
                  <a:cubicBezTo>
                    <a:pt x="-348" y="145050"/>
                    <a:pt x="12282" y="158317"/>
                    <a:pt x="28265" y="158750"/>
                  </a:cubicBezTo>
                  <a:lnTo>
                    <a:pt x="35250" y="158750"/>
                  </a:lnTo>
                  <a:cubicBezTo>
                    <a:pt x="51233" y="158317"/>
                    <a:pt x="63863" y="145050"/>
                    <a:pt x="63507" y="129064"/>
                  </a:cubicBezTo>
                  <a:lnTo>
                    <a:pt x="63507" y="29686"/>
                  </a:lnTo>
                  <a:cubicBezTo>
                    <a:pt x="63863" y="13700"/>
                    <a:pt x="51233" y="433"/>
                    <a:pt x="35250" y="0"/>
                  </a:cubicBezTo>
                  <a:close/>
                </a:path>
              </a:pathLst>
            </a:custGeom>
            <a:grpFill/>
            <a:ln w="158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highlight>
                  <a:srgbClr val="FFFF00"/>
                </a:highlight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64B0312-1CA0-491E-9102-54A9793A9197}"/>
                </a:ext>
              </a:extLst>
            </p:cNvPr>
            <p:cNvSpPr/>
            <p:nvPr/>
          </p:nvSpPr>
          <p:spPr>
            <a:xfrm>
              <a:off x="7626342" y="2400300"/>
              <a:ext cx="63514" cy="158750"/>
            </a:xfrm>
            <a:custGeom>
              <a:avLst/>
              <a:gdLst>
                <a:gd name="connsiteX0" fmla="*/ 35250 w 63514"/>
                <a:gd name="connsiteY0" fmla="*/ 0 h 158750"/>
                <a:gd name="connsiteX1" fmla="*/ 28265 w 63514"/>
                <a:gd name="connsiteY1" fmla="*/ 0 h 158750"/>
                <a:gd name="connsiteX2" fmla="*/ 7 w 63514"/>
                <a:gd name="connsiteY2" fmla="*/ 29686 h 158750"/>
                <a:gd name="connsiteX3" fmla="*/ 7 w 63514"/>
                <a:gd name="connsiteY3" fmla="*/ 129064 h 158750"/>
                <a:gd name="connsiteX4" fmla="*/ 28265 w 63514"/>
                <a:gd name="connsiteY4" fmla="*/ 158750 h 158750"/>
                <a:gd name="connsiteX5" fmla="*/ 35250 w 63514"/>
                <a:gd name="connsiteY5" fmla="*/ 158750 h 158750"/>
                <a:gd name="connsiteX6" fmla="*/ 63507 w 63514"/>
                <a:gd name="connsiteY6" fmla="*/ 129064 h 158750"/>
                <a:gd name="connsiteX7" fmla="*/ 63507 w 63514"/>
                <a:gd name="connsiteY7" fmla="*/ 29686 h 158750"/>
                <a:gd name="connsiteX8" fmla="*/ 35250 w 63514"/>
                <a:gd name="connsiteY8" fmla="*/ 0 h 158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3514" h="158750">
                  <a:moveTo>
                    <a:pt x="35250" y="0"/>
                  </a:moveTo>
                  <a:lnTo>
                    <a:pt x="28265" y="0"/>
                  </a:lnTo>
                  <a:cubicBezTo>
                    <a:pt x="12282" y="433"/>
                    <a:pt x="-348" y="13700"/>
                    <a:pt x="7" y="29686"/>
                  </a:cubicBezTo>
                  <a:lnTo>
                    <a:pt x="7" y="129064"/>
                  </a:lnTo>
                  <a:cubicBezTo>
                    <a:pt x="-348" y="145050"/>
                    <a:pt x="12282" y="158317"/>
                    <a:pt x="28265" y="158750"/>
                  </a:cubicBezTo>
                  <a:lnTo>
                    <a:pt x="35250" y="158750"/>
                  </a:lnTo>
                  <a:cubicBezTo>
                    <a:pt x="51233" y="158317"/>
                    <a:pt x="63863" y="145050"/>
                    <a:pt x="63507" y="129064"/>
                  </a:cubicBezTo>
                  <a:lnTo>
                    <a:pt x="63507" y="29686"/>
                  </a:lnTo>
                  <a:cubicBezTo>
                    <a:pt x="63863" y="13700"/>
                    <a:pt x="51233" y="433"/>
                    <a:pt x="35250" y="0"/>
                  </a:cubicBezTo>
                  <a:close/>
                </a:path>
              </a:pathLst>
            </a:custGeom>
            <a:grpFill/>
            <a:ln w="158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highlight>
                  <a:srgbClr val="FFFF00"/>
                </a:highlight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14570AB-071A-4D28-8AAC-24D68C06DC33}"/>
                </a:ext>
              </a:extLst>
            </p:cNvPr>
            <p:cNvSpPr/>
            <p:nvPr/>
          </p:nvSpPr>
          <p:spPr>
            <a:xfrm>
              <a:off x="8848725" y="2447925"/>
              <a:ext cx="31750" cy="63500"/>
            </a:xfrm>
            <a:custGeom>
              <a:avLst/>
              <a:gdLst>
                <a:gd name="connsiteX0" fmla="*/ 0 w 31750"/>
                <a:gd name="connsiteY0" fmla="*/ 0 h 63500"/>
                <a:gd name="connsiteX1" fmla="*/ 0 w 31750"/>
                <a:gd name="connsiteY1" fmla="*/ 63500 h 63500"/>
                <a:gd name="connsiteX2" fmla="*/ 31750 w 31750"/>
                <a:gd name="connsiteY2" fmla="*/ 31750 h 63500"/>
                <a:gd name="connsiteX3" fmla="*/ 0 w 31750"/>
                <a:gd name="connsiteY3" fmla="*/ 0 h 6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750" h="63500">
                  <a:moveTo>
                    <a:pt x="0" y="0"/>
                  </a:moveTo>
                  <a:lnTo>
                    <a:pt x="0" y="63500"/>
                  </a:lnTo>
                  <a:cubicBezTo>
                    <a:pt x="17536" y="63500"/>
                    <a:pt x="31750" y="49286"/>
                    <a:pt x="31750" y="31750"/>
                  </a:cubicBezTo>
                  <a:cubicBezTo>
                    <a:pt x="31750" y="14214"/>
                    <a:pt x="17536" y="0"/>
                    <a:pt x="0" y="0"/>
                  </a:cubicBezTo>
                  <a:close/>
                </a:path>
              </a:pathLst>
            </a:custGeom>
            <a:grpFill/>
            <a:ln w="158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highlight>
                  <a:srgbClr val="FFFF00"/>
                </a:highlight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914A234-7245-4DE2-AB93-30AF9FA8F061}"/>
                </a:ext>
              </a:extLst>
            </p:cNvPr>
            <p:cNvSpPr/>
            <p:nvPr/>
          </p:nvSpPr>
          <p:spPr>
            <a:xfrm>
              <a:off x="7578725" y="2447925"/>
              <a:ext cx="31750" cy="63500"/>
            </a:xfrm>
            <a:custGeom>
              <a:avLst/>
              <a:gdLst>
                <a:gd name="connsiteX0" fmla="*/ 31750 w 31750"/>
                <a:gd name="connsiteY0" fmla="*/ 63500 h 63500"/>
                <a:gd name="connsiteX1" fmla="*/ 31750 w 31750"/>
                <a:gd name="connsiteY1" fmla="*/ 0 h 63500"/>
                <a:gd name="connsiteX2" fmla="*/ 0 w 31750"/>
                <a:gd name="connsiteY2" fmla="*/ 31750 h 63500"/>
                <a:gd name="connsiteX3" fmla="*/ 31750 w 31750"/>
                <a:gd name="connsiteY3" fmla="*/ 63500 h 6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750" h="63500">
                  <a:moveTo>
                    <a:pt x="31750" y="63500"/>
                  </a:moveTo>
                  <a:lnTo>
                    <a:pt x="31750" y="0"/>
                  </a:lnTo>
                  <a:cubicBezTo>
                    <a:pt x="14215" y="0"/>
                    <a:pt x="0" y="14214"/>
                    <a:pt x="0" y="31750"/>
                  </a:cubicBezTo>
                  <a:cubicBezTo>
                    <a:pt x="0" y="49286"/>
                    <a:pt x="14215" y="63500"/>
                    <a:pt x="31750" y="63500"/>
                  </a:cubicBezTo>
                  <a:close/>
                </a:path>
              </a:pathLst>
            </a:custGeom>
            <a:grpFill/>
            <a:ln w="158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highlight>
                  <a:srgbClr val="FFFF00"/>
                </a:highlight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FDAD759-61F2-409F-8BF5-4A20AFE1F964}"/>
                </a:ext>
              </a:extLst>
            </p:cNvPr>
            <p:cNvSpPr/>
            <p:nvPr/>
          </p:nvSpPr>
          <p:spPr>
            <a:xfrm>
              <a:off x="7705644" y="2352675"/>
              <a:ext cx="1047911" cy="1238250"/>
            </a:xfrm>
            <a:custGeom>
              <a:avLst/>
              <a:gdLst>
                <a:gd name="connsiteX0" fmla="*/ 1019573 w 1047911"/>
                <a:gd name="connsiteY0" fmla="*/ 0 h 1238250"/>
                <a:gd name="connsiteX1" fmla="*/ 1012588 w 1047911"/>
                <a:gd name="connsiteY1" fmla="*/ 0 h 1238250"/>
                <a:gd name="connsiteX2" fmla="*/ 984331 w 1047911"/>
                <a:gd name="connsiteY2" fmla="*/ 33814 h 1238250"/>
                <a:gd name="connsiteX3" fmla="*/ 984331 w 1047911"/>
                <a:gd name="connsiteY3" fmla="*/ 95250 h 1238250"/>
                <a:gd name="connsiteX4" fmla="*/ 63581 w 1047911"/>
                <a:gd name="connsiteY4" fmla="*/ 95250 h 1238250"/>
                <a:gd name="connsiteX5" fmla="*/ 63581 w 1047911"/>
                <a:gd name="connsiteY5" fmla="*/ 33814 h 1238250"/>
                <a:gd name="connsiteX6" fmla="*/ 35323 w 1047911"/>
                <a:gd name="connsiteY6" fmla="*/ 0 h 1238250"/>
                <a:gd name="connsiteX7" fmla="*/ 28338 w 1047911"/>
                <a:gd name="connsiteY7" fmla="*/ 0 h 1238250"/>
                <a:gd name="connsiteX8" fmla="*/ 81 w 1047911"/>
                <a:gd name="connsiteY8" fmla="*/ 33814 h 1238250"/>
                <a:gd name="connsiteX9" fmla="*/ 81 w 1047911"/>
                <a:gd name="connsiteY9" fmla="*/ 220186 h 1238250"/>
                <a:gd name="connsiteX10" fmla="*/ 28338 w 1047911"/>
                <a:gd name="connsiteY10" fmla="*/ 254000 h 1238250"/>
                <a:gd name="connsiteX11" fmla="*/ 35323 w 1047911"/>
                <a:gd name="connsiteY11" fmla="*/ 254000 h 1238250"/>
                <a:gd name="connsiteX12" fmla="*/ 63581 w 1047911"/>
                <a:gd name="connsiteY12" fmla="*/ 220186 h 1238250"/>
                <a:gd name="connsiteX13" fmla="*/ 63581 w 1047911"/>
                <a:gd name="connsiteY13" fmla="*/ 158750 h 1238250"/>
                <a:gd name="connsiteX14" fmla="*/ 142956 w 1047911"/>
                <a:gd name="connsiteY14" fmla="*/ 158750 h 1238250"/>
                <a:gd name="connsiteX15" fmla="*/ 142956 w 1047911"/>
                <a:gd name="connsiteY15" fmla="*/ 396875 h 1238250"/>
                <a:gd name="connsiteX16" fmla="*/ 174706 w 1047911"/>
                <a:gd name="connsiteY16" fmla="*/ 451644 h 1238250"/>
                <a:gd name="connsiteX17" fmla="*/ 396956 w 1047911"/>
                <a:gd name="connsiteY17" fmla="*/ 582613 h 1238250"/>
                <a:gd name="connsiteX18" fmla="*/ 396956 w 1047911"/>
                <a:gd name="connsiteY18" fmla="*/ 737711 h 1238250"/>
                <a:gd name="connsiteX19" fmla="*/ 172007 w 1047911"/>
                <a:gd name="connsiteY19" fmla="*/ 883285 h 1238250"/>
                <a:gd name="connsiteX20" fmla="*/ 142956 w 1047911"/>
                <a:gd name="connsiteY20" fmla="*/ 936625 h 1238250"/>
                <a:gd name="connsiteX21" fmla="*/ 142956 w 1047911"/>
                <a:gd name="connsiteY21" fmla="*/ 1238250 h 1238250"/>
                <a:gd name="connsiteX22" fmla="*/ 269956 w 1047911"/>
                <a:gd name="connsiteY22" fmla="*/ 1238250 h 1238250"/>
                <a:gd name="connsiteX23" fmla="*/ 269956 w 1047911"/>
                <a:gd name="connsiteY23" fmla="*/ 971233 h 1238250"/>
                <a:gd name="connsiteX24" fmla="*/ 396956 w 1047911"/>
                <a:gd name="connsiteY24" fmla="*/ 889000 h 1238250"/>
                <a:gd name="connsiteX25" fmla="*/ 650956 w 1047911"/>
                <a:gd name="connsiteY25" fmla="*/ 889000 h 1238250"/>
                <a:gd name="connsiteX26" fmla="*/ 777956 w 1047911"/>
                <a:gd name="connsiteY26" fmla="*/ 971233 h 1238250"/>
                <a:gd name="connsiteX27" fmla="*/ 777956 w 1047911"/>
                <a:gd name="connsiteY27" fmla="*/ 1238250 h 1238250"/>
                <a:gd name="connsiteX28" fmla="*/ 904956 w 1047911"/>
                <a:gd name="connsiteY28" fmla="*/ 1238250 h 1238250"/>
                <a:gd name="connsiteX29" fmla="*/ 904956 w 1047911"/>
                <a:gd name="connsiteY29" fmla="*/ 936625 h 1238250"/>
                <a:gd name="connsiteX30" fmla="*/ 875905 w 1047911"/>
                <a:gd name="connsiteY30" fmla="*/ 883285 h 1238250"/>
                <a:gd name="connsiteX31" fmla="*/ 650956 w 1047911"/>
                <a:gd name="connsiteY31" fmla="*/ 737711 h 1238250"/>
                <a:gd name="connsiteX32" fmla="*/ 650956 w 1047911"/>
                <a:gd name="connsiteY32" fmla="*/ 582613 h 1238250"/>
                <a:gd name="connsiteX33" fmla="*/ 873206 w 1047911"/>
                <a:gd name="connsiteY33" fmla="*/ 451644 h 1238250"/>
                <a:gd name="connsiteX34" fmla="*/ 904956 w 1047911"/>
                <a:gd name="connsiteY34" fmla="*/ 396875 h 1238250"/>
                <a:gd name="connsiteX35" fmla="*/ 904956 w 1047911"/>
                <a:gd name="connsiteY35" fmla="*/ 158750 h 1238250"/>
                <a:gd name="connsiteX36" fmla="*/ 984331 w 1047911"/>
                <a:gd name="connsiteY36" fmla="*/ 158750 h 1238250"/>
                <a:gd name="connsiteX37" fmla="*/ 984331 w 1047911"/>
                <a:gd name="connsiteY37" fmla="*/ 220186 h 1238250"/>
                <a:gd name="connsiteX38" fmla="*/ 1012588 w 1047911"/>
                <a:gd name="connsiteY38" fmla="*/ 254000 h 1238250"/>
                <a:gd name="connsiteX39" fmla="*/ 1019573 w 1047911"/>
                <a:gd name="connsiteY39" fmla="*/ 254000 h 1238250"/>
                <a:gd name="connsiteX40" fmla="*/ 1047831 w 1047911"/>
                <a:gd name="connsiteY40" fmla="*/ 220186 h 1238250"/>
                <a:gd name="connsiteX41" fmla="*/ 1047831 w 1047911"/>
                <a:gd name="connsiteY41" fmla="*/ 33814 h 1238250"/>
                <a:gd name="connsiteX42" fmla="*/ 1019573 w 1047911"/>
                <a:gd name="connsiteY42" fmla="*/ 0 h 1238250"/>
                <a:gd name="connsiteX43" fmla="*/ 777956 w 1047911"/>
                <a:gd name="connsiteY43" fmla="*/ 360521 h 1238250"/>
                <a:gd name="connsiteX44" fmla="*/ 581265 w 1047911"/>
                <a:gd name="connsiteY44" fmla="*/ 476250 h 1238250"/>
                <a:gd name="connsiteX45" fmla="*/ 466647 w 1047911"/>
                <a:gd name="connsiteY45" fmla="*/ 476250 h 1238250"/>
                <a:gd name="connsiteX46" fmla="*/ 269956 w 1047911"/>
                <a:gd name="connsiteY46" fmla="*/ 360521 h 1238250"/>
                <a:gd name="connsiteX47" fmla="*/ 269956 w 1047911"/>
                <a:gd name="connsiteY47" fmla="*/ 158750 h 1238250"/>
                <a:gd name="connsiteX48" fmla="*/ 777956 w 1047911"/>
                <a:gd name="connsiteY48" fmla="*/ 158750 h 1238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1047911" h="1238250">
                  <a:moveTo>
                    <a:pt x="1019573" y="0"/>
                  </a:moveTo>
                  <a:lnTo>
                    <a:pt x="1012588" y="0"/>
                  </a:lnTo>
                  <a:cubicBezTo>
                    <a:pt x="995607" y="1836"/>
                    <a:pt x="983121" y="16777"/>
                    <a:pt x="984331" y="33814"/>
                  </a:cubicBezTo>
                  <a:lnTo>
                    <a:pt x="984331" y="95250"/>
                  </a:lnTo>
                  <a:lnTo>
                    <a:pt x="63581" y="95250"/>
                  </a:lnTo>
                  <a:lnTo>
                    <a:pt x="63581" y="33814"/>
                  </a:lnTo>
                  <a:cubicBezTo>
                    <a:pt x="64791" y="16777"/>
                    <a:pt x="52305" y="1836"/>
                    <a:pt x="35323" y="0"/>
                  </a:cubicBezTo>
                  <a:lnTo>
                    <a:pt x="28338" y="0"/>
                  </a:lnTo>
                  <a:cubicBezTo>
                    <a:pt x="11357" y="1836"/>
                    <a:pt x="-1129" y="16777"/>
                    <a:pt x="81" y="33814"/>
                  </a:cubicBezTo>
                  <a:lnTo>
                    <a:pt x="81" y="220186"/>
                  </a:lnTo>
                  <a:cubicBezTo>
                    <a:pt x="-1129" y="237223"/>
                    <a:pt x="11357" y="252165"/>
                    <a:pt x="28338" y="254000"/>
                  </a:cubicBezTo>
                  <a:lnTo>
                    <a:pt x="35323" y="254000"/>
                  </a:lnTo>
                  <a:cubicBezTo>
                    <a:pt x="52305" y="252163"/>
                    <a:pt x="64791" y="237223"/>
                    <a:pt x="63581" y="220186"/>
                  </a:cubicBezTo>
                  <a:lnTo>
                    <a:pt x="63581" y="158750"/>
                  </a:lnTo>
                  <a:lnTo>
                    <a:pt x="142956" y="158750"/>
                  </a:lnTo>
                  <a:lnTo>
                    <a:pt x="142956" y="396875"/>
                  </a:lnTo>
                  <a:cubicBezTo>
                    <a:pt x="143035" y="419481"/>
                    <a:pt x="155127" y="440341"/>
                    <a:pt x="174706" y="451644"/>
                  </a:cubicBezTo>
                  <a:lnTo>
                    <a:pt x="396956" y="582613"/>
                  </a:lnTo>
                  <a:lnTo>
                    <a:pt x="396956" y="737711"/>
                  </a:lnTo>
                  <a:lnTo>
                    <a:pt x="172007" y="883285"/>
                  </a:lnTo>
                  <a:cubicBezTo>
                    <a:pt x="153897" y="894980"/>
                    <a:pt x="142958" y="915067"/>
                    <a:pt x="142956" y="936625"/>
                  </a:cubicBezTo>
                  <a:lnTo>
                    <a:pt x="142956" y="1238250"/>
                  </a:lnTo>
                  <a:lnTo>
                    <a:pt x="269956" y="1238250"/>
                  </a:lnTo>
                  <a:lnTo>
                    <a:pt x="269956" y="971233"/>
                  </a:lnTo>
                  <a:lnTo>
                    <a:pt x="396956" y="889000"/>
                  </a:lnTo>
                  <a:lnTo>
                    <a:pt x="650956" y="889000"/>
                  </a:lnTo>
                  <a:lnTo>
                    <a:pt x="777956" y="971233"/>
                  </a:lnTo>
                  <a:lnTo>
                    <a:pt x="777956" y="1238250"/>
                  </a:lnTo>
                  <a:lnTo>
                    <a:pt x="904956" y="1238250"/>
                  </a:lnTo>
                  <a:lnTo>
                    <a:pt x="904956" y="936625"/>
                  </a:lnTo>
                  <a:cubicBezTo>
                    <a:pt x="904954" y="915067"/>
                    <a:pt x="894015" y="894980"/>
                    <a:pt x="875905" y="883285"/>
                  </a:cubicBezTo>
                  <a:lnTo>
                    <a:pt x="650956" y="737711"/>
                  </a:lnTo>
                  <a:lnTo>
                    <a:pt x="650956" y="582613"/>
                  </a:lnTo>
                  <a:lnTo>
                    <a:pt x="873206" y="451644"/>
                  </a:lnTo>
                  <a:cubicBezTo>
                    <a:pt x="892785" y="440341"/>
                    <a:pt x="904877" y="419481"/>
                    <a:pt x="904956" y="396875"/>
                  </a:cubicBezTo>
                  <a:lnTo>
                    <a:pt x="904956" y="158750"/>
                  </a:lnTo>
                  <a:lnTo>
                    <a:pt x="984331" y="158750"/>
                  </a:lnTo>
                  <a:lnTo>
                    <a:pt x="984331" y="220186"/>
                  </a:lnTo>
                  <a:cubicBezTo>
                    <a:pt x="983121" y="237223"/>
                    <a:pt x="995607" y="252165"/>
                    <a:pt x="1012588" y="254000"/>
                  </a:cubicBezTo>
                  <a:lnTo>
                    <a:pt x="1019573" y="254000"/>
                  </a:lnTo>
                  <a:cubicBezTo>
                    <a:pt x="1036555" y="252163"/>
                    <a:pt x="1049041" y="237223"/>
                    <a:pt x="1047831" y="220186"/>
                  </a:cubicBezTo>
                  <a:lnTo>
                    <a:pt x="1047831" y="33814"/>
                  </a:lnTo>
                  <a:cubicBezTo>
                    <a:pt x="1049041" y="16777"/>
                    <a:pt x="1036555" y="1836"/>
                    <a:pt x="1019573" y="0"/>
                  </a:cubicBezTo>
                  <a:close/>
                  <a:moveTo>
                    <a:pt x="777956" y="360521"/>
                  </a:moveTo>
                  <a:lnTo>
                    <a:pt x="581265" y="476250"/>
                  </a:lnTo>
                  <a:lnTo>
                    <a:pt x="466647" y="476250"/>
                  </a:lnTo>
                  <a:lnTo>
                    <a:pt x="269956" y="360521"/>
                  </a:lnTo>
                  <a:lnTo>
                    <a:pt x="269956" y="158750"/>
                  </a:lnTo>
                  <a:lnTo>
                    <a:pt x="777956" y="158750"/>
                  </a:lnTo>
                  <a:close/>
                </a:path>
              </a:pathLst>
            </a:custGeom>
            <a:grpFill/>
            <a:ln w="158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highlight>
                  <a:srgbClr val="FFFF00"/>
                </a:highlight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E66DC87-CEB3-41A2-B0D5-75637B605A05}"/>
                </a:ext>
              </a:extLst>
            </p:cNvPr>
            <p:cNvSpPr/>
            <p:nvPr/>
          </p:nvSpPr>
          <p:spPr>
            <a:xfrm>
              <a:off x="8102600" y="2527300"/>
              <a:ext cx="254000" cy="254000"/>
            </a:xfrm>
            <a:custGeom>
              <a:avLst/>
              <a:gdLst>
                <a:gd name="connsiteX0" fmla="*/ 254000 w 254000"/>
                <a:gd name="connsiteY0" fmla="*/ 127000 h 254000"/>
                <a:gd name="connsiteX1" fmla="*/ 127000 w 254000"/>
                <a:gd name="connsiteY1" fmla="*/ 254000 h 254000"/>
                <a:gd name="connsiteX2" fmla="*/ 0 w 254000"/>
                <a:gd name="connsiteY2" fmla="*/ 127000 h 254000"/>
                <a:gd name="connsiteX3" fmla="*/ 127000 w 254000"/>
                <a:gd name="connsiteY3" fmla="*/ 0 h 254000"/>
                <a:gd name="connsiteX4" fmla="*/ 254000 w 254000"/>
                <a:gd name="connsiteY4" fmla="*/ 127000 h 25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4000" h="254000">
                  <a:moveTo>
                    <a:pt x="254000" y="127000"/>
                  </a:moveTo>
                  <a:cubicBezTo>
                    <a:pt x="254000" y="197140"/>
                    <a:pt x="197140" y="254000"/>
                    <a:pt x="127000" y="254000"/>
                  </a:cubicBezTo>
                  <a:cubicBezTo>
                    <a:pt x="56860" y="254000"/>
                    <a:pt x="0" y="197140"/>
                    <a:pt x="0" y="127000"/>
                  </a:cubicBezTo>
                  <a:cubicBezTo>
                    <a:pt x="0" y="56860"/>
                    <a:pt x="56860" y="0"/>
                    <a:pt x="127000" y="0"/>
                  </a:cubicBezTo>
                  <a:cubicBezTo>
                    <a:pt x="197140" y="0"/>
                    <a:pt x="254000" y="56860"/>
                    <a:pt x="254000" y="127000"/>
                  </a:cubicBezTo>
                  <a:close/>
                </a:path>
              </a:pathLst>
            </a:custGeom>
            <a:grpFill/>
            <a:ln w="158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highlight>
                  <a:srgbClr val="FFFF00"/>
                </a:highlight>
              </a:endParaRPr>
            </a:p>
          </p:txBody>
        </p:sp>
      </p:grpSp>
      <p:sp>
        <p:nvSpPr>
          <p:cNvPr id="15" name="Rectangle 10">
            <a:extLst>
              <a:ext uri="{FF2B5EF4-FFF2-40B4-BE49-F238E27FC236}">
                <a16:creationId xmlns:a16="http://schemas.microsoft.com/office/drawing/2014/main" id="{64EBCD63-41AC-4505-AE1D-8FDD82D3A6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86" y="3429000"/>
            <a:ext cx="1215063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tabLst>
                <a:tab pos="571500" algn="l"/>
                <a:tab pos="628650" algn="l"/>
                <a:tab pos="1257300" algn="l"/>
              </a:tabLst>
            </a:pPr>
            <a:r>
              <a:rPr lang="en-US" altLang="zh-TW" sz="2400" dirty="0">
                <a:latin typeface="Book Antiqua" pitchFamily="18" charset="0"/>
              </a:rPr>
              <a:t>2</a:t>
            </a:r>
            <a:r>
              <a:rPr lang="en-US" altLang="zh-TW" sz="2400" dirty="0"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. Inventory that is carried to provide a cushion against uncertainty of the demand is called</a:t>
            </a:r>
            <a:endParaRPr lang="en-US" altLang="zh-TW" sz="2400" dirty="0">
              <a:latin typeface="Book Antiqua" pitchFamily="18" charset="0"/>
            </a:endParaRPr>
          </a:p>
          <a:p>
            <a:pPr marL="914400" lvl="1" indent="-457200">
              <a:tabLst>
                <a:tab pos="571500" algn="l"/>
                <a:tab pos="628650" algn="l"/>
                <a:tab pos="1257300" algn="l"/>
              </a:tabLst>
            </a:pPr>
            <a:r>
              <a:rPr lang="en-US" altLang="zh-TW" sz="2400" dirty="0"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A) Seasonal inventory</a:t>
            </a:r>
            <a:endParaRPr lang="en-US" altLang="zh-TW" sz="2400" dirty="0">
              <a:latin typeface="Book Antiqua" pitchFamily="18" charset="0"/>
            </a:endParaRPr>
          </a:p>
          <a:p>
            <a:pPr marL="914400" lvl="1" indent="-457200">
              <a:tabLst>
                <a:tab pos="571500" algn="l"/>
                <a:tab pos="628650" algn="l"/>
                <a:tab pos="1257300" algn="l"/>
              </a:tabLst>
            </a:pPr>
            <a:r>
              <a:rPr lang="en-US" altLang="zh-TW" sz="2400" dirty="0"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B) </a:t>
            </a:r>
            <a:r>
              <a:rPr lang="en-US" altLang="zh-TW" sz="2400" dirty="0">
                <a:latin typeface="Book Antiqua" pitchFamily="18" charset="0"/>
              </a:rPr>
              <a:t>Safety Stock</a:t>
            </a:r>
          </a:p>
          <a:p>
            <a:pPr marL="914400" lvl="1" indent="-457200">
              <a:tabLst>
                <a:tab pos="571500" algn="l"/>
                <a:tab pos="628650" algn="l"/>
                <a:tab pos="1257300" algn="l"/>
              </a:tabLst>
            </a:pPr>
            <a:r>
              <a:rPr lang="en-US" altLang="zh-TW" sz="2400" dirty="0">
                <a:latin typeface="Book Antiqua" pitchFamily="18" charset="0"/>
              </a:rPr>
              <a:t>C) Cycle stock</a:t>
            </a:r>
          </a:p>
          <a:p>
            <a:pPr marL="914400" lvl="1" indent="-457200">
              <a:tabLst>
                <a:tab pos="571500" algn="l"/>
                <a:tab pos="628650" algn="l"/>
                <a:tab pos="1257300" algn="l"/>
              </a:tabLst>
            </a:pPr>
            <a:r>
              <a:rPr lang="en-US" altLang="zh-TW" sz="2400" dirty="0"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D) Pipeline inventory</a:t>
            </a:r>
            <a:endParaRPr lang="en-US" altLang="zh-TW" sz="2400" dirty="0">
              <a:latin typeface="Book Antiqua" pitchFamily="18" charset="0"/>
            </a:endParaRPr>
          </a:p>
          <a:p>
            <a:pPr marL="914400" lvl="1" indent="-457200">
              <a:tabLst>
                <a:tab pos="571500" algn="l"/>
                <a:tab pos="628650" algn="l"/>
                <a:tab pos="1257300" algn="l"/>
              </a:tabLst>
            </a:pPr>
            <a:r>
              <a:rPr lang="en-US" altLang="zh-TW" sz="2400" dirty="0"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E) Speculative inventory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840972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3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8020050" y="28829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4" imgW="114102" imgH="177492" progId="">
                  <p:embed/>
                </p:oleObj>
              </mc:Choice>
              <mc:Fallback>
                <p:oleObj name="Equation" r:id="rId4" imgW="114102" imgH="177492" progId="">
                  <p:embed/>
                  <p:pic>
                    <p:nvPicPr>
                      <p:cNvPr id="15363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0050" y="2882900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8985" name="Text Box 9"/>
          <p:cNvSpPr txBox="1">
            <a:spLocks noChangeArrowheads="1"/>
          </p:cNvSpPr>
          <p:nvPr/>
        </p:nvSpPr>
        <p:spPr bwMode="auto">
          <a:xfrm>
            <a:off x="2208213" y="5445126"/>
            <a:ext cx="18415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endParaRPr lang="en-US" sz="2800" dirty="0"/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32657" y="0"/>
            <a:ext cx="12159343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Multiple Choice Questions</a:t>
            </a: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BDB9EF3F-9343-467A-9A14-42DB67A9D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93761"/>
            <a:ext cx="12192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3.  In the basic EOQ model, if annual demand doubles, the effect on the EOQ is: </a:t>
            </a:r>
          </a:p>
          <a:p>
            <a:pPr marL="914400" lvl="1" indent="-457200">
              <a:buAutoNum type="alphaUcParenR"/>
            </a:pPr>
            <a:r>
              <a:rPr lang="en-US" sz="2400" dirty="0">
                <a:latin typeface="Book Antiqua" pitchFamily="18" charset="0"/>
              </a:rPr>
              <a:t>It doubles.				</a:t>
            </a:r>
          </a:p>
          <a:p>
            <a:pPr marL="914400" lvl="1" indent="-457200">
              <a:buAutoNum type="alphaUcParenR"/>
            </a:pPr>
            <a:r>
              <a:rPr lang="en-US" sz="2400" dirty="0">
                <a:latin typeface="Book Antiqua" pitchFamily="18" charset="0"/>
              </a:rPr>
              <a:t>It is four times its previous amount		</a:t>
            </a:r>
          </a:p>
          <a:p>
            <a:pPr marL="914400" lvl="1" indent="-457200">
              <a:buAutoNum type="alphaUcParenR"/>
            </a:pPr>
            <a:r>
              <a:rPr lang="en-US" sz="2400" dirty="0">
                <a:latin typeface="Book Antiqua" pitchFamily="18" charset="0"/>
              </a:rPr>
              <a:t>It is half its previous amount	 	</a:t>
            </a:r>
          </a:p>
          <a:p>
            <a:pPr marL="914400" lvl="1" indent="-457200">
              <a:buAutoNum type="alphaUcParenR"/>
            </a:pPr>
            <a:r>
              <a:rPr lang="en-US" sz="2400" dirty="0">
                <a:latin typeface="Book Antiqua" pitchFamily="18" charset="0"/>
              </a:rPr>
              <a:t>It is about 70% of its previous amount</a:t>
            </a:r>
          </a:p>
          <a:p>
            <a:pPr marL="914400" lvl="1" indent="-457200">
              <a:buAutoNum type="alphaUcParenR" startAt="5"/>
            </a:pPr>
            <a:r>
              <a:rPr lang="en-US" sz="2400" dirty="0">
                <a:latin typeface="Book Antiqua" pitchFamily="18" charset="0"/>
              </a:rPr>
              <a:t>It increases by just above 40%</a:t>
            </a:r>
          </a:p>
          <a:p>
            <a:pPr lvl="1"/>
            <a:endParaRPr lang="en-US" sz="2400" dirty="0">
              <a:latin typeface="Book Antiqua" pitchFamily="18" charset="0"/>
            </a:endParaRP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6BBFFCC5-0742-44E7-80E7-DDDF2FF906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997" y="5766103"/>
            <a:ext cx="18415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endParaRPr lang="en-US" sz="2800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D3D9CC7B-5501-4042-A3DF-CCCB019AD3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734447"/>
              </p:ext>
            </p:extLst>
          </p:nvPr>
        </p:nvGraphicFramePr>
        <p:xfrm>
          <a:off x="304800" y="3452833"/>
          <a:ext cx="1654175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6" imgW="990360" imgH="444240" progId="Equation.3">
                  <p:embed/>
                </p:oleObj>
              </mc:Choice>
              <mc:Fallback>
                <p:oleObj name="Equation" r:id="rId6" imgW="990360" imgH="44424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452833"/>
                        <a:ext cx="1654175" cy="7445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53E301A4-6E11-41C3-82E7-BF801D5455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4662606"/>
              </p:ext>
            </p:extLst>
          </p:nvPr>
        </p:nvGraphicFramePr>
        <p:xfrm>
          <a:off x="2971800" y="3512125"/>
          <a:ext cx="2036763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8" imgW="1218960" imgH="444240" progId="Equation.3">
                  <p:embed/>
                </p:oleObj>
              </mc:Choice>
              <mc:Fallback>
                <p:oleObj name="Equation" r:id="rId8" imgW="1218960" imgH="44424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512125"/>
                        <a:ext cx="2036763" cy="7445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DDC58FEC-9770-489C-B1DB-CAF9B79B2C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5861927"/>
              </p:ext>
            </p:extLst>
          </p:nvPr>
        </p:nvGraphicFramePr>
        <p:xfrm>
          <a:off x="1219200" y="5183022"/>
          <a:ext cx="3309937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10" imgW="1981080" imgH="444240" progId="Equation.3">
                  <p:embed/>
                </p:oleObj>
              </mc:Choice>
              <mc:Fallback>
                <p:oleObj name="Equation" r:id="rId10" imgW="1981080" imgH="44424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183022"/>
                        <a:ext cx="3309937" cy="7445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95016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60 kits in a product @ $10 / kit</a:t>
            </a:r>
          </a:p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Input Material Cost = $600</a:t>
            </a:r>
          </a:p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Interest rate about 10%</a:t>
            </a:r>
          </a:p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H = 10%(600) = $60/year</a:t>
            </a:r>
          </a:p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50 days + 7*24 days + 50 days = 268 days</a:t>
            </a:r>
          </a:p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What is R?  What is H?</a:t>
            </a:r>
          </a:p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Estimate Average R for year, or for 268 days,  or for month,  or for day</a:t>
            </a:r>
          </a:p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R /day </a:t>
            </a:r>
            <a:r>
              <a:rPr lang="en-US" dirty="0">
                <a:latin typeface="Book Antiqua" panose="02040602050305030304" pitchFamily="18" charset="0"/>
                <a:sym typeface="Wingdings" panose="05000000000000000000" pitchFamily="2" charset="2"/>
              </a:rPr>
              <a:t> H/365 = 60/365 = 16.5 cents/day</a:t>
            </a:r>
          </a:p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R /month  </a:t>
            </a:r>
            <a:r>
              <a:rPr lang="en-US" dirty="0">
                <a:latin typeface="Book Antiqua" panose="02040602050305030304" pitchFamily="18" charset="0"/>
                <a:sym typeface="Wingdings" panose="05000000000000000000" pitchFamily="2" charset="2"/>
              </a:rPr>
              <a:t> H/12 = 60/12 = $5/month </a:t>
            </a:r>
          </a:p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  <a:sym typeface="Wingdings" panose="05000000000000000000" pitchFamily="2" charset="2"/>
              </a:rPr>
              <a:t>R/268 day  268H/365 = </a:t>
            </a:r>
          </a:p>
          <a:p>
            <a:pPr marL="0" indent="0">
              <a:buNone/>
            </a:pPr>
            <a:endParaRPr lang="en-US" dirty="0">
              <a:latin typeface="Book Antiqua" panose="0204060205030503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>
              <a:latin typeface="Book Antiqua" panose="02040602050305030304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/>
              <a:t>S, H and R in the Game</a:t>
            </a:r>
          </a:p>
        </p:txBody>
      </p:sp>
    </p:spTree>
    <p:extLst>
      <p:ext uri="{BB962C8B-B14F-4D97-AF65-F5344CB8AC3E}">
        <p14:creationId xmlns:p14="http://schemas.microsoft.com/office/powerpoint/2010/main" val="41539577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-30332" y="-16699"/>
            <a:ext cx="122223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Formula Proof for Flow Time Under EOQ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1"/>
              <p:cNvSpPr txBox="1">
                <a:spLocks/>
              </p:cNvSpPr>
              <p:nvPr/>
            </p:nvSpPr>
            <p:spPr>
              <a:xfrm>
                <a:off x="26126" y="762000"/>
                <a:ext cx="12222332" cy="5877272"/>
              </a:xfrm>
              <a:prstGeom prst="rect">
                <a:avLst/>
              </a:prstGeom>
            </p:spPr>
            <p:txBody>
              <a:bodyPr/>
              <a:lstStyle/>
              <a:p>
                <a:pPr>
                  <a:spcBef>
                    <a:spcPct val="20000"/>
                  </a:spcBef>
                  <a:defRPr/>
                </a:pPr>
                <a:r>
                  <a:rPr lang="en-US" sz="2400" kern="0" dirty="0">
                    <a:latin typeface="Book Antiqua" pitchFamily="18" charset="0"/>
                    <a:ea typeface="+mn-ea"/>
                  </a:rPr>
                  <a:t>Flow time when we order of any Q?</a:t>
                </a:r>
              </a:p>
              <a:p>
                <a:pPr>
                  <a:spcBef>
                    <a:spcPct val="20000"/>
                  </a:spcBef>
                  <a:defRPr/>
                </a:pPr>
                <a:r>
                  <a:rPr lang="en-US" sz="2400" kern="0" dirty="0">
                    <a:latin typeface="Book Antiqua" pitchFamily="18" charset="0"/>
                    <a:ea typeface="+mn-ea"/>
                  </a:rPr>
                  <a:t>Throughput = R, average inventory I = Q/2</a:t>
                </a:r>
              </a:p>
              <a:p>
                <a:pPr>
                  <a:spcBef>
                    <a:spcPct val="20000"/>
                  </a:spcBef>
                  <a:defRPr/>
                </a:pPr>
                <a:r>
                  <a:rPr lang="en-US" sz="2400" kern="0" dirty="0">
                    <a:latin typeface="Book Antiqua" pitchFamily="18" charset="0"/>
                    <a:ea typeface="+mn-ea"/>
                  </a:rPr>
                  <a:t>RT = Q/2</a:t>
                </a:r>
              </a:p>
              <a:p>
                <a:pPr>
                  <a:spcBef>
                    <a:spcPct val="20000"/>
                  </a:spcBef>
                  <a:defRPr/>
                </a:pPr>
                <a:r>
                  <a:rPr lang="en-US" sz="2400" kern="0" dirty="0">
                    <a:latin typeface="Book Antiqua" pitchFamily="18" charset="0"/>
                    <a:ea typeface="+mn-ea"/>
                  </a:rPr>
                  <a:t>T = Q/2R</a:t>
                </a:r>
              </a:p>
              <a:p>
                <a:pPr>
                  <a:spcBef>
                    <a:spcPct val="20000"/>
                  </a:spcBef>
                  <a:defRPr/>
                </a:pPr>
                <a:r>
                  <a:rPr lang="en-US" sz="2400" kern="0" dirty="0">
                    <a:latin typeface="Book Antiqua" pitchFamily="18" charset="0"/>
                  </a:rPr>
                  <a:t>Flow time when we order of  EOQ?</a:t>
                </a:r>
              </a:p>
              <a:p>
                <a:pPr>
                  <a:spcBef>
                    <a:spcPct val="20000"/>
                  </a:spcBef>
                  <a:defRPr/>
                </a:pPr>
                <a:r>
                  <a:rPr lang="en-US" sz="2400" kern="0" dirty="0">
                    <a:latin typeface="Book Antiqua" pitchFamily="18" charset="0"/>
                    <a:ea typeface="+mn-ea"/>
                  </a:rPr>
                  <a:t>Total Cost of EOQ? The same as above, but can also be simplified</a:t>
                </a:r>
              </a:p>
              <a:p>
                <a:pPr>
                  <a:spcBef>
                    <a:spcPct val="20000"/>
                  </a:spcBef>
                  <a:defRPr/>
                </a:pPr>
                <a:r>
                  <a:rPr lang="en-US" sz="2400" kern="0" dirty="0">
                    <a:latin typeface="Book Antiqua" pitchFamily="18" charset="0"/>
                  </a:rPr>
                  <a:t>I = EOQ/2</a:t>
                </a:r>
              </a:p>
              <a:p>
                <a:pPr>
                  <a:spcBef>
                    <a:spcPct val="20000"/>
                  </a:spcBef>
                  <a:defRPr/>
                </a:pPr>
                <a14:m>
                  <m:oMath xmlns:m="http://schemas.openxmlformats.org/officeDocument/2006/math">
                    <m:r>
                      <a:rPr lang="en-US" sz="2400" i="1" kern="0">
                        <a:latin typeface="Cambria Math"/>
                      </a:rPr>
                      <m:t>𝐼</m:t>
                    </m:r>
                    <m:r>
                      <a:rPr lang="en-US" sz="2400" i="1" ker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i="1" ker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kern="0">
                            <a:latin typeface="Cambria Math"/>
                          </a:rPr>
                          <m:t>𝐸𝑂𝑄</m:t>
                        </m:r>
                      </m:num>
                      <m:den>
                        <m:r>
                          <a:rPr lang="en-US" sz="2400" i="1" ker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kern="0" dirty="0">
                    <a:latin typeface="Book Antiqua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kern="0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i="1" kern="0" dirty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i="1" kern="0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 kern="0" dirty="0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400" i="1" kern="0" dirty="0">
                                    <a:latin typeface="Cambria Math"/>
                                  </a:rPr>
                                  <m:t>𝑅𝑆</m:t>
                                </m:r>
                              </m:num>
                              <m:den>
                                <m:r>
                                  <a:rPr lang="en-US" sz="2400" i="1" kern="0" dirty="0">
                                    <a:latin typeface="Cambria Math"/>
                                  </a:rPr>
                                  <m:t>𝐻</m:t>
                                </m:r>
                              </m:den>
                            </m:f>
                          </m:e>
                        </m:rad>
                      </m:num>
                      <m:den>
                        <m:r>
                          <a:rPr lang="en-US" sz="2400" i="1" kern="0" dirty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kern="0" dirty="0">
                    <a:latin typeface="Book Antiqua" pitchFamily="18" charset="0"/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kern="0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 kern="0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 kern="0" dirty="0">
                                <a:latin typeface="Cambria Math"/>
                              </a:rPr>
                              <m:t>2</m:t>
                            </m:r>
                            <m:r>
                              <a:rPr lang="en-US" sz="2400" i="1" kern="0" dirty="0">
                                <a:latin typeface="Cambria Math"/>
                              </a:rPr>
                              <m:t>𝑅𝑆</m:t>
                            </m:r>
                          </m:num>
                          <m:den>
                            <m:r>
                              <a:rPr lang="en-US" sz="2400" i="1" kern="0" dirty="0">
                                <a:latin typeface="Cambria Math"/>
                              </a:rPr>
                              <m:t>4</m:t>
                            </m:r>
                            <m:r>
                              <a:rPr lang="en-US" sz="2400" i="1" kern="0" dirty="0">
                                <a:latin typeface="Cambria Math"/>
                              </a:rPr>
                              <m:t>𝐻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2400" kern="0" dirty="0">
                    <a:latin typeface="Book Antiqua" pitchFamily="18" charset="0"/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kern="0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 kern="0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 kern="0" dirty="0">
                                <a:latin typeface="Cambria Math"/>
                              </a:rPr>
                              <m:t>𝑅𝑆</m:t>
                            </m:r>
                          </m:num>
                          <m:den>
                            <m:r>
                              <a:rPr lang="en-US" sz="2400" i="1" kern="0" dirty="0">
                                <a:latin typeface="Cambria Math"/>
                              </a:rPr>
                              <m:t>2</m:t>
                            </m:r>
                            <m:r>
                              <a:rPr lang="en-US" sz="2400" i="1" kern="0" dirty="0">
                                <a:latin typeface="Cambria Math"/>
                              </a:rPr>
                              <m:t>𝐻</m:t>
                            </m:r>
                          </m:den>
                        </m:f>
                      </m:e>
                    </m:rad>
                  </m:oMath>
                </a14:m>
                <a:endParaRPr lang="en-US" sz="2400" kern="0" dirty="0">
                  <a:latin typeface="Book Antiqua" pitchFamily="18" charset="0"/>
                </a:endParaRPr>
              </a:p>
              <a:p>
                <a:pPr>
                  <a:spcBef>
                    <a:spcPct val="20000"/>
                  </a:spcBef>
                  <a:defRPr/>
                </a:pPr>
                <a:r>
                  <a:rPr lang="en-US" sz="2400" kern="0" dirty="0">
                    <a:latin typeface="Book Antiqua" pitchFamily="18" charset="0"/>
                  </a:rPr>
                  <a:t>T = I/R</a:t>
                </a:r>
              </a:p>
              <a:p>
                <a:pPr>
                  <a:spcBef>
                    <a:spcPct val="20000"/>
                  </a:spcBef>
                  <a:defRPr/>
                </a:pPr>
                <a:r>
                  <a:rPr lang="en-US" sz="2400" i="1" kern="0" dirty="0">
                    <a:latin typeface="Book Antiqua" pitchFamily="18" charset="0"/>
                  </a:rPr>
                  <a:t>T</a:t>
                </a:r>
                <a14:m>
                  <m:oMath xmlns:m="http://schemas.openxmlformats.org/officeDocument/2006/math">
                    <m:r>
                      <a:rPr lang="en-US" sz="2400" i="1" ker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i="1" ker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kern="0">
                            <a:latin typeface="Cambria Math"/>
                          </a:rPr>
                          <m:t>𝐼</m:t>
                        </m:r>
                      </m:num>
                      <m:den>
                        <m:r>
                          <a:rPr lang="en-US" sz="2400" i="1" kern="0">
                            <a:latin typeface="Cambria Math"/>
                          </a:rPr>
                          <m:t>𝑅</m:t>
                        </m:r>
                      </m:den>
                    </m:f>
                  </m:oMath>
                </a14:m>
                <a:r>
                  <a:rPr lang="en-US" sz="2400" kern="0" dirty="0">
                    <a:latin typeface="Book Antiqua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kern="0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i="1" kern="0" dirty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i="1" kern="0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 kern="0" dirty="0">
                                    <a:latin typeface="Cambria Math"/>
                                  </a:rPr>
                                  <m:t>𝑅𝑆</m:t>
                                </m:r>
                              </m:num>
                              <m:den>
                                <m:r>
                                  <a:rPr lang="en-US" sz="2400" i="1" kern="0" dirty="0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400" i="1" kern="0" dirty="0">
                                    <a:latin typeface="Cambria Math"/>
                                  </a:rPr>
                                  <m:t>𝐻</m:t>
                                </m:r>
                              </m:den>
                            </m:f>
                          </m:e>
                        </m:rad>
                      </m:num>
                      <m:den>
                        <m:r>
                          <a:rPr lang="en-US" sz="2400" i="1" kern="0" dirty="0">
                            <a:latin typeface="Cambria Math"/>
                          </a:rPr>
                          <m:t>𝑅</m:t>
                        </m:r>
                      </m:den>
                    </m:f>
                  </m:oMath>
                </a14:m>
                <a:r>
                  <a:rPr lang="en-US" sz="2400" kern="0" dirty="0">
                    <a:latin typeface="Book Antiqua" pitchFamily="18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kern="0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 kern="0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 kern="0" dirty="0">
                                <a:latin typeface="Cambria Math"/>
                              </a:rPr>
                              <m:t>𝑅𝑆</m:t>
                            </m:r>
                          </m:num>
                          <m:den>
                            <m:r>
                              <a:rPr lang="en-US" sz="2400" i="1" kern="0" dirty="0">
                                <a:latin typeface="Cambria Math"/>
                              </a:rPr>
                              <m:t>2</m:t>
                            </m:r>
                            <m:r>
                              <a:rPr lang="en-US" sz="2400" i="1" kern="0" dirty="0">
                                <a:latin typeface="Cambria Math"/>
                              </a:rPr>
                              <m:t>𝐻𝑅</m:t>
                            </m:r>
                            <m:r>
                              <a:rPr lang="en-US" sz="2400" i="1" kern="0" baseline="30000" dirty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2400" kern="0" dirty="0">
                    <a:latin typeface="Book Antiqua" pitchFamily="18" charset="0"/>
                  </a:rPr>
                  <a:t>  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kern="0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 kern="0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kern="0" dirty="0">
                                <a:solidFill>
                                  <a:srgbClr val="79DB1F"/>
                                </a:solidFill>
                                <a:latin typeface="Cambria Math"/>
                              </a:rPr>
                              <m:t>𝑺</m:t>
                            </m:r>
                          </m:num>
                          <m:den>
                            <m:r>
                              <a:rPr lang="en-US" sz="2400" i="1" kern="0" dirty="0">
                                <a:latin typeface="Cambria Math"/>
                              </a:rPr>
                              <m:t>2</m:t>
                            </m:r>
                            <m:r>
                              <a:rPr lang="en-US" sz="2400" i="1" kern="0" dirty="0">
                                <a:latin typeface="Cambria Math"/>
                              </a:rPr>
                              <m:t>𝐻</m:t>
                            </m:r>
                            <m:r>
                              <a:rPr lang="en-US" sz="2400" b="1" i="1" kern="0" dirty="0">
                                <a:solidFill>
                                  <a:srgbClr val="79DB1F"/>
                                </a:solidFill>
                                <a:latin typeface="Cambria Math"/>
                              </a:rPr>
                              <m:t>𝑹</m:t>
                            </m:r>
                          </m:den>
                        </m:f>
                      </m:e>
                    </m:rad>
                  </m:oMath>
                </a14:m>
                <a:endParaRPr lang="en-US" sz="2400" kern="0" dirty="0">
                  <a:latin typeface="Book Antiqua" pitchFamily="18" charset="0"/>
                </a:endParaRPr>
              </a:p>
              <a:p>
                <a:pPr>
                  <a:spcBef>
                    <a:spcPct val="20000"/>
                  </a:spcBef>
                  <a:defRPr/>
                </a:pPr>
                <a:endParaRPr lang="en-US" sz="2400" kern="0" dirty="0">
                  <a:latin typeface="Book Antiqua" pitchFamily="18" charset="0"/>
                  <a:ea typeface="+mn-ea"/>
                </a:endParaRPr>
              </a:p>
            </p:txBody>
          </p:sp>
        </mc:Choice>
        <mc:Fallback xmlns="">
          <p:sp>
            <p:nvSpPr>
              <p:cNvPr id="8" name="Conten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6" y="762000"/>
                <a:ext cx="12222332" cy="5877272"/>
              </a:xfrm>
              <a:prstGeom prst="rect">
                <a:avLst/>
              </a:prstGeom>
              <a:blipFill>
                <a:blip r:embed="rId2"/>
                <a:stretch>
                  <a:fillRect l="-748" t="-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Graphic 2" descr="No sign with solid fill">
            <a:extLst>
              <a:ext uri="{FF2B5EF4-FFF2-40B4-BE49-F238E27FC236}">
                <a16:creationId xmlns:a16="http://schemas.microsoft.com/office/drawing/2014/main" id="{55A303C0-CEB7-45F7-8463-A4AC6A3CD4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33600" y="15240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04346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3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8020050" y="28829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4" imgW="114102" imgH="177492" progId="">
                  <p:embed/>
                </p:oleObj>
              </mc:Choice>
              <mc:Fallback>
                <p:oleObj name="Equation" r:id="rId4" imgW="114102" imgH="177492" progId="">
                  <p:embed/>
                  <p:pic>
                    <p:nvPicPr>
                      <p:cNvPr id="15363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0050" y="2882900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8985" name="Text Box 9"/>
          <p:cNvSpPr txBox="1">
            <a:spLocks noChangeArrowheads="1"/>
          </p:cNvSpPr>
          <p:nvPr/>
        </p:nvSpPr>
        <p:spPr bwMode="auto">
          <a:xfrm>
            <a:off x="2208213" y="5445126"/>
            <a:ext cx="18415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endParaRPr lang="en-US" sz="2800" dirty="0"/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0" y="58775"/>
            <a:ext cx="121920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Multiple Choice Questions</a:t>
            </a:r>
          </a:p>
        </p:txBody>
      </p:sp>
      <p:sp>
        <p:nvSpPr>
          <p:cNvPr id="633866" name="Rectangle 10"/>
          <p:cNvSpPr>
            <a:spLocks noChangeArrowheads="1"/>
          </p:cNvSpPr>
          <p:nvPr/>
        </p:nvSpPr>
        <p:spPr bwMode="auto">
          <a:xfrm>
            <a:off x="0" y="766661"/>
            <a:ext cx="12192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1. The introduction of quantity discounts will cause the number of the units ordered to be: </a:t>
            </a:r>
            <a:endParaRPr lang="en-US" sz="1000" dirty="0">
              <a:latin typeface="Book Antiqua" pitchFamily="18" charset="0"/>
            </a:endParaRPr>
          </a:p>
          <a:p>
            <a:pPr lvl="1"/>
            <a:r>
              <a:rPr lang="en-US" sz="2400" dirty="0">
                <a:latin typeface="Book Antiqua" pitchFamily="18" charset="0"/>
              </a:rPr>
              <a:t>A) smaller than EOQ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B) the same as EOQ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C) greater than EOQ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D) the same or smaller than EOQ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E) the same or greater than EOQ</a:t>
            </a:r>
          </a:p>
          <a:p>
            <a:pPr marL="914400" lvl="1" indent="-457200">
              <a:buAutoNum type="alphaUcParenR" startAt="5"/>
            </a:pPr>
            <a:endParaRPr lang="en-US" sz="2400" dirty="0">
              <a:latin typeface="Book Antiqu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1447800"/>
            <a:ext cx="3200400" cy="2209800"/>
          </a:xfrm>
          <a:prstGeom prst="rect">
            <a:avLst/>
          </a:prstGeom>
        </p:spPr>
      </p:pic>
      <p:grpSp>
        <p:nvGrpSpPr>
          <p:cNvPr id="8" name="Graphic 2" descr="Body builder with solid fill">
            <a:extLst>
              <a:ext uri="{FF2B5EF4-FFF2-40B4-BE49-F238E27FC236}">
                <a16:creationId xmlns:a16="http://schemas.microsoft.com/office/drawing/2014/main" id="{90451335-4400-4B64-8968-A1E0923480E8}"/>
              </a:ext>
            </a:extLst>
          </p:cNvPr>
          <p:cNvGrpSpPr/>
          <p:nvPr/>
        </p:nvGrpSpPr>
        <p:grpSpPr>
          <a:xfrm>
            <a:off x="5703408" y="23446"/>
            <a:ext cx="773592" cy="697061"/>
            <a:chOff x="7578725" y="2352675"/>
            <a:chExt cx="1301750" cy="1238250"/>
          </a:xfrm>
          <a:solidFill>
            <a:srgbClr val="A80000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5D95A1D-E8C0-41E7-B3B8-FA8C834E7CB0}"/>
                </a:ext>
              </a:extLst>
            </p:cNvPr>
            <p:cNvSpPr/>
            <p:nvPr/>
          </p:nvSpPr>
          <p:spPr>
            <a:xfrm>
              <a:off x="8769342" y="2400300"/>
              <a:ext cx="63514" cy="158750"/>
            </a:xfrm>
            <a:custGeom>
              <a:avLst/>
              <a:gdLst>
                <a:gd name="connsiteX0" fmla="*/ 35250 w 63514"/>
                <a:gd name="connsiteY0" fmla="*/ 0 h 158750"/>
                <a:gd name="connsiteX1" fmla="*/ 28265 w 63514"/>
                <a:gd name="connsiteY1" fmla="*/ 0 h 158750"/>
                <a:gd name="connsiteX2" fmla="*/ 7 w 63514"/>
                <a:gd name="connsiteY2" fmla="*/ 29686 h 158750"/>
                <a:gd name="connsiteX3" fmla="*/ 7 w 63514"/>
                <a:gd name="connsiteY3" fmla="*/ 129064 h 158750"/>
                <a:gd name="connsiteX4" fmla="*/ 28265 w 63514"/>
                <a:gd name="connsiteY4" fmla="*/ 158750 h 158750"/>
                <a:gd name="connsiteX5" fmla="*/ 35250 w 63514"/>
                <a:gd name="connsiteY5" fmla="*/ 158750 h 158750"/>
                <a:gd name="connsiteX6" fmla="*/ 63507 w 63514"/>
                <a:gd name="connsiteY6" fmla="*/ 129064 h 158750"/>
                <a:gd name="connsiteX7" fmla="*/ 63507 w 63514"/>
                <a:gd name="connsiteY7" fmla="*/ 29686 h 158750"/>
                <a:gd name="connsiteX8" fmla="*/ 35250 w 63514"/>
                <a:gd name="connsiteY8" fmla="*/ 0 h 158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3514" h="158750">
                  <a:moveTo>
                    <a:pt x="35250" y="0"/>
                  </a:moveTo>
                  <a:lnTo>
                    <a:pt x="28265" y="0"/>
                  </a:lnTo>
                  <a:cubicBezTo>
                    <a:pt x="12282" y="433"/>
                    <a:pt x="-348" y="13700"/>
                    <a:pt x="7" y="29686"/>
                  </a:cubicBezTo>
                  <a:lnTo>
                    <a:pt x="7" y="129064"/>
                  </a:lnTo>
                  <a:cubicBezTo>
                    <a:pt x="-348" y="145050"/>
                    <a:pt x="12282" y="158317"/>
                    <a:pt x="28265" y="158750"/>
                  </a:cubicBezTo>
                  <a:lnTo>
                    <a:pt x="35250" y="158750"/>
                  </a:lnTo>
                  <a:cubicBezTo>
                    <a:pt x="51233" y="158317"/>
                    <a:pt x="63863" y="145050"/>
                    <a:pt x="63507" y="129064"/>
                  </a:cubicBezTo>
                  <a:lnTo>
                    <a:pt x="63507" y="29686"/>
                  </a:lnTo>
                  <a:cubicBezTo>
                    <a:pt x="63863" y="13700"/>
                    <a:pt x="51233" y="433"/>
                    <a:pt x="35250" y="0"/>
                  </a:cubicBezTo>
                  <a:close/>
                </a:path>
              </a:pathLst>
            </a:custGeom>
            <a:grpFill/>
            <a:ln w="158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highlight>
                  <a:srgbClr val="FFFF00"/>
                </a:highlight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64B0312-1CA0-491E-9102-54A9793A9197}"/>
                </a:ext>
              </a:extLst>
            </p:cNvPr>
            <p:cNvSpPr/>
            <p:nvPr/>
          </p:nvSpPr>
          <p:spPr>
            <a:xfrm>
              <a:off x="7626342" y="2400300"/>
              <a:ext cx="63514" cy="158750"/>
            </a:xfrm>
            <a:custGeom>
              <a:avLst/>
              <a:gdLst>
                <a:gd name="connsiteX0" fmla="*/ 35250 w 63514"/>
                <a:gd name="connsiteY0" fmla="*/ 0 h 158750"/>
                <a:gd name="connsiteX1" fmla="*/ 28265 w 63514"/>
                <a:gd name="connsiteY1" fmla="*/ 0 h 158750"/>
                <a:gd name="connsiteX2" fmla="*/ 7 w 63514"/>
                <a:gd name="connsiteY2" fmla="*/ 29686 h 158750"/>
                <a:gd name="connsiteX3" fmla="*/ 7 w 63514"/>
                <a:gd name="connsiteY3" fmla="*/ 129064 h 158750"/>
                <a:gd name="connsiteX4" fmla="*/ 28265 w 63514"/>
                <a:gd name="connsiteY4" fmla="*/ 158750 h 158750"/>
                <a:gd name="connsiteX5" fmla="*/ 35250 w 63514"/>
                <a:gd name="connsiteY5" fmla="*/ 158750 h 158750"/>
                <a:gd name="connsiteX6" fmla="*/ 63507 w 63514"/>
                <a:gd name="connsiteY6" fmla="*/ 129064 h 158750"/>
                <a:gd name="connsiteX7" fmla="*/ 63507 w 63514"/>
                <a:gd name="connsiteY7" fmla="*/ 29686 h 158750"/>
                <a:gd name="connsiteX8" fmla="*/ 35250 w 63514"/>
                <a:gd name="connsiteY8" fmla="*/ 0 h 158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3514" h="158750">
                  <a:moveTo>
                    <a:pt x="35250" y="0"/>
                  </a:moveTo>
                  <a:lnTo>
                    <a:pt x="28265" y="0"/>
                  </a:lnTo>
                  <a:cubicBezTo>
                    <a:pt x="12282" y="433"/>
                    <a:pt x="-348" y="13700"/>
                    <a:pt x="7" y="29686"/>
                  </a:cubicBezTo>
                  <a:lnTo>
                    <a:pt x="7" y="129064"/>
                  </a:lnTo>
                  <a:cubicBezTo>
                    <a:pt x="-348" y="145050"/>
                    <a:pt x="12282" y="158317"/>
                    <a:pt x="28265" y="158750"/>
                  </a:cubicBezTo>
                  <a:lnTo>
                    <a:pt x="35250" y="158750"/>
                  </a:lnTo>
                  <a:cubicBezTo>
                    <a:pt x="51233" y="158317"/>
                    <a:pt x="63863" y="145050"/>
                    <a:pt x="63507" y="129064"/>
                  </a:cubicBezTo>
                  <a:lnTo>
                    <a:pt x="63507" y="29686"/>
                  </a:lnTo>
                  <a:cubicBezTo>
                    <a:pt x="63863" y="13700"/>
                    <a:pt x="51233" y="433"/>
                    <a:pt x="35250" y="0"/>
                  </a:cubicBezTo>
                  <a:close/>
                </a:path>
              </a:pathLst>
            </a:custGeom>
            <a:grpFill/>
            <a:ln w="158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highlight>
                  <a:srgbClr val="FFFF00"/>
                </a:highlight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14570AB-071A-4D28-8AAC-24D68C06DC33}"/>
                </a:ext>
              </a:extLst>
            </p:cNvPr>
            <p:cNvSpPr/>
            <p:nvPr/>
          </p:nvSpPr>
          <p:spPr>
            <a:xfrm>
              <a:off x="8848725" y="2447925"/>
              <a:ext cx="31750" cy="63500"/>
            </a:xfrm>
            <a:custGeom>
              <a:avLst/>
              <a:gdLst>
                <a:gd name="connsiteX0" fmla="*/ 0 w 31750"/>
                <a:gd name="connsiteY0" fmla="*/ 0 h 63500"/>
                <a:gd name="connsiteX1" fmla="*/ 0 w 31750"/>
                <a:gd name="connsiteY1" fmla="*/ 63500 h 63500"/>
                <a:gd name="connsiteX2" fmla="*/ 31750 w 31750"/>
                <a:gd name="connsiteY2" fmla="*/ 31750 h 63500"/>
                <a:gd name="connsiteX3" fmla="*/ 0 w 31750"/>
                <a:gd name="connsiteY3" fmla="*/ 0 h 6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750" h="63500">
                  <a:moveTo>
                    <a:pt x="0" y="0"/>
                  </a:moveTo>
                  <a:lnTo>
                    <a:pt x="0" y="63500"/>
                  </a:lnTo>
                  <a:cubicBezTo>
                    <a:pt x="17536" y="63500"/>
                    <a:pt x="31750" y="49286"/>
                    <a:pt x="31750" y="31750"/>
                  </a:cubicBezTo>
                  <a:cubicBezTo>
                    <a:pt x="31750" y="14214"/>
                    <a:pt x="17536" y="0"/>
                    <a:pt x="0" y="0"/>
                  </a:cubicBezTo>
                  <a:close/>
                </a:path>
              </a:pathLst>
            </a:custGeom>
            <a:grpFill/>
            <a:ln w="158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highlight>
                  <a:srgbClr val="FFFF00"/>
                </a:highlight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914A234-7245-4DE2-AB93-30AF9FA8F061}"/>
                </a:ext>
              </a:extLst>
            </p:cNvPr>
            <p:cNvSpPr/>
            <p:nvPr/>
          </p:nvSpPr>
          <p:spPr>
            <a:xfrm>
              <a:off x="7578725" y="2447925"/>
              <a:ext cx="31750" cy="63500"/>
            </a:xfrm>
            <a:custGeom>
              <a:avLst/>
              <a:gdLst>
                <a:gd name="connsiteX0" fmla="*/ 31750 w 31750"/>
                <a:gd name="connsiteY0" fmla="*/ 63500 h 63500"/>
                <a:gd name="connsiteX1" fmla="*/ 31750 w 31750"/>
                <a:gd name="connsiteY1" fmla="*/ 0 h 63500"/>
                <a:gd name="connsiteX2" fmla="*/ 0 w 31750"/>
                <a:gd name="connsiteY2" fmla="*/ 31750 h 63500"/>
                <a:gd name="connsiteX3" fmla="*/ 31750 w 31750"/>
                <a:gd name="connsiteY3" fmla="*/ 63500 h 6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750" h="63500">
                  <a:moveTo>
                    <a:pt x="31750" y="63500"/>
                  </a:moveTo>
                  <a:lnTo>
                    <a:pt x="31750" y="0"/>
                  </a:lnTo>
                  <a:cubicBezTo>
                    <a:pt x="14215" y="0"/>
                    <a:pt x="0" y="14214"/>
                    <a:pt x="0" y="31750"/>
                  </a:cubicBezTo>
                  <a:cubicBezTo>
                    <a:pt x="0" y="49286"/>
                    <a:pt x="14215" y="63500"/>
                    <a:pt x="31750" y="63500"/>
                  </a:cubicBezTo>
                  <a:close/>
                </a:path>
              </a:pathLst>
            </a:custGeom>
            <a:grpFill/>
            <a:ln w="158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highlight>
                  <a:srgbClr val="FFFF00"/>
                </a:highlight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FDAD759-61F2-409F-8BF5-4A20AFE1F964}"/>
                </a:ext>
              </a:extLst>
            </p:cNvPr>
            <p:cNvSpPr/>
            <p:nvPr/>
          </p:nvSpPr>
          <p:spPr>
            <a:xfrm>
              <a:off x="7705644" y="2352675"/>
              <a:ext cx="1047911" cy="1238250"/>
            </a:xfrm>
            <a:custGeom>
              <a:avLst/>
              <a:gdLst>
                <a:gd name="connsiteX0" fmla="*/ 1019573 w 1047911"/>
                <a:gd name="connsiteY0" fmla="*/ 0 h 1238250"/>
                <a:gd name="connsiteX1" fmla="*/ 1012588 w 1047911"/>
                <a:gd name="connsiteY1" fmla="*/ 0 h 1238250"/>
                <a:gd name="connsiteX2" fmla="*/ 984331 w 1047911"/>
                <a:gd name="connsiteY2" fmla="*/ 33814 h 1238250"/>
                <a:gd name="connsiteX3" fmla="*/ 984331 w 1047911"/>
                <a:gd name="connsiteY3" fmla="*/ 95250 h 1238250"/>
                <a:gd name="connsiteX4" fmla="*/ 63581 w 1047911"/>
                <a:gd name="connsiteY4" fmla="*/ 95250 h 1238250"/>
                <a:gd name="connsiteX5" fmla="*/ 63581 w 1047911"/>
                <a:gd name="connsiteY5" fmla="*/ 33814 h 1238250"/>
                <a:gd name="connsiteX6" fmla="*/ 35323 w 1047911"/>
                <a:gd name="connsiteY6" fmla="*/ 0 h 1238250"/>
                <a:gd name="connsiteX7" fmla="*/ 28338 w 1047911"/>
                <a:gd name="connsiteY7" fmla="*/ 0 h 1238250"/>
                <a:gd name="connsiteX8" fmla="*/ 81 w 1047911"/>
                <a:gd name="connsiteY8" fmla="*/ 33814 h 1238250"/>
                <a:gd name="connsiteX9" fmla="*/ 81 w 1047911"/>
                <a:gd name="connsiteY9" fmla="*/ 220186 h 1238250"/>
                <a:gd name="connsiteX10" fmla="*/ 28338 w 1047911"/>
                <a:gd name="connsiteY10" fmla="*/ 254000 h 1238250"/>
                <a:gd name="connsiteX11" fmla="*/ 35323 w 1047911"/>
                <a:gd name="connsiteY11" fmla="*/ 254000 h 1238250"/>
                <a:gd name="connsiteX12" fmla="*/ 63581 w 1047911"/>
                <a:gd name="connsiteY12" fmla="*/ 220186 h 1238250"/>
                <a:gd name="connsiteX13" fmla="*/ 63581 w 1047911"/>
                <a:gd name="connsiteY13" fmla="*/ 158750 h 1238250"/>
                <a:gd name="connsiteX14" fmla="*/ 142956 w 1047911"/>
                <a:gd name="connsiteY14" fmla="*/ 158750 h 1238250"/>
                <a:gd name="connsiteX15" fmla="*/ 142956 w 1047911"/>
                <a:gd name="connsiteY15" fmla="*/ 396875 h 1238250"/>
                <a:gd name="connsiteX16" fmla="*/ 174706 w 1047911"/>
                <a:gd name="connsiteY16" fmla="*/ 451644 h 1238250"/>
                <a:gd name="connsiteX17" fmla="*/ 396956 w 1047911"/>
                <a:gd name="connsiteY17" fmla="*/ 582613 h 1238250"/>
                <a:gd name="connsiteX18" fmla="*/ 396956 w 1047911"/>
                <a:gd name="connsiteY18" fmla="*/ 737711 h 1238250"/>
                <a:gd name="connsiteX19" fmla="*/ 172007 w 1047911"/>
                <a:gd name="connsiteY19" fmla="*/ 883285 h 1238250"/>
                <a:gd name="connsiteX20" fmla="*/ 142956 w 1047911"/>
                <a:gd name="connsiteY20" fmla="*/ 936625 h 1238250"/>
                <a:gd name="connsiteX21" fmla="*/ 142956 w 1047911"/>
                <a:gd name="connsiteY21" fmla="*/ 1238250 h 1238250"/>
                <a:gd name="connsiteX22" fmla="*/ 269956 w 1047911"/>
                <a:gd name="connsiteY22" fmla="*/ 1238250 h 1238250"/>
                <a:gd name="connsiteX23" fmla="*/ 269956 w 1047911"/>
                <a:gd name="connsiteY23" fmla="*/ 971233 h 1238250"/>
                <a:gd name="connsiteX24" fmla="*/ 396956 w 1047911"/>
                <a:gd name="connsiteY24" fmla="*/ 889000 h 1238250"/>
                <a:gd name="connsiteX25" fmla="*/ 650956 w 1047911"/>
                <a:gd name="connsiteY25" fmla="*/ 889000 h 1238250"/>
                <a:gd name="connsiteX26" fmla="*/ 777956 w 1047911"/>
                <a:gd name="connsiteY26" fmla="*/ 971233 h 1238250"/>
                <a:gd name="connsiteX27" fmla="*/ 777956 w 1047911"/>
                <a:gd name="connsiteY27" fmla="*/ 1238250 h 1238250"/>
                <a:gd name="connsiteX28" fmla="*/ 904956 w 1047911"/>
                <a:gd name="connsiteY28" fmla="*/ 1238250 h 1238250"/>
                <a:gd name="connsiteX29" fmla="*/ 904956 w 1047911"/>
                <a:gd name="connsiteY29" fmla="*/ 936625 h 1238250"/>
                <a:gd name="connsiteX30" fmla="*/ 875905 w 1047911"/>
                <a:gd name="connsiteY30" fmla="*/ 883285 h 1238250"/>
                <a:gd name="connsiteX31" fmla="*/ 650956 w 1047911"/>
                <a:gd name="connsiteY31" fmla="*/ 737711 h 1238250"/>
                <a:gd name="connsiteX32" fmla="*/ 650956 w 1047911"/>
                <a:gd name="connsiteY32" fmla="*/ 582613 h 1238250"/>
                <a:gd name="connsiteX33" fmla="*/ 873206 w 1047911"/>
                <a:gd name="connsiteY33" fmla="*/ 451644 h 1238250"/>
                <a:gd name="connsiteX34" fmla="*/ 904956 w 1047911"/>
                <a:gd name="connsiteY34" fmla="*/ 396875 h 1238250"/>
                <a:gd name="connsiteX35" fmla="*/ 904956 w 1047911"/>
                <a:gd name="connsiteY35" fmla="*/ 158750 h 1238250"/>
                <a:gd name="connsiteX36" fmla="*/ 984331 w 1047911"/>
                <a:gd name="connsiteY36" fmla="*/ 158750 h 1238250"/>
                <a:gd name="connsiteX37" fmla="*/ 984331 w 1047911"/>
                <a:gd name="connsiteY37" fmla="*/ 220186 h 1238250"/>
                <a:gd name="connsiteX38" fmla="*/ 1012588 w 1047911"/>
                <a:gd name="connsiteY38" fmla="*/ 254000 h 1238250"/>
                <a:gd name="connsiteX39" fmla="*/ 1019573 w 1047911"/>
                <a:gd name="connsiteY39" fmla="*/ 254000 h 1238250"/>
                <a:gd name="connsiteX40" fmla="*/ 1047831 w 1047911"/>
                <a:gd name="connsiteY40" fmla="*/ 220186 h 1238250"/>
                <a:gd name="connsiteX41" fmla="*/ 1047831 w 1047911"/>
                <a:gd name="connsiteY41" fmla="*/ 33814 h 1238250"/>
                <a:gd name="connsiteX42" fmla="*/ 1019573 w 1047911"/>
                <a:gd name="connsiteY42" fmla="*/ 0 h 1238250"/>
                <a:gd name="connsiteX43" fmla="*/ 777956 w 1047911"/>
                <a:gd name="connsiteY43" fmla="*/ 360521 h 1238250"/>
                <a:gd name="connsiteX44" fmla="*/ 581265 w 1047911"/>
                <a:gd name="connsiteY44" fmla="*/ 476250 h 1238250"/>
                <a:gd name="connsiteX45" fmla="*/ 466647 w 1047911"/>
                <a:gd name="connsiteY45" fmla="*/ 476250 h 1238250"/>
                <a:gd name="connsiteX46" fmla="*/ 269956 w 1047911"/>
                <a:gd name="connsiteY46" fmla="*/ 360521 h 1238250"/>
                <a:gd name="connsiteX47" fmla="*/ 269956 w 1047911"/>
                <a:gd name="connsiteY47" fmla="*/ 158750 h 1238250"/>
                <a:gd name="connsiteX48" fmla="*/ 777956 w 1047911"/>
                <a:gd name="connsiteY48" fmla="*/ 158750 h 1238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1047911" h="1238250">
                  <a:moveTo>
                    <a:pt x="1019573" y="0"/>
                  </a:moveTo>
                  <a:lnTo>
                    <a:pt x="1012588" y="0"/>
                  </a:lnTo>
                  <a:cubicBezTo>
                    <a:pt x="995607" y="1836"/>
                    <a:pt x="983121" y="16777"/>
                    <a:pt x="984331" y="33814"/>
                  </a:cubicBezTo>
                  <a:lnTo>
                    <a:pt x="984331" y="95250"/>
                  </a:lnTo>
                  <a:lnTo>
                    <a:pt x="63581" y="95250"/>
                  </a:lnTo>
                  <a:lnTo>
                    <a:pt x="63581" y="33814"/>
                  </a:lnTo>
                  <a:cubicBezTo>
                    <a:pt x="64791" y="16777"/>
                    <a:pt x="52305" y="1836"/>
                    <a:pt x="35323" y="0"/>
                  </a:cubicBezTo>
                  <a:lnTo>
                    <a:pt x="28338" y="0"/>
                  </a:lnTo>
                  <a:cubicBezTo>
                    <a:pt x="11357" y="1836"/>
                    <a:pt x="-1129" y="16777"/>
                    <a:pt x="81" y="33814"/>
                  </a:cubicBezTo>
                  <a:lnTo>
                    <a:pt x="81" y="220186"/>
                  </a:lnTo>
                  <a:cubicBezTo>
                    <a:pt x="-1129" y="237223"/>
                    <a:pt x="11357" y="252165"/>
                    <a:pt x="28338" y="254000"/>
                  </a:cubicBezTo>
                  <a:lnTo>
                    <a:pt x="35323" y="254000"/>
                  </a:lnTo>
                  <a:cubicBezTo>
                    <a:pt x="52305" y="252163"/>
                    <a:pt x="64791" y="237223"/>
                    <a:pt x="63581" y="220186"/>
                  </a:cubicBezTo>
                  <a:lnTo>
                    <a:pt x="63581" y="158750"/>
                  </a:lnTo>
                  <a:lnTo>
                    <a:pt x="142956" y="158750"/>
                  </a:lnTo>
                  <a:lnTo>
                    <a:pt x="142956" y="396875"/>
                  </a:lnTo>
                  <a:cubicBezTo>
                    <a:pt x="143035" y="419481"/>
                    <a:pt x="155127" y="440341"/>
                    <a:pt x="174706" y="451644"/>
                  </a:cubicBezTo>
                  <a:lnTo>
                    <a:pt x="396956" y="582613"/>
                  </a:lnTo>
                  <a:lnTo>
                    <a:pt x="396956" y="737711"/>
                  </a:lnTo>
                  <a:lnTo>
                    <a:pt x="172007" y="883285"/>
                  </a:lnTo>
                  <a:cubicBezTo>
                    <a:pt x="153897" y="894980"/>
                    <a:pt x="142958" y="915067"/>
                    <a:pt x="142956" y="936625"/>
                  </a:cubicBezTo>
                  <a:lnTo>
                    <a:pt x="142956" y="1238250"/>
                  </a:lnTo>
                  <a:lnTo>
                    <a:pt x="269956" y="1238250"/>
                  </a:lnTo>
                  <a:lnTo>
                    <a:pt x="269956" y="971233"/>
                  </a:lnTo>
                  <a:lnTo>
                    <a:pt x="396956" y="889000"/>
                  </a:lnTo>
                  <a:lnTo>
                    <a:pt x="650956" y="889000"/>
                  </a:lnTo>
                  <a:lnTo>
                    <a:pt x="777956" y="971233"/>
                  </a:lnTo>
                  <a:lnTo>
                    <a:pt x="777956" y="1238250"/>
                  </a:lnTo>
                  <a:lnTo>
                    <a:pt x="904956" y="1238250"/>
                  </a:lnTo>
                  <a:lnTo>
                    <a:pt x="904956" y="936625"/>
                  </a:lnTo>
                  <a:cubicBezTo>
                    <a:pt x="904954" y="915067"/>
                    <a:pt x="894015" y="894980"/>
                    <a:pt x="875905" y="883285"/>
                  </a:cubicBezTo>
                  <a:lnTo>
                    <a:pt x="650956" y="737711"/>
                  </a:lnTo>
                  <a:lnTo>
                    <a:pt x="650956" y="582613"/>
                  </a:lnTo>
                  <a:lnTo>
                    <a:pt x="873206" y="451644"/>
                  </a:lnTo>
                  <a:cubicBezTo>
                    <a:pt x="892785" y="440341"/>
                    <a:pt x="904877" y="419481"/>
                    <a:pt x="904956" y="396875"/>
                  </a:cubicBezTo>
                  <a:lnTo>
                    <a:pt x="904956" y="158750"/>
                  </a:lnTo>
                  <a:lnTo>
                    <a:pt x="984331" y="158750"/>
                  </a:lnTo>
                  <a:lnTo>
                    <a:pt x="984331" y="220186"/>
                  </a:lnTo>
                  <a:cubicBezTo>
                    <a:pt x="983121" y="237223"/>
                    <a:pt x="995607" y="252165"/>
                    <a:pt x="1012588" y="254000"/>
                  </a:cubicBezTo>
                  <a:lnTo>
                    <a:pt x="1019573" y="254000"/>
                  </a:lnTo>
                  <a:cubicBezTo>
                    <a:pt x="1036555" y="252163"/>
                    <a:pt x="1049041" y="237223"/>
                    <a:pt x="1047831" y="220186"/>
                  </a:cubicBezTo>
                  <a:lnTo>
                    <a:pt x="1047831" y="33814"/>
                  </a:lnTo>
                  <a:cubicBezTo>
                    <a:pt x="1049041" y="16777"/>
                    <a:pt x="1036555" y="1836"/>
                    <a:pt x="1019573" y="0"/>
                  </a:cubicBezTo>
                  <a:close/>
                  <a:moveTo>
                    <a:pt x="777956" y="360521"/>
                  </a:moveTo>
                  <a:lnTo>
                    <a:pt x="581265" y="476250"/>
                  </a:lnTo>
                  <a:lnTo>
                    <a:pt x="466647" y="476250"/>
                  </a:lnTo>
                  <a:lnTo>
                    <a:pt x="269956" y="360521"/>
                  </a:lnTo>
                  <a:lnTo>
                    <a:pt x="269956" y="158750"/>
                  </a:lnTo>
                  <a:lnTo>
                    <a:pt x="777956" y="158750"/>
                  </a:lnTo>
                  <a:close/>
                </a:path>
              </a:pathLst>
            </a:custGeom>
            <a:grpFill/>
            <a:ln w="158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highlight>
                  <a:srgbClr val="FFFF00"/>
                </a:highlight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E66DC87-CEB3-41A2-B0D5-75637B605A05}"/>
                </a:ext>
              </a:extLst>
            </p:cNvPr>
            <p:cNvSpPr/>
            <p:nvPr/>
          </p:nvSpPr>
          <p:spPr>
            <a:xfrm>
              <a:off x="8102600" y="2527300"/>
              <a:ext cx="254000" cy="254000"/>
            </a:xfrm>
            <a:custGeom>
              <a:avLst/>
              <a:gdLst>
                <a:gd name="connsiteX0" fmla="*/ 254000 w 254000"/>
                <a:gd name="connsiteY0" fmla="*/ 127000 h 254000"/>
                <a:gd name="connsiteX1" fmla="*/ 127000 w 254000"/>
                <a:gd name="connsiteY1" fmla="*/ 254000 h 254000"/>
                <a:gd name="connsiteX2" fmla="*/ 0 w 254000"/>
                <a:gd name="connsiteY2" fmla="*/ 127000 h 254000"/>
                <a:gd name="connsiteX3" fmla="*/ 127000 w 254000"/>
                <a:gd name="connsiteY3" fmla="*/ 0 h 254000"/>
                <a:gd name="connsiteX4" fmla="*/ 254000 w 254000"/>
                <a:gd name="connsiteY4" fmla="*/ 127000 h 25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4000" h="254000">
                  <a:moveTo>
                    <a:pt x="254000" y="127000"/>
                  </a:moveTo>
                  <a:cubicBezTo>
                    <a:pt x="254000" y="197140"/>
                    <a:pt x="197140" y="254000"/>
                    <a:pt x="127000" y="254000"/>
                  </a:cubicBezTo>
                  <a:cubicBezTo>
                    <a:pt x="56860" y="254000"/>
                    <a:pt x="0" y="197140"/>
                    <a:pt x="0" y="127000"/>
                  </a:cubicBezTo>
                  <a:cubicBezTo>
                    <a:pt x="0" y="56860"/>
                    <a:pt x="56860" y="0"/>
                    <a:pt x="127000" y="0"/>
                  </a:cubicBezTo>
                  <a:cubicBezTo>
                    <a:pt x="197140" y="0"/>
                    <a:pt x="254000" y="56860"/>
                    <a:pt x="254000" y="127000"/>
                  </a:cubicBezTo>
                  <a:close/>
                </a:path>
              </a:pathLst>
            </a:custGeom>
            <a:grpFill/>
            <a:ln w="158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highlight>
                  <a:srgbClr val="FFFF00"/>
                </a:highlight>
              </a:endParaRPr>
            </a:p>
          </p:txBody>
        </p:sp>
      </p:grpSp>
      <p:pic>
        <p:nvPicPr>
          <p:cNvPr id="15" name="Graphic 14" descr="No sign with solid fill">
            <a:extLst>
              <a:ext uri="{FF2B5EF4-FFF2-40B4-BE49-F238E27FC236}">
                <a16:creationId xmlns:a16="http://schemas.microsoft.com/office/drawing/2014/main" id="{979D9DD2-F13D-45FB-A84F-DD4820D05F8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133600" y="15240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619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900" fill="hold"/>
                                        <p:tgtEl>
                                          <p:spTgt spid="633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an Thinking Final.ppt">
  <a:themeElements>
    <a:clrScheme name="Custom 27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51650</TotalTime>
  <Words>415</Words>
  <Application>Microsoft Office PowerPoint</Application>
  <PresentationFormat>Widescreen</PresentationFormat>
  <Paragraphs>54</Paragraphs>
  <Slides>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7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24" baseType="lpstr">
      <vt:lpstr>Arial</vt:lpstr>
      <vt:lpstr>Book Antiqua</vt:lpstr>
      <vt:lpstr>Calibri</vt:lpstr>
      <vt:lpstr>Calibri Light</vt:lpstr>
      <vt:lpstr>Cambria Math</vt:lpstr>
      <vt:lpstr>Garamond</vt:lpstr>
      <vt:lpstr>Impact</vt:lpstr>
      <vt:lpstr>MS Reference Sans Serif</vt:lpstr>
      <vt:lpstr>Times New Roman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Level</vt:lpstr>
      <vt:lpstr>Equation</vt:lpstr>
      <vt:lpstr>PowerPoint Presentation</vt:lpstr>
      <vt:lpstr>PowerPoint Presentation</vt:lpstr>
      <vt:lpstr>S, H and R in the Game</vt:lpstr>
      <vt:lpstr>PowerPoint Presentation</vt:lpstr>
      <vt:lpstr>PowerPoint Presentation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705</cp:revision>
  <cp:lastPrinted>2019-05-09T17:43:43Z</cp:lastPrinted>
  <dcterms:created xsi:type="dcterms:W3CDTF">2008-11-22T01:06:20Z</dcterms:created>
  <dcterms:modified xsi:type="dcterms:W3CDTF">2024-10-19T18:07:45Z</dcterms:modified>
</cp:coreProperties>
</file>