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32"/>
  </p:notesMasterIdLst>
  <p:handoutMasterIdLst>
    <p:handoutMasterId r:id="rId33"/>
  </p:handoutMasterIdLst>
  <p:sldIdLst>
    <p:sldId id="603" r:id="rId7"/>
    <p:sldId id="607" r:id="rId8"/>
    <p:sldId id="572" r:id="rId9"/>
    <p:sldId id="610" r:id="rId10"/>
    <p:sldId id="573" r:id="rId11"/>
    <p:sldId id="574" r:id="rId12"/>
    <p:sldId id="609" r:id="rId13"/>
    <p:sldId id="575" r:id="rId14"/>
    <p:sldId id="576" r:id="rId15"/>
    <p:sldId id="578" r:id="rId16"/>
    <p:sldId id="580" r:id="rId17"/>
    <p:sldId id="581" r:id="rId18"/>
    <p:sldId id="611" r:id="rId19"/>
    <p:sldId id="582" r:id="rId20"/>
    <p:sldId id="612" r:id="rId21"/>
    <p:sldId id="583" r:id="rId22"/>
    <p:sldId id="584" r:id="rId23"/>
    <p:sldId id="585" r:id="rId24"/>
    <p:sldId id="586" r:id="rId25"/>
    <p:sldId id="588" r:id="rId26"/>
    <p:sldId id="613" r:id="rId27"/>
    <p:sldId id="589" r:id="rId28"/>
    <p:sldId id="590" r:id="rId29"/>
    <p:sldId id="591" r:id="rId30"/>
    <p:sldId id="592" r:id="rId3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  <a:srgbClr val="000000"/>
    <a:srgbClr val="AA0000"/>
    <a:srgbClr val="A50023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17" autoAdjust="0"/>
    <p:restoredTop sz="91618" autoAdjust="0"/>
  </p:normalViewPr>
  <p:slideViewPr>
    <p:cSldViewPr>
      <p:cViewPr varScale="1">
        <p:scale>
          <a:sx n="104" d="100"/>
          <a:sy n="104" d="100"/>
        </p:scale>
        <p:origin x="18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presProps" Target="presProps.xml"/><Relationship Id="rId8" Type="http://schemas.openxmlformats.org/officeDocument/2006/relationships/slide" Target="slides/slide2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11/4/2024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56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05374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7262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567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100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511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854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8271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435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85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251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9226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ED9AF-B9A1-4DB5-BFCD-8B80A8A83D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91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61388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343289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0944D79-BC56-44F6-9F07-E5F5D587D50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543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C2DC5-3867-40EF-A21F-D0F627E12E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4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5138D-BA06-4E7C-99FA-38DDE68AFE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11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0595" y="6675227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6178" y="6678405"/>
            <a:ext cx="9170773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89189" y="6598093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060962" y="6502378"/>
            <a:ext cx="1905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16572" y="6550223"/>
            <a:ext cx="7067140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Basic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 Inventory Problems.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 March 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2020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3" r:id="rId6"/>
    <p:sldLayoutId id="2147483814" r:id="rId7"/>
    <p:sldLayoutId id="2147483816" r:id="rId8"/>
    <p:sldLayoutId id="2147483817" r:id="rId9"/>
    <p:sldLayoutId id="2147483818" r:id="rId10"/>
    <p:sldLayoutId id="2147483819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pRv-rXPvfw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TIFdDIgOgyI" TargetMode="External"/><Relationship Id="rId4" Type="http://schemas.openxmlformats.org/officeDocument/2006/relationships/hyperlink" Target="https://youtu.be/TIFdDIgOgyI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9.xml"/><Relationship Id="rId1" Type="http://schemas.openxmlformats.org/officeDocument/2006/relationships/video" Target="https://www.youtube.com/embed/mR9H30WvRlA" TargetMode="External"/><Relationship Id="rId4" Type="http://schemas.openxmlformats.org/officeDocument/2006/relationships/hyperlink" Target="https://youtu.be/mR9H30WvRlA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dirty="0"/>
              <a:t>Inventory Basic Model</a:t>
            </a:r>
            <a:endParaRPr lang="en-US" dirty="0">
              <a:ea typeface="ＭＳ Ｐゴシック" charset="-128"/>
            </a:endParaRPr>
          </a:p>
        </p:txBody>
      </p:sp>
      <p:sp>
        <p:nvSpPr>
          <p:cNvPr id="4" name="Content Placeholder 5"/>
          <p:cNvSpPr>
            <a:spLocks noGrp="1"/>
          </p:cNvSpPr>
          <p:nvPr>
            <p:ph sz="half" idx="2"/>
          </p:nvPr>
        </p:nvSpPr>
        <p:spPr>
          <a:xfrm>
            <a:off x="19050" y="1143000"/>
            <a:ext cx="9105900" cy="1905000"/>
          </a:xfrm>
        </p:spPr>
        <p:txBody>
          <a:bodyPr/>
          <a:lstStyle/>
          <a:p>
            <a:r>
              <a:rPr lang="en-US" dirty="0">
                <a:latin typeface="Impact" panose="020B0806030902050204" pitchFamily="34" charset="0"/>
              </a:rPr>
              <a:t>How can it be that mathematics, being after all a product of human thought which is independent of experience, is so admirably appropriate to the objects of reality? </a:t>
            </a:r>
          </a:p>
          <a:p>
            <a:r>
              <a:rPr lang="en-US" dirty="0">
                <a:latin typeface="Impact" panose="020B0806030902050204" pitchFamily="34" charset="0"/>
              </a:rPr>
              <a:t>Albert Einstein</a:t>
            </a:r>
          </a:p>
        </p:txBody>
      </p:sp>
      <p:sp>
        <p:nvSpPr>
          <p:cNvPr id="2" name="Rectangle 1"/>
          <p:cNvSpPr/>
          <p:nvPr/>
        </p:nvSpPr>
        <p:spPr>
          <a:xfrm>
            <a:off x="-76200" y="4919008"/>
            <a:ext cx="92011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  <a:t>Ardavan Asef-Vaziri</a:t>
            </a:r>
            <a:b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  <a:t>Systems and Operations Management</a:t>
            </a:r>
            <a:b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  <a:t>David Nazarian College of Business and Economics</a:t>
            </a:r>
            <a:b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</a:br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  <a:t>California State University, Northridge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  <a:ea typeface="ＭＳ Ｐゴシック" pitchFamily="-65" charset="-128"/>
                <a:cs typeface="MS Reference Sans Serif" pitchFamily="34" charset="0"/>
              </a:rPr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31326408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0" y="29736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Ordering, Carrying, and Total Cost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762000"/>
            <a:ext cx="8994776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d) Compute the total ordering cost and total cost.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Ordering Cost = 24(32000/1600) = 24(20) = $480</a:t>
            </a:r>
          </a:p>
          <a:p>
            <a:pPr marL="514350" indent="-457200">
              <a:defRPr/>
            </a:pPr>
            <a:endParaRPr lang="en-US" sz="24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e) Compute the average inventory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Average inventory = (Q+0)/2 = 1600/2 =800</a:t>
            </a:r>
          </a:p>
          <a:p>
            <a:pPr marL="514350" indent="-457200">
              <a:defRPr/>
            </a:pPr>
            <a:endParaRPr lang="en-US" sz="24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f) Compute the total carrying cost.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We have Q/2 throughout the year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Inventory carrying costs = average inventory (Q/2)  multiplied by cost of carrying one unit of inventory for one year (H)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Carrying Cost = H(Q/2) = 0.6(1600/2) = $480</a:t>
            </a:r>
          </a:p>
          <a:p>
            <a:pPr marL="514350" indent="-457200">
              <a:defRPr/>
            </a:pPr>
            <a:endParaRPr lang="en-US" sz="24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g) Compute the total cost.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Total Cost = Ordering cost + Carrying cost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Total cost = $480+$480 = $960</a:t>
            </a:r>
          </a:p>
          <a:p>
            <a:pPr marL="514350" indent="-457200">
              <a:defRPr/>
            </a:pPr>
            <a:endParaRPr lang="en-US" sz="24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4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8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800" dirty="0">
              <a:latin typeface="Book Antiqua" panose="02040602050305030304" pitchFamily="18" charset="0"/>
            </a:endParaRPr>
          </a:p>
          <a:p>
            <a:pPr marL="514350" indent="-457200">
              <a:defRPr/>
            </a:pPr>
            <a:endParaRPr lang="en-US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506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77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800" dirty="0">
                <a:solidFill>
                  <a:srgbClr val="AA0000"/>
                </a:solidFill>
                <a:latin typeface="Impact" pitchFamily="34" charset="0"/>
              </a:rPr>
              <a:t>Cycle Inventory, Average Inventory, Flow Time</a:t>
            </a:r>
          </a:p>
        </p:txBody>
      </p:sp>
      <p:sp>
        <p:nvSpPr>
          <p:cNvPr id="2057" name="Text Box 5"/>
          <p:cNvSpPr txBox="1">
            <a:spLocks noChangeArrowheads="1"/>
          </p:cNvSpPr>
          <p:nvPr/>
        </p:nvSpPr>
        <p:spPr bwMode="auto">
          <a:xfrm>
            <a:off x="0" y="990600"/>
            <a:ext cx="18415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dirty="0"/>
          </a:p>
          <a:p>
            <a:endParaRPr lang="en-US" sz="2800" dirty="0"/>
          </a:p>
        </p:txBody>
      </p:sp>
      <p:sp>
        <p:nvSpPr>
          <p:cNvPr id="376843" name="Text Box 11"/>
          <p:cNvSpPr txBox="1">
            <a:spLocks noChangeArrowheads="1"/>
          </p:cNvSpPr>
          <p:nvPr/>
        </p:nvSpPr>
        <p:spPr bwMode="auto">
          <a:xfrm>
            <a:off x="74868" y="838200"/>
            <a:ext cx="9069131" cy="49090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g) Compute the flow time ?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Demand = 32000 per year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Therefore throughput = 32000 per year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Maximum inventory = EOQ =  1600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Average inventory = Cycle Inventory = 1600/2 = 800</a:t>
            </a:r>
          </a:p>
          <a:p>
            <a:pPr marL="341313" indent="-341313" eaLnBrk="1" hangingPunct="1"/>
            <a:endParaRPr lang="en-US" sz="2400" dirty="0">
              <a:latin typeface="Book Antiqua" pitchFamily="18" charset="0"/>
            </a:endParaRP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Cycle inventory is always defined as Max Inventory divided by 2.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Cycle inventory = Q/2 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If there is no safety stock</a:t>
            </a:r>
            <a:br>
              <a:rPr lang="en-US" sz="2400" dirty="0">
                <a:latin typeface="Book Antiqua" pitchFamily="18" charset="0"/>
              </a:rPr>
            </a:br>
            <a:r>
              <a:rPr lang="en-US" sz="2400" dirty="0">
                <a:latin typeface="Book Antiqua" pitchFamily="18" charset="0"/>
              </a:rPr>
              <a:t>Average inventory is the same as Cycle inventory =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Q/2.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If there is safety stock- We will discuss it in ROP lecture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	Average inventory = Cycle Inventory +Safety Stock =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Q/2 +Is</a:t>
            </a:r>
          </a:p>
        </p:txBody>
      </p:sp>
    </p:spTree>
    <p:extLst>
      <p:ext uri="{BB962C8B-B14F-4D97-AF65-F5344CB8AC3E}">
        <p14:creationId xmlns:p14="http://schemas.microsoft.com/office/powerpoint/2010/main" val="32259099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6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6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6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6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6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6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76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6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76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76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Flow Time &amp; Inventory Turns</a:t>
            </a:r>
          </a:p>
        </p:txBody>
      </p:sp>
      <p:sp>
        <p:nvSpPr>
          <p:cNvPr id="460803" name="Text Box 3"/>
          <p:cNvSpPr txBox="1">
            <a:spLocks noChangeArrowheads="1"/>
          </p:cNvSpPr>
          <p:nvPr/>
        </p:nvSpPr>
        <p:spPr bwMode="auto">
          <a:xfrm>
            <a:off x="0" y="856357"/>
            <a:ext cx="92202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RT=I 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32000T=800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T=800/32000=1/40 year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Year = 240 days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T=240(1/40)= 6 days</a:t>
            </a:r>
          </a:p>
          <a:p>
            <a:pPr marL="228600" indent="-228600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Alternatively, the length of an order cycle is 12 days. The first item of an order spends 0 days, the last item spends 12 days. </a:t>
            </a:r>
          </a:p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On average they spend (0+12)/2 = 6 days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h) Compute inventory turns.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Inventory turn = Demand divided by average inventory.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Average inventory =  </a:t>
            </a:r>
            <a:r>
              <a:rPr lang="en-US" sz="2400" i="1" dirty="0">
                <a:latin typeface="Book Antiqua" pitchFamily="18" charset="0"/>
              </a:rPr>
              <a:t>I = </a:t>
            </a:r>
            <a:r>
              <a:rPr lang="en-US" sz="2400" i="1" dirty="0">
                <a:solidFill>
                  <a:srgbClr val="A50023"/>
                </a:solidFill>
                <a:latin typeface="Book Antiqua" pitchFamily="18" charset="0"/>
              </a:rPr>
              <a:t>Q/2</a:t>
            </a:r>
            <a:r>
              <a:rPr lang="en-US" sz="2400" b="1" dirty="0">
                <a:solidFill>
                  <a:srgbClr val="CC0066"/>
                </a:solidFill>
                <a:latin typeface="Book Antiqua" pitchFamily="18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Inventory turns = D/(Q/2)= 32000/(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1600/2</a:t>
            </a:r>
            <a:r>
              <a:rPr lang="en-US" sz="2400" dirty="0">
                <a:latin typeface="Book Antiqua" pitchFamily="18" charset="0"/>
              </a:rPr>
              <a:t>)  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Inventory turns = 40 times per year.</a:t>
            </a:r>
            <a:endParaRPr lang="en-US" sz="2400" dirty="0">
              <a:latin typeface="Arial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5759975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RT=I 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T=I/R = I/D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6096000"/>
            <a:ext cx="937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InvTurns = D/I = R/I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124200" y="5927987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InvTurns = 1/T </a:t>
            </a:r>
          </a:p>
        </p:txBody>
      </p:sp>
    </p:spTree>
    <p:extLst>
      <p:ext uri="{BB962C8B-B14F-4D97-AF65-F5344CB8AC3E}">
        <p14:creationId xmlns:p14="http://schemas.microsoft.com/office/powerpoint/2010/main" val="313556052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0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/>
      <p:bldP spid="4" grpId="0" build="p"/>
      <p:bldP spid="5" grpId="0" build="p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Flow Time &amp; Inventory Turns</a:t>
            </a:r>
          </a:p>
        </p:txBody>
      </p:sp>
      <p:pic>
        <p:nvPicPr>
          <p:cNvPr id="2" name="pRv-rXPvfw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8106" y="990600"/>
            <a:ext cx="9043987" cy="508724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100" y="6175891"/>
            <a:ext cx="52357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Roboto"/>
              </a:rPr>
              <a:t>https://www.youtube.com/watch?v=pRv-rXPvfws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8102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85611" y="769093"/>
            <a:ext cx="90725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Victor sells a line of upscale evening dresses in his boutique. He charges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$300 per dress</a:t>
            </a:r>
            <a:r>
              <a:rPr lang="en-US" sz="2400" dirty="0">
                <a:latin typeface="Book Antiqua" pitchFamily="18" charset="0"/>
              </a:rPr>
              <a:t>, and sells on average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30 dresses per week</a:t>
            </a:r>
            <a:r>
              <a:rPr lang="en-US" sz="2400" dirty="0">
                <a:latin typeface="Book Antiqua" pitchFamily="18" charset="0"/>
              </a:rPr>
              <a:t>. Currently, Vector orders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10 week supply at a time </a:t>
            </a:r>
            <a:r>
              <a:rPr lang="en-US" sz="2400" dirty="0">
                <a:latin typeface="Book Antiqua" pitchFamily="18" charset="0"/>
              </a:rPr>
              <a:t>from the manufacturer. Assume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50 weeks per year. </a:t>
            </a:r>
            <a:r>
              <a:rPr lang="en-US" sz="2400" dirty="0">
                <a:latin typeface="Book Antiqua" pitchFamily="18" charset="0"/>
              </a:rPr>
              <a:t>Victor estimates his administrative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cost of placing each order at $225</a:t>
            </a:r>
            <a:r>
              <a:rPr lang="en-US" sz="2400" dirty="0">
                <a:latin typeface="Book Antiqua" pitchFamily="18" charset="0"/>
              </a:rPr>
              <a:t>. He pays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$150 per dress</a:t>
            </a:r>
            <a:r>
              <a:rPr lang="en-US" sz="2400" dirty="0">
                <a:latin typeface="Book Antiqua" pitchFamily="18" charset="0"/>
              </a:rPr>
              <a:t>. His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inventory carrying cost </a:t>
            </a:r>
            <a:r>
              <a:rPr lang="en-US" sz="2400" dirty="0">
                <a:latin typeface="Book Antiqua" pitchFamily="18" charset="0"/>
              </a:rPr>
              <a:t>including cost of capital, storage, and obsolescence is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20% of the purchasing cost</a:t>
            </a:r>
            <a:r>
              <a:rPr lang="en-US" sz="2400" dirty="0">
                <a:latin typeface="Book Antiqua" pitchFamily="18" charset="0"/>
              </a:rPr>
              <a:t>. </a:t>
            </a:r>
            <a:endParaRPr lang="en-US" sz="2400" dirty="0">
              <a:solidFill>
                <a:srgbClr val="A50023"/>
              </a:solidFill>
              <a:latin typeface="Book Antiqua" pitchFamily="18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30163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latin typeface="Impact" pitchFamily="34" charset="0"/>
              </a:rPr>
              <a:t> </a:t>
            </a: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Problem 2: A Policy vs. The Optimal Policy</a:t>
            </a:r>
          </a:p>
        </p:txBody>
      </p:sp>
    </p:spTree>
    <p:extLst>
      <p:ext uri="{BB962C8B-B14F-4D97-AF65-F5344CB8AC3E}">
        <p14:creationId xmlns:p14="http://schemas.microsoft.com/office/powerpoint/2010/main" val="2087379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30163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latin typeface="Impact" pitchFamily="34" charset="0"/>
              </a:rPr>
              <a:t> </a:t>
            </a: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Problem 2: Recorded Lecture</a:t>
            </a:r>
          </a:p>
        </p:txBody>
      </p:sp>
      <p:pic>
        <p:nvPicPr>
          <p:cNvPr id="2" name="TIFdDIgOgyI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577" y="838200"/>
            <a:ext cx="9118846" cy="512935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067702"/>
            <a:ext cx="3147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Roboto"/>
                <a:hlinkClick r:id="rId4"/>
              </a:rPr>
              <a:t>https://youtu.be/TIFdDIgOgyI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34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5761908" y="898666"/>
            <a:ext cx="3305892" cy="291879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8754" name="Text Box 2"/>
          <p:cNvSpPr txBox="1">
            <a:spLocks noChangeArrowheads="1"/>
          </p:cNvSpPr>
          <p:nvPr/>
        </p:nvSpPr>
        <p:spPr bwMode="auto">
          <a:xfrm>
            <a:off x="47625" y="937343"/>
            <a:ext cx="575945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ts val="600"/>
              </a:spcBef>
              <a:defRPr/>
            </a:pPr>
            <a:r>
              <a:rPr lang="en-US" sz="2400" dirty="0">
                <a:latin typeface="Book Antiqua" pitchFamily="18" charset="0"/>
              </a:rPr>
              <a:t>a) Compute  the total ordering cost and carrying  cost under the current ordering policy? 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Number of orders/yr = D/Q = 1500/300 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= 5</a:t>
            </a:r>
            <a:endParaRPr lang="en-US" sz="2400" b="1" dirty="0">
              <a:solidFill>
                <a:srgbClr val="A50023"/>
              </a:solidFill>
              <a:latin typeface="Book Antiqua" pitchFamily="18" charset="0"/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(</a:t>
            </a:r>
            <a:r>
              <a:rPr lang="en-US" sz="2400" i="1" dirty="0">
                <a:latin typeface="Book Antiqua" pitchFamily="18" charset="0"/>
              </a:rPr>
              <a:t>D/Q</a:t>
            </a:r>
            <a:r>
              <a:rPr lang="en-US" sz="2400" dirty="0">
                <a:latin typeface="Book Antiqua" pitchFamily="18" charset="0"/>
              </a:rPr>
              <a:t>) </a:t>
            </a:r>
            <a:r>
              <a:rPr lang="en-US" sz="2400" i="1" dirty="0">
                <a:latin typeface="Book Antiqua" pitchFamily="18" charset="0"/>
              </a:rPr>
              <a:t>S </a:t>
            </a:r>
            <a:r>
              <a:rPr lang="en-US" sz="2400" dirty="0">
                <a:latin typeface="Book Antiqua" pitchFamily="18" charset="0"/>
              </a:rPr>
              <a:t>= 5(225) = 1,125/yr.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Average inventory = Q/2 = 300/2 = 150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H =  0.2(150) = 30</a:t>
            </a:r>
          </a:p>
        </p:txBody>
      </p:sp>
      <p:sp>
        <p:nvSpPr>
          <p:cNvPr id="458755" name="Text Box 3"/>
          <p:cNvSpPr txBox="1">
            <a:spLocks noChangeArrowheads="1"/>
          </p:cNvSpPr>
          <p:nvPr/>
        </p:nvSpPr>
        <p:spPr bwMode="auto">
          <a:xfrm>
            <a:off x="5832475" y="955133"/>
            <a:ext cx="331152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Flow unit = one dress</a:t>
            </a:r>
          </a:p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Flow rate </a:t>
            </a:r>
            <a:r>
              <a:rPr lang="en-US" sz="2000" i="1" dirty="0">
                <a:latin typeface="Book Antiqua" pitchFamily="18" charset="0"/>
              </a:rPr>
              <a:t>D = </a:t>
            </a:r>
            <a:r>
              <a:rPr lang="en-US" sz="2000" dirty="0">
                <a:latin typeface="Book Antiqua" pitchFamily="18" charset="0"/>
              </a:rPr>
              <a:t>30 units/wk</a:t>
            </a:r>
          </a:p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50 weeks per year</a:t>
            </a:r>
          </a:p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Ten weeks supply </a:t>
            </a:r>
          </a:p>
          <a:p>
            <a:pPr marL="342900" indent="-342900" eaLnBrk="1" hangingPunct="1"/>
            <a:r>
              <a:rPr lang="en-US" sz="2000" i="1" dirty="0">
                <a:latin typeface="Book Antiqua" pitchFamily="18" charset="0"/>
              </a:rPr>
              <a:t>Q = </a:t>
            </a:r>
            <a:r>
              <a:rPr lang="en-US" sz="2000" dirty="0">
                <a:latin typeface="Book Antiqua" pitchFamily="18" charset="0"/>
              </a:rPr>
              <a:t>10(30) = 300 units.</a:t>
            </a:r>
          </a:p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Demand  30(50)= 1500 /yr</a:t>
            </a:r>
          </a:p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Fixed order cost </a:t>
            </a:r>
            <a:r>
              <a:rPr lang="en-US" sz="2000" i="1" dirty="0">
                <a:latin typeface="Book Antiqua" pitchFamily="18" charset="0"/>
              </a:rPr>
              <a:t>S </a:t>
            </a:r>
            <a:r>
              <a:rPr lang="en-US" sz="2000" dirty="0">
                <a:latin typeface="Book Antiqua" pitchFamily="18" charset="0"/>
              </a:rPr>
              <a:t>= $225</a:t>
            </a:r>
          </a:p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Unit Cost </a:t>
            </a:r>
            <a:r>
              <a:rPr lang="en-US" sz="2000" i="1" dirty="0">
                <a:latin typeface="Book Antiqua" pitchFamily="18" charset="0"/>
              </a:rPr>
              <a:t>C </a:t>
            </a:r>
            <a:r>
              <a:rPr lang="en-US" sz="2000" dirty="0">
                <a:latin typeface="Book Antiqua" pitchFamily="18" charset="0"/>
              </a:rPr>
              <a:t>= $150/unit</a:t>
            </a:r>
          </a:p>
          <a:p>
            <a:pPr marL="342900" indent="-342900" eaLnBrk="1" hangingPunct="1"/>
            <a:r>
              <a:rPr lang="en-US" sz="2000" dirty="0">
                <a:latin typeface="Book Antiqua" pitchFamily="18" charset="0"/>
              </a:rPr>
              <a:t>H = 20% of unit cost.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22579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CC &amp; OC </a:t>
            </a:r>
            <a:endParaRPr lang="en-US" sz="4000" dirty="0">
              <a:solidFill>
                <a:srgbClr val="AA0000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" y="4648200"/>
            <a:ext cx="90678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Annual holding cost = </a:t>
            </a:r>
            <a:r>
              <a:rPr lang="en-US" sz="2400" i="1" dirty="0">
                <a:latin typeface="Book Antiqua" pitchFamily="18" charset="0"/>
              </a:rPr>
              <a:t>H(Q/2) </a:t>
            </a:r>
            <a:r>
              <a:rPr lang="en-US" sz="2400" dirty="0">
                <a:latin typeface="Book Antiqua" pitchFamily="18" charset="0"/>
              </a:rPr>
              <a:t>= 30(150) = 4,500 /yr.</a:t>
            </a:r>
          </a:p>
          <a:p>
            <a:pPr marL="342900" indent="-342900"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Total annual costs = 1125+4500 = 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5625 </a:t>
            </a:r>
          </a:p>
          <a:p>
            <a:pPr marL="342900" indent="-342900"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b) Without any further computation, is EOQ larger than 300 or smaller? Why?</a:t>
            </a:r>
            <a:endParaRPr lang="en-US" sz="2400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85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8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8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8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8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8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8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8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8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58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58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58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58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587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587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587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4" grpId="0" build="p"/>
      <p:bldP spid="458755" grpId="0" build="p"/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1289" y="-282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Flow Time</a:t>
            </a:r>
          </a:p>
        </p:txBody>
      </p:sp>
      <p:sp>
        <p:nvSpPr>
          <p:cNvPr id="460803" name="Text Box 3"/>
          <p:cNvSpPr txBox="1">
            <a:spLocks noChangeArrowheads="1"/>
          </p:cNvSpPr>
          <p:nvPr/>
        </p:nvSpPr>
        <p:spPr bwMode="auto">
          <a:xfrm>
            <a:off x="11289" y="838200"/>
            <a:ext cx="9144000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c) Compute the flow time.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Average inventory = cycle inventory =  </a:t>
            </a:r>
            <a:r>
              <a:rPr lang="en-US" sz="2400" i="1" dirty="0">
                <a:latin typeface="Book Antiqua" pitchFamily="18" charset="0"/>
              </a:rPr>
              <a:t>I = </a:t>
            </a:r>
            <a:r>
              <a:rPr lang="en-US" sz="2400" i="1" dirty="0">
                <a:solidFill>
                  <a:srgbClr val="C00000"/>
                </a:solidFill>
                <a:latin typeface="Book Antiqua" pitchFamily="18" charset="0"/>
              </a:rPr>
              <a:t>Q/2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Average inventory  = 300/2 = 150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Throughput?  R?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R= D,  D= 30/week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Current flow time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RT= I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30T= 150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sym typeface="Wingdings" pitchFamily="2" charset="2"/>
              </a:rPr>
              <a:t> T= 5 weeks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b="1" dirty="0">
                <a:solidFill>
                  <a:srgbClr val="000078"/>
                </a:solidFill>
                <a:latin typeface="Book Antiqua" pitchFamily="18" charset="0"/>
                <a:sym typeface="Wingdings" pitchFamily="2" charset="2"/>
              </a:rPr>
              <a:t>Did we really need this computations?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Cycle is 10 weeks (each time we order demand of 10 weeks).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The first item is there for 0 week.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The last item is there for 10 weeks.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On average (10+0)/2 = 5 weeks. </a:t>
            </a:r>
          </a:p>
          <a:p>
            <a:pPr eaLnBrk="1" hangingPunct="1">
              <a:spcAft>
                <a:spcPts val="600"/>
              </a:spcAft>
              <a:defRPr/>
            </a:pPr>
            <a:endParaRPr lang="en-US" sz="2400" b="1" dirty="0">
              <a:solidFill>
                <a:srgbClr val="000078"/>
              </a:solidFill>
              <a:latin typeface="Book Antiqua" pitchFamily="18" charset="0"/>
              <a:sym typeface="Wingdings" pitchFamily="2" charset="2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en-US" sz="2400" b="1" dirty="0">
              <a:solidFill>
                <a:srgbClr val="000078"/>
              </a:solidFill>
              <a:latin typeface="Book Antiqua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2150271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0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6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60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" y="3718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Inventory Turns and Flow Time</a:t>
            </a:r>
          </a:p>
        </p:txBody>
      </p:sp>
      <p:sp>
        <p:nvSpPr>
          <p:cNvPr id="460803" name="Text Box 3"/>
          <p:cNvSpPr txBox="1">
            <a:spLocks noChangeArrowheads="1"/>
          </p:cNvSpPr>
          <p:nvPr/>
        </p:nvSpPr>
        <p:spPr bwMode="auto">
          <a:xfrm>
            <a:off x="0" y="838200"/>
            <a:ext cx="9220200" cy="8217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d) What is average inventory and inventory turns under this policy ? 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Inventory turn = Demand divided by average inventory.</a:t>
            </a:r>
          </a:p>
          <a:p>
            <a:pPr marL="341313" indent="-341313" eaLnBrk="1" hangingPunct="1"/>
            <a:r>
              <a:rPr lang="en-US" sz="2400" i="1" dirty="0">
                <a:latin typeface="Book Antiqua" pitchFamily="18" charset="0"/>
              </a:rPr>
              <a:t>I = </a:t>
            </a:r>
            <a:r>
              <a:rPr lang="en-US" sz="2400" i="1" dirty="0">
                <a:solidFill>
                  <a:srgbClr val="A50023"/>
                </a:solidFill>
                <a:latin typeface="Book Antiqua" pitchFamily="18" charset="0"/>
              </a:rPr>
              <a:t>Q/2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Inventory turns = D/(Q/2)= 1500/(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300/2</a:t>
            </a:r>
            <a:r>
              <a:rPr lang="en-US" sz="2400" dirty="0">
                <a:latin typeface="Book Antiqua" pitchFamily="18" charset="0"/>
              </a:rPr>
              <a:t>) =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10</a:t>
            </a:r>
            <a:r>
              <a:rPr lang="en-US" sz="2400" dirty="0">
                <a:latin typeface="Book Antiqua" pitchFamily="18" charset="0"/>
              </a:rPr>
              <a:t> times</a:t>
            </a:r>
          </a:p>
          <a:p>
            <a:pPr eaLnBrk="1" hangingPunct="1">
              <a:defRPr/>
            </a:pPr>
            <a:endParaRPr lang="en-US" sz="1400" dirty="0"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InvTurn = R/I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T=I/R 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InvTurn = 1/T</a:t>
            </a:r>
          </a:p>
          <a:p>
            <a:pPr eaLnBrk="1" hangingPunct="1">
              <a:defRPr/>
            </a:pPr>
            <a:endParaRPr lang="en-US" sz="1400" dirty="0"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We already computed T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 = 5 weeks  Turn = 1/T=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1/5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 ????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Is InvTurn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10 or 1/5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Have we made a mistake?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InvTurn = 1/5 per week, year = 50 weeks  </a:t>
            </a:r>
          </a:p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InvTurn =(1/5)(50) =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10</a:t>
            </a:r>
          </a:p>
          <a:p>
            <a:pPr eaLnBrk="1" hangingPunct="1">
              <a:defRPr/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sz="2400" dirty="0">
              <a:latin typeface="Book Antiqua" pitchFamily="18" charset="0"/>
              <a:sym typeface="Wingdings" panose="05000000000000000000" pitchFamily="2" charset="2"/>
            </a:endParaRPr>
          </a:p>
          <a:p>
            <a:pPr eaLnBrk="1" hangingPunct="1">
              <a:defRPr/>
            </a:pPr>
            <a:endParaRPr lang="en-US" sz="2400" dirty="0"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Arial" charset="0"/>
              </a:rPr>
              <a:t> = 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3429000" y="2743200"/>
            <a:ext cx="2819400" cy="35052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2919425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0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0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60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0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608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60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608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608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6080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33315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Optimal Policy vs. Current Policy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848525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e)  Compute Victor’s total annual cost of inventory system (carrying plus ordering but excluding purchasing) under the optimal  ordering policy? 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2289175" y="2133600"/>
          <a:ext cx="3283477" cy="992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5" name="Equation" r:id="rId4" imgW="1460160" imgH="444240" progId="Equation.3">
                  <p:embed/>
                </p:oleObj>
              </mc:Choice>
              <mc:Fallback>
                <p:oleObj name="Equation" r:id="rId4" imgW="1460160" imgH="444240" progId="Equation.3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75" y="2133600"/>
                        <a:ext cx="3283477" cy="9923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000" y="2412821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2400" i="1" dirty="0">
                <a:latin typeface="Book Antiqua" pitchFamily="18" charset="0"/>
              </a:rPr>
              <a:t>Q*</a:t>
            </a:r>
            <a:r>
              <a:rPr lang="en-US" sz="2400" dirty="0">
                <a:latin typeface="Book Antiqua" pitchFamily="18" charset="0"/>
              </a:rPr>
              <a:t> = EOQ =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638800" y="2425111"/>
            <a:ext cx="19030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=  150 units. 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8803" y="3233988"/>
            <a:ext cx="5234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The total optimal annual cost will be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03728" y="3849409"/>
            <a:ext cx="7096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225(1500/150) + 30(150/2) = 2250 + 2250 =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$4,500  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1125" y="4274333"/>
            <a:ext cx="9348276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Compared to 5,625, there is about 20% reduction in the total costs.</a:t>
            </a:r>
          </a:p>
          <a:p>
            <a:pPr marL="341313" indent="-341313" eaLnBrk="1" hangingPunct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Total cost here is equal to carrying cost there.  </a:t>
            </a:r>
            <a:endParaRPr lang="en-US" sz="2400" b="1" dirty="0">
              <a:solidFill>
                <a:srgbClr val="000078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10690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Teams and Clusters- In this Course and In Future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50843" y="1295400"/>
            <a:ext cx="2286000" cy="2209800"/>
            <a:chOff x="304800" y="1219200"/>
            <a:chExt cx="2286000" cy="2209800"/>
          </a:xfrm>
        </p:grpSpPr>
        <p:sp>
          <p:nvSpPr>
            <p:cNvPr id="5" name="Oval 4"/>
            <p:cNvSpPr/>
            <p:nvPr/>
          </p:nvSpPr>
          <p:spPr bwMode="auto">
            <a:xfrm>
              <a:off x="304800" y="1219200"/>
              <a:ext cx="533400" cy="53340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rgbClr val="9E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1219200" y="1905000"/>
              <a:ext cx="533400" cy="53340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rgbClr val="9E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2057400" y="1219200"/>
              <a:ext cx="533400" cy="53340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rgbClr val="9E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1219200" y="2895600"/>
              <a:ext cx="533400" cy="533400"/>
            </a:xfrm>
            <a:prstGeom prst="ellipse">
              <a:avLst/>
            </a:prstGeom>
            <a:solidFill>
              <a:srgbClr val="C00000"/>
            </a:solidFill>
            <a:ln w="9525" cap="flat" cmpd="sng" algn="ctr">
              <a:solidFill>
                <a:srgbClr val="9E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cxnSp>
          <p:nvCxnSpPr>
            <p:cNvPr id="10" name="Straight Connector 9"/>
            <p:cNvCxnSpPr>
              <a:stCxn id="5" idx="6"/>
              <a:endCxn id="7" idx="2"/>
            </p:cNvCxnSpPr>
            <p:nvPr/>
          </p:nvCxnSpPr>
          <p:spPr bwMode="auto">
            <a:xfrm>
              <a:off x="838200" y="1485900"/>
              <a:ext cx="1219200" cy="0"/>
            </a:xfrm>
            <a:prstGeom prst="line">
              <a:avLst/>
            </a:prstGeom>
            <a:ln w="38100">
              <a:solidFill>
                <a:srgbClr val="9E0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endCxn id="7" idx="4"/>
            </p:cNvCxnSpPr>
            <p:nvPr/>
          </p:nvCxnSpPr>
          <p:spPr bwMode="auto">
            <a:xfrm flipV="1">
              <a:off x="1752600" y="1752600"/>
              <a:ext cx="571500" cy="1295400"/>
            </a:xfrm>
            <a:prstGeom prst="line">
              <a:avLst/>
            </a:prstGeom>
            <a:ln w="38100">
              <a:solidFill>
                <a:srgbClr val="9E0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5" idx="4"/>
            </p:cNvCxnSpPr>
            <p:nvPr/>
          </p:nvCxnSpPr>
          <p:spPr bwMode="auto">
            <a:xfrm>
              <a:off x="571500" y="1752600"/>
              <a:ext cx="647700" cy="1295400"/>
            </a:xfrm>
            <a:prstGeom prst="line">
              <a:avLst/>
            </a:prstGeom>
            <a:ln w="38100">
              <a:solidFill>
                <a:srgbClr val="9E0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endCxn id="7" idx="3"/>
            </p:cNvCxnSpPr>
            <p:nvPr/>
          </p:nvCxnSpPr>
          <p:spPr bwMode="auto">
            <a:xfrm flipV="1">
              <a:off x="1752600" y="1674485"/>
              <a:ext cx="382915" cy="382915"/>
            </a:xfrm>
            <a:prstGeom prst="line">
              <a:avLst/>
            </a:prstGeom>
            <a:ln w="38100">
              <a:solidFill>
                <a:srgbClr val="9E0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5" idx="5"/>
            </p:cNvCxnSpPr>
            <p:nvPr/>
          </p:nvCxnSpPr>
          <p:spPr bwMode="auto">
            <a:xfrm flipH="1" flipV="1">
              <a:off x="760085" y="1674485"/>
              <a:ext cx="459115" cy="362774"/>
            </a:xfrm>
            <a:prstGeom prst="line">
              <a:avLst/>
            </a:prstGeom>
            <a:ln w="38100">
              <a:solidFill>
                <a:srgbClr val="9E0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8" idx="0"/>
              <a:endCxn id="6" idx="4"/>
            </p:cNvCxnSpPr>
            <p:nvPr/>
          </p:nvCxnSpPr>
          <p:spPr bwMode="auto">
            <a:xfrm flipV="1">
              <a:off x="1485900" y="2438400"/>
              <a:ext cx="0" cy="457200"/>
            </a:xfrm>
            <a:prstGeom prst="line">
              <a:avLst/>
            </a:prstGeom>
            <a:ln w="38100">
              <a:solidFill>
                <a:srgbClr val="9E0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3070243" y="2247900"/>
            <a:ext cx="2286000" cy="2209800"/>
            <a:chOff x="304800" y="1219200"/>
            <a:chExt cx="2286000" cy="2209800"/>
          </a:xfrm>
          <a:solidFill>
            <a:srgbClr val="000000"/>
          </a:solidFill>
        </p:grpSpPr>
        <p:sp>
          <p:nvSpPr>
            <p:cNvPr id="24" name="Oval 23"/>
            <p:cNvSpPr/>
            <p:nvPr/>
          </p:nvSpPr>
          <p:spPr bwMode="auto">
            <a:xfrm>
              <a:off x="304800" y="12192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1219200" y="19050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>
              <a:off x="2057400" y="12192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1219200" y="28956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cxnSp>
          <p:nvCxnSpPr>
            <p:cNvPr id="28" name="Straight Connector 27"/>
            <p:cNvCxnSpPr>
              <a:stCxn id="24" idx="6"/>
              <a:endCxn id="26" idx="2"/>
            </p:cNvCxnSpPr>
            <p:nvPr/>
          </p:nvCxnSpPr>
          <p:spPr bwMode="auto">
            <a:xfrm>
              <a:off x="838200" y="1485900"/>
              <a:ext cx="1219200" cy="0"/>
            </a:xfrm>
            <a:prstGeom prst="line">
              <a:avLst/>
            </a:prstGeom>
            <a:grpFill/>
            <a:ln w="3810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26" idx="4"/>
            </p:cNvCxnSpPr>
            <p:nvPr/>
          </p:nvCxnSpPr>
          <p:spPr bwMode="auto">
            <a:xfrm flipV="1">
              <a:off x="1752600" y="1752600"/>
              <a:ext cx="571500" cy="1295400"/>
            </a:xfrm>
            <a:prstGeom prst="line">
              <a:avLst/>
            </a:prstGeom>
            <a:grpFill/>
            <a:ln w="3810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4" idx="4"/>
            </p:cNvCxnSpPr>
            <p:nvPr/>
          </p:nvCxnSpPr>
          <p:spPr bwMode="auto">
            <a:xfrm>
              <a:off x="571500" y="1752600"/>
              <a:ext cx="647700" cy="1295400"/>
            </a:xfrm>
            <a:prstGeom prst="line">
              <a:avLst/>
            </a:prstGeom>
            <a:grpFill/>
            <a:ln w="3810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endCxn id="26" idx="3"/>
            </p:cNvCxnSpPr>
            <p:nvPr/>
          </p:nvCxnSpPr>
          <p:spPr bwMode="auto">
            <a:xfrm flipV="1">
              <a:off x="1752600" y="1674485"/>
              <a:ext cx="382915" cy="382915"/>
            </a:xfrm>
            <a:prstGeom prst="line">
              <a:avLst/>
            </a:prstGeom>
            <a:grpFill/>
            <a:ln w="3810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endCxn id="24" idx="5"/>
            </p:cNvCxnSpPr>
            <p:nvPr/>
          </p:nvCxnSpPr>
          <p:spPr bwMode="auto">
            <a:xfrm flipH="1" flipV="1">
              <a:off x="760085" y="1674485"/>
              <a:ext cx="459115" cy="362774"/>
            </a:xfrm>
            <a:prstGeom prst="line">
              <a:avLst/>
            </a:prstGeom>
            <a:grpFill/>
            <a:ln w="3810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7" idx="0"/>
              <a:endCxn id="25" idx="4"/>
            </p:cNvCxnSpPr>
            <p:nvPr/>
          </p:nvCxnSpPr>
          <p:spPr bwMode="auto">
            <a:xfrm flipV="1">
              <a:off x="1485900" y="2438400"/>
              <a:ext cx="0" cy="457200"/>
            </a:xfrm>
            <a:prstGeom prst="line">
              <a:avLst/>
            </a:prstGeom>
            <a:grpFill/>
            <a:ln w="3810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6102111" y="1143000"/>
            <a:ext cx="2286000" cy="2209800"/>
            <a:chOff x="304800" y="1219200"/>
            <a:chExt cx="2286000" cy="2209800"/>
          </a:xfrm>
          <a:solidFill>
            <a:srgbClr val="00B050"/>
          </a:solidFill>
        </p:grpSpPr>
        <p:sp>
          <p:nvSpPr>
            <p:cNvPr id="35" name="Oval 34"/>
            <p:cNvSpPr/>
            <p:nvPr/>
          </p:nvSpPr>
          <p:spPr bwMode="auto">
            <a:xfrm>
              <a:off x="304800" y="12192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1219200" y="19050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2057400" y="12192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1219200" y="28956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cxnSp>
          <p:nvCxnSpPr>
            <p:cNvPr id="39" name="Straight Connector 38"/>
            <p:cNvCxnSpPr>
              <a:stCxn id="35" idx="6"/>
              <a:endCxn id="37" idx="2"/>
            </p:cNvCxnSpPr>
            <p:nvPr/>
          </p:nvCxnSpPr>
          <p:spPr bwMode="auto">
            <a:xfrm>
              <a:off x="838200" y="1485900"/>
              <a:ext cx="1219200" cy="0"/>
            </a:xfrm>
            <a:prstGeom prst="line">
              <a:avLst/>
            </a:prstGeom>
            <a:grpFill/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endCxn id="37" idx="4"/>
            </p:cNvCxnSpPr>
            <p:nvPr/>
          </p:nvCxnSpPr>
          <p:spPr bwMode="auto">
            <a:xfrm flipV="1">
              <a:off x="1752600" y="1752600"/>
              <a:ext cx="571500" cy="1295400"/>
            </a:xfrm>
            <a:prstGeom prst="line">
              <a:avLst/>
            </a:prstGeom>
            <a:grpFill/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5" idx="4"/>
            </p:cNvCxnSpPr>
            <p:nvPr/>
          </p:nvCxnSpPr>
          <p:spPr bwMode="auto">
            <a:xfrm>
              <a:off x="571500" y="1752600"/>
              <a:ext cx="647700" cy="1295400"/>
            </a:xfrm>
            <a:prstGeom prst="line">
              <a:avLst/>
            </a:prstGeom>
            <a:grpFill/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endCxn id="37" idx="3"/>
            </p:cNvCxnSpPr>
            <p:nvPr/>
          </p:nvCxnSpPr>
          <p:spPr bwMode="auto">
            <a:xfrm flipV="1">
              <a:off x="1752600" y="1674485"/>
              <a:ext cx="382915" cy="382915"/>
            </a:xfrm>
            <a:prstGeom prst="line">
              <a:avLst/>
            </a:prstGeom>
            <a:grpFill/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endCxn id="35" idx="5"/>
            </p:cNvCxnSpPr>
            <p:nvPr/>
          </p:nvCxnSpPr>
          <p:spPr bwMode="auto">
            <a:xfrm flipH="1" flipV="1">
              <a:off x="760085" y="1674485"/>
              <a:ext cx="459115" cy="362774"/>
            </a:xfrm>
            <a:prstGeom prst="line">
              <a:avLst/>
            </a:prstGeom>
            <a:grpFill/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38" idx="0"/>
              <a:endCxn id="36" idx="4"/>
            </p:cNvCxnSpPr>
            <p:nvPr/>
          </p:nvCxnSpPr>
          <p:spPr bwMode="auto">
            <a:xfrm flipV="1">
              <a:off x="1485900" y="2438400"/>
              <a:ext cx="0" cy="457200"/>
            </a:xfrm>
            <a:prstGeom prst="line">
              <a:avLst/>
            </a:prstGeom>
            <a:grpFill/>
            <a:ln w="38100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555643" y="4120727"/>
            <a:ext cx="2286000" cy="2209800"/>
            <a:chOff x="304800" y="1219200"/>
            <a:chExt cx="2286000" cy="2209800"/>
          </a:xfrm>
          <a:solidFill>
            <a:srgbClr val="0070C0"/>
          </a:solidFill>
        </p:grpSpPr>
        <p:sp>
          <p:nvSpPr>
            <p:cNvPr id="46" name="Oval 45"/>
            <p:cNvSpPr/>
            <p:nvPr/>
          </p:nvSpPr>
          <p:spPr bwMode="auto">
            <a:xfrm>
              <a:off x="304800" y="12192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47" name="Oval 46"/>
            <p:cNvSpPr/>
            <p:nvPr/>
          </p:nvSpPr>
          <p:spPr bwMode="auto">
            <a:xfrm>
              <a:off x="1219200" y="19050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48" name="Oval 47"/>
            <p:cNvSpPr/>
            <p:nvPr/>
          </p:nvSpPr>
          <p:spPr bwMode="auto">
            <a:xfrm>
              <a:off x="2057400" y="12192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1219200" y="28956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cxnSp>
          <p:nvCxnSpPr>
            <p:cNvPr id="50" name="Straight Connector 49"/>
            <p:cNvCxnSpPr>
              <a:stCxn id="46" idx="6"/>
              <a:endCxn id="48" idx="2"/>
            </p:cNvCxnSpPr>
            <p:nvPr/>
          </p:nvCxnSpPr>
          <p:spPr bwMode="auto">
            <a:xfrm>
              <a:off x="838200" y="1485900"/>
              <a:ext cx="1219200" cy="0"/>
            </a:xfrm>
            <a:prstGeom prst="line">
              <a:avLst/>
            </a:prstGeom>
            <a:grpFill/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endCxn id="48" idx="4"/>
            </p:cNvCxnSpPr>
            <p:nvPr/>
          </p:nvCxnSpPr>
          <p:spPr bwMode="auto">
            <a:xfrm flipV="1">
              <a:off x="1752600" y="1752600"/>
              <a:ext cx="571500" cy="1295400"/>
            </a:xfrm>
            <a:prstGeom prst="line">
              <a:avLst/>
            </a:prstGeom>
            <a:grpFill/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46" idx="4"/>
            </p:cNvCxnSpPr>
            <p:nvPr/>
          </p:nvCxnSpPr>
          <p:spPr bwMode="auto">
            <a:xfrm>
              <a:off x="571500" y="1752600"/>
              <a:ext cx="647700" cy="1295400"/>
            </a:xfrm>
            <a:prstGeom prst="line">
              <a:avLst/>
            </a:prstGeom>
            <a:grpFill/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endCxn id="48" idx="3"/>
            </p:cNvCxnSpPr>
            <p:nvPr/>
          </p:nvCxnSpPr>
          <p:spPr bwMode="auto">
            <a:xfrm flipV="1">
              <a:off x="1752600" y="1674485"/>
              <a:ext cx="382915" cy="382915"/>
            </a:xfrm>
            <a:prstGeom prst="line">
              <a:avLst/>
            </a:prstGeom>
            <a:grpFill/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endCxn id="46" idx="5"/>
            </p:cNvCxnSpPr>
            <p:nvPr/>
          </p:nvCxnSpPr>
          <p:spPr bwMode="auto">
            <a:xfrm flipH="1" flipV="1">
              <a:off x="760085" y="1674485"/>
              <a:ext cx="459115" cy="362774"/>
            </a:xfrm>
            <a:prstGeom prst="line">
              <a:avLst/>
            </a:prstGeom>
            <a:grpFill/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49" idx="0"/>
              <a:endCxn id="47" idx="4"/>
            </p:cNvCxnSpPr>
            <p:nvPr/>
          </p:nvCxnSpPr>
          <p:spPr bwMode="auto">
            <a:xfrm flipV="1">
              <a:off x="1485900" y="2438400"/>
              <a:ext cx="0" cy="457200"/>
            </a:xfrm>
            <a:prstGeom prst="line">
              <a:avLst/>
            </a:prstGeom>
            <a:grpFill/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6140211" y="4076700"/>
            <a:ext cx="2286000" cy="2209800"/>
            <a:chOff x="304800" y="1219200"/>
            <a:chExt cx="2286000" cy="2209800"/>
          </a:xfrm>
          <a:solidFill>
            <a:srgbClr val="7030A0"/>
          </a:solidFill>
        </p:grpSpPr>
        <p:sp>
          <p:nvSpPr>
            <p:cNvPr id="57" name="Oval 56"/>
            <p:cNvSpPr/>
            <p:nvPr/>
          </p:nvSpPr>
          <p:spPr bwMode="auto">
            <a:xfrm>
              <a:off x="304800" y="12192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1219200" y="19050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59" name="Oval 58"/>
            <p:cNvSpPr/>
            <p:nvPr/>
          </p:nvSpPr>
          <p:spPr bwMode="auto">
            <a:xfrm>
              <a:off x="2057400" y="12192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sp>
          <p:nvSpPr>
            <p:cNvPr id="60" name="Oval 59"/>
            <p:cNvSpPr/>
            <p:nvPr/>
          </p:nvSpPr>
          <p:spPr bwMode="auto">
            <a:xfrm>
              <a:off x="1219200" y="2895600"/>
              <a:ext cx="533400" cy="533400"/>
            </a:xfrm>
            <a:prstGeom prst="ellipse">
              <a:avLst/>
            </a:prstGeom>
            <a:grpFill/>
            <a:ln w="95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  <p:cxnSp>
          <p:nvCxnSpPr>
            <p:cNvPr id="61" name="Straight Connector 60"/>
            <p:cNvCxnSpPr>
              <a:stCxn id="57" idx="6"/>
              <a:endCxn id="59" idx="2"/>
            </p:cNvCxnSpPr>
            <p:nvPr/>
          </p:nvCxnSpPr>
          <p:spPr bwMode="auto">
            <a:xfrm>
              <a:off x="838200" y="1485900"/>
              <a:ext cx="1219200" cy="0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endCxn id="59" idx="4"/>
            </p:cNvCxnSpPr>
            <p:nvPr/>
          </p:nvCxnSpPr>
          <p:spPr bwMode="auto">
            <a:xfrm flipV="1">
              <a:off x="1752600" y="1752600"/>
              <a:ext cx="571500" cy="1295400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stCxn id="57" idx="4"/>
            </p:cNvCxnSpPr>
            <p:nvPr/>
          </p:nvCxnSpPr>
          <p:spPr bwMode="auto">
            <a:xfrm>
              <a:off x="571500" y="1752600"/>
              <a:ext cx="647700" cy="1295400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endCxn id="59" idx="3"/>
            </p:cNvCxnSpPr>
            <p:nvPr/>
          </p:nvCxnSpPr>
          <p:spPr bwMode="auto">
            <a:xfrm flipV="1">
              <a:off x="1752600" y="1674485"/>
              <a:ext cx="382915" cy="382915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endCxn id="57" idx="5"/>
            </p:cNvCxnSpPr>
            <p:nvPr/>
          </p:nvCxnSpPr>
          <p:spPr bwMode="auto">
            <a:xfrm flipH="1" flipV="1">
              <a:off x="760085" y="1674485"/>
              <a:ext cx="459115" cy="362774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60" idx="0"/>
              <a:endCxn id="58" idx="4"/>
            </p:cNvCxnSpPr>
            <p:nvPr/>
          </p:nvCxnSpPr>
          <p:spPr bwMode="auto">
            <a:xfrm flipV="1">
              <a:off x="1485900" y="2438400"/>
              <a:ext cx="0" cy="457200"/>
            </a:xfrm>
            <a:prstGeom prst="line">
              <a:avLst/>
            </a:prstGeom>
            <a:grpFill/>
            <a:ln w="38100">
              <a:solidFill>
                <a:srgbClr val="7030A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8" name="Freeform 67"/>
          <p:cNvSpPr/>
          <p:nvPr/>
        </p:nvSpPr>
        <p:spPr bwMode="auto">
          <a:xfrm flipV="1">
            <a:off x="2536843" y="1543050"/>
            <a:ext cx="647700" cy="704850"/>
          </a:xfrm>
          <a:custGeom>
            <a:avLst/>
            <a:gdLst>
              <a:gd name="connsiteX0" fmla="*/ 0 w 745958"/>
              <a:gd name="connsiteY0" fmla="*/ 1383632 h 1383632"/>
              <a:gd name="connsiteX1" fmla="*/ 745958 w 745958"/>
              <a:gd name="connsiteY1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5958" h="1383632">
                <a:moveTo>
                  <a:pt x="0" y="1383632"/>
                </a:moveTo>
                <a:cubicBezTo>
                  <a:pt x="280737" y="802105"/>
                  <a:pt x="561474" y="220579"/>
                  <a:pt x="745958" y="0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70" name="Freeform 69"/>
          <p:cNvSpPr/>
          <p:nvPr/>
        </p:nvSpPr>
        <p:spPr bwMode="auto">
          <a:xfrm flipH="1" flipV="1">
            <a:off x="2687328" y="2781299"/>
            <a:ext cx="513347" cy="1339428"/>
          </a:xfrm>
          <a:custGeom>
            <a:avLst/>
            <a:gdLst>
              <a:gd name="connsiteX0" fmla="*/ 0 w 745958"/>
              <a:gd name="connsiteY0" fmla="*/ 1383632 h 1383632"/>
              <a:gd name="connsiteX1" fmla="*/ 745958 w 745958"/>
              <a:gd name="connsiteY1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5958" h="1383632">
                <a:moveTo>
                  <a:pt x="0" y="1383632"/>
                </a:moveTo>
                <a:cubicBezTo>
                  <a:pt x="280737" y="802105"/>
                  <a:pt x="561474" y="220579"/>
                  <a:pt x="745958" y="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71" name="Freeform 70"/>
          <p:cNvSpPr/>
          <p:nvPr/>
        </p:nvSpPr>
        <p:spPr bwMode="auto">
          <a:xfrm flipH="1" flipV="1">
            <a:off x="2041544" y="4403512"/>
            <a:ext cx="2009272" cy="1692487"/>
          </a:xfrm>
          <a:custGeom>
            <a:avLst/>
            <a:gdLst>
              <a:gd name="connsiteX0" fmla="*/ 0 w 745958"/>
              <a:gd name="connsiteY0" fmla="*/ 1383632 h 1383632"/>
              <a:gd name="connsiteX1" fmla="*/ 745958 w 745958"/>
              <a:gd name="connsiteY1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5958" h="1383632">
                <a:moveTo>
                  <a:pt x="0" y="1383632"/>
                </a:moveTo>
                <a:cubicBezTo>
                  <a:pt x="280737" y="802105"/>
                  <a:pt x="561474" y="220579"/>
                  <a:pt x="745958" y="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72" name="Freeform 71"/>
          <p:cNvSpPr/>
          <p:nvPr/>
        </p:nvSpPr>
        <p:spPr bwMode="auto">
          <a:xfrm flipH="1" flipV="1">
            <a:off x="5273936" y="1562100"/>
            <a:ext cx="828174" cy="762000"/>
          </a:xfrm>
          <a:custGeom>
            <a:avLst/>
            <a:gdLst>
              <a:gd name="connsiteX0" fmla="*/ 0 w 745958"/>
              <a:gd name="connsiteY0" fmla="*/ 1383632 h 1383632"/>
              <a:gd name="connsiteX1" fmla="*/ 745958 w 745958"/>
              <a:gd name="connsiteY1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5958" h="1383632">
                <a:moveTo>
                  <a:pt x="0" y="1383632"/>
                </a:moveTo>
                <a:cubicBezTo>
                  <a:pt x="280737" y="802105"/>
                  <a:pt x="561474" y="220579"/>
                  <a:pt x="745958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73" name="Freeform 72"/>
          <p:cNvSpPr/>
          <p:nvPr/>
        </p:nvSpPr>
        <p:spPr bwMode="auto">
          <a:xfrm flipH="1">
            <a:off x="4513987" y="4271210"/>
            <a:ext cx="1626224" cy="72189"/>
          </a:xfrm>
          <a:custGeom>
            <a:avLst/>
            <a:gdLst>
              <a:gd name="connsiteX0" fmla="*/ 0 w 745958"/>
              <a:gd name="connsiteY0" fmla="*/ 1383632 h 1383632"/>
              <a:gd name="connsiteX1" fmla="*/ 745958 w 745958"/>
              <a:gd name="connsiteY1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5958" h="1383632">
                <a:moveTo>
                  <a:pt x="0" y="1383632"/>
                </a:moveTo>
                <a:cubicBezTo>
                  <a:pt x="280737" y="802105"/>
                  <a:pt x="561474" y="220579"/>
                  <a:pt x="745958" y="0"/>
                </a:cubicBezTo>
              </a:path>
            </a:pathLst>
          </a:custGeom>
          <a:noFill/>
          <a:ln w="38100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74" name="Freeform 73"/>
          <p:cNvSpPr/>
          <p:nvPr/>
        </p:nvSpPr>
        <p:spPr bwMode="auto">
          <a:xfrm flipH="1" flipV="1">
            <a:off x="4513987" y="3200399"/>
            <a:ext cx="2502524" cy="59156"/>
          </a:xfrm>
          <a:custGeom>
            <a:avLst/>
            <a:gdLst>
              <a:gd name="connsiteX0" fmla="*/ 0 w 745958"/>
              <a:gd name="connsiteY0" fmla="*/ 1383632 h 1383632"/>
              <a:gd name="connsiteX1" fmla="*/ 745958 w 745958"/>
              <a:gd name="connsiteY1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5958" h="1383632">
                <a:moveTo>
                  <a:pt x="0" y="1383632"/>
                </a:moveTo>
                <a:cubicBezTo>
                  <a:pt x="280737" y="802105"/>
                  <a:pt x="561474" y="220579"/>
                  <a:pt x="745958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75" name="Freeform 74"/>
          <p:cNvSpPr/>
          <p:nvPr/>
        </p:nvSpPr>
        <p:spPr bwMode="auto">
          <a:xfrm flipH="1">
            <a:off x="5329013" y="2717176"/>
            <a:ext cx="1992297" cy="2045324"/>
          </a:xfrm>
          <a:custGeom>
            <a:avLst/>
            <a:gdLst>
              <a:gd name="connsiteX0" fmla="*/ 0 w 745958"/>
              <a:gd name="connsiteY0" fmla="*/ 1383632 h 1383632"/>
              <a:gd name="connsiteX1" fmla="*/ 745958 w 745958"/>
              <a:gd name="connsiteY1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5958" h="1383632">
                <a:moveTo>
                  <a:pt x="0" y="1383632"/>
                </a:moveTo>
                <a:cubicBezTo>
                  <a:pt x="280737" y="802105"/>
                  <a:pt x="561474" y="220579"/>
                  <a:pt x="745958" y="0"/>
                </a:cubicBezTo>
              </a:path>
            </a:pathLst>
          </a:custGeom>
          <a:noFill/>
          <a:ln w="38100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78" name="Freeform 77"/>
          <p:cNvSpPr/>
          <p:nvPr/>
        </p:nvSpPr>
        <p:spPr bwMode="auto">
          <a:xfrm>
            <a:off x="728096" y="874373"/>
            <a:ext cx="3513221" cy="2053311"/>
          </a:xfrm>
          <a:custGeom>
            <a:avLst/>
            <a:gdLst>
              <a:gd name="connsiteX0" fmla="*/ 3513221 w 3513221"/>
              <a:gd name="connsiteY0" fmla="*/ 2053311 h 2053311"/>
              <a:gd name="connsiteX1" fmla="*/ 1876926 w 3513221"/>
              <a:gd name="connsiteY1" fmla="*/ 92164 h 2053311"/>
              <a:gd name="connsiteX2" fmla="*/ 0 w 3513221"/>
              <a:gd name="connsiteY2" fmla="*/ 501238 h 2053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13221" h="2053311">
                <a:moveTo>
                  <a:pt x="3513221" y="2053311"/>
                </a:moveTo>
                <a:cubicBezTo>
                  <a:pt x="2987842" y="1202077"/>
                  <a:pt x="2462463" y="350843"/>
                  <a:pt x="1876926" y="92164"/>
                </a:cubicBezTo>
                <a:cubicBezTo>
                  <a:pt x="1291389" y="-166515"/>
                  <a:pt x="645694" y="167361"/>
                  <a:pt x="0" y="501238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Verdana" pitchFamily="-112" charset="0"/>
            </a:endParaRPr>
          </a:p>
        </p:txBody>
      </p:sp>
      <p:sp>
        <p:nvSpPr>
          <p:cNvPr id="79" name="Freeform 78"/>
          <p:cNvSpPr/>
          <p:nvPr/>
        </p:nvSpPr>
        <p:spPr bwMode="auto">
          <a:xfrm>
            <a:off x="4469917" y="3372853"/>
            <a:ext cx="2683042" cy="2254138"/>
          </a:xfrm>
          <a:custGeom>
            <a:avLst/>
            <a:gdLst>
              <a:gd name="connsiteX0" fmla="*/ 0 w 2683042"/>
              <a:gd name="connsiteY0" fmla="*/ 0 h 2254138"/>
              <a:gd name="connsiteX1" fmla="*/ 1251284 w 2683042"/>
              <a:gd name="connsiteY1" fmla="*/ 2105526 h 2254138"/>
              <a:gd name="connsiteX2" fmla="*/ 2683042 w 2683042"/>
              <a:gd name="connsiteY2" fmla="*/ 1913021 h 2254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83042" h="2254138">
                <a:moveTo>
                  <a:pt x="0" y="0"/>
                </a:moveTo>
                <a:cubicBezTo>
                  <a:pt x="402055" y="893344"/>
                  <a:pt x="804110" y="1786689"/>
                  <a:pt x="1251284" y="2105526"/>
                </a:cubicBezTo>
                <a:cubicBezTo>
                  <a:pt x="1698458" y="2424363"/>
                  <a:pt x="2190750" y="2168692"/>
                  <a:pt x="2683042" y="1913021"/>
                </a:cubicBezTo>
              </a:path>
            </a:pathLst>
          </a:custGeom>
          <a:noFill/>
          <a:ln w="38100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Verdana" pitchFamily="-112" charset="0"/>
            </a:endParaRPr>
          </a:p>
        </p:txBody>
      </p:sp>
      <p:sp>
        <p:nvSpPr>
          <p:cNvPr id="80" name="Freeform 79"/>
          <p:cNvSpPr/>
          <p:nvPr/>
        </p:nvSpPr>
        <p:spPr bwMode="auto">
          <a:xfrm flipH="1" flipV="1">
            <a:off x="3501682" y="1385684"/>
            <a:ext cx="2600428" cy="919367"/>
          </a:xfrm>
          <a:custGeom>
            <a:avLst/>
            <a:gdLst>
              <a:gd name="connsiteX0" fmla="*/ 0 w 745958"/>
              <a:gd name="connsiteY0" fmla="*/ 1383632 h 1383632"/>
              <a:gd name="connsiteX1" fmla="*/ 745958 w 745958"/>
              <a:gd name="connsiteY1" fmla="*/ 0 h 138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5958" h="1383632">
                <a:moveTo>
                  <a:pt x="0" y="1383632"/>
                </a:moveTo>
                <a:cubicBezTo>
                  <a:pt x="280737" y="802105"/>
                  <a:pt x="561474" y="220579"/>
                  <a:pt x="745958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6858005" y="3227863"/>
            <a:ext cx="2424501" cy="996527"/>
            <a:chOff x="6889994" y="3169230"/>
            <a:chExt cx="2424501" cy="996527"/>
          </a:xfrm>
        </p:grpSpPr>
        <p:sp>
          <p:nvSpPr>
            <p:cNvPr id="81" name="Right Arrow 80"/>
            <p:cNvSpPr/>
            <p:nvPr/>
          </p:nvSpPr>
          <p:spPr bwMode="auto">
            <a:xfrm>
              <a:off x="6889994" y="3169230"/>
              <a:ext cx="2201619" cy="996527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noFill/>
                <a:effectLst/>
                <a:latin typeface="Verdana" pitchFamily="-112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908089" y="3436660"/>
              <a:ext cx="24064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Book Antiqua" panose="02040602050305030304" pitchFamily="18" charset="0"/>
                </a:rPr>
                <a:t>Next Semester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5085" y="3294826"/>
            <a:ext cx="2424501" cy="996527"/>
            <a:chOff x="6889994" y="3169230"/>
            <a:chExt cx="2424501" cy="996527"/>
          </a:xfrm>
        </p:grpSpPr>
        <p:sp>
          <p:nvSpPr>
            <p:cNvPr id="77" name="Right Arrow 76"/>
            <p:cNvSpPr/>
            <p:nvPr/>
          </p:nvSpPr>
          <p:spPr bwMode="auto">
            <a:xfrm>
              <a:off x="6889994" y="3169230"/>
              <a:ext cx="2201619" cy="996527"/>
            </a:xfrm>
            <a:prstGeom prst="rightArrow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noFill/>
                <a:effectLst/>
                <a:latin typeface="Verdana" pitchFamily="-112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908089" y="3436660"/>
              <a:ext cx="24064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Book Antiqua" panose="02040602050305030304" pitchFamily="18" charset="0"/>
                </a:rPr>
                <a:t>This Semester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48392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8" grpId="0" animBg="1"/>
      <p:bldP spid="79" grpId="0" animBg="1"/>
      <p:bldP spid="8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6200" y="838200"/>
            <a:ext cx="9067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>
                <a:latin typeface="Book Antiqua" pitchFamily="18" charset="0"/>
              </a:rPr>
              <a:t>Central Electric (CE) serves its European customers through a distribution network that consists of </a:t>
            </a:r>
            <a:r>
              <a:rPr lang="en-US" sz="2400" b="1" dirty="0">
                <a:solidFill>
                  <a:srgbClr val="AA0000"/>
                </a:solidFill>
                <a:latin typeface="Book Antiqua" pitchFamily="18" charset="0"/>
              </a:rPr>
              <a:t>four warehouses</a:t>
            </a:r>
            <a:r>
              <a:rPr lang="en-US" sz="2400" dirty="0">
                <a:latin typeface="Book Antiqua" pitchFamily="18" charset="0"/>
              </a:rPr>
              <a:t>, in Poland, Italy, France, and Germany. CE is considering to consolidate the regional warehouses into a single master warehouse in Austria. Currently, each warehouse manages its ordering independently. </a:t>
            </a:r>
            <a:r>
              <a:rPr lang="en-US" sz="2400" b="1" dirty="0">
                <a:solidFill>
                  <a:srgbClr val="AA0000"/>
                </a:solidFill>
                <a:latin typeface="Book Antiqua" pitchFamily="18" charset="0"/>
              </a:rPr>
              <a:t>Demand at each outlet averages 800 units per day</a:t>
            </a:r>
            <a:r>
              <a:rPr lang="en-US" sz="2400" dirty="0">
                <a:latin typeface="Book Antiqua" pitchFamily="18" charset="0"/>
              </a:rPr>
              <a:t>. Assume a year is </a:t>
            </a:r>
            <a:r>
              <a:rPr lang="en-US" sz="2400" b="1" dirty="0">
                <a:solidFill>
                  <a:srgbClr val="AA0000"/>
                </a:solidFill>
                <a:latin typeface="Book Antiqua" pitchFamily="18" charset="0"/>
              </a:rPr>
              <a:t>250 days.  Each unit of product costs $200</a:t>
            </a:r>
            <a:r>
              <a:rPr lang="en-US" sz="2400" dirty="0">
                <a:latin typeface="Book Antiqua" pitchFamily="18" charset="0"/>
              </a:rPr>
              <a:t>, and CE has a </a:t>
            </a:r>
            <a:r>
              <a:rPr lang="en-US" sz="2400" b="1" dirty="0">
                <a:solidFill>
                  <a:srgbClr val="AA0000"/>
                </a:solidFill>
                <a:latin typeface="Book Antiqua" pitchFamily="18" charset="0"/>
              </a:rPr>
              <a:t>holding cost of 20% per year</a:t>
            </a:r>
            <a:r>
              <a:rPr lang="en-US" sz="2400" dirty="0">
                <a:latin typeface="Book Antiqua" pitchFamily="18" charset="0"/>
              </a:rPr>
              <a:t>. The </a:t>
            </a:r>
            <a:r>
              <a:rPr lang="en-US" sz="2400" b="1" dirty="0">
                <a:solidFill>
                  <a:srgbClr val="AA0000"/>
                </a:solidFill>
                <a:latin typeface="Book Antiqua" pitchFamily="18" charset="0"/>
              </a:rPr>
              <a:t>fixed cost of each order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(administrative plus transportation) is </a:t>
            </a:r>
            <a:r>
              <a:rPr lang="en-US" sz="2400" b="1" dirty="0">
                <a:solidFill>
                  <a:srgbClr val="AA0000"/>
                </a:solidFill>
                <a:latin typeface="Book Antiqua" pitchFamily="18" charset="0"/>
              </a:rPr>
              <a:t>$900 for the decentralized </a:t>
            </a:r>
            <a:r>
              <a:rPr lang="en-US" sz="2400" dirty="0">
                <a:latin typeface="Book Antiqua" pitchFamily="18" charset="0"/>
              </a:rPr>
              <a:t>system and </a:t>
            </a:r>
            <a:r>
              <a:rPr lang="en-US" sz="2400" b="1" dirty="0">
                <a:solidFill>
                  <a:srgbClr val="AA0000"/>
                </a:solidFill>
                <a:latin typeface="Book Antiqua" pitchFamily="18" charset="0"/>
              </a:rPr>
              <a:t>$2025 for the centralized </a:t>
            </a:r>
            <a:r>
              <a:rPr lang="en-US" sz="2400" dirty="0">
                <a:latin typeface="Book Antiqua" pitchFamily="18" charset="0"/>
              </a:rPr>
              <a:t>system. </a:t>
            </a: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These are not real-life data. They are fictitious for the sake of simplifying the analysis.  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8100" y="36723"/>
            <a:ext cx="9144000" cy="677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800" dirty="0">
                <a:solidFill>
                  <a:srgbClr val="AA0000"/>
                </a:solidFill>
                <a:latin typeface="Impact" pitchFamily="34" charset="0"/>
              </a:rPr>
              <a:t>Problem 3; Centralization vs. Decentralization</a:t>
            </a:r>
          </a:p>
        </p:txBody>
      </p:sp>
    </p:spTree>
    <p:extLst>
      <p:ext uri="{BB962C8B-B14F-4D97-AF65-F5344CB8AC3E}">
        <p14:creationId xmlns:p14="http://schemas.microsoft.com/office/powerpoint/2010/main" val="537322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30163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dirty="0">
                <a:latin typeface="Impact" pitchFamily="34" charset="0"/>
              </a:rPr>
              <a:t> </a:t>
            </a: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Problem 3: Recorded Lecture</a:t>
            </a:r>
          </a:p>
        </p:txBody>
      </p:sp>
      <p:pic>
        <p:nvPicPr>
          <p:cNvPr id="4" name="mR9H30WvRlA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6200" y="838200"/>
            <a:ext cx="9076267" cy="5105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27878" y="6172200"/>
            <a:ext cx="3441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Roboto"/>
                <a:hlinkClick r:id="rId4"/>
              </a:rPr>
              <a:t>https://youtu.be/mR9H30WvRlA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0813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6200" y="863252"/>
            <a:ext cx="90678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>
                <a:latin typeface="Book Antiqua" pitchFamily="18" charset="0"/>
              </a:rPr>
              <a:t>Decentralized: Four warehouses in Poland, Italy, France, and Germany </a:t>
            </a: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Centralized: One warehouse in Austria</a:t>
            </a: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The holding cost will be the same in both decentralized and centralized ordering systems. </a:t>
            </a:r>
          </a:p>
          <a:p>
            <a:pPr eaLnBrk="1" hangingPunct="1"/>
            <a:r>
              <a:rPr lang="en-US" sz="2400" b="1" dirty="0">
                <a:solidFill>
                  <a:srgbClr val="AA0000"/>
                </a:solidFill>
                <a:latin typeface="Book Antiqua" pitchFamily="18" charset="0"/>
              </a:rPr>
              <a:t>H(decentralized) =20%(200) = $40 per unit per yr.</a:t>
            </a:r>
          </a:p>
          <a:p>
            <a:pPr eaLnBrk="1" hangingPunct="1"/>
            <a:r>
              <a:rPr lang="en-US" sz="2400" b="1" dirty="0">
                <a:solidFill>
                  <a:srgbClr val="AA0000"/>
                </a:solidFill>
                <a:latin typeface="Book Antiqua" pitchFamily="18" charset="0"/>
              </a:rPr>
              <a:t>H(centralized)  = $40 per unit per yr.</a:t>
            </a: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The ordering cost in the centralized ordering system is </a:t>
            </a:r>
            <a:r>
              <a:rPr lang="en-US" sz="2400" b="1" dirty="0">
                <a:solidFill>
                  <a:srgbClr val="AA0000"/>
                </a:solidFill>
                <a:latin typeface="Book Antiqua" pitchFamily="18" charset="0"/>
              </a:rPr>
              <a:t>$2025</a:t>
            </a:r>
            <a:r>
              <a:rPr lang="en-US" sz="2400" dirty="0">
                <a:latin typeface="Book Antiqua" pitchFamily="18" charset="0"/>
              </a:rPr>
              <a:t>. </a:t>
            </a:r>
          </a:p>
          <a:p>
            <a:pPr eaLnBrk="1" hangingPunct="1"/>
            <a:r>
              <a:rPr lang="en-US" sz="2400" b="1" dirty="0">
                <a:latin typeface="Book Antiqua" pitchFamily="18" charset="0"/>
              </a:rPr>
              <a:t>S(decentralized) = $900 per order.</a:t>
            </a:r>
          </a:p>
          <a:p>
            <a:pPr eaLnBrk="1" hangingPunct="1"/>
            <a:r>
              <a:rPr lang="en-US" sz="2400" b="1" dirty="0">
                <a:latin typeface="Book Antiqua" pitchFamily="18" charset="0"/>
              </a:rPr>
              <a:t>S(centralized)  &gt;&gt; $900 =  </a:t>
            </a:r>
            <a:r>
              <a:rPr lang="en-US" sz="2400" b="1" dirty="0">
                <a:solidFill>
                  <a:srgbClr val="AA0000"/>
                </a:solidFill>
                <a:latin typeface="Book Antiqua" pitchFamily="18" charset="0"/>
              </a:rPr>
              <a:t>$2025 </a:t>
            </a:r>
            <a:r>
              <a:rPr lang="en-US" sz="2400" b="1" dirty="0">
                <a:latin typeface="Book Antiqua" pitchFamily="18" charset="0"/>
              </a:rPr>
              <a:t>per unit per yr.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The problem assumes this. It is also realistic, when we deliver centrally, S goes up since the truck travel time in a route to 4 warehouses is longer than a trip to a single warehouse. </a:t>
            </a:r>
          </a:p>
          <a:p>
            <a:pPr eaLnBrk="1" hangingPunct="1"/>
            <a:endParaRPr lang="en-US" sz="2400" dirty="0">
              <a:latin typeface="Book Antiqua" pitchFamily="18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77788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Centralization vs. Decentralization</a:t>
            </a:r>
          </a:p>
        </p:txBody>
      </p:sp>
    </p:spTree>
    <p:extLst>
      <p:ext uri="{BB962C8B-B14F-4D97-AF65-F5344CB8AC3E}">
        <p14:creationId xmlns:p14="http://schemas.microsoft.com/office/powerpoint/2010/main" val="4974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5832475" y="846783"/>
            <a:ext cx="3311525" cy="25844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462850" name="Text Box 2"/>
          <p:cNvSpPr txBox="1">
            <a:spLocks noChangeArrowheads="1"/>
          </p:cNvSpPr>
          <p:nvPr/>
        </p:nvSpPr>
        <p:spPr bwMode="auto">
          <a:xfrm>
            <a:off x="5795963" y="840433"/>
            <a:ext cx="3348037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/>
            <a:r>
              <a:rPr lang="en-US" b="1" dirty="0">
                <a:latin typeface="Book Antiqua" pitchFamily="18" charset="0"/>
              </a:rPr>
              <a:t>Four outlets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Each outlet demand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D = 800(250) = 200,000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S= 900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C = 200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H = 0.2(200) = 40</a:t>
            </a:r>
          </a:p>
          <a:p>
            <a:pPr marL="342900" indent="-342900" eaLnBrk="1" hangingPunct="1"/>
            <a:r>
              <a:rPr lang="en-US" dirty="0">
                <a:latin typeface="Book Antiqua" pitchFamily="18" charset="0"/>
              </a:rPr>
              <a:t>If all warehouses merged into a single warehouse, then S= 2025 </a:t>
            </a:r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0" y="254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EOQ: Centralized vs. Decentralized</a:t>
            </a:r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graphicFrame>
        <p:nvGraphicFramePr>
          <p:cNvPr id="4628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47378"/>
              </p:ext>
            </p:extLst>
          </p:nvPr>
        </p:nvGraphicFramePr>
        <p:xfrm>
          <a:off x="11747" y="1726715"/>
          <a:ext cx="187325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22" name="Equation" r:id="rId3" imgW="939392" imgH="444307" progId="Equation.3">
                  <p:embed/>
                </p:oleObj>
              </mc:Choice>
              <mc:Fallback>
                <p:oleObj name="Equation" r:id="rId3" imgW="939392" imgH="444307" progId="Equation.3">
                  <p:embed/>
                  <p:pic>
                    <p:nvPicPr>
                      <p:cNvPr id="4628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" y="1726715"/>
                        <a:ext cx="1873250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655391"/>
              </p:ext>
            </p:extLst>
          </p:nvPr>
        </p:nvGraphicFramePr>
        <p:xfrm>
          <a:off x="1844675" y="1726715"/>
          <a:ext cx="2559050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23" name="Equation" r:id="rId5" imgW="1282700" imgH="444500" progId="Equation.3">
                  <p:embed/>
                </p:oleObj>
              </mc:Choice>
              <mc:Fallback>
                <p:oleObj name="Equation" r:id="rId5" imgW="1282700" imgH="444500" progId="Equation.3">
                  <p:embed/>
                  <p:pic>
                    <p:nvPicPr>
                      <p:cNvPr id="4628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4675" y="1726715"/>
                        <a:ext cx="2559050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856" name="Text Box 8"/>
          <p:cNvSpPr txBox="1">
            <a:spLocks noChangeArrowheads="1"/>
          </p:cNvSpPr>
          <p:nvPr/>
        </p:nvSpPr>
        <p:spPr bwMode="auto">
          <a:xfrm>
            <a:off x="4492307" y="1908175"/>
            <a:ext cx="9861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latin typeface="Book Antiqua" pitchFamily="18" charset="0"/>
              </a:rPr>
              <a:t>=3000</a:t>
            </a:r>
          </a:p>
        </p:txBody>
      </p:sp>
      <p:sp>
        <p:nvSpPr>
          <p:cNvPr id="462857" name="Text Box 9"/>
          <p:cNvSpPr txBox="1">
            <a:spLocks noChangeArrowheads="1"/>
          </p:cNvSpPr>
          <p:nvPr/>
        </p:nvSpPr>
        <p:spPr bwMode="auto">
          <a:xfrm>
            <a:off x="0" y="2669233"/>
            <a:ext cx="57959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With a cycle inventory of 1500 units for each warehouse. </a:t>
            </a:r>
          </a:p>
        </p:txBody>
      </p:sp>
      <p:sp>
        <p:nvSpPr>
          <p:cNvPr id="462858" name="Text Box 10"/>
          <p:cNvSpPr txBox="1">
            <a:spLocks noChangeArrowheads="1"/>
          </p:cNvSpPr>
          <p:nvPr/>
        </p:nvSpPr>
        <p:spPr bwMode="auto">
          <a:xfrm>
            <a:off x="0" y="4124236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defRPr/>
            </a:pPr>
            <a:r>
              <a:rPr lang="en-US" sz="2400" dirty="0">
                <a:latin typeface="Book Antiqua" pitchFamily="18" charset="0"/>
              </a:rPr>
              <a:t>b) Compute EOQ  and cycle inventory in the centralized ordering</a:t>
            </a:r>
          </a:p>
          <a:p>
            <a:pPr marL="342900" indent="-342900" eaLnBrk="1" hangingPunct="1">
              <a:defRPr/>
            </a:pPr>
            <a:r>
              <a:rPr lang="en-US" sz="2400" dirty="0">
                <a:latin typeface="Book Antiqua" pitchFamily="18" charset="0"/>
              </a:rPr>
              <a:t>In this problem, in the centralized system,  S = $2025. </a:t>
            </a:r>
          </a:p>
        </p:txBody>
      </p:sp>
      <p:graphicFrame>
        <p:nvGraphicFramePr>
          <p:cNvPr id="4628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657171"/>
              </p:ext>
            </p:extLst>
          </p:nvPr>
        </p:nvGraphicFramePr>
        <p:xfrm>
          <a:off x="3175" y="5079058"/>
          <a:ext cx="3800475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24" name="Equation" r:id="rId7" imgW="1904760" imgH="444240" progId="Equation.3">
                  <p:embed/>
                </p:oleObj>
              </mc:Choice>
              <mc:Fallback>
                <p:oleObj name="Equation" r:id="rId7" imgW="1904760" imgH="444240" progId="Equation.3">
                  <p:embed/>
                  <p:pic>
                    <p:nvPicPr>
                      <p:cNvPr id="4628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" y="5079058"/>
                        <a:ext cx="3800475" cy="890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2860" name="Text Box 12"/>
          <p:cNvSpPr txBox="1">
            <a:spLocks noChangeArrowheads="1"/>
          </p:cNvSpPr>
          <p:nvPr/>
        </p:nvSpPr>
        <p:spPr bwMode="auto">
          <a:xfrm>
            <a:off x="3779519" y="5307615"/>
            <a:ext cx="14255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dirty="0">
                <a:latin typeface="Book Antiqua" pitchFamily="18" charset="0"/>
              </a:rPr>
              <a:t>=9000</a:t>
            </a:r>
          </a:p>
        </p:txBody>
      </p:sp>
      <p:sp>
        <p:nvSpPr>
          <p:cNvPr id="462861" name="Text Box 13"/>
          <p:cNvSpPr txBox="1">
            <a:spLocks noChangeArrowheads="1"/>
          </p:cNvSpPr>
          <p:nvPr/>
        </p:nvSpPr>
        <p:spPr bwMode="auto">
          <a:xfrm>
            <a:off x="875390" y="6006950"/>
            <a:ext cx="82686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Book Antiqua" pitchFamily="18" charset="0"/>
              </a:rPr>
              <a:t>The total cycle inventory across all four outlets equals </a:t>
            </a:r>
            <a:r>
              <a:rPr lang="en-US" sz="2400" b="1" dirty="0">
                <a:solidFill>
                  <a:srgbClr val="AA0000"/>
                </a:solidFill>
                <a:latin typeface="Book Antiqua" pitchFamily="18" charset="0"/>
              </a:rPr>
              <a:t>4500</a:t>
            </a:r>
            <a:r>
              <a:rPr lang="en-US" sz="2400" b="1" dirty="0">
                <a:latin typeface="Book Antiqua" pitchFamily="18" charset="0"/>
              </a:rPr>
              <a:t>.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895718"/>
            <a:ext cx="57959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buFontTx/>
              <a:buAutoNum type="alphaLcParenR"/>
            </a:pPr>
            <a:r>
              <a:rPr lang="en-US" sz="2400" dirty="0">
                <a:latin typeface="Book Antiqua" pitchFamily="18" charset="0"/>
              </a:rPr>
              <a:t>Compute EOQ  and cycle inventory in decentralized ordering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6512" y="3431233"/>
            <a:ext cx="89873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n-US" sz="2400" dirty="0">
                <a:latin typeface="Book Antiqua" pitchFamily="18" charset="0"/>
              </a:rPr>
              <a:t>The total cycle inventory across all four outlets equals </a:t>
            </a:r>
            <a:r>
              <a:rPr lang="en-US" sz="2400" b="1" dirty="0">
                <a:solidFill>
                  <a:srgbClr val="AA0000"/>
                </a:solidFill>
                <a:latin typeface="Book Antiqua" pitchFamily="18" charset="0"/>
              </a:rPr>
              <a:t>6000</a:t>
            </a:r>
            <a:r>
              <a:rPr lang="en-US" sz="2400" dirty="0">
                <a:latin typeface="Book Antiqua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6806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2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2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2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2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2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2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628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62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62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62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62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62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62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62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62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0" grpId="0" build="p"/>
      <p:bldP spid="462856" grpId="0"/>
      <p:bldP spid="462857" grpId="0"/>
      <p:bldP spid="462858" grpId="0"/>
      <p:bldP spid="462860" grpId="0"/>
      <p:bldP spid="462861" grpId="0"/>
      <p:bldP spid="14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ChangeArrowheads="1"/>
          </p:cNvSpPr>
          <p:nvPr/>
        </p:nvSpPr>
        <p:spPr bwMode="auto">
          <a:xfrm>
            <a:off x="0" y="2977505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2400" dirty="0">
              <a:latin typeface="Book Antiqua" pitchFamily="18" charset="0"/>
            </a:endParaRPr>
          </a:p>
        </p:txBody>
      </p:sp>
      <p:sp>
        <p:nvSpPr>
          <p:cNvPr id="5128" name="Rectangle 3"/>
          <p:cNvSpPr>
            <a:spLocks noChangeArrowheads="1"/>
          </p:cNvSpPr>
          <p:nvPr/>
        </p:nvSpPr>
        <p:spPr bwMode="auto">
          <a:xfrm>
            <a:off x="0" y="3083868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2400" dirty="0">
              <a:latin typeface="Book Antiqua" pitchFamily="18" charset="0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0" y="762001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>
                <a:latin typeface="Book Antiqua" pitchFamily="18" charset="0"/>
              </a:rPr>
              <a:t>c) Compute the total annual holding cost + ordering cost (not including purchasing cost) for both policies</a:t>
            </a:r>
          </a:p>
          <a:p>
            <a:pPr eaLnBrk="1" hangingPunct="1"/>
            <a:r>
              <a:rPr lang="en-US" sz="2400" dirty="0">
                <a:solidFill>
                  <a:srgbClr val="AA0000"/>
                </a:solidFill>
                <a:latin typeface="Book Antiqua" pitchFamily="18" charset="0"/>
              </a:rPr>
              <a:t>TC = S(D/Q) + H(Q/2)</a:t>
            </a:r>
          </a:p>
          <a:p>
            <a:pPr eaLnBrk="1" hangingPunct="1"/>
            <a:endParaRPr lang="en-US" sz="2400" dirty="0">
              <a:solidFill>
                <a:srgbClr val="AA0000"/>
              </a:solidFill>
              <a:latin typeface="Book Antiqua" pitchFamily="18" charset="0"/>
            </a:endParaRP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Decentralized</a:t>
            </a:r>
          </a:p>
          <a:p>
            <a:pPr eaLnBrk="1" hangingPunct="1"/>
            <a:r>
              <a:rPr lang="en-US" sz="2400" dirty="0">
                <a:solidFill>
                  <a:srgbClr val="AA0000"/>
                </a:solidFill>
                <a:latin typeface="Book Antiqua" pitchFamily="18" charset="0"/>
              </a:rPr>
              <a:t>TC= 900(200000/3000) + 40(3000/2)</a:t>
            </a:r>
          </a:p>
          <a:p>
            <a:pPr eaLnBrk="1" hangingPunct="1"/>
            <a:r>
              <a:rPr lang="en-US" sz="2400" dirty="0">
                <a:solidFill>
                  <a:srgbClr val="AA0000"/>
                </a:solidFill>
                <a:latin typeface="Book Antiqua" pitchFamily="18" charset="0"/>
              </a:rPr>
              <a:t>TC = 60000+60000= 120000 </a:t>
            </a:r>
          </a:p>
          <a:p>
            <a:pPr eaLnBrk="1" hangingPunct="1"/>
            <a:endParaRPr lang="en-US" sz="2400" dirty="0">
              <a:latin typeface="Book Antiqua" pitchFamily="18" charset="0"/>
            </a:endParaRP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Decentralized: TC for all 4 warehouses = 4(120000)=480000</a:t>
            </a: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Centralized</a:t>
            </a:r>
          </a:p>
          <a:p>
            <a:pPr eaLnBrk="1" hangingPunct="1"/>
            <a:r>
              <a:rPr lang="en-US" sz="2400" dirty="0">
                <a:solidFill>
                  <a:srgbClr val="AA0000"/>
                </a:solidFill>
                <a:latin typeface="Book Antiqua" pitchFamily="18" charset="0"/>
              </a:rPr>
              <a:t>TC= 2025(800000/9000) + 40(9000/2)</a:t>
            </a:r>
          </a:p>
          <a:p>
            <a:pPr eaLnBrk="1" hangingPunct="1"/>
            <a:r>
              <a:rPr lang="en-US" sz="2400" dirty="0">
                <a:solidFill>
                  <a:srgbClr val="AA0000"/>
                </a:solidFill>
                <a:latin typeface="Book Antiqua" pitchFamily="18" charset="0"/>
              </a:rPr>
              <a:t>TC= 180000+180000 = 360000</a:t>
            </a: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480000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360000;  about 25% improvement in the total costs</a:t>
            </a:r>
          </a:p>
          <a:p>
            <a:pPr eaLnBrk="1" hangingPunct="1"/>
            <a:endParaRPr lang="en-US" sz="2400" dirty="0">
              <a:solidFill>
                <a:srgbClr val="C00000"/>
              </a:solidFill>
              <a:latin typeface="Book Antiqua" pitchFamily="18" charset="0"/>
            </a:endParaRPr>
          </a:p>
          <a:p>
            <a:pPr eaLnBrk="1" hangingPunct="1"/>
            <a:endParaRPr lang="en-US" sz="2400" dirty="0">
              <a:latin typeface="Book Antiqua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254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TC: Centralized vs. Decentralized</a:t>
            </a:r>
          </a:p>
        </p:txBody>
      </p:sp>
    </p:spTree>
    <p:extLst>
      <p:ext uri="{BB962C8B-B14F-4D97-AF65-F5344CB8AC3E}">
        <p14:creationId xmlns:p14="http://schemas.microsoft.com/office/powerpoint/2010/main" val="105636388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0" y="76200"/>
            <a:ext cx="91440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800" dirty="0">
                <a:solidFill>
                  <a:srgbClr val="AA0000"/>
                </a:solidFill>
                <a:latin typeface="Impact" pitchFamily="34" charset="0"/>
              </a:rPr>
              <a:t>Ordering Interval, Inventory Cycle, Flow Time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-14354" y="739775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>
                <a:latin typeface="Book Antiqua" pitchFamily="18" charset="0"/>
              </a:rPr>
              <a:t>d) Compute the ordering interval in decentralized and centralized systems.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6933" y="1607461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>
                <a:latin typeface="Book Antiqua" pitchFamily="18" charset="0"/>
              </a:rPr>
              <a:t>Decentralized R/Dy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= </a:t>
            </a:r>
            <a:r>
              <a:rPr lang="en-US" sz="2400" dirty="0">
                <a:latin typeface="Book Antiqua" pitchFamily="18" charset="0"/>
              </a:rPr>
              <a:t>800/Dy</a:t>
            </a: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Centralized R/Dy = 4(800) = 3200/Dy</a:t>
            </a: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Decentralized = 3000/800 = 3.75 days</a:t>
            </a: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Centralized = 9000/3200 = 2.81 days</a:t>
            </a:r>
          </a:p>
          <a:p>
            <a:pPr eaLnBrk="1" hangingPunct="1"/>
            <a:endParaRPr lang="en-US" sz="2400" dirty="0">
              <a:latin typeface="Book Antiqua" pitchFamily="18" charset="0"/>
            </a:endParaRP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e) Compute the average flow time</a:t>
            </a: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 3.75/2 = 1.875 days</a:t>
            </a:r>
          </a:p>
          <a:p>
            <a:pPr eaLnBrk="1" hangingPunct="1"/>
            <a:r>
              <a:rPr lang="en-US" sz="2400" dirty="0">
                <a:latin typeface="Book Antiqua" pitchFamily="18" charset="0"/>
              </a:rPr>
              <a:t>2.821/2 =  1.41 days</a:t>
            </a:r>
          </a:p>
          <a:p>
            <a:pPr marL="341313" indent="-341313" eaLnBrk="1" hangingPunct="1"/>
            <a:r>
              <a:rPr lang="en-US" sz="2400" dirty="0">
                <a:solidFill>
                  <a:srgbClr val="AA0000"/>
                </a:solidFill>
                <a:latin typeface="Book Antiqua" pitchFamily="18" charset="0"/>
              </a:rPr>
              <a:t>Alternatively- Using The Little’s Law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RT = I 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T= R/I</a:t>
            </a:r>
            <a:endParaRPr lang="en-US" sz="2400" dirty="0">
              <a:latin typeface="Book Antiqua" pitchFamily="18" charset="0"/>
            </a:endParaRP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800T= 1500 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T = 1500/800 = 1.875 days </a:t>
            </a:r>
          </a:p>
          <a:p>
            <a:pPr marL="341313" indent="-341313" eaLnBrk="1" hangingPunct="1"/>
            <a:r>
              <a:rPr lang="en-US" sz="2400" dirty="0">
                <a:latin typeface="Book Antiqua" pitchFamily="18" charset="0"/>
              </a:rPr>
              <a:t>3200T= 4500 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T = </a:t>
            </a:r>
            <a:r>
              <a:rPr lang="en-US" sz="2400" dirty="0">
                <a:latin typeface="Book Antiqua" pitchFamily="18" charset="0"/>
              </a:rPr>
              <a:t>4500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/3200 =  1.41 days</a:t>
            </a:r>
          </a:p>
        </p:txBody>
      </p:sp>
    </p:spTree>
    <p:extLst>
      <p:ext uri="{BB962C8B-B14F-4D97-AF65-F5344CB8AC3E}">
        <p14:creationId xmlns:p14="http://schemas.microsoft.com/office/powerpoint/2010/main" val="293565668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782469" y="5086387"/>
            <a:ext cx="4255036" cy="1323439"/>
          </a:xfrm>
          <a:prstGeom prst="rect">
            <a:avLst/>
          </a:prstGeom>
          <a:solidFill>
            <a:srgbClr val="A80000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chemeClr val="bg1"/>
                </a:solidFill>
                <a:latin typeface="Book Antiqua" panose="02040602050305030304" pitchFamily="18" charset="0"/>
              </a:rPr>
              <a:t>Recorded Lecture is on Page 13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17983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Problem 1: Optimal Policy</a:t>
            </a:r>
            <a:endParaRPr lang="en-US" sz="2000" dirty="0">
              <a:solidFill>
                <a:srgbClr val="AA0000"/>
              </a:solidFill>
              <a:latin typeface="Impact" pitchFamily="34" charset="0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0" y="4544572"/>
            <a:ext cx="9124950" cy="231342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r>
              <a:rPr lang="en-US" sz="2400" kern="0" dirty="0">
                <a:latin typeface="Book Antiqua" pitchFamily="18" charset="0"/>
              </a:rPr>
              <a:t>D = 32000, H = $0.6 per unit per year , S = $24 per order</a:t>
            </a:r>
          </a:p>
          <a:p>
            <a:r>
              <a:rPr lang="en-US" sz="2400" kern="0" dirty="0">
                <a:latin typeface="Book Antiqua" pitchFamily="18" charset="0"/>
              </a:rPr>
              <a:t>Ordering Quantity = Q </a:t>
            </a:r>
          </a:p>
          <a:p>
            <a:pPr eaLnBrk="0" hangingPunct="0">
              <a:defRPr/>
            </a:pP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  <a:ea typeface="ＭＳ Ｐゴシック" charset="-128"/>
                <a:cs typeface="+mn-cs"/>
              </a:rPr>
              <a:t># of orders = D/Q = 32000/Q</a:t>
            </a:r>
          </a:p>
          <a:p>
            <a:r>
              <a:rPr lang="en-US" sz="2400" kern="0" dirty="0">
                <a:latin typeface="Book Antiqua" pitchFamily="18" charset="0"/>
              </a:rPr>
              <a:t>Cost of each order = S = $24</a:t>
            </a:r>
          </a:p>
          <a:p>
            <a:pPr eaLnBrk="0" hangingPunct="0">
              <a:defRPr/>
            </a:pP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  <a:ea typeface="ＭＳ Ｐゴシック" charset="-128"/>
                <a:cs typeface="+mn-cs"/>
              </a:rPr>
              <a:t>OC = 24*32000/Q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33350" y="911320"/>
            <a:ext cx="9144000" cy="378565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AA0000"/>
                </a:solidFill>
                <a:latin typeface="Book Antiqua" panose="02040602050305030304" pitchFamily="18" charset="0"/>
              </a:rPr>
              <a:t>In our EOQ (Economic Order Quantity) models, R and D are used interchangeably. </a:t>
            </a:r>
          </a:p>
          <a:p>
            <a:pPr>
              <a:defRPr/>
            </a:pPr>
            <a:r>
              <a:rPr lang="en-US" sz="2400" dirty="0">
                <a:solidFill>
                  <a:srgbClr val="AA0000"/>
                </a:solidFill>
                <a:latin typeface="Book Antiqua" panose="02040602050305030304" pitchFamily="18" charset="0"/>
              </a:rPr>
              <a:t>D is demand, R is throughput. </a:t>
            </a:r>
          </a:p>
          <a:p>
            <a:pPr>
              <a:defRPr/>
            </a:pPr>
            <a:r>
              <a:rPr lang="en-US" sz="2400" dirty="0">
                <a:solidFill>
                  <a:srgbClr val="AA0000"/>
                </a:solidFill>
                <a:latin typeface="Book Antiqua" panose="02040602050305030304" pitchFamily="18" charset="0"/>
              </a:rPr>
              <a:t>We assume R=D </a:t>
            </a:r>
            <a:r>
              <a:rPr lang="en-US" sz="2400" dirty="0">
                <a:solidFill>
                  <a:srgbClr val="AA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AA0000"/>
                </a:solidFill>
                <a:latin typeface="Book Antiqua" panose="02040602050305030304" pitchFamily="18" charset="0"/>
              </a:rPr>
              <a:t>Everything produced is sold</a:t>
            </a:r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.</a:t>
            </a:r>
          </a:p>
          <a:p>
            <a:pPr>
              <a:defRPr/>
            </a:pPr>
            <a:r>
              <a:rPr lang="en-US" sz="2400" dirty="0">
                <a:latin typeface="Book Antiqua" panose="02040602050305030304" pitchFamily="18" charset="0"/>
              </a:rPr>
              <a:t>A toy manufacturer uses 32000 silicon chips annually. The Chips are </a:t>
            </a:r>
            <a:r>
              <a:rPr lang="en-US" sz="2400" dirty="0">
                <a:solidFill>
                  <a:srgbClr val="AA0000"/>
                </a:solidFill>
                <a:latin typeface="Book Antiqua" panose="02040602050305030304" pitchFamily="18" charset="0"/>
              </a:rPr>
              <a:t>used at a steady rate </a:t>
            </a:r>
            <a:r>
              <a:rPr lang="en-US" sz="2400" dirty="0">
                <a:latin typeface="Book Antiqua" panose="02040602050305030304" pitchFamily="18" charset="0"/>
              </a:rPr>
              <a:t>during the 240 days a year that the plant operates. Holding cost is 60 cents </a:t>
            </a:r>
            <a:r>
              <a:rPr lang="en-US" sz="2400" dirty="0">
                <a:solidFill>
                  <a:srgbClr val="AA0000"/>
                </a:solidFill>
                <a:latin typeface="Book Antiqua" panose="02040602050305030304" pitchFamily="18" charset="0"/>
              </a:rPr>
              <a:t>per unit per year</a:t>
            </a:r>
            <a:r>
              <a:rPr lang="en-US" sz="2400" dirty="0">
                <a:latin typeface="Book Antiqua" panose="02040602050305030304" pitchFamily="18" charset="0"/>
              </a:rPr>
              <a:t>. Ordering cost is $24 </a:t>
            </a:r>
            <a:r>
              <a:rPr lang="en-US" sz="2400" dirty="0">
                <a:solidFill>
                  <a:srgbClr val="AA0000"/>
                </a:solidFill>
                <a:latin typeface="Book Antiqua" panose="02040602050305030304" pitchFamily="18" charset="0"/>
              </a:rPr>
              <a:t>per order</a:t>
            </a:r>
            <a:r>
              <a:rPr lang="en-US" sz="2400" dirty="0">
                <a:latin typeface="Book Antiqua" panose="02040602050305030304" pitchFamily="18" charset="0"/>
              </a:rPr>
              <a:t>.  </a:t>
            </a:r>
          </a:p>
          <a:p>
            <a:pPr>
              <a:defRPr/>
            </a:pPr>
            <a:r>
              <a:rPr lang="en-US" sz="2400" dirty="0">
                <a:latin typeface="Book Antiqua" panose="02040602050305030304" pitchFamily="18" charset="0"/>
              </a:rPr>
              <a:t>a) How much should we order each time to minimize our total costs (total ordering and carrying costs)?</a:t>
            </a:r>
          </a:p>
        </p:txBody>
      </p:sp>
    </p:spTree>
    <p:extLst>
      <p:ext uri="{BB962C8B-B14F-4D97-AF65-F5344CB8AC3E}">
        <p14:creationId xmlns:p14="http://schemas.microsoft.com/office/powerpoint/2010/main" val="274731596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057944"/>
              </p:ext>
            </p:extLst>
          </p:nvPr>
        </p:nvGraphicFramePr>
        <p:xfrm>
          <a:off x="37003" y="1614488"/>
          <a:ext cx="9035986" cy="379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4" name="Worksheet" r:id="rId3" imgW="8639397" imgH="3629172" progId="Excel.Sheet.12">
                  <p:embed/>
                </p:oleObj>
              </mc:Choice>
              <mc:Fallback>
                <p:oleObj name="Worksheet" r:id="rId3" imgW="8639397" imgH="362917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003" y="1614488"/>
                        <a:ext cx="9035986" cy="3795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17983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Problem 1: Optimal Policy-Excel</a:t>
            </a:r>
          </a:p>
        </p:txBody>
      </p:sp>
    </p:spTree>
    <p:extLst>
      <p:ext uri="{BB962C8B-B14F-4D97-AF65-F5344CB8AC3E}">
        <p14:creationId xmlns:p14="http://schemas.microsoft.com/office/powerpoint/2010/main" val="938025526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0" y="928688"/>
          <a:ext cx="9144000" cy="524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5" name="Worksheet" r:id="rId4" imgW="4781685" imgH="2743200" progId="Excel.Sheet.12">
                  <p:embed/>
                </p:oleObj>
              </mc:Choice>
              <mc:Fallback>
                <p:oleObj name="Worksheet" r:id="rId4" imgW="4781685" imgH="2743200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928688"/>
                        <a:ext cx="9144000" cy="5246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Number of Orders &amp; Ordering Cost</a:t>
            </a:r>
          </a:p>
        </p:txBody>
      </p:sp>
    </p:spTree>
    <p:extLst>
      <p:ext uri="{BB962C8B-B14F-4D97-AF65-F5344CB8AC3E}">
        <p14:creationId xmlns:p14="http://schemas.microsoft.com/office/powerpoint/2010/main" val="2687325110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0" y="29736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Average Inventory &amp; Carrying Cost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76200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At the start of cycle we have Q, at the end of the cycle we have 0.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Average inventory = (Q+0)/2 = </a:t>
            </a: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</a:rPr>
              <a:t>Q/2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Q/2 is also called cycle inventory.</a:t>
            </a:r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1127577" y="1962329"/>
            <a:ext cx="7897813" cy="2811462"/>
            <a:chOff x="240" y="2160"/>
            <a:chExt cx="4975" cy="1771"/>
          </a:xfrm>
        </p:grpSpPr>
        <p:sp>
          <p:nvSpPr>
            <p:cNvPr id="5" name="AutoShape 23"/>
            <p:cNvSpPr>
              <a:spLocks noChangeArrowheads="1"/>
            </p:cNvSpPr>
            <p:nvPr/>
          </p:nvSpPr>
          <p:spPr bwMode="auto">
            <a:xfrm>
              <a:off x="240" y="2160"/>
              <a:ext cx="1147" cy="1498"/>
            </a:xfrm>
            <a:prstGeom prst="rtTriangle">
              <a:avLst/>
            </a:prstGeom>
            <a:solidFill>
              <a:srgbClr val="A5002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dirty="0"/>
            </a:p>
          </p:txBody>
        </p:sp>
        <p:sp>
          <p:nvSpPr>
            <p:cNvPr id="6" name="AutoShape 24"/>
            <p:cNvSpPr>
              <a:spLocks noChangeArrowheads="1"/>
            </p:cNvSpPr>
            <p:nvPr/>
          </p:nvSpPr>
          <p:spPr bwMode="auto">
            <a:xfrm>
              <a:off x="1386" y="2160"/>
              <a:ext cx="1147" cy="1498"/>
            </a:xfrm>
            <a:prstGeom prst="rtTriangle">
              <a:avLst/>
            </a:prstGeom>
            <a:solidFill>
              <a:srgbClr val="A50023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dirty="0"/>
            </a:p>
          </p:txBody>
        </p:sp>
        <p:grpSp>
          <p:nvGrpSpPr>
            <p:cNvPr id="7" name="Group 40"/>
            <p:cNvGrpSpPr>
              <a:grpSpLocks/>
            </p:cNvGrpSpPr>
            <p:nvPr/>
          </p:nvGrpSpPr>
          <p:grpSpPr bwMode="auto">
            <a:xfrm>
              <a:off x="2536" y="2160"/>
              <a:ext cx="2679" cy="1771"/>
              <a:chOff x="723" y="1436"/>
              <a:chExt cx="4045" cy="2225"/>
            </a:xfrm>
          </p:grpSpPr>
          <p:sp>
            <p:nvSpPr>
              <p:cNvPr id="8" name="Line 41"/>
              <p:cNvSpPr>
                <a:spLocks noChangeShapeType="1"/>
              </p:cNvSpPr>
              <p:nvPr/>
            </p:nvSpPr>
            <p:spPr bwMode="auto">
              <a:xfrm flipV="1">
                <a:off x="4163" y="3318"/>
                <a:ext cx="53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9" name="AutoShape 42"/>
              <p:cNvSpPr>
                <a:spLocks noChangeArrowheads="1"/>
              </p:cNvSpPr>
              <p:nvPr/>
            </p:nvSpPr>
            <p:spPr bwMode="auto">
              <a:xfrm>
                <a:off x="723" y="1436"/>
                <a:ext cx="1732" cy="1882"/>
              </a:xfrm>
              <a:prstGeom prst="rtTriangle">
                <a:avLst/>
              </a:prstGeom>
              <a:solidFill>
                <a:srgbClr val="A50023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dirty="0"/>
              </a:p>
            </p:txBody>
          </p:sp>
          <p:sp>
            <p:nvSpPr>
              <p:cNvPr id="11" name="AutoShape 43"/>
              <p:cNvSpPr>
                <a:spLocks noChangeArrowheads="1"/>
              </p:cNvSpPr>
              <p:nvPr/>
            </p:nvSpPr>
            <p:spPr bwMode="auto">
              <a:xfrm>
                <a:off x="2454" y="1436"/>
                <a:ext cx="1732" cy="1882"/>
              </a:xfrm>
              <a:prstGeom prst="rtTriangle">
                <a:avLst/>
              </a:prstGeom>
              <a:solidFill>
                <a:srgbClr val="A50023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en-US" altLang="en-US" dirty="0"/>
              </a:p>
            </p:txBody>
          </p:sp>
          <p:sp>
            <p:nvSpPr>
              <p:cNvPr id="12" name="Rectangle 44"/>
              <p:cNvSpPr>
                <a:spLocks noChangeArrowheads="1"/>
              </p:cNvSpPr>
              <p:nvPr/>
            </p:nvSpPr>
            <p:spPr bwMode="auto">
              <a:xfrm>
                <a:off x="4097" y="3371"/>
                <a:ext cx="671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latin typeface="Book Antiqua" panose="02040602050305030304" pitchFamily="18" charset="0"/>
                  </a:rPr>
                  <a:t>Time</a:t>
                </a:r>
              </a:p>
            </p:txBody>
          </p:sp>
        </p:grpSp>
      </p:grpSp>
      <p:sp>
        <p:nvSpPr>
          <p:cNvPr id="13" name="Line 54"/>
          <p:cNvSpPr>
            <a:spLocks noChangeShapeType="1"/>
          </p:cNvSpPr>
          <p:nvPr/>
        </p:nvSpPr>
        <p:spPr bwMode="auto">
          <a:xfrm>
            <a:off x="1127577" y="3368060"/>
            <a:ext cx="17526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" name="Line 55"/>
          <p:cNvSpPr>
            <a:spLocks noChangeShapeType="1"/>
          </p:cNvSpPr>
          <p:nvPr/>
        </p:nvSpPr>
        <p:spPr bwMode="auto">
          <a:xfrm>
            <a:off x="2927802" y="3368060"/>
            <a:ext cx="17526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" name="Line 56"/>
          <p:cNvSpPr>
            <a:spLocks noChangeShapeType="1"/>
          </p:cNvSpPr>
          <p:nvPr/>
        </p:nvSpPr>
        <p:spPr bwMode="auto">
          <a:xfrm>
            <a:off x="4764540" y="3368060"/>
            <a:ext cx="17526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" name="Line 57"/>
          <p:cNvSpPr>
            <a:spLocks noChangeShapeType="1"/>
          </p:cNvSpPr>
          <p:nvPr/>
        </p:nvSpPr>
        <p:spPr bwMode="auto">
          <a:xfrm>
            <a:off x="6625090" y="3368060"/>
            <a:ext cx="17526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-16525" y="4373435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In each cycle we have Q/2 inventory.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In all cycles we have Q/2 inventory. 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Throughout the year we have Q/2 inventory.</a:t>
            </a:r>
          </a:p>
          <a:p>
            <a:pPr marL="514350" indent="-457200">
              <a:defRPr/>
            </a:pPr>
            <a:r>
              <a:rPr lang="en-US" sz="2400" kern="0" dirty="0">
                <a:latin typeface="Book Antiqua" pitchFamily="18" charset="0"/>
              </a:rPr>
              <a:t>Cost of carrying (holding) one unit of inventory for one year = </a:t>
            </a: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</a:rPr>
              <a:t>H</a:t>
            </a:r>
          </a:p>
          <a:p>
            <a:pPr marL="514350" indent="-457200">
              <a:defRPr/>
            </a:pPr>
            <a:r>
              <a:rPr lang="en-US" sz="2400" dirty="0">
                <a:latin typeface="Book Antiqua" panose="02040602050305030304" pitchFamily="18" charset="0"/>
              </a:rPr>
              <a:t>Total Holding Costs (Total Carrying Costs) = </a:t>
            </a: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</a:rPr>
              <a:t>CC = HQ/2  </a:t>
            </a:r>
          </a:p>
        </p:txBody>
      </p:sp>
      <p:sp>
        <p:nvSpPr>
          <p:cNvPr id="17" name="Rectangle 44"/>
          <p:cNvSpPr>
            <a:spLocks noChangeArrowheads="1"/>
          </p:cNvSpPr>
          <p:nvPr/>
        </p:nvSpPr>
        <p:spPr bwMode="auto">
          <a:xfrm>
            <a:off x="-3672" y="1962329"/>
            <a:ext cx="1099661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Book Antiqua" panose="02040602050305030304" pitchFamily="18" charset="0"/>
              </a:rPr>
              <a:t>Quantity</a:t>
            </a:r>
          </a:p>
        </p:txBody>
      </p:sp>
    </p:spTree>
    <p:extLst>
      <p:ext uri="{BB962C8B-B14F-4D97-AF65-F5344CB8AC3E}">
        <p14:creationId xmlns:p14="http://schemas.microsoft.com/office/powerpoint/2010/main" val="13688719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3" grpId="0" animBg="1"/>
      <p:bldP spid="14" grpId="0" animBg="1"/>
      <p:bldP spid="15" grpId="0" animBg="1"/>
      <p:bldP spid="16" grpId="0" animBg="1"/>
      <p:bldP spid="18" grpId="0" build="p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" y="928689"/>
          <a:ext cx="9144000" cy="5246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45" name="Worksheet" r:id="rId4" imgW="4781685" imgH="2743200" progId="Excel.Sheet.12">
                  <p:embed/>
                </p:oleObj>
              </mc:Choice>
              <mc:Fallback>
                <p:oleObj name="Worksheet" r:id="rId4" imgW="4781685" imgH="2743200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" y="928689"/>
                        <a:ext cx="9144000" cy="5246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9756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EOQ: Minimized Total Cost When OC=CC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0" y="914400"/>
          <a:ext cx="9144000" cy="5246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46" name="Worksheet" r:id="rId6" imgW="4781685" imgH="2743200" progId="Excel.Sheet.12">
                  <p:embed/>
                </p:oleObj>
              </mc:Choice>
              <mc:Fallback>
                <p:oleObj name="Worksheet" r:id="rId6" imgW="4781685" imgH="2743200" progId="Excel.Shee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0" y="914400"/>
                        <a:ext cx="9144000" cy="5246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4678"/>
              </p:ext>
            </p:extLst>
          </p:nvPr>
        </p:nvGraphicFramePr>
        <p:xfrm>
          <a:off x="0" y="914400"/>
          <a:ext cx="9144000" cy="5246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47" name="Worksheet" r:id="rId8" imgW="4781685" imgH="2743200" progId="Excel.Sheet.12">
                  <p:embed/>
                </p:oleObj>
              </mc:Choice>
              <mc:Fallback>
                <p:oleObj name="Worksheet" r:id="rId8" imgW="4781685" imgH="2743200" progId="Excel.Sheet.12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0" y="914400"/>
                        <a:ext cx="9144000" cy="5246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070687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39573"/>
            <a:ext cx="91440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>
                <a:solidFill>
                  <a:srgbClr val="AA0000"/>
                </a:solidFill>
                <a:latin typeface="Impact" pitchFamily="34" charset="0"/>
              </a:rPr>
              <a:t>Economic Order Quantity</a:t>
            </a: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002632"/>
              </p:ext>
            </p:extLst>
          </p:nvPr>
        </p:nvGraphicFramePr>
        <p:xfrm>
          <a:off x="213750" y="3581400"/>
          <a:ext cx="2427456" cy="1133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2" name="Equation" r:id="rId4" imgW="952087" imgH="444307" progId="Equation.3">
                  <p:embed/>
                </p:oleObj>
              </mc:Choice>
              <mc:Fallback>
                <p:oleObj name="Equation" r:id="rId4" imgW="952087" imgH="444307" progId="Equation.3">
                  <p:embed/>
                  <p:pic>
                    <p:nvPicPr>
                      <p:cNvPr id="5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750" y="3581400"/>
                        <a:ext cx="2427456" cy="1133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0790975"/>
              </p:ext>
            </p:extLst>
          </p:nvPr>
        </p:nvGraphicFramePr>
        <p:xfrm>
          <a:off x="3352800" y="3581400"/>
          <a:ext cx="4939675" cy="1145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3" name="Equation" r:id="rId6" imgW="1917360" imgH="444240" progId="Equation.3">
                  <p:embed/>
                </p:oleObj>
              </mc:Choice>
              <mc:Fallback>
                <p:oleObj name="Equation" r:id="rId6" imgW="1917360" imgH="444240" progId="Equation.3">
                  <p:embed/>
                  <p:pic>
                    <p:nvPicPr>
                      <p:cNvPr id="7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581400"/>
                        <a:ext cx="4939675" cy="11450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19050" y="838200"/>
            <a:ext cx="9124950" cy="28956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pPr marL="514350" indent="-457200" eaLnBrk="0" hangingPunct="0">
              <a:defRPr/>
            </a:pPr>
            <a:r>
              <a:rPr lang="en-US" sz="2400" kern="0" dirty="0">
                <a:latin typeface="Book Antiqua" pitchFamily="18" charset="0"/>
              </a:rPr>
              <a:t>At EOQ (Economic Order Quantity, </a:t>
            </a: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  <a:ea typeface="ＭＳ Ｐゴシック" charset="-128"/>
                <a:cs typeface="+mn-cs"/>
              </a:rPr>
              <a:t>OC=CC</a:t>
            </a:r>
          </a:p>
          <a:p>
            <a:pPr marL="514350" indent="-457200" eaLnBrk="0" hangingPunct="0">
              <a:defRPr/>
            </a:pP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  <a:ea typeface="ＭＳ Ｐゴシック" charset="-128"/>
                <a:cs typeface="+mn-cs"/>
              </a:rPr>
              <a:t>SD/Q = HQ/2</a:t>
            </a:r>
          </a:p>
          <a:p>
            <a:r>
              <a:rPr lang="en-US" sz="2400" kern="0" dirty="0">
                <a:latin typeface="Book Antiqua" pitchFamily="18" charset="0"/>
              </a:rPr>
              <a:t>24(32000)/Q= 0.6Q/2</a:t>
            </a:r>
          </a:p>
          <a:p>
            <a:r>
              <a:rPr lang="en-US" sz="2400" kern="0" dirty="0">
                <a:latin typeface="Book Antiqua" pitchFamily="18" charset="0"/>
              </a:rPr>
              <a:t>Q</a:t>
            </a:r>
            <a:r>
              <a:rPr lang="en-US" sz="2400" kern="0" baseline="30000" dirty="0">
                <a:latin typeface="Book Antiqua" pitchFamily="18" charset="0"/>
              </a:rPr>
              <a:t>2</a:t>
            </a:r>
            <a:r>
              <a:rPr lang="en-US" sz="2400" kern="0" dirty="0">
                <a:latin typeface="Book Antiqua" pitchFamily="18" charset="0"/>
              </a:rPr>
              <a:t>= 2560000</a:t>
            </a:r>
          </a:p>
          <a:p>
            <a:r>
              <a:rPr lang="en-US" sz="2400" kern="0" dirty="0">
                <a:latin typeface="Book Antiqua" pitchFamily="18" charset="0"/>
              </a:rPr>
              <a:t>Q = 1600</a:t>
            </a:r>
          </a:p>
          <a:p>
            <a:r>
              <a:rPr lang="en-US" sz="2400" kern="0" dirty="0">
                <a:latin typeface="Book Antiqua" pitchFamily="18" charset="0"/>
              </a:rPr>
              <a:t>SD/Q = HQ/2</a:t>
            </a:r>
          </a:p>
          <a:p>
            <a:r>
              <a:rPr lang="en-US" sz="2400" kern="0" dirty="0">
                <a:latin typeface="Book Antiqua" pitchFamily="18" charset="0"/>
              </a:rPr>
              <a:t>Q</a:t>
            </a:r>
            <a:r>
              <a:rPr lang="en-US" sz="2400" kern="0" baseline="30000" dirty="0">
                <a:latin typeface="Book Antiqua" pitchFamily="18" charset="0"/>
              </a:rPr>
              <a:t>2</a:t>
            </a:r>
            <a:r>
              <a:rPr lang="en-US" sz="2400" kern="0" dirty="0">
                <a:latin typeface="Book Antiqua" pitchFamily="18" charset="0"/>
              </a:rPr>
              <a:t> = 2DS/H</a:t>
            </a:r>
          </a:p>
        </p:txBody>
      </p:sp>
      <p:sp>
        <p:nvSpPr>
          <p:cNvPr id="6" name="Rectangle 5"/>
          <p:cNvSpPr/>
          <p:nvPr/>
        </p:nvSpPr>
        <p:spPr>
          <a:xfrm>
            <a:off x="84137" y="5181600"/>
            <a:ext cx="8994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457200">
              <a:defRPr/>
            </a:pPr>
            <a:r>
              <a:rPr lang="en-US" sz="2400" b="1" dirty="0">
                <a:solidFill>
                  <a:srgbClr val="AA0000"/>
                </a:solidFill>
                <a:latin typeface="Book Antiqua" panose="02040602050305030304" pitchFamily="18" charset="0"/>
              </a:rPr>
              <a:t>That is one way to compute EOQ and not to memorize it. </a:t>
            </a:r>
          </a:p>
        </p:txBody>
      </p:sp>
    </p:spTree>
    <p:extLst>
      <p:ext uri="{BB962C8B-B14F-4D97-AF65-F5344CB8AC3E}">
        <p14:creationId xmlns:p14="http://schemas.microsoft.com/office/powerpoint/2010/main" val="361660305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25400"/>
            <a:ext cx="9144000" cy="677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800" dirty="0">
                <a:solidFill>
                  <a:srgbClr val="AA0000"/>
                </a:solidFill>
                <a:latin typeface="Impact" pitchFamily="34" charset="0"/>
              </a:rPr>
              <a:t>Number of Orders &amp; Length of Ordering Cycle</a:t>
            </a: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0" y="990600"/>
            <a:ext cx="184150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dirty="0"/>
          </a:p>
          <a:p>
            <a:endParaRPr lang="en-US" sz="2800" dirty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826691"/>
            <a:ext cx="8899526" cy="526297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b) How many times should we order ?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R=D = 32000 per year,  EOQ = 1600 each time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# of times that we order  = D/EOQ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D/Q = 32000/1600 = 20 times.</a:t>
            </a:r>
          </a:p>
          <a:p>
            <a:pPr marL="457200" indent="-457200"/>
            <a:endParaRPr lang="en-US" sz="2400" dirty="0">
              <a:latin typeface="Book Antiqua" panose="02040602050305030304" pitchFamily="18" charset="0"/>
            </a:endParaRPr>
          </a:p>
          <a:p>
            <a:pPr marL="457200" indent="-457200"/>
            <a:r>
              <a:rPr lang="en-US" sz="2400" dirty="0">
                <a:latin typeface="Book Antiqua" panose="02040602050305030304" pitchFamily="18" charset="0"/>
              </a:rPr>
              <a:t>c) What is the length of an order cycle ?</a:t>
            </a:r>
          </a:p>
          <a:p>
            <a:pPr marL="684213" indent="-684213"/>
            <a:r>
              <a:rPr lang="en-US" sz="2400" dirty="0">
                <a:latin typeface="Book Antiqua" panose="02040602050305030304" pitchFamily="18" charset="0"/>
              </a:rPr>
              <a:t>We order 20 times. </a:t>
            </a:r>
          </a:p>
          <a:p>
            <a:pPr marL="684213" indent="-684213"/>
            <a:r>
              <a:rPr lang="en-US" sz="2400" dirty="0">
                <a:latin typeface="Book Antiqua" panose="02040602050305030304" pitchFamily="18" charset="0"/>
              </a:rPr>
              <a:t>Working days = 240/year</a:t>
            </a:r>
          </a:p>
          <a:p>
            <a:pPr marL="684213" indent="-684213"/>
            <a:r>
              <a:rPr lang="en-US" sz="2400" dirty="0">
                <a:latin typeface="Book Antiqua" panose="02040602050305030304" pitchFamily="18" charset="0"/>
              </a:rPr>
              <a:t>240/20 = 12 days.</a:t>
            </a:r>
          </a:p>
          <a:p>
            <a:pPr marL="684213" indent="-684213"/>
            <a:r>
              <a:rPr lang="en-US" sz="2400" dirty="0">
                <a:latin typeface="Book Antiqua" panose="02040602050305030304" pitchFamily="18" charset="0"/>
              </a:rPr>
              <a:t>Alternatively </a:t>
            </a:r>
          </a:p>
          <a:p>
            <a:pPr marL="684213" indent="-684213"/>
            <a:r>
              <a:rPr lang="en-US" sz="2400" dirty="0">
                <a:latin typeface="Book Antiqua" panose="02040602050305030304" pitchFamily="18" charset="0"/>
              </a:rPr>
              <a:t>32000 is required for one year (240 days)</a:t>
            </a:r>
          </a:p>
          <a:p>
            <a:pPr marL="684213" indent="-684213"/>
            <a:r>
              <a:rPr lang="en-US" sz="2400" dirty="0">
                <a:latin typeface="Book Antiqua" panose="02040602050305030304" pitchFamily="18" charset="0"/>
              </a:rPr>
              <a:t>Each day we need 32000/240 = 133.333</a:t>
            </a:r>
          </a:p>
          <a:p>
            <a:pPr marL="684213" indent="-684213"/>
            <a:r>
              <a:rPr lang="en-US" sz="2400" dirty="0">
                <a:latin typeface="Book Antiqua" panose="02040602050305030304" pitchFamily="18" charset="0"/>
              </a:rPr>
              <a:t>1600 is enough for how long?</a:t>
            </a:r>
          </a:p>
          <a:p>
            <a:pPr marL="684213" indent="-684213"/>
            <a:r>
              <a:rPr lang="en-US" sz="2400" dirty="0">
                <a:latin typeface="Book Antiqua" panose="02040602050305030304" pitchFamily="18" charset="0"/>
              </a:rPr>
              <a:t>(1600/133.33) = 12 day</a:t>
            </a:r>
          </a:p>
        </p:txBody>
      </p:sp>
    </p:spTree>
    <p:extLst>
      <p:ext uri="{BB962C8B-B14F-4D97-AF65-F5344CB8AC3E}">
        <p14:creationId xmlns:p14="http://schemas.microsoft.com/office/powerpoint/2010/main" val="38552694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bldLvl="2"/>
    </p:bldLst>
  </p:timing>
</p:sld>
</file>

<file path=ppt/theme/theme1.xml><?xml version="1.0" encoding="utf-8"?>
<a:theme xmlns:a="http://schemas.openxmlformats.org/drawingml/2006/main" name="Lean Thinking Final.ppt">
  <a:themeElements>
    <a:clrScheme name="Custom 27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45316</TotalTime>
  <Words>2094</Words>
  <Application>Microsoft Office PowerPoint</Application>
  <PresentationFormat>On-screen Show (4:3)</PresentationFormat>
  <Paragraphs>235</Paragraphs>
  <Slides>25</Slides>
  <Notes>12</Notes>
  <HiddenSlides>0</HiddenSlides>
  <MMClips>3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44" baseType="lpstr">
      <vt:lpstr>Arial</vt:lpstr>
      <vt:lpstr>Book Antiqua</vt:lpstr>
      <vt:lpstr>Calibri</vt:lpstr>
      <vt:lpstr>Calibri Light</vt:lpstr>
      <vt:lpstr>Garamond</vt:lpstr>
      <vt:lpstr>Impact</vt:lpstr>
      <vt:lpstr>Lucida Calligraphy</vt:lpstr>
      <vt:lpstr>MS Reference Sans Serif</vt:lpstr>
      <vt:lpstr>Roboto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Equation</vt:lpstr>
      <vt:lpstr>Inventory Basic Model</vt:lpstr>
      <vt:lpstr>Teams and Clusters- In this Course and In Future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625</cp:revision>
  <cp:lastPrinted>2019-05-09T17:43:43Z</cp:lastPrinted>
  <dcterms:created xsi:type="dcterms:W3CDTF">2008-11-22T01:06:20Z</dcterms:created>
  <dcterms:modified xsi:type="dcterms:W3CDTF">2024-11-05T01:20:32Z</dcterms:modified>
</cp:coreProperties>
</file>