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40" r:id="rId1"/>
    <p:sldMasterId id="2147483749" r:id="rId2"/>
    <p:sldMasterId id="2147483756" r:id="rId3"/>
  </p:sldMasterIdLst>
  <p:notesMasterIdLst>
    <p:notesMasterId r:id="rId12"/>
  </p:notesMasterIdLst>
  <p:handoutMasterIdLst>
    <p:handoutMasterId r:id="rId13"/>
  </p:handoutMasterIdLst>
  <p:sldIdLst>
    <p:sldId id="978" r:id="rId4"/>
    <p:sldId id="625" r:id="rId5"/>
    <p:sldId id="1104" r:id="rId6"/>
    <p:sldId id="977" r:id="rId7"/>
    <p:sldId id="979" r:id="rId8"/>
    <p:sldId id="1310" r:id="rId9"/>
    <p:sldId id="1311" r:id="rId10"/>
    <p:sldId id="1312" r:id="rId11"/>
  </p:sldIdLst>
  <p:sldSz cx="12192000" cy="6858000"/>
  <p:notesSz cx="7102475" cy="9388475"/>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521415D9-36F7-43E2-AB2F-B90AF26B5E84}">
      <p14:sectionLst xmlns:p14="http://schemas.microsoft.com/office/powerpoint/2010/main">
        <p14:section name="Section 3" id="{0BABE54E-F48A-4797-9E18-EF771F2FB332}">
          <p14:sldIdLst>
            <p14:sldId id="978"/>
            <p14:sldId id="625"/>
            <p14:sldId id="1104"/>
            <p14:sldId id="977"/>
            <p14:sldId id="979"/>
            <p14:sldId id="1310"/>
            <p14:sldId id="1311"/>
            <p14:sldId id="131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218" userDrawn="1">
          <p15:clr>
            <a:srgbClr val="A4A3A4"/>
          </p15:clr>
        </p15:guide>
        <p15:guide id="2" pos="298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ef-Vaziri , Ardavan" initials="A,A" lastIdx="1" clrIdx="0">
    <p:extLst>
      <p:ext uri="{19B8F6BF-5375-455C-9EA6-DF929625EA0E}">
        <p15:presenceInfo xmlns:p15="http://schemas.microsoft.com/office/powerpoint/2012/main" userId="S::ardavan.asef-vaziri@csun.edu::6881700c-bd5e-4111-a757-cbc9491e8d25" providerId="AD"/>
      </p:ext>
    </p:extLst>
  </p:cmAuthor>
  <p:cmAuthor id="2" name="Sam" initials="S" lastIdx="1" clrIdx="1">
    <p:extLst>
      <p:ext uri="{19B8F6BF-5375-455C-9EA6-DF929625EA0E}">
        <p15:presenceInfo xmlns:p15="http://schemas.microsoft.com/office/powerpoint/2012/main" userId="S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3C1581"/>
    <a:srgbClr val="A792EC"/>
    <a:srgbClr val="72659E"/>
    <a:srgbClr val="FF0000"/>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720" autoAdjust="0"/>
    <p:restoredTop sz="90482" autoAdjust="0"/>
  </p:normalViewPr>
  <p:slideViewPr>
    <p:cSldViewPr>
      <p:cViewPr varScale="1">
        <p:scale>
          <a:sx n="108" d="100"/>
          <a:sy n="108" d="100"/>
        </p:scale>
        <p:origin x="132" y="162"/>
      </p:cViewPr>
      <p:guideLst>
        <p:guide orient="horz" pos="2160"/>
        <p:guide pos="3840"/>
      </p:guideLst>
    </p:cSldViewPr>
  </p:slideViewPr>
  <p:outlineViewPr>
    <p:cViewPr>
      <p:scale>
        <a:sx n="33" d="100"/>
        <a:sy n="33" d="100"/>
      </p:scale>
      <p:origin x="0" y="-25428"/>
    </p:cViewPr>
  </p:outlineViewPr>
  <p:notesTextViewPr>
    <p:cViewPr>
      <p:scale>
        <a:sx n="100" d="100"/>
        <a:sy n="100" d="100"/>
      </p:scale>
      <p:origin x="0" y="0"/>
    </p:cViewPr>
  </p:notesTextViewPr>
  <p:sorterViewPr>
    <p:cViewPr>
      <p:scale>
        <a:sx n="61" d="100"/>
        <a:sy n="61" d="100"/>
      </p:scale>
      <p:origin x="0" y="-846"/>
    </p:cViewPr>
  </p:sorterViewPr>
  <p:notesViewPr>
    <p:cSldViewPr>
      <p:cViewPr varScale="1">
        <p:scale>
          <a:sx n="83" d="100"/>
          <a:sy n="83" d="100"/>
        </p:scale>
        <p:origin x="3816" y="60"/>
      </p:cViewPr>
      <p:guideLst>
        <p:guide orient="horz" pos="2218"/>
        <p:guide pos="298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5" name="Rectangle 3"/>
          <p:cNvSpPr>
            <a:spLocks noGrp="1" noChangeArrowheads="1"/>
          </p:cNvSpPr>
          <p:nvPr>
            <p:ph type="dt" sz="quarter"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3076" name="Rectangle 4"/>
          <p:cNvSpPr>
            <a:spLocks noGrp="1" noChangeArrowheads="1"/>
          </p:cNvSpPr>
          <p:nvPr>
            <p:ph type="ftr" sz="quarter" idx="2"/>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7" name="Rectangle 5"/>
          <p:cNvSpPr>
            <a:spLocks noGrp="1" noChangeArrowheads="1"/>
          </p:cNvSpPr>
          <p:nvPr>
            <p:ph type="sldNum" sz="quarter" idx="3"/>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4AF56A66-A16D-4DDE-BF06-390EB7CDF141}" type="slidenum">
              <a:rPr lang="en-US"/>
              <a:pPr>
                <a:defRPr/>
              </a:pPr>
              <a:t>‹#›</a:t>
            </a:fld>
            <a:endParaRPr lang="en-US" dirty="0"/>
          </a:p>
        </p:txBody>
      </p:sp>
    </p:spTree>
    <p:extLst>
      <p:ext uri="{BB962C8B-B14F-4D97-AF65-F5344CB8AC3E}">
        <p14:creationId xmlns:p14="http://schemas.microsoft.com/office/powerpoint/2010/main" val="3360874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1" name="Rectangle 3"/>
          <p:cNvSpPr>
            <a:spLocks noGrp="1" noChangeArrowheads="1"/>
          </p:cNvSpPr>
          <p:nvPr>
            <p:ph type="dt"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28676" name="Rectangle 4"/>
          <p:cNvSpPr>
            <a:spLocks noGrp="1" noRot="1" noChangeAspect="1" noChangeArrowheads="1" noTextEdit="1"/>
          </p:cNvSpPr>
          <p:nvPr>
            <p:ph type="sldImg" idx="2"/>
          </p:nvPr>
        </p:nvSpPr>
        <p:spPr bwMode="auto">
          <a:xfrm>
            <a:off x="434975" y="711200"/>
            <a:ext cx="6234113" cy="35067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380" y="4458284"/>
            <a:ext cx="5209715" cy="4225435"/>
          </a:xfrm>
          <a:prstGeom prst="rect">
            <a:avLst/>
          </a:prstGeom>
          <a:noFill/>
          <a:ln w="9525">
            <a:noFill/>
            <a:miter lim="800000"/>
            <a:headEnd/>
            <a:tailEnd/>
          </a:ln>
          <a:effectLst/>
        </p:spPr>
        <p:txBody>
          <a:bodyPr vert="horz" wrap="square" lIns="95195" tIns="47598" rIns="95195" bIns="4759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5" name="Rectangle 7"/>
          <p:cNvSpPr>
            <a:spLocks noGrp="1" noChangeArrowheads="1"/>
          </p:cNvSpPr>
          <p:nvPr>
            <p:ph type="sldNum" sz="quarter" idx="5"/>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5A0BD41A-4BE2-453E-B10D-012B00A477F7}" type="slidenum">
              <a:rPr lang="en-US"/>
              <a:pPr>
                <a:defRPr/>
              </a:pPr>
              <a:t>‹#›</a:t>
            </a:fld>
            <a:endParaRPr lang="en-US" dirty="0"/>
          </a:p>
        </p:txBody>
      </p:sp>
    </p:spTree>
    <p:extLst>
      <p:ext uri="{BB962C8B-B14F-4D97-AF65-F5344CB8AC3E}">
        <p14:creationId xmlns:p14="http://schemas.microsoft.com/office/powerpoint/2010/main" val="164804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1867276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a:extLst>
              <a:ext uri="{FF2B5EF4-FFF2-40B4-BE49-F238E27FC236}">
                <a16:creationId xmlns:a16="http://schemas.microsoft.com/office/drawing/2014/main" id="{D39FEEE3-9B07-47A7-94CC-955E892D31A4}"/>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endParaRPr>
          </a:p>
        </p:txBody>
      </p:sp>
      <p:sp>
        <p:nvSpPr>
          <p:cNvPr id="6147" name="Rectangle 1027">
            <a:extLst>
              <a:ext uri="{FF2B5EF4-FFF2-40B4-BE49-F238E27FC236}">
                <a16:creationId xmlns:a16="http://schemas.microsoft.com/office/drawing/2014/main" id="{2C21F8F0-2930-4028-ACD8-C2F6F5FBA24D}"/>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endParaRPr>
          </a:p>
        </p:txBody>
      </p:sp>
      <p:sp>
        <p:nvSpPr>
          <p:cNvPr id="6148" name="Rectangle 1030">
            <a:extLst>
              <a:ext uri="{FF2B5EF4-FFF2-40B4-BE49-F238E27FC236}">
                <a16:creationId xmlns:a16="http://schemas.microsoft.com/office/drawing/2014/main" id="{0C3FFCF2-B195-4A48-9185-CE7410041128}"/>
              </a:ext>
            </a:extLst>
          </p:cNvPr>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endParaRPr>
          </a:p>
        </p:txBody>
      </p:sp>
      <p:sp>
        <p:nvSpPr>
          <p:cNvPr id="6149" name="Rectangle 1031">
            <a:extLst>
              <a:ext uri="{FF2B5EF4-FFF2-40B4-BE49-F238E27FC236}">
                <a16:creationId xmlns:a16="http://schemas.microsoft.com/office/drawing/2014/main" id="{6F8A0506-5870-428C-8E95-F529801753E2}"/>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48247F7-1824-4242-A055-0C9D433E59D1}" type="slidenum">
              <a:rPr lang="en-US" altLang="en-US">
                <a:latin typeface="Times New Roman" panose="02020603050405020304" pitchFamily="18" charset="0"/>
              </a:rPr>
              <a:pPr/>
              <a:t>2</a:t>
            </a:fld>
            <a:endParaRPr lang="en-US" altLang="en-US">
              <a:latin typeface="Times New Roman" panose="02020603050405020304" pitchFamily="18" charset="0"/>
            </a:endParaRPr>
          </a:p>
        </p:txBody>
      </p:sp>
      <p:sp>
        <p:nvSpPr>
          <p:cNvPr id="6150" name="Rectangle 2">
            <a:extLst>
              <a:ext uri="{FF2B5EF4-FFF2-40B4-BE49-F238E27FC236}">
                <a16:creationId xmlns:a16="http://schemas.microsoft.com/office/drawing/2014/main" id="{57550CA1-92BA-47FC-A9FD-B0ABE59C6AA0}"/>
              </a:ext>
            </a:extLst>
          </p:cNvPr>
          <p:cNvSpPr>
            <a:spLocks noGrp="1" noRot="1" noChangeAspect="1" noChangeArrowheads="1" noTextEdit="1"/>
          </p:cNvSpPr>
          <p:nvPr>
            <p:ph type="sldImg"/>
          </p:nvPr>
        </p:nvSpPr>
        <p:spPr>
          <a:xfrm>
            <a:off x="406400" y="698500"/>
            <a:ext cx="6197600" cy="3486150"/>
          </a:xfrm>
          <a:ln/>
        </p:spPr>
      </p:sp>
      <p:sp>
        <p:nvSpPr>
          <p:cNvPr id="6151" name="Rectangle 3">
            <a:extLst>
              <a:ext uri="{FF2B5EF4-FFF2-40B4-BE49-F238E27FC236}">
                <a16:creationId xmlns:a16="http://schemas.microsoft.com/office/drawing/2014/main" id="{6468C238-241D-4FFC-B6AF-1D0368F2E8E4}"/>
              </a:ext>
            </a:extLst>
          </p:cNvPr>
          <p:cNvSpPr>
            <a:spLocks noGrp="1" noChangeArrowheads="1"/>
          </p:cNvSpPr>
          <p:nvPr>
            <p:ph type="body" idx="1"/>
          </p:nvPr>
        </p:nvSpPr>
        <p:spPr>
          <a:xfrm>
            <a:off x="685800" y="4343400"/>
            <a:ext cx="5486400" cy="41148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a:t>Centura Health - This can require high costs for IT &amp; warehouse</a:t>
            </a:r>
          </a:p>
        </p:txBody>
      </p:sp>
    </p:spTree>
    <p:extLst>
      <p:ext uri="{BB962C8B-B14F-4D97-AF65-F5344CB8AC3E}">
        <p14:creationId xmlns:p14="http://schemas.microsoft.com/office/powerpoint/2010/main" val="4119727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A0BD41A-4BE2-453E-B10D-012B00A477F7}" type="slidenum">
              <a:rPr lang="en-US" smtClean="0"/>
              <a:pPr>
                <a:defRPr/>
              </a:pPr>
              <a:t>4</a:t>
            </a:fld>
            <a:endParaRPr lang="en-US" dirty="0"/>
          </a:p>
        </p:txBody>
      </p:sp>
    </p:spTree>
    <p:extLst>
      <p:ext uri="{BB962C8B-B14F-4D97-AF65-F5344CB8AC3E}">
        <p14:creationId xmlns:p14="http://schemas.microsoft.com/office/powerpoint/2010/main" val="1951687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a:extLst>
              <a:ext uri="{FF2B5EF4-FFF2-40B4-BE49-F238E27FC236}">
                <a16:creationId xmlns:a16="http://schemas.microsoft.com/office/drawing/2014/main" id="{8380838B-F47B-4CB4-8F09-CCF78F07B05D}"/>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endParaRPr>
          </a:p>
        </p:txBody>
      </p:sp>
      <p:sp>
        <p:nvSpPr>
          <p:cNvPr id="16387" name="Rectangle 1027">
            <a:extLst>
              <a:ext uri="{FF2B5EF4-FFF2-40B4-BE49-F238E27FC236}">
                <a16:creationId xmlns:a16="http://schemas.microsoft.com/office/drawing/2014/main" id="{D37386D3-09A8-44DA-9DDA-5BDDDAD503B7}"/>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endParaRPr>
          </a:p>
        </p:txBody>
      </p:sp>
      <p:sp>
        <p:nvSpPr>
          <p:cNvPr id="16388" name="Rectangle 1030">
            <a:extLst>
              <a:ext uri="{FF2B5EF4-FFF2-40B4-BE49-F238E27FC236}">
                <a16:creationId xmlns:a16="http://schemas.microsoft.com/office/drawing/2014/main" id="{8DFA562A-5ACD-40AA-BFF4-806E836A231A}"/>
              </a:ext>
            </a:extLst>
          </p:cNvPr>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endParaRPr>
          </a:p>
        </p:txBody>
      </p:sp>
      <p:sp>
        <p:nvSpPr>
          <p:cNvPr id="16389" name="Rectangle 1031">
            <a:extLst>
              <a:ext uri="{FF2B5EF4-FFF2-40B4-BE49-F238E27FC236}">
                <a16:creationId xmlns:a16="http://schemas.microsoft.com/office/drawing/2014/main" id="{06F20FF1-D209-4DCE-9CE7-4E86E308DC19}"/>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AFF00CF-9D30-4CF4-A56D-4F98836B4BD5}" type="slidenum">
              <a:rPr lang="en-US" altLang="en-US">
                <a:latin typeface="Times New Roman" panose="02020603050405020304" pitchFamily="18" charset="0"/>
              </a:rPr>
              <a:pPr/>
              <a:t>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686603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a:extLst>
              <a:ext uri="{FF2B5EF4-FFF2-40B4-BE49-F238E27FC236}">
                <a16:creationId xmlns:a16="http://schemas.microsoft.com/office/drawing/2014/main" id="{CDDF9FE7-B6B4-4F4E-B0C6-DB52A19ABC79}"/>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endParaRPr>
          </a:p>
        </p:txBody>
      </p:sp>
      <p:sp>
        <p:nvSpPr>
          <p:cNvPr id="12291" name="Rectangle 1027">
            <a:extLst>
              <a:ext uri="{FF2B5EF4-FFF2-40B4-BE49-F238E27FC236}">
                <a16:creationId xmlns:a16="http://schemas.microsoft.com/office/drawing/2014/main" id="{C75D8724-ACD8-4B82-824E-D7176A9B0C79}"/>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endParaRPr>
          </a:p>
        </p:txBody>
      </p:sp>
      <p:sp>
        <p:nvSpPr>
          <p:cNvPr id="12292" name="Rectangle 1030">
            <a:extLst>
              <a:ext uri="{FF2B5EF4-FFF2-40B4-BE49-F238E27FC236}">
                <a16:creationId xmlns:a16="http://schemas.microsoft.com/office/drawing/2014/main" id="{AC54477E-D23F-4404-B619-899DCD615F35}"/>
              </a:ext>
            </a:extLst>
          </p:cNvPr>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endParaRPr>
          </a:p>
        </p:txBody>
      </p:sp>
      <p:sp>
        <p:nvSpPr>
          <p:cNvPr id="12293" name="Rectangle 1031">
            <a:extLst>
              <a:ext uri="{FF2B5EF4-FFF2-40B4-BE49-F238E27FC236}">
                <a16:creationId xmlns:a16="http://schemas.microsoft.com/office/drawing/2014/main" id="{13727DE9-D3C1-43BC-A421-506339907F0E}"/>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6DA107B-AE6B-4F15-9DC0-9C68E9955FBB}" type="slidenum">
              <a:rPr lang="en-US" altLang="en-US">
                <a:latin typeface="Times New Roman" panose="02020603050405020304" pitchFamily="18" charset="0"/>
              </a:rPr>
              <a:pPr/>
              <a:t>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833870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a:extLst>
              <a:ext uri="{FF2B5EF4-FFF2-40B4-BE49-F238E27FC236}">
                <a16:creationId xmlns:a16="http://schemas.microsoft.com/office/drawing/2014/main" id="{1769BF03-2421-4097-AA67-7415768FAD7B}"/>
              </a:ext>
            </a:extLst>
          </p:cNvPr>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endParaRPr>
          </a:p>
        </p:txBody>
      </p:sp>
      <p:sp>
        <p:nvSpPr>
          <p:cNvPr id="14339" name="Rectangle 1027">
            <a:extLst>
              <a:ext uri="{FF2B5EF4-FFF2-40B4-BE49-F238E27FC236}">
                <a16:creationId xmlns:a16="http://schemas.microsoft.com/office/drawing/2014/main" id="{3C90361F-263A-4544-957C-9761E4A94E36}"/>
              </a:ext>
            </a:extLst>
          </p:cNvPr>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endParaRPr>
          </a:p>
        </p:txBody>
      </p:sp>
      <p:sp>
        <p:nvSpPr>
          <p:cNvPr id="14340" name="Rectangle 1030">
            <a:extLst>
              <a:ext uri="{FF2B5EF4-FFF2-40B4-BE49-F238E27FC236}">
                <a16:creationId xmlns:a16="http://schemas.microsoft.com/office/drawing/2014/main" id="{EB959D84-7447-4F9A-B048-4219EFD25627}"/>
              </a:ext>
            </a:extLst>
          </p:cNvPr>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endParaRPr>
          </a:p>
        </p:txBody>
      </p:sp>
      <p:sp>
        <p:nvSpPr>
          <p:cNvPr id="14341" name="Rectangle 1031">
            <a:extLst>
              <a:ext uri="{FF2B5EF4-FFF2-40B4-BE49-F238E27FC236}">
                <a16:creationId xmlns:a16="http://schemas.microsoft.com/office/drawing/2014/main" id="{5C357460-A3D1-4620-91FD-E1E68E9C98FF}"/>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1362084-9D9A-46FB-8058-CBCD4205B23B}" type="slidenum">
              <a:rPr lang="en-US" altLang="en-US">
                <a:latin typeface="Times New Roman" panose="02020603050405020304" pitchFamily="18" charset="0"/>
              </a:rPr>
              <a:pPr/>
              <a:t>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497772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30242201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609600" y="215372"/>
            <a:ext cx="109728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p:cNvSpPr txBox="1">
            <a:spLocks noGrp="1"/>
          </p:cNvSpPr>
          <p:nvPr>
            <p:ph type="body" idx="1"/>
          </p:nvPr>
        </p:nvSpPr>
        <p:spPr>
          <a:xfrm>
            <a:off x="609600" y="1600201"/>
            <a:ext cx="109728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a:p>
          <a:p>
            <a:pPr lvl="1"/>
            <a:endParaRPr lang="en-IN" dirty="0"/>
          </a:p>
          <a:p>
            <a:pPr lvl="2"/>
            <a:endParaRPr lang="en-IN" dirty="0"/>
          </a:p>
        </p:txBody>
      </p:sp>
    </p:spTree>
    <p:extLst>
      <p:ext uri="{BB962C8B-B14F-4D97-AF65-F5344CB8AC3E}">
        <p14:creationId xmlns:p14="http://schemas.microsoft.com/office/powerpoint/2010/main" val="1477819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304800" y="2889251"/>
            <a:ext cx="114808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dirty="0"/>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dirty="0"/>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dirty="0"/>
            </a:p>
          </p:txBody>
        </p:sp>
      </p:grpSp>
      <p:sp>
        <p:nvSpPr>
          <p:cNvPr id="109570" name="Rectangle 2"/>
          <p:cNvSpPr>
            <a:spLocks noGrp="1" noChangeArrowheads="1"/>
          </p:cNvSpPr>
          <p:nvPr>
            <p:ph type="ctrTitle"/>
          </p:nvPr>
        </p:nvSpPr>
        <p:spPr>
          <a:xfrm>
            <a:off x="914400" y="685800"/>
            <a:ext cx="10363200" cy="2127250"/>
          </a:xfrm>
        </p:spPr>
        <p:txBody>
          <a:bodyPr/>
          <a:lstStyle>
            <a:lvl1pPr algn="ctr">
              <a:defRPr sz="5800"/>
            </a:lvl1pPr>
          </a:lstStyle>
          <a:p>
            <a:r>
              <a:rPr lang="en-US"/>
              <a:t>Click to edit Master title style</a:t>
            </a:r>
          </a:p>
        </p:txBody>
      </p:sp>
      <p:sp>
        <p:nvSpPr>
          <p:cNvPr id="109571" name="Rectangle 3"/>
          <p:cNvSpPr>
            <a:spLocks noGrp="1" noChangeArrowheads="1"/>
          </p:cNvSpPr>
          <p:nvPr>
            <p:ph type="subTitle" idx="1"/>
          </p:nvPr>
        </p:nvSpPr>
        <p:spPr>
          <a:xfrm>
            <a:off x="1828800" y="3270250"/>
            <a:ext cx="85344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a:lvl1pPr>
          </a:lstStyle>
          <a:p>
            <a:pPr>
              <a:defRPr/>
            </a:pPr>
            <a:r>
              <a:rPr lang="en-US" dirty="0"/>
              <a:t>DSO 581</a:t>
            </a:r>
          </a:p>
        </p:txBody>
      </p:sp>
      <p:sp>
        <p:nvSpPr>
          <p:cNvPr id="9" name="Rectangle 5"/>
          <p:cNvSpPr>
            <a:spLocks noGrp="1" noChangeArrowheads="1"/>
          </p:cNvSpPr>
          <p:nvPr>
            <p:ph type="ftr" sz="quarter" idx="11"/>
          </p:nvPr>
        </p:nvSpPr>
        <p:spPr/>
        <p:txBody>
          <a:bodyPr/>
          <a:lstStyle>
            <a:lvl1pPr>
              <a:defRPr/>
            </a:lvl1pPr>
          </a:lstStyle>
          <a:p>
            <a:pPr>
              <a:defRPr/>
            </a:pPr>
            <a:r>
              <a:rPr lang="en-US" dirty="0"/>
              <a:t>Inventory Models-Uncertainty</a:t>
            </a:r>
          </a:p>
        </p:txBody>
      </p:sp>
      <p:sp>
        <p:nvSpPr>
          <p:cNvPr id="10" name="Rectangle 6"/>
          <p:cNvSpPr>
            <a:spLocks noGrp="1" noChangeArrowheads="1"/>
          </p:cNvSpPr>
          <p:nvPr>
            <p:ph type="sldNum" sz="quarter" idx="12"/>
          </p:nvPr>
        </p:nvSpPr>
        <p:spPr bwMode="auto">
          <a:xfrm>
            <a:off x="8737600" y="6248400"/>
            <a:ext cx="28448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B25918A3-3FF0-4075-A990-38D1F7B1CE3B}" type="slidenum">
              <a:rPr lang="en-US"/>
              <a:pPr>
                <a:defRPr/>
              </a:pPr>
              <a:t>‹#›</a:t>
            </a:fld>
            <a:endParaRPr lang="en-US" dirty="0"/>
          </a:p>
        </p:txBody>
      </p:sp>
    </p:spTree>
    <p:extLst>
      <p:ext uri="{BB962C8B-B14F-4D97-AF65-F5344CB8AC3E}">
        <p14:creationId xmlns:p14="http://schemas.microsoft.com/office/powerpoint/2010/main" val="2274916995"/>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Inventory Models-Uncertainty</a:t>
            </a:r>
          </a:p>
        </p:txBody>
      </p:sp>
    </p:spTree>
    <p:extLst>
      <p:ext uri="{BB962C8B-B14F-4D97-AF65-F5344CB8AC3E}">
        <p14:creationId xmlns:p14="http://schemas.microsoft.com/office/powerpoint/2010/main" val="167558064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Inventory Models-Uncertainty</a:t>
            </a:r>
          </a:p>
        </p:txBody>
      </p:sp>
    </p:spTree>
    <p:extLst>
      <p:ext uri="{BB962C8B-B14F-4D97-AF65-F5344CB8AC3E}">
        <p14:creationId xmlns:p14="http://schemas.microsoft.com/office/powerpoint/2010/main" val="3947993291"/>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Inventory Models-Uncertainty</a:t>
            </a:r>
          </a:p>
        </p:txBody>
      </p:sp>
    </p:spTree>
    <p:extLst>
      <p:ext uri="{BB962C8B-B14F-4D97-AF65-F5344CB8AC3E}">
        <p14:creationId xmlns:p14="http://schemas.microsoft.com/office/powerpoint/2010/main" val="2253462863"/>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Inventory Models-Uncertainty</a:t>
            </a:r>
          </a:p>
        </p:txBody>
      </p:sp>
    </p:spTree>
    <p:extLst>
      <p:ext uri="{BB962C8B-B14F-4D97-AF65-F5344CB8AC3E}">
        <p14:creationId xmlns:p14="http://schemas.microsoft.com/office/powerpoint/2010/main" val="399827514"/>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Inventory Models-Uncertainty</a:t>
            </a:r>
          </a:p>
        </p:txBody>
      </p:sp>
    </p:spTree>
    <p:extLst>
      <p:ext uri="{BB962C8B-B14F-4D97-AF65-F5344CB8AC3E}">
        <p14:creationId xmlns:p14="http://schemas.microsoft.com/office/powerpoint/2010/main" val="2275857063"/>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Inventory Models-Uncertainty</a:t>
            </a:r>
          </a:p>
        </p:txBody>
      </p:sp>
    </p:spTree>
    <p:extLst>
      <p:ext uri="{BB962C8B-B14F-4D97-AF65-F5344CB8AC3E}">
        <p14:creationId xmlns:p14="http://schemas.microsoft.com/office/powerpoint/2010/main" val="403740279"/>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Inventory Models-Uncertainty</a:t>
            </a:r>
          </a:p>
        </p:txBody>
      </p:sp>
    </p:spTree>
    <p:extLst>
      <p:ext uri="{BB962C8B-B14F-4D97-AF65-F5344CB8AC3E}">
        <p14:creationId xmlns:p14="http://schemas.microsoft.com/office/powerpoint/2010/main" val="439761206"/>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Inventory Models-Uncertainty</a:t>
            </a:r>
          </a:p>
        </p:txBody>
      </p:sp>
    </p:spTree>
    <p:extLst>
      <p:ext uri="{BB962C8B-B14F-4D97-AF65-F5344CB8AC3E}">
        <p14:creationId xmlns:p14="http://schemas.microsoft.com/office/powerpoint/2010/main" val="68256740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0"/>
          <p:cNvSpPr>
            <a:spLocks noGrp="1" noChangeArrowheads="1"/>
          </p:cNvSpPr>
          <p:nvPr>
            <p:ph type="title"/>
          </p:nvPr>
        </p:nvSpPr>
        <p:spPr bwMode="gray">
          <a:xfrm>
            <a:off x="10064" y="0"/>
            <a:ext cx="12192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b="0"/>
            </a:lvl1pPr>
          </a:lstStyle>
          <a:p>
            <a:pPr lvl="0"/>
            <a:r>
              <a:rPr lang="en-US" dirty="0"/>
              <a:t>Click to edit Master title style</a:t>
            </a:r>
          </a:p>
        </p:txBody>
      </p:sp>
    </p:spTree>
    <p:extLst>
      <p:ext uri="{BB962C8B-B14F-4D97-AF65-F5344CB8AC3E}">
        <p14:creationId xmlns:p14="http://schemas.microsoft.com/office/powerpoint/2010/main" val="2481206227"/>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Inventory Models-Uncertainty</a:t>
            </a:r>
          </a:p>
        </p:txBody>
      </p:sp>
    </p:spTree>
    <p:extLst>
      <p:ext uri="{BB962C8B-B14F-4D97-AF65-F5344CB8AC3E}">
        <p14:creationId xmlns:p14="http://schemas.microsoft.com/office/powerpoint/2010/main" val="2690813941"/>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Inventory Models-Uncertainty</a:t>
            </a:r>
          </a:p>
        </p:txBody>
      </p:sp>
    </p:spTree>
    <p:extLst>
      <p:ext uri="{BB962C8B-B14F-4D97-AF65-F5344CB8AC3E}">
        <p14:creationId xmlns:p14="http://schemas.microsoft.com/office/powerpoint/2010/main" val="577653897"/>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7813"/>
            <a:ext cx="10972800" cy="5853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Inventory Models-Uncertainty</a:t>
            </a:r>
          </a:p>
        </p:txBody>
      </p:sp>
    </p:spTree>
    <p:extLst>
      <p:ext uri="{BB962C8B-B14F-4D97-AF65-F5344CB8AC3E}">
        <p14:creationId xmlns:p14="http://schemas.microsoft.com/office/powerpoint/2010/main" val="1117847330"/>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Inventory Models-Uncertainty</a:t>
            </a:r>
          </a:p>
        </p:txBody>
      </p:sp>
    </p:spTree>
    <p:extLst>
      <p:ext uri="{BB962C8B-B14F-4D97-AF65-F5344CB8AC3E}">
        <p14:creationId xmlns:p14="http://schemas.microsoft.com/office/powerpoint/2010/main" val="3416378789"/>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7" name="Rectangle 5"/>
          <p:cNvSpPr>
            <a:spLocks noGrp="1" noChangeArrowheads="1"/>
          </p:cNvSpPr>
          <p:nvPr>
            <p:ph type="ftr" sz="quarter" idx="11"/>
          </p:nvPr>
        </p:nvSpPr>
        <p:spPr>
          <a:ln/>
        </p:spPr>
        <p:txBody>
          <a:bodyPr/>
          <a:lstStyle>
            <a:lvl1pPr>
              <a:defRPr/>
            </a:lvl1pPr>
          </a:lstStyle>
          <a:p>
            <a:pPr>
              <a:defRPr/>
            </a:pPr>
            <a:r>
              <a:rPr lang="en-US" dirty="0"/>
              <a:t>Inventory Models-Uncertainty</a:t>
            </a:r>
          </a:p>
        </p:txBody>
      </p:sp>
    </p:spTree>
    <p:extLst>
      <p:ext uri="{BB962C8B-B14F-4D97-AF65-F5344CB8AC3E}">
        <p14:creationId xmlns:p14="http://schemas.microsoft.com/office/powerpoint/2010/main" val="141528058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extLst>
      <p:ext uri="{BB962C8B-B14F-4D97-AF65-F5344CB8AC3E}">
        <p14:creationId xmlns:p14="http://schemas.microsoft.com/office/powerpoint/2010/main" val="241121434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75770428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935" y="0"/>
            <a:ext cx="12192000" cy="589738"/>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lvl1pPr>
              <a:buNone/>
              <a:defRPr>
                <a:solidFill>
                  <a:schemeClr val="tx2">
                    <a:lumMod val="50000"/>
                  </a:schemeClr>
                </a:solidFill>
              </a:defRPr>
            </a:lvl1pPr>
            <a:lvl2pPr>
              <a:buClr>
                <a:schemeClr val="tx2">
                  <a:lumMod val="50000"/>
                </a:schemeClr>
              </a:buClr>
              <a:buFont typeface="Wingdings" pitchFamily="2" charset="2"/>
              <a:buChar char="p"/>
              <a:defRPr>
                <a:solidFill>
                  <a:schemeClr val="tx2">
                    <a:lumMod val="50000"/>
                  </a:schemeClr>
                </a:solidFill>
              </a:defRPr>
            </a:lvl2pPr>
            <a:lvl3pPr>
              <a:buClr>
                <a:schemeClr val="tx2">
                  <a:lumMod val="50000"/>
                </a:schemeClr>
              </a:buClr>
              <a:buFont typeface="Wingdings" pitchFamily="2" charset="2"/>
              <a:buChar char="n"/>
              <a:defRPr>
                <a:solidFill>
                  <a:schemeClr val="tx2">
                    <a:lumMod val="50000"/>
                  </a:schemeClr>
                </a:solidFill>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196029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935" y="0"/>
            <a:ext cx="12192000" cy="589738"/>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575734" y="1520826"/>
            <a:ext cx="5450417"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9351" y="1520826"/>
            <a:ext cx="5450416"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6661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09343207"/>
      </p:ext>
    </p:extLst>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12192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914400" y="762001"/>
            <a:ext cx="103632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0" name="Shape 20"/>
          <p:cNvSpPr txBox="1">
            <a:spLocks noGrp="1"/>
          </p:cNvSpPr>
          <p:nvPr>
            <p:ph type="subTitle" idx="1"/>
          </p:nvPr>
        </p:nvSpPr>
        <p:spPr>
          <a:xfrm>
            <a:off x="899584" y="3962400"/>
            <a:ext cx="10392833"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
        <p:nvSpPr>
          <p:cNvPr id="21" name="Shape 21"/>
          <p:cNvSpPr txBox="1">
            <a:spLocks noGrp="1"/>
          </p:cNvSpPr>
          <p:nvPr>
            <p:ph type="ftr" idx="11"/>
          </p:nvPr>
        </p:nvSpPr>
        <p:spPr>
          <a:xfrm>
            <a:off x="125293" y="6172200"/>
            <a:ext cx="1146047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900" smtClean="0">
                <a:solidFill>
                  <a:schemeClr val="lt1"/>
                </a:solidFill>
              </a:rPr>
              <a:pPr algn="r">
                <a:buSzPct val="25000"/>
              </a:pPr>
              <a:t>‹#›</a:t>
            </a:fld>
            <a:endParaRPr lang="en-US" sz="900" dirty="0">
              <a:solidFill>
                <a:schemeClr val="lt1"/>
              </a:solidFill>
            </a:endParaRPr>
          </a:p>
        </p:txBody>
      </p:sp>
    </p:spTree>
    <p:extLst>
      <p:ext uri="{BB962C8B-B14F-4D97-AF65-F5344CB8AC3E}">
        <p14:creationId xmlns:p14="http://schemas.microsoft.com/office/powerpoint/2010/main" val="4094735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gure + Caption">
    <p:spTree>
      <p:nvGrpSpPr>
        <p:cNvPr id="1" name="Shape 53"/>
        <p:cNvGrpSpPr/>
        <p:nvPr/>
      </p:nvGrpSpPr>
      <p:grpSpPr>
        <a:xfrm>
          <a:off x="0" y="0"/>
          <a:ext cx="0" cy="0"/>
          <a:chOff x="0" y="0"/>
          <a:chExt cx="0" cy="0"/>
        </a:xfrm>
      </p:grpSpPr>
      <p:sp>
        <p:nvSpPr>
          <p:cNvPr id="57" name="Shape 57"/>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900" smtClean="0">
                <a:solidFill>
                  <a:schemeClr val="dk1"/>
                </a:solidFill>
              </a:rPr>
              <a:pPr algn="r">
                <a:buSzPct val="25000"/>
              </a:pPr>
              <a:t>‹#›</a:t>
            </a:fld>
            <a:endParaRPr lang="en-US" sz="900" dirty="0">
              <a:solidFill>
                <a:schemeClr val="dk1"/>
              </a:solidFill>
            </a:endParaRPr>
          </a:p>
        </p:txBody>
      </p:sp>
    </p:spTree>
    <p:extLst>
      <p:ext uri="{BB962C8B-B14F-4D97-AF65-F5344CB8AC3E}">
        <p14:creationId xmlns:p14="http://schemas.microsoft.com/office/powerpoint/2010/main" val="501051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theme" Target="../theme/theme3.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sp>
        <p:nvSpPr>
          <p:cNvPr id="15" name="Text Box 57"/>
          <p:cNvSpPr txBox="1">
            <a:spLocks noChangeArrowheads="1"/>
          </p:cNvSpPr>
          <p:nvPr userDrawn="1"/>
        </p:nvSpPr>
        <p:spPr bwMode="auto">
          <a:xfrm>
            <a:off x="-20581" y="6550224"/>
            <a:ext cx="11831581"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dirty="0">
                <a:ln>
                  <a:noFill/>
                </a:ln>
                <a:solidFill>
                  <a:schemeClr val="bg1"/>
                </a:solidFill>
                <a:latin typeface="Book Antiqua" panose="02040602050305030304" pitchFamily="18" charset="0"/>
              </a:rPr>
              <a:t>Inventory- Introduction, Ardavan Asef-Vaziri</a:t>
            </a:r>
          </a:p>
        </p:txBody>
      </p:sp>
      <p:sp>
        <p:nvSpPr>
          <p:cNvPr id="4" name="Rectangle 3">
            <a:extLst>
              <a:ext uri="{FF2B5EF4-FFF2-40B4-BE49-F238E27FC236}">
                <a16:creationId xmlns:a16="http://schemas.microsoft.com/office/drawing/2014/main" id="{BAC44B36-7709-44F4-ADD7-4F4D66BCE20A}"/>
              </a:ext>
            </a:extLst>
          </p:cNvPr>
          <p:cNvSpPr/>
          <p:nvPr userDrawn="1"/>
        </p:nvSpPr>
        <p:spPr bwMode="auto">
          <a:xfrm>
            <a:off x="0" y="-7873"/>
            <a:ext cx="12192000" cy="589737"/>
          </a:xfrm>
          <a:prstGeom prst="rect">
            <a:avLst/>
          </a:prstGeom>
          <a:solidFill>
            <a:srgbClr val="A80000"/>
          </a:solidFill>
          <a:ln w="9525" cap="flat" cmpd="sng" algn="ctr">
            <a:solidFill>
              <a:srgbClr val="A8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A80000"/>
              </a:highlight>
              <a:latin typeface="Verdana" pitchFamily="-112" charset="0"/>
            </a:endParaRPr>
          </a:p>
        </p:txBody>
      </p:sp>
      <p:sp>
        <p:nvSpPr>
          <p:cNvPr id="14" name="Rectangle 50"/>
          <p:cNvSpPr>
            <a:spLocks noGrp="1" noChangeArrowheads="1"/>
          </p:cNvSpPr>
          <p:nvPr>
            <p:ph type="title"/>
          </p:nvPr>
        </p:nvSpPr>
        <p:spPr bwMode="gray">
          <a:xfrm>
            <a:off x="17935" y="0"/>
            <a:ext cx="12192000" cy="589738"/>
          </a:xfrm>
          <a:prstGeom prst="rect">
            <a:avLst/>
          </a:prstGeom>
          <a:noFill/>
          <a:ln w="9525">
            <a:solidFill>
              <a:srgbClr val="A50023"/>
            </a:solid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829812213"/>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72" r:id="rId7"/>
  </p:sldLayoutIdLst>
  <p:transition/>
  <p:txStyles>
    <p:titleStyle>
      <a:lvl1pPr algn="l" rtl="0" eaLnBrk="0" fontAlgn="base" hangingPunct="0">
        <a:spcBef>
          <a:spcPct val="0"/>
        </a:spcBef>
        <a:spcAft>
          <a:spcPts val="600"/>
        </a:spcAft>
        <a:defRPr lang="en-US" sz="3200" kern="1200" dirty="0">
          <a:solidFill>
            <a:schemeClr val="bg1"/>
          </a:solidFill>
          <a:latin typeface="Impact" pitchFamily="34" charset="0"/>
          <a:ea typeface="+mn-ea"/>
          <a:cs typeface="+mn-cs"/>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pic>
        <p:nvPicPr>
          <p:cNvPr id="15" name="Shape 15" descr="Pearson Logo"/>
          <p:cNvPicPr preferRelativeResize="0"/>
          <p:nvPr/>
        </p:nvPicPr>
        <p:blipFill rotWithShape="1">
          <a:blip r:embed="rId5">
            <a:alphaModFix/>
          </a:blip>
          <a:srcRect/>
          <a:stretch/>
        </p:blipFill>
        <p:spPr>
          <a:xfrm>
            <a:off x="695480" y="6471923"/>
            <a:ext cx="1223999" cy="279914"/>
          </a:xfrm>
          <a:prstGeom prst="rect">
            <a:avLst/>
          </a:prstGeom>
          <a:noFill/>
          <a:ln>
            <a:noFill/>
          </a:ln>
        </p:spPr>
      </p:pic>
      <p:sp>
        <p:nvSpPr>
          <p:cNvPr id="16" name="Text Placeholder 5"/>
          <p:cNvSpPr txBox="1">
            <a:spLocks/>
          </p:cNvSpPr>
          <p:nvPr userDrawn="1"/>
        </p:nvSpPr>
        <p:spPr>
          <a:xfrm>
            <a:off x="3426348" y="6563562"/>
            <a:ext cx="8103551" cy="229382"/>
          </a:xfrm>
          <a:prstGeom prst="rect">
            <a:avLst/>
          </a:prstGeom>
        </p:spPr>
        <p:txBody>
          <a:bodyPr anchor="ctr"/>
          <a:lst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2019, 2016, 2013 Pearson Education, Inc. All Rights Reserved</a:t>
            </a:r>
          </a:p>
        </p:txBody>
      </p:sp>
      <p:sp>
        <p:nvSpPr>
          <p:cNvPr id="9" name="Rectangle 8">
            <a:extLst>
              <a:ext uri="{FF2B5EF4-FFF2-40B4-BE49-F238E27FC236}">
                <a16:creationId xmlns:a16="http://schemas.microsoft.com/office/drawing/2014/main" id="{34DBCB88-2D83-44C8-82C3-2F695F73B21D}"/>
              </a:ext>
            </a:extLst>
          </p:cNvPr>
          <p:cNvSpPr/>
          <p:nvPr userDrawn="1"/>
        </p:nvSpPr>
        <p:spPr>
          <a:xfrm>
            <a:off x="3373" y="0"/>
            <a:ext cx="60622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7B444F90-AF4A-4472-8B1E-3AAFFB858493}"/>
              </a:ext>
            </a:extLst>
          </p:cNvPr>
          <p:cNvSpPr/>
          <p:nvPr userDrawn="1"/>
        </p:nvSpPr>
        <p:spPr>
          <a:xfrm>
            <a:off x="11582400" y="0"/>
            <a:ext cx="60622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id="{12E0E4B4-2A3A-4B38-ACC2-11C84A4B7D81}"/>
              </a:ext>
            </a:extLst>
          </p:cNvPr>
          <p:cNvCxnSpPr/>
          <p:nvPr userDrawn="1"/>
        </p:nvCxnSpPr>
        <p:spPr>
          <a:xfrm>
            <a:off x="0" y="914400"/>
            <a:ext cx="12188627" cy="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3B88940-F6AF-4A5D-8D7A-39E171DF6B68}"/>
              </a:ext>
            </a:extLst>
          </p:cNvPr>
          <p:cNvCxnSpPr/>
          <p:nvPr userDrawn="1"/>
        </p:nvCxnSpPr>
        <p:spPr>
          <a:xfrm>
            <a:off x="3373" y="6324600"/>
            <a:ext cx="12188627" cy="0"/>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22" name="Rectangle 50">
            <a:extLst>
              <a:ext uri="{FF2B5EF4-FFF2-40B4-BE49-F238E27FC236}">
                <a16:creationId xmlns:a16="http://schemas.microsoft.com/office/drawing/2014/main" id="{D2321382-1636-4EB5-A73B-7A5CF3E0C638}"/>
              </a:ext>
            </a:extLst>
          </p:cNvPr>
          <p:cNvSpPr>
            <a:spLocks noGrp="1" noChangeArrowheads="1"/>
          </p:cNvSpPr>
          <p:nvPr>
            <p:ph type="title"/>
          </p:nvPr>
        </p:nvSpPr>
        <p:spPr bwMode="gray">
          <a:xfrm>
            <a:off x="609600" y="1"/>
            <a:ext cx="12192000" cy="9143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2115197984"/>
      </p:ext>
    </p:extLst>
  </p:cSld>
  <p:clrMap bg1="lt1" tx1="dk1" bg2="dk2" tx2="lt2" accent1="accent1" accent2="accent2" accent3="accent3" accent4="accent4" accent5="accent5" accent6="accent6" hlink="hlink" folHlink="folHlink"/>
  <p:sldLayoutIdLst>
    <p:sldLayoutId id="2147483750" r:id="rId1"/>
    <p:sldLayoutId id="2147483751" r:id="rId2"/>
    <p:sldLayoutId id="214748375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3C1581"/>
          </a:solidFill>
          <a:latin typeface="Impact" panose="020B0806030902050204" pitchFamily="34" charset="0"/>
          <a:ea typeface="Impact" panose="020B0806030902050204" pitchFamily="34" charset="0"/>
          <a:cs typeface="Arial"/>
          <a:sym typeface="Arial"/>
        </a:defRPr>
      </a:lvl1pPr>
    </p:titleStyle>
    <p:body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7814"/>
            <a:ext cx="109728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600201"/>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8548" name="Rectangle 4"/>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pPr>
              <a:defRPr/>
            </a:pPr>
            <a:r>
              <a:rPr lang="en-US" dirty="0"/>
              <a:t>DSO 581</a:t>
            </a:r>
          </a:p>
        </p:txBody>
      </p:sp>
      <p:sp>
        <p:nvSpPr>
          <p:cNvPr id="10854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pPr>
              <a:defRPr/>
            </a:pPr>
            <a:r>
              <a:rPr lang="en-US" dirty="0"/>
              <a:t>Inventory Models-Uncertainty</a:t>
            </a:r>
          </a:p>
        </p:txBody>
      </p:sp>
      <p:sp>
        <p:nvSpPr>
          <p:cNvPr id="108551" name="Rectangle 7"/>
          <p:cNvSpPr>
            <a:spLocks noChangeArrowheads="1"/>
          </p:cNvSpPr>
          <p:nvPr/>
        </p:nvSpPr>
        <p:spPr bwMode="auto">
          <a:xfrm>
            <a:off x="0" y="0"/>
            <a:ext cx="3048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08552" name="Line 8"/>
          <p:cNvSpPr>
            <a:spLocks noChangeShapeType="1"/>
          </p:cNvSpPr>
          <p:nvPr/>
        </p:nvSpPr>
        <p:spPr bwMode="auto">
          <a:xfrm>
            <a:off x="609600" y="1447800"/>
            <a:ext cx="10769600" cy="0"/>
          </a:xfrm>
          <a:prstGeom prst="line">
            <a:avLst/>
          </a:prstGeom>
          <a:noFill/>
          <a:ln w="19050">
            <a:solidFill>
              <a:schemeClr val="tx2"/>
            </a:solidFill>
            <a:round/>
            <a:headEnd/>
            <a:tailEnd/>
          </a:ln>
          <a:effectLst/>
        </p:spPr>
        <p:txBody>
          <a:bodyPr/>
          <a:lstStyle/>
          <a:p>
            <a:pPr>
              <a:defRPr/>
            </a:pPr>
            <a:endParaRPr lang="en-US" dirty="0"/>
          </a:p>
        </p:txBody>
      </p:sp>
      <p:sp>
        <p:nvSpPr>
          <p:cNvPr id="108553" name="Rectangle 9"/>
          <p:cNvSpPr>
            <a:spLocks noChangeArrowheads="1"/>
          </p:cNvSpPr>
          <p:nvPr/>
        </p:nvSpPr>
        <p:spPr bwMode="auto">
          <a:xfrm>
            <a:off x="0" y="2286000"/>
            <a:ext cx="3048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08554" name="Rectangle 10"/>
          <p:cNvSpPr>
            <a:spLocks noChangeArrowheads="1"/>
          </p:cNvSpPr>
          <p:nvPr/>
        </p:nvSpPr>
        <p:spPr bwMode="auto">
          <a:xfrm>
            <a:off x="0" y="4572000"/>
            <a:ext cx="3048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08555" name="Rectangle 11"/>
          <p:cNvSpPr>
            <a:spLocks noChangeArrowheads="1"/>
          </p:cNvSpPr>
          <p:nvPr userDrawn="1"/>
        </p:nvSpPr>
        <p:spPr bwMode="auto">
          <a:xfrm>
            <a:off x="9448800" y="6553200"/>
            <a:ext cx="2540000" cy="76200"/>
          </a:xfrm>
          <a:prstGeom prst="rect">
            <a:avLst/>
          </a:prstGeom>
          <a:noFill/>
          <a:ln w="9525">
            <a:noFill/>
            <a:miter lim="800000"/>
            <a:headEnd/>
            <a:tailEnd/>
          </a:ln>
          <a:effectLst/>
        </p:spPr>
        <p:txBody>
          <a:bodyPr anchor="b"/>
          <a:lstStyle/>
          <a:p>
            <a:pPr algn="r" eaLnBrk="1" hangingPunct="1">
              <a:defRPr/>
            </a:pPr>
            <a:fld id="{F75F93CB-75B4-4A09-9FEF-C24BBFCCD954}" type="slidenum">
              <a:rPr lang="en-US" sz="1000"/>
              <a:pPr algn="r" eaLnBrk="1" hangingPunct="1">
                <a:defRPr/>
              </a:pPr>
              <a:t>‹#›</a:t>
            </a:fld>
            <a:endParaRPr lang="en-US" sz="1000" dirty="0"/>
          </a:p>
        </p:txBody>
      </p:sp>
    </p:spTree>
    <p:extLst>
      <p:ext uri="{BB962C8B-B14F-4D97-AF65-F5344CB8AC3E}">
        <p14:creationId xmlns:p14="http://schemas.microsoft.com/office/powerpoint/2010/main" val="2391742592"/>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Lst>
  <p:transition/>
  <p:hf sldNum="0"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3.emf"/><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CF03791-EB61-4FCE-931B-875F19F465F0}"/>
              </a:ext>
            </a:extLst>
          </p:cNvPr>
          <p:cNvSpPr>
            <a:spLocks noGrp="1"/>
          </p:cNvSpPr>
          <p:nvPr>
            <p:ph type="ctrTitle"/>
          </p:nvPr>
        </p:nvSpPr>
        <p:spPr/>
        <p:txBody>
          <a:bodyPr anchor="t"/>
          <a:lstStyle/>
          <a:p>
            <a:r>
              <a:rPr lang="en-US" dirty="0"/>
              <a:t>Inventory</a:t>
            </a:r>
            <a:br>
              <a:rPr lang="en-US" dirty="0"/>
            </a:br>
            <a:r>
              <a:rPr lang="en-US" dirty="0"/>
              <a:t>Introduction</a:t>
            </a:r>
          </a:p>
        </p:txBody>
      </p:sp>
      <p:sp>
        <p:nvSpPr>
          <p:cNvPr id="6" name="TextBox 5">
            <a:extLst>
              <a:ext uri="{FF2B5EF4-FFF2-40B4-BE49-F238E27FC236}">
                <a16:creationId xmlns:a16="http://schemas.microsoft.com/office/drawing/2014/main" id="{CF0A3309-3054-449A-A390-1B5B1C14ECB9}"/>
              </a:ext>
            </a:extLst>
          </p:cNvPr>
          <p:cNvSpPr txBox="1"/>
          <p:nvPr/>
        </p:nvSpPr>
        <p:spPr>
          <a:xfrm>
            <a:off x="0" y="6291293"/>
            <a:ext cx="12192000" cy="584775"/>
          </a:xfrm>
          <a:prstGeom prst="rect">
            <a:avLst/>
          </a:prstGeom>
          <a:noFill/>
        </p:spPr>
        <p:txBody>
          <a:bodyPr wrap="square" rtlCol="0">
            <a:spAutoFit/>
          </a:bodyPr>
          <a:lstStyle/>
          <a:p>
            <a:pPr algn="ctr"/>
            <a:r>
              <a:rPr lang="en-US" sz="3200" b="1" dirty="0">
                <a:solidFill>
                  <a:schemeClr val="bg1"/>
                </a:solidFill>
                <a:latin typeface="Kunstler Script" panose="030304020206070D0D06" pitchFamily="66" charset="0"/>
              </a:rPr>
              <a:t>Ardavan Asef-Vaziri</a:t>
            </a:r>
          </a:p>
        </p:txBody>
      </p:sp>
    </p:spTree>
    <p:extLst>
      <p:ext uri="{BB962C8B-B14F-4D97-AF65-F5344CB8AC3E}">
        <p14:creationId xmlns:p14="http://schemas.microsoft.com/office/powerpoint/2010/main" val="169700391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2098" name="Rectangle 2">
            <a:extLst>
              <a:ext uri="{FF2B5EF4-FFF2-40B4-BE49-F238E27FC236}">
                <a16:creationId xmlns:a16="http://schemas.microsoft.com/office/drawing/2014/main" id="{7624163E-D135-4260-9855-208BE401D2C9}"/>
              </a:ext>
            </a:extLst>
          </p:cNvPr>
          <p:cNvSpPr>
            <a:spLocks noGrp="1" noChangeArrowheads="1"/>
          </p:cNvSpPr>
          <p:nvPr>
            <p:ph type="body" idx="1"/>
          </p:nvPr>
        </p:nvSpPr>
        <p:spPr>
          <a:xfrm>
            <a:off x="-76200" y="584775"/>
            <a:ext cx="12268200" cy="5653269"/>
          </a:xfrm>
        </p:spPr>
        <p:txBody>
          <a:bodyPr/>
          <a:lstStyle/>
          <a:p>
            <a:pPr>
              <a:lnSpc>
                <a:spcPct val="80000"/>
              </a:lnSpc>
              <a:spcAft>
                <a:spcPts val="400"/>
              </a:spcAft>
            </a:pPr>
            <a:r>
              <a:rPr lang="en-US" altLang="en-US" sz="2400" dirty="0">
                <a:latin typeface="Book Antiqua" panose="02040602050305030304" pitchFamily="18" charset="0"/>
              </a:rPr>
              <a:t>A typical hospital spends about </a:t>
            </a:r>
            <a:r>
              <a:rPr lang="en-US" altLang="en-US" sz="2400" b="1" dirty="0">
                <a:latin typeface="Book Antiqua" panose="02040602050305030304" pitchFamily="18" charset="0"/>
              </a:rPr>
              <a:t>20%</a:t>
            </a:r>
            <a:r>
              <a:rPr lang="en-US" altLang="en-US" sz="2400" dirty="0">
                <a:latin typeface="Book Antiqua" panose="02040602050305030304" pitchFamily="18" charset="0"/>
              </a:rPr>
              <a:t> of its budget on medical, surgical, and pharmaceutical supplies. For all hospitals it adds up to </a:t>
            </a:r>
            <a:r>
              <a:rPr lang="en-US" altLang="en-US" sz="2400" b="1" dirty="0">
                <a:latin typeface="Book Antiqua" panose="02040602050305030304" pitchFamily="18" charset="0"/>
              </a:rPr>
              <a:t>$150</a:t>
            </a:r>
            <a:r>
              <a:rPr lang="en-US" altLang="en-US" sz="2400" dirty="0">
                <a:latin typeface="Book Antiqua" panose="02040602050305030304" pitchFamily="18" charset="0"/>
              </a:rPr>
              <a:t> </a:t>
            </a:r>
            <a:r>
              <a:rPr lang="en-US" altLang="en-US" sz="2400" b="1" dirty="0">
                <a:latin typeface="Book Antiqua" panose="02040602050305030304" pitchFamily="18" charset="0"/>
              </a:rPr>
              <a:t>billion</a:t>
            </a:r>
            <a:r>
              <a:rPr lang="en-US" altLang="en-US" sz="2400" dirty="0">
                <a:latin typeface="Book Antiqua" panose="02040602050305030304" pitchFamily="18" charset="0"/>
              </a:rPr>
              <a:t> annually. </a:t>
            </a:r>
          </a:p>
          <a:p>
            <a:pPr>
              <a:lnSpc>
                <a:spcPct val="80000"/>
              </a:lnSpc>
              <a:spcAft>
                <a:spcPts val="400"/>
              </a:spcAft>
            </a:pPr>
            <a:r>
              <a:rPr lang="en-US" altLang="en-US" sz="2400" dirty="0">
                <a:latin typeface="Book Antiqua" panose="02040602050305030304" pitchFamily="18" charset="0"/>
              </a:rPr>
              <a:t>The average inventory in US economy about </a:t>
            </a:r>
            <a:r>
              <a:rPr lang="en-US" altLang="en-US" sz="2400" b="1" dirty="0">
                <a:latin typeface="Book Antiqua" panose="02040602050305030304" pitchFamily="18" charset="0"/>
              </a:rPr>
              <a:t>$1 trillion</a:t>
            </a:r>
            <a:r>
              <a:rPr lang="en-US" altLang="en-US" sz="2400" dirty="0">
                <a:latin typeface="Book Antiqua" panose="02040602050305030304" pitchFamily="18" charset="0"/>
              </a:rPr>
              <a:t> on about </a:t>
            </a:r>
            <a:r>
              <a:rPr lang="en-US" altLang="en-US" sz="2400" b="1" dirty="0">
                <a:latin typeface="Book Antiqua" panose="02040602050305030304" pitchFamily="18" charset="0"/>
              </a:rPr>
              <a:t>$10 trillion of annual sales</a:t>
            </a:r>
            <a:r>
              <a:rPr lang="en-US" altLang="en-US" sz="2400" dirty="0">
                <a:latin typeface="Book Antiqua" panose="02040602050305030304" pitchFamily="18" charset="0"/>
              </a:rPr>
              <a:t>. About 40% in manufacturing, about 20%  in wholesaler, and about 40%  in retail. </a:t>
            </a:r>
          </a:p>
          <a:p>
            <a:pPr>
              <a:lnSpc>
                <a:spcPct val="90000"/>
              </a:lnSpc>
              <a:spcBef>
                <a:spcPct val="0"/>
              </a:spcBef>
              <a:spcAft>
                <a:spcPts val="400"/>
              </a:spcAft>
            </a:pPr>
            <a:r>
              <a:rPr lang="en-US" altLang="en-US" sz="2400" dirty="0">
                <a:latin typeface="Book Antiqua" panose="02040602050305030304" pitchFamily="18" charset="0"/>
              </a:rPr>
              <a:t>What happens when a company with a large Work In Process (WIP)  and Finished Goods (FG) </a:t>
            </a:r>
            <a:r>
              <a:rPr lang="en-US" altLang="en-US" sz="2400" dirty="0">
                <a:solidFill>
                  <a:srgbClr val="A80000"/>
                </a:solidFill>
                <a:latin typeface="Book Antiqua" panose="02040602050305030304" pitchFamily="18" charset="0"/>
              </a:rPr>
              <a:t>inventory</a:t>
            </a:r>
            <a:r>
              <a:rPr lang="en-US" altLang="en-US" sz="2400" dirty="0">
                <a:latin typeface="Book Antiqua" panose="02040602050305030304" pitchFamily="18" charset="0"/>
              </a:rPr>
              <a:t> finds a market demand shift to a new product? Two</a:t>
            </a:r>
            <a:r>
              <a:rPr lang="en-US" altLang="en-US" sz="2400" dirty="0">
                <a:solidFill>
                  <a:srgbClr val="FF0000"/>
                </a:solidFill>
                <a:latin typeface="Book Antiqua" panose="02040602050305030304" pitchFamily="18" charset="0"/>
              </a:rPr>
              <a:t> </a:t>
            </a:r>
            <a:r>
              <a:rPr lang="en-US" altLang="en-US" sz="2400" dirty="0">
                <a:solidFill>
                  <a:srgbClr val="A80000"/>
                </a:solidFill>
                <a:latin typeface="Book Antiqua" panose="02040602050305030304" pitchFamily="18" charset="0"/>
              </a:rPr>
              <a:t>choices:</a:t>
            </a:r>
          </a:p>
          <a:p>
            <a:pPr lvl="1">
              <a:lnSpc>
                <a:spcPct val="80000"/>
              </a:lnSpc>
              <a:spcAft>
                <a:spcPts val="400"/>
              </a:spcAft>
            </a:pPr>
            <a:r>
              <a:rPr lang="en-US" altLang="en-US" sz="2200" dirty="0">
                <a:latin typeface="Book Antiqua" panose="02040602050305030304" pitchFamily="18" charset="0"/>
              </a:rPr>
              <a:t>Fire-sell all WIP and FG inventories  and then quickly introduce the new product </a:t>
            </a:r>
            <a:r>
              <a:rPr lang="en-US" altLang="en-US" sz="2200" dirty="0">
                <a:latin typeface="Book Antiqua" panose="02040602050305030304" pitchFamily="18" charset="0"/>
                <a:sym typeface="Wingdings" panose="05000000000000000000" pitchFamily="2" charset="2"/>
              </a:rPr>
              <a:t> </a:t>
            </a:r>
            <a:r>
              <a:rPr lang="en-US" altLang="en-US" sz="2200" dirty="0">
                <a:solidFill>
                  <a:srgbClr val="A80000"/>
                </a:solidFill>
                <a:latin typeface="Book Antiqua" panose="02040602050305030304" pitchFamily="18" charset="0"/>
              </a:rPr>
              <a:t>Significant losses</a:t>
            </a:r>
          </a:p>
          <a:p>
            <a:pPr lvl="1">
              <a:lnSpc>
                <a:spcPct val="80000"/>
              </a:lnSpc>
              <a:spcAft>
                <a:spcPts val="400"/>
              </a:spcAft>
            </a:pPr>
            <a:r>
              <a:rPr lang="en-US" altLang="en-US" sz="2200" dirty="0">
                <a:latin typeface="Book Antiqua" panose="02040602050305030304" pitchFamily="18" charset="0"/>
              </a:rPr>
              <a:t>Finish all WIP inventory and sell all output before introducing the new product </a:t>
            </a:r>
            <a:r>
              <a:rPr lang="en-US" altLang="en-US" sz="2200" dirty="0">
                <a:latin typeface="Book Antiqua" panose="02040602050305030304" pitchFamily="18" charset="0"/>
                <a:sym typeface="Wingdings" panose="05000000000000000000" pitchFamily="2" charset="2"/>
              </a:rPr>
              <a:t> </a:t>
            </a:r>
            <a:r>
              <a:rPr lang="en-US" altLang="en-US" sz="2200" dirty="0">
                <a:solidFill>
                  <a:srgbClr val="A80000"/>
                </a:solidFill>
                <a:latin typeface="Book Antiqua" panose="02040602050305030304" pitchFamily="18" charset="0"/>
              </a:rPr>
              <a:t>Delay and reduced market response time.</a:t>
            </a:r>
          </a:p>
          <a:p>
            <a:pPr>
              <a:lnSpc>
                <a:spcPct val="80000"/>
              </a:lnSpc>
              <a:spcAft>
                <a:spcPts val="400"/>
              </a:spcAft>
            </a:pPr>
            <a:r>
              <a:rPr lang="en-US" altLang="en-US" sz="2400" dirty="0">
                <a:latin typeface="Book Antiqua" panose="02040602050305030304" pitchFamily="18" charset="0"/>
              </a:rPr>
              <a:t>A typical firm probably has tied in inventories about </a:t>
            </a:r>
          </a:p>
          <a:p>
            <a:pPr lvl="1">
              <a:lnSpc>
                <a:spcPct val="90000"/>
              </a:lnSpc>
              <a:spcAft>
                <a:spcPts val="400"/>
              </a:spcAft>
            </a:pPr>
            <a:r>
              <a:rPr lang="en-US" altLang="en-US" sz="2400" dirty="0">
                <a:latin typeface="Book Antiqua" panose="02040602050305030304" pitchFamily="18" charset="0"/>
              </a:rPr>
              <a:t>30 percent of its </a:t>
            </a:r>
            <a:r>
              <a:rPr lang="en-US" altLang="en-US" sz="2400" dirty="0">
                <a:solidFill>
                  <a:srgbClr val="A80000"/>
                </a:solidFill>
                <a:latin typeface="Book Antiqua" panose="02040602050305030304" pitchFamily="18" charset="0"/>
              </a:rPr>
              <a:t>Current Assets </a:t>
            </a:r>
          </a:p>
          <a:p>
            <a:pPr lvl="1">
              <a:lnSpc>
                <a:spcPct val="90000"/>
              </a:lnSpc>
              <a:spcAft>
                <a:spcPts val="400"/>
              </a:spcAft>
            </a:pPr>
            <a:r>
              <a:rPr lang="en-US" altLang="en-US" sz="2400" dirty="0">
                <a:latin typeface="Book Antiqua" panose="02040602050305030304" pitchFamily="18" charset="0"/>
              </a:rPr>
              <a:t>90 percent of its </a:t>
            </a:r>
            <a:r>
              <a:rPr lang="en-US" altLang="en-US" sz="2400" dirty="0">
                <a:solidFill>
                  <a:srgbClr val="A80000"/>
                </a:solidFill>
                <a:latin typeface="Book Antiqua" panose="02040602050305030304" pitchFamily="18" charset="0"/>
              </a:rPr>
              <a:t>Working Capital </a:t>
            </a:r>
            <a:r>
              <a:rPr lang="en-US" altLang="en-US" sz="2400" dirty="0">
                <a:latin typeface="Book Antiqua" panose="02040602050305030304" pitchFamily="18" charset="0"/>
              </a:rPr>
              <a:t>(Current Assets – Current Liabilities).</a:t>
            </a:r>
          </a:p>
          <a:p>
            <a:pPr lvl="1">
              <a:lnSpc>
                <a:spcPct val="90000"/>
              </a:lnSpc>
              <a:spcAft>
                <a:spcPts val="400"/>
              </a:spcAft>
            </a:pPr>
            <a:r>
              <a:rPr lang="en-US" altLang="en-US" sz="2400" dirty="0">
                <a:latin typeface="Book Antiqua" panose="02040602050305030304" pitchFamily="18" charset="0"/>
              </a:rPr>
              <a:t>Poor inventory management hampers operations, diminishes customer satisfaction, and increases operating costs. </a:t>
            </a:r>
          </a:p>
          <a:p>
            <a:pPr lvl="1">
              <a:lnSpc>
                <a:spcPct val="90000"/>
              </a:lnSpc>
              <a:spcAft>
                <a:spcPts val="600"/>
              </a:spcAft>
            </a:pPr>
            <a:endParaRPr lang="en-US" altLang="en-US" sz="2400" dirty="0">
              <a:latin typeface="Book Antiqua" panose="02040602050305030304" pitchFamily="18" charset="0"/>
            </a:endParaRPr>
          </a:p>
        </p:txBody>
      </p:sp>
      <p:sp>
        <p:nvSpPr>
          <p:cNvPr id="5124" name="Text Box 4">
            <a:extLst>
              <a:ext uri="{FF2B5EF4-FFF2-40B4-BE49-F238E27FC236}">
                <a16:creationId xmlns:a16="http://schemas.microsoft.com/office/drawing/2014/main" id="{2E612F65-7156-40A4-AF97-72FC8CBAEADC}"/>
              </a:ext>
            </a:extLst>
          </p:cNvPr>
          <p:cNvSpPr txBox="1">
            <a:spLocks noChangeArrowheads="1"/>
          </p:cNvSpPr>
          <p:nvPr/>
        </p:nvSpPr>
        <p:spPr bwMode="auto">
          <a:xfrm>
            <a:off x="0" y="0"/>
            <a:ext cx="12192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spcAft>
                <a:spcPts val="600"/>
              </a:spcAft>
              <a:buNone/>
            </a:pPr>
            <a:r>
              <a:rPr lang="en-US" altLang="en-US" dirty="0">
                <a:solidFill>
                  <a:schemeClr val="bg1"/>
                </a:solidFill>
                <a:latin typeface="Impact" pitchFamily="34" charset="0"/>
              </a:rPr>
              <a:t>Importance of Inventory</a:t>
            </a:r>
          </a:p>
        </p:txBody>
      </p:sp>
    </p:spTree>
    <p:extLst>
      <p:ext uri="{BB962C8B-B14F-4D97-AF65-F5344CB8AC3E}">
        <p14:creationId xmlns:p14="http://schemas.microsoft.com/office/powerpoint/2010/main" val="329046034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72098">
                                            <p:txEl>
                                              <p:pRg st="0" end="0"/>
                                            </p:txEl>
                                          </p:spTgt>
                                        </p:tgtEl>
                                        <p:attrNameLst>
                                          <p:attrName>style.visibility</p:attrName>
                                        </p:attrNameLst>
                                      </p:cBhvr>
                                      <p:to>
                                        <p:strVal val="visible"/>
                                      </p:to>
                                    </p:set>
                                    <p:animEffect transition="in" filter="dissolve">
                                      <p:cBhvr>
                                        <p:cTn id="7" dur="500"/>
                                        <p:tgtEl>
                                          <p:spTgt spid="77209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72098">
                                            <p:txEl>
                                              <p:pRg st="1" end="1"/>
                                            </p:txEl>
                                          </p:spTgt>
                                        </p:tgtEl>
                                        <p:attrNameLst>
                                          <p:attrName>style.visibility</p:attrName>
                                        </p:attrNameLst>
                                      </p:cBhvr>
                                      <p:to>
                                        <p:strVal val="visible"/>
                                      </p:to>
                                    </p:set>
                                    <p:animEffect transition="in" filter="dissolve">
                                      <p:cBhvr>
                                        <p:cTn id="12" dur="500"/>
                                        <p:tgtEl>
                                          <p:spTgt spid="77209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72098">
                                            <p:txEl>
                                              <p:pRg st="2" end="2"/>
                                            </p:txEl>
                                          </p:spTgt>
                                        </p:tgtEl>
                                        <p:attrNameLst>
                                          <p:attrName>style.visibility</p:attrName>
                                        </p:attrNameLst>
                                      </p:cBhvr>
                                      <p:to>
                                        <p:strVal val="visible"/>
                                      </p:to>
                                    </p:set>
                                    <p:animEffect transition="in" filter="dissolve">
                                      <p:cBhvr>
                                        <p:cTn id="17" dur="500"/>
                                        <p:tgtEl>
                                          <p:spTgt spid="77209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72098">
                                            <p:txEl>
                                              <p:pRg st="3" end="3"/>
                                            </p:txEl>
                                          </p:spTgt>
                                        </p:tgtEl>
                                        <p:attrNameLst>
                                          <p:attrName>style.visibility</p:attrName>
                                        </p:attrNameLst>
                                      </p:cBhvr>
                                      <p:to>
                                        <p:strVal val="visible"/>
                                      </p:to>
                                    </p:set>
                                    <p:animEffect transition="in" filter="dissolve">
                                      <p:cBhvr>
                                        <p:cTn id="22" dur="500"/>
                                        <p:tgtEl>
                                          <p:spTgt spid="772098">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72098">
                                            <p:txEl>
                                              <p:pRg st="4" end="4"/>
                                            </p:txEl>
                                          </p:spTgt>
                                        </p:tgtEl>
                                        <p:attrNameLst>
                                          <p:attrName>style.visibility</p:attrName>
                                        </p:attrNameLst>
                                      </p:cBhvr>
                                      <p:to>
                                        <p:strVal val="visible"/>
                                      </p:to>
                                    </p:set>
                                    <p:animEffect transition="in" filter="dissolve">
                                      <p:cBhvr>
                                        <p:cTn id="27" dur="500"/>
                                        <p:tgtEl>
                                          <p:spTgt spid="77209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72098">
                                            <p:txEl>
                                              <p:pRg st="5" end="5"/>
                                            </p:txEl>
                                          </p:spTgt>
                                        </p:tgtEl>
                                        <p:attrNameLst>
                                          <p:attrName>style.visibility</p:attrName>
                                        </p:attrNameLst>
                                      </p:cBhvr>
                                      <p:to>
                                        <p:strVal val="visible"/>
                                      </p:to>
                                    </p:set>
                                    <p:animEffect transition="in" filter="dissolve">
                                      <p:cBhvr>
                                        <p:cTn id="32" dur="500"/>
                                        <p:tgtEl>
                                          <p:spTgt spid="77209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72098">
                                            <p:txEl>
                                              <p:pRg st="6" end="6"/>
                                            </p:txEl>
                                          </p:spTgt>
                                        </p:tgtEl>
                                        <p:attrNameLst>
                                          <p:attrName>style.visibility</p:attrName>
                                        </p:attrNameLst>
                                      </p:cBhvr>
                                      <p:to>
                                        <p:strVal val="visible"/>
                                      </p:to>
                                    </p:set>
                                    <p:animEffect transition="in" filter="dissolve">
                                      <p:cBhvr>
                                        <p:cTn id="37" dur="500"/>
                                        <p:tgtEl>
                                          <p:spTgt spid="77209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72098">
                                            <p:txEl>
                                              <p:pRg st="7" end="7"/>
                                            </p:txEl>
                                          </p:spTgt>
                                        </p:tgtEl>
                                        <p:attrNameLst>
                                          <p:attrName>style.visibility</p:attrName>
                                        </p:attrNameLst>
                                      </p:cBhvr>
                                      <p:to>
                                        <p:strVal val="visible"/>
                                      </p:to>
                                    </p:set>
                                    <p:animEffect transition="in" filter="dissolve">
                                      <p:cBhvr>
                                        <p:cTn id="42" dur="500"/>
                                        <p:tgtEl>
                                          <p:spTgt spid="77209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72098">
                                            <p:txEl>
                                              <p:pRg st="8" end="8"/>
                                            </p:txEl>
                                          </p:spTgt>
                                        </p:tgtEl>
                                        <p:attrNameLst>
                                          <p:attrName>style.visibility</p:attrName>
                                        </p:attrNameLst>
                                      </p:cBhvr>
                                      <p:to>
                                        <p:strVal val="visible"/>
                                      </p:to>
                                    </p:set>
                                    <p:animEffect transition="in" filter="dissolve">
                                      <p:cBhvr>
                                        <p:cTn id="47" dur="500"/>
                                        <p:tgtEl>
                                          <p:spTgt spid="77209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2098"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1"/>
          <p:cNvSpPr txBox="1">
            <a:spLocks noChangeArrowheads="1"/>
          </p:cNvSpPr>
          <p:nvPr/>
        </p:nvSpPr>
        <p:spPr bwMode="auto">
          <a:xfrm>
            <a:off x="0" y="0"/>
            <a:ext cx="12192000" cy="646331"/>
          </a:xfrm>
          <a:prstGeom prst="rect">
            <a:avLst/>
          </a:prstGeom>
          <a:noFill/>
          <a:ln w="9525">
            <a:noFill/>
            <a:miter lim="800000"/>
            <a:headEnd/>
            <a:tailEnd/>
          </a:ln>
        </p:spPr>
        <p:txBody>
          <a:bodyPr wrap="square">
            <a:spAutoFit/>
          </a:bodyPr>
          <a:lstStyle/>
          <a:p>
            <a:pPr eaLnBrk="1" hangingPunct="1">
              <a:defRPr/>
            </a:pPr>
            <a:r>
              <a:rPr lang="en-US" sz="3600" dirty="0">
                <a:solidFill>
                  <a:srgbClr val="AA0000"/>
                </a:solidFill>
                <a:latin typeface="Impact" pitchFamily="34" charset="0"/>
              </a:rPr>
              <a:t>Why We are interested in reducing inventory</a:t>
            </a:r>
            <a:r>
              <a:rPr lang="en-US" sz="3600" dirty="0">
                <a:latin typeface="Impact" pitchFamily="34" charset="0"/>
              </a:rPr>
              <a:t> </a:t>
            </a:r>
          </a:p>
        </p:txBody>
      </p:sp>
      <p:sp>
        <p:nvSpPr>
          <p:cNvPr id="16" name="Content Placeholder 1"/>
          <p:cNvSpPr txBox="1">
            <a:spLocks/>
          </p:cNvSpPr>
          <p:nvPr/>
        </p:nvSpPr>
        <p:spPr>
          <a:xfrm>
            <a:off x="0" y="602192"/>
            <a:ext cx="12192000" cy="5951008"/>
          </a:xfrm>
          <a:prstGeom prst="rect">
            <a:avLst/>
          </a:prstGeom>
        </p:spPr>
        <p:txBody>
          <a:bodyPr/>
          <a:lstStyle/>
          <a:p>
            <a:pPr marL="342900" indent="-342900">
              <a:spcBef>
                <a:spcPct val="20000"/>
              </a:spcBef>
              <a:buFont typeface="Wingdings" panose="05000000000000000000" pitchFamily="2" charset="2"/>
              <a:buChar char="p"/>
              <a:defRPr/>
            </a:pPr>
            <a:r>
              <a:rPr lang="en-US" sz="2200" b="1" kern="0" dirty="0">
                <a:latin typeface="Book Antiqua" pitchFamily="18" charset="0"/>
              </a:rPr>
              <a:t>Has Carrying Cost</a:t>
            </a:r>
          </a:p>
          <a:p>
            <a:pPr marL="800100" lvl="1" indent="-342900">
              <a:spcBef>
                <a:spcPct val="20000"/>
              </a:spcBef>
              <a:buFont typeface="Wingdings" panose="05000000000000000000" pitchFamily="2" charset="2"/>
              <a:buChar char="n"/>
              <a:defRPr/>
            </a:pPr>
            <a:r>
              <a:rPr lang="en-US" sz="2200" kern="0" dirty="0">
                <a:latin typeface="Book Antiqua" pitchFamily="18" charset="0"/>
              </a:rPr>
              <a:t>Physical costs – we need storage and human resources.</a:t>
            </a:r>
          </a:p>
          <a:p>
            <a:pPr marL="800100" lvl="1" indent="-342900">
              <a:spcBef>
                <a:spcPct val="20000"/>
              </a:spcBef>
              <a:buFont typeface="Wingdings" panose="05000000000000000000" pitchFamily="2" charset="2"/>
              <a:buChar char="n"/>
              <a:defRPr/>
            </a:pPr>
            <a:r>
              <a:rPr lang="en-US" sz="2200" kern="0" dirty="0">
                <a:latin typeface="Book Antiqua" pitchFamily="18" charset="0"/>
              </a:rPr>
              <a:t>Financial costs (Opportunity Cost) –  We could have invested our capital elsewhere and benefit from it. In the LFT Game financial cost is 10% of the cost of goods. </a:t>
            </a:r>
          </a:p>
          <a:p>
            <a:pPr marL="342900" indent="-342900">
              <a:spcBef>
                <a:spcPct val="20000"/>
              </a:spcBef>
              <a:buFont typeface="Wingdings" panose="05000000000000000000" pitchFamily="2" charset="2"/>
              <a:buChar char="p"/>
              <a:defRPr/>
            </a:pPr>
            <a:r>
              <a:rPr lang="en-US" sz="2200" b="1" kern="0" dirty="0">
                <a:latin typeface="Book Antiqua" pitchFamily="18" charset="0"/>
              </a:rPr>
              <a:t>Has Hidden Costs</a:t>
            </a:r>
          </a:p>
          <a:p>
            <a:pPr marL="800100" lvl="1" indent="-342900">
              <a:spcBef>
                <a:spcPct val="20000"/>
              </a:spcBef>
              <a:buFont typeface="Wingdings" panose="05000000000000000000" pitchFamily="2" charset="2"/>
              <a:buChar char="n"/>
              <a:defRPr/>
            </a:pPr>
            <a:r>
              <a:rPr lang="en-US" sz="2200" kern="0" dirty="0">
                <a:latin typeface="Book Antiqua" pitchFamily="18" charset="0"/>
              </a:rPr>
              <a:t>Devaluation Cost- Components typically drop in price during their inventory life.</a:t>
            </a:r>
          </a:p>
          <a:p>
            <a:pPr marL="800100" lvl="1" indent="-342900">
              <a:spcBef>
                <a:spcPct val="20000"/>
              </a:spcBef>
              <a:buFont typeface="Wingdings" panose="05000000000000000000" pitchFamily="2" charset="2"/>
              <a:buChar char="n"/>
              <a:defRPr/>
            </a:pPr>
            <a:r>
              <a:rPr lang="en-US" sz="2200" kern="0" dirty="0">
                <a:latin typeface="Book Antiqua" pitchFamily="18" charset="0"/>
              </a:rPr>
              <a:t>Price Protection Cost. </a:t>
            </a:r>
            <a:r>
              <a:rPr lang="en-US" sz="2400" kern="0" dirty="0">
                <a:solidFill>
                  <a:srgbClr val="000000"/>
                </a:solidFill>
                <a:latin typeface="Arial" panose="020B0604020202020204" pitchFamily="34" charset="0"/>
              </a:rPr>
              <a:t> </a:t>
            </a:r>
            <a:r>
              <a:rPr lang="en-US" sz="2200" kern="0" dirty="0">
                <a:latin typeface="Book Antiqua" pitchFamily="18" charset="0"/>
              </a:rPr>
              <a:t>To reimburse customers for the drops in the prices. </a:t>
            </a:r>
          </a:p>
          <a:p>
            <a:pPr marL="800100" lvl="1" indent="-342900">
              <a:spcBef>
                <a:spcPct val="20000"/>
              </a:spcBef>
              <a:buFont typeface="Wingdings" panose="05000000000000000000" pitchFamily="2" charset="2"/>
              <a:buChar char="n"/>
              <a:defRPr/>
            </a:pPr>
            <a:r>
              <a:rPr lang="en-US" sz="2200" kern="0" dirty="0">
                <a:latin typeface="Book Antiqua" pitchFamily="18" charset="0"/>
              </a:rPr>
              <a:t>Return Cost.</a:t>
            </a:r>
          </a:p>
          <a:p>
            <a:pPr marL="800100" lvl="1" indent="-342900">
              <a:spcBef>
                <a:spcPct val="20000"/>
              </a:spcBef>
              <a:buFont typeface="Wingdings" panose="05000000000000000000" pitchFamily="2" charset="2"/>
              <a:buChar char="n"/>
              <a:defRPr/>
            </a:pPr>
            <a:r>
              <a:rPr lang="en-US" sz="2200" kern="0" dirty="0">
                <a:latin typeface="Book Antiqua" pitchFamily="18" charset="0"/>
              </a:rPr>
              <a:t>Obsolescence Cost- </a:t>
            </a:r>
            <a:r>
              <a:rPr lang="en-US" sz="2200" dirty="0">
                <a:latin typeface="Book Antiqua" panose="02040602050305030304" pitchFamily="18" charset="0"/>
                <a:ea typeface="ＭＳ Ｐゴシック" pitchFamily="-112" charset="-128"/>
              </a:rPr>
              <a:t>due to change in customer preferences, technological changes, etc.</a:t>
            </a:r>
            <a:endParaRPr lang="en-US" sz="2200" kern="0" dirty="0">
              <a:latin typeface="Book Antiqua" pitchFamily="18" charset="0"/>
            </a:endParaRPr>
          </a:p>
          <a:p>
            <a:pPr marL="342900" indent="-342900">
              <a:spcBef>
                <a:spcPct val="20000"/>
              </a:spcBef>
              <a:buFont typeface="Wingdings" panose="05000000000000000000" pitchFamily="2" charset="2"/>
              <a:buChar char="p"/>
              <a:defRPr/>
            </a:pPr>
            <a:r>
              <a:rPr lang="en-US" sz="2200" b="1" kern="0" dirty="0">
                <a:latin typeface="Book Antiqua" pitchFamily="18" charset="0"/>
              </a:rPr>
              <a:t>Hides problems</a:t>
            </a:r>
          </a:p>
          <a:p>
            <a:pPr marL="800100" lvl="1" indent="-342900">
              <a:spcBef>
                <a:spcPct val="20000"/>
              </a:spcBef>
              <a:buFont typeface="Wingdings" panose="05000000000000000000" pitchFamily="2" charset="2"/>
              <a:buChar char="n"/>
              <a:defRPr/>
            </a:pPr>
            <a:r>
              <a:rPr lang="en-US" sz="2200" kern="0" dirty="0">
                <a:latin typeface="Book Antiqua" pitchFamily="18" charset="0"/>
              </a:rPr>
              <a:t>Even if we produce low quality product, there is enough inventory downstream. </a:t>
            </a:r>
          </a:p>
          <a:p>
            <a:pPr marL="800100" lvl="1" indent="-342900">
              <a:spcBef>
                <a:spcPct val="20000"/>
              </a:spcBef>
              <a:buFont typeface="Wingdings" panose="05000000000000000000" pitchFamily="2" charset="2"/>
              <a:buChar char="n"/>
              <a:defRPr/>
            </a:pPr>
            <a:r>
              <a:rPr lang="en-US" sz="2200" kern="0" dirty="0">
                <a:latin typeface="Book Antiqua" pitchFamily="18" charset="0"/>
              </a:rPr>
              <a:t>Untrustworthy suppliers, machine breakdowns, long changeover times, scraps and defects do not show up.</a:t>
            </a:r>
          </a:p>
          <a:p>
            <a:pPr marL="800100" lvl="1" indent="-342900">
              <a:spcBef>
                <a:spcPct val="20000"/>
              </a:spcBef>
              <a:buFont typeface="Wingdings" panose="05000000000000000000" pitchFamily="2" charset="2"/>
              <a:buChar char="n"/>
              <a:defRPr/>
            </a:pPr>
            <a:r>
              <a:rPr lang="en-US" sz="2200" kern="0" dirty="0">
                <a:latin typeface="Book Antiqua" pitchFamily="18" charset="0"/>
              </a:rPr>
              <a:t>Long flow time, Feedback loop is long. not-uniform operations.</a:t>
            </a:r>
          </a:p>
        </p:txBody>
      </p:sp>
      <p:sp>
        <p:nvSpPr>
          <p:cNvPr id="4" name="Text Box 11">
            <a:extLst>
              <a:ext uri="{FF2B5EF4-FFF2-40B4-BE49-F238E27FC236}">
                <a16:creationId xmlns:a16="http://schemas.microsoft.com/office/drawing/2014/main" id="{B022007E-7A78-4CE7-A77F-B6DDB12D7FE5}"/>
              </a:ext>
            </a:extLst>
          </p:cNvPr>
          <p:cNvSpPr txBox="1">
            <a:spLocks noChangeArrowheads="1"/>
          </p:cNvSpPr>
          <p:nvPr/>
        </p:nvSpPr>
        <p:spPr bwMode="auto">
          <a:xfrm>
            <a:off x="0" y="17417"/>
            <a:ext cx="12192000" cy="584775"/>
          </a:xfrm>
          <a:prstGeom prst="rect">
            <a:avLst/>
          </a:prstGeom>
          <a:noFill/>
          <a:ln w="9525">
            <a:noFill/>
            <a:miter lim="800000"/>
            <a:headEnd/>
            <a:tailEnd/>
          </a:ln>
        </p:spPr>
        <p:txBody>
          <a:bodyPr wrap="square">
            <a:spAutoFit/>
          </a:bodyPr>
          <a:lstStyle/>
          <a:p>
            <a:pPr eaLnBrk="1" hangingPunct="1">
              <a:defRPr/>
            </a:pPr>
            <a:r>
              <a:rPr lang="en-US" sz="3200" dirty="0">
                <a:solidFill>
                  <a:schemeClr val="bg1"/>
                </a:solidFill>
                <a:latin typeface="Impact" pitchFamily="34" charset="0"/>
              </a:rPr>
              <a:t>Inventory Costs &amp; Concerns</a:t>
            </a:r>
          </a:p>
        </p:txBody>
      </p:sp>
    </p:spTree>
    <p:extLst>
      <p:ext uri="{BB962C8B-B14F-4D97-AF65-F5344CB8AC3E}">
        <p14:creationId xmlns:p14="http://schemas.microsoft.com/office/powerpoint/2010/main" val="1502080992"/>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dissolve">
                                      <p:cBhvr>
                                        <p:cTn id="7" dur="500"/>
                                        <p:tgtEl>
                                          <p:spTgt spid="16">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dissolve">
                                      <p:cBhvr>
                                        <p:cTn id="10" dur="500"/>
                                        <p:tgtEl>
                                          <p:spTgt spid="16">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dissolve">
                                      <p:cBhvr>
                                        <p:cTn id="13" dur="500"/>
                                        <p:tgtEl>
                                          <p:spTgt spid="1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dissolve">
                                      <p:cBhvr>
                                        <p:cTn id="18" dur="500"/>
                                        <p:tgtEl>
                                          <p:spTgt spid="16">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dissolve">
                                      <p:cBhvr>
                                        <p:cTn id="21" dur="500"/>
                                        <p:tgtEl>
                                          <p:spTgt spid="16">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6">
                                            <p:txEl>
                                              <p:pRg st="5" end="5"/>
                                            </p:txEl>
                                          </p:spTgt>
                                        </p:tgtEl>
                                        <p:attrNameLst>
                                          <p:attrName>style.visibility</p:attrName>
                                        </p:attrNameLst>
                                      </p:cBhvr>
                                      <p:to>
                                        <p:strVal val="visible"/>
                                      </p:to>
                                    </p:set>
                                    <p:animEffect transition="in" filter="dissolve">
                                      <p:cBhvr>
                                        <p:cTn id="24" dur="500"/>
                                        <p:tgtEl>
                                          <p:spTgt spid="16">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animEffect transition="in" filter="dissolve">
                                      <p:cBhvr>
                                        <p:cTn id="27" dur="500"/>
                                        <p:tgtEl>
                                          <p:spTgt spid="16">
                                            <p:txEl>
                                              <p:pRg st="6" end="6"/>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6">
                                            <p:txEl>
                                              <p:pRg st="7" end="7"/>
                                            </p:txEl>
                                          </p:spTgt>
                                        </p:tgtEl>
                                        <p:attrNameLst>
                                          <p:attrName>style.visibility</p:attrName>
                                        </p:attrNameLst>
                                      </p:cBhvr>
                                      <p:to>
                                        <p:strVal val="visible"/>
                                      </p:to>
                                    </p:set>
                                    <p:animEffect transition="in" filter="dissolve">
                                      <p:cBhvr>
                                        <p:cTn id="30" dur="500"/>
                                        <p:tgtEl>
                                          <p:spTgt spid="16">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animEffect transition="in" filter="dissolve">
                                      <p:cBhvr>
                                        <p:cTn id="35" dur="500"/>
                                        <p:tgtEl>
                                          <p:spTgt spid="16">
                                            <p:txEl>
                                              <p:pRg st="8" end="8"/>
                                            </p:txEl>
                                          </p:spTgt>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16">
                                            <p:txEl>
                                              <p:pRg st="9" end="9"/>
                                            </p:txEl>
                                          </p:spTgt>
                                        </p:tgtEl>
                                        <p:attrNameLst>
                                          <p:attrName>style.visibility</p:attrName>
                                        </p:attrNameLst>
                                      </p:cBhvr>
                                      <p:to>
                                        <p:strVal val="visible"/>
                                      </p:to>
                                    </p:set>
                                    <p:animEffect transition="in" filter="dissolve">
                                      <p:cBhvr>
                                        <p:cTn id="38" dur="500"/>
                                        <p:tgtEl>
                                          <p:spTgt spid="16">
                                            <p:txEl>
                                              <p:pRg st="9" end="9"/>
                                            </p:txEl>
                                          </p:spTgt>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16">
                                            <p:txEl>
                                              <p:pRg st="10" end="10"/>
                                            </p:txEl>
                                          </p:spTgt>
                                        </p:tgtEl>
                                        <p:attrNameLst>
                                          <p:attrName>style.visibility</p:attrName>
                                        </p:attrNameLst>
                                      </p:cBhvr>
                                      <p:to>
                                        <p:strVal val="visible"/>
                                      </p:to>
                                    </p:set>
                                    <p:animEffect transition="in" filter="dissolve">
                                      <p:cBhvr>
                                        <p:cTn id="41" dur="500"/>
                                        <p:tgtEl>
                                          <p:spTgt spid="16">
                                            <p:txEl>
                                              <p:pRg st="10" end="10"/>
                                            </p:txEl>
                                          </p:spTgt>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16">
                                            <p:txEl>
                                              <p:pRg st="11" end="11"/>
                                            </p:txEl>
                                          </p:spTgt>
                                        </p:tgtEl>
                                        <p:attrNameLst>
                                          <p:attrName>style.visibility</p:attrName>
                                        </p:attrNameLst>
                                      </p:cBhvr>
                                      <p:to>
                                        <p:strVal val="visible"/>
                                      </p:to>
                                    </p:set>
                                    <p:animEffect transition="in" filter="dissolve">
                                      <p:cBhvr>
                                        <p:cTn id="44" dur="500"/>
                                        <p:tgtEl>
                                          <p:spTgt spid="1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00C97-90A5-4835-BCC3-0BCAFBA8E0A0}"/>
              </a:ext>
            </a:extLst>
          </p:cNvPr>
          <p:cNvSpPr>
            <a:spLocks noGrp="1"/>
          </p:cNvSpPr>
          <p:nvPr>
            <p:ph type="title"/>
          </p:nvPr>
        </p:nvSpPr>
        <p:spPr/>
        <p:txBody>
          <a:bodyPr/>
          <a:lstStyle/>
          <a:p>
            <a:r>
              <a:rPr lang="en-US" dirty="0"/>
              <a:t>Reasons for Holding Inventory &amp; Types of Inventory</a:t>
            </a:r>
          </a:p>
        </p:txBody>
      </p:sp>
      <p:sp>
        <p:nvSpPr>
          <p:cNvPr id="3" name="Rectangle 2">
            <a:extLst>
              <a:ext uri="{FF2B5EF4-FFF2-40B4-BE49-F238E27FC236}">
                <a16:creationId xmlns:a16="http://schemas.microsoft.com/office/drawing/2014/main" id="{4FA6F7F4-990B-4381-A300-0F65FCE208AD}"/>
              </a:ext>
            </a:extLst>
          </p:cNvPr>
          <p:cNvSpPr/>
          <p:nvPr/>
        </p:nvSpPr>
        <p:spPr>
          <a:xfrm>
            <a:off x="0" y="609600"/>
            <a:ext cx="12155042" cy="4293483"/>
          </a:xfrm>
          <a:prstGeom prst="rect">
            <a:avLst/>
          </a:prstGeom>
        </p:spPr>
        <p:txBody>
          <a:bodyPr wrap="square">
            <a:spAutoFit/>
          </a:bodyPr>
          <a:lstStyle/>
          <a:p>
            <a:pPr marL="342900" indent="-342900">
              <a:spcAft>
                <a:spcPts val="600"/>
              </a:spcAft>
              <a:buFont typeface="Wingdings" panose="05000000000000000000" pitchFamily="2" charset="2"/>
              <a:buChar char="p"/>
            </a:pPr>
            <a:r>
              <a:rPr lang="en-US" sz="2400" dirty="0">
                <a:latin typeface="Book Antiqua" panose="02040602050305030304" pitchFamily="18" charset="0"/>
              </a:rPr>
              <a:t>Reasons for holding inventory</a:t>
            </a:r>
          </a:p>
          <a:p>
            <a:pPr marL="742950" lvl="1" indent="-285750" defTabSz="457200" eaLnBrk="1" hangingPunct="1">
              <a:spcBef>
                <a:spcPct val="20000"/>
              </a:spcBef>
              <a:buClr>
                <a:schemeClr val="tx1"/>
              </a:buClr>
              <a:buSzPct val="100000"/>
              <a:buFont typeface="Wingdings" pitchFamily="2" charset="2"/>
              <a:buChar char="n"/>
            </a:pPr>
            <a:r>
              <a:rPr lang="en-US" sz="2000" dirty="0">
                <a:solidFill>
                  <a:srgbClr val="000000"/>
                </a:solidFill>
                <a:latin typeface="Book Antiqua" panose="02040602050305030304" pitchFamily="18" charset="0"/>
              </a:rPr>
              <a:t>Economies of scale. </a:t>
            </a:r>
          </a:p>
          <a:p>
            <a:pPr marL="742950" lvl="1" indent="-285750" defTabSz="457200" eaLnBrk="1" hangingPunct="1">
              <a:spcBef>
                <a:spcPct val="20000"/>
              </a:spcBef>
              <a:buClr>
                <a:schemeClr val="tx1"/>
              </a:buClr>
              <a:buSzPct val="100000"/>
              <a:buFont typeface="Wingdings" pitchFamily="2" charset="2"/>
              <a:buChar char="n"/>
            </a:pPr>
            <a:r>
              <a:rPr lang="en-US" sz="2000" dirty="0">
                <a:solidFill>
                  <a:srgbClr val="000000"/>
                </a:solidFill>
                <a:latin typeface="Book Antiqua" panose="02040602050305030304" pitchFamily="18" charset="0"/>
              </a:rPr>
              <a:t>Seasonal demand</a:t>
            </a:r>
          </a:p>
          <a:p>
            <a:pPr marL="742950" lvl="1" indent="-285750" defTabSz="457200" eaLnBrk="1" hangingPunct="1">
              <a:spcBef>
                <a:spcPct val="20000"/>
              </a:spcBef>
              <a:buClr>
                <a:schemeClr val="tx1"/>
              </a:buClr>
              <a:buSzPct val="100000"/>
              <a:buFont typeface="Wingdings" pitchFamily="2" charset="2"/>
              <a:buChar char="n"/>
            </a:pPr>
            <a:r>
              <a:rPr lang="en-US" sz="2000" dirty="0">
                <a:solidFill>
                  <a:srgbClr val="000000"/>
                </a:solidFill>
                <a:latin typeface="Book Antiqua" panose="02040602050305030304" pitchFamily="18" charset="0"/>
              </a:rPr>
              <a:t>Seasonal Supply</a:t>
            </a:r>
          </a:p>
          <a:p>
            <a:pPr marL="742950" lvl="1" indent="-285750" defTabSz="457200" eaLnBrk="1" hangingPunct="1">
              <a:spcBef>
                <a:spcPct val="20000"/>
              </a:spcBef>
              <a:buClr>
                <a:schemeClr val="tx1"/>
              </a:buClr>
              <a:buSzPct val="100000"/>
              <a:buFont typeface="Wingdings" pitchFamily="2" charset="2"/>
              <a:buChar char="n"/>
            </a:pPr>
            <a:r>
              <a:rPr lang="en-US" sz="2000" dirty="0">
                <a:solidFill>
                  <a:srgbClr val="000000"/>
                </a:solidFill>
                <a:latin typeface="Book Antiqua" panose="02040602050305030304" pitchFamily="18" charset="0"/>
              </a:rPr>
              <a:t>Decoupling the sub-processes</a:t>
            </a:r>
          </a:p>
          <a:p>
            <a:pPr marL="742950" lvl="1" indent="-285750" defTabSz="457200" eaLnBrk="1" hangingPunct="1">
              <a:spcBef>
                <a:spcPct val="20000"/>
              </a:spcBef>
              <a:buClr>
                <a:schemeClr val="tx1"/>
              </a:buClr>
              <a:buSzPct val="100000"/>
              <a:buFont typeface="Wingdings" pitchFamily="2" charset="2"/>
              <a:buChar char="n"/>
            </a:pPr>
            <a:r>
              <a:rPr lang="en-US" sz="2000" dirty="0">
                <a:solidFill>
                  <a:srgbClr val="000000"/>
                </a:solidFill>
                <a:latin typeface="Book Antiqua" panose="02040602050305030304" pitchFamily="18" charset="0"/>
              </a:rPr>
              <a:t>The flow time (it is not zero)</a:t>
            </a:r>
          </a:p>
          <a:p>
            <a:pPr marL="342900" indent="-342900">
              <a:buFont typeface="Wingdings" panose="05000000000000000000" pitchFamily="2" charset="2"/>
              <a:buChar char="p"/>
            </a:pPr>
            <a:r>
              <a:rPr lang="en-US" sz="2400" dirty="0">
                <a:latin typeface="Book Antiqua" panose="02040602050305030304" pitchFamily="18" charset="0"/>
              </a:rPr>
              <a:t>Inventory Metrics</a:t>
            </a:r>
          </a:p>
          <a:p>
            <a:pPr marL="742950" lvl="1" indent="-285750" defTabSz="457200" eaLnBrk="1" hangingPunct="1">
              <a:spcBef>
                <a:spcPts val="0"/>
              </a:spcBef>
              <a:buClr>
                <a:schemeClr val="tx1"/>
              </a:buClr>
              <a:buSzPct val="100000"/>
              <a:buFont typeface="Wingdings" pitchFamily="2" charset="2"/>
              <a:buChar char="n"/>
            </a:pPr>
            <a:r>
              <a:rPr lang="en-US" sz="2300" dirty="0">
                <a:solidFill>
                  <a:srgbClr val="000000"/>
                </a:solidFill>
                <a:latin typeface="Book Antiqua" panose="02040602050305030304" pitchFamily="18" charset="0"/>
              </a:rPr>
              <a:t>Inventory Turns (Throughput or Sales divided by average inventory in units or $).</a:t>
            </a:r>
          </a:p>
          <a:p>
            <a:pPr marL="742950" lvl="1" indent="-285750" defTabSz="457200" eaLnBrk="1" hangingPunct="1">
              <a:spcBef>
                <a:spcPts val="0"/>
              </a:spcBef>
              <a:buClr>
                <a:schemeClr val="tx1"/>
              </a:buClr>
              <a:buSzPct val="100000"/>
              <a:buFont typeface="Wingdings" pitchFamily="2" charset="2"/>
              <a:buChar char="n"/>
            </a:pPr>
            <a:r>
              <a:rPr lang="en-US" sz="2300" dirty="0">
                <a:solidFill>
                  <a:srgbClr val="000000"/>
                </a:solidFill>
                <a:latin typeface="Book Antiqua" panose="02040602050305030304" pitchFamily="18" charset="0"/>
              </a:rPr>
              <a:t>Days of Supply (Flow Time in days)</a:t>
            </a:r>
          </a:p>
          <a:p>
            <a:pPr marL="742950" lvl="1" indent="-285750" defTabSz="457200" eaLnBrk="1" hangingPunct="1">
              <a:spcBef>
                <a:spcPct val="20000"/>
              </a:spcBef>
              <a:buClr>
                <a:schemeClr val="tx1"/>
              </a:buClr>
              <a:buSzPct val="100000"/>
              <a:buFont typeface="Wingdings" pitchFamily="2" charset="2"/>
              <a:buChar char="n"/>
            </a:pPr>
            <a:endParaRPr lang="en-US" sz="2000" dirty="0">
              <a:solidFill>
                <a:srgbClr val="000000"/>
              </a:solidFill>
              <a:latin typeface="Book Antiqua" panose="02040602050305030304" pitchFamily="18" charset="0"/>
            </a:endParaRPr>
          </a:p>
          <a:p>
            <a:pPr marL="342900" indent="-342900">
              <a:spcBef>
                <a:spcPts val="1200"/>
              </a:spcBef>
              <a:spcAft>
                <a:spcPts val="600"/>
              </a:spcAft>
              <a:buFont typeface="Wingdings" panose="05000000000000000000" pitchFamily="2" charset="2"/>
              <a:buChar char="p"/>
            </a:pPr>
            <a:endParaRPr lang="en-US" sz="2000" dirty="0">
              <a:solidFill>
                <a:srgbClr val="000000"/>
              </a:solidFill>
              <a:latin typeface="Book Antiqua" panose="02040602050305030304" pitchFamily="18" charset="0"/>
            </a:endParaRPr>
          </a:p>
        </p:txBody>
      </p:sp>
    </p:spTree>
    <p:extLst>
      <p:ext uri="{BB962C8B-B14F-4D97-AF65-F5344CB8AC3E}">
        <p14:creationId xmlns:p14="http://schemas.microsoft.com/office/powerpoint/2010/main" val="240312494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00C97-90A5-4835-BCC3-0BCAFBA8E0A0}"/>
              </a:ext>
            </a:extLst>
          </p:cNvPr>
          <p:cNvSpPr>
            <a:spLocks noGrp="1"/>
          </p:cNvSpPr>
          <p:nvPr>
            <p:ph type="title"/>
          </p:nvPr>
        </p:nvSpPr>
        <p:spPr/>
        <p:txBody>
          <a:bodyPr/>
          <a:lstStyle/>
          <a:p>
            <a:r>
              <a:rPr lang="en-US" dirty="0"/>
              <a:t>Types of  Inventory</a:t>
            </a:r>
          </a:p>
        </p:txBody>
      </p:sp>
      <p:sp>
        <p:nvSpPr>
          <p:cNvPr id="3" name="Rectangle 2">
            <a:extLst>
              <a:ext uri="{FF2B5EF4-FFF2-40B4-BE49-F238E27FC236}">
                <a16:creationId xmlns:a16="http://schemas.microsoft.com/office/drawing/2014/main" id="{4FA6F7F4-990B-4381-A300-0F65FCE208AD}"/>
              </a:ext>
            </a:extLst>
          </p:cNvPr>
          <p:cNvSpPr/>
          <p:nvPr/>
        </p:nvSpPr>
        <p:spPr>
          <a:xfrm>
            <a:off x="0" y="585281"/>
            <a:ext cx="12155042" cy="6001643"/>
          </a:xfrm>
          <a:prstGeom prst="rect">
            <a:avLst/>
          </a:prstGeom>
        </p:spPr>
        <p:txBody>
          <a:bodyPr wrap="square">
            <a:spAutoFit/>
          </a:bodyPr>
          <a:lstStyle/>
          <a:p>
            <a:pPr marL="342900" indent="-342900" defTabSz="457200">
              <a:buClr>
                <a:schemeClr val="tx1"/>
              </a:buClr>
              <a:buSzPct val="100000"/>
              <a:buFont typeface="Wingdings" panose="05000000000000000000" pitchFamily="2" charset="2"/>
              <a:buChar char="p"/>
            </a:pPr>
            <a:r>
              <a:rPr lang="en-US" sz="2400" b="1" dirty="0">
                <a:latin typeface="Book Antiqua" panose="02040602050305030304" pitchFamily="18" charset="0"/>
              </a:rPr>
              <a:t>Cycle inventory. </a:t>
            </a:r>
            <a:r>
              <a:rPr lang="en-US" sz="2400" dirty="0">
                <a:latin typeface="Book Antiqua" panose="02040602050305030304" pitchFamily="18" charset="0"/>
              </a:rPr>
              <a:t>the average inventory used to satisfy demand  between receipt of supplier shipments. It is half of the order size</a:t>
            </a:r>
          </a:p>
          <a:p>
            <a:pPr marL="342900" lvl="1" indent="-342900" defTabSz="457200">
              <a:buClr>
                <a:schemeClr val="tx1"/>
              </a:buClr>
              <a:buSzPct val="100000"/>
              <a:buFont typeface="Wingdings" panose="05000000000000000000" pitchFamily="2" charset="2"/>
              <a:buChar char="p"/>
            </a:pPr>
            <a:r>
              <a:rPr lang="en-US" sz="2400" b="1" dirty="0">
                <a:latin typeface="Book Antiqua" panose="02040602050305030304" pitchFamily="18" charset="0"/>
              </a:rPr>
              <a:t>Safety inventory. </a:t>
            </a:r>
            <a:r>
              <a:rPr lang="en-US" sz="2400" dirty="0">
                <a:latin typeface="Book Antiqua" panose="02040602050305030304" pitchFamily="18" charset="0"/>
              </a:rPr>
              <a:t>the inventory held against variability in mand. There is 50% probability that the demand exceeds the expectations (the average demand). Being stocked out is costly. </a:t>
            </a:r>
          </a:p>
          <a:p>
            <a:pPr marL="342900" lvl="1" indent="-342900" defTabSz="457200">
              <a:buClr>
                <a:schemeClr val="tx1"/>
              </a:buClr>
              <a:buSzPct val="100000"/>
              <a:buFont typeface="Wingdings" panose="05000000000000000000" pitchFamily="2" charset="2"/>
              <a:buChar char="p"/>
            </a:pPr>
            <a:r>
              <a:rPr lang="en-US" sz="2400" b="1" dirty="0">
                <a:latin typeface="Book Antiqua" panose="02040602050305030304" pitchFamily="18" charset="0"/>
              </a:rPr>
              <a:t>Decoupling inven­tory (buffers). </a:t>
            </a:r>
            <a:r>
              <a:rPr lang="en-US" sz="2400" dirty="0">
                <a:latin typeface="Book Antiqua" panose="02040602050305030304" pitchFamily="18" charset="0"/>
              </a:rPr>
              <a:t>Between stations.</a:t>
            </a:r>
          </a:p>
          <a:p>
            <a:pPr marL="342900" lvl="1" indent="-342900" defTabSz="457200">
              <a:buClr>
                <a:schemeClr val="tx1"/>
              </a:buClr>
              <a:buSzPct val="100000"/>
              <a:buFont typeface="Wingdings" panose="05000000000000000000" pitchFamily="2" charset="2"/>
              <a:buChar char="p"/>
            </a:pPr>
            <a:r>
              <a:rPr lang="en-US" sz="2400" b="1" dirty="0">
                <a:latin typeface="Book Antiqua" panose="02040602050305030304" pitchFamily="18" charset="0"/>
              </a:rPr>
              <a:t>Seasonal inventory is needed due to the gap between supply and demand. </a:t>
            </a:r>
          </a:p>
          <a:p>
            <a:pPr marL="800100" lvl="2" indent="-342900" defTabSz="457200">
              <a:buClr>
                <a:schemeClr val="tx1"/>
              </a:buClr>
              <a:buSzPct val="100000"/>
              <a:buFont typeface="Wingdings" panose="05000000000000000000" pitchFamily="2" charset="2"/>
              <a:buChar char="n"/>
            </a:pPr>
            <a:r>
              <a:rPr lang="en-US" sz="2000" dirty="0">
                <a:latin typeface="Book Antiqua" panose="02040602050305030304" pitchFamily="18" charset="0"/>
              </a:rPr>
              <a:t>As long as it is costly to add and subtract capacity, firms will desire to smooth production relative to sales by seasonal inventory. </a:t>
            </a:r>
          </a:p>
          <a:p>
            <a:pPr marL="800100" lvl="2" indent="-342900" defTabSz="457200">
              <a:buClr>
                <a:schemeClr val="tx1"/>
              </a:buClr>
              <a:buSzPct val="100000"/>
              <a:buFont typeface="Wingdings" panose="05000000000000000000" pitchFamily="2" charset="2"/>
              <a:buChar char="n"/>
            </a:pPr>
            <a:r>
              <a:rPr lang="en-US" sz="2000" dirty="0">
                <a:latin typeface="Book Antiqua" panose="02040602050305030304" pitchFamily="18" charset="0"/>
              </a:rPr>
              <a:t>It is usually due to seasonality in demand, either due to season or discounts and sales promotions (Campbell’s soup sells more in Jan. and June due to discounts in Jan. and price increase in July). </a:t>
            </a:r>
          </a:p>
          <a:p>
            <a:pPr marL="800100" lvl="2" indent="-342900" defTabSz="457200">
              <a:buClr>
                <a:schemeClr val="tx1"/>
              </a:buClr>
              <a:buSzPct val="100000"/>
              <a:buFont typeface="Wingdings" panose="05000000000000000000" pitchFamily="2" charset="2"/>
              <a:buChar char="n"/>
            </a:pPr>
            <a:r>
              <a:rPr lang="en-US" sz="2000" dirty="0">
                <a:latin typeface="Book Antiqua" panose="02040602050305030304" pitchFamily="18" charset="0"/>
              </a:rPr>
              <a:t>It can be due to seasonality in supply too. Sugar beets are available in less than two months per year, leading to a huge inventory for a process to turn them into sugar over the rest of the year. </a:t>
            </a:r>
          </a:p>
          <a:p>
            <a:pPr marL="342900" indent="-342900">
              <a:buFont typeface="Wingdings" panose="05000000000000000000" pitchFamily="2" charset="2"/>
              <a:buChar char="p"/>
            </a:pPr>
            <a:r>
              <a:rPr lang="en-US" sz="2400" b="1" dirty="0">
                <a:latin typeface="Book Antiqua" panose="02040602050305030304" pitchFamily="18" charset="0"/>
              </a:rPr>
              <a:t>Pipeline Inventory  </a:t>
            </a:r>
            <a:r>
              <a:rPr lang="en-US" sz="2400" dirty="0">
                <a:latin typeface="Book Antiqua" panose="02040602050305030304" pitchFamily="18" charset="0"/>
              </a:rPr>
              <a:t>is needed since a flow unit has to spent a greater than 0 time in the process. Throughput is not 0 too. RT=I. Neither T nor R is 0. This is true both for transformation (changing flow units from one form to another) as well as transportation processes.  </a:t>
            </a:r>
          </a:p>
        </p:txBody>
      </p:sp>
    </p:spTree>
    <p:extLst>
      <p:ext uri="{BB962C8B-B14F-4D97-AF65-F5344CB8AC3E}">
        <p14:creationId xmlns:p14="http://schemas.microsoft.com/office/powerpoint/2010/main" val="361448506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6">
            <a:extLst>
              <a:ext uri="{FF2B5EF4-FFF2-40B4-BE49-F238E27FC236}">
                <a16:creationId xmlns:a16="http://schemas.microsoft.com/office/drawing/2014/main" id="{967DA907-78CB-4DC1-A772-C7D73154696D}"/>
              </a:ext>
            </a:extLst>
          </p:cNvPr>
          <p:cNvSpPr>
            <a:spLocks noGrp="1" noChangeArrowheads="1"/>
          </p:cNvSpPr>
          <p:nvPr>
            <p:ph type="body" idx="1"/>
          </p:nvPr>
        </p:nvSpPr>
        <p:spPr>
          <a:xfrm>
            <a:off x="41363" y="849313"/>
            <a:ext cx="12150635" cy="1296987"/>
          </a:xfrm>
          <a:noFill/>
        </p:spPr>
        <p:txBody>
          <a:bodyPr lIns="90488" tIns="44450" rIns="90488" bIns="44450"/>
          <a:lstStyle/>
          <a:p>
            <a:pPr marL="57150" indent="-57150">
              <a:spcAft>
                <a:spcPct val="30000"/>
              </a:spcAft>
              <a:buNone/>
            </a:pPr>
            <a:r>
              <a:rPr lang="en-US" altLang="en-US" sz="2400" dirty="0">
                <a:latin typeface="Book Antiqua" panose="02040602050305030304" pitchFamily="18" charset="0"/>
              </a:rPr>
              <a:t>ABC Analysis in terms of dollars invested, profit potential, sales or usage volume, and stockout penalties. Perpetual for class A, Periodic for class C. </a:t>
            </a:r>
          </a:p>
        </p:txBody>
      </p:sp>
      <p:sp>
        <p:nvSpPr>
          <p:cNvPr id="15364" name="Text Box 1047">
            <a:extLst>
              <a:ext uri="{FF2B5EF4-FFF2-40B4-BE49-F238E27FC236}">
                <a16:creationId xmlns:a16="http://schemas.microsoft.com/office/drawing/2014/main" id="{7EDE9AF1-F24A-40BF-81BF-7512C2CE2D1C}"/>
              </a:ext>
            </a:extLst>
          </p:cNvPr>
          <p:cNvSpPr txBox="1">
            <a:spLocks noChangeArrowheads="1"/>
          </p:cNvSpPr>
          <p:nvPr/>
        </p:nvSpPr>
        <p:spPr bwMode="auto">
          <a:xfrm>
            <a:off x="6530" y="18544"/>
            <a:ext cx="12185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spcAft>
                <a:spcPts val="600"/>
              </a:spcAft>
              <a:buNone/>
            </a:pPr>
            <a:r>
              <a:rPr lang="en-US" altLang="en-US" dirty="0">
                <a:solidFill>
                  <a:schemeClr val="bg1"/>
                </a:solidFill>
                <a:latin typeface="Impact" pitchFamily="34" charset="0"/>
              </a:rPr>
              <a:t>A classification Approach: ABC Analysis</a:t>
            </a:r>
          </a:p>
        </p:txBody>
      </p:sp>
      <p:graphicFrame>
        <p:nvGraphicFramePr>
          <p:cNvPr id="256024" name="Object 1048">
            <a:extLst>
              <a:ext uri="{FF2B5EF4-FFF2-40B4-BE49-F238E27FC236}">
                <a16:creationId xmlns:a16="http://schemas.microsoft.com/office/drawing/2014/main" id="{5889B2B3-9862-4509-9AEA-ACCE0691F5E8}"/>
              </a:ext>
            </a:extLst>
          </p:cNvPr>
          <p:cNvGraphicFramePr>
            <a:graphicFrameLocks noChangeAspect="1"/>
          </p:cNvGraphicFramePr>
          <p:nvPr/>
        </p:nvGraphicFramePr>
        <p:xfrm>
          <a:off x="1524000" y="2328863"/>
          <a:ext cx="2743200" cy="2571750"/>
        </p:xfrm>
        <a:graphic>
          <a:graphicData uri="http://schemas.openxmlformats.org/presentationml/2006/ole">
            <mc:AlternateContent xmlns:mc="http://schemas.openxmlformats.org/markup-compatibility/2006">
              <mc:Choice xmlns:v="urn:schemas-microsoft-com:vml" Requires="v">
                <p:oleObj spid="_x0000_s89090" name="Worksheet" r:id="rId4" imgW="2447849" imgH="2295449" progId="Excel.Sheet.8">
                  <p:embed/>
                </p:oleObj>
              </mc:Choice>
              <mc:Fallback>
                <p:oleObj name="Worksheet" r:id="rId4" imgW="2447849" imgH="2295449" progId="Excel.Sheet.8">
                  <p:embed/>
                  <p:pic>
                    <p:nvPicPr>
                      <p:cNvPr id="256024" name="Object 1048">
                        <a:extLst>
                          <a:ext uri="{FF2B5EF4-FFF2-40B4-BE49-F238E27FC236}">
                            <a16:creationId xmlns:a16="http://schemas.microsoft.com/office/drawing/2014/main" id="{5889B2B3-9862-4509-9AEA-ACCE0691F5E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2328863"/>
                        <a:ext cx="2743200" cy="257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oleObj>
              </mc:Fallback>
            </mc:AlternateContent>
          </a:graphicData>
        </a:graphic>
      </p:graphicFrame>
      <p:graphicFrame>
        <p:nvGraphicFramePr>
          <p:cNvPr id="256025" name="Object 1049">
            <a:extLst>
              <a:ext uri="{FF2B5EF4-FFF2-40B4-BE49-F238E27FC236}">
                <a16:creationId xmlns:a16="http://schemas.microsoft.com/office/drawing/2014/main" id="{B420912D-B084-4195-861B-09FA4D85D266}"/>
              </a:ext>
            </a:extLst>
          </p:cNvPr>
          <p:cNvGraphicFramePr>
            <a:graphicFrameLocks noChangeAspect="1"/>
          </p:cNvGraphicFramePr>
          <p:nvPr/>
        </p:nvGraphicFramePr>
        <p:xfrm>
          <a:off x="4312920" y="2707423"/>
          <a:ext cx="6324600" cy="3389313"/>
        </p:xfrm>
        <a:graphic>
          <a:graphicData uri="http://schemas.openxmlformats.org/presentationml/2006/ole">
            <mc:AlternateContent xmlns:mc="http://schemas.openxmlformats.org/markup-compatibility/2006">
              <mc:Choice xmlns:v="urn:schemas-microsoft-com:vml" Requires="v">
                <p:oleObj spid="_x0000_s89091" name="Worksheet" r:id="rId6" imgW="4190875" imgH="2246207" progId="Excel.Sheet.8">
                  <p:embed/>
                </p:oleObj>
              </mc:Choice>
              <mc:Fallback>
                <p:oleObj name="Worksheet" r:id="rId6" imgW="4190875" imgH="2246207" progId="Excel.Sheet.8">
                  <p:embed/>
                  <p:pic>
                    <p:nvPicPr>
                      <p:cNvPr id="256025" name="Object 1049">
                        <a:extLst>
                          <a:ext uri="{FF2B5EF4-FFF2-40B4-BE49-F238E27FC236}">
                            <a16:creationId xmlns:a16="http://schemas.microsoft.com/office/drawing/2014/main" id="{B420912D-B084-4195-861B-09FA4D85D26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12920" y="2707423"/>
                        <a:ext cx="6324600" cy="3389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oleObj>
              </mc:Fallback>
            </mc:AlternateContent>
          </a:graphicData>
        </a:graphic>
      </p:graphicFrame>
      <p:sp>
        <p:nvSpPr>
          <p:cNvPr id="256026" name="Text Box 1050">
            <a:extLst>
              <a:ext uri="{FF2B5EF4-FFF2-40B4-BE49-F238E27FC236}">
                <a16:creationId xmlns:a16="http://schemas.microsoft.com/office/drawing/2014/main" id="{59A0EA35-CEF7-434C-97A1-ACE770919611}"/>
              </a:ext>
            </a:extLst>
          </p:cNvPr>
          <p:cNvSpPr txBox="1">
            <a:spLocks noChangeArrowheads="1"/>
          </p:cNvSpPr>
          <p:nvPr/>
        </p:nvSpPr>
        <p:spPr bwMode="auto">
          <a:xfrm>
            <a:off x="1524001" y="5265739"/>
            <a:ext cx="286809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a:latin typeface="Book Antiqua" panose="02040602050305030304" pitchFamily="18" charset="0"/>
              </a:rPr>
              <a:t>Group A: Perpetual</a:t>
            </a:r>
          </a:p>
          <a:p>
            <a:pPr>
              <a:spcBef>
                <a:spcPct val="0"/>
              </a:spcBef>
              <a:buFontTx/>
              <a:buNone/>
            </a:pPr>
            <a:r>
              <a:rPr lang="en-US" altLang="en-US" sz="2400">
                <a:latin typeface="Book Antiqua" panose="02040602050305030304" pitchFamily="18" charset="0"/>
              </a:rPr>
              <a:t>Group C: Periodic</a:t>
            </a:r>
          </a:p>
        </p:txBody>
      </p:sp>
    </p:spTree>
    <p:extLst>
      <p:ext uri="{BB962C8B-B14F-4D97-AF65-F5344CB8AC3E}">
        <p14:creationId xmlns:p14="http://schemas.microsoft.com/office/powerpoint/2010/main" val="224845544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56024"/>
                                        </p:tgtEl>
                                        <p:attrNameLst>
                                          <p:attrName>style.visibility</p:attrName>
                                        </p:attrNameLst>
                                      </p:cBhvr>
                                      <p:to>
                                        <p:strVal val="visible"/>
                                      </p:to>
                                    </p:set>
                                    <p:animEffect transition="in" filter="dissolve">
                                      <p:cBhvr>
                                        <p:cTn id="7" dur="500"/>
                                        <p:tgtEl>
                                          <p:spTgt spid="2560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56025"/>
                                        </p:tgtEl>
                                        <p:attrNameLst>
                                          <p:attrName>style.visibility</p:attrName>
                                        </p:attrNameLst>
                                      </p:cBhvr>
                                      <p:to>
                                        <p:strVal val="visible"/>
                                      </p:to>
                                    </p:set>
                                    <p:animEffect transition="in" filter="dissolve">
                                      <p:cBhvr>
                                        <p:cTn id="12" dur="500"/>
                                        <p:tgtEl>
                                          <p:spTgt spid="2560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56026"/>
                                        </p:tgtEl>
                                        <p:attrNameLst>
                                          <p:attrName>style.visibility</p:attrName>
                                        </p:attrNameLst>
                                      </p:cBhvr>
                                      <p:to>
                                        <p:strVal val="visible"/>
                                      </p:to>
                                    </p:set>
                                    <p:animEffect transition="in" filter="dissolve">
                                      <p:cBhvr>
                                        <p:cTn id="17" dur="500"/>
                                        <p:tgtEl>
                                          <p:spTgt spid="256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9266" name="Rectangle 2">
            <a:extLst>
              <a:ext uri="{FF2B5EF4-FFF2-40B4-BE49-F238E27FC236}">
                <a16:creationId xmlns:a16="http://schemas.microsoft.com/office/drawing/2014/main" id="{34D20478-E2C6-4BB1-AF8D-CBAAC3FDBBEE}"/>
              </a:ext>
            </a:extLst>
          </p:cNvPr>
          <p:cNvSpPr>
            <a:spLocks noGrp="1" noChangeArrowheads="1"/>
          </p:cNvSpPr>
          <p:nvPr>
            <p:ph type="body" idx="1"/>
          </p:nvPr>
        </p:nvSpPr>
        <p:spPr>
          <a:xfrm>
            <a:off x="37730" y="807674"/>
            <a:ext cx="12154270" cy="2339975"/>
          </a:xfrm>
          <a:noFill/>
        </p:spPr>
        <p:txBody>
          <a:bodyPr lIns="90488" tIns="44450" rIns="90488" bIns="44450"/>
          <a:lstStyle/>
          <a:p>
            <a:pPr>
              <a:buFontTx/>
              <a:buNone/>
            </a:pPr>
            <a:r>
              <a:rPr lang="en-US" altLang="en-US" sz="2400" dirty="0">
                <a:latin typeface="Book Antiqua" panose="02040602050305030304" pitchFamily="18" charset="0"/>
              </a:rPr>
              <a:t>At the beginning of each period, the existing inventory level is identified and the additional required volume to satisfy the demand during the period  is ordered.</a:t>
            </a:r>
          </a:p>
          <a:p>
            <a:pPr>
              <a:buFontTx/>
              <a:buNone/>
            </a:pPr>
            <a:r>
              <a:rPr lang="en-US" altLang="en-US" sz="2400" dirty="0">
                <a:latin typeface="Book Antiqua" panose="02040602050305030304" pitchFamily="18" charset="0"/>
              </a:rPr>
              <a:t>The quantity of order is variable, but the timing of order is fixed. </a:t>
            </a:r>
          </a:p>
          <a:p>
            <a:pPr>
              <a:buFontTx/>
              <a:buNone/>
            </a:pPr>
            <a:r>
              <a:rPr lang="en-US" altLang="en-US" sz="2400" dirty="0">
                <a:solidFill>
                  <a:srgbClr val="A80000"/>
                </a:solidFill>
                <a:latin typeface="Book Antiqua" panose="02040602050305030304" pitchFamily="18" charset="0"/>
              </a:rPr>
              <a:t>Re-Order Point (ROP) </a:t>
            </a:r>
            <a:r>
              <a:rPr lang="en-US" altLang="en-US" sz="2400" dirty="0">
                <a:latin typeface="Book Antiqua" panose="02040602050305030304" pitchFamily="18" charset="0"/>
              </a:rPr>
              <a:t>is defined in terms of time.</a:t>
            </a:r>
          </a:p>
        </p:txBody>
      </p:sp>
      <p:sp>
        <p:nvSpPr>
          <p:cNvPr id="11268" name="Text Box 4">
            <a:extLst>
              <a:ext uri="{FF2B5EF4-FFF2-40B4-BE49-F238E27FC236}">
                <a16:creationId xmlns:a16="http://schemas.microsoft.com/office/drawing/2014/main" id="{927287E5-2DB5-4706-9E44-4801A7B5C04D}"/>
              </a:ext>
            </a:extLst>
          </p:cNvPr>
          <p:cNvSpPr txBox="1">
            <a:spLocks noChangeArrowheads="1"/>
          </p:cNvSpPr>
          <p:nvPr/>
        </p:nvSpPr>
        <p:spPr bwMode="auto">
          <a:xfrm>
            <a:off x="0" y="-4477"/>
            <a:ext cx="12192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spcAft>
                <a:spcPts val="600"/>
              </a:spcAft>
              <a:buNone/>
            </a:pPr>
            <a:r>
              <a:rPr lang="en-US" altLang="en-US" dirty="0">
                <a:solidFill>
                  <a:schemeClr val="bg1"/>
                </a:solidFill>
                <a:latin typeface="Impact" pitchFamily="34" charset="0"/>
              </a:rPr>
              <a:t>Periodic Inventory [Counting]  Systems  </a:t>
            </a:r>
          </a:p>
        </p:txBody>
      </p:sp>
      <p:grpSp>
        <p:nvGrpSpPr>
          <p:cNvPr id="2" name="Group 16">
            <a:extLst>
              <a:ext uri="{FF2B5EF4-FFF2-40B4-BE49-F238E27FC236}">
                <a16:creationId xmlns:a16="http://schemas.microsoft.com/office/drawing/2014/main" id="{456F0DAA-9184-42E7-9439-ED90432DE467}"/>
              </a:ext>
            </a:extLst>
          </p:cNvPr>
          <p:cNvGrpSpPr>
            <a:grpSpLocks/>
          </p:cNvGrpSpPr>
          <p:nvPr/>
        </p:nvGrpSpPr>
        <p:grpSpPr bwMode="auto">
          <a:xfrm>
            <a:off x="228600" y="2511425"/>
            <a:ext cx="8243887" cy="1835150"/>
            <a:chOff x="567" y="1979"/>
            <a:chExt cx="5193" cy="1156"/>
          </a:xfrm>
        </p:grpSpPr>
        <p:sp>
          <p:nvSpPr>
            <p:cNvPr id="11271" name="Rectangle 5">
              <a:extLst>
                <a:ext uri="{FF2B5EF4-FFF2-40B4-BE49-F238E27FC236}">
                  <a16:creationId xmlns:a16="http://schemas.microsoft.com/office/drawing/2014/main" id="{60B31BF0-76CA-4527-AEAF-FA92EC064A31}"/>
                </a:ext>
              </a:extLst>
            </p:cNvPr>
            <p:cNvSpPr>
              <a:spLocks noChangeArrowheads="1"/>
            </p:cNvSpPr>
            <p:nvPr/>
          </p:nvSpPr>
          <p:spPr bwMode="auto">
            <a:xfrm>
              <a:off x="567" y="1979"/>
              <a:ext cx="2431"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a:latin typeface="Book Antiqua" panose="02040602050305030304" pitchFamily="18" charset="0"/>
                </a:rPr>
                <a:t>One-Bin System (Periodic)</a:t>
              </a:r>
              <a:r>
                <a:rPr lang="en-US" altLang="en-US" sz="2400" b="1">
                  <a:solidFill>
                    <a:schemeClr val="accent1"/>
                  </a:solidFill>
                  <a:latin typeface="Book Antiqua" panose="02040602050305030304" pitchFamily="18" charset="0"/>
                </a:rPr>
                <a:t> </a:t>
              </a:r>
            </a:p>
          </p:txBody>
        </p:sp>
        <p:sp>
          <p:nvSpPr>
            <p:cNvPr id="11272" name="AutoShape 7">
              <a:extLst>
                <a:ext uri="{FF2B5EF4-FFF2-40B4-BE49-F238E27FC236}">
                  <a16:creationId xmlns:a16="http://schemas.microsoft.com/office/drawing/2014/main" id="{F42B56B7-D427-4119-9AB2-041843517974}"/>
                </a:ext>
              </a:extLst>
            </p:cNvPr>
            <p:cNvSpPr>
              <a:spLocks noChangeArrowheads="1"/>
            </p:cNvSpPr>
            <p:nvPr/>
          </p:nvSpPr>
          <p:spPr bwMode="auto">
            <a:xfrm>
              <a:off x="1633" y="2523"/>
              <a:ext cx="664" cy="520"/>
            </a:xfrm>
            <a:prstGeom prst="rightArrow">
              <a:avLst>
                <a:gd name="adj1" fmla="val 75009"/>
                <a:gd name="adj2" fmla="val 63888"/>
              </a:avLst>
            </a:prstGeom>
            <a:solidFill>
              <a:schemeClr val="accent1"/>
            </a:solidFill>
            <a:ln w="12699">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latin typeface="Book Antiqua" panose="02040602050305030304" pitchFamily="18" charset="0"/>
              </a:endParaRPr>
            </a:p>
          </p:txBody>
        </p:sp>
        <p:sp>
          <p:nvSpPr>
            <p:cNvPr id="11273" name="Rectangle 8">
              <a:extLst>
                <a:ext uri="{FF2B5EF4-FFF2-40B4-BE49-F238E27FC236}">
                  <a16:creationId xmlns:a16="http://schemas.microsoft.com/office/drawing/2014/main" id="{EE5C3704-9759-4433-88B6-ABF52E5434F6}"/>
                </a:ext>
              </a:extLst>
            </p:cNvPr>
            <p:cNvSpPr>
              <a:spLocks noChangeArrowheads="1"/>
            </p:cNvSpPr>
            <p:nvPr/>
          </p:nvSpPr>
          <p:spPr bwMode="auto">
            <a:xfrm>
              <a:off x="2388" y="2636"/>
              <a:ext cx="3372"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a:latin typeface="Book Antiqua" panose="02040602050305030304" pitchFamily="18" charset="0"/>
                </a:rPr>
                <a:t>Order Enough to Refill Bin</a:t>
              </a:r>
            </a:p>
          </p:txBody>
        </p:sp>
        <p:grpSp>
          <p:nvGrpSpPr>
            <p:cNvPr id="11274" name="Group 9">
              <a:extLst>
                <a:ext uri="{FF2B5EF4-FFF2-40B4-BE49-F238E27FC236}">
                  <a16:creationId xmlns:a16="http://schemas.microsoft.com/office/drawing/2014/main" id="{7F1E76CF-E1E1-45FF-ABD1-22E4252CF233}"/>
                </a:ext>
              </a:extLst>
            </p:cNvPr>
            <p:cNvGrpSpPr>
              <a:grpSpLocks/>
            </p:cNvGrpSpPr>
            <p:nvPr/>
          </p:nvGrpSpPr>
          <p:grpSpPr bwMode="auto">
            <a:xfrm>
              <a:off x="839" y="2387"/>
              <a:ext cx="601" cy="748"/>
              <a:chOff x="864" y="1488"/>
              <a:chExt cx="601" cy="748"/>
            </a:xfrm>
          </p:grpSpPr>
          <p:sp>
            <p:nvSpPr>
              <p:cNvPr id="11275" name="Freeform 10">
                <a:extLst>
                  <a:ext uri="{FF2B5EF4-FFF2-40B4-BE49-F238E27FC236}">
                    <a16:creationId xmlns:a16="http://schemas.microsoft.com/office/drawing/2014/main" id="{104677C4-8F58-4292-8773-49A451C6075C}"/>
                  </a:ext>
                </a:extLst>
              </p:cNvPr>
              <p:cNvSpPr>
                <a:spLocks/>
              </p:cNvSpPr>
              <p:nvPr/>
            </p:nvSpPr>
            <p:spPr bwMode="auto">
              <a:xfrm>
                <a:off x="900" y="1643"/>
                <a:ext cx="565" cy="593"/>
              </a:xfrm>
              <a:custGeom>
                <a:avLst/>
                <a:gdLst>
                  <a:gd name="T0" fmla="*/ 562 w 565"/>
                  <a:gd name="T1" fmla="*/ 11 h 593"/>
                  <a:gd name="T2" fmla="*/ 555 w 565"/>
                  <a:gd name="T3" fmla="*/ 27 h 593"/>
                  <a:gd name="T4" fmla="*/ 541 w 565"/>
                  <a:gd name="T5" fmla="*/ 41 h 593"/>
                  <a:gd name="T6" fmla="*/ 524 w 565"/>
                  <a:gd name="T7" fmla="*/ 55 h 593"/>
                  <a:gd name="T8" fmla="*/ 499 w 565"/>
                  <a:gd name="T9" fmla="*/ 68 h 593"/>
                  <a:gd name="T10" fmla="*/ 471 w 565"/>
                  <a:gd name="T11" fmla="*/ 80 h 593"/>
                  <a:gd name="T12" fmla="*/ 438 w 565"/>
                  <a:gd name="T13" fmla="*/ 90 h 593"/>
                  <a:gd name="T14" fmla="*/ 403 w 565"/>
                  <a:gd name="T15" fmla="*/ 96 h 593"/>
                  <a:gd name="T16" fmla="*/ 365 w 565"/>
                  <a:gd name="T17" fmla="*/ 103 h 593"/>
                  <a:gd name="T18" fmla="*/ 323 w 565"/>
                  <a:gd name="T19" fmla="*/ 106 h 593"/>
                  <a:gd name="T20" fmla="*/ 267 w 565"/>
                  <a:gd name="T21" fmla="*/ 107 h 593"/>
                  <a:gd name="T22" fmla="*/ 225 w 565"/>
                  <a:gd name="T23" fmla="*/ 106 h 593"/>
                  <a:gd name="T24" fmla="*/ 186 w 565"/>
                  <a:gd name="T25" fmla="*/ 101 h 593"/>
                  <a:gd name="T26" fmla="*/ 146 w 565"/>
                  <a:gd name="T27" fmla="*/ 95 h 593"/>
                  <a:gd name="T28" fmla="*/ 113 w 565"/>
                  <a:gd name="T29" fmla="*/ 86 h 593"/>
                  <a:gd name="T30" fmla="*/ 82 w 565"/>
                  <a:gd name="T31" fmla="*/ 77 h 593"/>
                  <a:gd name="T32" fmla="*/ 55 w 565"/>
                  <a:gd name="T33" fmla="*/ 63 h 593"/>
                  <a:gd name="T34" fmla="*/ 31 w 565"/>
                  <a:gd name="T35" fmla="*/ 51 h 593"/>
                  <a:gd name="T36" fmla="*/ 16 w 565"/>
                  <a:gd name="T37" fmla="*/ 37 h 593"/>
                  <a:gd name="T38" fmla="*/ 5 w 565"/>
                  <a:gd name="T39" fmla="*/ 22 h 593"/>
                  <a:gd name="T40" fmla="*/ 0 w 565"/>
                  <a:gd name="T41" fmla="*/ 5 h 593"/>
                  <a:gd name="T42" fmla="*/ 0 w 565"/>
                  <a:gd name="T43" fmla="*/ 492 h 593"/>
                  <a:gd name="T44" fmla="*/ 5 w 565"/>
                  <a:gd name="T45" fmla="*/ 506 h 593"/>
                  <a:gd name="T46" fmla="*/ 16 w 565"/>
                  <a:gd name="T47" fmla="*/ 525 h 593"/>
                  <a:gd name="T48" fmla="*/ 31 w 565"/>
                  <a:gd name="T49" fmla="*/ 537 h 593"/>
                  <a:gd name="T50" fmla="*/ 55 w 565"/>
                  <a:gd name="T51" fmla="*/ 553 h 593"/>
                  <a:gd name="T52" fmla="*/ 82 w 565"/>
                  <a:gd name="T53" fmla="*/ 562 h 593"/>
                  <a:gd name="T54" fmla="*/ 113 w 565"/>
                  <a:gd name="T55" fmla="*/ 572 h 593"/>
                  <a:gd name="T56" fmla="*/ 146 w 565"/>
                  <a:gd name="T57" fmla="*/ 580 h 593"/>
                  <a:gd name="T58" fmla="*/ 186 w 565"/>
                  <a:gd name="T59" fmla="*/ 586 h 593"/>
                  <a:gd name="T60" fmla="*/ 225 w 565"/>
                  <a:gd name="T61" fmla="*/ 592 h 593"/>
                  <a:gd name="T62" fmla="*/ 267 w 565"/>
                  <a:gd name="T63" fmla="*/ 592 h 593"/>
                  <a:gd name="T64" fmla="*/ 323 w 565"/>
                  <a:gd name="T65" fmla="*/ 592 h 593"/>
                  <a:gd name="T66" fmla="*/ 365 w 565"/>
                  <a:gd name="T67" fmla="*/ 588 h 593"/>
                  <a:gd name="T68" fmla="*/ 403 w 565"/>
                  <a:gd name="T69" fmla="*/ 583 h 593"/>
                  <a:gd name="T70" fmla="*/ 438 w 565"/>
                  <a:gd name="T71" fmla="*/ 575 h 593"/>
                  <a:gd name="T72" fmla="*/ 471 w 565"/>
                  <a:gd name="T73" fmla="*/ 566 h 593"/>
                  <a:gd name="T74" fmla="*/ 499 w 565"/>
                  <a:gd name="T75" fmla="*/ 556 h 593"/>
                  <a:gd name="T76" fmla="*/ 524 w 565"/>
                  <a:gd name="T77" fmla="*/ 542 h 593"/>
                  <a:gd name="T78" fmla="*/ 541 w 565"/>
                  <a:gd name="T79" fmla="*/ 528 h 593"/>
                  <a:gd name="T80" fmla="*/ 555 w 565"/>
                  <a:gd name="T81" fmla="*/ 513 h 593"/>
                  <a:gd name="T82" fmla="*/ 562 w 565"/>
                  <a:gd name="T83" fmla="*/ 498 h 593"/>
                  <a:gd name="T84" fmla="*/ 564 w 565"/>
                  <a:gd name="T85" fmla="*/ 0 h 59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65"/>
                  <a:gd name="T130" fmla="*/ 0 h 593"/>
                  <a:gd name="T131" fmla="*/ 565 w 565"/>
                  <a:gd name="T132" fmla="*/ 593 h 59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65" h="593">
                    <a:moveTo>
                      <a:pt x="564" y="0"/>
                    </a:moveTo>
                    <a:lnTo>
                      <a:pt x="562" y="5"/>
                    </a:lnTo>
                    <a:lnTo>
                      <a:pt x="562" y="11"/>
                    </a:lnTo>
                    <a:lnTo>
                      <a:pt x="561" y="18"/>
                    </a:lnTo>
                    <a:lnTo>
                      <a:pt x="557" y="22"/>
                    </a:lnTo>
                    <a:lnTo>
                      <a:pt x="555" y="27"/>
                    </a:lnTo>
                    <a:lnTo>
                      <a:pt x="552" y="30"/>
                    </a:lnTo>
                    <a:lnTo>
                      <a:pt x="546" y="37"/>
                    </a:lnTo>
                    <a:lnTo>
                      <a:pt x="541" y="41"/>
                    </a:lnTo>
                    <a:lnTo>
                      <a:pt x="536" y="46"/>
                    </a:lnTo>
                    <a:lnTo>
                      <a:pt x="531" y="51"/>
                    </a:lnTo>
                    <a:lnTo>
                      <a:pt x="524" y="55"/>
                    </a:lnTo>
                    <a:lnTo>
                      <a:pt x="515" y="60"/>
                    </a:lnTo>
                    <a:lnTo>
                      <a:pt x="508" y="63"/>
                    </a:lnTo>
                    <a:lnTo>
                      <a:pt x="499" y="68"/>
                    </a:lnTo>
                    <a:lnTo>
                      <a:pt x="490" y="73"/>
                    </a:lnTo>
                    <a:lnTo>
                      <a:pt x="481" y="77"/>
                    </a:lnTo>
                    <a:lnTo>
                      <a:pt x="471" y="80"/>
                    </a:lnTo>
                    <a:lnTo>
                      <a:pt x="462" y="85"/>
                    </a:lnTo>
                    <a:lnTo>
                      <a:pt x="449" y="86"/>
                    </a:lnTo>
                    <a:lnTo>
                      <a:pt x="438" y="90"/>
                    </a:lnTo>
                    <a:lnTo>
                      <a:pt x="428" y="92"/>
                    </a:lnTo>
                    <a:lnTo>
                      <a:pt x="416" y="95"/>
                    </a:lnTo>
                    <a:lnTo>
                      <a:pt x="403" y="96"/>
                    </a:lnTo>
                    <a:lnTo>
                      <a:pt x="391" y="98"/>
                    </a:lnTo>
                    <a:lnTo>
                      <a:pt x="378" y="101"/>
                    </a:lnTo>
                    <a:lnTo>
                      <a:pt x="365" y="103"/>
                    </a:lnTo>
                    <a:lnTo>
                      <a:pt x="352" y="106"/>
                    </a:lnTo>
                    <a:lnTo>
                      <a:pt x="338" y="106"/>
                    </a:lnTo>
                    <a:lnTo>
                      <a:pt x="323" y="106"/>
                    </a:lnTo>
                    <a:lnTo>
                      <a:pt x="311" y="106"/>
                    </a:lnTo>
                    <a:lnTo>
                      <a:pt x="296" y="107"/>
                    </a:lnTo>
                    <a:lnTo>
                      <a:pt x="267" y="107"/>
                    </a:lnTo>
                    <a:lnTo>
                      <a:pt x="253" y="106"/>
                    </a:lnTo>
                    <a:lnTo>
                      <a:pt x="239" y="106"/>
                    </a:lnTo>
                    <a:lnTo>
                      <a:pt x="225" y="106"/>
                    </a:lnTo>
                    <a:lnTo>
                      <a:pt x="210" y="106"/>
                    </a:lnTo>
                    <a:lnTo>
                      <a:pt x="198" y="103"/>
                    </a:lnTo>
                    <a:lnTo>
                      <a:pt x="186" y="101"/>
                    </a:lnTo>
                    <a:lnTo>
                      <a:pt x="172" y="98"/>
                    </a:lnTo>
                    <a:lnTo>
                      <a:pt x="161" y="96"/>
                    </a:lnTo>
                    <a:lnTo>
                      <a:pt x="146" y="95"/>
                    </a:lnTo>
                    <a:lnTo>
                      <a:pt x="137" y="92"/>
                    </a:lnTo>
                    <a:lnTo>
                      <a:pt x="124" y="90"/>
                    </a:lnTo>
                    <a:lnTo>
                      <a:pt x="113" y="86"/>
                    </a:lnTo>
                    <a:lnTo>
                      <a:pt x="101" y="85"/>
                    </a:lnTo>
                    <a:lnTo>
                      <a:pt x="92" y="80"/>
                    </a:lnTo>
                    <a:lnTo>
                      <a:pt x="82" y="77"/>
                    </a:lnTo>
                    <a:lnTo>
                      <a:pt x="73" y="73"/>
                    </a:lnTo>
                    <a:lnTo>
                      <a:pt x="64" y="68"/>
                    </a:lnTo>
                    <a:lnTo>
                      <a:pt x="55" y="63"/>
                    </a:lnTo>
                    <a:lnTo>
                      <a:pt x="48" y="60"/>
                    </a:lnTo>
                    <a:lnTo>
                      <a:pt x="40" y="55"/>
                    </a:lnTo>
                    <a:lnTo>
                      <a:pt x="31" y="51"/>
                    </a:lnTo>
                    <a:lnTo>
                      <a:pt x="28" y="46"/>
                    </a:lnTo>
                    <a:lnTo>
                      <a:pt x="22" y="41"/>
                    </a:lnTo>
                    <a:lnTo>
                      <a:pt x="16" y="37"/>
                    </a:lnTo>
                    <a:lnTo>
                      <a:pt x="11" y="30"/>
                    </a:lnTo>
                    <a:lnTo>
                      <a:pt x="9" y="27"/>
                    </a:lnTo>
                    <a:lnTo>
                      <a:pt x="5" y="22"/>
                    </a:lnTo>
                    <a:lnTo>
                      <a:pt x="4" y="18"/>
                    </a:lnTo>
                    <a:lnTo>
                      <a:pt x="2" y="11"/>
                    </a:lnTo>
                    <a:lnTo>
                      <a:pt x="0" y="5"/>
                    </a:lnTo>
                    <a:lnTo>
                      <a:pt x="0" y="0"/>
                    </a:lnTo>
                    <a:lnTo>
                      <a:pt x="0" y="485"/>
                    </a:lnTo>
                    <a:lnTo>
                      <a:pt x="0" y="492"/>
                    </a:lnTo>
                    <a:lnTo>
                      <a:pt x="2" y="498"/>
                    </a:lnTo>
                    <a:lnTo>
                      <a:pt x="4" y="503"/>
                    </a:lnTo>
                    <a:lnTo>
                      <a:pt x="5" y="506"/>
                    </a:lnTo>
                    <a:lnTo>
                      <a:pt x="9" y="513"/>
                    </a:lnTo>
                    <a:lnTo>
                      <a:pt x="11" y="520"/>
                    </a:lnTo>
                    <a:lnTo>
                      <a:pt x="16" y="525"/>
                    </a:lnTo>
                    <a:lnTo>
                      <a:pt x="22" y="528"/>
                    </a:lnTo>
                    <a:lnTo>
                      <a:pt x="28" y="533"/>
                    </a:lnTo>
                    <a:lnTo>
                      <a:pt x="31" y="537"/>
                    </a:lnTo>
                    <a:lnTo>
                      <a:pt x="40" y="542"/>
                    </a:lnTo>
                    <a:lnTo>
                      <a:pt x="48" y="547"/>
                    </a:lnTo>
                    <a:lnTo>
                      <a:pt x="55" y="553"/>
                    </a:lnTo>
                    <a:lnTo>
                      <a:pt x="64" y="556"/>
                    </a:lnTo>
                    <a:lnTo>
                      <a:pt x="73" y="560"/>
                    </a:lnTo>
                    <a:lnTo>
                      <a:pt x="82" y="562"/>
                    </a:lnTo>
                    <a:lnTo>
                      <a:pt x="92" y="566"/>
                    </a:lnTo>
                    <a:lnTo>
                      <a:pt x="101" y="570"/>
                    </a:lnTo>
                    <a:lnTo>
                      <a:pt x="113" y="572"/>
                    </a:lnTo>
                    <a:lnTo>
                      <a:pt x="124" y="575"/>
                    </a:lnTo>
                    <a:lnTo>
                      <a:pt x="137" y="580"/>
                    </a:lnTo>
                    <a:lnTo>
                      <a:pt x="146" y="580"/>
                    </a:lnTo>
                    <a:lnTo>
                      <a:pt x="161" y="583"/>
                    </a:lnTo>
                    <a:lnTo>
                      <a:pt x="172" y="586"/>
                    </a:lnTo>
                    <a:lnTo>
                      <a:pt x="186" y="586"/>
                    </a:lnTo>
                    <a:lnTo>
                      <a:pt x="198" y="588"/>
                    </a:lnTo>
                    <a:lnTo>
                      <a:pt x="210" y="591"/>
                    </a:lnTo>
                    <a:lnTo>
                      <a:pt x="225" y="592"/>
                    </a:lnTo>
                    <a:lnTo>
                      <a:pt x="239" y="592"/>
                    </a:lnTo>
                    <a:lnTo>
                      <a:pt x="253" y="592"/>
                    </a:lnTo>
                    <a:lnTo>
                      <a:pt x="267" y="592"/>
                    </a:lnTo>
                    <a:lnTo>
                      <a:pt x="296" y="592"/>
                    </a:lnTo>
                    <a:lnTo>
                      <a:pt x="311" y="592"/>
                    </a:lnTo>
                    <a:lnTo>
                      <a:pt x="323" y="592"/>
                    </a:lnTo>
                    <a:lnTo>
                      <a:pt x="338" y="592"/>
                    </a:lnTo>
                    <a:lnTo>
                      <a:pt x="352" y="591"/>
                    </a:lnTo>
                    <a:lnTo>
                      <a:pt x="365" y="588"/>
                    </a:lnTo>
                    <a:lnTo>
                      <a:pt x="378" y="586"/>
                    </a:lnTo>
                    <a:lnTo>
                      <a:pt x="391" y="586"/>
                    </a:lnTo>
                    <a:lnTo>
                      <a:pt x="403" y="583"/>
                    </a:lnTo>
                    <a:lnTo>
                      <a:pt x="416" y="580"/>
                    </a:lnTo>
                    <a:lnTo>
                      <a:pt x="428" y="580"/>
                    </a:lnTo>
                    <a:lnTo>
                      <a:pt x="438" y="575"/>
                    </a:lnTo>
                    <a:lnTo>
                      <a:pt x="449" y="572"/>
                    </a:lnTo>
                    <a:lnTo>
                      <a:pt x="462" y="570"/>
                    </a:lnTo>
                    <a:lnTo>
                      <a:pt x="471" y="566"/>
                    </a:lnTo>
                    <a:lnTo>
                      <a:pt x="481" y="562"/>
                    </a:lnTo>
                    <a:lnTo>
                      <a:pt x="490" y="560"/>
                    </a:lnTo>
                    <a:lnTo>
                      <a:pt x="499" y="556"/>
                    </a:lnTo>
                    <a:lnTo>
                      <a:pt x="508" y="553"/>
                    </a:lnTo>
                    <a:lnTo>
                      <a:pt x="515" y="547"/>
                    </a:lnTo>
                    <a:lnTo>
                      <a:pt x="524" y="542"/>
                    </a:lnTo>
                    <a:lnTo>
                      <a:pt x="531" y="537"/>
                    </a:lnTo>
                    <a:lnTo>
                      <a:pt x="536" y="533"/>
                    </a:lnTo>
                    <a:lnTo>
                      <a:pt x="541" y="528"/>
                    </a:lnTo>
                    <a:lnTo>
                      <a:pt x="546" y="525"/>
                    </a:lnTo>
                    <a:lnTo>
                      <a:pt x="552" y="520"/>
                    </a:lnTo>
                    <a:lnTo>
                      <a:pt x="555" y="513"/>
                    </a:lnTo>
                    <a:lnTo>
                      <a:pt x="557" y="506"/>
                    </a:lnTo>
                    <a:lnTo>
                      <a:pt x="561" y="503"/>
                    </a:lnTo>
                    <a:lnTo>
                      <a:pt x="562" y="498"/>
                    </a:lnTo>
                    <a:lnTo>
                      <a:pt x="562" y="492"/>
                    </a:lnTo>
                    <a:lnTo>
                      <a:pt x="564" y="485"/>
                    </a:lnTo>
                    <a:lnTo>
                      <a:pt x="564" y="0"/>
                    </a:lnTo>
                  </a:path>
                </a:pathLst>
              </a:custGeom>
              <a:solidFill>
                <a:srgbClr val="80808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en-US" sz="2400">
                  <a:latin typeface="Book Antiqua" panose="02040602050305030304" pitchFamily="18" charset="0"/>
                </a:endParaRPr>
              </a:p>
            </p:txBody>
          </p:sp>
          <p:sp>
            <p:nvSpPr>
              <p:cNvPr id="11276" name="Freeform 11">
                <a:extLst>
                  <a:ext uri="{FF2B5EF4-FFF2-40B4-BE49-F238E27FC236}">
                    <a16:creationId xmlns:a16="http://schemas.microsoft.com/office/drawing/2014/main" id="{60C402C6-58C0-4CB9-9F8E-E57511BFB0F7}"/>
                  </a:ext>
                </a:extLst>
              </p:cNvPr>
              <p:cNvSpPr>
                <a:spLocks/>
              </p:cNvSpPr>
              <p:nvPr/>
            </p:nvSpPr>
            <p:spPr bwMode="auto">
              <a:xfrm>
                <a:off x="900" y="1533"/>
                <a:ext cx="565" cy="208"/>
              </a:xfrm>
              <a:custGeom>
                <a:avLst/>
                <a:gdLst>
                  <a:gd name="T0" fmla="*/ 311 w 565"/>
                  <a:gd name="T1" fmla="*/ 0 h 208"/>
                  <a:gd name="T2" fmla="*/ 352 w 565"/>
                  <a:gd name="T3" fmla="*/ 5 h 208"/>
                  <a:gd name="T4" fmla="*/ 391 w 565"/>
                  <a:gd name="T5" fmla="*/ 8 h 208"/>
                  <a:gd name="T6" fmla="*/ 428 w 565"/>
                  <a:gd name="T7" fmla="*/ 15 h 208"/>
                  <a:gd name="T8" fmla="*/ 462 w 565"/>
                  <a:gd name="T9" fmla="*/ 23 h 208"/>
                  <a:gd name="T10" fmla="*/ 490 w 565"/>
                  <a:gd name="T11" fmla="*/ 33 h 208"/>
                  <a:gd name="T12" fmla="*/ 515 w 565"/>
                  <a:gd name="T13" fmla="*/ 45 h 208"/>
                  <a:gd name="T14" fmla="*/ 536 w 565"/>
                  <a:gd name="T15" fmla="*/ 58 h 208"/>
                  <a:gd name="T16" fmla="*/ 552 w 565"/>
                  <a:gd name="T17" fmla="*/ 73 h 208"/>
                  <a:gd name="T18" fmla="*/ 561 w 565"/>
                  <a:gd name="T19" fmla="*/ 90 h 208"/>
                  <a:gd name="T20" fmla="*/ 564 w 565"/>
                  <a:gd name="T21" fmla="*/ 103 h 208"/>
                  <a:gd name="T22" fmla="*/ 561 w 565"/>
                  <a:gd name="T23" fmla="*/ 121 h 208"/>
                  <a:gd name="T24" fmla="*/ 552 w 565"/>
                  <a:gd name="T25" fmla="*/ 133 h 208"/>
                  <a:gd name="T26" fmla="*/ 536 w 565"/>
                  <a:gd name="T27" fmla="*/ 148 h 208"/>
                  <a:gd name="T28" fmla="*/ 515 w 565"/>
                  <a:gd name="T29" fmla="*/ 161 h 208"/>
                  <a:gd name="T30" fmla="*/ 490 w 565"/>
                  <a:gd name="T31" fmla="*/ 175 h 208"/>
                  <a:gd name="T32" fmla="*/ 462 w 565"/>
                  <a:gd name="T33" fmla="*/ 185 h 208"/>
                  <a:gd name="T34" fmla="*/ 428 w 565"/>
                  <a:gd name="T35" fmla="*/ 193 h 208"/>
                  <a:gd name="T36" fmla="*/ 391 w 565"/>
                  <a:gd name="T37" fmla="*/ 198 h 208"/>
                  <a:gd name="T38" fmla="*/ 352 w 565"/>
                  <a:gd name="T39" fmla="*/ 206 h 208"/>
                  <a:gd name="T40" fmla="*/ 311 w 565"/>
                  <a:gd name="T41" fmla="*/ 206 h 208"/>
                  <a:gd name="T42" fmla="*/ 253 w 565"/>
                  <a:gd name="T43" fmla="*/ 206 h 208"/>
                  <a:gd name="T44" fmla="*/ 210 w 565"/>
                  <a:gd name="T45" fmla="*/ 206 h 208"/>
                  <a:gd name="T46" fmla="*/ 172 w 565"/>
                  <a:gd name="T47" fmla="*/ 198 h 208"/>
                  <a:gd name="T48" fmla="*/ 137 w 565"/>
                  <a:gd name="T49" fmla="*/ 193 h 208"/>
                  <a:gd name="T50" fmla="*/ 101 w 565"/>
                  <a:gd name="T51" fmla="*/ 185 h 208"/>
                  <a:gd name="T52" fmla="*/ 73 w 565"/>
                  <a:gd name="T53" fmla="*/ 175 h 208"/>
                  <a:gd name="T54" fmla="*/ 48 w 565"/>
                  <a:gd name="T55" fmla="*/ 161 h 208"/>
                  <a:gd name="T56" fmla="*/ 28 w 565"/>
                  <a:gd name="T57" fmla="*/ 148 h 208"/>
                  <a:gd name="T58" fmla="*/ 11 w 565"/>
                  <a:gd name="T59" fmla="*/ 133 h 208"/>
                  <a:gd name="T60" fmla="*/ 4 w 565"/>
                  <a:gd name="T61" fmla="*/ 121 h 208"/>
                  <a:gd name="T62" fmla="*/ 0 w 565"/>
                  <a:gd name="T63" fmla="*/ 103 h 208"/>
                  <a:gd name="T64" fmla="*/ 4 w 565"/>
                  <a:gd name="T65" fmla="*/ 90 h 208"/>
                  <a:gd name="T66" fmla="*/ 11 w 565"/>
                  <a:gd name="T67" fmla="*/ 73 h 208"/>
                  <a:gd name="T68" fmla="*/ 28 w 565"/>
                  <a:gd name="T69" fmla="*/ 58 h 208"/>
                  <a:gd name="T70" fmla="*/ 48 w 565"/>
                  <a:gd name="T71" fmla="*/ 45 h 208"/>
                  <a:gd name="T72" fmla="*/ 73 w 565"/>
                  <a:gd name="T73" fmla="*/ 33 h 208"/>
                  <a:gd name="T74" fmla="*/ 101 w 565"/>
                  <a:gd name="T75" fmla="*/ 23 h 208"/>
                  <a:gd name="T76" fmla="*/ 137 w 565"/>
                  <a:gd name="T77" fmla="*/ 15 h 208"/>
                  <a:gd name="T78" fmla="*/ 172 w 565"/>
                  <a:gd name="T79" fmla="*/ 8 h 208"/>
                  <a:gd name="T80" fmla="*/ 210 w 565"/>
                  <a:gd name="T81" fmla="*/ 5 h 208"/>
                  <a:gd name="T82" fmla="*/ 253 w 565"/>
                  <a:gd name="T83" fmla="*/ 0 h 20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65"/>
                  <a:gd name="T127" fmla="*/ 0 h 208"/>
                  <a:gd name="T128" fmla="*/ 565 w 565"/>
                  <a:gd name="T129" fmla="*/ 208 h 20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65" h="208">
                    <a:moveTo>
                      <a:pt x="281" y="0"/>
                    </a:moveTo>
                    <a:lnTo>
                      <a:pt x="296" y="0"/>
                    </a:lnTo>
                    <a:lnTo>
                      <a:pt x="311" y="0"/>
                    </a:lnTo>
                    <a:lnTo>
                      <a:pt x="323" y="2"/>
                    </a:lnTo>
                    <a:lnTo>
                      <a:pt x="338" y="2"/>
                    </a:lnTo>
                    <a:lnTo>
                      <a:pt x="352" y="5"/>
                    </a:lnTo>
                    <a:lnTo>
                      <a:pt x="365" y="5"/>
                    </a:lnTo>
                    <a:lnTo>
                      <a:pt x="378" y="6"/>
                    </a:lnTo>
                    <a:lnTo>
                      <a:pt x="391" y="8"/>
                    </a:lnTo>
                    <a:lnTo>
                      <a:pt x="403" y="10"/>
                    </a:lnTo>
                    <a:lnTo>
                      <a:pt x="416" y="12"/>
                    </a:lnTo>
                    <a:lnTo>
                      <a:pt x="428" y="15"/>
                    </a:lnTo>
                    <a:lnTo>
                      <a:pt x="438" y="16"/>
                    </a:lnTo>
                    <a:lnTo>
                      <a:pt x="449" y="21"/>
                    </a:lnTo>
                    <a:lnTo>
                      <a:pt x="462" y="23"/>
                    </a:lnTo>
                    <a:lnTo>
                      <a:pt x="471" y="27"/>
                    </a:lnTo>
                    <a:lnTo>
                      <a:pt x="481" y="30"/>
                    </a:lnTo>
                    <a:lnTo>
                      <a:pt x="490" y="33"/>
                    </a:lnTo>
                    <a:lnTo>
                      <a:pt x="499" y="36"/>
                    </a:lnTo>
                    <a:lnTo>
                      <a:pt x="508" y="42"/>
                    </a:lnTo>
                    <a:lnTo>
                      <a:pt x="515" y="45"/>
                    </a:lnTo>
                    <a:lnTo>
                      <a:pt x="524" y="48"/>
                    </a:lnTo>
                    <a:lnTo>
                      <a:pt x="531" y="55"/>
                    </a:lnTo>
                    <a:lnTo>
                      <a:pt x="536" y="58"/>
                    </a:lnTo>
                    <a:lnTo>
                      <a:pt x="541" y="63"/>
                    </a:lnTo>
                    <a:lnTo>
                      <a:pt x="546" y="68"/>
                    </a:lnTo>
                    <a:lnTo>
                      <a:pt x="552" y="73"/>
                    </a:lnTo>
                    <a:lnTo>
                      <a:pt x="555" y="78"/>
                    </a:lnTo>
                    <a:lnTo>
                      <a:pt x="557" y="82"/>
                    </a:lnTo>
                    <a:lnTo>
                      <a:pt x="561" y="90"/>
                    </a:lnTo>
                    <a:lnTo>
                      <a:pt x="562" y="93"/>
                    </a:lnTo>
                    <a:lnTo>
                      <a:pt x="562" y="97"/>
                    </a:lnTo>
                    <a:lnTo>
                      <a:pt x="564" y="103"/>
                    </a:lnTo>
                    <a:lnTo>
                      <a:pt x="562" y="108"/>
                    </a:lnTo>
                    <a:lnTo>
                      <a:pt x="562" y="113"/>
                    </a:lnTo>
                    <a:lnTo>
                      <a:pt x="561" y="121"/>
                    </a:lnTo>
                    <a:lnTo>
                      <a:pt x="557" y="125"/>
                    </a:lnTo>
                    <a:lnTo>
                      <a:pt x="555" y="130"/>
                    </a:lnTo>
                    <a:lnTo>
                      <a:pt x="552" y="133"/>
                    </a:lnTo>
                    <a:lnTo>
                      <a:pt x="546" y="140"/>
                    </a:lnTo>
                    <a:lnTo>
                      <a:pt x="541" y="143"/>
                    </a:lnTo>
                    <a:lnTo>
                      <a:pt x="536" y="148"/>
                    </a:lnTo>
                    <a:lnTo>
                      <a:pt x="531" y="153"/>
                    </a:lnTo>
                    <a:lnTo>
                      <a:pt x="524" y="156"/>
                    </a:lnTo>
                    <a:lnTo>
                      <a:pt x="515" y="161"/>
                    </a:lnTo>
                    <a:lnTo>
                      <a:pt x="508" y="165"/>
                    </a:lnTo>
                    <a:lnTo>
                      <a:pt x="499" y="170"/>
                    </a:lnTo>
                    <a:lnTo>
                      <a:pt x="490" y="175"/>
                    </a:lnTo>
                    <a:lnTo>
                      <a:pt x="481" y="177"/>
                    </a:lnTo>
                    <a:lnTo>
                      <a:pt x="471" y="180"/>
                    </a:lnTo>
                    <a:lnTo>
                      <a:pt x="462" y="185"/>
                    </a:lnTo>
                    <a:lnTo>
                      <a:pt x="449" y="186"/>
                    </a:lnTo>
                    <a:lnTo>
                      <a:pt x="438" y="191"/>
                    </a:lnTo>
                    <a:lnTo>
                      <a:pt x="428" y="193"/>
                    </a:lnTo>
                    <a:lnTo>
                      <a:pt x="416" y="196"/>
                    </a:lnTo>
                    <a:lnTo>
                      <a:pt x="403" y="197"/>
                    </a:lnTo>
                    <a:lnTo>
                      <a:pt x="391" y="198"/>
                    </a:lnTo>
                    <a:lnTo>
                      <a:pt x="378" y="201"/>
                    </a:lnTo>
                    <a:lnTo>
                      <a:pt x="365" y="203"/>
                    </a:lnTo>
                    <a:lnTo>
                      <a:pt x="352" y="206"/>
                    </a:lnTo>
                    <a:lnTo>
                      <a:pt x="338" y="206"/>
                    </a:lnTo>
                    <a:lnTo>
                      <a:pt x="323" y="206"/>
                    </a:lnTo>
                    <a:lnTo>
                      <a:pt x="311" y="206"/>
                    </a:lnTo>
                    <a:lnTo>
                      <a:pt x="296" y="207"/>
                    </a:lnTo>
                    <a:lnTo>
                      <a:pt x="267" y="207"/>
                    </a:lnTo>
                    <a:lnTo>
                      <a:pt x="253" y="206"/>
                    </a:lnTo>
                    <a:lnTo>
                      <a:pt x="239" y="206"/>
                    </a:lnTo>
                    <a:lnTo>
                      <a:pt x="225" y="206"/>
                    </a:lnTo>
                    <a:lnTo>
                      <a:pt x="210" y="206"/>
                    </a:lnTo>
                    <a:lnTo>
                      <a:pt x="198" y="203"/>
                    </a:lnTo>
                    <a:lnTo>
                      <a:pt x="186" y="201"/>
                    </a:lnTo>
                    <a:lnTo>
                      <a:pt x="172" y="198"/>
                    </a:lnTo>
                    <a:lnTo>
                      <a:pt x="161" y="197"/>
                    </a:lnTo>
                    <a:lnTo>
                      <a:pt x="146" y="196"/>
                    </a:lnTo>
                    <a:lnTo>
                      <a:pt x="137" y="193"/>
                    </a:lnTo>
                    <a:lnTo>
                      <a:pt x="124" y="191"/>
                    </a:lnTo>
                    <a:lnTo>
                      <a:pt x="113" y="186"/>
                    </a:lnTo>
                    <a:lnTo>
                      <a:pt x="101" y="185"/>
                    </a:lnTo>
                    <a:lnTo>
                      <a:pt x="92" y="180"/>
                    </a:lnTo>
                    <a:lnTo>
                      <a:pt x="82" y="177"/>
                    </a:lnTo>
                    <a:lnTo>
                      <a:pt x="73" y="175"/>
                    </a:lnTo>
                    <a:lnTo>
                      <a:pt x="64" y="170"/>
                    </a:lnTo>
                    <a:lnTo>
                      <a:pt x="55" y="165"/>
                    </a:lnTo>
                    <a:lnTo>
                      <a:pt x="48" y="161"/>
                    </a:lnTo>
                    <a:lnTo>
                      <a:pt x="40" y="156"/>
                    </a:lnTo>
                    <a:lnTo>
                      <a:pt x="31" y="153"/>
                    </a:lnTo>
                    <a:lnTo>
                      <a:pt x="28" y="148"/>
                    </a:lnTo>
                    <a:lnTo>
                      <a:pt x="22" y="143"/>
                    </a:lnTo>
                    <a:lnTo>
                      <a:pt x="16" y="140"/>
                    </a:lnTo>
                    <a:lnTo>
                      <a:pt x="11" y="133"/>
                    </a:lnTo>
                    <a:lnTo>
                      <a:pt x="9" y="130"/>
                    </a:lnTo>
                    <a:lnTo>
                      <a:pt x="5" y="125"/>
                    </a:lnTo>
                    <a:lnTo>
                      <a:pt x="4" y="121"/>
                    </a:lnTo>
                    <a:lnTo>
                      <a:pt x="2" y="113"/>
                    </a:lnTo>
                    <a:lnTo>
                      <a:pt x="0" y="108"/>
                    </a:lnTo>
                    <a:lnTo>
                      <a:pt x="0" y="103"/>
                    </a:lnTo>
                    <a:lnTo>
                      <a:pt x="0" y="97"/>
                    </a:lnTo>
                    <a:lnTo>
                      <a:pt x="2" y="93"/>
                    </a:lnTo>
                    <a:lnTo>
                      <a:pt x="4" y="90"/>
                    </a:lnTo>
                    <a:lnTo>
                      <a:pt x="5" y="82"/>
                    </a:lnTo>
                    <a:lnTo>
                      <a:pt x="9" y="78"/>
                    </a:lnTo>
                    <a:lnTo>
                      <a:pt x="11" y="73"/>
                    </a:lnTo>
                    <a:lnTo>
                      <a:pt x="16" y="68"/>
                    </a:lnTo>
                    <a:lnTo>
                      <a:pt x="22" y="63"/>
                    </a:lnTo>
                    <a:lnTo>
                      <a:pt x="28" y="58"/>
                    </a:lnTo>
                    <a:lnTo>
                      <a:pt x="31" y="55"/>
                    </a:lnTo>
                    <a:lnTo>
                      <a:pt x="40" y="48"/>
                    </a:lnTo>
                    <a:lnTo>
                      <a:pt x="48" y="45"/>
                    </a:lnTo>
                    <a:lnTo>
                      <a:pt x="55" y="42"/>
                    </a:lnTo>
                    <a:lnTo>
                      <a:pt x="64" y="36"/>
                    </a:lnTo>
                    <a:lnTo>
                      <a:pt x="73" y="33"/>
                    </a:lnTo>
                    <a:lnTo>
                      <a:pt x="82" y="30"/>
                    </a:lnTo>
                    <a:lnTo>
                      <a:pt x="92" y="27"/>
                    </a:lnTo>
                    <a:lnTo>
                      <a:pt x="101" y="23"/>
                    </a:lnTo>
                    <a:lnTo>
                      <a:pt x="113" y="21"/>
                    </a:lnTo>
                    <a:lnTo>
                      <a:pt x="124" y="16"/>
                    </a:lnTo>
                    <a:lnTo>
                      <a:pt x="137" y="15"/>
                    </a:lnTo>
                    <a:lnTo>
                      <a:pt x="146" y="12"/>
                    </a:lnTo>
                    <a:lnTo>
                      <a:pt x="161" y="10"/>
                    </a:lnTo>
                    <a:lnTo>
                      <a:pt x="172" y="8"/>
                    </a:lnTo>
                    <a:lnTo>
                      <a:pt x="186" y="6"/>
                    </a:lnTo>
                    <a:lnTo>
                      <a:pt x="198" y="5"/>
                    </a:lnTo>
                    <a:lnTo>
                      <a:pt x="210" y="5"/>
                    </a:lnTo>
                    <a:lnTo>
                      <a:pt x="225" y="2"/>
                    </a:lnTo>
                    <a:lnTo>
                      <a:pt x="239" y="2"/>
                    </a:lnTo>
                    <a:lnTo>
                      <a:pt x="253" y="0"/>
                    </a:lnTo>
                    <a:lnTo>
                      <a:pt x="267" y="0"/>
                    </a:lnTo>
                    <a:lnTo>
                      <a:pt x="281" y="0"/>
                    </a:lnTo>
                  </a:path>
                </a:pathLst>
              </a:custGeom>
              <a:solidFill>
                <a:srgbClr val="80808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en-US" sz="2400">
                  <a:latin typeface="Book Antiqua" panose="02040602050305030304" pitchFamily="18" charset="0"/>
                </a:endParaRPr>
              </a:p>
            </p:txBody>
          </p:sp>
          <p:sp>
            <p:nvSpPr>
              <p:cNvPr id="11277" name="Freeform 12">
                <a:extLst>
                  <a:ext uri="{FF2B5EF4-FFF2-40B4-BE49-F238E27FC236}">
                    <a16:creationId xmlns:a16="http://schemas.microsoft.com/office/drawing/2014/main" id="{E23D4C01-20C1-471F-B078-1BAD781038C0}"/>
                  </a:ext>
                </a:extLst>
              </p:cNvPr>
              <p:cNvSpPr>
                <a:spLocks/>
              </p:cNvSpPr>
              <p:nvPr/>
            </p:nvSpPr>
            <p:spPr bwMode="auto">
              <a:xfrm>
                <a:off x="864" y="1598"/>
                <a:ext cx="575" cy="605"/>
              </a:xfrm>
              <a:custGeom>
                <a:avLst/>
                <a:gdLst>
                  <a:gd name="T0" fmla="*/ 572 w 575"/>
                  <a:gd name="T1" fmla="*/ 11 h 605"/>
                  <a:gd name="T2" fmla="*/ 565 w 575"/>
                  <a:gd name="T3" fmla="*/ 27 h 605"/>
                  <a:gd name="T4" fmla="*/ 551 w 575"/>
                  <a:gd name="T5" fmla="*/ 42 h 605"/>
                  <a:gd name="T6" fmla="*/ 533 w 575"/>
                  <a:gd name="T7" fmla="*/ 56 h 605"/>
                  <a:gd name="T8" fmla="*/ 508 w 575"/>
                  <a:gd name="T9" fmla="*/ 69 h 605"/>
                  <a:gd name="T10" fmla="*/ 479 w 575"/>
                  <a:gd name="T11" fmla="*/ 81 h 605"/>
                  <a:gd name="T12" fmla="*/ 446 w 575"/>
                  <a:gd name="T13" fmla="*/ 92 h 605"/>
                  <a:gd name="T14" fmla="*/ 410 w 575"/>
                  <a:gd name="T15" fmla="*/ 98 h 605"/>
                  <a:gd name="T16" fmla="*/ 371 w 575"/>
                  <a:gd name="T17" fmla="*/ 106 h 605"/>
                  <a:gd name="T18" fmla="*/ 329 w 575"/>
                  <a:gd name="T19" fmla="*/ 108 h 605"/>
                  <a:gd name="T20" fmla="*/ 272 w 575"/>
                  <a:gd name="T21" fmla="*/ 109 h 605"/>
                  <a:gd name="T22" fmla="*/ 229 w 575"/>
                  <a:gd name="T23" fmla="*/ 108 h 605"/>
                  <a:gd name="T24" fmla="*/ 189 w 575"/>
                  <a:gd name="T25" fmla="*/ 103 h 605"/>
                  <a:gd name="T26" fmla="*/ 149 w 575"/>
                  <a:gd name="T27" fmla="*/ 97 h 605"/>
                  <a:gd name="T28" fmla="*/ 115 w 575"/>
                  <a:gd name="T29" fmla="*/ 87 h 605"/>
                  <a:gd name="T30" fmla="*/ 83 w 575"/>
                  <a:gd name="T31" fmla="*/ 78 h 605"/>
                  <a:gd name="T32" fmla="*/ 56 w 575"/>
                  <a:gd name="T33" fmla="*/ 64 h 605"/>
                  <a:gd name="T34" fmla="*/ 32 w 575"/>
                  <a:gd name="T35" fmla="*/ 52 h 605"/>
                  <a:gd name="T36" fmla="*/ 16 w 575"/>
                  <a:gd name="T37" fmla="*/ 38 h 605"/>
                  <a:gd name="T38" fmla="*/ 5 w 575"/>
                  <a:gd name="T39" fmla="*/ 22 h 605"/>
                  <a:gd name="T40" fmla="*/ 0 w 575"/>
                  <a:gd name="T41" fmla="*/ 4 h 605"/>
                  <a:gd name="T42" fmla="*/ 0 w 575"/>
                  <a:gd name="T43" fmla="*/ 502 h 605"/>
                  <a:gd name="T44" fmla="*/ 5 w 575"/>
                  <a:gd name="T45" fmla="*/ 517 h 605"/>
                  <a:gd name="T46" fmla="*/ 16 w 575"/>
                  <a:gd name="T47" fmla="*/ 536 h 605"/>
                  <a:gd name="T48" fmla="*/ 32 w 575"/>
                  <a:gd name="T49" fmla="*/ 548 h 605"/>
                  <a:gd name="T50" fmla="*/ 56 w 575"/>
                  <a:gd name="T51" fmla="*/ 564 h 605"/>
                  <a:gd name="T52" fmla="*/ 83 w 575"/>
                  <a:gd name="T53" fmla="*/ 573 h 605"/>
                  <a:gd name="T54" fmla="*/ 115 w 575"/>
                  <a:gd name="T55" fmla="*/ 584 h 605"/>
                  <a:gd name="T56" fmla="*/ 149 w 575"/>
                  <a:gd name="T57" fmla="*/ 592 h 605"/>
                  <a:gd name="T58" fmla="*/ 189 w 575"/>
                  <a:gd name="T59" fmla="*/ 598 h 605"/>
                  <a:gd name="T60" fmla="*/ 229 w 575"/>
                  <a:gd name="T61" fmla="*/ 604 h 605"/>
                  <a:gd name="T62" fmla="*/ 272 w 575"/>
                  <a:gd name="T63" fmla="*/ 604 h 605"/>
                  <a:gd name="T64" fmla="*/ 329 w 575"/>
                  <a:gd name="T65" fmla="*/ 604 h 605"/>
                  <a:gd name="T66" fmla="*/ 371 w 575"/>
                  <a:gd name="T67" fmla="*/ 601 h 605"/>
                  <a:gd name="T68" fmla="*/ 410 w 575"/>
                  <a:gd name="T69" fmla="*/ 596 h 605"/>
                  <a:gd name="T70" fmla="*/ 446 w 575"/>
                  <a:gd name="T71" fmla="*/ 587 h 605"/>
                  <a:gd name="T72" fmla="*/ 479 w 575"/>
                  <a:gd name="T73" fmla="*/ 578 h 605"/>
                  <a:gd name="T74" fmla="*/ 508 w 575"/>
                  <a:gd name="T75" fmla="*/ 567 h 605"/>
                  <a:gd name="T76" fmla="*/ 533 w 575"/>
                  <a:gd name="T77" fmla="*/ 553 h 605"/>
                  <a:gd name="T78" fmla="*/ 551 w 575"/>
                  <a:gd name="T79" fmla="*/ 539 h 605"/>
                  <a:gd name="T80" fmla="*/ 565 w 575"/>
                  <a:gd name="T81" fmla="*/ 524 h 605"/>
                  <a:gd name="T82" fmla="*/ 572 w 575"/>
                  <a:gd name="T83" fmla="*/ 508 h 605"/>
                  <a:gd name="T84" fmla="*/ 574 w 575"/>
                  <a:gd name="T85" fmla="*/ 0 h 60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75"/>
                  <a:gd name="T130" fmla="*/ 0 h 605"/>
                  <a:gd name="T131" fmla="*/ 575 w 575"/>
                  <a:gd name="T132" fmla="*/ 605 h 60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75" h="605">
                    <a:moveTo>
                      <a:pt x="574" y="0"/>
                    </a:moveTo>
                    <a:lnTo>
                      <a:pt x="572" y="4"/>
                    </a:lnTo>
                    <a:lnTo>
                      <a:pt x="572" y="11"/>
                    </a:lnTo>
                    <a:lnTo>
                      <a:pt x="571" y="18"/>
                    </a:lnTo>
                    <a:lnTo>
                      <a:pt x="567" y="22"/>
                    </a:lnTo>
                    <a:lnTo>
                      <a:pt x="565" y="27"/>
                    </a:lnTo>
                    <a:lnTo>
                      <a:pt x="562" y="31"/>
                    </a:lnTo>
                    <a:lnTo>
                      <a:pt x="556" y="38"/>
                    </a:lnTo>
                    <a:lnTo>
                      <a:pt x="551" y="42"/>
                    </a:lnTo>
                    <a:lnTo>
                      <a:pt x="545" y="47"/>
                    </a:lnTo>
                    <a:lnTo>
                      <a:pt x="540" y="52"/>
                    </a:lnTo>
                    <a:lnTo>
                      <a:pt x="533" y="56"/>
                    </a:lnTo>
                    <a:lnTo>
                      <a:pt x="524" y="61"/>
                    </a:lnTo>
                    <a:lnTo>
                      <a:pt x="517" y="64"/>
                    </a:lnTo>
                    <a:lnTo>
                      <a:pt x="508" y="69"/>
                    </a:lnTo>
                    <a:lnTo>
                      <a:pt x="499" y="74"/>
                    </a:lnTo>
                    <a:lnTo>
                      <a:pt x="490" y="78"/>
                    </a:lnTo>
                    <a:lnTo>
                      <a:pt x="479" y="81"/>
                    </a:lnTo>
                    <a:lnTo>
                      <a:pt x="470" y="86"/>
                    </a:lnTo>
                    <a:lnTo>
                      <a:pt x="457" y="87"/>
                    </a:lnTo>
                    <a:lnTo>
                      <a:pt x="446" y="92"/>
                    </a:lnTo>
                    <a:lnTo>
                      <a:pt x="436" y="94"/>
                    </a:lnTo>
                    <a:lnTo>
                      <a:pt x="423" y="97"/>
                    </a:lnTo>
                    <a:lnTo>
                      <a:pt x="410" y="98"/>
                    </a:lnTo>
                    <a:lnTo>
                      <a:pt x="398" y="101"/>
                    </a:lnTo>
                    <a:lnTo>
                      <a:pt x="385" y="103"/>
                    </a:lnTo>
                    <a:lnTo>
                      <a:pt x="371" y="106"/>
                    </a:lnTo>
                    <a:lnTo>
                      <a:pt x="358" y="108"/>
                    </a:lnTo>
                    <a:lnTo>
                      <a:pt x="344" y="108"/>
                    </a:lnTo>
                    <a:lnTo>
                      <a:pt x="329" y="108"/>
                    </a:lnTo>
                    <a:lnTo>
                      <a:pt x="317" y="108"/>
                    </a:lnTo>
                    <a:lnTo>
                      <a:pt x="301" y="109"/>
                    </a:lnTo>
                    <a:lnTo>
                      <a:pt x="272" y="109"/>
                    </a:lnTo>
                    <a:lnTo>
                      <a:pt x="257" y="108"/>
                    </a:lnTo>
                    <a:lnTo>
                      <a:pt x="243" y="108"/>
                    </a:lnTo>
                    <a:lnTo>
                      <a:pt x="229" y="108"/>
                    </a:lnTo>
                    <a:lnTo>
                      <a:pt x="214" y="108"/>
                    </a:lnTo>
                    <a:lnTo>
                      <a:pt x="202" y="106"/>
                    </a:lnTo>
                    <a:lnTo>
                      <a:pt x="189" y="103"/>
                    </a:lnTo>
                    <a:lnTo>
                      <a:pt x="175" y="101"/>
                    </a:lnTo>
                    <a:lnTo>
                      <a:pt x="164" y="98"/>
                    </a:lnTo>
                    <a:lnTo>
                      <a:pt x="149" y="97"/>
                    </a:lnTo>
                    <a:lnTo>
                      <a:pt x="139" y="94"/>
                    </a:lnTo>
                    <a:lnTo>
                      <a:pt x="126" y="92"/>
                    </a:lnTo>
                    <a:lnTo>
                      <a:pt x="115" y="87"/>
                    </a:lnTo>
                    <a:lnTo>
                      <a:pt x="103" y="86"/>
                    </a:lnTo>
                    <a:lnTo>
                      <a:pt x="94" y="81"/>
                    </a:lnTo>
                    <a:lnTo>
                      <a:pt x="83" y="78"/>
                    </a:lnTo>
                    <a:lnTo>
                      <a:pt x="74" y="74"/>
                    </a:lnTo>
                    <a:lnTo>
                      <a:pt x="65" y="69"/>
                    </a:lnTo>
                    <a:lnTo>
                      <a:pt x="56" y="64"/>
                    </a:lnTo>
                    <a:lnTo>
                      <a:pt x="49" y="61"/>
                    </a:lnTo>
                    <a:lnTo>
                      <a:pt x="41" y="56"/>
                    </a:lnTo>
                    <a:lnTo>
                      <a:pt x="32" y="52"/>
                    </a:lnTo>
                    <a:lnTo>
                      <a:pt x="29" y="47"/>
                    </a:lnTo>
                    <a:lnTo>
                      <a:pt x="22" y="42"/>
                    </a:lnTo>
                    <a:lnTo>
                      <a:pt x="16" y="38"/>
                    </a:lnTo>
                    <a:lnTo>
                      <a:pt x="11" y="31"/>
                    </a:lnTo>
                    <a:lnTo>
                      <a:pt x="9" y="27"/>
                    </a:lnTo>
                    <a:lnTo>
                      <a:pt x="5" y="22"/>
                    </a:lnTo>
                    <a:lnTo>
                      <a:pt x="4" y="18"/>
                    </a:lnTo>
                    <a:lnTo>
                      <a:pt x="2" y="11"/>
                    </a:lnTo>
                    <a:lnTo>
                      <a:pt x="0" y="4"/>
                    </a:lnTo>
                    <a:lnTo>
                      <a:pt x="0" y="0"/>
                    </a:lnTo>
                    <a:lnTo>
                      <a:pt x="0" y="494"/>
                    </a:lnTo>
                    <a:lnTo>
                      <a:pt x="0" y="502"/>
                    </a:lnTo>
                    <a:lnTo>
                      <a:pt x="2" y="508"/>
                    </a:lnTo>
                    <a:lnTo>
                      <a:pt x="4" y="513"/>
                    </a:lnTo>
                    <a:lnTo>
                      <a:pt x="5" y="517"/>
                    </a:lnTo>
                    <a:lnTo>
                      <a:pt x="9" y="524"/>
                    </a:lnTo>
                    <a:lnTo>
                      <a:pt x="11" y="531"/>
                    </a:lnTo>
                    <a:lnTo>
                      <a:pt x="16" y="536"/>
                    </a:lnTo>
                    <a:lnTo>
                      <a:pt x="22" y="539"/>
                    </a:lnTo>
                    <a:lnTo>
                      <a:pt x="29" y="544"/>
                    </a:lnTo>
                    <a:lnTo>
                      <a:pt x="32" y="548"/>
                    </a:lnTo>
                    <a:lnTo>
                      <a:pt x="41" y="553"/>
                    </a:lnTo>
                    <a:lnTo>
                      <a:pt x="49" y="558"/>
                    </a:lnTo>
                    <a:lnTo>
                      <a:pt x="56" y="564"/>
                    </a:lnTo>
                    <a:lnTo>
                      <a:pt x="65" y="567"/>
                    </a:lnTo>
                    <a:lnTo>
                      <a:pt x="74" y="571"/>
                    </a:lnTo>
                    <a:lnTo>
                      <a:pt x="83" y="573"/>
                    </a:lnTo>
                    <a:lnTo>
                      <a:pt x="94" y="578"/>
                    </a:lnTo>
                    <a:lnTo>
                      <a:pt x="103" y="582"/>
                    </a:lnTo>
                    <a:lnTo>
                      <a:pt x="115" y="584"/>
                    </a:lnTo>
                    <a:lnTo>
                      <a:pt x="126" y="587"/>
                    </a:lnTo>
                    <a:lnTo>
                      <a:pt x="139" y="592"/>
                    </a:lnTo>
                    <a:lnTo>
                      <a:pt x="149" y="592"/>
                    </a:lnTo>
                    <a:lnTo>
                      <a:pt x="164" y="596"/>
                    </a:lnTo>
                    <a:lnTo>
                      <a:pt x="175" y="598"/>
                    </a:lnTo>
                    <a:lnTo>
                      <a:pt x="189" y="598"/>
                    </a:lnTo>
                    <a:lnTo>
                      <a:pt x="202" y="601"/>
                    </a:lnTo>
                    <a:lnTo>
                      <a:pt x="214" y="603"/>
                    </a:lnTo>
                    <a:lnTo>
                      <a:pt x="229" y="604"/>
                    </a:lnTo>
                    <a:lnTo>
                      <a:pt x="243" y="604"/>
                    </a:lnTo>
                    <a:lnTo>
                      <a:pt x="257" y="604"/>
                    </a:lnTo>
                    <a:lnTo>
                      <a:pt x="272" y="604"/>
                    </a:lnTo>
                    <a:lnTo>
                      <a:pt x="301" y="604"/>
                    </a:lnTo>
                    <a:lnTo>
                      <a:pt x="317" y="604"/>
                    </a:lnTo>
                    <a:lnTo>
                      <a:pt x="329" y="604"/>
                    </a:lnTo>
                    <a:lnTo>
                      <a:pt x="344" y="604"/>
                    </a:lnTo>
                    <a:lnTo>
                      <a:pt x="358" y="603"/>
                    </a:lnTo>
                    <a:lnTo>
                      <a:pt x="371" y="601"/>
                    </a:lnTo>
                    <a:lnTo>
                      <a:pt x="385" y="598"/>
                    </a:lnTo>
                    <a:lnTo>
                      <a:pt x="398" y="598"/>
                    </a:lnTo>
                    <a:lnTo>
                      <a:pt x="410" y="596"/>
                    </a:lnTo>
                    <a:lnTo>
                      <a:pt x="423" y="592"/>
                    </a:lnTo>
                    <a:lnTo>
                      <a:pt x="436" y="592"/>
                    </a:lnTo>
                    <a:lnTo>
                      <a:pt x="446" y="587"/>
                    </a:lnTo>
                    <a:lnTo>
                      <a:pt x="457" y="584"/>
                    </a:lnTo>
                    <a:lnTo>
                      <a:pt x="470" y="582"/>
                    </a:lnTo>
                    <a:lnTo>
                      <a:pt x="479" y="578"/>
                    </a:lnTo>
                    <a:lnTo>
                      <a:pt x="490" y="573"/>
                    </a:lnTo>
                    <a:lnTo>
                      <a:pt x="499" y="571"/>
                    </a:lnTo>
                    <a:lnTo>
                      <a:pt x="508" y="567"/>
                    </a:lnTo>
                    <a:lnTo>
                      <a:pt x="517" y="564"/>
                    </a:lnTo>
                    <a:lnTo>
                      <a:pt x="524" y="558"/>
                    </a:lnTo>
                    <a:lnTo>
                      <a:pt x="533" y="553"/>
                    </a:lnTo>
                    <a:lnTo>
                      <a:pt x="540" y="548"/>
                    </a:lnTo>
                    <a:lnTo>
                      <a:pt x="545" y="544"/>
                    </a:lnTo>
                    <a:lnTo>
                      <a:pt x="551" y="539"/>
                    </a:lnTo>
                    <a:lnTo>
                      <a:pt x="556" y="536"/>
                    </a:lnTo>
                    <a:lnTo>
                      <a:pt x="562" y="531"/>
                    </a:lnTo>
                    <a:lnTo>
                      <a:pt x="565" y="524"/>
                    </a:lnTo>
                    <a:lnTo>
                      <a:pt x="567" y="517"/>
                    </a:lnTo>
                    <a:lnTo>
                      <a:pt x="571" y="513"/>
                    </a:lnTo>
                    <a:lnTo>
                      <a:pt x="572" y="508"/>
                    </a:lnTo>
                    <a:lnTo>
                      <a:pt x="572" y="502"/>
                    </a:lnTo>
                    <a:lnTo>
                      <a:pt x="574" y="494"/>
                    </a:lnTo>
                    <a:lnTo>
                      <a:pt x="574" y="0"/>
                    </a:lnTo>
                  </a:path>
                </a:pathLst>
              </a:custGeom>
              <a:solidFill>
                <a:srgbClr val="FFDF7F"/>
              </a:solidFill>
              <a:ln w="12699" cap="rnd" cmpd="sng">
                <a:solidFill>
                  <a:srgbClr val="000000"/>
                </a:solidFill>
                <a:prstDash val="solid"/>
                <a:round/>
                <a:headEnd type="none" w="sm" len="sm"/>
                <a:tailEnd type="none" w="sm" len="sm"/>
              </a:ln>
            </p:spPr>
            <p:txBody>
              <a:bodyPr/>
              <a:lstStyle/>
              <a:p>
                <a:endParaRPr lang="en-US" sz="2400">
                  <a:latin typeface="Book Antiqua" panose="02040602050305030304" pitchFamily="18" charset="0"/>
                </a:endParaRPr>
              </a:p>
            </p:txBody>
          </p:sp>
          <p:sp>
            <p:nvSpPr>
              <p:cNvPr id="11278" name="Freeform 13">
                <a:extLst>
                  <a:ext uri="{FF2B5EF4-FFF2-40B4-BE49-F238E27FC236}">
                    <a16:creationId xmlns:a16="http://schemas.microsoft.com/office/drawing/2014/main" id="{F5B054D6-B5B0-4DC0-9E0B-84297F426E53}"/>
                  </a:ext>
                </a:extLst>
              </p:cNvPr>
              <p:cNvSpPr>
                <a:spLocks/>
              </p:cNvSpPr>
              <p:nvPr/>
            </p:nvSpPr>
            <p:spPr bwMode="auto">
              <a:xfrm>
                <a:off x="864" y="1488"/>
                <a:ext cx="575" cy="220"/>
              </a:xfrm>
              <a:custGeom>
                <a:avLst/>
                <a:gdLst>
                  <a:gd name="T0" fmla="*/ 317 w 575"/>
                  <a:gd name="T1" fmla="*/ 0 h 220"/>
                  <a:gd name="T2" fmla="*/ 358 w 575"/>
                  <a:gd name="T3" fmla="*/ 4 h 220"/>
                  <a:gd name="T4" fmla="*/ 398 w 575"/>
                  <a:gd name="T5" fmla="*/ 8 h 220"/>
                  <a:gd name="T6" fmla="*/ 436 w 575"/>
                  <a:gd name="T7" fmla="*/ 16 h 220"/>
                  <a:gd name="T8" fmla="*/ 470 w 575"/>
                  <a:gd name="T9" fmla="*/ 24 h 220"/>
                  <a:gd name="T10" fmla="*/ 499 w 575"/>
                  <a:gd name="T11" fmla="*/ 36 h 220"/>
                  <a:gd name="T12" fmla="*/ 524 w 575"/>
                  <a:gd name="T13" fmla="*/ 47 h 220"/>
                  <a:gd name="T14" fmla="*/ 545 w 575"/>
                  <a:gd name="T15" fmla="*/ 62 h 220"/>
                  <a:gd name="T16" fmla="*/ 562 w 575"/>
                  <a:gd name="T17" fmla="*/ 78 h 220"/>
                  <a:gd name="T18" fmla="*/ 571 w 575"/>
                  <a:gd name="T19" fmla="*/ 94 h 220"/>
                  <a:gd name="T20" fmla="*/ 574 w 575"/>
                  <a:gd name="T21" fmla="*/ 109 h 220"/>
                  <a:gd name="T22" fmla="*/ 571 w 575"/>
                  <a:gd name="T23" fmla="*/ 128 h 220"/>
                  <a:gd name="T24" fmla="*/ 562 w 575"/>
                  <a:gd name="T25" fmla="*/ 141 h 220"/>
                  <a:gd name="T26" fmla="*/ 545 w 575"/>
                  <a:gd name="T27" fmla="*/ 157 h 220"/>
                  <a:gd name="T28" fmla="*/ 524 w 575"/>
                  <a:gd name="T29" fmla="*/ 171 h 220"/>
                  <a:gd name="T30" fmla="*/ 499 w 575"/>
                  <a:gd name="T31" fmla="*/ 184 h 220"/>
                  <a:gd name="T32" fmla="*/ 470 w 575"/>
                  <a:gd name="T33" fmla="*/ 196 h 220"/>
                  <a:gd name="T34" fmla="*/ 436 w 575"/>
                  <a:gd name="T35" fmla="*/ 204 h 220"/>
                  <a:gd name="T36" fmla="*/ 398 w 575"/>
                  <a:gd name="T37" fmla="*/ 211 h 220"/>
                  <a:gd name="T38" fmla="*/ 358 w 575"/>
                  <a:gd name="T39" fmla="*/ 218 h 220"/>
                  <a:gd name="T40" fmla="*/ 317 w 575"/>
                  <a:gd name="T41" fmla="*/ 218 h 220"/>
                  <a:gd name="T42" fmla="*/ 257 w 575"/>
                  <a:gd name="T43" fmla="*/ 218 h 220"/>
                  <a:gd name="T44" fmla="*/ 214 w 575"/>
                  <a:gd name="T45" fmla="*/ 218 h 220"/>
                  <a:gd name="T46" fmla="*/ 175 w 575"/>
                  <a:gd name="T47" fmla="*/ 211 h 220"/>
                  <a:gd name="T48" fmla="*/ 139 w 575"/>
                  <a:gd name="T49" fmla="*/ 204 h 220"/>
                  <a:gd name="T50" fmla="*/ 103 w 575"/>
                  <a:gd name="T51" fmla="*/ 196 h 220"/>
                  <a:gd name="T52" fmla="*/ 74 w 575"/>
                  <a:gd name="T53" fmla="*/ 184 h 220"/>
                  <a:gd name="T54" fmla="*/ 49 w 575"/>
                  <a:gd name="T55" fmla="*/ 171 h 220"/>
                  <a:gd name="T56" fmla="*/ 29 w 575"/>
                  <a:gd name="T57" fmla="*/ 157 h 220"/>
                  <a:gd name="T58" fmla="*/ 11 w 575"/>
                  <a:gd name="T59" fmla="*/ 141 h 220"/>
                  <a:gd name="T60" fmla="*/ 4 w 575"/>
                  <a:gd name="T61" fmla="*/ 128 h 220"/>
                  <a:gd name="T62" fmla="*/ 0 w 575"/>
                  <a:gd name="T63" fmla="*/ 109 h 220"/>
                  <a:gd name="T64" fmla="*/ 4 w 575"/>
                  <a:gd name="T65" fmla="*/ 94 h 220"/>
                  <a:gd name="T66" fmla="*/ 11 w 575"/>
                  <a:gd name="T67" fmla="*/ 78 h 220"/>
                  <a:gd name="T68" fmla="*/ 29 w 575"/>
                  <a:gd name="T69" fmla="*/ 62 h 220"/>
                  <a:gd name="T70" fmla="*/ 49 w 575"/>
                  <a:gd name="T71" fmla="*/ 47 h 220"/>
                  <a:gd name="T72" fmla="*/ 74 w 575"/>
                  <a:gd name="T73" fmla="*/ 36 h 220"/>
                  <a:gd name="T74" fmla="*/ 103 w 575"/>
                  <a:gd name="T75" fmla="*/ 24 h 220"/>
                  <a:gd name="T76" fmla="*/ 139 w 575"/>
                  <a:gd name="T77" fmla="*/ 16 h 220"/>
                  <a:gd name="T78" fmla="*/ 175 w 575"/>
                  <a:gd name="T79" fmla="*/ 8 h 220"/>
                  <a:gd name="T80" fmla="*/ 214 w 575"/>
                  <a:gd name="T81" fmla="*/ 4 h 220"/>
                  <a:gd name="T82" fmla="*/ 257 w 575"/>
                  <a:gd name="T83" fmla="*/ 0 h 22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75"/>
                  <a:gd name="T127" fmla="*/ 0 h 220"/>
                  <a:gd name="T128" fmla="*/ 575 w 575"/>
                  <a:gd name="T129" fmla="*/ 220 h 22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75" h="220">
                    <a:moveTo>
                      <a:pt x="286" y="0"/>
                    </a:moveTo>
                    <a:lnTo>
                      <a:pt x="301" y="0"/>
                    </a:lnTo>
                    <a:lnTo>
                      <a:pt x="317" y="0"/>
                    </a:lnTo>
                    <a:lnTo>
                      <a:pt x="329" y="2"/>
                    </a:lnTo>
                    <a:lnTo>
                      <a:pt x="344" y="2"/>
                    </a:lnTo>
                    <a:lnTo>
                      <a:pt x="358" y="4"/>
                    </a:lnTo>
                    <a:lnTo>
                      <a:pt x="371" y="4"/>
                    </a:lnTo>
                    <a:lnTo>
                      <a:pt x="385" y="6"/>
                    </a:lnTo>
                    <a:lnTo>
                      <a:pt x="398" y="8"/>
                    </a:lnTo>
                    <a:lnTo>
                      <a:pt x="410" y="11"/>
                    </a:lnTo>
                    <a:lnTo>
                      <a:pt x="423" y="13"/>
                    </a:lnTo>
                    <a:lnTo>
                      <a:pt x="436" y="16"/>
                    </a:lnTo>
                    <a:lnTo>
                      <a:pt x="446" y="17"/>
                    </a:lnTo>
                    <a:lnTo>
                      <a:pt x="457" y="22"/>
                    </a:lnTo>
                    <a:lnTo>
                      <a:pt x="470" y="24"/>
                    </a:lnTo>
                    <a:lnTo>
                      <a:pt x="479" y="28"/>
                    </a:lnTo>
                    <a:lnTo>
                      <a:pt x="490" y="31"/>
                    </a:lnTo>
                    <a:lnTo>
                      <a:pt x="499" y="36"/>
                    </a:lnTo>
                    <a:lnTo>
                      <a:pt x="508" y="38"/>
                    </a:lnTo>
                    <a:lnTo>
                      <a:pt x="517" y="44"/>
                    </a:lnTo>
                    <a:lnTo>
                      <a:pt x="524" y="47"/>
                    </a:lnTo>
                    <a:lnTo>
                      <a:pt x="533" y="51"/>
                    </a:lnTo>
                    <a:lnTo>
                      <a:pt x="540" y="58"/>
                    </a:lnTo>
                    <a:lnTo>
                      <a:pt x="545" y="62"/>
                    </a:lnTo>
                    <a:lnTo>
                      <a:pt x="551" y="67"/>
                    </a:lnTo>
                    <a:lnTo>
                      <a:pt x="556" y="72"/>
                    </a:lnTo>
                    <a:lnTo>
                      <a:pt x="562" y="78"/>
                    </a:lnTo>
                    <a:lnTo>
                      <a:pt x="565" y="83"/>
                    </a:lnTo>
                    <a:lnTo>
                      <a:pt x="567" y="87"/>
                    </a:lnTo>
                    <a:lnTo>
                      <a:pt x="571" y="94"/>
                    </a:lnTo>
                    <a:lnTo>
                      <a:pt x="572" y="98"/>
                    </a:lnTo>
                    <a:lnTo>
                      <a:pt x="572" y="103"/>
                    </a:lnTo>
                    <a:lnTo>
                      <a:pt x="574" y="109"/>
                    </a:lnTo>
                    <a:lnTo>
                      <a:pt x="572" y="114"/>
                    </a:lnTo>
                    <a:lnTo>
                      <a:pt x="572" y="121"/>
                    </a:lnTo>
                    <a:lnTo>
                      <a:pt x="571" y="128"/>
                    </a:lnTo>
                    <a:lnTo>
                      <a:pt x="567" y="132"/>
                    </a:lnTo>
                    <a:lnTo>
                      <a:pt x="565" y="137"/>
                    </a:lnTo>
                    <a:lnTo>
                      <a:pt x="562" y="141"/>
                    </a:lnTo>
                    <a:lnTo>
                      <a:pt x="556" y="148"/>
                    </a:lnTo>
                    <a:lnTo>
                      <a:pt x="551" y="152"/>
                    </a:lnTo>
                    <a:lnTo>
                      <a:pt x="545" y="157"/>
                    </a:lnTo>
                    <a:lnTo>
                      <a:pt x="540" y="162"/>
                    </a:lnTo>
                    <a:lnTo>
                      <a:pt x="533" y="166"/>
                    </a:lnTo>
                    <a:lnTo>
                      <a:pt x="524" y="171"/>
                    </a:lnTo>
                    <a:lnTo>
                      <a:pt x="517" y="174"/>
                    </a:lnTo>
                    <a:lnTo>
                      <a:pt x="508" y="179"/>
                    </a:lnTo>
                    <a:lnTo>
                      <a:pt x="499" y="184"/>
                    </a:lnTo>
                    <a:lnTo>
                      <a:pt x="490" y="188"/>
                    </a:lnTo>
                    <a:lnTo>
                      <a:pt x="479" y="191"/>
                    </a:lnTo>
                    <a:lnTo>
                      <a:pt x="470" y="196"/>
                    </a:lnTo>
                    <a:lnTo>
                      <a:pt x="457" y="197"/>
                    </a:lnTo>
                    <a:lnTo>
                      <a:pt x="446" y="202"/>
                    </a:lnTo>
                    <a:lnTo>
                      <a:pt x="436" y="204"/>
                    </a:lnTo>
                    <a:lnTo>
                      <a:pt x="423" y="207"/>
                    </a:lnTo>
                    <a:lnTo>
                      <a:pt x="410" y="208"/>
                    </a:lnTo>
                    <a:lnTo>
                      <a:pt x="398" y="211"/>
                    </a:lnTo>
                    <a:lnTo>
                      <a:pt x="385" y="213"/>
                    </a:lnTo>
                    <a:lnTo>
                      <a:pt x="371" y="216"/>
                    </a:lnTo>
                    <a:lnTo>
                      <a:pt x="358" y="218"/>
                    </a:lnTo>
                    <a:lnTo>
                      <a:pt x="344" y="218"/>
                    </a:lnTo>
                    <a:lnTo>
                      <a:pt x="329" y="218"/>
                    </a:lnTo>
                    <a:lnTo>
                      <a:pt x="317" y="218"/>
                    </a:lnTo>
                    <a:lnTo>
                      <a:pt x="301" y="219"/>
                    </a:lnTo>
                    <a:lnTo>
                      <a:pt x="272" y="219"/>
                    </a:lnTo>
                    <a:lnTo>
                      <a:pt x="257" y="218"/>
                    </a:lnTo>
                    <a:lnTo>
                      <a:pt x="243" y="218"/>
                    </a:lnTo>
                    <a:lnTo>
                      <a:pt x="229" y="218"/>
                    </a:lnTo>
                    <a:lnTo>
                      <a:pt x="214" y="218"/>
                    </a:lnTo>
                    <a:lnTo>
                      <a:pt x="202" y="216"/>
                    </a:lnTo>
                    <a:lnTo>
                      <a:pt x="189" y="213"/>
                    </a:lnTo>
                    <a:lnTo>
                      <a:pt x="175" y="211"/>
                    </a:lnTo>
                    <a:lnTo>
                      <a:pt x="164" y="208"/>
                    </a:lnTo>
                    <a:lnTo>
                      <a:pt x="149" y="207"/>
                    </a:lnTo>
                    <a:lnTo>
                      <a:pt x="139" y="204"/>
                    </a:lnTo>
                    <a:lnTo>
                      <a:pt x="126" y="202"/>
                    </a:lnTo>
                    <a:lnTo>
                      <a:pt x="115" y="197"/>
                    </a:lnTo>
                    <a:lnTo>
                      <a:pt x="103" y="196"/>
                    </a:lnTo>
                    <a:lnTo>
                      <a:pt x="94" y="191"/>
                    </a:lnTo>
                    <a:lnTo>
                      <a:pt x="83" y="188"/>
                    </a:lnTo>
                    <a:lnTo>
                      <a:pt x="74" y="184"/>
                    </a:lnTo>
                    <a:lnTo>
                      <a:pt x="65" y="179"/>
                    </a:lnTo>
                    <a:lnTo>
                      <a:pt x="56" y="174"/>
                    </a:lnTo>
                    <a:lnTo>
                      <a:pt x="49" y="171"/>
                    </a:lnTo>
                    <a:lnTo>
                      <a:pt x="41" y="166"/>
                    </a:lnTo>
                    <a:lnTo>
                      <a:pt x="32" y="162"/>
                    </a:lnTo>
                    <a:lnTo>
                      <a:pt x="29" y="157"/>
                    </a:lnTo>
                    <a:lnTo>
                      <a:pt x="22" y="152"/>
                    </a:lnTo>
                    <a:lnTo>
                      <a:pt x="16" y="148"/>
                    </a:lnTo>
                    <a:lnTo>
                      <a:pt x="11" y="141"/>
                    </a:lnTo>
                    <a:lnTo>
                      <a:pt x="9" y="137"/>
                    </a:lnTo>
                    <a:lnTo>
                      <a:pt x="5" y="132"/>
                    </a:lnTo>
                    <a:lnTo>
                      <a:pt x="4" y="128"/>
                    </a:lnTo>
                    <a:lnTo>
                      <a:pt x="2" y="121"/>
                    </a:lnTo>
                    <a:lnTo>
                      <a:pt x="0" y="114"/>
                    </a:lnTo>
                    <a:lnTo>
                      <a:pt x="0" y="109"/>
                    </a:lnTo>
                    <a:lnTo>
                      <a:pt x="0" y="103"/>
                    </a:lnTo>
                    <a:lnTo>
                      <a:pt x="2" y="98"/>
                    </a:lnTo>
                    <a:lnTo>
                      <a:pt x="4" y="94"/>
                    </a:lnTo>
                    <a:lnTo>
                      <a:pt x="5" y="87"/>
                    </a:lnTo>
                    <a:lnTo>
                      <a:pt x="9" y="83"/>
                    </a:lnTo>
                    <a:lnTo>
                      <a:pt x="11" y="78"/>
                    </a:lnTo>
                    <a:lnTo>
                      <a:pt x="16" y="72"/>
                    </a:lnTo>
                    <a:lnTo>
                      <a:pt x="22" y="67"/>
                    </a:lnTo>
                    <a:lnTo>
                      <a:pt x="29" y="62"/>
                    </a:lnTo>
                    <a:lnTo>
                      <a:pt x="32" y="58"/>
                    </a:lnTo>
                    <a:lnTo>
                      <a:pt x="41" y="51"/>
                    </a:lnTo>
                    <a:lnTo>
                      <a:pt x="49" y="47"/>
                    </a:lnTo>
                    <a:lnTo>
                      <a:pt x="56" y="44"/>
                    </a:lnTo>
                    <a:lnTo>
                      <a:pt x="65" y="38"/>
                    </a:lnTo>
                    <a:lnTo>
                      <a:pt x="74" y="36"/>
                    </a:lnTo>
                    <a:lnTo>
                      <a:pt x="83" y="31"/>
                    </a:lnTo>
                    <a:lnTo>
                      <a:pt x="94" y="28"/>
                    </a:lnTo>
                    <a:lnTo>
                      <a:pt x="103" y="24"/>
                    </a:lnTo>
                    <a:lnTo>
                      <a:pt x="115" y="22"/>
                    </a:lnTo>
                    <a:lnTo>
                      <a:pt x="126" y="17"/>
                    </a:lnTo>
                    <a:lnTo>
                      <a:pt x="139" y="16"/>
                    </a:lnTo>
                    <a:lnTo>
                      <a:pt x="149" y="13"/>
                    </a:lnTo>
                    <a:lnTo>
                      <a:pt x="164" y="11"/>
                    </a:lnTo>
                    <a:lnTo>
                      <a:pt x="175" y="8"/>
                    </a:lnTo>
                    <a:lnTo>
                      <a:pt x="189" y="6"/>
                    </a:lnTo>
                    <a:lnTo>
                      <a:pt x="202" y="4"/>
                    </a:lnTo>
                    <a:lnTo>
                      <a:pt x="214" y="4"/>
                    </a:lnTo>
                    <a:lnTo>
                      <a:pt x="229" y="2"/>
                    </a:lnTo>
                    <a:lnTo>
                      <a:pt x="243" y="2"/>
                    </a:lnTo>
                    <a:lnTo>
                      <a:pt x="257" y="0"/>
                    </a:lnTo>
                    <a:lnTo>
                      <a:pt x="272" y="0"/>
                    </a:lnTo>
                    <a:lnTo>
                      <a:pt x="286" y="0"/>
                    </a:lnTo>
                  </a:path>
                </a:pathLst>
              </a:custGeom>
              <a:solidFill>
                <a:srgbClr val="FFFFFF"/>
              </a:solidFill>
              <a:ln w="12699" cap="rnd" cmpd="sng">
                <a:solidFill>
                  <a:srgbClr val="000000"/>
                </a:solidFill>
                <a:prstDash val="solid"/>
                <a:round/>
                <a:headEnd type="none" w="sm" len="sm"/>
                <a:tailEnd type="none" w="sm" len="sm"/>
              </a:ln>
            </p:spPr>
            <p:txBody>
              <a:bodyPr/>
              <a:lstStyle/>
              <a:p>
                <a:endParaRPr lang="en-US" sz="2400">
                  <a:latin typeface="Book Antiqua" panose="02040602050305030304" pitchFamily="18" charset="0"/>
                </a:endParaRPr>
              </a:p>
            </p:txBody>
          </p:sp>
        </p:grpSp>
      </p:grpSp>
      <p:sp>
        <p:nvSpPr>
          <p:cNvPr id="779279" name="Rectangle 15">
            <a:extLst>
              <a:ext uri="{FF2B5EF4-FFF2-40B4-BE49-F238E27FC236}">
                <a16:creationId xmlns:a16="http://schemas.microsoft.com/office/drawing/2014/main" id="{9E74B501-8C50-4F06-8379-E6AD9149B6EA}"/>
              </a:ext>
            </a:extLst>
          </p:cNvPr>
          <p:cNvSpPr>
            <a:spLocks noChangeArrowheads="1"/>
          </p:cNvSpPr>
          <p:nvPr/>
        </p:nvSpPr>
        <p:spPr bwMode="auto">
          <a:xfrm>
            <a:off x="-5688" y="4468813"/>
            <a:ext cx="12197688" cy="140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buFontTx/>
              <a:buNone/>
            </a:pPr>
            <a:r>
              <a:rPr lang="en-US" altLang="en-US" sz="2400" dirty="0">
                <a:latin typeface="Book Antiqua" panose="02040602050305030304" pitchFamily="18" charset="0"/>
              </a:rPr>
              <a:t>Physical count of items made at periodic intervals. </a:t>
            </a:r>
          </a:p>
          <a:p>
            <a:pPr>
              <a:buFontTx/>
              <a:buNone/>
            </a:pPr>
            <a:r>
              <a:rPr lang="en-US" altLang="en-US" sz="2400" dirty="0">
                <a:solidFill>
                  <a:srgbClr val="C00000"/>
                </a:solidFill>
                <a:latin typeface="Book Antiqua" panose="02040602050305030304" pitchFamily="18" charset="0"/>
              </a:rPr>
              <a:t>Disadvantage:  no information on inventory between two counts. </a:t>
            </a:r>
          </a:p>
          <a:p>
            <a:pPr>
              <a:buFontTx/>
              <a:buNone/>
            </a:pPr>
            <a:r>
              <a:rPr lang="en-US" altLang="en-US" sz="2400" dirty="0">
                <a:solidFill>
                  <a:srgbClr val="C00000"/>
                </a:solidFill>
                <a:latin typeface="Book Antiqua" panose="02040602050305030304" pitchFamily="18" charset="0"/>
              </a:rPr>
              <a:t>Advantage: order for several items are made at the same time.</a:t>
            </a:r>
          </a:p>
        </p:txBody>
      </p:sp>
    </p:spTree>
    <p:extLst>
      <p:ext uri="{BB962C8B-B14F-4D97-AF65-F5344CB8AC3E}">
        <p14:creationId xmlns:p14="http://schemas.microsoft.com/office/powerpoint/2010/main" val="147964318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79266">
                                            <p:txEl>
                                              <p:pRg st="0" end="0"/>
                                            </p:txEl>
                                          </p:spTgt>
                                        </p:tgtEl>
                                        <p:attrNameLst>
                                          <p:attrName>style.visibility</p:attrName>
                                        </p:attrNameLst>
                                      </p:cBhvr>
                                      <p:to>
                                        <p:strVal val="visible"/>
                                      </p:to>
                                    </p:set>
                                    <p:animEffect transition="in" filter="dissolve">
                                      <p:cBhvr>
                                        <p:cTn id="7" dur="500"/>
                                        <p:tgtEl>
                                          <p:spTgt spid="77926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79266">
                                            <p:txEl>
                                              <p:pRg st="1" end="1"/>
                                            </p:txEl>
                                          </p:spTgt>
                                        </p:tgtEl>
                                        <p:attrNameLst>
                                          <p:attrName>style.visibility</p:attrName>
                                        </p:attrNameLst>
                                      </p:cBhvr>
                                      <p:to>
                                        <p:strVal val="visible"/>
                                      </p:to>
                                    </p:set>
                                    <p:animEffect transition="in" filter="dissolve">
                                      <p:cBhvr>
                                        <p:cTn id="12" dur="500"/>
                                        <p:tgtEl>
                                          <p:spTgt spid="77926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79266">
                                            <p:txEl>
                                              <p:pRg st="2" end="2"/>
                                            </p:txEl>
                                          </p:spTgt>
                                        </p:tgtEl>
                                        <p:attrNameLst>
                                          <p:attrName>style.visibility</p:attrName>
                                        </p:attrNameLst>
                                      </p:cBhvr>
                                      <p:to>
                                        <p:strVal val="visible"/>
                                      </p:to>
                                    </p:set>
                                    <p:animEffect transition="in" filter="dissolve">
                                      <p:cBhvr>
                                        <p:cTn id="17" dur="500"/>
                                        <p:tgtEl>
                                          <p:spTgt spid="77926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dissolve">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79279"/>
                                        </p:tgtEl>
                                        <p:attrNameLst>
                                          <p:attrName>style.visibility</p:attrName>
                                        </p:attrNameLst>
                                      </p:cBhvr>
                                      <p:to>
                                        <p:strVal val="visible"/>
                                      </p:to>
                                    </p:set>
                                    <p:animEffect transition="in" filter="dissolve">
                                      <p:cBhvr>
                                        <p:cTn id="27" dur="500"/>
                                        <p:tgtEl>
                                          <p:spTgt spid="7792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9266" grpId="0" build="p"/>
      <p:bldP spid="77927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0290" name="Rectangle 2">
            <a:extLst>
              <a:ext uri="{FF2B5EF4-FFF2-40B4-BE49-F238E27FC236}">
                <a16:creationId xmlns:a16="http://schemas.microsoft.com/office/drawing/2014/main" id="{1A34409D-6793-4FC1-9B08-2BB1975078B1}"/>
              </a:ext>
            </a:extLst>
          </p:cNvPr>
          <p:cNvSpPr>
            <a:spLocks noGrp="1" noChangeArrowheads="1"/>
          </p:cNvSpPr>
          <p:nvPr>
            <p:ph type="body" idx="1"/>
          </p:nvPr>
        </p:nvSpPr>
        <p:spPr>
          <a:xfrm>
            <a:off x="37730" y="857160"/>
            <a:ext cx="12154270" cy="1531938"/>
          </a:xfrm>
          <a:noFill/>
        </p:spPr>
        <p:txBody>
          <a:bodyPr lIns="90488" tIns="44450" rIns="90488" bIns="44450"/>
          <a:lstStyle/>
          <a:p>
            <a:pPr>
              <a:lnSpc>
                <a:spcPct val="80000"/>
              </a:lnSpc>
              <a:buFontTx/>
              <a:buNone/>
            </a:pPr>
            <a:r>
              <a:rPr lang="en-US" altLang="en-US" sz="2400" dirty="0">
                <a:latin typeface="Book Antiqua" panose="02040602050305030304" pitchFamily="18" charset="0"/>
              </a:rPr>
              <a:t>When inventory reaches </a:t>
            </a:r>
            <a:r>
              <a:rPr lang="en-US" altLang="en-US" sz="2400" dirty="0">
                <a:solidFill>
                  <a:srgbClr val="C00000"/>
                </a:solidFill>
                <a:latin typeface="Book Antiqua" panose="02040602050305030304" pitchFamily="18" charset="0"/>
              </a:rPr>
              <a:t>ROP</a:t>
            </a:r>
            <a:r>
              <a:rPr lang="en-US" altLang="en-US" sz="2400" dirty="0">
                <a:solidFill>
                  <a:schemeClr val="accent2"/>
                </a:solidFill>
                <a:latin typeface="Book Antiqua" panose="02040602050305030304" pitchFamily="18" charset="0"/>
              </a:rPr>
              <a:t> </a:t>
            </a:r>
            <a:r>
              <a:rPr lang="en-US" altLang="en-US" sz="2400" dirty="0">
                <a:latin typeface="Book Antiqua" panose="02040602050305030304" pitchFamily="18" charset="0"/>
              </a:rPr>
              <a:t>an order of </a:t>
            </a:r>
            <a:r>
              <a:rPr lang="en-US" altLang="en-US" sz="2400" dirty="0">
                <a:solidFill>
                  <a:srgbClr val="C00000"/>
                </a:solidFill>
                <a:latin typeface="Book Antiqua" panose="02040602050305030304" pitchFamily="18" charset="0"/>
              </a:rPr>
              <a:t>EOQ</a:t>
            </a:r>
            <a:r>
              <a:rPr lang="en-US" altLang="en-US" sz="2400" dirty="0">
                <a:latin typeface="Book Antiqua" panose="02040602050305030304" pitchFamily="18" charset="0"/>
              </a:rPr>
              <a:t> (Economic Order Quantity)  units is placed.</a:t>
            </a:r>
          </a:p>
          <a:p>
            <a:pPr>
              <a:lnSpc>
                <a:spcPct val="80000"/>
              </a:lnSpc>
              <a:buFontTx/>
              <a:buNone/>
            </a:pPr>
            <a:r>
              <a:rPr lang="en-US" altLang="en-US" sz="2400" dirty="0">
                <a:latin typeface="Book Antiqua" panose="02040602050305030304" pitchFamily="18" charset="0"/>
              </a:rPr>
              <a:t>The quantity of order is fixed but the timing of order is variable. </a:t>
            </a:r>
          </a:p>
          <a:p>
            <a:pPr>
              <a:lnSpc>
                <a:spcPct val="80000"/>
              </a:lnSpc>
              <a:buFontTx/>
              <a:buNone/>
            </a:pPr>
            <a:r>
              <a:rPr lang="en-US" altLang="en-US" sz="2400" dirty="0">
                <a:latin typeface="Book Antiqua" panose="02040602050305030304" pitchFamily="18" charset="0"/>
              </a:rPr>
              <a:t>ROP is defined in terms of quantity (inventory on hand).</a:t>
            </a:r>
          </a:p>
        </p:txBody>
      </p:sp>
      <p:sp>
        <p:nvSpPr>
          <p:cNvPr id="13316" name="Text Box 4">
            <a:extLst>
              <a:ext uri="{FF2B5EF4-FFF2-40B4-BE49-F238E27FC236}">
                <a16:creationId xmlns:a16="http://schemas.microsoft.com/office/drawing/2014/main" id="{A7C7107B-4A0A-450B-847E-18098F418ED6}"/>
              </a:ext>
            </a:extLst>
          </p:cNvPr>
          <p:cNvSpPr txBox="1">
            <a:spLocks noChangeArrowheads="1"/>
          </p:cNvSpPr>
          <p:nvPr/>
        </p:nvSpPr>
        <p:spPr bwMode="auto">
          <a:xfrm>
            <a:off x="0" y="-18275"/>
            <a:ext cx="12192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spcAft>
                <a:spcPts val="600"/>
              </a:spcAft>
              <a:buNone/>
            </a:pPr>
            <a:r>
              <a:rPr lang="en-US" altLang="en-US" dirty="0">
                <a:solidFill>
                  <a:schemeClr val="bg1"/>
                </a:solidFill>
                <a:latin typeface="Impact" pitchFamily="34" charset="0"/>
              </a:rPr>
              <a:t>Perpetual Inventory Systems  </a:t>
            </a:r>
          </a:p>
        </p:txBody>
      </p:sp>
      <p:grpSp>
        <p:nvGrpSpPr>
          <p:cNvPr id="2" name="Group 23">
            <a:extLst>
              <a:ext uri="{FF2B5EF4-FFF2-40B4-BE49-F238E27FC236}">
                <a16:creationId xmlns:a16="http://schemas.microsoft.com/office/drawing/2014/main" id="{B1524360-EE09-476E-926E-3A70A5F292DB}"/>
              </a:ext>
            </a:extLst>
          </p:cNvPr>
          <p:cNvGrpSpPr>
            <a:grpSpLocks/>
          </p:cNvGrpSpPr>
          <p:nvPr/>
        </p:nvGrpSpPr>
        <p:grpSpPr bwMode="auto">
          <a:xfrm>
            <a:off x="1600200" y="2398714"/>
            <a:ext cx="9144000" cy="2282825"/>
            <a:chOff x="0" y="2795"/>
            <a:chExt cx="5760" cy="1438"/>
          </a:xfrm>
        </p:grpSpPr>
        <p:sp>
          <p:nvSpPr>
            <p:cNvPr id="13319" name="Rectangle 5">
              <a:extLst>
                <a:ext uri="{FF2B5EF4-FFF2-40B4-BE49-F238E27FC236}">
                  <a16:creationId xmlns:a16="http://schemas.microsoft.com/office/drawing/2014/main" id="{556C8F71-E79C-4FD6-99D1-E2263B43C7D1}"/>
                </a:ext>
              </a:extLst>
            </p:cNvPr>
            <p:cNvSpPr>
              <a:spLocks noChangeArrowheads="1"/>
            </p:cNvSpPr>
            <p:nvPr/>
          </p:nvSpPr>
          <p:spPr bwMode="auto">
            <a:xfrm>
              <a:off x="0" y="2795"/>
              <a:ext cx="2530"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dirty="0">
                  <a:latin typeface="Book Antiqua" panose="02040602050305030304" pitchFamily="18" charset="0"/>
                </a:rPr>
                <a:t>Two-Bin System (Perpetual)</a:t>
              </a:r>
            </a:p>
          </p:txBody>
        </p:sp>
        <p:grpSp>
          <p:nvGrpSpPr>
            <p:cNvPr id="13320" name="Group 6">
              <a:extLst>
                <a:ext uri="{FF2B5EF4-FFF2-40B4-BE49-F238E27FC236}">
                  <a16:creationId xmlns:a16="http://schemas.microsoft.com/office/drawing/2014/main" id="{B75C5D06-603F-406C-8257-87CB337F25CC}"/>
                </a:ext>
              </a:extLst>
            </p:cNvPr>
            <p:cNvGrpSpPr>
              <a:grpSpLocks/>
            </p:cNvGrpSpPr>
            <p:nvPr/>
          </p:nvGrpSpPr>
          <p:grpSpPr bwMode="auto">
            <a:xfrm>
              <a:off x="1429" y="3161"/>
              <a:ext cx="516" cy="748"/>
              <a:chOff x="864" y="1488"/>
              <a:chExt cx="601" cy="748"/>
            </a:xfrm>
          </p:grpSpPr>
          <p:sp>
            <p:nvSpPr>
              <p:cNvPr id="13330" name="Freeform 7">
                <a:extLst>
                  <a:ext uri="{FF2B5EF4-FFF2-40B4-BE49-F238E27FC236}">
                    <a16:creationId xmlns:a16="http://schemas.microsoft.com/office/drawing/2014/main" id="{B8CE5BAA-C488-4325-BBAB-765510520822}"/>
                  </a:ext>
                </a:extLst>
              </p:cNvPr>
              <p:cNvSpPr>
                <a:spLocks/>
              </p:cNvSpPr>
              <p:nvPr/>
            </p:nvSpPr>
            <p:spPr bwMode="auto">
              <a:xfrm>
                <a:off x="900" y="1643"/>
                <a:ext cx="565" cy="593"/>
              </a:xfrm>
              <a:custGeom>
                <a:avLst/>
                <a:gdLst>
                  <a:gd name="T0" fmla="*/ 562 w 565"/>
                  <a:gd name="T1" fmla="*/ 11 h 593"/>
                  <a:gd name="T2" fmla="*/ 555 w 565"/>
                  <a:gd name="T3" fmla="*/ 27 h 593"/>
                  <a:gd name="T4" fmla="*/ 541 w 565"/>
                  <a:gd name="T5" fmla="*/ 41 h 593"/>
                  <a:gd name="T6" fmla="*/ 524 w 565"/>
                  <a:gd name="T7" fmla="*/ 55 h 593"/>
                  <a:gd name="T8" fmla="*/ 499 w 565"/>
                  <a:gd name="T9" fmla="*/ 68 h 593"/>
                  <a:gd name="T10" fmla="*/ 471 w 565"/>
                  <a:gd name="T11" fmla="*/ 80 h 593"/>
                  <a:gd name="T12" fmla="*/ 438 w 565"/>
                  <a:gd name="T13" fmla="*/ 90 h 593"/>
                  <a:gd name="T14" fmla="*/ 403 w 565"/>
                  <a:gd name="T15" fmla="*/ 96 h 593"/>
                  <a:gd name="T16" fmla="*/ 365 w 565"/>
                  <a:gd name="T17" fmla="*/ 103 h 593"/>
                  <a:gd name="T18" fmla="*/ 323 w 565"/>
                  <a:gd name="T19" fmla="*/ 106 h 593"/>
                  <a:gd name="T20" fmla="*/ 267 w 565"/>
                  <a:gd name="T21" fmla="*/ 107 h 593"/>
                  <a:gd name="T22" fmla="*/ 225 w 565"/>
                  <a:gd name="T23" fmla="*/ 106 h 593"/>
                  <a:gd name="T24" fmla="*/ 186 w 565"/>
                  <a:gd name="T25" fmla="*/ 101 h 593"/>
                  <a:gd name="T26" fmla="*/ 146 w 565"/>
                  <a:gd name="T27" fmla="*/ 95 h 593"/>
                  <a:gd name="T28" fmla="*/ 113 w 565"/>
                  <a:gd name="T29" fmla="*/ 86 h 593"/>
                  <a:gd name="T30" fmla="*/ 82 w 565"/>
                  <a:gd name="T31" fmla="*/ 77 h 593"/>
                  <a:gd name="T32" fmla="*/ 55 w 565"/>
                  <a:gd name="T33" fmla="*/ 63 h 593"/>
                  <a:gd name="T34" fmla="*/ 31 w 565"/>
                  <a:gd name="T35" fmla="*/ 51 h 593"/>
                  <a:gd name="T36" fmla="*/ 16 w 565"/>
                  <a:gd name="T37" fmla="*/ 37 h 593"/>
                  <a:gd name="T38" fmla="*/ 5 w 565"/>
                  <a:gd name="T39" fmla="*/ 22 h 593"/>
                  <a:gd name="T40" fmla="*/ 0 w 565"/>
                  <a:gd name="T41" fmla="*/ 5 h 593"/>
                  <a:gd name="T42" fmla="*/ 0 w 565"/>
                  <a:gd name="T43" fmla="*/ 492 h 593"/>
                  <a:gd name="T44" fmla="*/ 5 w 565"/>
                  <a:gd name="T45" fmla="*/ 506 h 593"/>
                  <a:gd name="T46" fmla="*/ 16 w 565"/>
                  <a:gd name="T47" fmla="*/ 525 h 593"/>
                  <a:gd name="T48" fmla="*/ 31 w 565"/>
                  <a:gd name="T49" fmla="*/ 537 h 593"/>
                  <a:gd name="T50" fmla="*/ 55 w 565"/>
                  <a:gd name="T51" fmla="*/ 553 h 593"/>
                  <a:gd name="T52" fmla="*/ 82 w 565"/>
                  <a:gd name="T53" fmla="*/ 562 h 593"/>
                  <a:gd name="T54" fmla="*/ 113 w 565"/>
                  <a:gd name="T55" fmla="*/ 572 h 593"/>
                  <a:gd name="T56" fmla="*/ 146 w 565"/>
                  <a:gd name="T57" fmla="*/ 580 h 593"/>
                  <a:gd name="T58" fmla="*/ 186 w 565"/>
                  <a:gd name="T59" fmla="*/ 586 h 593"/>
                  <a:gd name="T60" fmla="*/ 225 w 565"/>
                  <a:gd name="T61" fmla="*/ 592 h 593"/>
                  <a:gd name="T62" fmla="*/ 267 w 565"/>
                  <a:gd name="T63" fmla="*/ 592 h 593"/>
                  <a:gd name="T64" fmla="*/ 323 w 565"/>
                  <a:gd name="T65" fmla="*/ 592 h 593"/>
                  <a:gd name="T66" fmla="*/ 365 w 565"/>
                  <a:gd name="T67" fmla="*/ 588 h 593"/>
                  <a:gd name="T68" fmla="*/ 403 w 565"/>
                  <a:gd name="T69" fmla="*/ 583 h 593"/>
                  <a:gd name="T70" fmla="*/ 438 w 565"/>
                  <a:gd name="T71" fmla="*/ 575 h 593"/>
                  <a:gd name="T72" fmla="*/ 471 w 565"/>
                  <a:gd name="T73" fmla="*/ 566 h 593"/>
                  <a:gd name="T74" fmla="*/ 499 w 565"/>
                  <a:gd name="T75" fmla="*/ 556 h 593"/>
                  <a:gd name="T76" fmla="*/ 524 w 565"/>
                  <a:gd name="T77" fmla="*/ 542 h 593"/>
                  <a:gd name="T78" fmla="*/ 541 w 565"/>
                  <a:gd name="T79" fmla="*/ 528 h 593"/>
                  <a:gd name="T80" fmla="*/ 555 w 565"/>
                  <a:gd name="T81" fmla="*/ 513 h 593"/>
                  <a:gd name="T82" fmla="*/ 562 w 565"/>
                  <a:gd name="T83" fmla="*/ 498 h 593"/>
                  <a:gd name="T84" fmla="*/ 564 w 565"/>
                  <a:gd name="T85" fmla="*/ 0 h 59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65"/>
                  <a:gd name="T130" fmla="*/ 0 h 593"/>
                  <a:gd name="T131" fmla="*/ 565 w 565"/>
                  <a:gd name="T132" fmla="*/ 593 h 59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65" h="593">
                    <a:moveTo>
                      <a:pt x="564" y="0"/>
                    </a:moveTo>
                    <a:lnTo>
                      <a:pt x="562" y="5"/>
                    </a:lnTo>
                    <a:lnTo>
                      <a:pt x="562" y="11"/>
                    </a:lnTo>
                    <a:lnTo>
                      <a:pt x="561" y="18"/>
                    </a:lnTo>
                    <a:lnTo>
                      <a:pt x="557" y="22"/>
                    </a:lnTo>
                    <a:lnTo>
                      <a:pt x="555" y="27"/>
                    </a:lnTo>
                    <a:lnTo>
                      <a:pt x="552" y="30"/>
                    </a:lnTo>
                    <a:lnTo>
                      <a:pt x="546" y="37"/>
                    </a:lnTo>
                    <a:lnTo>
                      <a:pt x="541" y="41"/>
                    </a:lnTo>
                    <a:lnTo>
                      <a:pt x="536" y="46"/>
                    </a:lnTo>
                    <a:lnTo>
                      <a:pt x="531" y="51"/>
                    </a:lnTo>
                    <a:lnTo>
                      <a:pt x="524" y="55"/>
                    </a:lnTo>
                    <a:lnTo>
                      <a:pt x="515" y="60"/>
                    </a:lnTo>
                    <a:lnTo>
                      <a:pt x="508" y="63"/>
                    </a:lnTo>
                    <a:lnTo>
                      <a:pt x="499" y="68"/>
                    </a:lnTo>
                    <a:lnTo>
                      <a:pt x="490" y="73"/>
                    </a:lnTo>
                    <a:lnTo>
                      <a:pt x="481" y="77"/>
                    </a:lnTo>
                    <a:lnTo>
                      <a:pt x="471" y="80"/>
                    </a:lnTo>
                    <a:lnTo>
                      <a:pt x="462" y="85"/>
                    </a:lnTo>
                    <a:lnTo>
                      <a:pt x="449" y="86"/>
                    </a:lnTo>
                    <a:lnTo>
                      <a:pt x="438" y="90"/>
                    </a:lnTo>
                    <a:lnTo>
                      <a:pt x="428" y="92"/>
                    </a:lnTo>
                    <a:lnTo>
                      <a:pt x="416" y="95"/>
                    </a:lnTo>
                    <a:lnTo>
                      <a:pt x="403" y="96"/>
                    </a:lnTo>
                    <a:lnTo>
                      <a:pt x="391" y="98"/>
                    </a:lnTo>
                    <a:lnTo>
                      <a:pt x="378" y="101"/>
                    </a:lnTo>
                    <a:lnTo>
                      <a:pt x="365" y="103"/>
                    </a:lnTo>
                    <a:lnTo>
                      <a:pt x="352" y="106"/>
                    </a:lnTo>
                    <a:lnTo>
                      <a:pt x="338" y="106"/>
                    </a:lnTo>
                    <a:lnTo>
                      <a:pt x="323" y="106"/>
                    </a:lnTo>
                    <a:lnTo>
                      <a:pt x="311" y="106"/>
                    </a:lnTo>
                    <a:lnTo>
                      <a:pt x="296" y="107"/>
                    </a:lnTo>
                    <a:lnTo>
                      <a:pt x="267" y="107"/>
                    </a:lnTo>
                    <a:lnTo>
                      <a:pt x="253" y="106"/>
                    </a:lnTo>
                    <a:lnTo>
                      <a:pt x="239" y="106"/>
                    </a:lnTo>
                    <a:lnTo>
                      <a:pt x="225" y="106"/>
                    </a:lnTo>
                    <a:lnTo>
                      <a:pt x="210" y="106"/>
                    </a:lnTo>
                    <a:lnTo>
                      <a:pt x="198" y="103"/>
                    </a:lnTo>
                    <a:lnTo>
                      <a:pt x="186" y="101"/>
                    </a:lnTo>
                    <a:lnTo>
                      <a:pt x="172" y="98"/>
                    </a:lnTo>
                    <a:lnTo>
                      <a:pt x="161" y="96"/>
                    </a:lnTo>
                    <a:lnTo>
                      <a:pt x="146" y="95"/>
                    </a:lnTo>
                    <a:lnTo>
                      <a:pt x="137" y="92"/>
                    </a:lnTo>
                    <a:lnTo>
                      <a:pt x="124" y="90"/>
                    </a:lnTo>
                    <a:lnTo>
                      <a:pt x="113" y="86"/>
                    </a:lnTo>
                    <a:lnTo>
                      <a:pt x="101" y="85"/>
                    </a:lnTo>
                    <a:lnTo>
                      <a:pt x="92" y="80"/>
                    </a:lnTo>
                    <a:lnTo>
                      <a:pt x="82" y="77"/>
                    </a:lnTo>
                    <a:lnTo>
                      <a:pt x="73" y="73"/>
                    </a:lnTo>
                    <a:lnTo>
                      <a:pt x="64" y="68"/>
                    </a:lnTo>
                    <a:lnTo>
                      <a:pt x="55" y="63"/>
                    </a:lnTo>
                    <a:lnTo>
                      <a:pt x="48" y="60"/>
                    </a:lnTo>
                    <a:lnTo>
                      <a:pt x="40" y="55"/>
                    </a:lnTo>
                    <a:lnTo>
                      <a:pt x="31" y="51"/>
                    </a:lnTo>
                    <a:lnTo>
                      <a:pt x="28" y="46"/>
                    </a:lnTo>
                    <a:lnTo>
                      <a:pt x="22" y="41"/>
                    </a:lnTo>
                    <a:lnTo>
                      <a:pt x="16" y="37"/>
                    </a:lnTo>
                    <a:lnTo>
                      <a:pt x="11" y="30"/>
                    </a:lnTo>
                    <a:lnTo>
                      <a:pt x="9" y="27"/>
                    </a:lnTo>
                    <a:lnTo>
                      <a:pt x="5" y="22"/>
                    </a:lnTo>
                    <a:lnTo>
                      <a:pt x="4" y="18"/>
                    </a:lnTo>
                    <a:lnTo>
                      <a:pt x="2" y="11"/>
                    </a:lnTo>
                    <a:lnTo>
                      <a:pt x="0" y="5"/>
                    </a:lnTo>
                    <a:lnTo>
                      <a:pt x="0" y="0"/>
                    </a:lnTo>
                    <a:lnTo>
                      <a:pt x="0" y="485"/>
                    </a:lnTo>
                    <a:lnTo>
                      <a:pt x="0" y="492"/>
                    </a:lnTo>
                    <a:lnTo>
                      <a:pt x="2" y="498"/>
                    </a:lnTo>
                    <a:lnTo>
                      <a:pt x="4" y="503"/>
                    </a:lnTo>
                    <a:lnTo>
                      <a:pt x="5" y="506"/>
                    </a:lnTo>
                    <a:lnTo>
                      <a:pt x="9" y="513"/>
                    </a:lnTo>
                    <a:lnTo>
                      <a:pt x="11" y="520"/>
                    </a:lnTo>
                    <a:lnTo>
                      <a:pt x="16" y="525"/>
                    </a:lnTo>
                    <a:lnTo>
                      <a:pt x="22" y="528"/>
                    </a:lnTo>
                    <a:lnTo>
                      <a:pt x="28" y="533"/>
                    </a:lnTo>
                    <a:lnTo>
                      <a:pt x="31" y="537"/>
                    </a:lnTo>
                    <a:lnTo>
                      <a:pt x="40" y="542"/>
                    </a:lnTo>
                    <a:lnTo>
                      <a:pt x="48" y="547"/>
                    </a:lnTo>
                    <a:lnTo>
                      <a:pt x="55" y="553"/>
                    </a:lnTo>
                    <a:lnTo>
                      <a:pt x="64" y="556"/>
                    </a:lnTo>
                    <a:lnTo>
                      <a:pt x="73" y="560"/>
                    </a:lnTo>
                    <a:lnTo>
                      <a:pt x="82" y="562"/>
                    </a:lnTo>
                    <a:lnTo>
                      <a:pt x="92" y="566"/>
                    </a:lnTo>
                    <a:lnTo>
                      <a:pt x="101" y="570"/>
                    </a:lnTo>
                    <a:lnTo>
                      <a:pt x="113" y="572"/>
                    </a:lnTo>
                    <a:lnTo>
                      <a:pt x="124" y="575"/>
                    </a:lnTo>
                    <a:lnTo>
                      <a:pt x="137" y="580"/>
                    </a:lnTo>
                    <a:lnTo>
                      <a:pt x="146" y="580"/>
                    </a:lnTo>
                    <a:lnTo>
                      <a:pt x="161" y="583"/>
                    </a:lnTo>
                    <a:lnTo>
                      <a:pt x="172" y="586"/>
                    </a:lnTo>
                    <a:lnTo>
                      <a:pt x="186" y="586"/>
                    </a:lnTo>
                    <a:lnTo>
                      <a:pt x="198" y="588"/>
                    </a:lnTo>
                    <a:lnTo>
                      <a:pt x="210" y="591"/>
                    </a:lnTo>
                    <a:lnTo>
                      <a:pt x="225" y="592"/>
                    </a:lnTo>
                    <a:lnTo>
                      <a:pt x="239" y="592"/>
                    </a:lnTo>
                    <a:lnTo>
                      <a:pt x="253" y="592"/>
                    </a:lnTo>
                    <a:lnTo>
                      <a:pt x="267" y="592"/>
                    </a:lnTo>
                    <a:lnTo>
                      <a:pt x="296" y="592"/>
                    </a:lnTo>
                    <a:lnTo>
                      <a:pt x="311" y="592"/>
                    </a:lnTo>
                    <a:lnTo>
                      <a:pt x="323" y="592"/>
                    </a:lnTo>
                    <a:lnTo>
                      <a:pt x="338" y="592"/>
                    </a:lnTo>
                    <a:lnTo>
                      <a:pt x="352" y="591"/>
                    </a:lnTo>
                    <a:lnTo>
                      <a:pt x="365" y="588"/>
                    </a:lnTo>
                    <a:lnTo>
                      <a:pt x="378" y="586"/>
                    </a:lnTo>
                    <a:lnTo>
                      <a:pt x="391" y="586"/>
                    </a:lnTo>
                    <a:lnTo>
                      <a:pt x="403" y="583"/>
                    </a:lnTo>
                    <a:lnTo>
                      <a:pt x="416" y="580"/>
                    </a:lnTo>
                    <a:lnTo>
                      <a:pt x="428" y="580"/>
                    </a:lnTo>
                    <a:lnTo>
                      <a:pt x="438" y="575"/>
                    </a:lnTo>
                    <a:lnTo>
                      <a:pt x="449" y="572"/>
                    </a:lnTo>
                    <a:lnTo>
                      <a:pt x="462" y="570"/>
                    </a:lnTo>
                    <a:lnTo>
                      <a:pt x="471" y="566"/>
                    </a:lnTo>
                    <a:lnTo>
                      <a:pt x="481" y="562"/>
                    </a:lnTo>
                    <a:lnTo>
                      <a:pt x="490" y="560"/>
                    </a:lnTo>
                    <a:lnTo>
                      <a:pt x="499" y="556"/>
                    </a:lnTo>
                    <a:lnTo>
                      <a:pt x="508" y="553"/>
                    </a:lnTo>
                    <a:lnTo>
                      <a:pt x="515" y="547"/>
                    </a:lnTo>
                    <a:lnTo>
                      <a:pt x="524" y="542"/>
                    </a:lnTo>
                    <a:lnTo>
                      <a:pt x="531" y="537"/>
                    </a:lnTo>
                    <a:lnTo>
                      <a:pt x="536" y="533"/>
                    </a:lnTo>
                    <a:lnTo>
                      <a:pt x="541" y="528"/>
                    </a:lnTo>
                    <a:lnTo>
                      <a:pt x="546" y="525"/>
                    </a:lnTo>
                    <a:lnTo>
                      <a:pt x="552" y="520"/>
                    </a:lnTo>
                    <a:lnTo>
                      <a:pt x="555" y="513"/>
                    </a:lnTo>
                    <a:lnTo>
                      <a:pt x="557" y="506"/>
                    </a:lnTo>
                    <a:lnTo>
                      <a:pt x="561" y="503"/>
                    </a:lnTo>
                    <a:lnTo>
                      <a:pt x="562" y="498"/>
                    </a:lnTo>
                    <a:lnTo>
                      <a:pt x="562" y="492"/>
                    </a:lnTo>
                    <a:lnTo>
                      <a:pt x="564" y="485"/>
                    </a:lnTo>
                    <a:lnTo>
                      <a:pt x="564" y="0"/>
                    </a:lnTo>
                  </a:path>
                </a:pathLst>
              </a:custGeom>
              <a:solidFill>
                <a:srgbClr val="80808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en-US" sz="2400">
                  <a:latin typeface="Book Antiqua" panose="02040602050305030304" pitchFamily="18" charset="0"/>
                </a:endParaRPr>
              </a:p>
            </p:txBody>
          </p:sp>
          <p:sp>
            <p:nvSpPr>
              <p:cNvPr id="13331" name="Freeform 8">
                <a:extLst>
                  <a:ext uri="{FF2B5EF4-FFF2-40B4-BE49-F238E27FC236}">
                    <a16:creationId xmlns:a16="http://schemas.microsoft.com/office/drawing/2014/main" id="{9223FFBA-9CF4-4017-9CAE-49A9C1C5A537}"/>
                  </a:ext>
                </a:extLst>
              </p:cNvPr>
              <p:cNvSpPr>
                <a:spLocks/>
              </p:cNvSpPr>
              <p:nvPr/>
            </p:nvSpPr>
            <p:spPr bwMode="auto">
              <a:xfrm>
                <a:off x="900" y="1533"/>
                <a:ext cx="565" cy="208"/>
              </a:xfrm>
              <a:custGeom>
                <a:avLst/>
                <a:gdLst>
                  <a:gd name="T0" fmla="*/ 311 w 565"/>
                  <a:gd name="T1" fmla="*/ 0 h 208"/>
                  <a:gd name="T2" fmla="*/ 352 w 565"/>
                  <a:gd name="T3" fmla="*/ 5 h 208"/>
                  <a:gd name="T4" fmla="*/ 391 w 565"/>
                  <a:gd name="T5" fmla="*/ 8 h 208"/>
                  <a:gd name="T6" fmla="*/ 428 w 565"/>
                  <a:gd name="T7" fmla="*/ 15 h 208"/>
                  <a:gd name="T8" fmla="*/ 462 w 565"/>
                  <a:gd name="T9" fmla="*/ 23 h 208"/>
                  <a:gd name="T10" fmla="*/ 490 w 565"/>
                  <a:gd name="T11" fmla="*/ 33 h 208"/>
                  <a:gd name="T12" fmla="*/ 515 w 565"/>
                  <a:gd name="T13" fmla="*/ 45 h 208"/>
                  <a:gd name="T14" fmla="*/ 536 w 565"/>
                  <a:gd name="T15" fmla="*/ 58 h 208"/>
                  <a:gd name="T16" fmla="*/ 552 w 565"/>
                  <a:gd name="T17" fmla="*/ 73 h 208"/>
                  <a:gd name="T18" fmla="*/ 561 w 565"/>
                  <a:gd name="T19" fmla="*/ 90 h 208"/>
                  <a:gd name="T20" fmla="*/ 564 w 565"/>
                  <a:gd name="T21" fmla="*/ 103 h 208"/>
                  <a:gd name="T22" fmla="*/ 561 w 565"/>
                  <a:gd name="T23" fmla="*/ 121 h 208"/>
                  <a:gd name="T24" fmla="*/ 552 w 565"/>
                  <a:gd name="T25" fmla="*/ 133 h 208"/>
                  <a:gd name="T26" fmla="*/ 536 w 565"/>
                  <a:gd name="T27" fmla="*/ 148 h 208"/>
                  <a:gd name="T28" fmla="*/ 515 w 565"/>
                  <a:gd name="T29" fmla="*/ 161 h 208"/>
                  <a:gd name="T30" fmla="*/ 490 w 565"/>
                  <a:gd name="T31" fmla="*/ 175 h 208"/>
                  <a:gd name="T32" fmla="*/ 462 w 565"/>
                  <a:gd name="T33" fmla="*/ 185 h 208"/>
                  <a:gd name="T34" fmla="*/ 428 w 565"/>
                  <a:gd name="T35" fmla="*/ 193 h 208"/>
                  <a:gd name="T36" fmla="*/ 391 w 565"/>
                  <a:gd name="T37" fmla="*/ 198 h 208"/>
                  <a:gd name="T38" fmla="*/ 352 w 565"/>
                  <a:gd name="T39" fmla="*/ 206 h 208"/>
                  <a:gd name="T40" fmla="*/ 311 w 565"/>
                  <a:gd name="T41" fmla="*/ 206 h 208"/>
                  <a:gd name="T42" fmla="*/ 253 w 565"/>
                  <a:gd name="T43" fmla="*/ 206 h 208"/>
                  <a:gd name="T44" fmla="*/ 210 w 565"/>
                  <a:gd name="T45" fmla="*/ 206 h 208"/>
                  <a:gd name="T46" fmla="*/ 172 w 565"/>
                  <a:gd name="T47" fmla="*/ 198 h 208"/>
                  <a:gd name="T48" fmla="*/ 137 w 565"/>
                  <a:gd name="T49" fmla="*/ 193 h 208"/>
                  <a:gd name="T50" fmla="*/ 101 w 565"/>
                  <a:gd name="T51" fmla="*/ 185 h 208"/>
                  <a:gd name="T52" fmla="*/ 73 w 565"/>
                  <a:gd name="T53" fmla="*/ 175 h 208"/>
                  <a:gd name="T54" fmla="*/ 48 w 565"/>
                  <a:gd name="T55" fmla="*/ 161 h 208"/>
                  <a:gd name="T56" fmla="*/ 28 w 565"/>
                  <a:gd name="T57" fmla="*/ 148 h 208"/>
                  <a:gd name="T58" fmla="*/ 11 w 565"/>
                  <a:gd name="T59" fmla="*/ 133 h 208"/>
                  <a:gd name="T60" fmla="*/ 4 w 565"/>
                  <a:gd name="T61" fmla="*/ 121 h 208"/>
                  <a:gd name="T62" fmla="*/ 0 w 565"/>
                  <a:gd name="T63" fmla="*/ 103 h 208"/>
                  <a:gd name="T64" fmla="*/ 4 w 565"/>
                  <a:gd name="T65" fmla="*/ 90 h 208"/>
                  <a:gd name="T66" fmla="*/ 11 w 565"/>
                  <a:gd name="T67" fmla="*/ 73 h 208"/>
                  <a:gd name="T68" fmla="*/ 28 w 565"/>
                  <a:gd name="T69" fmla="*/ 58 h 208"/>
                  <a:gd name="T70" fmla="*/ 48 w 565"/>
                  <a:gd name="T71" fmla="*/ 45 h 208"/>
                  <a:gd name="T72" fmla="*/ 73 w 565"/>
                  <a:gd name="T73" fmla="*/ 33 h 208"/>
                  <a:gd name="T74" fmla="*/ 101 w 565"/>
                  <a:gd name="T75" fmla="*/ 23 h 208"/>
                  <a:gd name="T76" fmla="*/ 137 w 565"/>
                  <a:gd name="T77" fmla="*/ 15 h 208"/>
                  <a:gd name="T78" fmla="*/ 172 w 565"/>
                  <a:gd name="T79" fmla="*/ 8 h 208"/>
                  <a:gd name="T80" fmla="*/ 210 w 565"/>
                  <a:gd name="T81" fmla="*/ 5 h 208"/>
                  <a:gd name="T82" fmla="*/ 253 w 565"/>
                  <a:gd name="T83" fmla="*/ 0 h 20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65"/>
                  <a:gd name="T127" fmla="*/ 0 h 208"/>
                  <a:gd name="T128" fmla="*/ 565 w 565"/>
                  <a:gd name="T129" fmla="*/ 208 h 20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65" h="208">
                    <a:moveTo>
                      <a:pt x="281" y="0"/>
                    </a:moveTo>
                    <a:lnTo>
                      <a:pt x="296" y="0"/>
                    </a:lnTo>
                    <a:lnTo>
                      <a:pt x="311" y="0"/>
                    </a:lnTo>
                    <a:lnTo>
                      <a:pt x="323" y="2"/>
                    </a:lnTo>
                    <a:lnTo>
                      <a:pt x="338" y="2"/>
                    </a:lnTo>
                    <a:lnTo>
                      <a:pt x="352" y="5"/>
                    </a:lnTo>
                    <a:lnTo>
                      <a:pt x="365" y="5"/>
                    </a:lnTo>
                    <a:lnTo>
                      <a:pt x="378" y="6"/>
                    </a:lnTo>
                    <a:lnTo>
                      <a:pt x="391" y="8"/>
                    </a:lnTo>
                    <a:lnTo>
                      <a:pt x="403" y="10"/>
                    </a:lnTo>
                    <a:lnTo>
                      <a:pt x="416" y="12"/>
                    </a:lnTo>
                    <a:lnTo>
                      <a:pt x="428" y="15"/>
                    </a:lnTo>
                    <a:lnTo>
                      <a:pt x="438" y="16"/>
                    </a:lnTo>
                    <a:lnTo>
                      <a:pt x="449" y="21"/>
                    </a:lnTo>
                    <a:lnTo>
                      <a:pt x="462" y="23"/>
                    </a:lnTo>
                    <a:lnTo>
                      <a:pt x="471" y="27"/>
                    </a:lnTo>
                    <a:lnTo>
                      <a:pt x="481" y="30"/>
                    </a:lnTo>
                    <a:lnTo>
                      <a:pt x="490" y="33"/>
                    </a:lnTo>
                    <a:lnTo>
                      <a:pt x="499" y="36"/>
                    </a:lnTo>
                    <a:lnTo>
                      <a:pt x="508" y="42"/>
                    </a:lnTo>
                    <a:lnTo>
                      <a:pt x="515" y="45"/>
                    </a:lnTo>
                    <a:lnTo>
                      <a:pt x="524" y="48"/>
                    </a:lnTo>
                    <a:lnTo>
                      <a:pt x="531" y="55"/>
                    </a:lnTo>
                    <a:lnTo>
                      <a:pt x="536" y="58"/>
                    </a:lnTo>
                    <a:lnTo>
                      <a:pt x="541" y="63"/>
                    </a:lnTo>
                    <a:lnTo>
                      <a:pt x="546" y="68"/>
                    </a:lnTo>
                    <a:lnTo>
                      <a:pt x="552" y="73"/>
                    </a:lnTo>
                    <a:lnTo>
                      <a:pt x="555" y="78"/>
                    </a:lnTo>
                    <a:lnTo>
                      <a:pt x="557" y="82"/>
                    </a:lnTo>
                    <a:lnTo>
                      <a:pt x="561" y="90"/>
                    </a:lnTo>
                    <a:lnTo>
                      <a:pt x="562" y="93"/>
                    </a:lnTo>
                    <a:lnTo>
                      <a:pt x="562" y="97"/>
                    </a:lnTo>
                    <a:lnTo>
                      <a:pt x="564" y="103"/>
                    </a:lnTo>
                    <a:lnTo>
                      <a:pt x="562" y="108"/>
                    </a:lnTo>
                    <a:lnTo>
                      <a:pt x="562" y="113"/>
                    </a:lnTo>
                    <a:lnTo>
                      <a:pt x="561" y="121"/>
                    </a:lnTo>
                    <a:lnTo>
                      <a:pt x="557" y="125"/>
                    </a:lnTo>
                    <a:lnTo>
                      <a:pt x="555" y="130"/>
                    </a:lnTo>
                    <a:lnTo>
                      <a:pt x="552" y="133"/>
                    </a:lnTo>
                    <a:lnTo>
                      <a:pt x="546" y="140"/>
                    </a:lnTo>
                    <a:lnTo>
                      <a:pt x="541" y="143"/>
                    </a:lnTo>
                    <a:lnTo>
                      <a:pt x="536" y="148"/>
                    </a:lnTo>
                    <a:lnTo>
                      <a:pt x="531" y="153"/>
                    </a:lnTo>
                    <a:lnTo>
                      <a:pt x="524" y="156"/>
                    </a:lnTo>
                    <a:lnTo>
                      <a:pt x="515" y="161"/>
                    </a:lnTo>
                    <a:lnTo>
                      <a:pt x="508" y="165"/>
                    </a:lnTo>
                    <a:lnTo>
                      <a:pt x="499" y="170"/>
                    </a:lnTo>
                    <a:lnTo>
                      <a:pt x="490" y="175"/>
                    </a:lnTo>
                    <a:lnTo>
                      <a:pt x="481" y="177"/>
                    </a:lnTo>
                    <a:lnTo>
                      <a:pt x="471" y="180"/>
                    </a:lnTo>
                    <a:lnTo>
                      <a:pt x="462" y="185"/>
                    </a:lnTo>
                    <a:lnTo>
                      <a:pt x="449" y="186"/>
                    </a:lnTo>
                    <a:lnTo>
                      <a:pt x="438" y="191"/>
                    </a:lnTo>
                    <a:lnTo>
                      <a:pt x="428" y="193"/>
                    </a:lnTo>
                    <a:lnTo>
                      <a:pt x="416" y="196"/>
                    </a:lnTo>
                    <a:lnTo>
                      <a:pt x="403" y="197"/>
                    </a:lnTo>
                    <a:lnTo>
                      <a:pt x="391" y="198"/>
                    </a:lnTo>
                    <a:lnTo>
                      <a:pt x="378" y="201"/>
                    </a:lnTo>
                    <a:lnTo>
                      <a:pt x="365" y="203"/>
                    </a:lnTo>
                    <a:lnTo>
                      <a:pt x="352" y="206"/>
                    </a:lnTo>
                    <a:lnTo>
                      <a:pt x="338" y="206"/>
                    </a:lnTo>
                    <a:lnTo>
                      <a:pt x="323" y="206"/>
                    </a:lnTo>
                    <a:lnTo>
                      <a:pt x="311" y="206"/>
                    </a:lnTo>
                    <a:lnTo>
                      <a:pt x="296" y="207"/>
                    </a:lnTo>
                    <a:lnTo>
                      <a:pt x="267" y="207"/>
                    </a:lnTo>
                    <a:lnTo>
                      <a:pt x="253" y="206"/>
                    </a:lnTo>
                    <a:lnTo>
                      <a:pt x="239" y="206"/>
                    </a:lnTo>
                    <a:lnTo>
                      <a:pt x="225" y="206"/>
                    </a:lnTo>
                    <a:lnTo>
                      <a:pt x="210" y="206"/>
                    </a:lnTo>
                    <a:lnTo>
                      <a:pt x="198" y="203"/>
                    </a:lnTo>
                    <a:lnTo>
                      <a:pt x="186" y="201"/>
                    </a:lnTo>
                    <a:lnTo>
                      <a:pt x="172" y="198"/>
                    </a:lnTo>
                    <a:lnTo>
                      <a:pt x="161" y="197"/>
                    </a:lnTo>
                    <a:lnTo>
                      <a:pt x="146" y="196"/>
                    </a:lnTo>
                    <a:lnTo>
                      <a:pt x="137" y="193"/>
                    </a:lnTo>
                    <a:lnTo>
                      <a:pt x="124" y="191"/>
                    </a:lnTo>
                    <a:lnTo>
                      <a:pt x="113" y="186"/>
                    </a:lnTo>
                    <a:lnTo>
                      <a:pt x="101" y="185"/>
                    </a:lnTo>
                    <a:lnTo>
                      <a:pt x="92" y="180"/>
                    </a:lnTo>
                    <a:lnTo>
                      <a:pt x="82" y="177"/>
                    </a:lnTo>
                    <a:lnTo>
                      <a:pt x="73" y="175"/>
                    </a:lnTo>
                    <a:lnTo>
                      <a:pt x="64" y="170"/>
                    </a:lnTo>
                    <a:lnTo>
                      <a:pt x="55" y="165"/>
                    </a:lnTo>
                    <a:lnTo>
                      <a:pt x="48" y="161"/>
                    </a:lnTo>
                    <a:lnTo>
                      <a:pt x="40" y="156"/>
                    </a:lnTo>
                    <a:lnTo>
                      <a:pt x="31" y="153"/>
                    </a:lnTo>
                    <a:lnTo>
                      <a:pt x="28" y="148"/>
                    </a:lnTo>
                    <a:lnTo>
                      <a:pt x="22" y="143"/>
                    </a:lnTo>
                    <a:lnTo>
                      <a:pt x="16" y="140"/>
                    </a:lnTo>
                    <a:lnTo>
                      <a:pt x="11" y="133"/>
                    </a:lnTo>
                    <a:lnTo>
                      <a:pt x="9" y="130"/>
                    </a:lnTo>
                    <a:lnTo>
                      <a:pt x="5" y="125"/>
                    </a:lnTo>
                    <a:lnTo>
                      <a:pt x="4" y="121"/>
                    </a:lnTo>
                    <a:lnTo>
                      <a:pt x="2" y="113"/>
                    </a:lnTo>
                    <a:lnTo>
                      <a:pt x="0" y="108"/>
                    </a:lnTo>
                    <a:lnTo>
                      <a:pt x="0" y="103"/>
                    </a:lnTo>
                    <a:lnTo>
                      <a:pt x="0" y="97"/>
                    </a:lnTo>
                    <a:lnTo>
                      <a:pt x="2" y="93"/>
                    </a:lnTo>
                    <a:lnTo>
                      <a:pt x="4" y="90"/>
                    </a:lnTo>
                    <a:lnTo>
                      <a:pt x="5" y="82"/>
                    </a:lnTo>
                    <a:lnTo>
                      <a:pt x="9" y="78"/>
                    </a:lnTo>
                    <a:lnTo>
                      <a:pt x="11" y="73"/>
                    </a:lnTo>
                    <a:lnTo>
                      <a:pt x="16" y="68"/>
                    </a:lnTo>
                    <a:lnTo>
                      <a:pt x="22" y="63"/>
                    </a:lnTo>
                    <a:lnTo>
                      <a:pt x="28" y="58"/>
                    </a:lnTo>
                    <a:lnTo>
                      <a:pt x="31" y="55"/>
                    </a:lnTo>
                    <a:lnTo>
                      <a:pt x="40" y="48"/>
                    </a:lnTo>
                    <a:lnTo>
                      <a:pt x="48" y="45"/>
                    </a:lnTo>
                    <a:lnTo>
                      <a:pt x="55" y="42"/>
                    </a:lnTo>
                    <a:lnTo>
                      <a:pt x="64" y="36"/>
                    </a:lnTo>
                    <a:lnTo>
                      <a:pt x="73" y="33"/>
                    </a:lnTo>
                    <a:lnTo>
                      <a:pt x="82" y="30"/>
                    </a:lnTo>
                    <a:lnTo>
                      <a:pt x="92" y="27"/>
                    </a:lnTo>
                    <a:lnTo>
                      <a:pt x="101" y="23"/>
                    </a:lnTo>
                    <a:lnTo>
                      <a:pt x="113" y="21"/>
                    </a:lnTo>
                    <a:lnTo>
                      <a:pt x="124" y="16"/>
                    </a:lnTo>
                    <a:lnTo>
                      <a:pt x="137" y="15"/>
                    </a:lnTo>
                    <a:lnTo>
                      <a:pt x="146" y="12"/>
                    </a:lnTo>
                    <a:lnTo>
                      <a:pt x="161" y="10"/>
                    </a:lnTo>
                    <a:lnTo>
                      <a:pt x="172" y="8"/>
                    </a:lnTo>
                    <a:lnTo>
                      <a:pt x="186" y="6"/>
                    </a:lnTo>
                    <a:lnTo>
                      <a:pt x="198" y="5"/>
                    </a:lnTo>
                    <a:lnTo>
                      <a:pt x="210" y="5"/>
                    </a:lnTo>
                    <a:lnTo>
                      <a:pt x="225" y="2"/>
                    </a:lnTo>
                    <a:lnTo>
                      <a:pt x="239" y="2"/>
                    </a:lnTo>
                    <a:lnTo>
                      <a:pt x="253" y="0"/>
                    </a:lnTo>
                    <a:lnTo>
                      <a:pt x="267" y="0"/>
                    </a:lnTo>
                    <a:lnTo>
                      <a:pt x="281" y="0"/>
                    </a:lnTo>
                  </a:path>
                </a:pathLst>
              </a:custGeom>
              <a:solidFill>
                <a:srgbClr val="80808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en-US" sz="2400">
                  <a:latin typeface="Book Antiqua" panose="02040602050305030304" pitchFamily="18" charset="0"/>
                </a:endParaRPr>
              </a:p>
            </p:txBody>
          </p:sp>
          <p:sp>
            <p:nvSpPr>
              <p:cNvPr id="13332" name="Freeform 9">
                <a:extLst>
                  <a:ext uri="{FF2B5EF4-FFF2-40B4-BE49-F238E27FC236}">
                    <a16:creationId xmlns:a16="http://schemas.microsoft.com/office/drawing/2014/main" id="{92AA533A-90C3-479C-8802-32C34220D5A9}"/>
                  </a:ext>
                </a:extLst>
              </p:cNvPr>
              <p:cNvSpPr>
                <a:spLocks/>
              </p:cNvSpPr>
              <p:nvPr/>
            </p:nvSpPr>
            <p:spPr bwMode="auto">
              <a:xfrm>
                <a:off x="864" y="1598"/>
                <a:ext cx="575" cy="605"/>
              </a:xfrm>
              <a:custGeom>
                <a:avLst/>
                <a:gdLst>
                  <a:gd name="T0" fmla="*/ 572 w 575"/>
                  <a:gd name="T1" fmla="*/ 11 h 605"/>
                  <a:gd name="T2" fmla="*/ 565 w 575"/>
                  <a:gd name="T3" fmla="*/ 27 h 605"/>
                  <a:gd name="T4" fmla="*/ 551 w 575"/>
                  <a:gd name="T5" fmla="*/ 42 h 605"/>
                  <a:gd name="T6" fmla="*/ 533 w 575"/>
                  <a:gd name="T7" fmla="*/ 56 h 605"/>
                  <a:gd name="T8" fmla="*/ 508 w 575"/>
                  <a:gd name="T9" fmla="*/ 69 h 605"/>
                  <a:gd name="T10" fmla="*/ 479 w 575"/>
                  <a:gd name="T11" fmla="*/ 81 h 605"/>
                  <a:gd name="T12" fmla="*/ 446 w 575"/>
                  <a:gd name="T13" fmla="*/ 92 h 605"/>
                  <a:gd name="T14" fmla="*/ 410 w 575"/>
                  <a:gd name="T15" fmla="*/ 98 h 605"/>
                  <a:gd name="T16" fmla="*/ 371 w 575"/>
                  <a:gd name="T17" fmla="*/ 106 h 605"/>
                  <a:gd name="T18" fmla="*/ 329 w 575"/>
                  <a:gd name="T19" fmla="*/ 108 h 605"/>
                  <a:gd name="T20" fmla="*/ 272 w 575"/>
                  <a:gd name="T21" fmla="*/ 109 h 605"/>
                  <a:gd name="T22" fmla="*/ 229 w 575"/>
                  <a:gd name="T23" fmla="*/ 108 h 605"/>
                  <a:gd name="T24" fmla="*/ 189 w 575"/>
                  <a:gd name="T25" fmla="*/ 103 h 605"/>
                  <a:gd name="T26" fmla="*/ 149 w 575"/>
                  <a:gd name="T27" fmla="*/ 97 h 605"/>
                  <a:gd name="T28" fmla="*/ 115 w 575"/>
                  <a:gd name="T29" fmla="*/ 87 h 605"/>
                  <a:gd name="T30" fmla="*/ 83 w 575"/>
                  <a:gd name="T31" fmla="*/ 78 h 605"/>
                  <a:gd name="T32" fmla="*/ 56 w 575"/>
                  <a:gd name="T33" fmla="*/ 64 h 605"/>
                  <a:gd name="T34" fmla="*/ 32 w 575"/>
                  <a:gd name="T35" fmla="*/ 52 h 605"/>
                  <a:gd name="T36" fmla="*/ 16 w 575"/>
                  <a:gd name="T37" fmla="*/ 38 h 605"/>
                  <a:gd name="T38" fmla="*/ 5 w 575"/>
                  <a:gd name="T39" fmla="*/ 22 h 605"/>
                  <a:gd name="T40" fmla="*/ 0 w 575"/>
                  <a:gd name="T41" fmla="*/ 4 h 605"/>
                  <a:gd name="T42" fmla="*/ 0 w 575"/>
                  <a:gd name="T43" fmla="*/ 502 h 605"/>
                  <a:gd name="T44" fmla="*/ 5 w 575"/>
                  <a:gd name="T45" fmla="*/ 517 h 605"/>
                  <a:gd name="T46" fmla="*/ 16 w 575"/>
                  <a:gd name="T47" fmla="*/ 536 h 605"/>
                  <a:gd name="T48" fmla="*/ 32 w 575"/>
                  <a:gd name="T49" fmla="*/ 548 h 605"/>
                  <a:gd name="T50" fmla="*/ 56 w 575"/>
                  <a:gd name="T51" fmla="*/ 564 h 605"/>
                  <a:gd name="T52" fmla="*/ 83 w 575"/>
                  <a:gd name="T53" fmla="*/ 573 h 605"/>
                  <a:gd name="T54" fmla="*/ 115 w 575"/>
                  <a:gd name="T55" fmla="*/ 584 h 605"/>
                  <a:gd name="T56" fmla="*/ 149 w 575"/>
                  <a:gd name="T57" fmla="*/ 592 h 605"/>
                  <a:gd name="T58" fmla="*/ 189 w 575"/>
                  <a:gd name="T59" fmla="*/ 598 h 605"/>
                  <a:gd name="T60" fmla="*/ 229 w 575"/>
                  <a:gd name="T61" fmla="*/ 604 h 605"/>
                  <a:gd name="T62" fmla="*/ 272 w 575"/>
                  <a:gd name="T63" fmla="*/ 604 h 605"/>
                  <a:gd name="T64" fmla="*/ 329 w 575"/>
                  <a:gd name="T65" fmla="*/ 604 h 605"/>
                  <a:gd name="T66" fmla="*/ 371 w 575"/>
                  <a:gd name="T67" fmla="*/ 601 h 605"/>
                  <a:gd name="T68" fmla="*/ 410 w 575"/>
                  <a:gd name="T69" fmla="*/ 596 h 605"/>
                  <a:gd name="T70" fmla="*/ 446 w 575"/>
                  <a:gd name="T71" fmla="*/ 587 h 605"/>
                  <a:gd name="T72" fmla="*/ 479 w 575"/>
                  <a:gd name="T73" fmla="*/ 578 h 605"/>
                  <a:gd name="T74" fmla="*/ 508 w 575"/>
                  <a:gd name="T75" fmla="*/ 567 h 605"/>
                  <a:gd name="T76" fmla="*/ 533 w 575"/>
                  <a:gd name="T77" fmla="*/ 553 h 605"/>
                  <a:gd name="T78" fmla="*/ 551 w 575"/>
                  <a:gd name="T79" fmla="*/ 539 h 605"/>
                  <a:gd name="T80" fmla="*/ 565 w 575"/>
                  <a:gd name="T81" fmla="*/ 524 h 605"/>
                  <a:gd name="T82" fmla="*/ 572 w 575"/>
                  <a:gd name="T83" fmla="*/ 508 h 605"/>
                  <a:gd name="T84" fmla="*/ 574 w 575"/>
                  <a:gd name="T85" fmla="*/ 0 h 60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75"/>
                  <a:gd name="T130" fmla="*/ 0 h 605"/>
                  <a:gd name="T131" fmla="*/ 575 w 575"/>
                  <a:gd name="T132" fmla="*/ 605 h 60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75" h="605">
                    <a:moveTo>
                      <a:pt x="574" y="0"/>
                    </a:moveTo>
                    <a:lnTo>
                      <a:pt x="572" y="4"/>
                    </a:lnTo>
                    <a:lnTo>
                      <a:pt x="572" y="11"/>
                    </a:lnTo>
                    <a:lnTo>
                      <a:pt x="571" y="18"/>
                    </a:lnTo>
                    <a:lnTo>
                      <a:pt x="567" y="22"/>
                    </a:lnTo>
                    <a:lnTo>
                      <a:pt x="565" y="27"/>
                    </a:lnTo>
                    <a:lnTo>
                      <a:pt x="562" y="31"/>
                    </a:lnTo>
                    <a:lnTo>
                      <a:pt x="556" y="38"/>
                    </a:lnTo>
                    <a:lnTo>
                      <a:pt x="551" y="42"/>
                    </a:lnTo>
                    <a:lnTo>
                      <a:pt x="545" y="47"/>
                    </a:lnTo>
                    <a:lnTo>
                      <a:pt x="540" y="52"/>
                    </a:lnTo>
                    <a:lnTo>
                      <a:pt x="533" y="56"/>
                    </a:lnTo>
                    <a:lnTo>
                      <a:pt x="524" y="61"/>
                    </a:lnTo>
                    <a:lnTo>
                      <a:pt x="517" y="64"/>
                    </a:lnTo>
                    <a:lnTo>
                      <a:pt x="508" y="69"/>
                    </a:lnTo>
                    <a:lnTo>
                      <a:pt x="499" y="74"/>
                    </a:lnTo>
                    <a:lnTo>
                      <a:pt x="490" y="78"/>
                    </a:lnTo>
                    <a:lnTo>
                      <a:pt x="479" y="81"/>
                    </a:lnTo>
                    <a:lnTo>
                      <a:pt x="470" y="86"/>
                    </a:lnTo>
                    <a:lnTo>
                      <a:pt x="457" y="87"/>
                    </a:lnTo>
                    <a:lnTo>
                      <a:pt x="446" y="92"/>
                    </a:lnTo>
                    <a:lnTo>
                      <a:pt x="436" y="94"/>
                    </a:lnTo>
                    <a:lnTo>
                      <a:pt x="423" y="97"/>
                    </a:lnTo>
                    <a:lnTo>
                      <a:pt x="410" y="98"/>
                    </a:lnTo>
                    <a:lnTo>
                      <a:pt x="398" y="101"/>
                    </a:lnTo>
                    <a:lnTo>
                      <a:pt x="385" y="103"/>
                    </a:lnTo>
                    <a:lnTo>
                      <a:pt x="371" y="106"/>
                    </a:lnTo>
                    <a:lnTo>
                      <a:pt x="358" y="108"/>
                    </a:lnTo>
                    <a:lnTo>
                      <a:pt x="344" y="108"/>
                    </a:lnTo>
                    <a:lnTo>
                      <a:pt x="329" y="108"/>
                    </a:lnTo>
                    <a:lnTo>
                      <a:pt x="317" y="108"/>
                    </a:lnTo>
                    <a:lnTo>
                      <a:pt x="301" y="109"/>
                    </a:lnTo>
                    <a:lnTo>
                      <a:pt x="272" y="109"/>
                    </a:lnTo>
                    <a:lnTo>
                      <a:pt x="257" y="108"/>
                    </a:lnTo>
                    <a:lnTo>
                      <a:pt x="243" y="108"/>
                    </a:lnTo>
                    <a:lnTo>
                      <a:pt x="229" y="108"/>
                    </a:lnTo>
                    <a:lnTo>
                      <a:pt x="214" y="108"/>
                    </a:lnTo>
                    <a:lnTo>
                      <a:pt x="202" y="106"/>
                    </a:lnTo>
                    <a:lnTo>
                      <a:pt x="189" y="103"/>
                    </a:lnTo>
                    <a:lnTo>
                      <a:pt x="175" y="101"/>
                    </a:lnTo>
                    <a:lnTo>
                      <a:pt x="164" y="98"/>
                    </a:lnTo>
                    <a:lnTo>
                      <a:pt x="149" y="97"/>
                    </a:lnTo>
                    <a:lnTo>
                      <a:pt x="139" y="94"/>
                    </a:lnTo>
                    <a:lnTo>
                      <a:pt x="126" y="92"/>
                    </a:lnTo>
                    <a:lnTo>
                      <a:pt x="115" y="87"/>
                    </a:lnTo>
                    <a:lnTo>
                      <a:pt x="103" y="86"/>
                    </a:lnTo>
                    <a:lnTo>
                      <a:pt x="94" y="81"/>
                    </a:lnTo>
                    <a:lnTo>
                      <a:pt x="83" y="78"/>
                    </a:lnTo>
                    <a:lnTo>
                      <a:pt x="74" y="74"/>
                    </a:lnTo>
                    <a:lnTo>
                      <a:pt x="65" y="69"/>
                    </a:lnTo>
                    <a:lnTo>
                      <a:pt x="56" y="64"/>
                    </a:lnTo>
                    <a:lnTo>
                      <a:pt x="49" y="61"/>
                    </a:lnTo>
                    <a:lnTo>
                      <a:pt x="41" y="56"/>
                    </a:lnTo>
                    <a:lnTo>
                      <a:pt x="32" y="52"/>
                    </a:lnTo>
                    <a:lnTo>
                      <a:pt x="29" y="47"/>
                    </a:lnTo>
                    <a:lnTo>
                      <a:pt x="22" y="42"/>
                    </a:lnTo>
                    <a:lnTo>
                      <a:pt x="16" y="38"/>
                    </a:lnTo>
                    <a:lnTo>
                      <a:pt x="11" y="31"/>
                    </a:lnTo>
                    <a:lnTo>
                      <a:pt x="9" y="27"/>
                    </a:lnTo>
                    <a:lnTo>
                      <a:pt x="5" y="22"/>
                    </a:lnTo>
                    <a:lnTo>
                      <a:pt x="4" y="18"/>
                    </a:lnTo>
                    <a:lnTo>
                      <a:pt x="2" y="11"/>
                    </a:lnTo>
                    <a:lnTo>
                      <a:pt x="0" y="4"/>
                    </a:lnTo>
                    <a:lnTo>
                      <a:pt x="0" y="0"/>
                    </a:lnTo>
                    <a:lnTo>
                      <a:pt x="0" y="494"/>
                    </a:lnTo>
                    <a:lnTo>
                      <a:pt x="0" y="502"/>
                    </a:lnTo>
                    <a:lnTo>
                      <a:pt x="2" y="508"/>
                    </a:lnTo>
                    <a:lnTo>
                      <a:pt x="4" y="513"/>
                    </a:lnTo>
                    <a:lnTo>
                      <a:pt x="5" y="517"/>
                    </a:lnTo>
                    <a:lnTo>
                      <a:pt x="9" y="524"/>
                    </a:lnTo>
                    <a:lnTo>
                      <a:pt x="11" y="531"/>
                    </a:lnTo>
                    <a:lnTo>
                      <a:pt x="16" y="536"/>
                    </a:lnTo>
                    <a:lnTo>
                      <a:pt x="22" y="539"/>
                    </a:lnTo>
                    <a:lnTo>
                      <a:pt x="29" y="544"/>
                    </a:lnTo>
                    <a:lnTo>
                      <a:pt x="32" y="548"/>
                    </a:lnTo>
                    <a:lnTo>
                      <a:pt x="41" y="553"/>
                    </a:lnTo>
                    <a:lnTo>
                      <a:pt x="49" y="558"/>
                    </a:lnTo>
                    <a:lnTo>
                      <a:pt x="56" y="564"/>
                    </a:lnTo>
                    <a:lnTo>
                      <a:pt x="65" y="567"/>
                    </a:lnTo>
                    <a:lnTo>
                      <a:pt x="74" y="571"/>
                    </a:lnTo>
                    <a:lnTo>
                      <a:pt x="83" y="573"/>
                    </a:lnTo>
                    <a:lnTo>
                      <a:pt x="94" y="578"/>
                    </a:lnTo>
                    <a:lnTo>
                      <a:pt x="103" y="582"/>
                    </a:lnTo>
                    <a:lnTo>
                      <a:pt x="115" y="584"/>
                    </a:lnTo>
                    <a:lnTo>
                      <a:pt x="126" y="587"/>
                    </a:lnTo>
                    <a:lnTo>
                      <a:pt x="139" y="592"/>
                    </a:lnTo>
                    <a:lnTo>
                      <a:pt x="149" y="592"/>
                    </a:lnTo>
                    <a:lnTo>
                      <a:pt x="164" y="596"/>
                    </a:lnTo>
                    <a:lnTo>
                      <a:pt x="175" y="598"/>
                    </a:lnTo>
                    <a:lnTo>
                      <a:pt x="189" y="598"/>
                    </a:lnTo>
                    <a:lnTo>
                      <a:pt x="202" y="601"/>
                    </a:lnTo>
                    <a:lnTo>
                      <a:pt x="214" y="603"/>
                    </a:lnTo>
                    <a:lnTo>
                      <a:pt x="229" y="604"/>
                    </a:lnTo>
                    <a:lnTo>
                      <a:pt x="243" y="604"/>
                    </a:lnTo>
                    <a:lnTo>
                      <a:pt x="257" y="604"/>
                    </a:lnTo>
                    <a:lnTo>
                      <a:pt x="272" y="604"/>
                    </a:lnTo>
                    <a:lnTo>
                      <a:pt x="301" y="604"/>
                    </a:lnTo>
                    <a:lnTo>
                      <a:pt x="317" y="604"/>
                    </a:lnTo>
                    <a:lnTo>
                      <a:pt x="329" y="604"/>
                    </a:lnTo>
                    <a:lnTo>
                      <a:pt x="344" y="604"/>
                    </a:lnTo>
                    <a:lnTo>
                      <a:pt x="358" y="603"/>
                    </a:lnTo>
                    <a:lnTo>
                      <a:pt x="371" y="601"/>
                    </a:lnTo>
                    <a:lnTo>
                      <a:pt x="385" y="598"/>
                    </a:lnTo>
                    <a:lnTo>
                      <a:pt x="398" y="598"/>
                    </a:lnTo>
                    <a:lnTo>
                      <a:pt x="410" y="596"/>
                    </a:lnTo>
                    <a:lnTo>
                      <a:pt x="423" y="592"/>
                    </a:lnTo>
                    <a:lnTo>
                      <a:pt x="436" y="592"/>
                    </a:lnTo>
                    <a:lnTo>
                      <a:pt x="446" y="587"/>
                    </a:lnTo>
                    <a:lnTo>
                      <a:pt x="457" y="584"/>
                    </a:lnTo>
                    <a:lnTo>
                      <a:pt x="470" y="582"/>
                    </a:lnTo>
                    <a:lnTo>
                      <a:pt x="479" y="578"/>
                    </a:lnTo>
                    <a:lnTo>
                      <a:pt x="490" y="573"/>
                    </a:lnTo>
                    <a:lnTo>
                      <a:pt x="499" y="571"/>
                    </a:lnTo>
                    <a:lnTo>
                      <a:pt x="508" y="567"/>
                    </a:lnTo>
                    <a:lnTo>
                      <a:pt x="517" y="564"/>
                    </a:lnTo>
                    <a:lnTo>
                      <a:pt x="524" y="558"/>
                    </a:lnTo>
                    <a:lnTo>
                      <a:pt x="533" y="553"/>
                    </a:lnTo>
                    <a:lnTo>
                      <a:pt x="540" y="548"/>
                    </a:lnTo>
                    <a:lnTo>
                      <a:pt x="545" y="544"/>
                    </a:lnTo>
                    <a:lnTo>
                      <a:pt x="551" y="539"/>
                    </a:lnTo>
                    <a:lnTo>
                      <a:pt x="556" y="536"/>
                    </a:lnTo>
                    <a:lnTo>
                      <a:pt x="562" y="531"/>
                    </a:lnTo>
                    <a:lnTo>
                      <a:pt x="565" y="524"/>
                    </a:lnTo>
                    <a:lnTo>
                      <a:pt x="567" y="517"/>
                    </a:lnTo>
                    <a:lnTo>
                      <a:pt x="571" y="513"/>
                    </a:lnTo>
                    <a:lnTo>
                      <a:pt x="572" y="508"/>
                    </a:lnTo>
                    <a:lnTo>
                      <a:pt x="572" y="502"/>
                    </a:lnTo>
                    <a:lnTo>
                      <a:pt x="574" y="494"/>
                    </a:lnTo>
                    <a:lnTo>
                      <a:pt x="574" y="0"/>
                    </a:lnTo>
                  </a:path>
                </a:pathLst>
              </a:custGeom>
              <a:solidFill>
                <a:srgbClr val="FFDF7F"/>
              </a:solidFill>
              <a:ln w="12699" cap="rnd" cmpd="sng">
                <a:solidFill>
                  <a:srgbClr val="000000"/>
                </a:solidFill>
                <a:prstDash val="solid"/>
                <a:round/>
                <a:headEnd type="none" w="sm" len="sm"/>
                <a:tailEnd type="none" w="sm" len="sm"/>
              </a:ln>
            </p:spPr>
            <p:txBody>
              <a:bodyPr/>
              <a:lstStyle/>
              <a:p>
                <a:endParaRPr lang="en-US" sz="2400">
                  <a:latin typeface="Book Antiqua" panose="02040602050305030304" pitchFamily="18" charset="0"/>
                </a:endParaRPr>
              </a:p>
            </p:txBody>
          </p:sp>
          <p:sp>
            <p:nvSpPr>
              <p:cNvPr id="13333" name="Freeform 10">
                <a:extLst>
                  <a:ext uri="{FF2B5EF4-FFF2-40B4-BE49-F238E27FC236}">
                    <a16:creationId xmlns:a16="http://schemas.microsoft.com/office/drawing/2014/main" id="{9784D01B-30B5-413B-A6E9-C9ADE2C7FE50}"/>
                  </a:ext>
                </a:extLst>
              </p:cNvPr>
              <p:cNvSpPr>
                <a:spLocks/>
              </p:cNvSpPr>
              <p:nvPr/>
            </p:nvSpPr>
            <p:spPr bwMode="auto">
              <a:xfrm>
                <a:off x="864" y="1488"/>
                <a:ext cx="575" cy="220"/>
              </a:xfrm>
              <a:custGeom>
                <a:avLst/>
                <a:gdLst>
                  <a:gd name="T0" fmla="*/ 317 w 575"/>
                  <a:gd name="T1" fmla="*/ 0 h 220"/>
                  <a:gd name="T2" fmla="*/ 358 w 575"/>
                  <a:gd name="T3" fmla="*/ 4 h 220"/>
                  <a:gd name="T4" fmla="*/ 398 w 575"/>
                  <a:gd name="T5" fmla="*/ 8 h 220"/>
                  <a:gd name="T6" fmla="*/ 436 w 575"/>
                  <a:gd name="T7" fmla="*/ 16 h 220"/>
                  <a:gd name="T8" fmla="*/ 470 w 575"/>
                  <a:gd name="T9" fmla="*/ 24 h 220"/>
                  <a:gd name="T10" fmla="*/ 499 w 575"/>
                  <a:gd name="T11" fmla="*/ 36 h 220"/>
                  <a:gd name="T12" fmla="*/ 524 w 575"/>
                  <a:gd name="T13" fmla="*/ 47 h 220"/>
                  <a:gd name="T14" fmla="*/ 545 w 575"/>
                  <a:gd name="T15" fmla="*/ 62 h 220"/>
                  <a:gd name="T16" fmla="*/ 562 w 575"/>
                  <a:gd name="T17" fmla="*/ 78 h 220"/>
                  <a:gd name="T18" fmla="*/ 571 w 575"/>
                  <a:gd name="T19" fmla="*/ 94 h 220"/>
                  <a:gd name="T20" fmla="*/ 574 w 575"/>
                  <a:gd name="T21" fmla="*/ 109 h 220"/>
                  <a:gd name="T22" fmla="*/ 571 w 575"/>
                  <a:gd name="T23" fmla="*/ 128 h 220"/>
                  <a:gd name="T24" fmla="*/ 562 w 575"/>
                  <a:gd name="T25" fmla="*/ 141 h 220"/>
                  <a:gd name="T26" fmla="*/ 545 w 575"/>
                  <a:gd name="T27" fmla="*/ 157 h 220"/>
                  <a:gd name="T28" fmla="*/ 524 w 575"/>
                  <a:gd name="T29" fmla="*/ 171 h 220"/>
                  <a:gd name="T30" fmla="*/ 499 w 575"/>
                  <a:gd name="T31" fmla="*/ 184 h 220"/>
                  <a:gd name="T32" fmla="*/ 470 w 575"/>
                  <a:gd name="T33" fmla="*/ 196 h 220"/>
                  <a:gd name="T34" fmla="*/ 436 w 575"/>
                  <a:gd name="T35" fmla="*/ 204 h 220"/>
                  <a:gd name="T36" fmla="*/ 398 w 575"/>
                  <a:gd name="T37" fmla="*/ 211 h 220"/>
                  <a:gd name="T38" fmla="*/ 358 w 575"/>
                  <a:gd name="T39" fmla="*/ 218 h 220"/>
                  <a:gd name="T40" fmla="*/ 317 w 575"/>
                  <a:gd name="T41" fmla="*/ 218 h 220"/>
                  <a:gd name="T42" fmla="*/ 257 w 575"/>
                  <a:gd name="T43" fmla="*/ 218 h 220"/>
                  <a:gd name="T44" fmla="*/ 214 w 575"/>
                  <a:gd name="T45" fmla="*/ 218 h 220"/>
                  <a:gd name="T46" fmla="*/ 175 w 575"/>
                  <a:gd name="T47" fmla="*/ 211 h 220"/>
                  <a:gd name="T48" fmla="*/ 139 w 575"/>
                  <a:gd name="T49" fmla="*/ 204 h 220"/>
                  <a:gd name="T50" fmla="*/ 103 w 575"/>
                  <a:gd name="T51" fmla="*/ 196 h 220"/>
                  <a:gd name="T52" fmla="*/ 74 w 575"/>
                  <a:gd name="T53" fmla="*/ 184 h 220"/>
                  <a:gd name="T54" fmla="*/ 49 w 575"/>
                  <a:gd name="T55" fmla="*/ 171 h 220"/>
                  <a:gd name="T56" fmla="*/ 29 w 575"/>
                  <a:gd name="T57" fmla="*/ 157 h 220"/>
                  <a:gd name="T58" fmla="*/ 11 w 575"/>
                  <a:gd name="T59" fmla="*/ 141 h 220"/>
                  <a:gd name="T60" fmla="*/ 4 w 575"/>
                  <a:gd name="T61" fmla="*/ 128 h 220"/>
                  <a:gd name="T62" fmla="*/ 0 w 575"/>
                  <a:gd name="T63" fmla="*/ 109 h 220"/>
                  <a:gd name="T64" fmla="*/ 4 w 575"/>
                  <a:gd name="T65" fmla="*/ 94 h 220"/>
                  <a:gd name="T66" fmla="*/ 11 w 575"/>
                  <a:gd name="T67" fmla="*/ 78 h 220"/>
                  <a:gd name="T68" fmla="*/ 29 w 575"/>
                  <a:gd name="T69" fmla="*/ 62 h 220"/>
                  <a:gd name="T70" fmla="*/ 49 w 575"/>
                  <a:gd name="T71" fmla="*/ 47 h 220"/>
                  <a:gd name="T72" fmla="*/ 74 w 575"/>
                  <a:gd name="T73" fmla="*/ 36 h 220"/>
                  <a:gd name="T74" fmla="*/ 103 w 575"/>
                  <a:gd name="T75" fmla="*/ 24 h 220"/>
                  <a:gd name="T76" fmla="*/ 139 w 575"/>
                  <a:gd name="T77" fmla="*/ 16 h 220"/>
                  <a:gd name="T78" fmla="*/ 175 w 575"/>
                  <a:gd name="T79" fmla="*/ 8 h 220"/>
                  <a:gd name="T80" fmla="*/ 214 w 575"/>
                  <a:gd name="T81" fmla="*/ 4 h 220"/>
                  <a:gd name="T82" fmla="*/ 257 w 575"/>
                  <a:gd name="T83" fmla="*/ 0 h 22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75"/>
                  <a:gd name="T127" fmla="*/ 0 h 220"/>
                  <a:gd name="T128" fmla="*/ 575 w 575"/>
                  <a:gd name="T129" fmla="*/ 220 h 22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75" h="220">
                    <a:moveTo>
                      <a:pt x="286" y="0"/>
                    </a:moveTo>
                    <a:lnTo>
                      <a:pt x="301" y="0"/>
                    </a:lnTo>
                    <a:lnTo>
                      <a:pt x="317" y="0"/>
                    </a:lnTo>
                    <a:lnTo>
                      <a:pt x="329" y="2"/>
                    </a:lnTo>
                    <a:lnTo>
                      <a:pt x="344" y="2"/>
                    </a:lnTo>
                    <a:lnTo>
                      <a:pt x="358" y="4"/>
                    </a:lnTo>
                    <a:lnTo>
                      <a:pt x="371" y="4"/>
                    </a:lnTo>
                    <a:lnTo>
                      <a:pt x="385" y="6"/>
                    </a:lnTo>
                    <a:lnTo>
                      <a:pt x="398" y="8"/>
                    </a:lnTo>
                    <a:lnTo>
                      <a:pt x="410" y="11"/>
                    </a:lnTo>
                    <a:lnTo>
                      <a:pt x="423" y="13"/>
                    </a:lnTo>
                    <a:lnTo>
                      <a:pt x="436" y="16"/>
                    </a:lnTo>
                    <a:lnTo>
                      <a:pt x="446" y="17"/>
                    </a:lnTo>
                    <a:lnTo>
                      <a:pt x="457" y="22"/>
                    </a:lnTo>
                    <a:lnTo>
                      <a:pt x="470" y="24"/>
                    </a:lnTo>
                    <a:lnTo>
                      <a:pt x="479" y="28"/>
                    </a:lnTo>
                    <a:lnTo>
                      <a:pt x="490" y="31"/>
                    </a:lnTo>
                    <a:lnTo>
                      <a:pt x="499" y="36"/>
                    </a:lnTo>
                    <a:lnTo>
                      <a:pt x="508" y="38"/>
                    </a:lnTo>
                    <a:lnTo>
                      <a:pt x="517" y="44"/>
                    </a:lnTo>
                    <a:lnTo>
                      <a:pt x="524" y="47"/>
                    </a:lnTo>
                    <a:lnTo>
                      <a:pt x="533" y="51"/>
                    </a:lnTo>
                    <a:lnTo>
                      <a:pt x="540" y="58"/>
                    </a:lnTo>
                    <a:lnTo>
                      <a:pt x="545" y="62"/>
                    </a:lnTo>
                    <a:lnTo>
                      <a:pt x="551" y="67"/>
                    </a:lnTo>
                    <a:lnTo>
                      <a:pt x="556" y="72"/>
                    </a:lnTo>
                    <a:lnTo>
                      <a:pt x="562" y="78"/>
                    </a:lnTo>
                    <a:lnTo>
                      <a:pt x="565" y="83"/>
                    </a:lnTo>
                    <a:lnTo>
                      <a:pt x="567" y="87"/>
                    </a:lnTo>
                    <a:lnTo>
                      <a:pt x="571" y="94"/>
                    </a:lnTo>
                    <a:lnTo>
                      <a:pt x="572" y="98"/>
                    </a:lnTo>
                    <a:lnTo>
                      <a:pt x="572" y="103"/>
                    </a:lnTo>
                    <a:lnTo>
                      <a:pt x="574" y="109"/>
                    </a:lnTo>
                    <a:lnTo>
                      <a:pt x="572" y="114"/>
                    </a:lnTo>
                    <a:lnTo>
                      <a:pt x="572" y="121"/>
                    </a:lnTo>
                    <a:lnTo>
                      <a:pt x="571" y="128"/>
                    </a:lnTo>
                    <a:lnTo>
                      <a:pt x="567" y="132"/>
                    </a:lnTo>
                    <a:lnTo>
                      <a:pt x="565" y="137"/>
                    </a:lnTo>
                    <a:lnTo>
                      <a:pt x="562" y="141"/>
                    </a:lnTo>
                    <a:lnTo>
                      <a:pt x="556" y="148"/>
                    </a:lnTo>
                    <a:lnTo>
                      <a:pt x="551" y="152"/>
                    </a:lnTo>
                    <a:lnTo>
                      <a:pt x="545" y="157"/>
                    </a:lnTo>
                    <a:lnTo>
                      <a:pt x="540" y="162"/>
                    </a:lnTo>
                    <a:lnTo>
                      <a:pt x="533" y="166"/>
                    </a:lnTo>
                    <a:lnTo>
                      <a:pt x="524" y="171"/>
                    </a:lnTo>
                    <a:lnTo>
                      <a:pt x="517" y="174"/>
                    </a:lnTo>
                    <a:lnTo>
                      <a:pt x="508" y="179"/>
                    </a:lnTo>
                    <a:lnTo>
                      <a:pt x="499" y="184"/>
                    </a:lnTo>
                    <a:lnTo>
                      <a:pt x="490" y="188"/>
                    </a:lnTo>
                    <a:lnTo>
                      <a:pt x="479" y="191"/>
                    </a:lnTo>
                    <a:lnTo>
                      <a:pt x="470" y="196"/>
                    </a:lnTo>
                    <a:lnTo>
                      <a:pt x="457" y="197"/>
                    </a:lnTo>
                    <a:lnTo>
                      <a:pt x="446" y="202"/>
                    </a:lnTo>
                    <a:lnTo>
                      <a:pt x="436" y="204"/>
                    </a:lnTo>
                    <a:lnTo>
                      <a:pt x="423" y="207"/>
                    </a:lnTo>
                    <a:lnTo>
                      <a:pt x="410" y="208"/>
                    </a:lnTo>
                    <a:lnTo>
                      <a:pt x="398" y="211"/>
                    </a:lnTo>
                    <a:lnTo>
                      <a:pt x="385" y="213"/>
                    </a:lnTo>
                    <a:lnTo>
                      <a:pt x="371" y="216"/>
                    </a:lnTo>
                    <a:lnTo>
                      <a:pt x="358" y="218"/>
                    </a:lnTo>
                    <a:lnTo>
                      <a:pt x="344" y="218"/>
                    </a:lnTo>
                    <a:lnTo>
                      <a:pt x="329" y="218"/>
                    </a:lnTo>
                    <a:lnTo>
                      <a:pt x="317" y="218"/>
                    </a:lnTo>
                    <a:lnTo>
                      <a:pt x="301" y="219"/>
                    </a:lnTo>
                    <a:lnTo>
                      <a:pt x="272" y="219"/>
                    </a:lnTo>
                    <a:lnTo>
                      <a:pt x="257" y="218"/>
                    </a:lnTo>
                    <a:lnTo>
                      <a:pt x="243" y="218"/>
                    </a:lnTo>
                    <a:lnTo>
                      <a:pt x="229" y="218"/>
                    </a:lnTo>
                    <a:lnTo>
                      <a:pt x="214" y="218"/>
                    </a:lnTo>
                    <a:lnTo>
                      <a:pt x="202" y="216"/>
                    </a:lnTo>
                    <a:lnTo>
                      <a:pt x="189" y="213"/>
                    </a:lnTo>
                    <a:lnTo>
                      <a:pt x="175" y="211"/>
                    </a:lnTo>
                    <a:lnTo>
                      <a:pt x="164" y="208"/>
                    </a:lnTo>
                    <a:lnTo>
                      <a:pt x="149" y="207"/>
                    </a:lnTo>
                    <a:lnTo>
                      <a:pt x="139" y="204"/>
                    </a:lnTo>
                    <a:lnTo>
                      <a:pt x="126" y="202"/>
                    </a:lnTo>
                    <a:lnTo>
                      <a:pt x="115" y="197"/>
                    </a:lnTo>
                    <a:lnTo>
                      <a:pt x="103" y="196"/>
                    </a:lnTo>
                    <a:lnTo>
                      <a:pt x="94" y="191"/>
                    </a:lnTo>
                    <a:lnTo>
                      <a:pt x="83" y="188"/>
                    </a:lnTo>
                    <a:lnTo>
                      <a:pt x="74" y="184"/>
                    </a:lnTo>
                    <a:lnTo>
                      <a:pt x="65" y="179"/>
                    </a:lnTo>
                    <a:lnTo>
                      <a:pt x="56" y="174"/>
                    </a:lnTo>
                    <a:lnTo>
                      <a:pt x="49" y="171"/>
                    </a:lnTo>
                    <a:lnTo>
                      <a:pt x="41" y="166"/>
                    </a:lnTo>
                    <a:lnTo>
                      <a:pt x="32" y="162"/>
                    </a:lnTo>
                    <a:lnTo>
                      <a:pt x="29" y="157"/>
                    </a:lnTo>
                    <a:lnTo>
                      <a:pt x="22" y="152"/>
                    </a:lnTo>
                    <a:lnTo>
                      <a:pt x="16" y="148"/>
                    </a:lnTo>
                    <a:lnTo>
                      <a:pt x="11" y="141"/>
                    </a:lnTo>
                    <a:lnTo>
                      <a:pt x="9" y="137"/>
                    </a:lnTo>
                    <a:lnTo>
                      <a:pt x="5" y="132"/>
                    </a:lnTo>
                    <a:lnTo>
                      <a:pt x="4" y="128"/>
                    </a:lnTo>
                    <a:lnTo>
                      <a:pt x="2" y="121"/>
                    </a:lnTo>
                    <a:lnTo>
                      <a:pt x="0" y="114"/>
                    </a:lnTo>
                    <a:lnTo>
                      <a:pt x="0" y="109"/>
                    </a:lnTo>
                    <a:lnTo>
                      <a:pt x="0" y="103"/>
                    </a:lnTo>
                    <a:lnTo>
                      <a:pt x="2" y="98"/>
                    </a:lnTo>
                    <a:lnTo>
                      <a:pt x="4" y="94"/>
                    </a:lnTo>
                    <a:lnTo>
                      <a:pt x="5" y="87"/>
                    </a:lnTo>
                    <a:lnTo>
                      <a:pt x="9" y="83"/>
                    </a:lnTo>
                    <a:lnTo>
                      <a:pt x="11" y="78"/>
                    </a:lnTo>
                    <a:lnTo>
                      <a:pt x="16" y="72"/>
                    </a:lnTo>
                    <a:lnTo>
                      <a:pt x="22" y="67"/>
                    </a:lnTo>
                    <a:lnTo>
                      <a:pt x="29" y="62"/>
                    </a:lnTo>
                    <a:lnTo>
                      <a:pt x="32" y="58"/>
                    </a:lnTo>
                    <a:lnTo>
                      <a:pt x="41" y="51"/>
                    </a:lnTo>
                    <a:lnTo>
                      <a:pt x="49" y="47"/>
                    </a:lnTo>
                    <a:lnTo>
                      <a:pt x="56" y="44"/>
                    </a:lnTo>
                    <a:lnTo>
                      <a:pt x="65" y="38"/>
                    </a:lnTo>
                    <a:lnTo>
                      <a:pt x="74" y="36"/>
                    </a:lnTo>
                    <a:lnTo>
                      <a:pt x="83" y="31"/>
                    </a:lnTo>
                    <a:lnTo>
                      <a:pt x="94" y="28"/>
                    </a:lnTo>
                    <a:lnTo>
                      <a:pt x="103" y="24"/>
                    </a:lnTo>
                    <a:lnTo>
                      <a:pt x="115" y="22"/>
                    </a:lnTo>
                    <a:lnTo>
                      <a:pt x="126" y="17"/>
                    </a:lnTo>
                    <a:lnTo>
                      <a:pt x="139" y="16"/>
                    </a:lnTo>
                    <a:lnTo>
                      <a:pt x="149" y="13"/>
                    </a:lnTo>
                    <a:lnTo>
                      <a:pt x="164" y="11"/>
                    </a:lnTo>
                    <a:lnTo>
                      <a:pt x="175" y="8"/>
                    </a:lnTo>
                    <a:lnTo>
                      <a:pt x="189" y="6"/>
                    </a:lnTo>
                    <a:lnTo>
                      <a:pt x="202" y="4"/>
                    </a:lnTo>
                    <a:lnTo>
                      <a:pt x="214" y="4"/>
                    </a:lnTo>
                    <a:lnTo>
                      <a:pt x="229" y="2"/>
                    </a:lnTo>
                    <a:lnTo>
                      <a:pt x="243" y="2"/>
                    </a:lnTo>
                    <a:lnTo>
                      <a:pt x="257" y="0"/>
                    </a:lnTo>
                    <a:lnTo>
                      <a:pt x="272" y="0"/>
                    </a:lnTo>
                    <a:lnTo>
                      <a:pt x="286" y="0"/>
                    </a:lnTo>
                  </a:path>
                </a:pathLst>
              </a:custGeom>
              <a:solidFill>
                <a:srgbClr val="FFFFFF"/>
              </a:solidFill>
              <a:ln w="12699" cap="rnd" cmpd="sng">
                <a:solidFill>
                  <a:srgbClr val="000000"/>
                </a:solidFill>
                <a:prstDash val="solid"/>
                <a:round/>
                <a:headEnd type="none" w="sm" len="sm"/>
                <a:tailEnd type="none" w="sm" len="sm"/>
              </a:ln>
            </p:spPr>
            <p:txBody>
              <a:bodyPr/>
              <a:lstStyle/>
              <a:p>
                <a:endParaRPr lang="en-US" sz="2400">
                  <a:latin typeface="Book Antiqua" panose="02040602050305030304" pitchFamily="18" charset="0"/>
                </a:endParaRPr>
              </a:p>
            </p:txBody>
          </p:sp>
        </p:grpSp>
        <p:sp>
          <p:nvSpPr>
            <p:cNvPr id="13321" name="Rectangle 11">
              <a:extLst>
                <a:ext uri="{FF2B5EF4-FFF2-40B4-BE49-F238E27FC236}">
                  <a16:creationId xmlns:a16="http://schemas.microsoft.com/office/drawing/2014/main" id="{F169E581-00C7-44BF-8326-251C2A469059}"/>
                </a:ext>
              </a:extLst>
            </p:cNvPr>
            <p:cNvSpPr>
              <a:spLocks noChangeArrowheads="1"/>
            </p:cNvSpPr>
            <p:nvPr/>
          </p:nvSpPr>
          <p:spPr bwMode="auto">
            <a:xfrm>
              <a:off x="226" y="3944"/>
              <a:ext cx="453"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a:latin typeface="Book Antiqua" panose="02040602050305030304" pitchFamily="18" charset="0"/>
                </a:rPr>
                <a:t>Full</a:t>
              </a:r>
            </a:p>
          </p:txBody>
        </p:sp>
        <p:grpSp>
          <p:nvGrpSpPr>
            <p:cNvPr id="13322" name="Group 12">
              <a:extLst>
                <a:ext uri="{FF2B5EF4-FFF2-40B4-BE49-F238E27FC236}">
                  <a16:creationId xmlns:a16="http://schemas.microsoft.com/office/drawing/2014/main" id="{0F4B1839-CA36-4D8E-8723-FBB5C8F7F7C2}"/>
                </a:ext>
              </a:extLst>
            </p:cNvPr>
            <p:cNvGrpSpPr>
              <a:grpSpLocks/>
            </p:cNvGrpSpPr>
            <p:nvPr/>
          </p:nvGrpSpPr>
          <p:grpSpPr bwMode="auto">
            <a:xfrm>
              <a:off x="181" y="3449"/>
              <a:ext cx="516" cy="449"/>
              <a:chOff x="2076" y="1812"/>
              <a:chExt cx="601" cy="449"/>
            </a:xfrm>
          </p:grpSpPr>
          <p:sp>
            <p:nvSpPr>
              <p:cNvPr id="13326" name="Freeform 13">
                <a:extLst>
                  <a:ext uri="{FF2B5EF4-FFF2-40B4-BE49-F238E27FC236}">
                    <a16:creationId xmlns:a16="http://schemas.microsoft.com/office/drawing/2014/main" id="{002422B2-D639-4F8F-9AF3-2933B351FB2D}"/>
                  </a:ext>
                </a:extLst>
              </p:cNvPr>
              <p:cNvSpPr>
                <a:spLocks/>
              </p:cNvSpPr>
              <p:nvPr/>
            </p:nvSpPr>
            <p:spPr bwMode="auto">
              <a:xfrm>
                <a:off x="2112" y="1905"/>
                <a:ext cx="565" cy="356"/>
              </a:xfrm>
              <a:custGeom>
                <a:avLst/>
                <a:gdLst>
                  <a:gd name="T0" fmla="*/ 562 w 565"/>
                  <a:gd name="T1" fmla="*/ 6 h 356"/>
                  <a:gd name="T2" fmla="*/ 555 w 565"/>
                  <a:gd name="T3" fmla="*/ 16 h 356"/>
                  <a:gd name="T4" fmla="*/ 541 w 565"/>
                  <a:gd name="T5" fmla="*/ 24 h 356"/>
                  <a:gd name="T6" fmla="*/ 524 w 565"/>
                  <a:gd name="T7" fmla="*/ 32 h 356"/>
                  <a:gd name="T8" fmla="*/ 499 w 565"/>
                  <a:gd name="T9" fmla="*/ 41 h 356"/>
                  <a:gd name="T10" fmla="*/ 471 w 565"/>
                  <a:gd name="T11" fmla="*/ 47 h 356"/>
                  <a:gd name="T12" fmla="*/ 438 w 565"/>
                  <a:gd name="T13" fmla="*/ 53 h 356"/>
                  <a:gd name="T14" fmla="*/ 403 w 565"/>
                  <a:gd name="T15" fmla="*/ 57 h 356"/>
                  <a:gd name="T16" fmla="*/ 365 w 565"/>
                  <a:gd name="T17" fmla="*/ 62 h 356"/>
                  <a:gd name="T18" fmla="*/ 323 w 565"/>
                  <a:gd name="T19" fmla="*/ 63 h 356"/>
                  <a:gd name="T20" fmla="*/ 267 w 565"/>
                  <a:gd name="T21" fmla="*/ 64 h 356"/>
                  <a:gd name="T22" fmla="*/ 225 w 565"/>
                  <a:gd name="T23" fmla="*/ 63 h 356"/>
                  <a:gd name="T24" fmla="*/ 186 w 565"/>
                  <a:gd name="T25" fmla="*/ 60 h 356"/>
                  <a:gd name="T26" fmla="*/ 146 w 565"/>
                  <a:gd name="T27" fmla="*/ 56 h 356"/>
                  <a:gd name="T28" fmla="*/ 113 w 565"/>
                  <a:gd name="T29" fmla="*/ 51 h 356"/>
                  <a:gd name="T30" fmla="*/ 82 w 565"/>
                  <a:gd name="T31" fmla="*/ 46 h 356"/>
                  <a:gd name="T32" fmla="*/ 55 w 565"/>
                  <a:gd name="T33" fmla="*/ 38 h 356"/>
                  <a:gd name="T34" fmla="*/ 31 w 565"/>
                  <a:gd name="T35" fmla="*/ 30 h 356"/>
                  <a:gd name="T36" fmla="*/ 16 w 565"/>
                  <a:gd name="T37" fmla="*/ 22 h 356"/>
                  <a:gd name="T38" fmla="*/ 5 w 565"/>
                  <a:gd name="T39" fmla="*/ 13 h 356"/>
                  <a:gd name="T40" fmla="*/ 0 w 565"/>
                  <a:gd name="T41" fmla="*/ 2 h 356"/>
                  <a:gd name="T42" fmla="*/ 0 w 565"/>
                  <a:gd name="T43" fmla="*/ 295 h 356"/>
                  <a:gd name="T44" fmla="*/ 5 w 565"/>
                  <a:gd name="T45" fmla="*/ 303 h 356"/>
                  <a:gd name="T46" fmla="*/ 16 w 565"/>
                  <a:gd name="T47" fmla="*/ 314 h 356"/>
                  <a:gd name="T48" fmla="*/ 31 w 565"/>
                  <a:gd name="T49" fmla="*/ 322 h 356"/>
                  <a:gd name="T50" fmla="*/ 55 w 565"/>
                  <a:gd name="T51" fmla="*/ 332 h 356"/>
                  <a:gd name="T52" fmla="*/ 82 w 565"/>
                  <a:gd name="T53" fmla="*/ 337 h 356"/>
                  <a:gd name="T54" fmla="*/ 113 w 565"/>
                  <a:gd name="T55" fmla="*/ 343 h 356"/>
                  <a:gd name="T56" fmla="*/ 146 w 565"/>
                  <a:gd name="T57" fmla="*/ 347 h 356"/>
                  <a:gd name="T58" fmla="*/ 186 w 565"/>
                  <a:gd name="T59" fmla="*/ 351 h 356"/>
                  <a:gd name="T60" fmla="*/ 225 w 565"/>
                  <a:gd name="T61" fmla="*/ 355 h 356"/>
                  <a:gd name="T62" fmla="*/ 267 w 565"/>
                  <a:gd name="T63" fmla="*/ 355 h 356"/>
                  <a:gd name="T64" fmla="*/ 323 w 565"/>
                  <a:gd name="T65" fmla="*/ 355 h 356"/>
                  <a:gd name="T66" fmla="*/ 365 w 565"/>
                  <a:gd name="T67" fmla="*/ 353 h 356"/>
                  <a:gd name="T68" fmla="*/ 403 w 565"/>
                  <a:gd name="T69" fmla="*/ 350 h 356"/>
                  <a:gd name="T70" fmla="*/ 438 w 565"/>
                  <a:gd name="T71" fmla="*/ 344 h 356"/>
                  <a:gd name="T72" fmla="*/ 471 w 565"/>
                  <a:gd name="T73" fmla="*/ 339 h 356"/>
                  <a:gd name="T74" fmla="*/ 499 w 565"/>
                  <a:gd name="T75" fmla="*/ 333 h 356"/>
                  <a:gd name="T76" fmla="*/ 524 w 565"/>
                  <a:gd name="T77" fmla="*/ 325 h 356"/>
                  <a:gd name="T78" fmla="*/ 541 w 565"/>
                  <a:gd name="T79" fmla="*/ 317 h 356"/>
                  <a:gd name="T80" fmla="*/ 555 w 565"/>
                  <a:gd name="T81" fmla="*/ 308 h 356"/>
                  <a:gd name="T82" fmla="*/ 562 w 565"/>
                  <a:gd name="T83" fmla="*/ 299 h 356"/>
                  <a:gd name="T84" fmla="*/ 564 w 565"/>
                  <a:gd name="T85" fmla="*/ 0 h 35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65"/>
                  <a:gd name="T130" fmla="*/ 0 h 356"/>
                  <a:gd name="T131" fmla="*/ 565 w 565"/>
                  <a:gd name="T132" fmla="*/ 356 h 35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65" h="356">
                    <a:moveTo>
                      <a:pt x="564" y="0"/>
                    </a:moveTo>
                    <a:lnTo>
                      <a:pt x="562" y="2"/>
                    </a:lnTo>
                    <a:lnTo>
                      <a:pt x="562" y="6"/>
                    </a:lnTo>
                    <a:lnTo>
                      <a:pt x="561" y="11"/>
                    </a:lnTo>
                    <a:lnTo>
                      <a:pt x="557" y="13"/>
                    </a:lnTo>
                    <a:lnTo>
                      <a:pt x="555" y="16"/>
                    </a:lnTo>
                    <a:lnTo>
                      <a:pt x="552" y="17"/>
                    </a:lnTo>
                    <a:lnTo>
                      <a:pt x="546" y="22"/>
                    </a:lnTo>
                    <a:lnTo>
                      <a:pt x="541" y="24"/>
                    </a:lnTo>
                    <a:lnTo>
                      <a:pt x="536" y="27"/>
                    </a:lnTo>
                    <a:lnTo>
                      <a:pt x="531" y="30"/>
                    </a:lnTo>
                    <a:lnTo>
                      <a:pt x="524" y="32"/>
                    </a:lnTo>
                    <a:lnTo>
                      <a:pt x="515" y="35"/>
                    </a:lnTo>
                    <a:lnTo>
                      <a:pt x="508" y="38"/>
                    </a:lnTo>
                    <a:lnTo>
                      <a:pt x="499" y="41"/>
                    </a:lnTo>
                    <a:lnTo>
                      <a:pt x="490" y="44"/>
                    </a:lnTo>
                    <a:lnTo>
                      <a:pt x="481" y="46"/>
                    </a:lnTo>
                    <a:lnTo>
                      <a:pt x="471" y="47"/>
                    </a:lnTo>
                    <a:lnTo>
                      <a:pt x="462" y="50"/>
                    </a:lnTo>
                    <a:lnTo>
                      <a:pt x="449" y="51"/>
                    </a:lnTo>
                    <a:lnTo>
                      <a:pt x="438" y="53"/>
                    </a:lnTo>
                    <a:lnTo>
                      <a:pt x="428" y="55"/>
                    </a:lnTo>
                    <a:lnTo>
                      <a:pt x="416" y="56"/>
                    </a:lnTo>
                    <a:lnTo>
                      <a:pt x="403" y="57"/>
                    </a:lnTo>
                    <a:lnTo>
                      <a:pt x="391" y="59"/>
                    </a:lnTo>
                    <a:lnTo>
                      <a:pt x="378" y="60"/>
                    </a:lnTo>
                    <a:lnTo>
                      <a:pt x="365" y="62"/>
                    </a:lnTo>
                    <a:lnTo>
                      <a:pt x="352" y="63"/>
                    </a:lnTo>
                    <a:lnTo>
                      <a:pt x="338" y="63"/>
                    </a:lnTo>
                    <a:lnTo>
                      <a:pt x="323" y="63"/>
                    </a:lnTo>
                    <a:lnTo>
                      <a:pt x="311" y="63"/>
                    </a:lnTo>
                    <a:lnTo>
                      <a:pt x="296" y="64"/>
                    </a:lnTo>
                    <a:lnTo>
                      <a:pt x="267" y="64"/>
                    </a:lnTo>
                    <a:lnTo>
                      <a:pt x="253" y="63"/>
                    </a:lnTo>
                    <a:lnTo>
                      <a:pt x="239" y="63"/>
                    </a:lnTo>
                    <a:lnTo>
                      <a:pt x="225" y="63"/>
                    </a:lnTo>
                    <a:lnTo>
                      <a:pt x="210" y="63"/>
                    </a:lnTo>
                    <a:lnTo>
                      <a:pt x="198" y="62"/>
                    </a:lnTo>
                    <a:lnTo>
                      <a:pt x="186" y="60"/>
                    </a:lnTo>
                    <a:lnTo>
                      <a:pt x="172" y="59"/>
                    </a:lnTo>
                    <a:lnTo>
                      <a:pt x="161" y="57"/>
                    </a:lnTo>
                    <a:lnTo>
                      <a:pt x="146" y="56"/>
                    </a:lnTo>
                    <a:lnTo>
                      <a:pt x="137" y="55"/>
                    </a:lnTo>
                    <a:lnTo>
                      <a:pt x="124" y="53"/>
                    </a:lnTo>
                    <a:lnTo>
                      <a:pt x="113" y="51"/>
                    </a:lnTo>
                    <a:lnTo>
                      <a:pt x="101" y="50"/>
                    </a:lnTo>
                    <a:lnTo>
                      <a:pt x="92" y="47"/>
                    </a:lnTo>
                    <a:lnTo>
                      <a:pt x="82" y="46"/>
                    </a:lnTo>
                    <a:lnTo>
                      <a:pt x="73" y="44"/>
                    </a:lnTo>
                    <a:lnTo>
                      <a:pt x="64" y="41"/>
                    </a:lnTo>
                    <a:lnTo>
                      <a:pt x="55" y="38"/>
                    </a:lnTo>
                    <a:lnTo>
                      <a:pt x="48" y="35"/>
                    </a:lnTo>
                    <a:lnTo>
                      <a:pt x="40" y="32"/>
                    </a:lnTo>
                    <a:lnTo>
                      <a:pt x="31" y="30"/>
                    </a:lnTo>
                    <a:lnTo>
                      <a:pt x="28" y="27"/>
                    </a:lnTo>
                    <a:lnTo>
                      <a:pt x="22" y="24"/>
                    </a:lnTo>
                    <a:lnTo>
                      <a:pt x="16" y="22"/>
                    </a:lnTo>
                    <a:lnTo>
                      <a:pt x="11" y="17"/>
                    </a:lnTo>
                    <a:lnTo>
                      <a:pt x="9" y="16"/>
                    </a:lnTo>
                    <a:lnTo>
                      <a:pt x="5" y="13"/>
                    </a:lnTo>
                    <a:lnTo>
                      <a:pt x="4" y="11"/>
                    </a:lnTo>
                    <a:lnTo>
                      <a:pt x="2" y="6"/>
                    </a:lnTo>
                    <a:lnTo>
                      <a:pt x="0" y="2"/>
                    </a:lnTo>
                    <a:lnTo>
                      <a:pt x="0" y="0"/>
                    </a:lnTo>
                    <a:lnTo>
                      <a:pt x="0" y="290"/>
                    </a:lnTo>
                    <a:lnTo>
                      <a:pt x="0" y="295"/>
                    </a:lnTo>
                    <a:lnTo>
                      <a:pt x="2" y="299"/>
                    </a:lnTo>
                    <a:lnTo>
                      <a:pt x="4" y="302"/>
                    </a:lnTo>
                    <a:lnTo>
                      <a:pt x="5" y="303"/>
                    </a:lnTo>
                    <a:lnTo>
                      <a:pt x="9" y="308"/>
                    </a:lnTo>
                    <a:lnTo>
                      <a:pt x="11" y="311"/>
                    </a:lnTo>
                    <a:lnTo>
                      <a:pt x="16" y="314"/>
                    </a:lnTo>
                    <a:lnTo>
                      <a:pt x="22" y="317"/>
                    </a:lnTo>
                    <a:lnTo>
                      <a:pt x="28" y="320"/>
                    </a:lnTo>
                    <a:lnTo>
                      <a:pt x="31" y="322"/>
                    </a:lnTo>
                    <a:lnTo>
                      <a:pt x="40" y="325"/>
                    </a:lnTo>
                    <a:lnTo>
                      <a:pt x="48" y="328"/>
                    </a:lnTo>
                    <a:lnTo>
                      <a:pt x="55" y="332"/>
                    </a:lnTo>
                    <a:lnTo>
                      <a:pt x="64" y="333"/>
                    </a:lnTo>
                    <a:lnTo>
                      <a:pt x="73" y="335"/>
                    </a:lnTo>
                    <a:lnTo>
                      <a:pt x="82" y="337"/>
                    </a:lnTo>
                    <a:lnTo>
                      <a:pt x="92" y="339"/>
                    </a:lnTo>
                    <a:lnTo>
                      <a:pt x="101" y="341"/>
                    </a:lnTo>
                    <a:lnTo>
                      <a:pt x="113" y="343"/>
                    </a:lnTo>
                    <a:lnTo>
                      <a:pt x="124" y="344"/>
                    </a:lnTo>
                    <a:lnTo>
                      <a:pt x="137" y="347"/>
                    </a:lnTo>
                    <a:lnTo>
                      <a:pt x="146" y="347"/>
                    </a:lnTo>
                    <a:lnTo>
                      <a:pt x="161" y="350"/>
                    </a:lnTo>
                    <a:lnTo>
                      <a:pt x="172" y="351"/>
                    </a:lnTo>
                    <a:lnTo>
                      <a:pt x="186" y="351"/>
                    </a:lnTo>
                    <a:lnTo>
                      <a:pt x="198" y="353"/>
                    </a:lnTo>
                    <a:lnTo>
                      <a:pt x="210" y="354"/>
                    </a:lnTo>
                    <a:lnTo>
                      <a:pt x="225" y="355"/>
                    </a:lnTo>
                    <a:lnTo>
                      <a:pt x="239" y="355"/>
                    </a:lnTo>
                    <a:lnTo>
                      <a:pt x="253" y="355"/>
                    </a:lnTo>
                    <a:lnTo>
                      <a:pt x="267" y="355"/>
                    </a:lnTo>
                    <a:lnTo>
                      <a:pt x="296" y="355"/>
                    </a:lnTo>
                    <a:lnTo>
                      <a:pt x="311" y="355"/>
                    </a:lnTo>
                    <a:lnTo>
                      <a:pt x="323" y="355"/>
                    </a:lnTo>
                    <a:lnTo>
                      <a:pt x="338" y="355"/>
                    </a:lnTo>
                    <a:lnTo>
                      <a:pt x="352" y="354"/>
                    </a:lnTo>
                    <a:lnTo>
                      <a:pt x="365" y="353"/>
                    </a:lnTo>
                    <a:lnTo>
                      <a:pt x="378" y="351"/>
                    </a:lnTo>
                    <a:lnTo>
                      <a:pt x="391" y="351"/>
                    </a:lnTo>
                    <a:lnTo>
                      <a:pt x="403" y="350"/>
                    </a:lnTo>
                    <a:lnTo>
                      <a:pt x="416" y="347"/>
                    </a:lnTo>
                    <a:lnTo>
                      <a:pt x="428" y="347"/>
                    </a:lnTo>
                    <a:lnTo>
                      <a:pt x="438" y="344"/>
                    </a:lnTo>
                    <a:lnTo>
                      <a:pt x="449" y="343"/>
                    </a:lnTo>
                    <a:lnTo>
                      <a:pt x="462" y="341"/>
                    </a:lnTo>
                    <a:lnTo>
                      <a:pt x="471" y="339"/>
                    </a:lnTo>
                    <a:lnTo>
                      <a:pt x="481" y="337"/>
                    </a:lnTo>
                    <a:lnTo>
                      <a:pt x="490" y="335"/>
                    </a:lnTo>
                    <a:lnTo>
                      <a:pt x="499" y="333"/>
                    </a:lnTo>
                    <a:lnTo>
                      <a:pt x="508" y="332"/>
                    </a:lnTo>
                    <a:lnTo>
                      <a:pt x="515" y="328"/>
                    </a:lnTo>
                    <a:lnTo>
                      <a:pt x="524" y="325"/>
                    </a:lnTo>
                    <a:lnTo>
                      <a:pt x="531" y="322"/>
                    </a:lnTo>
                    <a:lnTo>
                      <a:pt x="536" y="320"/>
                    </a:lnTo>
                    <a:lnTo>
                      <a:pt x="541" y="317"/>
                    </a:lnTo>
                    <a:lnTo>
                      <a:pt x="546" y="314"/>
                    </a:lnTo>
                    <a:lnTo>
                      <a:pt x="552" y="311"/>
                    </a:lnTo>
                    <a:lnTo>
                      <a:pt x="555" y="308"/>
                    </a:lnTo>
                    <a:lnTo>
                      <a:pt x="557" y="303"/>
                    </a:lnTo>
                    <a:lnTo>
                      <a:pt x="561" y="302"/>
                    </a:lnTo>
                    <a:lnTo>
                      <a:pt x="562" y="299"/>
                    </a:lnTo>
                    <a:lnTo>
                      <a:pt x="562" y="295"/>
                    </a:lnTo>
                    <a:lnTo>
                      <a:pt x="564" y="290"/>
                    </a:lnTo>
                    <a:lnTo>
                      <a:pt x="564" y="0"/>
                    </a:lnTo>
                  </a:path>
                </a:pathLst>
              </a:custGeom>
              <a:solidFill>
                <a:srgbClr val="80808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en-US" sz="2400">
                  <a:latin typeface="Book Antiqua" panose="02040602050305030304" pitchFamily="18" charset="0"/>
                </a:endParaRPr>
              </a:p>
            </p:txBody>
          </p:sp>
          <p:sp>
            <p:nvSpPr>
              <p:cNvPr id="13327" name="Freeform 14">
                <a:extLst>
                  <a:ext uri="{FF2B5EF4-FFF2-40B4-BE49-F238E27FC236}">
                    <a16:creationId xmlns:a16="http://schemas.microsoft.com/office/drawing/2014/main" id="{C2F8A5AB-3B70-4597-88E9-843638AF0C02}"/>
                  </a:ext>
                </a:extLst>
              </p:cNvPr>
              <p:cNvSpPr>
                <a:spLocks/>
              </p:cNvSpPr>
              <p:nvPr/>
            </p:nvSpPr>
            <p:spPr bwMode="auto">
              <a:xfrm>
                <a:off x="2112" y="1839"/>
                <a:ext cx="565" cy="125"/>
              </a:xfrm>
              <a:custGeom>
                <a:avLst/>
                <a:gdLst>
                  <a:gd name="T0" fmla="*/ 311 w 565"/>
                  <a:gd name="T1" fmla="*/ 0 h 125"/>
                  <a:gd name="T2" fmla="*/ 352 w 565"/>
                  <a:gd name="T3" fmla="*/ 2 h 125"/>
                  <a:gd name="T4" fmla="*/ 391 w 565"/>
                  <a:gd name="T5" fmla="*/ 5 h 125"/>
                  <a:gd name="T6" fmla="*/ 428 w 565"/>
                  <a:gd name="T7" fmla="*/ 8 h 125"/>
                  <a:gd name="T8" fmla="*/ 462 w 565"/>
                  <a:gd name="T9" fmla="*/ 14 h 125"/>
                  <a:gd name="T10" fmla="*/ 490 w 565"/>
                  <a:gd name="T11" fmla="*/ 20 h 125"/>
                  <a:gd name="T12" fmla="*/ 515 w 565"/>
                  <a:gd name="T13" fmla="*/ 26 h 125"/>
                  <a:gd name="T14" fmla="*/ 536 w 565"/>
                  <a:gd name="T15" fmla="*/ 35 h 125"/>
                  <a:gd name="T16" fmla="*/ 552 w 565"/>
                  <a:gd name="T17" fmla="*/ 44 h 125"/>
                  <a:gd name="T18" fmla="*/ 561 w 565"/>
                  <a:gd name="T19" fmla="*/ 53 h 125"/>
                  <a:gd name="T20" fmla="*/ 564 w 565"/>
                  <a:gd name="T21" fmla="*/ 62 h 125"/>
                  <a:gd name="T22" fmla="*/ 561 w 565"/>
                  <a:gd name="T23" fmla="*/ 72 h 125"/>
                  <a:gd name="T24" fmla="*/ 552 w 565"/>
                  <a:gd name="T25" fmla="*/ 80 h 125"/>
                  <a:gd name="T26" fmla="*/ 536 w 565"/>
                  <a:gd name="T27" fmla="*/ 89 h 125"/>
                  <a:gd name="T28" fmla="*/ 515 w 565"/>
                  <a:gd name="T29" fmla="*/ 96 h 125"/>
                  <a:gd name="T30" fmla="*/ 490 w 565"/>
                  <a:gd name="T31" fmla="*/ 104 h 125"/>
                  <a:gd name="T32" fmla="*/ 462 w 565"/>
                  <a:gd name="T33" fmla="*/ 110 h 125"/>
                  <a:gd name="T34" fmla="*/ 428 w 565"/>
                  <a:gd name="T35" fmla="*/ 116 h 125"/>
                  <a:gd name="T36" fmla="*/ 391 w 565"/>
                  <a:gd name="T37" fmla="*/ 119 h 125"/>
                  <a:gd name="T38" fmla="*/ 352 w 565"/>
                  <a:gd name="T39" fmla="*/ 123 h 125"/>
                  <a:gd name="T40" fmla="*/ 311 w 565"/>
                  <a:gd name="T41" fmla="*/ 123 h 125"/>
                  <a:gd name="T42" fmla="*/ 253 w 565"/>
                  <a:gd name="T43" fmla="*/ 123 h 125"/>
                  <a:gd name="T44" fmla="*/ 210 w 565"/>
                  <a:gd name="T45" fmla="*/ 123 h 125"/>
                  <a:gd name="T46" fmla="*/ 172 w 565"/>
                  <a:gd name="T47" fmla="*/ 119 h 125"/>
                  <a:gd name="T48" fmla="*/ 137 w 565"/>
                  <a:gd name="T49" fmla="*/ 116 h 125"/>
                  <a:gd name="T50" fmla="*/ 101 w 565"/>
                  <a:gd name="T51" fmla="*/ 110 h 125"/>
                  <a:gd name="T52" fmla="*/ 73 w 565"/>
                  <a:gd name="T53" fmla="*/ 104 h 125"/>
                  <a:gd name="T54" fmla="*/ 48 w 565"/>
                  <a:gd name="T55" fmla="*/ 96 h 125"/>
                  <a:gd name="T56" fmla="*/ 28 w 565"/>
                  <a:gd name="T57" fmla="*/ 89 h 125"/>
                  <a:gd name="T58" fmla="*/ 11 w 565"/>
                  <a:gd name="T59" fmla="*/ 80 h 125"/>
                  <a:gd name="T60" fmla="*/ 4 w 565"/>
                  <a:gd name="T61" fmla="*/ 72 h 125"/>
                  <a:gd name="T62" fmla="*/ 0 w 565"/>
                  <a:gd name="T63" fmla="*/ 62 h 125"/>
                  <a:gd name="T64" fmla="*/ 4 w 565"/>
                  <a:gd name="T65" fmla="*/ 53 h 125"/>
                  <a:gd name="T66" fmla="*/ 11 w 565"/>
                  <a:gd name="T67" fmla="*/ 44 h 125"/>
                  <a:gd name="T68" fmla="*/ 28 w 565"/>
                  <a:gd name="T69" fmla="*/ 35 h 125"/>
                  <a:gd name="T70" fmla="*/ 48 w 565"/>
                  <a:gd name="T71" fmla="*/ 26 h 125"/>
                  <a:gd name="T72" fmla="*/ 73 w 565"/>
                  <a:gd name="T73" fmla="*/ 20 h 125"/>
                  <a:gd name="T74" fmla="*/ 101 w 565"/>
                  <a:gd name="T75" fmla="*/ 14 h 125"/>
                  <a:gd name="T76" fmla="*/ 137 w 565"/>
                  <a:gd name="T77" fmla="*/ 8 h 125"/>
                  <a:gd name="T78" fmla="*/ 172 w 565"/>
                  <a:gd name="T79" fmla="*/ 5 h 125"/>
                  <a:gd name="T80" fmla="*/ 210 w 565"/>
                  <a:gd name="T81" fmla="*/ 2 h 125"/>
                  <a:gd name="T82" fmla="*/ 253 w 565"/>
                  <a:gd name="T83" fmla="*/ 0 h 12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65"/>
                  <a:gd name="T127" fmla="*/ 0 h 125"/>
                  <a:gd name="T128" fmla="*/ 565 w 565"/>
                  <a:gd name="T129" fmla="*/ 125 h 12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65" h="125">
                    <a:moveTo>
                      <a:pt x="281" y="0"/>
                    </a:moveTo>
                    <a:lnTo>
                      <a:pt x="296" y="0"/>
                    </a:lnTo>
                    <a:lnTo>
                      <a:pt x="311" y="0"/>
                    </a:lnTo>
                    <a:lnTo>
                      <a:pt x="323" y="1"/>
                    </a:lnTo>
                    <a:lnTo>
                      <a:pt x="338" y="1"/>
                    </a:lnTo>
                    <a:lnTo>
                      <a:pt x="352" y="2"/>
                    </a:lnTo>
                    <a:lnTo>
                      <a:pt x="365" y="2"/>
                    </a:lnTo>
                    <a:lnTo>
                      <a:pt x="378" y="3"/>
                    </a:lnTo>
                    <a:lnTo>
                      <a:pt x="391" y="5"/>
                    </a:lnTo>
                    <a:lnTo>
                      <a:pt x="403" y="5"/>
                    </a:lnTo>
                    <a:lnTo>
                      <a:pt x="416" y="7"/>
                    </a:lnTo>
                    <a:lnTo>
                      <a:pt x="428" y="8"/>
                    </a:lnTo>
                    <a:lnTo>
                      <a:pt x="438" y="9"/>
                    </a:lnTo>
                    <a:lnTo>
                      <a:pt x="449" y="12"/>
                    </a:lnTo>
                    <a:lnTo>
                      <a:pt x="462" y="14"/>
                    </a:lnTo>
                    <a:lnTo>
                      <a:pt x="471" y="16"/>
                    </a:lnTo>
                    <a:lnTo>
                      <a:pt x="481" y="17"/>
                    </a:lnTo>
                    <a:lnTo>
                      <a:pt x="490" y="20"/>
                    </a:lnTo>
                    <a:lnTo>
                      <a:pt x="499" y="21"/>
                    </a:lnTo>
                    <a:lnTo>
                      <a:pt x="508" y="25"/>
                    </a:lnTo>
                    <a:lnTo>
                      <a:pt x="515" y="26"/>
                    </a:lnTo>
                    <a:lnTo>
                      <a:pt x="524" y="29"/>
                    </a:lnTo>
                    <a:lnTo>
                      <a:pt x="531" y="32"/>
                    </a:lnTo>
                    <a:lnTo>
                      <a:pt x="536" y="35"/>
                    </a:lnTo>
                    <a:lnTo>
                      <a:pt x="541" y="38"/>
                    </a:lnTo>
                    <a:lnTo>
                      <a:pt x="546" y="41"/>
                    </a:lnTo>
                    <a:lnTo>
                      <a:pt x="552" y="44"/>
                    </a:lnTo>
                    <a:lnTo>
                      <a:pt x="555" y="47"/>
                    </a:lnTo>
                    <a:lnTo>
                      <a:pt x="557" y="49"/>
                    </a:lnTo>
                    <a:lnTo>
                      <a:pt x="561" y="53"/>
                    </a:lnTo>
                    <a:lnTo>
                      <a:pt x="562" y="56"/>
                    </a:lnTo>
                    <a:lnTo>
                      <a:pt x="562" y="58"/>
                    </a:lnTo>
                    <a:lnTo>
                      <a:pt x="564" y="62"/>
                    </a:lnTo>
                    <a:lnTo>
                      <a:pt x="562" y="65"/>
                    </a:lnTo>
                    <a:lnTo>
                      <a:pt x="562" y="68"/>
                    </a:lnTo>
                    <a:lnTo>
                      <a:pt x="561" y="72"/>
                    </a:lnTo>
                    <a:lnTo>
                      <a:pt x="557" y="74"/>
                    </a:lnTo>
                    <a:lnTo>
                      <a:pt x="555" y="77"/>
                    </a:lnTo>
                    <a:lnTo>
                      <a:pt x="552" y="80"/>
                    </a:lnTo>
                    <a:lnTo>
                      <a:pt x="546" y="83"/>
                    </a:lnTo>
                    <a:lnTo>
                      <a:pt x="541" y="86"/>
                    </a:lnTo>
                    <a:lnTo>
                      <a:pt x="536" y="89"/>
                    </a:lnTo>
                    <a:lnTo>
                      <a:pt x="531" y="92"/>
                    </a:lnTo>
                    <a:lnTo>
                      <a:pt x="524" y="93"/>
                    </a:lnTo>
                    <a:lnTo>
                      <a:pt x="515" y="96"/>
                    </a:lnTo>
                    <a:lnTo>
                      <a:pt x="508" y="98"/>
                    </a:lnTo>
                    <a:lnTo>
                      <a:pt x="499" y="101"/>
                    </a:lnTo>
                    <a:lnTo>
                      <a:pt x="490" y="104"/>
                    </a:lnTo>
                    <a:lnTo>
                      <a:pt x="481" y="106"/>
                    </a:lnTo>
                    <a:lnTo>
                      <a:pt x="471" y="107"/>
                    </a:lnTo>
                    <a:lnTo>
                      <a:pt x="462" y="110"/>
                    </a:lnTo>
                    <a:lnTo>
                      <a:pt x="449" y="111"/>
                    </a:lnTo>
                    <a:lnTo>
                      <a:pt x="438" y="114"/>
                    </a:lnTo>
                    <a:lnTo>
                      <a:pt x="428" y="116"/>
                    </a:lnTo>
                    <a:lnTo>
                      <a:pt x="416" y="117"/>
                    </a:lnTo>
                    <a:lnTo>
                      <a:pt x="403" y="118"/>
                    </a:lnTo>
                    <a:lnTo>
                      <a:pt x="391" y="119"/>
                    </a:lnTo>
                    <a:lnTo>
                      <a:pt x="378" y="120"/>
                    </a:lnTo>
                    <a:lnTo>
                      <a:pt x="365" y="122"/>
                    </a:lnTo>
                    <a:lnTo>
                      <a:pt x="352" y="123"/>
                    </a:lnTo>
                    <a:lnTo>
                      <a:pt x="338" y="123"/>
                    </a:lnTo>
                    <a:lnTo>
                      <a:pt x="323" y="123"/>
                    </a:lnTo>
                    <a:lnTo>
                      <a:pt x="311" y="123"/>
                    </a:lnTo>
                    <a:lnTo>
                      <a:pt x="296" y="124"/>
                    </a:lnTo>
                    <a:lnTo>
                      <a:pt x="267" y="124"/>
                    </a:lnTo>
                    <a:lnTo>
                      <a:pt x="253" y="123"/>
                    </a:lnTo>
                    <a:lnTo>
                      <a:pt x="239" y="123"/>
                    </a:lnTo>
                    <a:lnTo>
                      <a:pt x="225" y="123"/>
                    </a:lnTo>
                    <a:lnTo>
                      <a:pt x="210" y="123"/>
                    </a:lnTo>
                    <a:lnTo>
                      <a:pt x="198" y="122"/>
                    </a:lnTo>
                    <a:lnTo>
                      <a:pt x="186" y="120"/>
                    </a:lnTo>
                    <a:lnTo>
                      <a:pt x="172" y="119"/>
                    </a:lnTo>
                    <a:lnTo>
                      <a:pt x="161" y="118"/>
                    </a:lnTo>
                    <a:lnTo>
                      <a:pt x="146" y="117"/>
                    </a:lnTo>
                    <a:lnTo>
                      <a:pt x="137" y="116"/>
                    </a:lnTo>
                    <a:lnTo>
                      <a:pt x="124" y="114"/>
                    </a:lnTo>
                    <a:lnTo>
                      <a:pt x="113" y="111"/>
                    </a:lnTo>
                    <a:lnTo>
                      <a:pt x="101" y="110"/>
                    </a:lnTo>
                    <a:lnTo>
                      <a:pt x="92" y="107"/>
                    </a:lnTo>
                    <a:lnTo>
                      <a:pt x="82" y="106"/>
                    </a:lnTo>
                    <a:lnTo>
                      <a:pt x="73" y="104"/>
                    </a:lnTo>
                    <a:lnTo>
                      <a:pt x="64" y="101"/>
                    </a:lnTo>
                    <a:lnTo>
                      <a:pt x="55" y="98"/>
                    </a:lnTo>
                    <a:lnTo>
                      <a:pt x="48" y="96"/>
                    </a:lnTo>
                    <a:lnTo>
                      <a:pt x="40" y="93"/>
                    </a:lnTo>
                    <a:lnTo>
                      <a:pt x="31" y="92"/>
                    </a:lnTo>
                    <a:lnTo>
                      <a:pt x="28" y="89"/>
                    </a:lnTo>
                    <a:lnTo>
                      <a:pt x="22" y="86"/>
                    </a:lnTo>
                    <a:lnTo>
                      <a:pt x="16" y="83"/>
                    </a:lnTo>
                    <a:lnTo>
                      <a:pt x="11" y="80"/>
                    </a:lnTo>
                    <a:lnTo>
                      <a:pt x="9" y="77"/>
                    </a:lnTo>
                    <a:lnTo>
                      <a:pt x="5" y="74"/>
                    </a:lnTo>
                    <a:lnTo>
                      <a:pt x="4" y="72"/>
                    </a:lnTo>
                    <a:lnTo>
                      <a:pt x="2" y="68"/>
                    </a:lnTo>
                    <a:lnTo>
                      <a:pt x="0" y="65"/>
                    </a:lnTo>
                    <a:lnTo>
                      <a:pt x="0" y="62"/>
                    </a:lnTo>
                    <a:lnTo>
                      <a:pt x="0" y="58"/>
                    </a:lnTo>
                    <a:lnTo>
                      <a:pt x="2" y="56"/>
                    </a:lnTo>
                    <a:lnTo>
                      <a:pt x="4" y="53"/>
                    </a:lnTo>
                    <a:lnTo>
                      <a:pt x="5" y="49"/>
                    </a:lnTo>
                    <a:lnTo>
                      <a:pt x="9" y="47"/>
                    </a:lnTo>
                    <a:lnTo>
                      <a:pt x="11" y="44"/>
                    </a:lnTo>
                    <a:lnTo>
                      <a:pt x="16" y="41"/>
                    </a:lnTo>
                    <a:lnTo>
                      <a:pt x="22" y="38"/>
                    </a:lnTo>
                    <a:lnTo>
                      <a:pt x="28" y="35"/>
                    </a:lnTo>
                    <a:lnTo>
                      <a:pt x="31" y="32"/>
                    </a:lnTo>
                    <a:lnTo>
                      <a:pt x="40" y="29"/>
                    </a:lnTo>
                    <a:lnTo>
                      <a:pt x="48" y="26"/>
                    </a:lnTo>
                    <a:lnTo>
                      <a:pt x="55" y="25"/>
                    </a:lnTo>
                    <a:lnTo>
                      <a:pt x="64" y="21"/>
                    </a:lnTo>
                    <a:lnTo>
                      <a:pt x="73" y="20"/>
                    </a:lnTo>
                    <a:lnTo>
                      <a:pt x="82" y="17"/>
                    </a:lnTo>
                    <a:lnTo>
                      <a:pt x="92" y="16"/>
                    </a:lnTo>
                    <a:lnTo>
                      <a:pt x="101" y="14"/>
                    </a:lnTo>
                    <a:lnTo>
                      <a:pt x="113" y="12"/>
                    </a:lnTo>
                    <a:lnTo>
                      <a:pt x="124" y="9"/>
                    </a:lnTo>
                    <a:lnTo>
                      <a:pt x="137" y="8"/>
                    </a:lnTo>
                    <a:lnTo>
                      <a:pt x="146" y="7"/>
                    </a:lnTo>
                    <a:lnTo>
                      <a:pt x="161" y="5"/>
                    </a:lnTo>
                    <a:lnTo>
                      <a:pt x="172" y="5"/>
                    </a:lnTo>
                    <a:lnTo>
                      <a:pt x="186" y="3"/>
                    </a:lnTo>
                    <a:lnTo>
                      <a:pt x="198" y="2"/>
                    </a:lnTo>
                    <a:lnTo>
                      <a:pt x="210" y="2"/>
                    </a:lnTo>
                    <a:lnTo>
                      <a:pt x="225" y="1"/>
                    </a:lnTo>
                    <a:lnTo>
                      <a:pt x="239" y="1"/>
                    </a:lnTo>
                    <a:lnTo>
                      <a:pt x="253" y="0"/>
                    </a:lnTo>
                    <a:lnTo>
                      <a:pt x="267" y="0"/>
                    </a:lnTo>
                    <a:lnTo>
                      <a:pt x="281" y="0"/>
                    </a:lnTo>
                  </a:path>
                </a:pathLst>
              </a:custGeom>
              <a:solidFill>
                <a:srgbClr val="80808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en-US" sz="2400">
                  <a:latin typeface="Book Antiqua" panose="02040602050305030304" pitchFamily="18" charset="0"/>
                </a:endParaRPr>
              </a:p>
            </p:txBody>
          </p:sp>
          <p:sp>
            <p:nvSpPr>
              <p:cNvPr id="13328" name="Freeform 15">
                <a:extLst>
                  <a:ext uri="{FF2B5EF4-FFF2-40B4-BE49-F238E27FC236}">
                    <a16:creationId xmlns:a16="http://schemas.microsoft.com/office/drawing/2014/main" id="{FDAE6D5E-8113-428B-9E9E-06CE8B187961}"/>
                  </a:ext>
                </a:extLst>
              </p:cNvPr>
              <p:cNvSpPr>
                <a:spLocks/>
              </p:cNvSpPr>
              <p:nvPr/>
            </p:nvSpPr>
            <p:spPr bwMode="auto">
              <a:xfrm>
                <a:off x="2076" y="1878"/>
                <a:ext cx="575" cy="364"/>
              </a:xfrm>
              <a:custGeom>
                <a:avLst/>
                <a:gdLst>
                  <a:gd name="T0" fmla="*/ 572 w 575"/>
                  <a:gd name="T1" fmla="*/ 6 h 364"/>
                  <a:gd name="T2" fmla="*/ 565 w 575"/>
                  <a:gd name="T3" fmla="*/ 16 h 364"/>
                  <a:gd name="T4" fmla="*/ 551 w 575"/>
                  <a:gd name="T5" fmla="*/ 25 h 364"/>
                  <a:gd name="T6" fmla="*/ 533 w 575"/>
                  <a:gd name="T7" fmla="*/ 33 h 364"/>
                  <a:gd name="T8" fmla="*/ 508 w 575"/>
                  <a:gd name="T9" fmla="*/ 42 h 364"/>
                  <a:gd name="T10" fmla="*/ 479 w 575"/>
                  <a:gd name="T11" fmla="*/ 48 h 364"/>
                  <a:gd name="T12" fmla="*/ 446 w 575"/>
                  <a:gd name="T13" fmla="*/ 55 h 364"/>
                  <a:gd name="T14" fmla="*/ 410 w 575"/>
                  <a:gd name="T15" fmla="*/ 59 h 364"/>
                  <a:gd name="T16" fmla="*/ 371 w 575"/>
                  <a:gd name="T17" fmla="*/ 63 h 364"/>
                  <a:gd name="T18" fmla="*/ 329 w 575"/>
                  <a:gd name="T19" fmla="*/ 65 h 364"/>
                  <a:gd name="T20" fmla="*/ 272 w 575"/>
                  <a:gd name="T21" fmla="*/ 66 h 364"/>
                  <a:gd name="T22" fmla="*/ 229 w 575"/>
                  <a:gd name="T23" fmla="*/ 65 h 364"/>
                  <a:gd name="T24" fmla="*/ 189 w 575"/>
                  <a:gd name="T25" fmla="*/ 62 h 364"/>
                  <a:gd name="T26" fmla="*/ 149 w 575"/>
                  <a:gd name="T27" fmla="*/ 58 h 364"/>
                  <a:gd name="T28" fmla="*/ 115 w 575"/>
                  <a:gd name="T29" fmla="*/ 52 h 364"/>
                  <a:gd name="T30" fmla="*/ 83 w 575"/>
                  <a:gd name="T31" fmla="*/ 47 h 364"/>
                  <a:gd name="T32" fmla="*/ 56 w 575"/>
                  <a:gd name="T33" fmla="*/ 39 h 364"/>
                  <a:gd name="T34" fmla="*/ 32 w 575"/>
                  <a:gd name="T35" fmla="*/ 31 h 364"/>
                  <a:gd name="T36" fmla="*/ 16 w 575"/>
                  <a:gd name="T37" fmla="*/ 23 h 364"/>
                  <a:gd name="T38" fmla="*/ 5 w 575"/>
                  <a:gd name="T39" fmla="*/ 13 h 364"/>
                  <a:gd name="T40" fmla="*/ 0 w 575"/>
                  <a:gd name="T41" fmla="*/ 3 h 364"/>
                  <a:gd name="T42" fmla="*/ 0 w 575"/>
                  <a:gd name="T43" fmla="*/ 301 h 364"/>
                  <a:gd name="T44" fmla="*/ 5 w 575"/>
                  <a:gd name="T45" fmla="*/ 310 h 364"/>
                  <a:gd name="T46" fmla="*/ 16 w 575"/>
                  <a:gd name="T47" fmla="*/ 321 h 364"/>
                  <a:gd name="T48" fmla="*/ 32 w 575"/>
                  <a:gd name="T49" fmla="*/ 329 h 364"/>
                  <a:gd name="T50" fmla="*/ 56 w 575"/>
                  <a:gd name="T51" fmla="*/ 339 h 364"/>
                  <a:gd name="T52" fmla="*/ 83 w 575"/>
                  <a:gd name="T53" fmla="*/ 344 h 364"/>
                  <a:gd name="T54" fmla="*/ 115 w 575"/>
                  <a:gd name="T55" fmla="*/ 351 h 364"/>
                  <a:gd name="T56" fmla="*/ 149 w 575"/>
                  <a:gd name="T57" fmla="*/ 355 h 364"/>
                  <a:gd name="T58" fmla="*/ 189 w 575"/>
                  <a:gd name="T59" fmla="*/ 359 h 364"/>
                  <a:gd name="T60" fmla="*/ 229 w 575"/>
                  <a:gd name="T61" fmla="*/ 363 h 364"/>
                  <a:gd name="T62" fmla="*/ 272 w 575"/>
                  <a:gd name="T63" fmla="*/ 363 h 364"/>
                  <a:gd name="T64" fmla="*/ 329 w 575"/>
                  <a:gd name="T65" fmla="*/ 363 h 364"/>
                  <a:gd name="T66" fmla="*/ 371 w 575"/>
                  <a:gd name="T67" fmla="*/ 360 h 364"/>
                  <a:gd name="T68" fmla="*/ 410 w 575"/>
                  <a:gd name="T69" fmla="*/ 357 h 364"/>
                  <a:gd name="T70" fmla="*/ 446 w 575"/>
                  <a:gd name="T71" fmla="*/ 352 h 364"/>
                  <a:gd name="T72" fmla="*/ 479 w 575"/>
                  <a:gd name="T73" fmla="*/ 347 h 364"/>
                  <a:gd name="T74" fmla="*/ 508 w 575"/>
                  <a:gd name="T75" fmla="*/ 340 h 364"/>
                  <a:gd name="T76" fmla="*/ 533 w 575"/>
                  <a:gd name="T77" fmla="*/ 332 h 364"/>
                  <a:gd name="T78" fmla="*/ 551 w 575"/>
                  <a:gd name="T79" fmla="*/ 324 h 364"/>
                  <a:gd name="T80" fmla="*/ 565 w 575"/>
                  <a:gd name="T81" fmla="*/ 315 h 364"/>
                  <a:gd name="T82" fmla="*/ 572 w 575"/>
                  <a:gd name="T83" fmla="*/ 305 h 364"/>
                  <a:gd name="T84" fmla="*/ 574 w 575"/>
                  <a:gd name="T85" fmla="*/ 0 h 36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75"/>
                  <a:gd name="T130" fmla="*/ 0 h 364"/>
                  <a:gd name="T131" fmla="*/ 575 w 575"/>
                  <a:gd name="T132" fmla="*/ 364 h 36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75" h="364">
                    <a:moveTo>
                      <a:pt x="574" y="0"/>
                    </a:moveTo>
                    <a:lnTo>
                      <a:pt x="572" y="3"/>
                    </a:lnTo>
                    <a:lnTo>
                      <a:pt x="572" y="6"/>
                    </a:lnTo>
                    <a:lnTo>
                      <a:pt x="571" y="11"/>
                    </a:lnTo>
                    <a:lnTo>
                      <a:pt x="567" y="13"/>
                    </a:lnTo>
                    <a:lnTo>
                      <a:pt x="565" y="16"/>
                    </a:lnTo>
                    <a:lnTo>
                      <a:pt x="562" y="18"/>
                    </a:lnTo>
                    <a:lnTo>
                      <a:pt x="556" y="23"/>
                    </a:lnTo>
                    <a:lnTo>
                      <a:pt x="551" y="25"/>
                    </a:lnTo>
                    <a:lnTo>
                      <a:pt x="545" y="28"/>
                    </a:lnTo>
                    <a:lnTo>
                      <a:pt x="540" y="31"/>
                    </a:lnTo>
                    <a:lnTo>
                      <a:pt x="533" y="33"/>
                    </a:lnTo>
                    <a:lnTo>
                      <a:pt x="524" y="36"/>
                    </a:lnTo>
                    <a:lnTo>
                      <a:pt x="517" y="39"/>
                    </a:lnTo>
                    <a:lnTo>
                      <a:pt x="508" y="42"/>
                    </a:lnTo>
                    <a:lnTo>
                      <a:pt x="499" y="45"/>
                    </a:lnTo>
                    <a:lnTo>
                      <a:pt x="490" y="47"/>
                    </a:lnTo>
                    <a:lnTo>
                      <a:pt x="479" y="48"/>
                    </a:lnTo>
                    <a:lnTo>
                      <a:pt x="470" y="51"/>
                    </a:lnTo>
                    <a:lnTo>
                      <a:pt x="457" y="52"/>
                    </a:lnTo>
                    <a:lnTo>
                      <a:pt x="446" y="55"/>
                    </a:lnTo>
                    <a:lnTo>
                      <a:pt x="436" y="57"/>
                    </a:lnTo>
                    <a:lnTo>
                      <a:pt x="423" y="58"/>
                    </a:lnTo>
                    <a:lnTo>
                      <a:pt x="410" y="59"/>
                    </a:lnTo>
                    <a:lnTo>
                      <a:pt x="398" y="60"/>
                    </a:lnTo>
                    <a:lnTo>
                      <a:pt x="385" y="62"/>
                    </a:lnTo>
                    <a:lnTo>
                      <a:pt x="371" y="63"/>
                    </a:lnTo>
                    <a:lnTo>
                      <a:pt x="358" y="65"/>
                    </a:lnTo>
                    <a:lnTo>
                      <a:pt x="344" y="65"/>
                    </a:lnTo>
                    <a:lnTo>
                      <a:pt x="329" y="65"/>
                    </a:lnTo>
                    <a:lnTo>
                      <a:pt x="317" y="65"/>
                    </a:lnTo>
                    <a:lnTo>
                      <a:pt x="301" y="66"/>
                    </a:lnTo>
                    <a:lnTo>
                      <a:pt x="272" y="66"/>
                    </a:lnTo>
                    <a:lnTo>
                      <a:pt x="257" y="65"/>
                    </a:lnTo>
                    <a:lnTo>
                      <a:pt x="243" y="65"/>
                    </a:lnTo>
                    <a:lnTo>
                      <a:pt x="229" y="65"/>
                    </a:lnTo>
                    <a:lnTo>
                      <a:pt x="214" y="65"/>
                    </a:lnTo>
                    <a:lnTo>
                      <a:pt x="202" y="63"/>
                    </a:lnTo>
                    <a:lnTo>
                      <a:pt x="189" y="62"/>
                    </a:lnTo>
                    <a:lnTo>
                      <a:pt x="175" y="60"/>
                    </a:lnTo>
                    <a:lnTo>
                      <a:pt x="164" y="59"/>
                    </a:lnTo>
                    <a:lnTo>
                      <a:pt x="149" y="58"/>
                    </a:lnTo>
                    <a:lnTo>
                      <a:pt x="139" y="57"/>
                    </a:lnTo>
                    <a:lnTo>
                      <a:pt x="126" y="55"/>
                    </a:lnTo>
                    <a:lnTo>
                      <a:pt x="115" y="52"/>
                    </a:lnTo>
                    <a:lnTo>
                      <a:pt x="103" y="51"/>
                    </a:lnTo>
                    <a:lnTo>
                      <a:pt x="94" y="48"/>
                    </a:lnTo>
                    <a:lnTo>
                      <a:pt x="83" y="47"/>
                    </a:lnTo>
                    <a:lnTo>
                      <a:pt x="74" y="45"/>
                    </a:lnTo>
                    <a:lnTo>
                      <a:pt x="65" y="42"/>
                    </a:lnTo>
                    <a:lnTo>
                      <a:pt x="56" y="39"/>
                    </a:lnTo>
                    <a:lnTo>
                      <a:pt x="49" y="36"/>
                    </a:lnTo>
                    <a:lnTo>
                      <a:pt x="41" y="33"/>
                    </a:lnTo>
                    <a:lnTo>
                      <a:pt x="32" y="31"/>
                    </a:lnTo>
                    <a:lnTo>
                      <a:pt x="29" y="28"/>
                    </a:lnTo>
                    <a:lnTo>
                      <a:pt x="22" y="25"/>
                    </a:lnTo>
                    <a:lnTo>
                      <a:pt x="16" y="23"/>
                    </a:lnTo>
                    <a:lnTo>
                      <a:pt x="11" y="18"/>
                    </a:lnTo>
                    <a:lnTo>
                      <a:pt x="9" y="16"/>
                    </a:lnTo>
                    <a:lnTo>
                      <a:pt x="5" y="13"/>
                    </a:lnTo>
                    <a:lnTo>
                      <a:pt x="4" y="11"/>
                    </a:lnTo>
                    <a:lnTo>
                      <a:pt x="2" y="6"/>
                    </a:lnTo>
                    <a:lnTo>
                      <a:pt x="0" y="3"/>
                    </a:lnTo>
                    <a:lnTo>
                      <a:pt x="0" y="0"/>
                    </a:lnTo>
                    <a:lnTo>
                      <a:pt x="0" y="297"/>
                    </a:lnTo>
                    <a:lnTo>
                      <a:pt x="0" y="301"/>
                    </a:lnTo>
                    <a:lnTo>
                      <a:pt x="2" y="305"/>
                    </a:lnTo>
                    <a:lnTo>
                      <a:pt x="4" y="308"/>
                    </a:lnTo>
                    <a:lnTo>
                      <a:pt x="5" y="310"/>
                    </a:lnTo>
                    <a:lnTo>
                      <a:pt x="9" y="315"/>
                    </a:lnTo>
                    <a:lnTo>
                      <a:pt x="11" y="318"/>
                    </a:lnTo>
                    <a:lnTo>
                      <a:pt x="16" y="321"/>
                    </a:lnTo>
                    <a:lnTo>
                      <a:pt x="22" y="324"/>
                    </a:lnTo>
                    <a:lnTo>
                      <a:pt x="29" y="327"/>
                    </a:lnTo>
                    <a:lnTo>
                      <a:pt x="32" y="329"/>
                    </a:lnTo>
                    <a:lnTo>
                      <a:pt x="41" y="332"/>
                    </a:lnTo>
                    <a:lnTo>
                      <a:pt x="49" y="335"/>
                    </a:lnTo>
                    <a:lnTo>
                      <a:pt x="56" y="339"/>
                    </a:lnTo>
                    <a:lnTo>
                      <a:pt x="65" y="340"/>
                    </a:lnTo>
                    <a:lnTo>
                      <a:pt x="74" y="342"/>
                    </a:lnTo>
                    <a:lnTo>
                      <a:pt x="83" y="344"/>
                    </a:lnTo>
                    <a:lnTo>
                      <a:pt x="94" y="347"/>
                    </a:lnTo>
                    <a:lnTo>
                      <a:pt x="103" y="349"/>
                    </a:lnTo>
                    <a:lnTo>
                      <a:pt x="115" y="351"/>
                    </a:lnTo>
                    <a:lnTo>
                      <a:pt x="126" y="352"/>
                    </a:lnTo>
                    <a:lnTo>
                      <a:pt x="139" y="355"/>
                    </a:lnTo>
                    <a:lnTo>
                      <a:pt x="149" y="355"/>
                    </a:lnTo>
                    <a:lnTo>
                      <a:pt x="164" y="357"/>
                    </a:lnTo>
                    <a:lnTo>
                      <a:pt x="175" y="359"/>
                    </a:lnTo>
                    <a:lnTo>
                      <a:pt x="189" y="359"/>
                    </a:lnTo>
                    <a:lnTo>
                      <a:pt x="202" y="360"/>
                    </a:lnTo>
                    <a:lnTo>
                      <a:pt x="214" y="362"/>
                    </a:lnTo>
                    <a:lnTo>
                      <a:pt x="229" y="363"/>
                    </a:lnTo>
                    <a:lnTo>
                      <a:pt x="243" y="363"/>
                    </a:lnTo>
                    <a:lnTo>
                      <a:pt x="257" y="363"/>
                    </a:lnTo>
                    <a:lnTo>
                      <a:pt x="272" y="363"/>
                    </a:lnTo>
                    <a:lnTo>
                      <a:pt x="301" y="363"/>
                    </a:lnTo>
                    <a:lnTo>
                      <a:pt x="317" y="363"/>
                    </a:lnTo>
                    <a:lnTo>
                      <a:pt x="329" y="363"/>
                    </a:lnTo>
                    <a:lnTo>
                      <a:pt x="344" y="363"/>
                    </a:lnTo>
                    <a:lnTo>
                      <a:pt x="358" y="362"/>
                    </a:lnTo>
                    <a:lnTo>
                      <a:pt x="371" y="360"/>
                    </a:lnTo>
                    <a:lnTo>
                      <a:pt x="385" y="359"/>
                    </a:lnTo>
                    <a:lnTo>
                      <a:pt x="398" y="359"/>
                    </a:lnTo>
                    <a:lnTo>
                      <a:pt x="410" y="357"/>
                    </a:lnTo>
                    <a:lnTo>
                      <a:pt x="423" y="355"/>
                    </a:lnTo>
                    <a:lnTo>
                      <a:pt x="436" y="355"/>
                    </a:lnTo>
                    <a:lnTo>
                      <a:pt x="446" y="352"/>
                    </a:lnTo>
                    <a:lnTo>
                      <a:pt x="457" y="351"/>
                    </a:lnTo>
                    <a:lnTo>
                      <a:pt x="470" y="349"/>
                    </a:lnTo>
                    <a:lnTo>
                      <a:pt x="479" y="347"/>
                    </a:lnTo>
                    <a:lnTo>
                      <a:pt x="490" y="344"/>
                    </a:lnTo>
                    <a:lnTo>
                      <a:pt x="499" y="342"/>
                    </a:lnTo>
                    <a:lnTo>
                      <a:pt x="508" y="340"/>
                    </a:lnTo>
                    <a:lnTo>
                      <a:pt x="517" y="339"/>
                    </a:lnTo>
                    <a:lnTo>
                      <a:pt x="524" y="335"/>
                    </a:lnTo>
                    <a:lnTo>
                      <a:pt x="533" y="332"/>
                    </a:lnTo>
                    <a:lnTo>
                      <a:pt x="540" y="329"/>
                    </a:lnTo>
                    <a:lnTo>
                      <a:pt x="545" y="327"/>
                    </a:lnTo>
                    <a:lnTo>
                      <a:pt x="551" y="324"/>
                    </a:lnTo>
                    <a:lnTo>
                      <a:pt x="556" y="321"/>
                    </a:lnTo>
                    <a:lnTo>
                      <a:pt x="562" y="318"/>
                    </a:lnTo>
                    <a:lnTo>
                      <a:pt x="565" y="315"/>
                    </a:lnTo>
                    <a:lnTo>
                      <a:pt x="567" y="310"/>
                    </a:lnTo>
                    <a:lnTo>
                      <a:pt x="571" y="308"/>
                    </a:lnTo>
                    <a:lnTo>
                      <a:pt x="572" y="305"/>
                    </a:lnTo>
                    <a:lnTo>
                      <a:pt x="572" y="301"/>
                    </a:lnTo>
                    <a:lnTo>
                      <a:pt x="574" y="297"/>
                    </a:lnTo>
                    <a:lnTo>
                      <a:pt x="574" y="0"/>
                    </a:lnTo>
                  </a:path>
                </a:pathLst>
              </a:custGeom>
              <a:solidFill>
                <a:srgbClr val="FFDF7F"/>
              </a:solidFill>
              <a:ln w="12699" cap="rnd" cmpd="sng">
                <a:solidFill>
                  <a:srgbClr val="000000"/>
                </a:solidFill>
                <a:prstDash val="solid"/>
                <a:round/>
                <a:headEnd type="none" w="sm" len="sm"/>
                <a:tailEnd type="none" w="sm" len="sm"/>
              </a:ln>
            </p:spPr>
            <p:txBody>
              <a:bodyPr/>
              <a:lstStyle/>
              <a:p>
                <a:endParaRPr lang="en-US" sz="2400">
                  <a:latin typeface="Book Antiqua" panose="02040602050305030304" pitchFamily="18" charset="0"/>
                </a:endParaRPr>
              </a:p>
            </p:txBody>
          </p:sp>
          <p:sp>
            <p:nvSpPr>
              <p:cNvPr id="13329" name="Freeform 16">
                <a:extLst>
                  <a:ext uri="{FF2B5EF4-FFF2-40B4-BE49-F238E27FC236}">
                    <a16:creationId xmlns:a16="http://schemas.microsoft.com/office/drawing/2014/main" id="{2B80AAE7-115B-480E-ACF7-AF4233B177AF}"/>
                  </a:ext>
                </a:extLst>
              </p:cNvPr>
              <p:cNvSpPr>
                <a:spLocks/>
              </p:cNvSpPr>
              <p:nvPr/>
            </p:nvSpPr>
            <p:spPr bwMode="auto">
              <a:xfrm>
                <a:off x="2076" y="1812"/>
                <a:ext cx="575" cy="133"/>
              </a:xfrm>
              <a:custGeom>
                <a:avLst/>
                <a:gdLst>
                  <a:gd name="T0" fmla="*/ 317 w 575"/>
                  <a:gd name="T1" fmla="*/ 0 h 133"/>
                  <a:gd name="T2" fmla="*/ 358 w 575"/>
                  <a:gd name="T3" fmla="*/ 3 h 133"/>
                  <a:gd name="T4" fmla="*/ 398 w 575"/>
                  <a:gd name="T5" fmla="*/ 5 h 133"/>
                  <a:gd name="T6" fmla="*/ 436 w 575"/>
                  <a:gd name="T7" fmla="*/ 9 h 133"/>
                  <a:gd name="T8" fmla="*/ 470 w 575"/>
                  <a:gd name="T9" fmla="*/ 15 h 133"/>
                  <a:gd name="T10" fmla="*/ 499 w 575"/>
                  <a:gd name="T11" fmla="*/ 21 h 133"/>
                  <a:gd name="T12" fmla="*/ 524 w 575"/>
                  <a:gd name="T13" fmla="*/ 28 h 133"/>
                  <a:gd name="T14" fmla="*/ 545 w 575"/>
                  <a:gd name="T15" fmla="*/ 37 h 133"/>
                  <a:gd name="T16" fmla="*/ 562 w 575"/>
                  <a:gd name="T17" fmla="*/ 47 h 133"/>
                  <a:gd name="T18" fmla="*/ 571 w 575"/>
                  <a:gd name="T19" fmla="*/ 57 h 133"/>
                  <a:gd name="T20" fmla="*/ 574 w 575"/>
                  <a:gd name="T21" fmla="*/ 66 h 133"/>
                  <a:gd name="T22" fmla="*/ 571 w 575"/>
                  <a:gd name="T23" fmla="*/ 77 h 133"/>
                  <a:gd name="T24" fmla="*/ 562 w 575"/>
                  <a:gd name="T25" fmla="*/ 84 h 133"/>
                  <a:gd name="T26" fmla="*/ 545 w 575"/>
                  <a:gd name="T27" fmla="*/ 94 h 133"/>
                  <a:gd name="T28" fmla="*/ 524 w 575"/>
                  <a:gd name="T29" fmla="*/ 102 h 133"/>
                  <a:gd name="T30" fmla="*/ 499 w 575"/>
                  <a:gd name="T31" fmla="*/ 111 h 133"/>
                  <a:gd name="T32" fmla="*/ 470 w 575"/>
                  <a:gd name="T33" fmla="*/ 117 h 133"/>
                  <a:gd name="T34" fmla="*/ 436 w 575"/>
                  <a:gd name="T35" fmla="*/ 123 h 133"/>
                  <a:gd name="T36" fmla="*/ 398 w 575"/>
                  <a:gd name="T37" fmla="*/ 126 h 133"/>
                  <a:gd name="T38" fmla="*/ 358 w 575"/>
                  <a:gd name="T39" fmla="*/ 131 h 133"/>
                  <a:gd name="T40" fmla="*/ 317 w 575"/>
                  <a:gd name="T41" fmla="*/ 131 h 133"/>
                  <a:gd name="T42" fmla="*/ 257 w 575"/>
                  <a:gd name="T43" fmla="*/ 131 h 133"/>
                  <a:gd name="T44" fmla="*/ 214 w 575"/>
                  <a:gd name="T45" fmla="*/ 131 h 133"/>
                  <a:gd name="T46" fmla="*/ 175 w 575"/>
                  <a:gd name="T47" fmla="*/ 126 h 133"/>
                  <a:gd name="T48" fmla="*/ 139 w 575"/>
                  <a:gd name="T49" fmla="*/ 123 h 133"/>
                  <a:gd name="T50" fmla="*/ 103 w 575"/>
                  <a:gd name="T51" fmla="*/ 117 h 133"/>
                  <a:gd name="T52" fmla="*/ 74 w 575"/>
                  <a:gd name="T53" fmla="*/ 111 h 133"/>
                  <a:gd name="T54" fmla="*/ 49 w 575"/>
                  <a:gd name="T55" fmla="*/ 102 h 133"/>
                  <a:gd name="T56" fmla="*/ 29 w 575"/>
                  <a:gd name="T57" fmla="*/ 94 h 133"/>
                  <a:gd name="T58" fmla="*/ 11 w 575"/>
                  <a:gd name="T59" fmla="*/ 84 h 133"/>
                  <a:gd name="T60" fmla="*/ 4 w 575"/>
                  <a:gd name="T61" fmla="*/ 77 h 133"/>
                  <a:gd name="T62" fmla="*/ 0 w 575"/>
                  <a:gd name="T63" fmla="*/ 66 h 133"/>
                  <a:gd name="T64" fmla="*/ 4 w 575"/>
                  <a:gd name="T65" fmla="*/ 57 h 133"/>
                  <a:gd name="T66" fmla="*/ 11 w 575"/>
                  <a:gd name="T67" fmla="*/ 47 h 133"/>
                  <a:gd name="T68" fmla="*/ 29 w 575"/>
                  <a:gd name="T69" fmla="*/ 37 h 133"/>
                  <a:gd name="T70" fmla="*/ 49 w 575"/>
                  <a:gd name="T71" fmla="*/ 28 h 133"/>
                  <a:gd name="T72" fmla="*/ 74 w 575"/>
                  <a:gd name="T73" fmla="*/ 21 h 133"/>
                  <a:gd name="T74" fmla="*/ 103 w 575"/>
                  <a:gd name="T75" fmla="*/ 15 h 133"/>
                  <a:gd name="T76" fmla="*/ 139 w 575"/>
                  <a:gd name="T77" fmla="*/ 9 h 133"/>
                  <a:gd name="T78" fmla="*/ 175 w 575"/>
                  <a:gd name="T79" fmla="*/ 5 h 133"/>
                  <a:gd name="T80" fmla="*/ 214 w 575"/>
                  <a:gd name="T81" fmla="*/ 3 h 133"/>
                  <a:gd name="T82" fmla="*/ 257 w 575"/>
                  <a:gd name="T83" fmla="*/ 0 h 1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75"/>
                  <a:gd name="T127" fmla="*/ 0 h 133"/>
                  <a:gd name="T128" fmla="*/ 575 w 575"/>
                  <a:gd name="T129" fmla="*/ 133 h 1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75" h="133">
                    <a:moveTo>
                      <a:pt x="286" y="0"/>
                    </a:moveTo>
                    <a:lnTo>
                      <a:pt x="301" y="0"/>
                    </a:lnTo>
                    <a:lnTo>
                      <a:pt x="317" y="0"/>
                    </a:lnTo>
                    <a:lnTo>
                      <a:pt x="329" y="1"/>
                    </a:lnTo>
                    <a:lnTo>
                      <a:pt x="344" y="1"/>
                    </a:lnTo>
                    <a:lnTo>
                      <a:pt x="358" y="3"/>
                    </a:lnTo>
                    <a:lnTo>
                      <a:pt x="371" y="3"/>
                    </a:lnTo>
                    <a:lnTo>
                      <a:pt x="385" y="3"/>
                    </a:lnTo>
                    <a:lnTo>
                      <a:pt x="398" y="5"/>
                    </a:lnTo>
                    <a:lnTo>
                      <a:pt x="410" y="6"/>
                    </a:lnTo>
                    <a:lnTo>
                      <a:pt x="423" y="8"/>
                    </a:lnTo>
                    <a:lnTo>
                      <a:pt x="436" y="9"/>
                    </a:lnTo>
                    <a:lnTo>
                      <a:pt x="446" y="10"/>
                    </a:lnTo>
                    <a:lnTo>
                      <a:pt x="457" y="13"/>
                    </a:lnTo>
                    <a:lnTo>
                      <a:pt x="470" y="15"/>
                    </a:lnTo>
                    <a:lnTo>
                      <a:pt x="479" y="17"/>
                    </a:lnTo>
                    <a:lnTo>
                      <a:pt x="490" y="18"/>
                    </a:lnTo>
                    <a:lnTo>
                      <a:pt x="499" y="21"/>
                    </a:lnTo>
                    <a:lnTo>
                      <a:pt x="508" y="23"/>
                    </a:lnTo>
                    <a:lnTo>
                      <a:pt x="517" y="27"/>
                    </a:lnTo>
                    <a:lnTo>
                      <a:pt x="524" y="28"/>
                    </a:lnTo>
                    <a:lnTo>
                      <a:pt x="533" y="30"/>
                    </a:lnTo>
                    <a:lnTo>
                      <a:pt x="540" y="35"/>
                    </a:lnTo>
                    <a:lnTo>
                      <a:pt x="545" y="37"/>
                    </a:lnTo>
                    <a:lnTo>
                      <a:pt x="551" y="40"/>
                    </a:lnTo>
                    <a:lnTo>
                      <a:pt x="556" y="43"/>
                    </a:lnTo>
                    <a:lnTo>
                      <a:pt x="562" y="47"/>
                    </a:lnTo>
                    <a:lnTo>
                      <a:pt x="565" y="50"/>
                    </a:lnTo>
                    <a:lnTo>
                      <a:pt x="567" y="52"/>
                    </a:lnTo>
                    <a:lnTo>
                      <a:pt x="571" y="57"/>
                    </a:lnTo>
                    <a:lnTo>
                      <a:pt x="572" y="59"/>
                    </a:lnTo>
                    <a:lnTo>
                      <a:pt x="572" y="62"/>
                    </a:lnTo>
                    <a:lnTo>
                      <a:pt x="574" y="66"/>
                    </a:lnTo>
                    <a:lnTo>
                      <a:pt x="572" y="69"/>
                    </a:lnTo>
                    <a:lnTo>
                      <a:pt x="572" y="72"/>
                    </a:lnTo>
                    <a:lnTo>
                      <a:pt x="571" y="77"/>
                    </a:lnTo>
                    <a:lnTo>
                      <a:pt x="567" y="79"/>
                    </a:lnTo>
                    <a:lnTo>
                      <a:pt x="565" y="82"/>
                    </a:lnTo>
                    <a:lnTo>
                      <a:pt x="562" y="84"/>
                    </a:lnTo>
                    <a:lnTo>
                      <a:pt x="556" y="89"/>
                    </a:lnTo>
                    <a:lnTo>
                      <a:pt x="551" y="91"/>
                    </a:lnTo>
                    <a:lnTo>
                      <a:pt x="545" y="94"/>
                    </a:lnTo>
                    <a:lnTo>
                      <a:pt x="540" y="97"/>
                    </a:lnTo>
                    <a:lnTo>
                      <a:pt x="533" y="99"/>
                    </a:lnTo>
                    <a:lnTo>
                      <a:pt x="524" y="102"/>
                    </a:lnTo>
                    <a:lnTo>
                      <a:pt x="517" y="105"/>
                    </a:lnTo>
                    <a:lnTo>
                      <a:pt x="508" y="108"/>
                    </a:lnTo>
                    <a:lnTo>
                      <a:pt x="499" y="111"/>
                    </a:lnTo>
                    <a:lnTo>
                      <a:pt x="490" y="113"/>
                    </a:lnTo>
                    <a:lnTo>
                      <a:pt x="479" y="114"/>
                    </a:lnTo>
                    <a:lnTo>
                      <a:pt x="470" y="117"/>
                    </a:lnTo>
                    <a:lnTo>
                      <a:pt x="457" y="118"/>
                    </a:lnTo>
                    <a:lnTo>
                      <a:pt x="446" y="121"/>
                    </a:lnTo>
                    <a:lnTo>
                      <a:pt x="436" y="123"/>
                    </a:lnTo>
                    <a:lnTo>
                      <a:pt x="423" y="124"/>
                    </a:lnTo>
                    <a:lnTo>
                      <a:pt x="410" y="125"/>
                    </a:lnTo>
                    <a:lnTo>
                      <a:pt x="398" y="126"/>
                    </a:lnTo>
                    <a:lnTo>
                      <a:pt x="385" y="128"/>
                    </a:lnTo>
                    <a:lnTo>
                      <a:pt x="371" y="129"/>
                    </a:lnTo>
                    <a:lnTo>
                      <a:pt x="358" y="131"/>
                    </a:lnTo>
                    <a:lnTo>
                      <a:pt x="344" y="131"/>
                    </a:lnTo>
                    <a:lnTo>
                      <a:pt x="329" y="131"/>
                    </a:lnTo>
                    <a:lnTo>
                      <a:pt x="317" y="131"/>
                    </a:lnTo>
                    <a:lnTo>
                      <a:pt x="301" y="132"/>
                    </a:lnTo>
                    <a:lnTo>
                      <a:pt x="272" y="132"/>
                    </a:lnTo>
                    <a:lnTo>
                      <a:pt x="257" y="131"/>
                    </a:lnTo>
                    <a:lnTo>
                      <a:pt x="243" y="131"/>
                    </a:lnTo>
                    <a:lnTo>
                      <a:pt x="229" y="131"/>
                    </a:lnTo>
                    <a:lnTo>
                      <a:pt x="214" y="131"/>
                    </a:lnTo>
                    <a:lnTo>
                      <a:pt x="202" y="129"/>
                    </a:lnTo>
                    <a:lnTo>
                      <a:pt x="189" y="128"/>
                    </a:lnTo>
                    <a:lnTo>
                      <a:pt x="175" y="126"/>
                    </a:lnTo>
                    <a:lnTo>
                      <a:pt x="164" y="125"/>
                    </a:lnTo>
                    <a:lnTo>
                      <a:pt x="149" y="124"/>
                    </a:lnTo>
                    <a:lnTo>
                      <a:pt x="139" y="123"/>
                    </a:lnTo>
                    <a:lnTo>
                      <a:pt x="126" y="121"/>
                    </a:lnTo>
                    <a:lnTo>
                      <a:pt x="115" y="118"/>
                    </a:lnTo>
                    <a:lnTo>
                      <a:pt x="103" y="117"/>
                    </a:lnTo>
                    <a:lnTo>
                      <a:pt x="94" y="114"/>
                    </a:lnTo>
                    <a:lnTo>
                      <a:pt x="83" y="113"/>
                    </a:lnTo>
                    <a:lnTo>
                      <a:pt x="74" y="111"/>
                    </a:lnTo>
                    <a:lnTo>
                      <a:pt x="65" y="108"/>
                    </a:lnTo>
                    <a:lnTo>
                      <a:pt x="56" y="105"/>
                    </a:lnTo>
                    <a:lnTo>
                      <a:pt x="49" y="102"/>
                    </a:lnTo>
                    <a:lnTo>
                      <a:pt x="41" y="99"/>
                    </a:lnTo>
                    <a:lnTo>
                      <a:pt x="32" y="97"/>
                    </a:lnTo>
                    <a:lnTo>
                      <a:pt x="29" y="94"/>
                    </a:lnTo>
                    <a:lnTo>
                      <a:pt x="22" y="91"/>
                    </a:lnTo>
                    <a:lnTo>
                      <a:pt x="16" y="89"/>
                    </a:lnTo>
                    <a:lnTo>
                      <a:pt x="11" y="84"/>
                    </a:lnTo>
                    <a:lnTo>
                      <a:pt x="9" y="82"/>
                    </a:lnTo>
                    <a:lnTo>
                      <a:pt x="5" y="79"/>
                    </a:lnTo>
                    <a:lnTo>
                      <a:pt x="4" y="77"/>
                    </a:lnTo>
                    <a:lnTo>
                      <a:pt x="2" y="72"/>
                    </a:lnTo>
                    <a:lnTo>
                      <a:pt x="0" y="69"/>
                    </a:lnTo>
                    <a:lnTo>
                      <a:pt x="0" y="66"/>
                    </a:lnTo>
                    <a:lnTo>
                      <a:pt x="0" y="62"/>
                    </a:lnTo>
                    <a:lnTo>
                      <a:pt x="2" y="59"/>
                    </a:lnTo>
                    <a:lnTo>
                      <a:pt x="4" y="57"/>
                    </a:lnTo>
                    <a:lnTo>
                      <a:pt x="5" y="52"/>
                    </a:lnTo>
                    <a:lnTo>
                      <a:pt x="9" y="50"/>
                    </a:lnTo>
                    <a:lnTo>
                      <a:pt x="11" y="47"/>
                    </a:lnTo>
                    <a:lnTo>
                      <a:pt x="16" y="43"/>
                    </a:lnTo>
                    <a:lnTo>
                      <a:pt x="22" y="40"/>
                    </a:lnTo>
                    <a:lnTo>
                      <a:pt x="29" y="37"/>
                    </a:lnTo>
                    <a:lnTo>
                      <a:pt x="32" y="35"/>
                    </a:lnTo>
                    <a:lnTo>
                      <a:pt x="41" y="30"/>
                    </a:lnTo>
                    <a:lnTo>
                      <a:pt x="49" y="28"/>
                    </a:lnTo>
                    <a:lnTo>
                      <a:pt x="56" y="27"/>
                    </a:lnTo>
                    <a:lnTo>
                      <a:pt x="65" y="23"/>
                    </a:lnTo>
                    <a:lnTo>
                      <a:pt x="74" y="21"/>
                    </a:lnTo>
                    <a:lnTo>
                      <a:pt x="83" y="18"/>
                    </a:lnTo>
                    <a:lnTo>
                      <a:pt x="94" y="17"/>
                    </a:lnTo>
                    <a:lnTo>
                      <a:pt x="103" y="15"/>
                    </a:lnTo>
                    <a:lnTo>
                      <a:pt x="115" y="13"/>
                    </a:lnTo>
                    <a:lnTo>
                      <a:pt x="126" y="10"/>
                    </a:lnTo>
                    <a:lnTo>
                      <a:pt x="139" y="9"/>
                    </a:lnTo>
                    <a:lnTo>
                      <a:pt x="149" y="8"/>
                    </a:lnTo>
                    <a:lnTo>
                      <a:pt x="164" y="6"/>
                    </a:lnTo>
                    <a:lnTo>
                      <a:pt x="175" y="5"/>
                    </a:lnTo>
                    <a:lnTo>
                      <a:pt x="189" y="3"/>
                    </a:lnTo>
                    <a:lnTo>
                      <a:pt x="202" y="3"/>
                    </a:lnTo>
                    <a:lnTo>
                      <a:pt x="214" y="3"/>
                    </a:lnTo>
                    <a:lnTo>
                      <a:pt x="229" y="1"/>
                    </a:lnTo>
                    <a:lnTo>
                      <a:pt x="243" y="1"/>
                    </a:lnTo>
                    <a:lnTo>
                      <a:pt x="257" y="0"/>
                    </a:lnTo>
                    <a:lnTo>
                      <a:pt x="272" y="0"/>
                    </a:lnTo>
                    <a:lnTo>
                      <a:pt x="286" y="0"/>
                    </a:lnTo>
                  </a:path>
                </a:pathLst>
              </a:custGeom>
              <a:solidFill>
                <a:srgbClr val="FFFFFF"/>
              </a:solidFill>
              <a:ln w="12699" cap="rnd" cmpd="sng">
                <a:solidFill>
                  <a:srgbClr val="000000"/>
                </a:solidFill>
                <a:prstDash val="solid"/>
                <a:round/>
                <a:headEnd type="none" w="sm" len="sm"/>
                <a:tailEnd type="none" w="sm" len="sm"/>
              </a:ln>
            </p:spPr>
            <p:txBody>
              <a:bodyPr/>
              <a:lstStyle/>
              <a:p>
                <a:endParaRPr lang="en-US" sz="2400">
                  <a:latin typeface="Book Antiqua" panose="02040602050305030304" pitchFamily="18" charset="0"/>
                </a:endParaRPr>
              </a:p>
            </p:txBody>
          </p:sp>
        </p:grpSp>
        <p:sp>
          <p:nvSpPr>
            <p:cNvPr id="13323" name="Rectangle 17">
              <a:extLst>
                <a:ext uri="{FF2B5EF4-FFF2-40B4-BE49-F238E27FC236}">
                  <a16:creationId xmlns:a16="http://schemas.microsoft.com/office/drawing/2014/main" id="{8F517E07-4011-4E6B-AE36-18A18835C5EB}"/>
                </a:ext>
              </a:extLst>
            </p:cNvPr>
            <p:cNvSpPr>
              <a:spLocks noChangeArrowheads="1"/>
            </p:cNvSpPr>
            <p:nvPr/>
          </p:nvSpPr>
          <p:spPr bwMode="auto">
            <a:xfrm>
              <a:off x="1339" y="3940"/>
              <a:ext cx="693"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a:latin typeface="Book Antiqua" panose="02040602050305030304" pitchFamily="18" charset="0"/>
                </a:rPr>
                <a:t>Empty</a:t>
              </a:r>
            </a:p>
          </p:txBody>
        </p:sp>
        <p:sp>
          <p:nvSpPr>
            <p:cNvPr id="13324" name="AutoShape 19">
              <a:extLst>
                <a:ext uri="{FF2B5EF4-FFF2-40B4-BE49-F238E27FC236}">
                  <a16:creationId xmlns:a16="http://schemas.microsoft.com/office/drawing/2014/main" id="{1F2D63CC-9274-4FC8-A1CC-908E29B5C487}"/>
                </a:ext>
              </a:extLst>
            </p:cNvPr>
            <p:cNvSpPr>
              <a:spLocks noChangeArrowheads="1"/>
            </p:cNvSpPr>
            <p:nvPr/>
          </p:nvSpPr>
          <p:spPr bwMode="auto">
            <a:xfrm>
              <a:off x="2358" y="3347"/>
              <a:ext cx="570" cy="520"/>
            </a:xfrm>
            <a:prstGeom prst="rightArrow">
              <a:avLst>
                <a:gd name="adj1" fmla="val 75009"/>
                <a:gd name="adj2" fmla="val 54843"/>
              </a:avLst>
            </a:prstGeom>
            <a:solidFill>
              <a:schemeClr val="accent1"/>
            </a:solidFill>
            <a:ln w="12699">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latin typeface="Book Antiqua" panose="02040602050305030304" pitchFamily="18" charset="0"/>
              </a:endParaRPr>
            </a:p>
          </p:txBody>
        </p:sp>
        <p:sp>
          <p:nvSpPr>
            <p:cNvPr id="13325" name="Rectangle 20">
              <a:extLst>
                <a:ext uri="{FF2B5EF4-FFF2-40B4-BE49-F238E27FC236}">
                  <a16:creationId xmlns:a16="http://schemas.microsoft.com/office/drawing/2014/main" id="{742EF3CC-1940-4DA1-B75B-3A96345C0179}"/>
                </a:ext>
              </a:extLst>
            </p:cNvPr>
            <p:cNvSpPr>
              <a:spLocks noChangeArrowheads="1"/>
            </p:cNvSpPr>
            <p:nvPr/>
          </p:nvSpPr>
          <p:spPr bwMode="auto">
            <a:xfrm>
              <a:off x="3129" y="3453"/>
              <a:ext cx="2631"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a:latin typeface="Book Antiqua" panose="02040602050305030304" pitchFamily="18" charset="0"/>
                </a:rPr>
                <a:t>Order One Bin of Inventory</a:t>
              </a:r>
            </a:p>
          </p:txBody>
        </p:sp>
      </p:grpSp>
      <p:sp>
        <p:nvSpPr>
          <p:cNvPr id="780309" name="Rectangle 21">
            <a:extLst>
              <a:ext uri="{FF2B5EF4-FFF2-40B4-BE49-F238E27FC236}">
                <a16:creationId xmlns:a16="http://schemas.microsoft.com/office/drawing/2014/main" id="{80F1DE24-D706-4C2E-8F89-E7B67E4E7279}"/>
              </a:ext>
            </a:extLst>
          </p:cNvPr>
          <p:cNvSpPr>
            <a:spLocks noChangeArrowheads="1"/>
          </p:cNvSpPr>
          <p:nvPr/>
        </p:nvSpPr>
        <p:spPr bwMode="auto">
          <a:xfrm>
            <a:off x="37730" y="4789490"/>
            <a:ext cx="12154270"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80000"/>
              </a:lnSpc>
              <a:buFontTx/>
              <a:buNone/>
            </a:pPr>
            <a:r>
              <a:rPr lang="en-US" altLang="en-US" sz="2400" dirty="0">
                <a:solidFill>
                  <a:srgbClr val="C00000"/>
                </a:solidFill>
                <a:latin typeface="Book Antiqua" panose="02040602050305030304" pitchFamily="18" charset="0"/>
              </a:rPr>
              <a:t>Keeps track of removals from inventory continuously, thus monitoring current levels of each item.</a:t>
            </a:r>
          </a:p>
          <a:p>
            <a:pPr>
              <a:lnSpc>
                <a:spcPct val="80000"/>
              </a:lnSpc>
              <a:buFontTx/>
              <a:buNone/>
            </a:pPr>
            <a:endParaRPr lang="en-US" altLang="en-US" sz="2400" dirty="0">
              <a:solidFill>
                <a:srgbClr val="C00000"/>
              </a:solidFill>
              <a:latin typeface="Book Antiqua" panose="02040602050305030304" pitchFamily="18" charset="0"/>
            </a:endParaRPr>
          </a:p>
          <a:p>
            <a:pPr>
              <a:lnSpc>
                <a:spcPct val="80000"/>
              </a:lnSpc>
              <a:buFontTx/>
              <a:buNone/>
            </a:pPr>
            <a:r>
              <a:rPr lang="en-US" altLang="en-US" sz="2400" dirty="0">
                <a:solidFill>
                  <a:srgbClr val="C00000"/>
                </a:solidFill>
                <a:latin typeface="Book Antiqua" panose="02040602050305030304" pitchFamily="18" charset="0"/>
              </a:rPr>
              <a:t>A point-of-sales (POS) system record items at the time of sale. </a:t>
            </a:r>
          </a:p>
        </p:txBody>
      </p:sp>
    </p:spTree>
    <p:extLst>
      <p:ext uri="{BB962C8B-B14F-4D97-AF65-F5344CB8AC3E}">
        <p14:creationId xmlns:p14="http://schemas.microsoft.com/office/powerpoint/2010/main" val="188865014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80290">
                                            <p:txEl>
                                              <p:pRg st="0" end="0"/>
                                            </p:txEl>
                                          </p:spTgt>
                                        </p:tgtEl>
                                        <p:attrNameLst>
                                          <p:attrName>style.visibility</p:attrName>
                                        </p:attrNameLst>
                                      </p:cBhvr>
                                      <p:to>
                                        <p:strVal val="visible"/>
                                      </p:to>
                                    </p:set>
                                    <p:animEffect transition="in" filter="dissolve">
                                      <p:cBhvr>
                                        <p:cTn id="7" dur="500"/>
                                        <p:tgtEl>
                                          <p:spTgt spid="78029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80290">
                                            <p:txEl>
                                              <p:pRg st="1" end="1"/>
                                            </p:txEl>
                                          </p:spTgt>
                                        </p:tgtEl>
                                        <p:attrNameLst>
                                          <p:attrName>style.visibility</p:attrName>
                                        </p:attrNameLst>
                                      </p:cBhvr>
                                      <p:to>
                                        <p:strVal val="visible"/>
                                      </p:to>
                                    </p:set>
                                    <p:animEffect transition="in" filter="dissolve">
                                      <p:cBhvr>
                                        <p:cTn id="12" dur="500"/>
                                        <p:tgtEl>
                                          <p:spTgt spid="78029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80290">
                                            <p:txEl>
                                              <p:pRg st="2" end="2"/>
                                            </p:txEl>
                                          </p:spTgt>
                                        </p:tgtEl>
                                        <p:attrNameLst>
                                          <p:attrName>style.visibility</p:attrName>
                                        </p:attrNameLst>
                                      </p:cBhvr>
                                      <p:to>
                                        <p:strVal val="visible"/>
                                      </p:to>
                                    </p:set>
                                    <p:animEffect transition="in" filter="dissolve">
                                      <p:cBhvr>
                                        <p:cTn id="17" dur="500"/>
                                        <p:tgtEl>
                                          <p:spTgt spid="78029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dissolve">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80309"/>
                                        </p:tgtEl>
                                        <p:attrNameLst>
                                          <p:attrName>style.visibility</p:attrName>
                                        </p:attrNameLst>
                                      </p:cBhvr>
                                      <p:to>
                                        <p:strVal val="visible"/>
                                      </p:to>
                                    </p:set>
                                    <p:animEffect transition="in" filter="dissolve">
                                      <p:cBhvr>
                                        <p:cTn id="27" dur="500"/>
                                        <p:tgtEl>
                                          <p:spTgt spid="7803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0290" grpId="0" build="p"/>
      <p:bldP spid="780309" grpId="0"/>
    </p:bldLst>
  </p:timing>
</p:sld>
</file>

<file path=ppt/theme/theme1.xml><?xml version="1.0" encoding="utf-8"?>
<a:theme xmlns:a="http://schemas.openxmlformats.org/drawingml/2006/main" name="Lean Thinking Final">
  <a:themeElements>
    <a:clrScheme name="Custom 22">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C000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37293</TotalTime>
  <Words>899</Words>
  <Application>Microsoft Office PowerPoint</Application>
  <PresentationFormat>Widescreen</PresentationFormat>
  <Paragraphs>76</Paragraphs>
  <Slides>8</Slides>
  <Notes>6</Notes>
  <HiddenSlides>0</HiddenSlides>
  <MMClips>0</MMClips>
  <ScaleCrop>false</ScaleCrop>
  <HeadingPairs>
    <vt:vector size="8" baseType="variant">
      <vt:variant>
        <vt:lpstr>Fonts Used</vt:lpstr>
      </vt:variant>
      <vt:variant>
        <vt:i4>10</vt:i4>
      </vt: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22" baseType="lpstr">
      <vt:lpstr>Arial</vt:lpstr>
      <vt:lpstr>Book Antiqua</vt:lpstr>
      <vt:lpstr>Garamond</vt:lpstr>
      <vt:lpstr>Impact</vt:lpstr>
      <vt:lpstr>Kunstler Script</vt:lpstr>
      <vt:lpstr>MS Reference Sans Serif</vt:lpstr>
      <vt:lpstr>Noto Sans Symbols</vt:lpstr>
      <vt:lpstr>Times New Roman</vt:lpstr>
      <vt:lpstr>Verdana</vt:lpstr>
      <vt:lpstr>Wingdings</vt:lpstr>
      <vt:lpstr>Lean Thinking Final</vt:lpstr>
      <vt:lpstr>508 Lecture</vt:lpstr>
      <vt:lpstr>Level</vt:lpstr>
      <vt:lpstr>Worksheet</vt:lpstr>
      <vt:lpstr>Inventory Introduction</vt:lpstr>
      <vt:lpstr>PowerPoint Presentation</vt:lpstr>
      <vt:lpstr>PowerPoint Presentation</vt:lpstr>
      <vt:lpstr>Reasons for Holding Inventory &amp; Types of Inventory</vt:lpstr>
      <vt:lpstr>Types of  Inventory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Greys Sosic</dc:creator>
  <cp:lastModifiedBy>Asef-Vaziri , Ardavan</cp:lastModifiedBy>
  <cp:revision>924</cp:revision>
  <cp:lastPrinted>2021-08-25T16:42:58Z</cp:lastPrinted>
  <dcterms:created xsi:type="dcterms:W3CDTF">1995-06-17T23:31:02Z</dcterms:created>
  <dcterms:modified xsi:type="dcterms:W3CDTF">2022-07-09T16:00:09Z</dcterms:modified>
</cp:coreProperties>
</file>