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95" r:id="rId2"/>
    <p:sldId id="472" r:id="rId3"/>
    <p:sldId id="399" r:id="rId4"/>
    <p:sldId id="469" r:id="rId5"/>
    <p:sldId id="460" r:id="rId6"/>
    <p:sldId id="426" r:id="rId7"/>
    <p:sldId id="427" r:id="rId8"/>
    <p:sldId id="428" r:id="rId9"/>
    <p:sldId id="429" r:id="rId10"/>
    <p:sldId id="430" r:id="rId11"/>
    <p:sldId id="431" r:id="rId12"/>
    <p:sldId id="432" r:id="rId13"/>
    <p:sldId id="433" r:id="rId14"/>
    <p:sldId id="434" r:id="rId15"/>
  </p:sldIdLst>
  <p:sldSz cx="9144000" cy="6858000" type="screen4x3"/>
  <p:notesSz cx="6921500" cy="9423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1A7E"/>
    <a:srgbClr val="990033"/>
    <a:srgbClr val="EAEAEA"/>
    <a:srgbClr val="12449E"/>
    <a:srgbClr val="1D4087"/>
    <a:srgbClr val="FF0000"/>
    <a:srgbClr val="CC0066"/>
    <a:srgbClr val="14762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inimized">
    <p:restoredLeft sz="15640" autoAdjust="0"/>
    <p:restoredTop sz="95492" autoAdjust="0"/>
  </p:normalViewPr>
  <p:slideViewPr>
    <p:cSldViewPr>
      <p:cViewPr>
        <p:scale>
          <a:sx n="66" d="100"/>
          <a:sy n="66" d="100"/>
        </p:scale>
        <p:origin x="-3720" y="-14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scatterChart>
        <c:scatterStyle val="smoothMarker"/>
        <c:ser>
          <c:idx val="0"/>
          <c:order val="0"/>
          <c:spPr>
            <a:ln w="66675"/>
          </c:spPr>
          <c:marker>
            <c:symbol val="none"/>
          </c:marker>
          <c:xVal>
            <c:numRef>
              <c:f>Sheet1!$A$1:$A$61</c:f>
              <c:numCache>
                <c:formatCode>General</c:formatCode>
                <c:ptCount val="61"/>
                <c:pt idx="0">
                  <c:v>-3</c:v>
                </c:pt>
                <c:pt idx="1">
                  <c:v>-2.9</c:v>
                </c:pt>
                <c:pt idx="2">
                  <c:v>-2.8</c:v>
                </c:pt>
                <c:pt idx="3">
                  <c:v>-2.7</c:v>
                </c:pt>
                <c:pt idx="4">
                  <c:v>-2.6</c:v>
                </c:pt>
                <c:pt idx="5">
                  <c:v>-2.5</c:v>
                </c:pt>
                <c:pt idx="6">
                  <c:v>-2.4</c:v>
                </c:pt>
                <c:pt idx="7">
                  <c:v>-2.2999999999999998</c:v>
                </c:pt>
                <c:pt idx="8">
                  <c:v>-2.2000000000000002</c:v>
                </c:pt>
                <c:pt idx="9">
                  <c:v>-2.1</c:v>
                </c:pt>
                <c:pt idx="10">
                  <c:v>-2</c:v>
                </c:pt>
                <c:pt idx="11">
                  <c:v>-1.9</c:v>
                </c:pt>
                <c:pt idx="12">
                  <c:v>-1.8</c:v>
                </c:pt>
                <c:pt idx="13">
                  <c:v>-1.7000000000000004</c:v>
                </c:pt>
                <c:pt idx="14">
                  <c:v>-1.6</c:v>
                </c:pt>
                <c:pt idx="15">
                  <c:v>-1.5</c:v>
                </c:pt>
                <c:pt idx="16">
                  <c:v>-1.4</c:v>
                </c:pt>
                <c:pt idx="17">
                  <c:v>-1.3</c:v>
                </c:pt>
                <c:pt idx="18">
                  <c:v>-1.2</c:v>
                </c:pt>
                <c:pt idx="19">
                  <c:v>-1.1000000000000001</c:v>
                </c:pt>
                <c:pt idx="20">
                  <c:v>-1</c:v>
                </c:pt>
                <c:pt idx="21">
                  <c:v>-0.9</c:v>
                </c:pt>
                <c:pt idx="22">
                  <c:v>-0.8</c:v>
                </c:pt>
                <c:pt idx="23">
                  <c:v>-0.70000000000000018</c:v>
                </c:pt>
                <c:pt idx="24">
                  <c:v>-0.6000000000000002</c:v>
                </c:pt>
                <c:pt idx="25">
                  <c:v>-0.5</c:v>
                </c:pt>
                <c:pt idx="26">
                  <c:v>-0.4</c:v>
                </c:pt>
                <c:pt idx="27">
                  <c:v>-0.3000000000000001</c:v>
                </c:pt>
                <c:pt idx="28">
                  <c:v>-0.2</c:v>
                </c:pt>
                <c:pt idx="29">
                  <c:v>-0.1</c:v>
                </c:pt>
                <c:pt idx="30">
                  <c:v>0</c:v>
                </c:pt>
                <c:pt idx="31">
                  <c:v>0.1</c:v>
                </c:pt>
                <c:pt idx="32">
                  <c:v>0.2</c:v>
                </c:pt>
                <c:pt idx="33">
                  <c:v>0.3000000000000001</c:v>
                </c:pt>
                <c:pt idx="34">
                  <c:v>0.4</c:v>
                </c:pt>
                <c:pt idx="35">
                  <c:v>0.5</c:v>
                </c:pt>
                <c:pt idx="36">
                  <c:v>0.6000000000000002</c:v>
                </c:pt>
                <c:pt idx="37">
                  <c:v>0.70000000000000018</c:v>
                </c:pt>
                <c:pt idx="38">
                  <c:v>0.8</c:v>
                </c:pt>
                <c:pt idx="39">
                  <c:v>0.9</c:v>
                </c:pt>
                <c:pt idx="40">
                  <c:v>1</c:v>
                </c:pt>
                <c:pt idx="41">
                  <c:v>1.1000000000000001</c:v>
                </c:pt>
                <c:pt idx="42">
                  <c:v>1.2</c:v>
                </c:pt>
                <c:pt idx="43">
                  <c:v>1.3</c:v>
                </c:pt>
                <c:pt idx="44">
                  <c:v>1.4</c:v>
                </c:pt>
                <c:pt idx="45">
                  <c:v>1.5</c:v>
                </c:pt>
                <c:pt idx="46">
                  <c:v>1.6</c:v>
                </c:pt>
                <c:pt idx="47">
                  <c:v>1.7000000000000004</c:v>
                </c:pt>
                <c:pt idx="48">
                  <c:v>1.8</c:v>
                </c:pt>
                <c:pt idx="49">
                  <c:v>1.9</c:v>
                </c:pt>
                <c:pt idx="50">
                  <c:v>2</c:v>
                </c:pt>
                <c:pt idx="51">
                  <c:v>2.1</c:v>
                </c:pt>
                <c:pt idx="52">
                  <c:v>2.2000000000000002</c:v>
                </c:pt>
                <c:pt idx="53">
                  <c:v>2.2999999999999998</c:v>
                </c:pt>
                <c:pt idx="54">
                  <c:v>2.4</c:v>
                </c:pt>
                <c:pt idx="55">
                  <c:v>2.5000000000000102</c:v>
                </c:pt>
                <c:pt idx="56">
                  <c:v>2.6</c:v>
                </c:pt>
                <c:pt idx="57">
                  <c:v>2.7</c:v>
                </c:pt>
                <c:pt idx="58">
                  <c:v>2.80000000000001</c:v>
                </c:pt>
                <c:pt idx="59">
                  <c:v>2.9000000000000101</c:v>
                </c:pt>
                <c:pt idx="60">
                  <c:v>3.0000000000000102</c:v>
                </c:pt>
              </c:numCache>
            </c:numRef>
          </c:xVal>
          <c:yVal>
            <c:numRef>
              <c:f>Sheet1!$B$1:$B$61</c:f>
              <c:numCache>
                <c:formatCode>General</c:formatCode>
                <c:ptCount val="61"/>
                <c:pt idx="0">
                  <c:v>4.4318484119380127E-3</c:v>
                </c:pt>
                <c:pt idx="1">
                  <c:v>5.9525324197758564E-3</c:v>
                </c:pt>
                <c:pt idx="2">
                  <c:v>7.915451582979972E-3</c:v>
                </c:pt>
                <c:pt idx="3">
                  <c:v>1.0420934814422597E-2</c:v>
                </c:pt>
                <c:pt idx="4">
                  <c:v>1.3582969233685625E-2</c:v>
                </c:pt>
                <c:pt idx="5">
                  <c:v>1.7528300493568554E-2</c:v>
                </c:pt>
                <c:pt idx="6">
                  <c:v>2.2394530294842886E-2</c:v>
                </c:pt>
                <c:pt idx="7">
                  <c:v>2.8327037741601186E-2</c:v>
                </c:pt>
                <c:pt idx="8">
                  <c:v>3.5474592846231431E-2</c:v>
                </c:pt>
                <c:pt idx="9">
                  <c:v>4.3983595980427191E-2</c:v>
                </c:pt>
                <c:pt idx="10">
                  <c:v>5.3990966513188084E-2</c:v>
                </c:pt>
                <c:pt idx="11">
                  <c:v>6.5615814774676595E-2</c:v>
                </c:pt>
                <c:pt idx="12">
                  <c:v>7.8950158300894149E-2</c:v>
                </c:pt>
                <c:pt idx="13">
                  <c:v>9.4049077376887016E-2</c:v>
                </c:pt>
                <c:pt idx="14">
                  <c:v>0.11092083467945554</c:v>
                </c:pt>
                <c:pt idx="15">
                  <c:v>0.12951759566589174</c:v>
                </c:pt>
                <c:pt idx="16">
                  <c:v>0.14972746563574491</c:v>
                </c:pt>
                <c:pt idx="17">
                  <c:v>0.17136859204780741</c:v>
                </c:pt>
                <c:pt idx="18">
                  <c:v>0.19418605498321295</c:v>
                </c:pt>
                <c:pt idx="19">
                  <c:v>0.21785217703255053</c:v>
                </c:pt>
                <c:pt idx="20">
                  <c:v>0.24197072451914339</c:v>
                </c:pt>
                <c:pt idx="21">
                  <c:v>0.26608524989875482</c:v>
                </c:pt>
                <c:pt idx="22">
                  <c:v>0.28969155276148273</c:v>
                </c:pt>
                <c:pt idx="23">
                  <c:v>0.31225393336676138</c:v>
                </c:pt>
                <c:pt idx="24">
                  <c:v>0.33322460289179984</c:v>
                </c:pt>
                <c:pt idx="25">
                  <c:v>0.35206532676429952</c:v>
                </c:pt>
                <c:pt idx="26">
                  <c:v>0.36827014030332333</c:v>
                </c:pt>
                <c:pt idx="27">
                  <c:v>0.38138781546052436</c:v>
                </c:pt>
                <c:pt idx="28">
                  <c:v>0.39104269397545616</c:v>
                </c:pt>
                <c:pt idx="29">
                  <c:v>0.39695254747701192</c:v>
                </c:pt>
                <c:pt idx="30">
                  <c:v>0.39894228040143281</c:v>
                </c:pt>
                <c:pt idx="31">
                  <c:v>0.39695254747701192</c:v>
                </c:pt>
                <c:pt idx="32">
                  <c:v>0.39104269397545616</c:v>
                </c:pt>
                <c:pt idx="33">
                  <c:v>0.38138781546052436</c:v>
                </c:pt>
                <c:pt idx="34">
                  <c:v>0.36827014030332333</c:v>
                </c:pt>
                <c:pt idx="35">
                  <c:v>0.35206532676429952</c:v>
                </c:pt>
                <c:pt idx="36">
                  <c:v>0.33322460289179984</c:v>
                </c:pt>
                <c:pt idx="37">
                  <c:v>0.31225393336676138</c:v>
                </c:pt>
                <c:pt idx="38">
                  <c:v>0.28969155276148273</c:v>
                </c:pt>
                <c:pt idx="39">
                  <c:v>0.26608524989875482</c:v>
                </c:pt>
                <c:pt idx="40">
                  <c:v>0.24197072451914339</c:v>
                </c:pt>
                <c:pt idx="41">
                  <c:v>0.21785217703255053</c:v>
                </c:pt>
                <c:pt idx="42">
                  <c:v>0.19418605498321295</c:v>
                </c:pt>
                <c:pt idx="43">
                  <c:v>0.17136859204780741</c:v>
                </c:pt>
                <c:pt idx="44">
                  <c:v>0.14972746563574491</c:v>
                </c:pt>
                <c:pt idx="45">
                  <c:v>0.12951759566589174</c:v>
                </c:pt>
                <c:pt idx="46">
                  <c:v>0.11092083467945554</c:v>
                </c:pt>
                <c:pt idx="47">
                  <c:v>9.4049077376887016E-2</c:v>
                </c:pt>
                <c:pt idx="48">
                  <c:v>7.8950158300894149E-2</c:v>
                </c:pt>
                <c:pt idx="49">
                  <c:v>6.5615814774676595E-2</c:v>
                </c:pt>
                <c:pt idx="50">
                  <c:v>5.3990966513188084E-2</c:v>
                </c:pt>
                <c:pt idx="51">
                  <c:v>4.3983595980427191E-2</c:v>
                </c:pt>
                <c:pt idx="52">
                  <c:v>3.5474592846231431E-2</c:v>
                </c:pt>
                <c:pt idx="53">
                  <c:v>2.8327037741601186E-2</c:v>
                </c:pt>
                <c:pt idx="54">
                  <c:v>2.2394530294842886E-2</c:v>
                </c:pt>
                <c:pt idx="55">
                  <c:v>1.75283004935681E-2</c:v>
                </c:pt>
                <c:pt idx="56">
                  <c:v>1.3582969233685625E-2</c:v>
                </c:pt>
                <c:pt idx="57">
                  <c:v>1.0420934814422597E-2</c:v>
                </c:pt>
                <c:pt idx="58">
                  <c:v>7.9154515829797465E-3</c:v>
                </c:pt>
                <c:pt idx="59">
                  <c:v>5.9525324197756821E-3</c:v>
                </c:pt>
                <c:pt idx="60">
                  <c:v>4.43184841193788E-3</c:v>
                </c:pt>
              </c:numCache>
            </c:numRef>
          </c:yVal>
          <c:smooth val="1"/>
        </c:ser>
        <c:axId val="141143040"/>
        <c:axId val="141153024"/>
      </c:scatterChart>
      <c:valAx>
        <c:axId val="141143040"/>
        <c:scaling>
          <c:orientation val="minMax"/>
        </c:scaling>
        <c:delete val="1"/>
        <c:axPos val="b"/>
        <c:numFmt formatCode="General" sourceLinked="1"/>
        <c:tickLblPos val="none"/>
        <c:crossAx val="141153024"/>
        <c:crosses val="autoZero"/>
        <c:crossBetween val="midCat"/>
      </c:valAx>
      <c:valAx>
        <c:axId val="141153024"/>
        <c:scaling>
          <c:orientation val="minMax"/>
        </c:scaling>
        <c:delete val="1"/>
        <c:axPos val="l"/>
        <c:numFmt formatCode="General" sourceLinked="1"/>
        <c:tickLblPos val="none"/>
        <c:crossAx val="141143040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</c:chart>
  <c:spPr>
    <a:noFill/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scatterChart>
        <c:scatterStyle val="smoothMarker"/>
        <c:ser>
          <c:idx val="0"/>
          <c:order val="0"/>
          <c:spPr>
            <a:ln w="66675"/>
          </c:spPr>
          <c:marker>
            <c:symbol val="none"/>
          </c:marker>
          <c:xVal>
            <c:numRef>
              <c:f>Sheet1!$A$1:$A$61</c:f>
              <c:numCache>
                <c:formatCode>General</c:formatCode>
                <c:ptCount val="61"/>
                <c:pt idx="0">
                  <c:v>-3</c:v>
                </c:pt>
                <c:pt idx="1">
                  <c:v>-2.9</c:v>
                </c:pt>
                <c:pt idx="2">
                  <c:v>-2.8</c:v>
                </c:pt>
                <c:pt idx="3">
                  <c:v>-2.7</c:v>
                </c:pt>
                <c:pt idx="4">
                  <c:v>-2.6</c:v>
                </c:pt>
                <c:pt idx="5">
                  <c:v>-2.5</c:v>
                </c:pt>
                <c:pt idx="6">
                  <c:v>-2.4</c:v>
                </c:pt>
                <c:pt idx="7">
                  <c:v>-2.2999999999999998</c:v>
                </c:pt>
                <c:pt idx="8">
                  <c:v>-2.2000000000000002</c:v>
                </c:pt>
                <c:pt idx="9">
                  <c:v>-2.1</c:v>
                </c:pt>
                <c:pt idx="10">
                  <c:v>-2</c:v>
                </c:pt>
                <c:pt idx="11">
                  <c:v>-1.9000000000000001</c:v>
                </c:pt>
                <c:pt idx="12">
                  <c:v>-1.8</c:v>
                </c:pt>
                <c:pt idx="13">
                  <c:v>-1.7</c:v>
                </c:pt>
                <c:pt idx="14">
                  <c:v>-1.6</c:v>
                </c:pt>
                <c:pt idx="15">
                  <c:v>-1.5</c:v>
                </c:pt>
                <c:pt idx="16">
                  <c:v>-1.4</c:v>
                </c:pt>
                <c:pt idx="17">
                  <c:v>-1.3</c:v>
                </c:pt>
                <c:pt idx="18">
                  <c:v>-1.2</c:v>
                </c:pt>
                <c:pt idx="19">
                  <c:v>-1.1000000000000001</c:v>
                </c:pt>
                <c:pt idx="20">
                  <c:v>-1</c:v>
                </c:pt>
                <c:pt idx="21">
                  <c:v>-0.9</c:v>
                </c:pt>
                <c:pt idx="22">
                  <c:v>-0.8</c:v>
                </c:pt>
                <c:pt idx="23">
                  <c:v>-0.70000000000000018</c:v>
                </c:pt>
                <c:pt idx="24">
                  <c:v>-0.6000000000000002</c:v>
                </c:pt>
                <c:pt idx="25">
                  <c:v>-0.5</c:v>
                </c:pt>
                <c:pt idx="26">
                  <c:v>-0.4</c:v>
                </c:pt>
                <c:pt idx="27">
                  <c:v>-0.3000000000000001</c:v>
                </c:pt>
                <c:pt idx="28">
                  <c:v>-0.2</c:v>
                </c:pt>
                <c:pt idx="29">
                  <c:v>-0.1</c:v>
                </c:pt>
                <c:pt idx="30">
                  <c:v>0</c:v>
                </c:pt>
                <c:pt idx="31">
                  <c:v>0.1</c:v>
                </c:pt>
                <c:pt idx="32">
                  <c:v>0.2</c:v>
                </c:pt>
                <c:pt idx="33">
                  <c:v>0.3000000000000001</c:v>
                </c:pt>
                <c:pt idx="34">
                  <c:v>0.4</c:v>
                </c:pt>
                <c:pt idx="35">
                  <c:v>0.5</c:v>
                </c:pt>
                <c:pt idx="36">
                  <c:v>0.6000000000000002</c:v>
                </c:pt>
                <c:pt idx="37">
                  <c:v>0.70000000000000018</c:v>
                </c:pt>
                <c:pt idx="38">
                  <c:v>0.8</c:v>
                </c:pt>
                <c:pt idx="39">
                  <c:v>0.9</c:v>
                </c:pt>
                <c:pt idx="40">
                  <c:v>1</c:v>
                </c:pt>
                <c:pt idx="41">
                  <c:v>1.1000000000000001</c:v>
                </c:pt>
                <c:pt idx="42">
                  <c:v>1.2</c:v>
                </c:pt>
                <c:pt idx="43">
                  <c:v>1.3</c:v>
                </c:pt>
                <c:pt idx="44">
                  <c:v>1.4</c:v>
                </c:pt>
                <c:pt idx="45">
                  <c:v>1.5</c:v>
                </c:pt>
                <c:pt idx="46">
                  <c:v>1.6</c:v>
                </c:pt>
                <c:pt idx="47">
                  <c:v>1.7</c:v>
                </c:pt>
                <c:pt idx="48">
                  <c:v>1.8</c:v>
                </c:pt>
                <c:pt idx="49">
                  <c:v>1.9000000000000001</c:v>
                </c:pt>
                <c:pt idx="50">
                  <c:v>2</c:v>
                </c:pt>
                <c:pt idx="51">
                  <c:v>2.1</c:v>
                </c:pt>
                <c:pt idx="52">
                  <c:v>2.2000000000000002</c:v>
                </c:pt>
                <c:pt idx="53">
                  <c:v>2.2999999999999998</c:v>
                </c:pt>
                <c:pt idx="54">
                  <c:v>2.4</c:v>
                </c:pt>
                <c:pt idx="55">
                  <c:v>2.5000000000000102</c:v>
                </c:pt>
                <c:pt idx="56">
                  <c:v>2.6</c:v>
                </c:pt>
                <c:pt idx="57">
                  <c:v>2.7</c:v>
                </c:pt>
                <c:pt idx="58">
                  <c:v>2.80000000000001</c:v>
                </c:pt>
                <c:pt idx="59">
                  <c:v>2.9000000000000101</c:v>
                </c:pt>
                <c:pt idx="60">
                  <c:v>3.0000000000000102</c:v>
                </c:pt>
              </c:numCache>
            </c:numRef>
          </c:xVal>
          <c:yVal>
            <c:numRef>
              <c:f>Sheet1!$B$1:$B$61</c:f>
              <c:numCache>
                <c:formatCode>General</c:formatCode>
                <c:ptCount val="61"/>
                <c:pt idx="0">
                  <c:v>4.4318484119380119E-3</c:v>
                </c:pt>
                <c:pt idx="1">
                  <c:v>5.9525324197758538E-3</c:v>
                </c:pt>
                <c:pt idx="2">
                  <c:v>7.915451582979972E-3</c:v>
                </c:pt>
                <c:pt idx="3">
                  <c:v>1.0420934814422597E-2</c:v>
                </c:pt>
                <c:pt idx="4">
                  <c:v>1.3582969233685621E-2</c:v>
                </c:pt>
                <c:pt idx="5">
                  <c:v>1.7528300493568547E-2</c:v>
                </c:pt>
                <c:pt idx="6">
                  <c:v>2.2394530294842882E-2</c:v>
                </c:pt>
                <c:pt idx="7">
                  <c:v>2.8327037741601186E-2</c:v>
                </c:pt>
                <c:pt idx="8">
                  <c:v>3.5474592846231424E-2</c:v>
                </c:pt>
                <c:pt idx="9">
                  <c:v>4.3983595980427191E-2</c:v>
                </c:pt>
                <c:pt idx="10">
                  <c:v>5.3990966513188077E-2</c:v>
                </c:pt>
                <c:pt idx="11">
                  <c:v>6.5615814774676595E-2</c:v>
                </c:pt>
                <c:pt idx="12">
                  <c:v>7.8950158300894122E-2</c:v>
                </c:pt>
                <c:pt idx="13">
                  <c:v>9.4049077376886989E-2</c:v>
                </c:pt>
                <c:pt idx="14">
                  <c:v>0.11092083467945552</c:v>
                </c:pt>
                <c:pt idx="15">
                  <c:v>0.12951759566589174</c:v>
                </c:pt>
                <c:pt idx="16">
                  <c:v>0.14972746563574491</c:v>
                </c:pt>
                <c:pt idx="17">
                  <c:v>0.17136859204780741</c:v>
                </c:pt>
                <c:pt idx="18">
                  <c:v>0.1941860549832129</c:v>
                </c:pt>
                <c:pt idx="19">
                  <c:v>0.21785217703255053</c:v>
                </c:pt>
                <c:pt idx="20">
                  <c:v>0.24197072451914339</c:v>
                </c:pt>
                <c:pt idx="21">
                  <c:v>0.26608524989875482</c:v>
                </c:pt>
                <c:pt idx="22">
                  <c:v>0.28969155276148273</c:v>
                </c:pt>
                <c:pt idx="23">
                  <c:v>0.31225393336676138</c:v>
                </c:pt>
                <c:pt idx="24">
                  <c:v>0.33322460289179984</c:v>
                </c:pt>
                <c:pt idx="25">
                  <c:v>0.35206532676429952</c:v>
                </c:pt>
                <c:pt idx="26">
                  <c:v>0.36827014030332333</c:v>
                </c:pt>
                <c:pt idx="27">
                  <c:v>0.38138781546052436</c:v>
                </c:pt>
                <c:pt idx="28">
                  <c:v>0.39104269397545616</c:v>
                </c:pt>
                <c:pt idx="29">
                  <c:v>0.39695254747701192</c:v>
                </c:pt>
                <c:pt idx="30">
                  <c:v>0.39894228040143281</c:v>
                </c:pt>
                <c:pt idx="31">
                  <c:v>0.39695254747701192</c:v>
                </c:pt>
                <c:pt idx="32">
                  <c:v>0.39104269397545616</c:v>
                </c:pt>
                <c:pt idx="33">
                  <c:v>0.38138781546052436</c:v>
                </c:pt>
                <c:pt idx="34">
                  <c:v>0.36827014030332333</c:v>
                </c:pt>
                <c:pt idx="35">
                  <c:v>0.35206532676429952</c:v>
                </c:pt>
                <c:pt idx="36">
                  <c:v>0.33322460289179984</c:v>
                </c:pt>
                <c:pt idx="37">
                  <c:v>0.31225393336676138</c:v>
                </c:pt>
                <c:pt idx="38">
                  <c:v>0.28969155276148273</c:v>
                </c:pt>
                <c:pt idx="39">
                  <c:v>0.26608524989875482</c:v>
                </c:pt>
                <c:pt idx="40">
                  <c:v>0.24197072451914339</c:v>
                </c:pt>
                <c:pt idx="41">
                  <c:v>0.21785217703255053</c:v>
                </c:pt>
                <c:pt idx="42">
                  <c:v>0.1941860549832129</c:v>
                </c:pt>
                <c:pt idx="43">
                  <c:v>0.17136859204780741</c:v>
                </c:pt>
                <c:pt idx="44">
                  <c:v>0.14972746563574491</c:v>
                </c:pt>
                <c:pt idx="45">
                  <c:v>0.12951759566589174</c:v>
                </c:pt>
                <c:pt idx="46">
                  <c:v>0.11092083467945552</c:v>
                </c:pt>
                <c:pt idx="47">
                  <c:v>9.4049077376886989E-2</c:v>
                </c:pt>
                <c:pt idx="48">
                  <c:v>7.8950158300894122E-2</c:v>
                </c:pt>
                <c:pt idx="49">
                  <c:v>6.5615814774676595E-2</c:v>
                </c:pt>
                <c:pt idx="50">
                  <c:v>5.3990966513188077E-2</c:v>
                </c:pt>
                <c:pt idx="51">
                  <c:v>4.3983595980427191E-2</c:v>
                </c:pt>
                <c:pt idx="52">
                  <c:v>3.5474592846231424E-2</c:v>
                </c:pt>
                <c:pt idx="53">
                  <c:v>2.8327037741601186E-2</c:v>
                </c:pt>
                <c:pt idx="54">
                  <c:v>2.2394530294842882E-2</c:v>
                </c:pt>
                <c:pt idx="55">
                  <c:v>1.7528300493568093E-2</c:v>
                </c:pt>
                <c:pt idx="56">
                  <c:v>1.3582969233685621E-2</c:v>
                </c:pt>
                <c:pt idx="57">
                  <c:v>1.0420934814422597E-2</c:v>
                </c:pt>
                <c:pt idx="58">
                  <c:v>7.9154515829797465E-3</c:v>
                </c:pt>
                <c:pt idx="59">
                  <c:v>5.9525324197756803E-3</c:v>
                </c:pt>
                <c:pt idx="60">
                  <c:v>4.43184841193788E-3</c:v>
                </c:pt>
              </c:numCache>
            </c:numRef>
          </c:yVal>
          <c:smooth val="1"/>
        </c:ser>
        <c:axId val="141836672"/>
        <c:axId val="141838208"/>
      </c:scatterChart>
      <c:valAx>
        <c:axId val="141836672"/>
        <c:scaling>
          <c:orientation val="minMax"/>
        </c:scaling>
        <c:delete val="1"/>
        <c:axPos val="b"/>
        <c:numFmt formatCode="General" sourceLinked="1"/>
        <c:tickLblPos val="none"/>
        <c:crossAx val="141838208"/>
        <c:crosses val="autoZero"/>
        <c:crossBetween val="midCat"/>
      </c:valAx>
      <c:valAx>
        <c:axId val="141838208"/>
        <c:scaling>
          <c:orientation val="minMax"/>
        </c:scaling>
        <c:delete val="1"/>
        <c:axPos val="l"/>
        <c:numFmt formatCode="General" sourceLinked="1"/>
        <c:tickLblPos val="none"/>
        <c:crossAx val="141836672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</c:chart>
  <c:spPr>
    <a:noFill/>
  </c:sp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706438"/>
            <a:ext cx="4711700" cy="3533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2150" y="4476750"/>
            <a:ext cx="5537200" cy="424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50325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8950325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2E857E50-A48F-4D97-84C6-0F84091DC0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171040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C6DE195-3126-47D1-BB18-5325722B7099}" type="slidenum">
              <a:rPr lang="en-US" sz="1200" smtClean="0"/>
              <a:pPr eaLnBrk="1" hangingPunct="1"/>
              <a:t>1</a:t>
            </a:fld>
            <a:endParaRPr lang="en-US" sz="1200" smtClean="0"/>
          </a:p>
        </p:txBody>
      </p:sp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3917950" y="-3175"/>
            <a:ext cx="3005138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Rectangle 3"/>
          <p:cNvSpPr>
            <a:spLocks noChangeArrowheads="1"/>
          </p:cNvSpPr>
          <p:nvPr/>
        </p:nvSpPr>
        <p:spPr bwMode="auto">
          <a:xfrm>
            <a:off x="-3175" y="8951913"/>
            <a:ext cx="300355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Rectangle 4"/>
          <p:cNvSpPr>
            <a:spLocks noChangeArrowheads="1"/>
          </p:cNvSpPr>
          <p:nvPr/>
        </p:nvSpPr>
        <p:spPr bwMode="auto">
          <a:xfrm>
            <a:off x="-3175" y="-3175"/>
            <a:ext cx="3003550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0" name="Rectangle 5"/>
          <p:cNvSpPr>
            <a:spLocks noChangeArrowheads="1"/>
          </p:cNvSpPr>
          <p:nvPr/>
        </p:nvSpPr>
        <p:spPr bwMode="auto">
          <a:xfrm>
            <a:off x="3914775" y="-1588"/>
            <a:ext cx="300355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6"/>
          <p:cNvSpPr>
            <a:spLocks noChangeArrowheads="1"/>
          </p:cNvSpPr>
          <p:nvPr/>
        </p:nvSpPr>
        <p:spPr bwMode="auto">
          <a:xfrm>
            <a:off x="-1588" y="8948738"/>
            <a:ext cx="3001963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2" name="Rectangle 7"/>
          <p:cNvSpPr>
            <a:spLocks noChangeArrowheads="1"/>
          </p:cNvSpPr>
          <p:nvPr/>
        </p:nvSpPr>
        <p:spPr bwMode="auto">
          <a:xfrm>
            <a:off x="-1588" y="-1588"/>
            <a:ext cx="3001963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3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2588" y="4475163"/>
            <a:ext cx="6153150" cy="4240212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tIns="49212" rIns="95250" bIns="49212"/>
          <a:lstStyle/>
          <a:p>
            <a:pPr eaLnBrk="1" hangingPunct="1">
              <a:lnSpc>
                <a:spcPct val="190000"/>
              </a:lnSpc>
            </a:pPr>
            <a:r>
              <a:rPr lang="en-US" sz="800" smtClean="0">
                <a:latin typeface="Arial" charset="0"/>
              </a:rPr>
              <a:t>........................................................................................................................................................................................................................................ ........................................................................................................................................................................................................................................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pPr eaLnBrk="1" hangingPunct="1">
              <a:lnSpc>
                <a:spcPct val="190000"/>
              </a:lnSpc>
            </a:pPr>
            <a:r>
              <a:rPr lang="en-US" sz="800" smtClean="0">
                <a:latin typeface="Arial" charset="0"/>
              </a:rPr>
              <a:t>........................................................................................................................................................................................................................................ ........................................................................................................................................................................................................................................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pPr eaLnBrk="1" hangingPunct="1">
              <a:lnSpc>
                <a:spcPct val="190000"/>
              </a:lnSpc>
            </a:pPr>
            <a:r>
              <a:rPr lang="en-US" sz="800" smtClean="0">
                <a:latin typeface="Arial" charset="0"/>
              </a:rPr>
              <a:t>........................................................................................................................................................................................................................................ ........................................................................................................................................................................................................................................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pPr eaLnBrk="1" hangingPunct="1">
              <a:lnSpc>
                <a:spcPct val="190000"/>
              </a:lnSpc>
            </a:pPr>
            <a:r>
              <a:rPr lang="en-US" sz="800" smtClean="0">
                <a:latin typeface="Arial" charset="0"/>
              </a:rPr>
              <a:t>........................................................................................................................................................................................................................................ ........................................................................................................................................................................................................................................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pPr eaLnBrk="1" hangingPunct="1">
              <a:lnSpc>
                <a:spcPct val="190000"/>
              </a:lnSpc>
            </a:pPr>
            <a:r>
              <a:rPr lang="en-US" sz="800" smtClean="0">
                <a:latin typeface="Arial" charset="0"/>
              </a:rPr>
              <a:t>........................................................................................................................................................................................................................................ ........................................................................................................................................................................................................................................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pPr eaLnBrk="1" hangingPunct="1">
              <a:lnSpc>
                <a:spcPct val="190000"/>
              </a:lnSpc>
            </a:pPr>
            <a:r>
              <a:rPr lang="en-US" sz="800" smtClean="0">
                <a:latin typeface="Arial" charset="0"/>
              </a:rPr>
              <a:t>........................................................................................................................................................................................................................................ ........................................................................................................................................................................................................................................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pPr eaLnBrk="1" hangingPunct="1">
              <a:lnSpc>
                <a:spcPct val="190000"/>
              </a:lnSpc>
            </a:pPr>
            <a:r>
              <a:rPr lang="en-US" sz="800" smtClean="0">
                <a:latin typeface="Arial" charset="0"/>
              </a:rPr>
              <a:t>........................................................................................................................................................................................................................................ ........................................................................................................................................................................................................................................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pPr eaLnBrk="1" hangingPunct="1">
              <a:lnSpc>
                <a:spcPct val="190000"/>
              </a:lnSpc>
            </a:pPr>
            <a:r>
              <a:rPr lang="en-US" sz="800" smtClean="0">
                <a:latin typeface="Arial" charset="0"/>
              </a:rPr>
              <a:t>........................................................................................................................................................................................................................................ ........................................................................................................................................................................................................................................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pPr eaLnBrk="1" hangingPunct="1">
              <a:lnSpc>
                <a:spcPct val="190000"/>
              </a:lnSpc>
            </a:pPr>
            <a:r>
              <a:rPr lang="en-US" sz="800" smtClean="0">
                <a:latin typeface="Arial" charset="0"/>
              </a:rPr>
              <a:t>........................................................................................................................................................................................................................................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pPr eaLnBrk="1" hangingPunct="1">
              <a:lnSpc>
                <a:spcPct val="190000"/>
              </a:lnSpc>
            </a:pPr>
            <a:endParaRPr lang="en-US" sz="800" smtClean="0">
              <a:latin typeface="Arial" charset="0"/>
            </a:endParaRPr>
          </a:p>
        </p:txBody>
      </p:sp>
      <p:sp>
        <p:nvSpPr>
          <p:cNvPr id="36874" name="Rectangle 9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9138" y="180975"/>
            <a:ext cx="5484812" cy="411321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0F7DDEF-2D57-4EA0-8574-95624D0727E6}" type="slidenum">
              <a:rPr lang="en-US" sz="1200" smtClean="0"/>
              <a:pPr eaLnBrk="1" hangingPunct="1"/>
              <a:t>11</a:t>
            </a:fld>
            <a:endParaRPr lang="en-US" sz="1200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476750"/>
            <a:ext cx="5076825" cy="42402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509D6A5-45E7-4532-BF76-C9C5788DCA47}" type="slidenum">
              <a:rPr lang="en-US" sz="1200" smtClean="0"/>
              <a:pPr eaLnBrk="1" hangingPunct="1"/>
              <a:t>12</a:t>
            </a:fld>
            <a:endParaRPr lang="en-US" sz="1200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476750"/>
            <a:ext cx="5076825" cy="42402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0977EA2-9C42-43D9-A98B-4F2704A2C9E0}" type="slidenum">
              <a:rPr lang="en-US" sz="1200" smtClean="0"/>
              <a:pPr eaLnBrk="1" hangingPunct="1"/>
              <a:t>13</a:t>
            </a:fld>
            <a:endParaRPr lang="en-US" sz="1200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476750"/>
            <a:ext cx="5076825" cy="42402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135029C-6ECE-40B5-928B-895B0C810DD1}" type="slidenum">
              <a:rPr lang="en-US" sz="1200" smtClean="0"/>
              <a:pPr eaLnBrk="1" hangingPunct="1"/>
              <a:t>14</a:t>
            </a:fld>
            <a:endParaRPr lang="en-US" sz="1200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476750"/>
            <a:ext cx="5076825" cy="42402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4CF4A54-9BC1-47F4-ACA6-D041E8F7442D}" type="slidenum">
              <a:rPr lang="en-US" sz="1200" smtClean="0"/>
              <a:pPr eaLnBrk="1" hangingPunct="1"/>
              <a:t>3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A098606-BAA6-4750-A131-665BBC15F1C3}" type="slidenum">
              <a:rPr lang="en-US" sz="1200" smtClean="0"/>
              <a:pPr eaLnBrk="1" hangingPunct="1"/>
              <a:t>4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86694CE-B0BC-47BF-AC30-2B82F9D8DDF8}" type="slidenum">
              <a:rPr lang="en-US" sz="1200" smtClean="0"/>
              <a:pPr eaLnBrk="1" hangingPunct="1"/>
              <a:t>5</a:t>
            </a:fld>
            <a:endParaRPr lang="en-US" sz="1200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476750"/>
            <a:ext cx="5076825" cy="42402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73E953E-CD15-4823-A767-AB9E13CF10DD}" type="slidenum">
              <a:rPr lang="en-US" sz="1200" smtClean="0"/>
              <a:pPr eaLnBrk="1" hangingPunct="1"/>
              <a:t>6</a:t>
            </a:fld>
            <a:endParaRPr lang="en-US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476750"/>
            <a:ext cx="5076825" cy="42402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2A38C31-32FF-46F4-BF0D-4375E6432BD4}" type="slidenum">
              <a:rPr lang="en-US" sz="1200" smtClean="0"/>
              <a:pPr eaLnBrk="1" hangingPunct="1"/>
              <a:t>7</a:t>
            </a:fld>
            <a:endParaRPr lang="en-US" sz="1200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476750"/>
            <a:ext cx="5076825" cy="42402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9B96F0C-D29A-410C-9B76-3EFC90421C7C}" type="slidenum">
              <a:rPr lang="en-US" sz="1200" smtClean="0"/>
              <a:pPr eaLnBrk="1" hangingPunct="1"/>
              <a:t>8</a:t>
            </a:fld>
            <a:endParaRPr lang="en-US" sz="1200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476750"/>
            <a:ext cx="5076825" cy="42402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9AE5697-4984-4117-A9CD-AD7C738A828F}" type="slidenum">
              <a:rPr lang="en-US" sz="1200" smtClean="0"/>
              <a:pPr eaLnBrk="1" hangingPunct="1"/>
              <a:t>9</a:t>
            </a:fld>
            <a:endParaRPr lang="en-US" sz="1200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476750"/>
            <a:ext cx="5076825" cy="42402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DB27AD8-FA20-43FD-979A-2D05DF4C4ADC}" type="slidenum">
              <a:rPr lang="en-US" sz="1200" smtClean="0"/>
              <a:pPr eaLnBrk="1" hangingPunct="1"/>
              <a:t>10</a:t>
            </a:fld>
            <a:endParaRPr lang="en-US" sz="1200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476750"/>
            <a:ext cx="5076825" cy="42402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33070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15745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2588" y="188913"/>
            <a:ext cx="2124075" cy="59642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8775" y="188913"/>
            <a:ext cx="6221413" cy="59642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45642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31800" y="1520825"/>
            <a:ext cx="4087813" cy="223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2013" y="1520825"/>
            <a:ext cx="4087812" cy="223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31800" y="3913188"/>
            <a:ext cx="4087813" cy="223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72013" y="3913188"/>
            <a:ext cx="4087812" cy="223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859857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2013" y="1520825"/>
            <a:ext cx="4087812" cy="223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72013" y="3913188"/>
            <a:ext cx="4087812" cy="223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062857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58775" y="188913"/>
            <a:ext cx="8497888" cy="59642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297075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013" y="1520825"/>
            <a:ext cx="4087812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852335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2013" y="1520825"/>
            <a:ext cx="4087812" cy="223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72013" y="3913188"/>
            <a:ext cx="4087812" cy="223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27170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81221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125746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013" y="1520825"/>
            <a:ext cx="4087812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27699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4258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93843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1417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538294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259333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Rectangle 44"/>
          <p:cNvSpPr>
            <a:spLocks noChangeArrowheads="1"/>
          </p:cNvSpPr>
          <p:nvPr/>
        </p:nvSpPr>
        <p:spPr bwMode="gray">
          <a:xfrm>
            <a:off x="179388" y="0"/>
            <a:ext cx="8964612" cy="126841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069" name="Rectangle 45"/>
          <p:cNvSpPr>
            <a:spLocks noChangeArrowheads="1"/>
          </p:cNvSpPr>
          <p:nvPr/>
        </p:nvSpPr>
        <p:spPr bwMode="gray">
          <a:xfrm>
            <a:off x="179388" y="188913"/>
            <a:ext cx="8748712" cy="893762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071" name="Rectangle 47"/>
          <p:cNvSpPr>
            <a:spLocks noChangeArrowheads="1"/>
          </p:cNvSpPr>
          <p:nvPr/>
        </p:nvSpPr>
        <p:spPr bwMode="gray">
          <a:xfrm>
            <a:off x="0" y="0"/>
            <a:ext cx="215900" cy="6858000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rgbClr val="FFFFFF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843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58775" y="188913"/>
            <a:ext cx="8497888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</a:t>
            </a:r>
            <a:br>
              <a:rPr lang="en-US" smtClean="0"/>
            </a:br>
            <a:r>
              <a:rPr lang="en-US" smtClean="0"/>
              <a:t>title style</a:t>
            </a:r>
          </a:p>
        </p:txBody>
      </p:sp>
      <p:sp>
        <p:nvSpPr>
          <p:cNvPr id="18438" name="Rectangle 5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800" y="1520825"/>
            <a:ext cx="8328025" cy="463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77" name="Text Box 53"/>
          <p:cNvSpPr txBox="1">
            <a:spLocks noChangeArrowheads="1"/>
          </p:cNvSpPr>
          <p:nvPr userDrawn="1"/>
        </p:nvSpPr>
        <p:spPr bwMode="auto">
          <a:xfrm>
            <a:off x="8856663" y="1003300"/>
            <a:ext cx="3698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fld id="{0791C0BD-85B2-499B-9A7C-DCA1BC4BB5C9}" type="slidenum">
              <a:rPr lang="en-US" sz="1200" b="1">
                <a:solidFill>
                  <a:schemeClr val="bg1"/>
                </a:solidFill>
                <a:latin typeface="Arial" pitchFamily="34" charset="0"/>
              </a:rPr>
              <a:pPr>
                <a:defRPr/>
              </a:pPr>
              <a:t>‹#›</a:t>
            </a:fld>
            <a:endParaRPr lang="en-US" sz="1200" b="1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081" name="Text Box 57"/>
          <p:cNvSpPr txBox="1">
            <a:spLocks noChangeArrowheads="1"/>
          </p:cNvSpPr>
          <p:nvPr userDrawn="1"/>
        </p:nvSpPr>
        <p:spPr bwMode="auto">
          <a:xfrm>
            <a:off x="5461000" y="-46038"/>
            <a:ext cx="3683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>
                <a:solidFill>
                  <a:schemeClr val="bg1"/>
                </a:solidFill>
                <a:latin typeface="Arial" pitchFamily="34" charset="0"/>
              </a:rPr>
              <a:t>   Managing Flow Variability:  Safety Inventory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9pPr>
    </p:titleStyle>
    <p:bodyStyle>
      <a:lvl1pPr marL="342900" indent="-3429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defRPr sz="2400">
          <a:solidFill>
            <a:srgbClr val="1A1A7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1A1A74"/>
        </a:buClr>
        <a:buFont typeface="Times New Roman" pitchFamily="18" charset="0"/>
        <a:buChar char="–"/>
        <a:defRPr sz="2400">
          <a:solidFill>
            <a:srgbClr val="1A1A74"/>
          </a:solidFill>
          <a:latin typeface="+mn-lt"/>
        </a:defRPr>
      </a:lvl2pPr>
      <a:lvl3pPr marL="11430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1A1A74"/>
          </a:solidFill>
          <a:latin typeface="+mn-lt"/>
        </a:defRPr>
      </a:lvl3pPr>
      <a:lvl4pPr marL="16002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Font typeface="Monotype Sorts" pitchFamily="2" charset="2"/>
        <a:defRPr>
          <a:solidFill>
            <a:srgbClr val="000000"/>
          </a:solidFill>
          <a:latin typeface="Arial" pitchFamily="34" charset="0"/>
        </a:defRPr>
      </a:lvl4pPr>
      <a:lvl5pPr marL="20574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5pPr>
      <a:lvl6pPr marL="25146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6pPr>
      <a:lvl7pPr marL="29718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7pPr>
      <a:lvl8pPr marL="34290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8pPr>
      <a:lvl9pPr marL="38862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Microsoft_Office_Excel_Worksheet1.xlsx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0" name="Rectangle 5"/>
          <p:cNvSpPr>
            <a:spLocks noChangeArrowheads="1"/>
          </p:cNvSpPr>
          <p:nvPr/>
        </p:nvSpPr>
        <p:spPr bwMode="auto">
          <a:xfrm>
            <a:off x="323850" y="1412875"/>
            <a:ext cx="8261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algn="ctr" eaLnBrk="0" hangingPunct="0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en-US" sz="1800">
              <a:solidFill>
                <a:srgbClr val="1A1A74"/>
              </a:solidFill>
              <a:latin typeface="Times New Roman" pitchFamily="18" charset="0"/>
            </a:endParaRPr>
          </a:p>
          <a:p>
            <a:pPr marL="342900" indent="-342900" algn="ctr" eaLnBrk="0" hangingPunct="0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en-US" sz="1800">
              <a:solidFill>
                <a:srgbClr val="1A1A74"/>
              </a:solidFill>
              <a:latin typeface="Times New Roman" pitchFamily="18" charset="0"/>
            </a:endParaRPr>
          </a:p>
          <a:p>
            <a:pPr marL="342900" indent="-342900" algn="ctr" eaLnBrk="0" hangingPunct="0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en-US" sz="1800">
              <a:solidFill>
                <a:srgbClr val="1A1A74"/>
              </a:solidFill>
              <a:latin typeface="Times New Roman" pitchFamily="18" charset="0"/>
            </a:endParaRPr>
          </a:p>
          <a:p>
            <a:pPr marL="342900" indent="-342900" algn="ctr" eaLnBrk="0" hangingPunct="0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en-US" sz="1800">
              <a:solidFill>
                <a:srgbClr val="1A1A74"/>
              </a:solidFill>
              <a:latin typeface="Times New Roman" pitchFamily="18" charset="0"/>
            </a:endParaRPr>
          </a:p>
          <a:p>
            <a:pPr marL="342900" indent="-342900" algn="ctr" eaLnBrk="0" hangingPunct="0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en-US" sz="1800">
              <a:solidFill>
                <a:srgbClr val="1A1A74"/>
              </a:solidFill>
              <a:latin typeface="Times New Roman" pitchFamily="18" charset="0"/>
            </a:endParaRPr>
          </a:p>
          <a:p>
            <a:pPr marL="342900" indent="-342900" algn="ctr" eaLnBrk="0" hangingPunct="0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en-US" sz="1800">
              <a:solidFill>
                <a:srgbClr val="1A1A74"/>
              </a:solidFill>
              <a:latin typeface="Times New Roman" pitchFamily="18" charset="0"/>
            </a:endParaRPr>
          </a:p>
          <a:p>
            <a:pPr marL="342900" indent="-342900" algn="ctr" eaLnBrk="0" hangingPunct="0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en-US" sz="1800">
              <a:solidFill>
                <a:srgbClr val="1A1A74"/>
              </a:solidFill>
              <a:latin typeface="Times New Roman" pitchFamily="18" charset="0"/>
            </a:endParaRPr>
          </a:p>
        </p:txBody>
      </p:sp>
      <p:sp>
        <p:nvSpPr>
          <p:cNvPr id="19461" name="Rectangle 6"/>
          <p:cNvSpPr>
            <a:spLocks noChangeArrowheads="1"/>
          </p:cNvSpPr>
          <p:nvPr/>
        </p:nvSpPr>
        <p:spPr bwMode="gray">
          <a:xfrm>
            <a:off x="381000" y="381000"/>
            <a:ext cx="81867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 sz="280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19462" name="Rectangle 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Managing  Flow Variability:  Safety Inventory</a:t>
            </a:r>
            <a:r>
              <a:rPr lang="en-US" b="1" smtClean="0"/>
              <a:t> </a:t>
            </a:r>
            <a:endParaRPr lang="en-US" sz="3200" smtClean="0"/>
          </a:p>
        </p:txBody>
      </p:sp>
      <p:sp>
        <p:nvSpPr>
          <p:cNvPr id="19463" name="Text Box 9"/>
          <p:cNvSpPr txBox="1">
            <a:spLocks noChangeArrowheads="1"/>
          </p:cNvSpPr>
          <p:nvPr/>
        </p:nvSpPr>
        <p:spPr bwMode="auto">
          <a:xfrm>
            <a:off x="250825" y="1289050"/>
            <a:ext cx="8459788" cy="548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tabLst>
                <a:tab pos="347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347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347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347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347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7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7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7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7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b="1">
                <a:solidFill>
                  <a:srgbClr val="1A1A74"/>
                </a:solidFill>
                <a:latin typeface="Times New Roman" pitchFamily="18" charset="0"/>
              </a:rPr>
              <a:t>Forecasts Depend on:</a:t>
            </a:r>
            <a:r>
              <a:rPr lang="en-US" b="1">
                <a:solidFill>
                  <a:srgbClr val="CC0000"/>
                </a:solidFill>
                <a:latin typeface="Times New Roman" pitchFamily="18" charset="0"/>
              </a:rPr>
              <a:t> (a) Historical Data and (b) Market Intelligence.</a:t>
            </a:r>
            <a:r>
              <a:rPr lang="en-US">
                <a:solidFill>
                  <a:srgbClr val="1A1A74"/>
                </a:solidFill>
                <a:latin typeface="Times New Roman" pitchFamily="18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en-US">
              <a:solidFill>
                <a:srgbClr val="1A1A74"/>
              </a:solidFill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>
                <a:solidFill>
                  <a:srgbClr val="1A1A74"/>
                </a:solidFill>
                <a:latin typeface="Times New Roman" pitchFamily="18" charset="0"/>
              </a:rPr>
              <a:t>Demand Forecasts and Forecast Errors</a:t>
            </a:r>
          </a:p>
          <a:p>
            <a:pPr eaLnBrk="1" hangingPunct="1">
              <a:buFont typeface="Wingdings" pitchFamily="2" charset="2"/>
              <a:buNone/>
            </a:pPr>
            <a:endParaRPr lang="en-US" sz="1800">
              <a:solidFill>
                <a:srgbClr val="1A1A74"/>
              </a:solidFill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>
                <a:solidFill>
                  <a:srgbClr val="1A1A74"/>
                </a:solidFill>
                <a:latin typeface="Times New Roman" pitchFamily="18" charset="0"/>
              </a:rPr>
              <a:t>Safety Inventory and Service Level</a:t>
            </a:r>
          </a:p>
          <a:p>
            <a:pPr eaLnBrk="1" hangingPunct="1">
              <a:buFont typeface="Wingdings" pitchFamily="2" charset="2"/>
              <a:buNone/>
            </a:pPr>
            <a:endParaRPr lang="en-US">
              <a:solidFill>
                <a:srgbClr val="1A1A74"/>
              </a:solidFill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>
                <a:solidFill>
                  <a:srgbClr val="1A1A74"/>
                </a:solidFill>
                <a:latin typeface="Times New Roman" pitchFamily="18" charset="0"/>
              </a:rPr>
              <a:t>Optimal Service Level – The Newsvendor Problem</a:t>
            </a:r>
          </a:p>
          <a:p>
            <a:pPr eaLnBrk="1" hangingPunct="1">
              <a:buFont typeface="Wingdings" pitchFamily="2" charset="2"/>
              <a:buNone/>
            </a:pPr>
            <a:endParaRPr lang="en-US" sz="1800">
              <a:solidFill>
                <a:srgbClr val="1A1A74"/>
              </a:solidFill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>
                <a:solidFill>
                  <a:srgbClr val="1A1A74"/>
                </a:solidFill>
                <a:latin typeface="Times New Roman" pitchFamily="18" charset="0"/>
              </a:rPr>
              <a:t>Lead Time Demand Variability</a:t>
            </a:r>
          </a:p>
          <a:p>
            <a:pPr eaLnBrk="1" hangingPunct="1">
              <a:buFont typeface="Wingdings" pitchFamily="2" charset="2"/>
              <a:buNone/>
            </a:pPr>
            <a:endParaRPr lang="en-US" sz="1800">
              <a:solidFill>
                <a:srgbClr val="1A1A74"/>
              </a:solidFill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>
                <a:solidFill>
                  <a:srgbClr val="1A1A74"/>
                </a:solidFill>
                <a:latin typeface="Times New Roman" pitchFamily="18" charset="0"/>
              </a:rPr>
              <a:t>Pooling Efficiency through Aggregation</a:t>
            </a:r>
          </a:p>
          <a:p>
            <a:pPr eaLnBrk="1" hangingPunct="1">
              <a:buFont typeface="Wingdings" pitchFamily="2" charset="2"/>
              <a:buNone/>
            </a:pPr>
            <a:endParaRPr lang="en-US" sz="1800">
              <a:solidFill>
                <a:srgbClr val="1A1A74"/>
              </a:solidFill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>
                <a:solidFill>
                  <a:srgbClr val="1A1A74"/>
                </a:solidFill>
                <a:latin typeface="Times New Roman" pitchFamily="18" charset="0"/>
              </a:rPr>
              <a:t>Shortening the Forecast Horizon</a:t>
            </a:r>
          </a:p>
          <a:p>
            <a:pPr eaLnBrk="1" hangingPunct="1">
              <a:buFont typeface="Wingdings" pitchFamily="2" charset="2"/>
              <a:buNone/>
            </a:pPr>
            <a:endParaRPr lang="en-US" sz="1800">
              <a:solidFill>
                <a:srgbClr val="1A1A74"/>
              </a:solidFill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>
                <a:solidFill>
                  <a:srgbClr val="1A1A74"/>
                </a:solidFill>
                <a:latin typeface="Times New Roman" pitchFamily="18" charset="0"/>
              </a:rPr>
              <a:t>Levers for Reducing Safety Inventory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800225" y="1520825"/>
            <a:ext cx="6767513" cy="37798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7" name="Line 3"/>
          <p:cNvSpPr>
            <a:spLocks noChangeShapeType="1"/>
          </p:cNvSpPr>
          <p:nvPr/>
        </p:nvSpPr>
        <p:spPr bwMode="auto">
          <a:xfrm>
            <a:off x="1800225" y="5300663"/>
            <a:ext cx="67548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6788" name="Line 4"/>
          <p:cNvSpPr>
            <a:spLocks noChangeShapeType="1"/>
          </p:cNvSpPr>
          <p:nvPr/>
        </p:nvSpPr>
        <p:spPr bwMode="auto">
          <a:xfrm flipH="1">
            <a:off x="4103688" y="4797425"/>
            <a:ext cx="0" cy="5032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6789" name="Line 5"/>
          <p:cNvSpPr>
            <a:spLocks noChangeShapeType="1"/>
          </p:cNvSpPr>
          <p:nvPr/>
        </p:nvSpPr>
        <p:spPr bwMode="auto">
          <a:xfrm>
            <a:off x="4130675" y="4833938"/>
            <a:ext cx="369888" cy="989012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6790" name="Line 6"/>
          <p:cNvSpPr>
            <a:spLocks noChangeShapeType="1"/>
          </p:cNvSpPr>
          <p:nvPr/>
        </p:nvSpPr>
        <p:spPr bwMode="auto">
          <a:xfrm>
            <a:off x="4160838" y="4868863"/>
            <a:ext cx="373062" cy="433387"/>
          </a:xfrm>
          <a:prstGeom prst="line">
            <a:avLst/>
          </a:prstGeom>
          <a:noFill/>
          <a:ln w="38100">
            <a:solidFill>
              <a:srgbClr val="33CCCC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140200" y="3259138"/>
            <a:ext cx="3516313" cy="1898650"/>
            <a:chOff x="2809" y="2053"/>
            <a:chExt cx="2025" cy="1220"/>
          </a:xfrm>
        </p:grpSpPr>
        <p:sp>
          <p:nvSpPr>
            <p:cNvPr id="26658" name="Line 8"/>
            <p:cNvSpPr>
              <a:spLocks noChangeShapeType="1"/>
            </p:cNvSpPr>
            <p:nvPr/>
          </p:nvSpPr>
          <p:spPr bwMode="auto">
            <a:xfrm flipV="1">
              <a:off x="2809" y="2338"/>
              <a:ext cx="687" cy="9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9" name="Rectangle 9"/>
            <p:cNvSpPr>
              <a:spLocks noChangeArrowheads="1"/>
            </p:cNvSpPr>
            <p:nvPr/>
          </p:nvSpPr>
          <p:spPr bwMode="auto">
            <a:xfrm>
              <a:off x="3551" y="2053"/>
              <a:ext cx="1283" cy="4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000" b="1">
                  <a:solidFill>
                    <a:srgbClr val="2237A0"/>
                  </a:solidFill>
                </a:rPr>
                <a:t>Average demand</a:t>
              </a:r>
            </a:p>
            <a:p>
              <a:pPr eaLnBrk="0" hangingPunct="0"/>
              <a:r>
                <a:rPr lang="en-US" sz="2000" b="1">
                  <a:solidFill>
                    <a:srgbClr val="2237A0"/>
                  </a:solidFill>
                </a:rPr>
                <a:t>during lead time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4176713" y="2420938"/>
            <a:ext cx="2759075" cy="3060700"/>
            <a:chOff x="2705" y="1525"/>
            <a:chExt cx="1666" cy="1780"/>
          </a:xfrm>
        </p:grpSpPr>
        <p:sp>
          <p:nvSpPr>
            <p:cNvPr id="26656" name="Line 11"/>
            <p:cNvSpPr>
              <a:spLocks noChangeShapeType="1"/>
            </p:cNvSpPr>
            <p:nvPr/>
          </p:nvSpPr>
          <p:spPr bwMode="auto">
            <a:xfrm flipV="1">
              <a:off x="2705" y="1770"/>
              <a:ext cx="375" cy="15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7" name="Rectangle 12"/>
            <p:cNvSpPr>
              <a:spLocks noChangeArrowheads="1"/>
            </p:cNvSpPr>
            <p:nvPr/>
          </p:nvSpPr>
          <p:spPr bwMode="auto">
            <a:xfrm>
              <a:off x="3079" y="1525"/>
              <a:ext cx="1292" cy="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000" b="1">
                  <a:solidFill>
                    <a:srgbClr val="2237A0"/>
                  </a:solidFill>
                </a:rPr>
                <a:t>A large demand</a:t>
              </a:r>
            </a:p>
            <a:p>
              <a:pPr eaLnBrk="0" hangingPunct="0"/>
              <a:r>
                <a:rPr lang="en-US" sz="2000" b="1">
                  <a:solidFill>
                    <a:srgbClr val="2237A0"/>
                  </a:solidFill>
                </a:rPr>
                <a:t>during lead time</a:t>
              </a: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614363" y="4706938"/>
            <a:ext cx="7939087" cy="393700"/>
            <a:chOff x="387" y="2965"/>
            <a:chExt cx="5001" cy="248"/>
          </a:xfrm>
        </p:grpSpPr>
        <p:sp>
          <p:nvSpPr>
            <p:cNvPr id="26653" name="Line 14"/>
            <p:cNvSpPr>
              <a:spLocks noChangeShapeType="1"/>
            </p:cNvSpPr>
            <p:nvPr/>
          </p:nvSpPr>
          <p:spPr bwMode="auto">
            <a:xfrm>
              <a:off x="1193" y="3029"/>
              <a:ext cx="419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4" name="Line 15"/>
            <p:cNvSpPr>
              <a:spLocks noChangeShapeType="1"/>
            </p:cNvSpPr>
            <p:nvPr/>
          </p:nvSpPr>
          <p:spPr bwMode="auto">
            <a:xfrm>
              <a:off x="869" y="3053"/>
              <a:ext cx="25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5" name="Rectangle 16"/>
            <p:cNvSpPr>
              <a:spLocks noChangeArrowheads="1"/>
            </p:cNvSpPr>
            <p:nvPr/>
          </p:nvSpPr>
          <p:spPr bwMode="auto">
            <a:xfrm>
              <a:off x="387" y="2965"/>
              <a:ext cx="461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000" b="1">
                  <a:solidFill>
                    <a:srgbClr val="2237A0"/>
                  </a:solidFill>
                </a:rPr>
                <a:t>ROP</a:t>
              </a:r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7389813" y="5821363"/>
            <a:ext cx="1220787" cy="363537"/>
            <a:chOff x="4655" y="3667"/>
            <a:chExt cx="769" cy="229"/>
          </a:xfrm>
        </p:grpSpPr>
        <p:sp>
          <p:nvSpPr>
            <p:cNvPr id="26651" name="Rectangle 18"/>
            <p:cNvSpPr>
              <a:spLocks noChangeArrowheads="1"/>
            </p:cNvSpPr>
            <p:nvPr/>
          </p:nvSpPr>
          <p:spPr bwMode="auto">
            <a:xfrm>
              <a:off x="4655" y="3667"/>
              <a:ext cx="450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2237A0"/>
                  </a:solidFill>
                </a:rPr>
                <a:t>Time</a:t>
              </a:r>
            </a:p>
          </p:txBody>
        </p:sp>
        <p:sp>
          <p:nvSpPr>
            <p:cNvPr id="26652" name="Line 19"/>
            <p:cNvSpPr>
              <a:spLocks noChangeShapeType="1"/>
            </p:cNvSpPr>
            <p:nvPr/>
          </p:nvSpPr>
          <p:spPr bwMode="auto">
            <a:xfrm>
              <a:off x="5093" y="3773"/>
              <a:ext cx="33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1350963" y="1558925"/>
            <a:ext cx="393700" cy="1557338"/>
            <a:chOff x="851" y="982"/>
            <a:chExt cx="248" cy="981"/>
          </a:xfrm>
        </p:grpSpPr>
        <p:sp>
          <p:nvSpPr>
            <p:cNvPr id="26649" name="Rectangle 21"/>
            <p:cNvSpPr>
              <a:spLocks noChangeArrowheads="1"/>
            </p:cNvSpPr>
            <p:nvPr/>
          </p:nvSpPr>
          <p:spPr bwMode="auto">
            <a:xfrm rot="-5400000">
              <a:off x="594" y="1458"/>
              <a:ext cx="762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000" b="1">
                  <a:solidFill>
                    <a:srgbClr val="2237A0"/>
                  </a:solidFill>
                </a:rPr>
                <a:t>Quantity</a:t>
              </a:r>
            </a:p>
          </p:txBody>
        </p:sp>
        <p:sp>
          <p:nvSpPr>
            <p:cNvPr id="26650" name="Line 22"/>
            <p:cNvSpPr>
              <a:spLocks noChangeShapeType="1"/>
            </p:cNvSpPr>
            <p:nvPr/>
          </p:nvSpPr>
          <p:spPr bwMode="auto">
            <a:xfrm flipV="1">
              <a:off x="992" y="982"/>
              <a:ext cx="0" cy="2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86807" name="Text Box 23"/>
          <p:cNvSpPr txBox="1">
            <a:spLocks noChangeArrowheads="1"/>
          </p:cNvSpPr>
          <p:nvPr/>
        </p:nvSpPr>
        <p:spPr bwMode="auto">
          <a:xfrm>
            <a:off x="688975" y="5483225"/>
            <a:ext cx="3284538" cy="701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/>
              <a:t>Safety stock reduces risk of</a:t>
            </a:r>
          </a:p>
          <a:p>
            <a:r>
              <a:rPr lang="en-US" sz="2000"/>
              <a:t>stockout during lead time</a:t>
            </a:r>
          </a:p>
        </p:txBody>
      </p:sp>
      <p:sp>
        <p:nvSpPr>
          <p:cNvPr id="26637" name="Text Box 25"/>
          <p:cNvSpPr txBox="1">
            <a:spLocks noChangeArrowheads="1"/>
          </p:cNvSpPr>
          <p:nvPr/>
        </p:nvSpPr>
        <p:spPr bwMode="auto">
          <a:xfrm>
            <a:off x="395288" y="296863"/>
            <a:ext cx="23510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3200">
                <a:solidFill>
                  <a:schemeClr val="bg1"/>
                </a:solidFill>
                <a:latin typeface="Impact" pitchFamily="34" charset="0"/>
                <a:cs typeface="Arial" charset="0"/>
              </a:rPr>
              <a:t>Safety Stock</a:t>
            </a:r>
            <a:r>
              <a:rPr lang="en-US" sz="3200" b="1"/>
              <a:t> </a:t>
            </a:r>
            <a:endParaRPr lang="en-US" sz="2800"/>
          </a:p>
        </p:txBody>
      </p:sp>
      <p:grpSp>
        <p:nvGrpSpPr>
          <p:cNvPr id="7" name="Group 26"/>
          <p:cNvGrpSpPr>
            <a:grpSpLocks/>
          </p:cNvGrpSpPr>
          <p:nvPr/>
        </p:nvGrpSpPr>
        <p:grpSpPr bwMode="auto">
          <a:xfrm>
            <a:off x="4140200" y="5373688"/>
            <a:ext cx="2468563" cy="393700"/>
            <a:chOff x="2857" y="3407"/>
            <a:chExt cx="1555" cy="248"/>
          </a:xfrm>
        </p:grpSpPr>
        <p:sp>
          <p:nvSpPr>
            <p:cNvPr id="26647" name="Rectangle 27"/>
            <p:cNvSpPr>
              <a:spLocks noChangeArrowheads="1"/>
            </p:cNvSpPr>
            <p:nvPr/>
          </p:nvSpPr>
          <p:spPr bwMode="auto">
            <a:xfrm>
              <a:off x="3356" y="3407"/>
              <a:ext cx="1056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000" b="1">
                  <a:solidFill>
                    <a:srgbClr val="2237A0"/>
                  </a:solidFill>
                </a:rPr>
                <a:t>Safety stock</a:t>
              </a:r>
            </a:p>
          </p:txBody>
        </p:sp>
        <p:sp>
          <p:nvSpPr>
            <p:cNvPr id="26648" name="Line 28"/>
            <p:cNvSpPr>
              <a:spLocks noChangeShapeType="1"/>
            </p:cNvSpPr>
            <p:nvPr/>
          </p:nvSpPr>
          <p:spPr bwMode="auto">
            <a:xfrm flipH="1">
              <a:off x="2857" y="3453"/>
              <a:ext cx="477" cy="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86813" name="Line 29"/>
          <p:cNvSpPr>
            <a:spLocks noChangeShapeType="1"/>
          </p:cNvSpPr>
          <p:nvPr/>
        </p:nvSpPr>
        <p:spPr bwMode="auto">
          <a:xfrm flipH="1">
            <a:off x="4103688" y="5300663"/>
            <a:ext cx="0" cy="541337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6814" name="Line 30"/>
          <p:cNvSpPr>
            <a:spLocks noChangeShapeType="1"/>
          </p:cNvSpPr>
          <p:nvPr/>
        </p:nvSpPr>
        <p:spPr bwMode="auto">
          <a:xfrm>
            <a:off x="1800225" y="2168525"/>
            <a:ext cx="2303463" cy="2665413"/>
          </a:xfrm>
          <a:prstGeom prst="line">
            <a:avLst/>
          </a:prstGeom>
          <a:noFill/>
          <a:ln w="38100">
            <a:solidFill>
              <a:srgbClr val="FF3399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6815" name="Line 31"/>
          <p:cNvSpPr>
            <a:spLocks noChangeShapeType="1"/>
          </p:cNvSpPr>
          <p:nvPr/>
        </p:nvSpPr>
        <p:spPr bwMode="auto">
          <a:xfrm>
            <a:off x="1800225" y="2168525"/>
            <a:ext cx="0" cy="31321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" name="Group 32"/>
          <p:cNvGrpSpPr>
            <a:grpSpLocks/>
          </p:cNvGrpSpPr>
          <p:nvPr/>
        </p:nvGrpSpPr>
        <p:grpSpPr bwMode="auto">
          <a:xfrm>
            <a:off x="4067175" y="5842000"/>
            <a:ext cx="519113" cy="387350"/>
            <a:chOff x="2562" y="3680"/>
            <a:chExt cx="327" cy="244"/>
          </a:xfrm>
        </p:grpSpPr>
        <p:sp>
          <p:nvSpPr>
            <p:cNvPr id="26645" name="Rectangle 33"/>
            <p:cNvSpPr>
              <a:spLocks noChangeArrowheads="1"/>
            </p:cNvSpPr>
            <p:nvPr/>
          </p:nvSpPr>
          <p:spPr bwMode="auto">
            <a:xfrm>
              <a:off x="2599" y="3695"/>
              <a:ext cx="290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2237A0"/>
                  </a:solidFill>
                </a:rPr>
                <a:t>LT</a:t>
              </a:r>
            </a:p>
          </p:txBody>
        </p:sp>
        <p:sp>
          <p:nvSpPr>
            <p:cNvPr id="26646" name="Line 34"/>
            <p:cNvSpPr>
              <a:spLocks noChangeShapeType="1"/>
            </p:cNvSpPr>
            <p:nvPr/>
          </p:nvSpPr>
          <p:spPr bwMode="auto">
            <a:xfrm flipH="1" flipV="1">
              <a:off x="2562" y="3680"/>
              <a:ext cx="2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86819" name="Freeform 35"/>
          <p:cNvSpPr>
            <a:spLocks/>
          </p:cNvSpPr>
          <p:nvPr/>
        </p:nvSpPr>
        <p:spPr bwMode="auto">
          <a:xfrm>
            <a:off x="1800225" y="2103438"/>
            <a:ext cx="2303463" cy="2693987"/>
          </a:xfrm>
          <a:custGeom>
            <a:avLst/>
            <a:gdLst>
              <a:gd name="T0" fmla="*/ 0 w 1451"/>
              <a:gd name="T1" fmla="*/ 2147483647 h 1697"/>
              <a:gd name="T2" fmla="*/ 2147483647 w 1451"/>
              <a:gd name="T3" fmla="*/ 2147483647 h 1697"/>
              <a:gd name="T4" fmla="*/ 2147483647 w 1451"/>
              <a:gd name="T5" fmla="*/ 2147483647 h 1697"/>
              <a:gd name="T6" fmla="*/ 2147483647 w 1451"/>
              <a:gd name="T7" fmla="*/ 2147483647 h 1697"/>
              <a:gd name="T8" fmla="*/ 2147483647 w 1451"/>
              <a:gd name="T9" fmla="*/ 2147483647 h 169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51"/>
              <a:gd name="T16" fmla="*/ 0 h 1697"/>
              <a:gd name="T17" fmla="*/ 1451 w 1451"/>
              <a:gd name="T18" fmla="*/ 1697 h 169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51" h="1697">
                <a:moveTo>
                  <a:pt x="0" y="19"/>
                </a:moveTo>
                <a:cubicBezTo>
                  <a:pt x="53" y="9"/>
                  <a:pt x="106" y="0"/>
                  <a:pt x="204" y="155"/>
                </a:cubicBezTo>
                <a:cubicBezTo>
                  <a:pt x="302" y="310"/>
                  <a:pt x="419" y="752"/>
                  <a:pt x="589" y="948"/>
                </a:cubicBezTo>
                <a:cubicBezTo>
                  <a:pt x="759" y="1144"/>
                  <a:pt x="1080" y="1209"/>
                  <a:pt x="1224" y="1334"/>
                </a:cubicBezTo>
                <a:cubicBezTo>
                  <a:pt x="1368" y="1459"/>
                  <a:pt x="1409" y="1578"/>
                  <a:pt x="1451" y="1697"/>
                </a:cubicBezTo>
              </a:path>
            </a:pathLst>
          </a:cu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6820" name="Line 36"/>
          <p:cNvSpPr>
            <a:spLocks noChangeShapeType="1"/>
          </p:cNvSpPr>
          <p:nvPr/>
        </p:nvSpPr>
        <p:spPr bwMode="auto">
          <a:xfrm>
            <a:off x="4284663" y="5265738"/>
            <a:ext cx="21590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86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886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886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886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86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886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886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86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86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886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6788" grpId="0" animBg="1"/>
      <p:bldP spid="886789" grpId="0" animBg="1"/>
      <p:bldP spid="886790" grpId="0" animBg="1"/>
      <p:bldP spid="886807" grpId="0" animBg="1" autoUpdateAnimBg="0"/>
      <p:bldP spid="886813" grpId="0" animBg="1"/>
      <p:bldP spid="886814" grpId="0" animBg="1"/>
      <p:bldP spid="886815" grpId="0" animBg="1"/>
      <p:bldP spid="886819" grpId="0" animBg="1"/>
      <p:bldP spid="8868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800225" y="1714500"/>
            <a:ext cx="6767513" cy="37798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Line 3"/>
          <p:cNvSpPr>
            <a:spLocks noChangeShapeType="1"/>
          </p:cNvSpPr>
          <p:nvPr/>
        </p:nvSpPr>
        <p:spPr bwMode="auto">
          <a:xfrm>
            <a:off x="1800225" y="5494338"/>
            <a:ext cx="67548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8836" name="Line 4"/>
          <p:cNvSpPr>
            <a:spLocks noChangeShapeType="1"/>
          </p:cNvSpPr>
          <p:nvPr/>
        </p:nvSpPr>
        <p:spPr bwMode="auto">
          <a:xfrm flipH="1">
            <a:off x="4103688" y="4991100"/>
            <a:ext cx="0" cy="5032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8837" name="Line 5"/>
          <p:cNvSpPr>
            <a:spLocks noChangeShapeType="1"/>
          </p:cNvSpPr>
          <p:nvPr/>
        </p:nvSpPr>
        <p:spPr bwMode="auto">
          <a:xfrm>
            <a:off x="4160838" y="5062538"/>
            <a:ext cx="373062" cy="433387"/>
          </a:xfrm>
          <a:prstGeom prst="line">
            <a:avLst/>
          </a:prstGeom>
          <a:noFill/>
          <a:ln w="38100">
            <a:solidFill>
              <a:srgbClr val="33CCCC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7654" name="Group 6"/>
          <p:cNvGrpSpPr>
            <a:grpSpLocks/>
          </p:cNvGrpSpPr>
          <p:nvPr/>
        </p:nvGrpSpPr>
        <p:grpSpPr bwMode="auto">
          <a:xfrm>
            <a:off x="614363" y="4900613"/>
            <a:ext cx="7939087" cy="393700"/>
            <a:chOff x="387" y="2965"/>
            <a:chExt cx="5001" cy="248"/>
          </a:xfrm>
        </p:grpSpPr>
        <p:sp>
          <p:nvSpPr>
            <p:cNvPr id="27673" name="Line 7"/>
            <p:cNvSpPr>
              <a:spLocks noChangeShapeType="1"/>
            </p:cNvSpPr>
            <p:nvPr/>
          </p:nvSpPr>
          <p:spPr bwMode="auto">
            <a:xfrm>
              <a:off x="1193" y="3029"/>
              <a:ext cx="419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4" name="Line 8"/>
            <p:cNvSpPr>
              <a:spLocks noChangeShapeType="1"/>
            </p:cNvSpPr>
            <p:nvPr/>
          </p:nvSpPr>
          <p:spPr bwMode="auto">
            <a:xfrm>
              <a:off x="869" y="3053"/>
              <a:ext cx="25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5" name="Rectangle 9"/>
            <p:cNvSpPr>
              <a:spLocks noChangeArrowheads="1"/>
            </p:cNvSpPr>
            <p:nvPr/>
          </p:nvSpPr>
          <p:spPr bwMode="auto">
            <a:xfrm>
              <a:off x="387" y="2965"/>
              <a:ext cx="461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000" b="1">
                  <a:solidFill>
                    <a:srgbClr val="2237A0"/>
                  </a:solidFill>
                </a:rPr>
                <a:t>ROP</a:t>
              </a:r>
            </a:p>
          </p:txBody>
        </p:sp>
      </p:grpSp>
      <p:grpSp>
        <p:nvGrpSpPr>
          <p:cNvPr id="27655" name="Group 10"/>
          <p:cNvGrpSpPr>
            <a:grpSpLocks/>
          </p:cNvGrpSpPr>
          <p:nvPr/>
        </p:nvGrpSpPr>
        <p:grpSpPr bwMode="auto">
          <a:xfrm>
            <a:off x="7389813" y="6015038"/>
            <a:ext cx="1220787" cy="363537"/>
            <a:chOff x="4655" y="3667"/>
            <a:chExt cx="769" cy="229"/>
          </a:xfrm>
        </p:grpSpPr>
        <p:sp>
          <p:nvSpPr>
            <p:cNvPr id="27671" name="Rectangle 11"/>
            <p:cNvSpPr>
              <a:spLocks noChangeArrowheads="1"/>
            </p:cNvSpPr>
            <p:nvPr/>
          </p:nvSpPr>
          <p:spPr bwMode="auto">
            <a:xfrm>
              <a:off x="4655" y="3667"/>
              <a:ext cx="450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2237A0"/>
                  </a:solidFill>
                </a:rPr>
                <a:t>Time</a:t>
              </a:r>
            </a:p>
          </p:txBody>
        </p:sp>
        <p:sp>
          <p:nvSpPr>
            <p:cNvPr id="27672" name="Line 12"/>
            <p:cNvSpPr>
              <a:spLocks noChangeShapeType="1"/>
            </p:cNvSpPr>
            <p:nvPr/>
          </p:nvSpPr>
          <p:spPr bwMode="auto">
            <a:xfrm>
              <a:off x="5093" y="3773"/>
              <a:ext cx="33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656" name="Group 13"/>
          <p:cNvGrpSpPr>
            <a:grpSpLocks/>
          </p:cNvGrpSpPr>
          <p:nvPr/>
        </p:nvGrpSpPr>
        <p:grpSpPr bwMode="auto">
          <a:xfrm>
            <a:off x="1350963" y="1752600"/>
            <a:ext cx="393700" cy="1557338"/>
            <a:chOff x="851" y="982"/>
            <a:chExt cx="248" cy="981"/>
          </a:xfrm>
        </p:grpSpPr>
        <p:sp>
          <p:nvSpPr>
            <p:cNvPr id="27669" name="Rectangle 14"/>
            <p:cNvSpPr>
              <a:spLocks noChangeArrowheads="1"/>
            </p:cNvSpPr>
            <p:nvPr/>
          </p:nvSpPr>
          <p:spPr bwMode="auto">
            <a:xfrm rot="-5400000">
              <a:off x="594" y="1458"/>
              <a:ext cx="762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000" b="1">
                  <a:solidFill>
                    <a:srgbClr val="2237A0"/>
                  </a:solidFill>
                </a:rPr>
                <a:t>Quantity</a:t>
              </a:r>
            </a:p>
          </p:txBody>
        </p:sp>
        <p:sp>
          <p:nvSpPr>
            <p:cNvPr id="27670" name="Line 15"/>
            <p:cNvSpPr>
              <a:spLocks noChangeShapeType="1"/>
            </p:cNvSpPr>
            <p:nvPr/>
          </p:nvSpPr>
          <p:spPr bwMode="auto">
            <a:xfrm flipV="1">
              <a:off x="992" y="982"/>
              <a:ext cx="0" cy="2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657" name="Text Box 17"/>
          <p:cNvSpPr txBox="1">
            <a:spLocks noChangeArrowheads="1"/>
          </p:cNvSpPr>
          <p:nvPr/>
        </p:nvSpPr>
        <p:spPr bwMode="auto">
          <a:xfrm>
            <a:off x="384175" y="328613"/>
            <a:ext cx="23510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3200">
                <a:solidFill>
                  <a:schemeClr val="bg1"/>
                </a:solidFill>
                <a:latin typeface="Impact" pitchFamily="34" charset="0"/>
                <a:cs typeface="Arial" charset="0"/>
              </a:rPr>
              <a:t>Safety Stock</a:t>
            </a:r>
            <a:r>
              <a:rPr lang="en-US" sz="3200" b="1"/>
              <a:t> </a:t>
            </a:r>
            <a:endParaRPr lang="en-US" sz="2800"/>
          </a:p>
        </p:txBody>
      </p:sp>
      <p:sp>
        <p:nvSpPr>
          <p:cNvPr id="888850" name="Line 18"/>
          <p:cNvSpPr>
            <a:spLocks noChangeShapeType="1"/>
          </p:cNvSpPr>
          <p:nvPr/>
        </p:nvSpPr>
        <p:spPr bwMode="auto">
          <a:xfrm flipH="1">
            <a:off x="4103688" y="5494338"/>
            <a:ext cx="0" cy="541337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4103688" y="4954588"/>
            <a:ext cx="792162" cy="1152525"/>
            <a:chOff x="3787" y="1366"/>
            <a:chExt cx="1406" cy="2439"/>
          </a:xfrm>
        </p:grpSpPr>
        <p:sp>
          <p:nvSpPr>
            <p:cNvPr id="27666" name="Freeform 20"/>
            <p:cNvSpPr>
              <a:spLocks/>
            </p:cNvSpPr>
            <p:nvPr/>
          </p:nvSpPr>
          <p:spPr bwMode="auto">
            <a:xfrm rot="5400000">
              <a:off x="4400" y="2273"/>
              <a:ext cx="1041" cy="544"/>
            </a:xfrm>
            <a:custGeom>
              <a:avLst/>
              <a:gdLst>
                <a:gd name="T0" fmla="*/ 0 w 1041"/>
                <a:gd name="T1" fmla="*/ 523 h 551"/>
                <a:gd name="T2" fmla="*/ 17 w 1041"/>
                <a:gd name="T3" fmla="*/ 492 h 551"/>
                <a:gd name="T4" fmla="*/ 34 w 1041"/>
                <a:gd name="T5" fmla="*/ 459 h 551"/>
                <a:gd name="T6" fmla="*/ 51 w 1041"/>
                <a:gd name="T7" fmla="*/ 425 h 551"/>
                <a:gd name="T8" fmla="*/ 67 w 1041"/>
                <a:gd name="T9" fmla="*/ 399 h 551"/>
                <a:gd name="T10" fmla="*/ 84 w 1041"/>
                <a:gd name="T11" fmla="*/ 369 h 551"/>
                <a:gd name="T12" fmla="*/ 101 w 1041"/>
                <a:gd name="T13" fmla="*/ 342 h 551"/>
                <a:gd name="T14" fmla="*/ 118 w 1041"/>
                <a:gd name="T15" fmla="*/ 313 h 551"/>
                <a:gd name="T16" fmla="*/ 135 w 1041"/>
                <a:gd name="T17" fmla="*/ 287 h 551"/>
                <a:gd name="T18" fmla="*/ 151 w 1041"/>
                <a:gd name="T19" fmla="*/ 265 h 551"/>
                <a:gd name="T20" fmla="*/ 168 w 1041"/>
                <a:gd name="T21" fmla="*/ 240 h 551"/>
                <a:gd name="T22" fmla="*/ 185 w 1041"/>
                <a:gd name="T23" fmla="*/ 219 h 551"/>
                <a:gd name="T24" fmla="*/ 202 w 1041"/>
                <a:gd name="T25" fmla="*/ 194 h 551"/>
                <a:gd name="T26" fmla="*/ 219 w 1041"/>
                <a:gd name="T27" fmla="*/ 180 h 551"/>
                <a:gd name="T28" fmla="*/ 235 w 1041"/>
                <a:gd name="T29" fmla="*/ 159 h 551"/>
                <a:gd name="T30" fmla="*/ 252 w 1041"/>
                <a:gd name="T31" fmla="*/ 137 h 551"/>
                <a:gd name="T32" fmla="*/ 269 w 1041"/>
                <a:gd name="T33" fmla="*/ 120 h 551"/>
                <a:gd name="T34" fmla="*/ 286 w 1041"/>
                <a:gd name="T35" fmla="*/ 107 h 551"/>
                <a:gd name="T36" fmla="*/ 303 w 1041"/>
                <a:gd name="T37" fmla="*/ 95 h 551"/>
                <a:gd name="T38" fmla="*/ 319 w 1041"/>
                <a:gd name="T39" fmla="*/ 77 h 551"/>
                <a:gd name="T40" fmla="*/ 336 w 1041"/>
                <a:gd name="T41" fmla="*/ 65 h 551"/>
                <a:gd name="T42" fmla="*/ 353 w 1041"/>
                <a:gd name="T43" fmla="*/ 52 h 551"/>
                <a:gd name="T44" fmla="*/ 370 w 1041"/>
                <a:gd name="T45" fmla="*/ 43 h 551"/>
                <a:gd name="T46" fmla="*/ 386 w 1041"/>
                <a:gd name="T47" fmla="*/ 39 h 551"/>
                <a:gd name="T48" fmla="*/ 403 w 1041"/>
                <a:gd name="T49" fmla="*/ 30 h 551"/>
                <a:gd name="T50" fmla="*/ 420 w 1041"/>
                <a:gd name="T51" fmla="*/ 22 h 551"/>
                <a:gd name="T52" fmla="*/ 437 w 1041"/>
                <a:gd name="T53" fmla="*/ 13 h 551"/>
                <a:gd name="T54" fmla="*/ 454 w 1041"/>
                <a:gd name="T55" fmla="*/ 9 h 551"/>
                <a:gd name="T56" fmla="*/ 470 w 1041"/>
                <a:gd name="T57" fmla="*/ 5 h 551"/>
                <a:gd name="T58" fmla="*/ 487 w 1041"/>
                <a:gd name="T59" fmla="*/ 5 h 551"/>
                <a:gd name="T60" fmla="*/ 504 w 1041"/>
                <a:gd name="T61" fmla="*/ 0 h 551"/>
                <a:gd name="T62" fmla="*/ 521 w 1041"/>
                <a:gd name="T63" fmla="*/ 0 h 551"/>
                <a:gd name="T64" fmla="*/ 538 w 1041"/>
                <a:gd name="T65" fmla="*/ 0 h 551"/>
                <a:gd name="T66" fmla="*/ 554 w 1041"/>
                <a:gd name="T67" fmla="*/ 5 h 551"/>
                <a:gd name="T68" fmla="*/ 571 w 1041"/>
                <a:gd name="T69" fmla="*/ 5 h 551"/>
                <a:gd name="T70" fmla="*/ 588 w 1041"/>
                <a:gd name="T71" fmla="*/ 9 h 551"/>
                <a:gd name="T72" fmla="*/ 605 w 1041"/>
                <a:gd name="T73" fmla="*/ 13 h 551"/>
                <a:gd name="T74" fmla="*/ 622 w 1041"/>
                <a:gd name="T75" fmla="*/ 22 h 551"/>
                <a:gd name="T76" fmla="*/ 638 w 1041"/>
                <a:gd name="T77" fmla="*/ 30 h 551"/>
                <a:gd name="T78" fmla="*/ 655 w 1041"/>
                <a:gd name="T79" fmla="*/ 39 h 551"/>
                <a:gd name="T80" fmla="*/ 672 w 1041"/>
                <a:gd name="T81" fmla="*/ 43 h 551"/>
                <a:gd name="T82" fmla="*/ 689 w 1041"/>
                <a:gd name="T83" fmla="*/ 52 h 551"/>
                <a:gd name="T84" fmla="*/ 706 w 1041"/>
                <a:gd name="T85" fmla="*/ 65 h 551"/>
                <a:gd name="T86" fmla="*/ 722 w 1041"/>
                <a:gd name="T87" fmla="*/ 77 h 551"/>
                <a:gd name="T88" fmla="*/ 739 w 1041"/>
                <a:gd name="T89" fmla="*/ 95 h 551"/>
                <a:gd name="T90" fmla="*/ 756 w 1041"/>
                <a:gd name="T91" fmla="*/ 107 h 551"/>
                <a:gd name="T92" fmla="*/ 773 w 1041"/>
                <a:gd name="T93" fmla="*/ 120 h 551"/>
                <a:gd name="T94" fmla="*/ 790 w 1041"/>
                <a:gd name="T95" fmla="*/ 137 h 551"/>
                <a:gd name="T96" fmla="*/ 806 w 1041"/>
                <a:gd name="T97" fmla="*/ 159 h 551"/>
                <a:gd name="T98" fmla="*/ 823 w 1041"/>
                <a:gd name="T99" fmla="*/ 180 h 551"/>
                <a:gd name="T100" fmla="*/ 840 w 1041"/>
                <a:gd name="T101" fmla="*/ 194 h 551"/>
                <a:gd name="T102" fmla="*/ 857 w 1041"/>
                <a:gd name="T103" fmla="*/ 219 h 551"/>
                <a:gd name="T104" fmla="*/ 873 w 1041"/>
                <a:gd name="T105" fmla="*/ 240 h 551"/>
                <a:gd name="T106" fmla="*/ 890 w 1041"/>
                <a:gd name="T107" fmla="*/ 265 h 551"/>
                <a:gd name="T108" fmla="*/ 907 w 1041"/>
                <a:gd name="T109" fmla="*/ 287 h 551"/>
                <a:gd name="T110" fmla="*/ 924 w 1041"/>
                <a:gd name="T111" fmla="*/ 313 h 551"/>
                <a:gd name="T112" fmla="*/ 941 w 1041"/>
                <a:gd name="T113" fmla="*/ 342 h 551"/>
                <a:gd name="T114" fmla="*/ 957 w 1041"/>
                <a:gd name="T115" fmla="*/ 369 h 551"/>
                <a:gd name="T116" fmla="*/ 974 w 1041"/>
                <a:gd name="T117" fmla="*/ 399 h 551"/>
                <a:gd name="T118" fmla="*/ 991 w 1041"/>
                <a:gd name="T119" fmla="*/ 425 h 551"/>
                <a:gd name="T120" fmla="*/ 1008 w 1041"/>
                <a:gd name="T121" fmla="*/ 459 h 551"/>
                <a:gd name="T122" fmla="*/ 1025 w 1041"/>
                <a:gd name="T123" fmla="*/ 492 h 551"/>
                <a:gd name="T124" fmla="*/ 1041 w 1041"/>
                <a:gd name="T125" fmla="*/ 523 h 55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041"/>
                <a:gd name="T190" fmla="*/ 0 h 551"/>
                <a:gd name="T191" fmla="*/ 1041 w 1041"/>
                <a:gd name="T192" fmla="*/ 551 h 55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041" h="551">
                  <a:moveTo>
                    <a:pt x="0" y="551"/>
                  </a:moveTo>
                  <a:lnTo>
                    <a:pt x="17" y="517"/>
                  </a:lnTo>
                  <a:lnTo>
                    <a:pt x="34" y="483"/>
                  </a:lnTo>
                  <a:lnTo>
                    <a:pt x="51" y="448"/>
                  </a:lnTo>
                  <a:lnTo>
                    <a:pt x="67" y="419"/>
                  </a:lnTo>
                  <a:lnTo>
                    <a:pt x="84" y="389"/>
                  </a:lnTo>
                  <a:lnTo>
                    <a:pt x="101" y="359"/>
                  </a:lnTo>
                  <a:lnTo>
                    <a:pt x="118" y="329"/>
                  </a:lnTo>
                  <a:lnTo>
                    <a:pt x="135" y="303"/>
                  </a:lnTo>
                  <a:lnTo>
                    <a:pt x="151" y="278"/>
                  </a:lnTo>
                  <a:lnTo>
                    <a:pt x="168" y="252"/>
                  </a:lnTo>
                  <a:lnTo>
                    <a:pt x="185" y="231"/>
                  </a:lnTo>
                  <a:lnTo>
                    <a:pt x="202" y="205"/>
                  </a:lnTo>
                  <a:lnTo>
                    <a:pt x="219" y="188"/>
                  </a:lnTo>
                  <a:lnTo>
                    <a:pt x="235" y="167"/>
                  </a:lnTo>
                  <a:lnTo>
                    <a:pt x="252" y="145"/>
                  </a:lnTo>
                  <a:lnTo>
                    <a:pt x="269" y="128"/>
                  </a:lnTo>
                  <a:lnTo>
                    <a:pt x="286" y="111"/>
                  </a:lnTo>
                  <a:lnTo>
                    <a:pt x="303" y="99"/>
                  </a:lnTo>
                  <a:lnTo>
                    <a:pt x="319" y="81"/>
                  </a:lnTo>
                  <a:lnTo>
                    <a:pt x="336" y="69"/>
                  </a:lnTo>
                  <a:lnTo>
                    <a:pt x="353" y="56"/>
                  </a:lnTo>
                  <a:lnTo>
                    <a:pt x="370" y="47"/>
                  </a:lnTo>
                  <a:lnTo>
                    <a:pt x="386" y="39"/>
                  </a:lnTo>
                  <a:lnTo>
                    <a:pt x="403" y="30"/>
                  </a:lnTo>
                  <a:lnTo>
                    <a:pt x="420" y="22"/>
                  </a:lnTo>
                  <a:lnTo>
                    <a:pt x="437" y="13"/>
                  </a:lnTo>
                  <a:lnTo>
                    <a:pt x="454" y="9"/>
                  </a:lnTo>
                  <a:lnTo>
                    <a:pt x="470" y="5"/>
                  </a:lnTo>
                  <a:lnTo>
                    <a:pt x="487" y="5"/>
                  </a:lnTo>
                  <a:lnTo>
                    <a:pt x="504" y="0"/>
                  </a:lnTo>
                  <a:lnTo>
                    <a:pt x="521" y="0"/>
                  </a:lnTo>
                  <a:lnTo>
                    <a:pt x="538" y="0"/>
                  </a:lnTo>
                  <a:lnTo>
                    <a:pt x="554" y="5"/>
                  </a:lnTo>
                  <a:lnTo>
                    <a:pt x="571" y="5"/>
                  </a:lnTo>
                  <a:lnTo>
                    <a:pt x="588" y="9"/>
                  </a:lnTo>
                  <a:lnTo>
                    <a:pt x="605" y="13"/>
                  </a:lnTo>
                  <a:lnTo>
                    <a:pt x="622" y="22"/>
                  </a:lnTo>
                  <a:lnTo>
                    <a:pt x="638" y="30"/>
                  </a:lnTo>
                  <a:lnTo>
                    <a:pt x="655" y="39"/>
                  </a:lnTo>
                  <a:lnTo>
                    <a:pt x="672" y="47"/>
                  </a:lnTo>
                  <a:lnTo>
                    <a:pt x="689" y="56"/>
                  </a:lnTo>
                  <a:lnTo>
                    <a:pt x="706" y="69"/>
                  </a:lnTo>
                  <a:lnTo>
                    <a:pt x="722" y="81"/>
                  </a:lnTo>
                  <a:lnTo>
                    <a:pt x="739" y="99"/>
                  </a:lnTo>
                  <a:lnTo>
                    <a:pt x="756" y="111"/>
                  </a:lnTo>
                  <a:lnTo>
                    <a:pt x="773" y="128"/>
                  </a:lnTo>
                  <a:lnTo>
                    <a:pt x="790" y="145"/>
                  </a:lnTo>
                  <a:lnTo>
                    <a:pt x="806" y="167"/>
                  </a:lnTo>
                  <a:lnTo>
                    <a:pt x="823" y="188"/>
                  </a:lnTo>
                  <a:lnTo>
                    <a:pt x="840" y="205"/>
                  </a:lnTo>
                  <a:lnTo>
                    <a:pt x="857" y="231"/>
                  </a:lnTo>
                  <a:lnTo>
                    <a:pt x="873" y="252"/>
                  </a:lnTo>
                  <a:lnTo>
                    <a:pt x="890" y="278"/>
                  </a:lnTo>
                  <a:lnTo>
                    <a:pt x="907" y="303"/>
                  </a:lnTo>
                  <a:lnTo>
                    <a:pt x="924" y="329"/>
                  </a:lnTo>
                  <a:lnTo>
                    <a:pt x="941" y="359"/>
                  </a:lnTo>
                  <a:lnTo>
                    <a:pt x="957" y="389"/>
                  </a:lnTo>
                  <a:lnTo>
                    <a:pt x="974" y="419"/>
                  </a:lnTo>
                  <a:lnTo>
                    <a:pt x="991" y="448"/>
                  </a:lnTo>
                  <a:lnTo>
                    <a:pt x="1008" y="483"/>
                  </a:lnTo>
                  <a:lnTo>
                    <a:pt x="1025" y="517"/>
                  </a:lnTo>
                  <a:lnTo>
                    <a:pt x="1041" y="551"/>
                  </a:lnTo>
                </a:path>
              </a:pathLst>
            </a:custGeom>
            <a:noFill/>
            <a:ln w="38100">
              <a:solidFill>
                <a:srgbClr val="FF3399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7" name="Freeform 21"/>
            <p:cNvSpPr>
              <a:spLocks/>
            </p:cNvSpPr>
            <p:nvPr/>
          </p:nvSpPr>
          <p:spPr bwMode="auto">
            <a:xfrm rot="5400000">
              <a:off x="3897" y="1278"/>
              <a:ext cx="652" cy="828"/>
            </a:xfrm>
            <a:custGeom>
              <a:avLst/>
              <a:gdLst>
                <a:gd name="T0" fmla="*/ 0 w 652"/>
                <a:gd name="T1" fmla="*/ 828 h 828"/>
                <a:gd name="T2" fmla="*/ 14 w 652"/>
                <a:gd name="T3" fmla="*/ 820 h 828"/>
                <a:gd name="T4" fmla="*/ 27 w 652"/>
                <a:gd name="T5" fmla="*/ 807 h 828"/>
                <a:gd name="T6" fmla="*/ 40 w 652"/>
                <a:gd name="T7" fmla="*/ 798 h 828"/>
                <a:gd name="T8" fmla="*/ 57 w 652"/>
                <a:gd name="T9" fmla="*/ 790 h 828"/>
                <a:gd name="T10" fmla="*/ 71 w 652"/>
                <a:gd name="T11" fmla="*/ 781 h 828"/>
                <a:gd name="T12" fmla="*/ 84 w 652"/>
                <a:gd name="T13" fmla="*/ 773 h 828"/>
                <a:gd name="T14" fmla="*/ 98 w 652"/>
                <a:gd name="T15" fmla="*/ 764 h 828"/>
                <a:gd name="T16" fmla="*/ 111 w 652"/>
                <a:gd name="T17" fmla="*/ 751 h 828"/>
                <a:gd name="T18" fmla="*/ 124 w 652"/>
                <a:gd name="T19" fmla="*/ 743 h 828"/>
                <a:gd name="T20" fmla="*/ 138 w 652"/>
                <a:gd name="T21" fmla="*/ 734 h 828"/>
                <a:gd name="T22" fmla="*/ 148 w 652"/>
                <a:gd name="T23" fmla="*/ 721 h 828"/>
                <a:gd name="T24" fmla="*/ 161 w 652"/>
                <a:gd name="T25" fmla="*/ 713 h 828"/>
                <a:gd name="T26" fmla="*/ 175 w 652"/>
                <a:gd name="T27" fmla="*/ 704 h 828"/>
                <a:gd name="T28" fmla="*/ 188 w 652"/>
                <a:gd name="T29" fmla="*/ 692 h 828"/>
                <a:gd name="T30" fmla="*/ 202 w 652"/>
                <a:gd name="T31" fmla="*/ 683 h 828"/>
                <a:gd name="T32" fmla="*/ 212 w 652"/>
                <a:gd name="T33" fmla="*/ 670 h 828"/>
                <a:gd name="T34" fmla="*/ 225 w 652"/>
                <a:gd name="T35" fmla="*/ 657 h 828"/>
                <a:gd name="T36" fmla="*/ 239 w 652"/>
                <a:gd name="T37" fmla="*/ 649 h 828"/>
                <a:gd name="T38" fmla="*/ 249 w 652"/>
                <a:gd name="T39" fmla="*/ 636 h 828"/>
                <a:gd name="T40" fmla="*/ 262 w 652"/>
                <a:gd name="T41" fmla="*/ 623 h 828"/>
                <a:gd name="T42" fmla="*/ 272 w 652"/>
                <a:gd name="T43" fmla="*/ 615 h 828"/>
                <a:gd name="T44" fmla="*/ 286 w 652"/>
                <a:gd name="T45" fmla="*/ 602 h 828"/>
                <a:gd name="T46" fmla="*/ 296 w 652"/>
                <a:gd name="T47" fmla="*/ 589 h 828"/>
                <a:gd name="T48" fmla="*/ 306 w 652"/>
                <a:gd name="T49" fmla="*/ 576 h 828"/>
                <a:gd name="T50" fmla="*/ 319 w 652"/>
                <a:gd name="T51" fmla="*/ 564 h 828"/>
                <a:gd name="T52" fmla="*/ 329 w 652"/>
                <a:gd name="T53" fmla="*/ 551 h 828"/>
                <a:gd name="T54" fmla="*/ 339 w 652"/>
                <a:gd name="T55" fmla="*/ 538 h 828"/>
                <a:gd name="T56" fmla="*/ 353 w 652"/>
                <a:gd name="T57" fmla="*/ 525 h 828"/>
                <a:gd name="T58" fmla="*/ 363 w 652"/>
                <a:gd name="T59" fmla="*/ 512 h 828"/>
                <a:gd name="T60" fmla="*/ 373 w 652"/>
                <a:gd name="T61" fmla="*/ 500 h 828"/>
                <a:gd name="T62" fmla="*/ 383 w 652"/>
                <a:gd name="T63" fmla="*/ 487 h 828"/>
                <a:gd name="T64" fmla="*/ 393 w 652"/>
                <a:gd name="T65" fmla="*/ 474 h 828"/>
                <a:gd name="T66" fmla="*/ 403 w 652"/>
                <a:gd name="T67" fmla="*/ 461 h 828"/>
                <a:gd name="T68" fmla="*/ 413 w 652"/>
                <a:gd name="T69" fmla="*/ 448 h 828"/>
                <a:gd name="T70" fmla="*/ 423 w 652"/>
                <a:gd name="T71" fmla="*/ 431 h 828"/>
                <a:gd name="T72" fmla="*/ 433 w 652"/>
                <a:gd name="T73" fmla="*/ 418 h 828"/>
                <a:gd name="T74" fmla="*/ 443 w 652"/>
                <a:gd name="T75" fmla="*/ 406 h 828"/>
                <a:gd name="T76" fmla="*/ 454 w 652"/>
                <a:gd name="T77" fmla="*/ 389 h 828"/>
                <a:gd name="T78" fmla="*/ 464 w 652"/>
                <a:gd name="T79" fmla="*/ 376 h 828"/>
                <a:gd name="T80" fmla="*/ 474 w 652"/>
                <a:gd name="T81" fmla="*/ 363 h 828"/>
                <a:gd name="T82" fmla="*/ 484 w 652"/>
                <a:gd name="T83" fmla="*/ 346 h 828"/>
                <a:gd name="T84" fmla="*/ 491 w 652"/>
                <a:gd name="T85" fmla="*/ 333 h 828"/>
                <a:gd name="T86" fmla="*/ 501 w 652"/>
                <a:gd name="T87" fmla="*/ 316 h 828"/>
                <a:gd name="T88" fmla="*/ 511 w 652"/>
                <a:gd name="T89" fmla="*/ 303 h 828"/>
                <a:gd name="T90" fmla="*/ 517 w 652"/>
                <a:gd name="T91" fmla="*/ 286 h 828"/>
                <a:gd name="T92" fmla="*/ 527 w 652"/>
                <a:gd name="T93" fmla="*/ 269 h 828"/>
                <a:gd name="T94" fmla="*/ 538 w 652"/>
                <a:gd name="T95" fmla="*/ 256 h 828"/>
                <a:gd name="T96" fmla="*/ 544 w 652"/>
                <a:gd name="T97" fmla="*/ 239 h 828"/>
                <a:gd name="T98" fmla="*/ 554 w 652"/>
                <a:gd name="T99" fmla="*/ 222 h 828"/>
                <a:gd name="T100" fmla="*/ 561 w 652"/>
                <a:gd name="T101" fmla="*/ 205 h 828"/>
                <a:gd name="T102" fmla="*/ 568 w 652"/>
                <a:gd name="T103" fmla="*/ 188 h 828"/>
                <a:gd name="T104" fmla="*/ 578 w 652"/>
                <a:gd name="T105" fmla="*/ 175 h 828"/>
                <a:gd name="T106" fmla="*/ 585 w 652"/>
                <a:gd name="T107" fmla="*/ 158 h 828"/>
                <a:gd name="T108" fmla="*/ 591 w 652"/>
                <a:gd name="T109" fmla="*/ 141 h 828"/>
                <a:gd name="T110" fmla="*/ 601 w 652"/>
                <a:gd name="T111" fmla="*/ 124 h 828"/>
                <a:gd name="T112" fmla="*/ 608 w 652"/>
                <a:gd name="T113" fmla="*/ 107 h 828"/>
                <a:gd name="T114" fmla="*/ 615 w 652"/>
                <a:gd name="T115" fmla="*/ 90 h 828"/>
                <a:gd name="T116" fmla="*/ 621 w 652"/>
                <a:gd name="T117" fmla="*/ 73 h 828"/>
                <a:gd name="T118" fmla="*/ 628 w 652"/>
                <a:gd name="T119" fmla="*/ 51 h 828"/>
                <a:gd name="T120" fmla="*/ 635 w 652"/>
                <a:gd name="T121" fmla="*/ 34 h 828"/>
                <a:gd name="T122" fmla="*/ 645 w 652"/>
                <a:gd name="T123" fmla="*/ 17 h 828"/>
                <a:gd name="T124" fmla="*/ 652 w 652"/>
                <a:gd name="T125" fmla="*/ 0 h 82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652"/>
                <a:gd name="T190" fmla="*/ 0 h 828"/>
                <a:gd name="T191" fmla="*/ 652 w 652"/>
                <a:gd name="T192" fmla="*/ 828 h 828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652" h="828">
                  <a:moveTo>
                    <a:pt x="0" y="828"/>
                  </a:moveTo>
                  <a:lnTo>
                    <a:pt x="14" y="820"/>
                  </a:lnTo>
                  <a:lnTo>
                    <a:pt x="27" y="807"/>
                  </a:lnTo>
                  <a:lnTo>
                    <a:pt x="40" y="798"/>
                  </a:lnTo>
                  <a:lnTo>
                    <a:pt x="57" y="790"/>
                  </a:lnTo>
                  <a:lnTo>
                    <a:pt x="71" y="781"/>
                  </a:lnTo>
                  <a:lnTo>
                    <a:pt x="84" y="773"/>
                  </a:lnTo>
                  <a:lnTo>
                    <a:pt x="98" y="764"/>
                  </a:lnTo>
                  <a:lnTo>
                    <a:pt x="111" y="751"/>
                  </a:lnTo>
                  <a:lnTo>
                    <a:pt x="124" y="743"/>
                  </a:lnTo>
                  <a:lnTo>
                    <a:pt x="138" y="734"/>
                  </a:lnTo>
                  <a:lnTo>
                    <a:pt x="148" y="721"/>
                  </a:lnTo>
                  <a:lnTo>
                    <a:pt x="161" y="713"/>
                  </a:lnTo>
                  <a:lnTo>
                    <a:pt x="175" y="704"/>
                  </a:lnTo>
                  <a:lnTo>
                    <a:pt x="188" y="692"/>
                  </a:lnTo>
                  <a:lnTo>
                    <a:pt x="202" y="683"/>
                  </a:lnTo>
                  <a:lnTo>
                    <a:pt x="212" y="670"/>
                  </a:lnTo>
                  <a:lnTo>
                    <a:pt x="225" y="657"/>
                  </a:lnTo>
                  <a:lnTo>
                    <a:pt x="239" y="649"/>
                  </a:lnTo>
                  <a:lnTo>
                    <a:pt x="249" y="636"/>
                  </a:lnTo>
                  <a:lnTo>
                    <a:pt x="262" y="623"/>
                  </a:lnTo>
                  <a:lnTo>
                    <a:pt x="272" y="615"/>
                  </a:lnTo>
                  <a:lnTo>
                    <a:pt x="286" y="602"/>
                  </a:lnTo>
                  <a:lnTo>
                    <a:pt x="296" y="589"/>
                  </a:lnTo>
                  <a:lnTo>
                    <a:pt x="306" y="576"/>
                  </a:lnTo>
                  <a:lnTo>
                    <a:pt x="319" y="564"/>
                  </a:lnTo>
                  <a:lnTo>
                    <a:pt x="329" y="551"/>
                  </a:lnTo>
                  <a:lnTo>
                    <a:pt x="339" y="538"/>
                  </a:lnTo>
                  <a:lnTo>
                    <a:pt x="353" y="525"/>
                  </a:lnTo>
                  <a:lnTo>
                    <a:pt x="363" y="512"/>
                  </a:lnTo>
                  <a:lnTo>
                    <a:pt x="373" y="500"/>
                  </a:lnTo>
                  <a:lnTo>
                    <a:pt x="383" y="487"/>
                  </a:lnTo>
                  <a:lnTo>
                    <a:pt x="393" y="474"/>
                  </a:lnTo>
                  <a:lnTo>
                    <a:pt x="403" y="461"/>
                  </a:lnTo>
                  <a:lnTo>
                    <a:pt x="413" y="448"/>
                  </a:lnTo>
                  <a:lnTo>
                    <a:pt x="423" y="431"/>
                  </a:lnTo>
                  <a:lnTo>
                    <a:pt x="433" y="418"/>
                  </a:lnTo>
                  <a:lnTo>
                    <a:pt x="443" y="406"/>
                  </a:lnTo>
                  <a:lnTo>
                    <a:pt x="454" y="389"/>
                  </a:lnTo>
                  <a:lnTo>
                    <a:pt x="464" y="376"/>
                  </a:lnTo>
                  <a:lnTo>
                    <a:pt x="474" y="363"/>
                  </a:lnTo>
                  <a:lnTo>
                    <a:pt x="484" y="346"/>
                  </a:lnTo>
                  <a:lnTo>
                    <a:pt x="491" y="333"/>
                  </a:lnTo>
                  <a:lnTo>
                    <a:pt x="501" y="316"/>
                  </a:lnTo>
                  <a:lnTo>
                    <a:pt x="511" y="303"/>
                  </a:lnTo>
                  <a:lnTo>
                    <a:pt x="517" y="286"/>
                  </a:lnTo>
                  <a:lnTo>
                    <a:pt x="527" y="269"/>
                  </a:lnTo>
                  <a:lnTo>
                    <a:pt x="538" y="256"/>
                  </a:lnTo>
                  <a:lnTo>
                    <a:pt x="544" y="239"/>
                  </a:lnTo>
                  <a:lnTo>
                    <a:pt x="554" y="222"/>
                  </a:lnTo>
                  <a:lnTo>
                    <a:pt x="561" y="205"/>
                  </a:lnTo>
                  <a:lnTo>
                    <a:pt x="568" y="188"/>
                  </a:lnTo>
                  <a:lnTo>
                    <a:pt x="578" y="175"/>
                  </a:lnTo>
                  <a:lnTo>
                    <a:pt x="585" y="158"/>
                  </a:lnTo>
                  <a:lnTo>
                    <a:pt x="591" y="141"/>
                  </a:lnTo>
                  <a:lnTo>
                    <a:pt x="601" y="124"/>
                  </a:lnTo>
                  <a:lnTo>
                    <a:pt x="608" y="107"/>
                  </a:lnTo>
                  <a:lnTo>
                    <a:pt x="615" y="90"/>
                  </a:lnTo>
                  <a:lnTo>
                    <a:pt x="621" y="73"/>
                  </a:lnTo>
                  <a:lnTo>
                    <a:pt x="628" y="51"/>
                  </a:lnTo>
                  <a:lnTo>
                    <a:pt x="635" y="34"/>
                  </a:lnTo>
                  <a:lnTo>
                    <a:pt x="645" y="17"/>
                  </a:lnTo>
                  <a:lnTo>
                    <a:pt x="652" y="0"/>
                  </a:lnTo>
                </a:path>
              </a:pathLst>
            </a:custGeom>
            <a:noFill/>
            <a:ln w="38100">
              <a:solidFill>
                <a:srgbClr val="FF3399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8" name="Freeform 22"/>
            <p:cNvSpPr>
              <a:spLocks/>
            </p:cNvSpPr>
            <p:nvPr/>
          </p:nvSpPr>
          <p:spPr bwMode="auto">
            <a:xfrm rot="5766667">
              <a:off x="3809" y="3000"/>
              <a:ext cx="783" cy="828"/>
            </a:xfrm>
            <a:custGeom>
              <a:avLst/>
              <a:gdLst>
                <a:gd name="T0" fmla="*/ 0 w 783"/>
                <a:gd name="T1" fmla="*/ 0 h 828"/>
                <a:gd name="T2" fmla="*/ 10 w 783"/>
                <a:gd name="T3" fmla="*/ 17 h 828"/>
                <a:gd name="T4" fmla="*/ 20 w 783"/>
                <a:gd name="T5" fmla="*/ 39 h 828"/>
                <a:gd name="T6" fmla="*/ 30 w 783"/>
                <a:gd name="T7" fmla="*/ 56 h 828"/>
                <a:gd name="T8" fmla="*/ 37 w 783"/>
                <a:gd name="T9" fmla="*/ 73 h 828"/>
                <a:gd name="T10" fmla="*/ 47 w 783"/>
                <a:gd name="T11" fmla="*/ 90 h 828"/>
                <a:gd name="T12" fmla="*/ 57 w 783"/>
                <a:gd name="T13" fmla="*/ 107 h 828"/>
                <a:gd name="T14" fmla="*/ 67 w 783"/>
                <a:gd name="T15" fmla="*/ 128 h 828"/>
                <a:gd name="T16" fmla="*/ 77 w 783"/>
                <a:gd name="T17" fmla="*/ 145 h 828"/>
                <a:gd name="T18" fmla="*/ 87 w 783"/>
                <a:gd name="T19" fmla="*/ 162 h 828"/>
                <a:gd name="T20" fmla="*/ 97 w 783"/>
                <a:gd name="T21" fmla="*/ 180 h 828"/>
                <a:gd name="T22" fmla="*/ 107 w 783"/>
                <a:gd name="T23" fmla="*/ 197 h 828"/>
                <a:gd name="T24" fmla="*/ 117 w 783"/>
                <a:gd name="T25" fmla="*/ 214 h 828"/>
                <a:gd name="T26" fmla="*/ 128 w 783"/>
                <a:gd name="T27" fmla="*/ 226 h 828"/>
                <a:gd name="T28" fmla="*/ 141 w 783"/>
                <a:gd name="T29" fmla="*/ 244 h 828"/>
                <a:gd name="T30" fmla="*/ 151 w 783"/>
                <a:gd name="T31" fmla="*/ 261 h 828"/>
                <a:gd name="T32" fmla="*/ 161 w 783"/>
                <a:gd name="T33" fmla="*/ 278 h 828"/>
                <a:gd name="T34" fmla="*/ 171 w 783"/>
                <a:gd name="T35" fmla="*/ 295 h 828"/>
                <a:gd name="T36" fmla="*/ 185 w 783"/>
                <a:gd name="T37" fmla="*/ 308 h 828"/>
                <a:gd name="T38" fmla="*/ 195 w 783"/>
                <a:gd name="T39" fmla="*/ 325 h 828"/>
                <a:gd name="T40" fmla="*/ 205 w 783"/>
                <a:gd name="T41" fmla="*/ 337 h 828"/>
                <a:gd name="T42" fmla="*/ 218 w 783"/>
                <a:gd name="T43" fmla="*/ 354 h 828"/>
                <a:gd name="T44" fmla="*/ 228 w 783"/>
                <a:gd name="T45" fmla="*/ 367 h 828"/>
                <a:gd name="T46" fmla="*/ 242 w 783"/>
                <a:gd name="T47" fmla="*/ 384 h 828"/>
                <a:gd name="T48" fmla="*/ 252 w 783"/>
                <a:gd name="T49" fmla="*/ 397 h 828"/>
                <a:gd name="T50" fmla="*/ 265 w 783"/>
                <a:gd name="T51" fmla="*/ 414 h 828"/>
                <a:gd name="T52" fmla="*/ 275 w 783"/>
                <a:gd name="T53" fmla="*/ 427 h 828"/>
                <a:gd name="T54" fmla="*/ 289 w 783"/>
                <a:gd name="T55" fmla="*/ 440 h 828"/>
                <a:gd name="T56" fmla="*/ 299 w 783"/>
                <a:gd name="T57" fmla="*/ 457 h 828"/>
                <a:gd name="T58" fmla="*/ 312 w 783"/>
                <a:gd name="T59" fmla="*/ 470 h 828"/>
                <a:gd name="T60" fmla="*/ 326 w 783"/>
                <a:gd name="T61" fmla="*/ 482 h 828"/>
                <a:gd name="T62" fmla="*/ 339 w 783"/>
                <a:gd name="T63" fmla="*/ 495 h 828"/>
                <a:gd name="T64" fmla="*/ 349 w 783"/>
                <a:gd name="T65" fmla="*/ 508 h 828"/>
                <a:gd name="T66" fmla="*/ 363 w 783"/>
                <a:gd name="T67" fmla="*/ 521 h 828"/>
                <a:gd name="T68" fmla="*/ 376 w 783"/>
                <a:gd name="T69" fmla="*/ 534 h 828"/>
                <a:gd name="T70" fmla="*/ 390 w 783"/>
                <a:gd name="T71" fmla="*/ 546 h 828"/>
                <a:gd name="T72" fmla="*/ 403 w 783"/>
                <a:gd name="T73" fmla="*/ 559 h 828"/>
                <a:gd name="T74" fmla="*/ 416 w 783"/>
                <a:gd name="T75" fmla="*/ 572 h 828"/>
                <a:gd name="T76" fmla="*/ 430 w 783"/>
                <a:gd name="T77" fmla="*/ 585 h 828"/>
                <a:gd name="T78" fmla="*/ 443 w 783"/>
                <a:gd name="T79" fmla="*/ 598 h 828"/>
                <a:gd name="T80" fmla="*/ 457 w 783"/>
                <a:gd name="T81" fmla="*/ 610 h 828"/>
                <a:gd name="T82" fmla="*/ 470 w 783"/>
                <a:gd name="T83" fmla="*/ 619 h 828"/>
                <a:gd name="T84" fmla="*/ 484 w 783"/>
                <a:gd name="T85" fmla="*/ 632 h 828"/>
                <a:gd name="T86" fmla="*/ 497 w 783"/>
                <a:gd name="T87" fmla="*/ 645 h 828"/>
                <a:gd name="T88" fmla="*/ 510 w 783"/>
                <a:gd name="T89" fmla="*/ 653 h 828"/>
                <a:gd name="T90" fmla="*/ 524 w 783"/>
                <a:gd name="T91" fmla="*/ 666 h 828"/>
                <a:gd name="T92" fmla="*/ 537 w 783"/>
                <a:gd name="T93" fmla="*/ 679 h 828"/>
                <a:gd name="T94" fmla="*/ 554 w 783"/>
                <a:gd name="T95" fmla="*/ 687 h 828"/>
                <a:gd name="T96" fmla="*/ 568 w 783"/>
                <a:gd name="T97" fmla="*/ 700 h 828"/>
                <a:gd name="T98" fmla="*/ 581 w 783"/>
                <a:gd name="T99" fmla="*/ 709 h 828"/>
                <a:gd name="T100" fmla="*/ 598 w 783"/>
                <a:gd name="T101" fmla="*/ 717 h 828"/>
                <a:gd name="T102" fmla="*/ 611 w 783"/>
                <a:gd name="T103" fmla="*/ 730 h 828"/>
                <a:gd name="T104" fmla="*/ 628 w 783"/>
                <a:gd name="T105" fmla="*/ 738 h 828"/>
                <a:gd name="T106" fmla="*/ 641 w 783"/>
                <a:gd name="T107" fmla="*/ 747 h 828"/>
                <a:gd name="T108" fmla="*/ 658 w 783"/>
                <a:gd name="T109" fmla="*/ 756 h 828"/>
                <a:gd name="T110" fmla="*/ 672 w 783"/>
                <a:gd name="T111" fmla="*/ 768 h 828"/>
                <a:gd name="T112" fmla="*/ 688 w 783"/>
                <a:gd name="T113" fmla="*/ 777 h 828"/>
                <a:gd name="T114" fmla="*/ 702 w 783"/>
                <a:gd name="T115" fmla="*/ 785 h 828"/>
                <a:gd name="T116" fmla="*/ 719 w 783"/>
                <a:gd name="T117" fmla="*/ 794 h 828"/>
                <a:gd name="T118" fmla="*/ 735 w 783"/>
                <a:gd name="T119" fmla="*/ 802 h 828"/>
                <a:gd name="T120" fmla="*/ 749 w 783"/>
                <a:gd name="T121" fmla="*/ 811 h 828"/>
                <a:gd name="T122" fmla="*/ 766 w 783"/>
                <a:gd name="T123" fmla="*/ 820 h 828"/>
                <a:gd name="T124" fmla="*/ 783 w 783"/>
                <a:gd name="T125" fmla="*/ 828 h 82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783"/>
                <a:gd name="T190" fmla="*/ 0 h 828"/>
                <a:gd name="T191" fmla="*/ 783 w 783"/>
                <a:gd name="T192" fmla="*/ 828 h 828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783" h="828">
                  <a:moveTo>
                    <a:pt x="0" y="0"/>
                  </a:moveTo>
                  <a:lnTo>
                    <a:pt x="10" y="17"/>
                  </a:lnTo>
                  <a:lnTo>
                    <a:pt x="20" y="39"/>
                  </a:lnTo>
                  <a:lnTo>
                    <a:pt x="30" y="56"/>
                  </a:lnTo>
                  <a:lnTo>
                    <a:pt x="37" y="73"/>
                  </a:lnTo>
                  <a:lnTo>
                    <a:pt x="47" y="90"/>
                  </a:lnTo>
                  <a:lnTo>
                    <a:pt x="57" y="107"/>
                  </a:lnTo>
                  <a:lnTo>
                    <a:pt x="67" y="128"/>
                  </a:lnTo>
                  <a:lnTo>
                    <a:pt x="77" y="145"/>
                  </a:lnTo>
                  <a:lnTo>
                    <a:pt x="87" y="162"/>
                  </a:lnTo>
                  <a:lnTo>
                    <a:pt x="97" y="180"/>
                  </a:lnTo>
                  <a:lnTo>
                    <a:pt x="107" y="197"/>
                  </a:lnTo>
                  <a:lnTo>
                    <a:pt x="117" y="214"/>
                  </a:lnTo>
                  <a:lnTo>
                    <a:pt x="128" y="226"/>
                  </a:lnTo>
                  <a:lnTo>
                    <a:pt x="141" y="244"/>
                  </a:lnTo>
                  <a:lnTo>
                    <a:pt x="151" y="261"/>
                  </a:lnTo>
                  <a:lnTo>
                    <a:pt x="161" y="278"/>
                  </a:lnTo>
                  <a:lnTo>
                    <a:pt x="171" y="295"/>
                  </a:lnTo>
                  <a:lnTo>
                    <a:pt x="185" y="308"/>
                  </a:lnTo>
                  <a:lnTo>
                    <a:pt x="195" y="325"/>
                  </a:lnTo>
                  <a:lnTo>
                    <a:pt x="205" y="337"/>
                  </a:lnTo>
                  <a:lnTo>
                    <a:pt x="218" y="354"/>
                  </a:lnTo>
                  <a:lnTo>
                    <a:pt x="228" y="367"/>
                  </a:lnTo>
                  <a:lnTo>
                    <a:pt x="242" y="384"/>
                  </a:lnTo>
                  <a:lnTo>
                    <a:pt x="252" y="397"/>
                  </a:lnTo>
                  <a:lnTo>
                    <a:pt x="265" y="414"/>
                  </a:lnTo>
                  <a:lnTo>
                    <a:pt x="275" y="427"/>
                  </a:lnTo>
                  <a:lnTo>
                    <a:pt x="289" y="440"/>
                  </a:lnTo>
                  <a:lnTo>
                    <a:pt x="299" y="457"/>
                  </a:lnTo>
                  <a:lnTo>
                    <a:pt x="312" y="470"/>
                  </a:lnTo>
                  <a:lnTo>
                    <a:pt x="326" y="482"/>
                  </a:lnTo>
                  <a:lnTo>
                    <a:pt x="339" y="495"/>
                  </a:lnTo>
                  <a:lnTo>
                    <a:pt x="349" y="508"/>
                  </a:lnTo>
                  <a:lnTo>
                    <a:pt x="363" y="521"/>
                  </a:lnTo>
                  <a:lnTo>
                    <a:pt x="376" y="534"/>
                  </a:lnTo>
                  <a:lnTo>
                    <a:pt x="390" y="546"/>
                  </a:lnTo>
                  <a:lnTo>
                    <a:pt x="403" y="559"/>
                  </a:lnTo>
                  <a:lnTo>
                    <a:pt x="416" y="572"/>
                  </a:lnTo>
                  <a:lnTo>
                    <a:pt x="430" y="585"/>
                  </a:lnTo>
                  <a:lnTo>
                    <a:pt x="443" y="598"/>
                  </a:lnTo>
                  <a:lnTo>
                    <a:pt x="457" y="610"/>
                  </a:lnTo>
                  <a:lnTo>
                    <a:pt x="470" y="619"/>
                  </a:lnTo>
                  <a:lnTo>
                    <a:pt x="484" y="632"/>
                  </a:lnTo>
                  <a:lnTo>
                    <a:pt x="497" y="645"/>
                  </a:lnTo>
                  <a:lnTo>
                    <a:pt x="510" y="653"/>
                  </a:lnTo>
                  <a:lnTo>
                    <a:pt x="524" y="666"/>
                  </a:lnTo>
                  <a:lnTo>
                    <a:pt x="537" y="679"/>
                  </a:lnTo>
                  <a:lnTo>
                    <a:pt x="554" y="687"/>
                  </a:lnTo>
                  <a:lnTo>
                    <a:pt x="568" y="700"/>
                  </a:lnTo>
                  <a:lnTo>
                    <a:pt x="581" y="709"/>
                  </a:lnTo>
                  <a:lnTo>
                    <a:pt x="598" y="717"/>
                  </a:lnTo>
                  <a:lnTo>
                    <a:pt x="611" y="730"/>
                  </a:lnTo>
                  <a:lnTo>
                    <a:pt x="628" y="738"/>
                  </a:lnTo>
                  <a:lnTo>
                    <a:pt x="641" y="747"/>
                  </a:lnTo>
                  <a:lnTo>
                    <a:pt x="658" y="756"/>
                  </a:lnTo>
                  <a:lnTo>
                    <a:pt x="672" y="768"/>
                  </a:lnTo>
                  <a:lnTo>
                    <a:pt x="688" y="777"/>
                  </a:lnTo>
                  <a:lnTo>
                    <a:pt x="702" y="785"/>
                  </a:lnTo>
                  <a:lnTo>
                    <a:pt x="719" y="794"/>
                  </a:lnTo>
                  <a:lnTo>
                    <a:pt x="735" y="802"/>
                  </a:lnTo>
                  <a:lnTo>
                    <a:pt x="749" y="811"/>
                  </a:lnTo>
                  <a:lnTo>
                    <a:pt x="766" y="820"/>
                  </a:lnTo>
                  <a:lnTo>
                    <a:pt x="783" y="828"/>
                  </a:lnTo>
                </a:path>
              </a:pathLst>
            </a:custGeom>
            <a:noFill/>
            <a:ln w="38100">
              <a:solidFill>
                <a:srgbClr val="FF3399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88855" name="Line 23"/>
          <p:cNvSpPr>
            <a:spLocks noChangeShapeType="1"/>
          </p:cNvSpPr>
          <p:nvPr/>
        </p:nvSpPr>
        <p:spPr bwMode="auto">
          <a:xfrm>
            <a:off x="1800225" y="2362200"/>
            <a:ext cx="2303463" cy="2665413"/>
          </a:xfrm>
          <a:prstGeom prst="line">
            <a:avLst/>
          </a:prstGeom>
          <a:noFill/>
          <a:ln w="38100">
            <a:solidFill>
              <a:srgbClr val="FF3399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Line 24"/>
          <p:cNvSpPr>
            <a:spLocks noChangeShapeType="1"/>
          </p:cNvSpPr>
          <p:nvPr/>
        </p:nvSpPr>
        <p:spPr bwMode="auto">
          <a:xfrm>
            <a:off x="1800225" y="2362200"/>
            <a:ext cx="0" cy="31321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4067175" y="6035675"/>
            <a:ext cx="519113" cy="387350"/>
            <a:chOff x="2562" y="3680"/>
            <a:chExt cx="327" cy="244"/>
          </a:xfrm>
        </p:grpSpPr>
        <p:sp>
          <p:nvSpPr>
            <p:cNvPr id="27664" name="Rectangle 26"/>
            <p:cNvSpPr>
              <a:spLocks noChangeArrowheads="1"/>
            </p:cNvSpPr>
            <p:nvPr/>
          </p:nvSpPr>
          <p:spPr bwMode="auto">
            <a:xfrm>
              <a:off x="2599" y="3695"/>
              <a:ext cx="290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2237A0"/>
                  </a:solidFill>
                </a:rPr>
                <a:t>LT</a:t>
              </a:r>
            </a:p>
          </p:txBody>
        </p:sp>
        <p:sp>
          <p:nvSpPr>
            <p:cNvPr id="27665" name="Line 27"/>
            <p:cNvSpPr>
              <a:spLocks noChangeShapeType="1"/>
            </p:cNvSpPr>
            <p:nvPr/>
          </p:nvSpPr>
          <p:spPr bwMode="auto">
            <a:xfrm flipH="1" flipV="1">
              <a:off x="2562" y="3680"/>
              <a:ext cx="2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88860" name="Freeform 28"/>
          <p:cNvSpPr>
            <a:spLocks/>
          </p:cNvSpPr>
          <p:nvPr/>
        </p:nvSpPr>
        <p:spPr bwMode="auto">
          <a:xfrm>
            <a:off x="1800225" y="2297113"/>
            <a:ext cx="2303463" cy="2693987"/>
          </a:xfrm>
          <a:custGeom>
            <a:avLst/>
            <a:gdLst>
              <a:gd name="T0" fmla="*/ 0 w 1451"/>
              <a:gd name="T1" fmla="*/ 2147483647 h 1697"/>
              <a:gd name="T2" fmla="*/ 2147483647 w 1451"/>
              <a:gd name="T3" fmla="*/ 2147483647 h 1697"/>
              <a:gd name="T4" fmla="*/ 2147483647 w 1451"/>
              <a:gd name="T5" fmla="*/ 2147483647 h 1697"/>
              <a:gd name="T6" fmla="*/ 2147483647 w 1451"/>
              <a:gd name="T7" fmla="*/ 2147483647 h 1697"/>
              <a:gd name="T8" fmla="*/ 2147483647 w 1451"/>
              <a:gd name="T9" fmla="*/ 2147483647 h 169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51"/>
              <a:gd name="T16" fmla="*/ 0 h 1697"/>
              <a:gd name="T17" fmla="*/ 1451 w 1451"/>
              <a:gd name="T18" fmla="*/ 1697 h 169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51" h="1697">
                <a:moveTo>
                  <a:pt x="0" y="19"/>
                </a:moveTo>
                <a:cubicBezTo>
                  <a:pt x="53" y="9"/>
                  <a:pt x="106" y="0"/>
                  <a:pt x="204" y="155"/>
                </a:cubicBezTo>
                <a:cubicBezTo>
                  <a:pt x="302" y="310"/>
                  <a:pt x="419" y="752"/>
                  <a:pt x="589" y="948"/>
                </a:cubicBezTo>
                <a:cubicBezTo>
                  <a:pt x="759" y="1144"/>
                  <a:pt x="1080" y="1209"/>
                  <a:pt x="1224" y="1334"/>
                </a:cubicBezTo>
                <a:cubicBezTo>
                  <a:pt x="1368" y="1459"/>
                  <a:pt x="1409" y="1578"/>
                  <a:pt x="1451" y="1697"/>
                </a:cubicBezTo>
              </a:path>
            </a:pathLst>
          </a:cu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88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88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8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888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8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88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88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8836" grpId="0" animBg="1"/>
      <p:bldP spid="888837" grpId="0" animBg="1"/>
      <p:bldP spid="888850" grpId="0" animBg="1"/>
      <p:bldP spid="888855" grpId="0" animBg="1"/>
      <p:bldP spid="88886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3"/>
          <p:cNvSpPr txBox="1">
            <a:spLocks noChangeArrowheads="1"/>
          </p:cNvSpPr>
          <p:nvPr/>
        </p:nvSpPr>
        <p:spPr bwMode="auto">
          <a:xfrm>
            <a:off x="312738" y="368300"/>
            <a:ext cx="339566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3200">
                <a:solidFill>
                  <a:schemeClr val="bg1"/>
                </a:solidFill>
                <a:latin typeface="Impact" pitchFamily="34" charset="0"/>
                <a:cs typeface="Arial" charset="0"/>
              </a:rPr>
              <a:t>Re-Order Point: ROP</a:t>
            </a:r>
          </a:p>
        </p:txBody>
      </p:sp>
      <p:sp>
        <p:nvSpPr>
          <p:cNvPr id="890884" name="Text Box 4"/>
          <p:cNvSpPr txBox="1">
            <a:spLocks noChangeArrowheads="1"/>
          </p:cNvSpPr>
          <p:nvPr/>
        </p:nvSpPr>
        <p:spPr bwMode="auto">
          <a:xfrm>
            <a:off x="323850" y="1477963"/>
            <a:ext cx="78120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/>
              <a:t>Demand during lead time has Normal distribution.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588125" y="2168525"/>
            <a:ext cx="2232025" cy="3871913"/>
            <a:chOff x="3787" y="1366"/>
            <a:chExt cx="1406" cy="2439"/>
          </a:xfrm>
        </p:grpSpPr>
        <p:sp>
          <p:nvSpPr>
            <p:cNvPr id="28704" name="Freeform 6"/>
            <p:cNvSpPr>
              <a:spLocks/>
            </p:cNvSpPr>
            <p:nvPr/>
          </p:nvSpPr>
          <p:spPr bwMode="auto">
            <a:xfrm rot="5400000">
              <a:off x="4400" y="2273"/>
              <a:ext cx="1041" cy="544"/>
            </a:xfrm>
            <a:custGeom>
              <a:avLst/>
              <a:gdLst>
                <a:gd name="T0" fmla="*/ 0 w 1041"/>
                <a:gd name="T1" fmla="*/ 523 h 551"/>
                <a:gd name="T2" fmla="*/ 17 w 1041"/>
                <a:gd name="T3" fmla="*/ 492 h 551"/>
                <a:gd name="T4" fmla="*/ 34 w 1041"/>
                <a:gd name="T5" fmla="*/ 459 h 551"/>
                <a:gd name="T6" fmla="*/ 51 w 1041"/>
                <a:gd name="T7" fmla="*/ 425 h 551"/>
                <a:gd name="T8" fmla="*/ 67 w 1041"/>
                <a:gd name="T9" fmla="*/ 399 h 551"/>
                <a:gd name="T10" fmla="*/ 84 w 1041"/>
                <a:gd name="T11" fmla="*/ 369 h 551"/>
                <a:gd name="T12" fmla="*/ 101 w 1041"/>
                <a:gd name="T13" fmla="*/ 342 h 551"/>
                <a:gd name="T14" fmla="*/ 118 w 1041"/>
                <a:gd name="T15" fmla="*/ 313 h 551"/>
                <a:gd name="T16" fmla="*/ 135 w 1041"/>
                <a:gd name="T17" fmla="*/ 287 h 551"/>
                <a:gd name="T18" fmla="*/ 151 w 1041"/>
                <a:gd name="T19" fmla="*/ 265 h 551"/>
                <a:gd name="T20" fmla="*/ 168 w 1041"/>
                <a:gd name="T21" fmla="*/ 240 h 551"/>
                <a:gd name="T22" fmla="*/ 185 w 1041"/>
                <a:gd name="T23" fmla="*/ 219 h 551"/>
                <a:gd name="T24" fmla="*/ 202 w 1041"/>
                <a:gd name="T25" fmla="*/ 194 h 551"/>
                <a:gd name="T26" fmla="*/ 219 w 1041"/>
                <a:gd name="T27" fmla="*/ 180 h 551"/>
                <a:gd name="T28" fmla="*/ 235 w 1041"/>
                <a:gd name="T29" fmla="*/ 159 h 551"/>
                <a:gd name="T30" fmla="*/ 252 w 1041"/>
                <a:gd name="T31" fmla="*/ 137 h 551"/>
                <a:gd name="T32" fmla="*/ 269 w 1041"/>
                <a:gd name="T33" fmla="*/ 120 h 551"/>
                <a:gd name="T34" fmla="*/ 286 w 1041"/>
                <a:gd name="T35" fmla="*/ 107 h 551"/>
                <a:gd name="T36" fmla="*/ 303 w 1041"/>
                <a:gd name="T37" fmla="*/ 95 h 551"/>
                <a:gd name="T38" fmla="*/ 319 w 1041"/>
                <a:gd name="T39" fmla="*/ 77 h 551"/>
                <a:gd name="T40" fmla="*/ 336 w 1041"/>
                <a:gd name="T41" fmla="*/ 65 h 551"/>
                <a:gd name="T42" fmla="*/ 353 w 1041"/>
                <a:gd name="T43" fmla="*/ 52 h 551"/>
                <a:gd name="T44" fmla="*/ 370 w 1041"/>
                <a:gd name="T45" fmla="*/ 43 h 551"/>
                <a:gd name="T46" fmla="*/ 386 w 1041"/>
                <a:gd name="T47" fmla="*/ 39 h 551"/>
                <a:gd name="T48" fmla="*/ 403 w 1041"/>
                <a:gd name="T49" fmla="*/ 30 h 551"/>
                <a:gd name="T50" fmla="*/ 420 w 1041"/>
                <a:gd name="T51" fmla="*/ 22 h 551"/>
                <a:gd name="T52" fmla="*/ 437 w 1041"/>
                <a:gd name="T53" fmla="*/ 13 h 551"/>
                <a:gd name="T54" fmla="*/ 454 w 1041"/>
                <a:gd name="T55" fmla="*/ 9 h 551"/>
                <a:gd name="T56" fmla="*/ 470 w 1041"/>
                <a:gd name="T57" fmla="*/ 5 h 551"/>
                <a:gd name="T58" fmla="*/ 487 w 1041"/>
                <a:gd name="T59" fmla="*/ 5 h 551"/>
                <a:gd name="T60" fmla="*/ 504 w 1041"/>
                <a:gd name="T61" fmla="*/ 0 h 551"/>
                <a:gd name="T62" fmla="*/ 521 w 1041"/>
                <a:gd name="T63" fmla="*/ 0 h 551"/>
                <a:gd name="T64" fmla="*/ 538 w 1041"/>
                <a:gd name="T65" fmla="*/ 0 h 551"/>
                <a:gd name="T66" fmla="*/ 554 w 1041"/>
                <a:gd name="T67" fmla="*/ 5 h 551"/>
                <a:gd name="T68" fmla="*/ 571 w 1041"/>
                <a:gd name="T69" fmla="*/ 5 h 551"/>
                <a:gd name="T70" fmla="*/ 588 w 1041"/>
                <a:gd name="T71" fmla="*/ 9 h 551"/>
                <a:gd name="T72" fmla="*/ 605 w 1041"/>
                <a:gd name="T73" fmla="*/ 13 h 551"/>
                <a:gd name="T74" fmla="*/ 622 w 1041"/>
                <a:gd name="T75" fmla="*/ 22 h 551"/>
                <a:gd name="T76" fmla="*/ 638 w 1041"/>
                <a:gd name="T77" fmla="*/ 30 h 551"/>
                <a:gd name="T78" fmla="*/ 655 w 1041"/>
                <a:gd name="T79" fmla="*/ 39 h 551"/>
                <a:gd name="T80" fmla="*/ 672 w 1041"/>
                <a:gd name="T81" fmla="*/ 43 h 551"/>
                <a:gd name="T82" fmla="*/ 689 w 1041"/>
                <a:gd name="T83" fmla="*/ 52 h 551"/>
                <a:gd name="T84" fmla="*/ 706 w 1041"/>
                <a:gd name="T85" fmla="*/ 65 h 551"/>
                <a:gd name="T86" fmla="*/ 722 w 1041"/>
                <a:gd name="T87" fmla="*/ 77 h 551"/>
                <a:gd name="T88" fmla="*/ 739 w 1041"/>
                <a:gd name="T89" fmla="*/ 95 h 551"/>
                <a:gd name="T90" fmla="*/ 756 w 1041"/>
                <a:gd name="T91" fmla="*/ 107 h 551"/>
                <a:gd name="T92" fmla="*/ 773 w 1041"/>
                <a:gd name="T93" fmla="*/ 120 h 551"/>
                <a:gd name="T94" fmla="*/ 790 w 1041"/>
                <a:gd name="T95" fmla="*/ 137 h 551"/>
                <a:gd name="T96" fmla="*/ 806 w 1041"/>
                <a:gd name="T97" fmla="*/ 159 h 551"/>
                <a:gd name="T98" fmla="*/ 823 w 1041"/>
                <a:gd name="T99" fmla="*/ 180 h 551"/>
                <a:gd name="T100" fmla="*/ 840 w 1041"/>
                <a:gd name="T101" fmla="*/ 194 h 551"/>
                <a:gd name="T102" fmla="*/ 857 w 1041"/>
                <a:gd name="T103" fmla="*/ 219 h 551"/>
                <a:gd name="T104" fmla="*/ 873 w 1041"/>
                <a:gd name="T105" fmla="*/ 240 h 551"/>
                <a:gd name="T106" fmla="*/ 890 w 1041"/>
                <a:gd name="T107" fmla="*/ 265 h 551"/>
                <a:gd name="T108" fmla="*/ 907 w 1041"/>
                <a:gd name="T109" fmla="*/ 287 h 551"/>
                <a:gd name="T110" fmla="*/ 924 w 1041"/>
                <a:gd name="T111" fmla="*/ 313 h 551"/>
                <a:gd name="T112" fmla="*/ 941 w 1041"/>
                <a:gd name="T113" fmla="*/ 342 h 551"/>
                <a:gd name="T114" fmla="*/ 957 w 1041"/>
                <a:gd name="T115" fmla="*/ 369 h 551"/>
                <a:gd name="T116" fmla="*/ 974 w 1041"/>
                <a:gd name="T117" fmla="*/ 399 h 551"/>
                <a:gd name="T118" fmla="*/ 991 w 1041"/>
                <a:gd name="T119" fmla="*/ 425 h 551"/>
                <a:gd name="T120" fmla="*/ 1008 w 1041"/>
                <a:gd name="T121" fmla="*/ 459 h 551"/>
                <a:gd name="T122" fmla="*/ 1025 w 1041"/>
                <a:gd name="T123" fmla="*/ 492 h 551"/>
                <a:gd name="T124" fmla="*/ 1041 w 1041"/>
                <a:gd name="T125" fmla="*/ 523 h 55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041"/>
                <a:gd name="T190" fmla="*/ 0 h 551"/>
                <a:gd name="T191" fmla="*/ 1041 w 1041"/>
                <a:gd name="T192" fmla="*/ 551 h 55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041" h="551">
                  <a:moveTo>
                    <a:pt x="0" y="551"/>
                  </a:moveTo>
                  <a:lnTo>
                    <a:pt x="17" y="517"/>
                  </a:lnTo>
                  <a:lnTo>
                    <a:pt x="34" y="483"/>
                  </a:lnTo>
                  <a:lnTo>
                    <a:pt x="51" y="448"/>
                  </a:lnTo>
                  <a:lnTo>
                    <a:pt x="67" y="419"/>
                  </a:lnTo>
                  <a:lnTo>
                    <a:pt x="84" y="389"/>
                  </a:lnTo>
                  <a:lnTo>
                    <a:pt x="101" y="359"/>
                  </a:lnTo>
                  <a:lnTo>
                    <a:pt x="118" y="329"/>
                  </a:lnTo>
                  <a:lnTo>
                    <a:pt x="135" y="303"/>
                  </a:lnTo>
                  <a:lnTo>
                    <a:pt x="151" y="278"/>
                  </a:lnTo>
                  <a:lnTo>
                    <a:pt x="168" y="252"/>
                  </a:lnTo>
                  <a:lnTo>
                    <a:pt x="185" y="231"/>
                  </a:lnTo>
                  <a:lnTo>
                    <a:pt x="202" y="205"/>
                  </a:lnTo>
                  <a:lnTo>
                    <a:pt x="219" y="188"/>
                  </a:lnTo>
                  <a:lnTo>
                    <a:pt x="235" y="167"/>
                  </a:lnTo>
                  <a:lnTo>
                    <a:pt x="252" y="145"/>
                  </a:lnTo>
                  <a:lnTo>
                    <a:pt x="269" y="128"/>
                  </a:lnTo>
                  <a:lnTo>
                    <a:pt x="286" y="111"/>
                  </a:lnTo>
                  <a:lnTo>
                    <a:pt x="303" y="99"/>
                  </a:lnTo>
                  <a:lnTo>
                    <a:pt x="319" y="81"/>
                  </a:lnTo>
                  <a:lnTo>
                    <a:pt x="336" y="69"/>
                  </a:lnTo>
                  <a:lnTo>
                    <a:pt x="353" y="56"/>
                  </a:lnTo>
                  <a:lnTo>
                    <a:pt x="370" y="47"/>
                  </a:lnTo>
                  <a:lnTo>
                    <a:pt x="386" y="39"/>
                  </a:lnTo>
                  <a:lnTo>
                    <a:pt x="403" y="30"/>
                  </a:lnTo>
                  <a:lnTo>
                    <a:pt x="420" y="22"/>
                  </a:lnTo>
                  <a:lnTo>
                    <a:pt x="437" y="13"/>
                  </a:lnTo>
                  <a:lnTo>
                    <a:pt x="454" y="9"/>
                  </a:lnTo>
                  <a:lnTo>
                    <a:pt x="470" y="5"/>
                  </a:lnTo>
                  <a:lnTo>
                    <a:pt x="487" y="5"/>
                  </a:lnTo>
                  <a:lnTo>
                    <a:pt x="504" y="0"/>
                  </a:lnTo>
                  <a:lnTo>
                    <a:pt x="521" y="0"/>
                  </a:lnTo>
                  <a:lnTo>
                    <a:pt x="538" y="0"/>
                  </a:lnTo>
                  <a:lnTo>
                    <a:pt x="554" y="5"/>
                  </a:lnTo>
                  <a:lnTo>
                    <a:pt x="571" y="5"/>
                  </a:lnTo>
                  <a:lnTo>
                    <a:pt x="588" y="9"/>
                  </a:lnTo>
                  <a:lnTo>
                    <a:pt x="605" y="13"/>
                  </a:lnTo>
                  <a:lnTo>
                    <a:pt x="622" y="22"/>
                  </a:lnTo>
                  <a:lnTo>
                    <a:pt x="638" y="30"/>
                  </a:lnTo>
                  <a:lnTo>
                    <a:pt x="655" y="39"/>
                  </a:lnTo>
                  <a:lnTo>
                    <a:pt x="672" y="47"/>
                  </a:lnTo>
                  <a:lnTo>
                    <a:pt x="689" y="56"/>
                  </a:lnTo>
                  <a:lnTo>
                    <a:pt x="706" y="69"/>
                  </a:lnTo>
                  <a:lnTo>
                    <a:pt x="722" y="81"/>
                  </a:lnTo>
                  <a:lnTo>
                    <a:pt x="739" y="99"/>
                  </a:lnTo>
                  <a:lnTo>
                    <a:pt x="756" y="111"/>
                  </a:lnTo>
                  <a:lnTo>
                    <a:pt x="773" y="128"/>
                  </a:lnTo>
                  <a:lnTo>
                    <a:pt x="790" y="145"/>
                  </a:lnTo>
                  <a:lnTo>
                    <a:pt x="806" y="167"/>
                  </a:lnTo>
                  <a:lnTo>
                    <a:pt x="823" y="188"/>
                  </a:lnTo>
                  <a:lnTo>
                    <a:pt x="840" y="205"/>
                  </a:lnTo>
                  <a:lnTo>
                    <a:pt x="857" y="231"/>
                  </a:lnTo>
                  <a:lnTo>
                    <a:pt x="873" y="252"/>
                  </a:lnTo>
                  <a:lnTo>
                    <a:pt x="890" y="278"/>
                  </a:lnTo>
                  <a:lnTo>
                    <a:pt x="907" y="303"/>
                  </a:lnTo>
                  <a:lnTo>
                    <a:pt x="924" y="329"/>
                  </a:lnTo>
                  <a:lnTo>
                    <a:pt x="941" y="359"/>
                  </a:lnTo>
                  <a:lnTo>
                    <a:pt x="957" y="389"/>
                  </a:lnTo>
                  <a:lnTo>
                    <a:pt x="974" y="419"/>
                  </a:lnTo>
                  <a:lnTo>
                    <a:pt x="991" y="448"/>
                  </a:lnTo>
                  <a:lnTo>
                    <a:pt x="1008" y="483"/>
                  </a:lnTo>
                  <a:lnTo>
                    <a:pt x="1025" y="517"/>
                  </a:lnTo>
                  <a:lnTo>
                    <a:pt x="1041" y="551"/>
                  </a:lnTo>
                </a:path>
              </a:pathLst>
            </a:custGeom>
            <a:noFill/>
            <a:ln w="26988">
              <a:solidFill>
                <a:srgbClr val="080808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5" name="Freeform 7"/>
            <p:cNvSpPr>
              <a:spLocks/>
            </p:cNvSpPr>
            <p:nvPr/>
          </p:nvSpPr>
          <p:spPr bwMode="auto">
            <a:xfrm rot="5400000">
              <a:off x="3897" y="1278"/>
              <a:ext cx="652" cy="828"/>
            </a:xfrm>
            <a:custGeom>
              <a:avLst/>
              <a:gdLst>
                <a:gd name="T0" fmla="*/ 0 w 652"/>
                <a:gd name="T1" fmla="*/ 828 h 828"/>
                <a:gd name="T2" fmla="*/ 14 w 652"/>
                <a:gd name="T3" fmla="*/ 820 h 828"/>
                <a:gd name="T4" fmla="*/ 27 w 652"/>
                <a:gd name="T5" fmla="*/ 807 h 828"/>
                <a:gd name="T6" fmla="*/ 40 w 652"/>
                <a:gd name="T7" fmla="*/ 798 h 828"/>
                <a:gd name="T8" fmla="*/ 57 w 652"/>
                <a:gd name="T9" fmla="*/ 790 h 828"/>
                <a:gd name="T10" fmla="*/ 71 w 652"/>
                <a:gd name="T11" fmla="*/ 781 h 828"/>
                <a:gd name="T12" fmla="*/ 84 w 652"/>
                <a:gd name="T13" fmla="*/ 773 h 828"/>
                <a:gd name="T14" fmla="*/ 98 w 652"/>
                <a:gd name="T15" fmla="*/ 764 h 828"/>
                <a:gd name="T16" fmla="*/ 111 w 652"/>
                <a:gd name="T17" fmla="*/ 751 h 828"/>
                <a:gd name="T18" fmla="*/ 124 w 652"/>
                <a:gd name="T19" fmla="*/ 743 h 828"/>
                <a:gd name="T20" fmla="*/ 138 w 652"/>
                <a:gd name="T21" fmla="*/ 734 h 828"/>
                <a:gd name="T22" fmla="*/ 148 w 652"/>
                <a:gd name="T23" fmla="*/ 721 h 828"/>
                <a:gd name="T24" fmla="*/ 161 w 652"/>
                <a:gd name="T25" fmla="*/ 713 h 828"/>
                <a:gd name="T26" fmla="*/ 175 w 652"/>
                <a:gd name="T27" fmla="*/ 704 h 828"/>
                <a:gd name="T28" fmla="*/ 188 w 652"/>
                <a:gd name="T29" fmla="*/ 692 h 828"/>
                <a:gd name="T30" fmla="*/ 202 w 652"/>
                <a:gd name="T31" fmla="*/ 683 h 828"/>
                <a:gd name="T32" fmla="*/ 212 w 652"/>
                <a:gd name="T33" fmla="*/ 670 h 828"/>
                <a:gd name="T34" fmla="*/ 225 w 652"/>
                <a:gd name="T35" fmla="*/ 657 h 828"/>
                <a:gd name="T36" fmla="*/ 239 w 652"/>
                <a:gd name="T37" fmla="*/ 649 h 828"/>
                <a:gd name="T38" fmla="*/ 249 w 652"/>
                <a:gd name="T39" fmla="*/ 636 h 828"/>
                <a:gd name="T40" fmla="*/ 262 w 652"/>
                <a:gd name="T41" fmla="*/ 623 h 828"/>
                <a:gd name="T42" fmla="*/ 272 w 652"/>
                <a:gd name="T43" fmla="*/ 615 h 828"/>
                <a:gd name="T44" fmla="*/ 286 w 652"/>
                <a:gd name="T45" fmla="*/ 602 h 828"/>
                <a:gd name="T46" fmla="*/ 296 w 652"/>
                <a:gd name="T47" fmla="*/ 589 h 828"/>
                <a:gd name="T48" fmla="*/ 306 w 652"/>
                <a:gd name="T49" fmla="*/ 576 h 828"/>
                <a:gd name="T50" fmla="*/ 319 w 652"/>
                <a:gd name="T51" fmla="*/ 564 h 828"/>
                <a:gd name="T52" fmla="*/ 329 w 652"/>
                <a:gd name="T53" fmla="*/ 551 h 828"/>
                <a:gd name="T54" fmla="*/ 339 w 652"/>
                <a:gd name="T55" fmla="*/ 538 h 828"/>
                <a:gd name="T56" fmla="*/ 353 w 652"/>
                <a:gd name="T57" fmla="*/ 525 h 828"/>
                <a:gd name="T58" fmla="*/ 363 w 652"/>
                <a:gd name="T59" fmla="*/ 512 h 828"/>
                <a:gd name="T60" fmla="*/ 373 w 652"/>
                <a:gd name="T61" fmla="*/ 500 h 828"/>
                <a:gd name="T62" fmla="*/ 383 w 652"/>
                <a:gd name="T63" fmla="*/ 487 h 828"/>
                <a:gd name="T64" fmla="*/ 393 w 652"/>
                <a:gd name="T65" fmla="*/ 474 h 828"/>
                <a:gd name="T66" fmla="*/ 403 w 652"/>
                <a:gd name="T67" fmla="*/ 461 h 828"/>
                <a:gd name="T68" fmla="*/ 413 w 652"/>
                <a:gd name="T69" fmla="*/ 448 h 828"/>
                <a:gd name="T70" fmla="*/ 423 w 652"/>
                <a:gd name="T71" fmla="*/ 431 h 828"/>
                <a:gd name="T72" fmla="*/ 433 w 652"/>
                <a:gd name="T73" fmla="*/ 418 h 828"/>
                <a:gd name="T74" fmla="*/ 443 w 652"/>
                <a:gd name="T75" fmla="*/ 406 h 828"/>
                <a:gd name="T76" fmla="*/ 454 w 652"/>
                <a:gd name="T77" fmla="*/ 389 h 828"/>
                <a:gd name="T78" fmla="*/ 464 w 652"/>
                <a:gd name="T79" fmla="*/ 376 h 828"/>
                <a:gd name="T80" fmla="*/ 474 w 652"/>
                <a:gd name="T81" fmla="*/ 363 h 828"/>
                <a:gd name="T82" fmla="*/ 484 w 652"/>
                <a:gd name="T83" fmla="*/ 346 h 828"/>
                <a:gd name="T84" fmla="*/ 491 w 652"/>
                <a:gd name="T85" fmla="*/ 333 h 828"/>
                <a:gd name="T86" fmla="*/ 501 w 652"/>
                <a:gd name="T87" fmla="*/ 316 h 828"/>
                <a:gd name="T88" fmla="*/ 511 w 652"/>
                <a:gd name="T89" fmla="*/ 303 h 828"/>
                <a:gd name="T90" fmla="*/ 517 w 652"/>
                <a:gd name="T91" fmla="*/ 286 h 828"/>
                <a:gd name="T92" fmla="*/ 527 w 652"/>
                <a:gd name="T93" fmla="*/ 269 h 828"/>
                <a:gd name="T94" fmla="*/ 538 w 652"/>
                <a:gd name="T95" fmla="*/ 256 h 828"/>
                <a:gd name="T96" fmla="*/ 544 w 652"/>
                <a:gd name="T97" fmla="*/ 239 h 828"/>
                <a:gd name="T98" fmla="*/ 554 w 652"/>
                <a:gd name="T99" fmla="*/ 222 h 828"/>
                <a:gd name="T100" fmla="*/ 561 w 652"/>
                <a:gd name="T101" fmla="*/ 205 h 828"/>
                <a:gd name="T102" fmla="*/ 568 w 652"/>
                <a:gd name="T103" fmla="*/ 188 h 828"/>
                <a:gd name="T104" fmla="*/ 578 w 652"/>
                <a:gd name="T105" fmla="*/ 175 h 828"/>
                <a:gd name="T106" fmla="*/ 585 w 652"/>
                <a:gd name="T107" fmla="*/ 158 h 828"/>
                <a:gd name="T108" fmla="*/ 591 w 652"/>
                <a:gd name="T109" fmla="*/ 141 h 828"/>
                <a:gd name="T110" fmla="*/ 601 w 652"/>
                <a:gd name="T111" fmla="*/ 124 h 828"/>
                <a:gd name="T112" fmla="*/ 608 w 652"/>
                <a:gd name="T113" fmla="*/ 107 h 828"/>
                <a:gd name="T114" fmla="*/ 615 w 652"/>
                <a:gd name="T115" fmla="*/ 90 h 828"/>
                <a:gd name="T116" fmla="*/ 621 w 652"/>
                <a:gd name="T117" fmla="*/ 73 h 828"/>
                <a:gd name="T118" fmla="*/ 628 w 652"/>
                <a:gd name="T119" fmla="*/ 51 h 828"/>
                <a:gd name="T120" fmla="*/ 635 w 652"/>
                <a:gd name="T121" fmla="*/ 34 h 828"/>
                <a:gd name="T122" fmla="*/ 645 w 652"/>
                <a:gd name="T123" fmla="*/ 17 h 828"/>
                <a:gd name="T124" fmla="*/ 652 w 652"/>
                <a:gd name="T125" fmla="*/ 0 h 82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652"/>
                <a:gd name="T190" fmla="*/ 0 h 828"/>
                <a:gd name="T191" fmla="*/ 652 w 652"/>
                <a:gd name="T192" fmla="*/ 828 h 828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652" h="828">
                  <a:moveTo>
                    <a:pt x="0" y="828"/>
                  </a:moveTo>
                  <a:lnTo>
                    <a:pt x="14" y="820"/>
                  </a:lnTo>
                  <a:lnTo>
                    <a:pt x="27" y="807"/>
                  </a:lnTo>
                  <a:lnTo>
                    <a:pt x="40" y="798"/>
                  </a:lnTo>
                  <a:lnTo>
                    <a:pt x="57" y="790"/>
                  </a:lnTo>
                  <a:lnTo>
                    <a:pt x="71" y="781"/>
                  </a:lnTo>
                  <a:lnTo>
                    <a:pt x="84" y="773"/>
                  </a:lnTo>
                  <a:lnTo>
                    <a:pt x="98" y="764"/>
                  </a:lnTo>
                  <a:lnTo>
                    <a:pt x="111" y="751"/>
                  </a:lnTo>
                  <a:lnTo>
                    <a:pt x="124" y="743"/>
                  </a:lnTo>
                  <a:lnTo>
                    <a:pt x="138" y="734"/>
                  </a:lnTo>
                  <a:lnTo>
                    <a:pt x="148" y="721"/>
                  </a:lnTo>
                  <a:lnTo>
                    <a:pt x="161" y="713"/>
                  </a:lnTo>
                  <a:lnTo>
                    <a:pt x="175" y="704"/>
                  </a:lnTo>
                  <a:lnTo>
                    <a:pt x="188" y="692"/>
                  </a:lnTo>
                  <a:lnTo>
                    <a:pt x="202" y="683"/>
                  </a:lnTo>
                  <a:lnTo>
                    <a:pt x="212" y="670"/>
                  </a:lnTo>
                  <a:lnTo>
                    <a:pt x="225" y="657"/>
                  </a:lnTo>
                  <a:lnTo>
                    <a:pt x="239" y="649"/>
                  </a:lnTo>
                  <a:lnTo>
                    <a:pt x="249" y="636"/>
                  </a:lnTo>
                  <a:lnTo>
                    <a:pt x="262" y="623"/>
                  </a:lnTo>
                  <a:lnTo>
                    <a:pt x="272" y="615"/>
                  </a:lnTo>
                  <a:lnTo>
                    <a:pt x="286" y="602"/>
                  </a:lnTo>
                  <a:lnTo>
                    <a:pt x="296" y="589"/>
                  </a:lnTo>
                  <a:lnTo>
                    <a:pt x="306" y="576"/>
                  </a:lnTo>
                  <a:lnTo>
                    <a:pt x="319" y="564"/>
                  </a:lnTo>
                  <a:lnTo>
                    <a:pt x="329" y="551"/>
                  </a:lnTo>
                  <a:lnTo>
                    <a:pt x="339" y="538"/>
                  </a:lnTo>
                  <a:lnTo>
                    <a:pt x="353" y="525"/>
                  </a:lnTo>
                  <a:lnTo>
                    <a:pt x="363" y="512"/>
                  </a:lnTo>
                  <a:lnTo>
                    <a:pt x="373" y="500"/>
                  </a:lnTo>
                  <a:lnTo>
                    <a:pt x="383" y="487"/>
                  </a:lnTo>
                  <a:lnTo>
                    <a:pt x="393" y="474"/>
                  </a:lnTo>
                  <a:lnTo>
                    <a:pt x="403" y="461"/>
                  </a:lnTo>
                  <a:lnTo>
                    <a:pt x="413" y="448"/>
                  </a:lnTo>
                  <a:lnTo>
                    <a:pt x="423" y="431"/>
                  </a:lnTo>
                  <a:lnTo>
                    <a:pt x="433" y="418"/>
                  </a:lnTo>
                  <a:lnTo>
                    <a:pt x="443" y="406"/>
                  </a:lnTo>
                  <a:lnTo>
                    <a:pt x="454" y="389"/>
                  </a:lnTo>
                  <a:lnTo>
                    <a:pt x="464" y="376"/>
                  </a:lnTo>
                  <a:lnTo>
                    <a:pt x="474" y="363"/>
                  </a:lnTo>
                  <a:lnTo>
                    <a:pt x="484" y="346"/>
                  </a:lnTo>
                  <a:lnTo>
                    <a:pt x="491" y="333"/>
                  </a:lnTo>
                  <a:lnTo>
                    <a:pt x="501" y="316"/>
                  </a:lnTo>
                  <a:lnTo>
                    <a:pt x="511" y="303"/>
                  </a:lnTo>
                  <a:lnTo>
                    <a:pt x="517" y="286"/>
                  </a:lnTo>
                  <a:lnTo>
                    <a:pt x="527" y="269"/>
                  </a:lnTo>
                  <a:lnTo>
                    <a:pt x="538" y="256"/>
                  </a:lnTo>
                  <a:lnTo>
                    <a:pt x="544" y="239"/>
                  </a:lnTo>
                  <a:lnTo>
                    <a:pt x="554" y="222"/>
                  </a:lnTo>
                  <a:lnTo>
                    <a:pt x="561" y="205"/>
                  </a:lnTo>
                  <a:lnTo>
                    <a:pt x="568" y="188"/>
                  </a:lnTo>
                  <a:lnTo>
                    <a:pt x="578" y="175"/>
                  </a:lnTo>
                  <a:lnTo>
                    <a:pt x="585" y="158"/>
                  </a:lnTo>
                  <a:lnTo>
                    <a:pt x="591" y="141"/>
                  </a:lnTo>
                  <a:lnTo>
                    <a:pt x="601" y="124"/>
                  </a:lnTo>
                  <a:lnTo>
                    <a:pt x="608" y="107"/>
                  </a:lnTo>
                  <a:lnTo>
                    <a:pt x="615" y="90"/>
                  </a:lnTo>
                  <a:lnTo>
                    <a:pt x="621" y="73"/>
                  </a:lnTo>
                  <a:lnTo>
                    <a:pt x="628" y="51"/>
                  </a:lnTo>
                  <a:lnTo>
                    <a:pt x="635" y="34"/>
                  </a:lnTo>
                  <a:lnTo>
                    <a:pt x="645" y="17"/>
                  </a:lnTo>
                  <a:lnTo>
                    <a:pt x="652" y="0"/>
                  </a:lnTo>
                </a:path>
              </a:pathLst>
            </a:custGeom>
            <a:noFill/>
            <a:ln w="26988">
              <a:solidFill>
                <a:srgbClr val="080808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6" name="Freeform 8"/>
            <p:cNvSpPr>
              <a:spLocks/>
            </p:cNvSpPr>
            <p:nvPr/>
          </p:nvSpPr>
          <p:spPr bwMode="auto">
            <a:xfrm rot="5766667">
              <a:off x="3809" y="3000"/>
              <a:ext cx="783" cy="828"/>
            </a:xfrm>
            <a:custGeom>
              <a:avLst/>
              <a:gdLst>
                <a:gd name="T0" fmla="*/ 0 w 783"/>
                <a:gd name="T1" fmla="*/ 0 h 828"/>
                <a:gd name="T2" fmla="*/ 10 w 783"/>
                <a:gd name="T3" fmla="*/ 17 h 828"/>
                <a:gd name="T4" fmla="*/ 20 w 783"/>
                <a:gd name="T5" fmla="*/ 39 h 828"/>
                <a:gd name="T6" fmla="*/ 30 w 783"/>
                <a:gd name="T7" fmla="*/ 56 h 828"/>
                <a:gd name="T8" fmla="*/ 37 w 783"/>
                <a:gd name="T9" fmla="*/ 73 h 828"/>
                <a:gd name="T10" fmla="*/ 47 w 783"/>
                <a:gd name="T11" fmla="*/ 90 h 828"/>
                <a:gd name="T12" fmla="*/ 57 w 783"/>
                <a:gd name="T13" fmla="*/ 107 h 828"/>
                <a:gd name="T14" fmla="*/ 67 w 783"/>
                <a:gd name="T15" fmla="*/ 128 h 828"/>
                <a:gd name="T16" fmla="*/ 77 w 783"/>
                <a:gd name="T17" fmla="*/ 145 h 828"/>
                <a:gd name="T18" fmla="*/ 87 w 783"/>
                <a:gd name="T19" fmla="*/ 162 h 828"/>
                <a:gd name="T20" fmla="*/ 97 w 783"/>
                <a:gd name="T21" fmla="*/ 180 h 828"/>
                <a:gd name="T22" fmla="*/ 107 w 783"/>
                <a:gd name="T23" fmla="*/ 197 h 828"/>
                <a:gd name="T24" fmla="*/ 117 w 783"/>
                <a:gd name="T25" fmla="*/ 214 h 828"/>
                <a:gd name="T26" fmla="*/ 128 w 783"/>
                <a:gd name="T27" fmla="*/ 226 h 828"/>
                <a:gd name="T28" fmla="*/ 141 w 783"/>
                <a:gd name="T29" fmla="*/ 244 h 828"/>
                <a:gd name="T30" fmla="*/ 151 w 783"/>
                <a:gd name="T31" fmla="*/ 261 h 828"/>
                <a:gd name="T32" fmla="*/ 161 w 783"/>
                <a:gd name="T33" fmla="*/ 278 h 828"/>
                <a:gd name="T34" fmla="*/ 171 w 783"/>
                <a:gd name="T35" fmla="*/ 295 h 828"/>
                <a:gd name="T36" fmla="*/ 185 w 783"/>
                <a:gd name="T37" fmla="*/ 308 h 828"/>
                <a:gd name="T38" fmla="*/ 195 w 783"/>
                <a:gd name="T39" fmla="*/ 325 h 828"/>
                <a:gd name="T40" fmla="*/ 205 w 783"/>
                <a:gd name="T41" fmla="*/ 337 h 828"/>
                <a:gd name="T42" fmla="*/ 218 w 783"/>
                <a:gd name="T43" fmla="*/ 354 h 828"/>
                <a:gd name="T44" fmla="*/ 228 w 783"/>
                <a:gd name="T45" fmla="*/ 367 h 828"/>
                <a:gd name="T46" fmla="*/ 242 w 783"/>
                <a:gd name="T47" fmla="*/ 384 h 828"/>
                <a:gd name="T48" fmla="*/ 252 w 783"/>
                <a:gd name="T49" fmla="*/ 397 h 828"/>
                <a:gd name="T50" fmla="*/ 265 w 783"/>
                <a:gd name="T51" fmla="*/ 414 h 828"/>
                <a:gd name="T52" fmla="*/ 275 w 783"/>
                <a:gd name="T53" fmla="*/ 427 h 828"/>
                <a:gd name="T54" fmla="*/ 289 w 783"/>
                <a:gd name="T55" fmla="*/ 440 h 828"/>
                <a:gd name="T56" fmla="*/ 299 w 783"/>
                <a:gd name="T57" fmla="*/ 457 h 828"/>
                <a:gd name="T58" fmla="*/ 312 w 783"/>
                <a:gd name="T59" fmla="*/ 470 h 828"/>
                <a:gd name="T60" fmla="*/ 326 w 783"/>
                <a:gd name="T61" fmla="*/ 482 h 828"/>
                <a:gd name="T62" fmla="*/ 339 w 783"/>
                <a:gd name="T63" fmla="*/ 495 h 828"/>
                <a:gd name="T64" fmla="*/ 349 w 783"/>
                <a:gd name="T65" fmla="*/ 508 h 828"/>
                <a:gd name="T66" fmla="*/ 363 w 783"/>
                <a:gd name="T67" fmla="*/ 521 h 828"/>
                <a:gd name="T68" fmla="*/ 376 w 783"/>
                <a:gd name="T69" fmla="*/ 534 h 828"/>
                <a:gd name="T70" fmla="*/ 390 w 783"/>
                <a:gd name="T71" fmla="*/ 546 h 828"/>
                <a:gd name="T72" fmla="*/ 403 w 783"/>
                <a:gd name="T73" fmla="*/ 559 h 828"/>
                <a:gd name="T74" fmla="*/ 416 w 783"/>
                <a:gd name="T75" fmla="*/ 572 h 828"/>
                <a:gd name="T76" fmla="*/ 430 w 783"/>
                <a:gd name="T77" fmla="*/ 585 h 828"/>
                <a:gd name="T78" fmla="*/ 443 w 783"/>
                <a:gd name="T79" fmla="*/ 598 h 828"/>
                <a:gd name="T80" fmla="*/ 457 w 783"/>
                <a:gd name="T81" fmla="*/ 610 h 828"/>
                <a:gd name="T82" fmla="*/ 470 w 783"/>
                <a:gd name="T83" fmla="*/ 619 h 828"/>
                <a:gd name="T84" fmla="*/ 484 w 783"/>
                <a:gd name="T85" fmla="*/ 632 h 828"/>
                <a:gd name="T86" fmla="*/ 497 w 783"/>
                <a:gd name="T87" fmla="*/ 645 h 828"/>
                <a:gd name="T88" fmla="*/ 510 w 783"/>
                <a:gd name="T89" fmla="*/ 653 h 828"/>
                <a:gd name="T90" fmla="*/ 524 w 783"/>
                <a:gd name="T91" fmla="*/ 666 h 828"/>
                <a:gd name="T92" fmla="*/ 537 w 783"/>
                <a:gd name="T93" fmla="*/ 679 h 828"/>
                <a:gd name="T94" fmla="*/ 554 w 783"/>
                <a:gd name="T95" fmla="*/ 687 h 828"/>
                <a:gd name="T96" fmla="*/ 568 w 783"/>
                <a:gd name="T97" fmla="*/ 700 h 828"/>
                <a:gd name="T98" fmla="*/ 581 w 783"/>
                <a:gd name="T99" fmla="*/ 709 h 828"/>
                <a:gd name="T100" fmla="*/ 598 w 783"/>
                <a:gd name="T101" fmla="*/ 717 h 828"/>
                <a:gd name="T102" fmla="*/ 611 w 783"/>
                <a:gd name="T103" fmla="*/ 730 h 828"/>
                <a:gd name="T104" fmla="*/ 628 w 783"/>
                <a:gd name="T105" fmla="*/ 738 h 828"/>
                <a:gd name="T106" fmla="*/ 641 w 783"/>
                <a:gd name="T107" fmla="*/ 747 h 828"/>
                <a:gd name="T108" fmla="*/ 658 w 783"/>
                <a:gd name="T109" fmla="*/ 756 h 828"/>
                <a:gd name="T110" fmla="*/ 672 w 783"/>
                <a:gd name="T111" fmla="*/ 768 h 828"/>
                <a:gd name="T112" fmla="*/ 688 w 783"/>
                <a:gd name="T113" fmla="*/ 777 h 828"/>
                <a:gd name="T114" fmla="*/ 702 w 783"/>
                <a:gd name="T115" fmla="*/ 785 h 828"/>
                <a:gd name="T116" fmla="*/ 719 w 783"/>
                <a:gd name="T117" fmla="*/ 794 h 828"/>
                <a:gd name="T118" fmla="*/ 735 w 783"/>
                <a:gd name="T119" fmla="*/ 802 h 828"/>
                <a:gd name="T120" fmla="*/ 749 w 783"/>
                <a:gd name="T121" fmla="*/ 811 h 828"/>
                <a:gd name="T122" fmla="*/ 766 w 783"/>
                <a:gd name="T123" fmla="*/ 820 h 828"/>
                <a:gd name="T124" fmla="*/ 783 w 783"/>
                <a:gd name="T125" fmla="*/ 828 h 82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783"/>
                <a:gd name="T190" fmla="*/ 0 h 828"/>
                <a:gd name="T191" fmla="*/ 783 w 783"/>
                <a:gd name="T192" fmla="*/ 828 h 828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783" h="828">
                  <a:moveTo>
                    <a:pt x="0" y="0"/>
                  </a:moveTo>
                  <a:lnTo>
                    <a:pt x="10" y="17"/>
                  </a:lnTo>
                  <a:lnTo>
                    <a:pt x="20" y="39"/>
                  </a:lnTo>
                  <a:lnTo>
                    <a:pt x="30" y="56"/>
                  </a:lnTo>
                  <a:lnTo>
                    <a:pt x="37" y="73"/>
                  </a:lnTo>
                  <a:lnTo>
                    <a:pt x="47" y="90"/>
                  </a:lnTo>
                  <a:lnTo>
                    <a:pt x="57" y="107"/>
                  </a:lnTo>
                  <a:lnTo>
                    <a:pt x="67" y="128"/>
                  </a:lnTo>
                  <a:lnTo>
                    <a:pt x="77" y="145"/>
                  </a:lnTo>
                  <a:lnTo>
                    <a:pt x="87" y="162"/>
                  </a:lnTo>
                  <a:lnTo>
                    <a:pt x="97" y="180"/>
                  </a:lnTo>
                  <a:lnTo>
                    <a:pt x="107" y="197"/>
                  </a:lnTo>
                  <a:lnTo>
                    <a:pt x="117" y="214"/>
                  </a:lnTo>
                  <a:lnTo>
                    <a:pt x="128" y="226"/>
                  </a:lnTo>
                  <a:lnTo>
                    <a:pt x="141" y="244"/>
                  </a:lnTo>
                  <a:lnTo>
                    <a:pt x="151" y="261"/>
                  </a:lnTo>
                  <a:lnTo>
                    <a:pt x="161" y="278"/>
                  </a:lnTo>
                  <a:lnTo>
                    <a:pt x="171" y="295"/>
                  </a:lnTo>
                  <a:lnTo>
                    <a:pt x="185" y="308"/>
                  </a:lnTo>
                  <a:lnTo>
                    <a:pt x="195" y="325"/>
                  </a:lnTo>
                  <a:lnTo>
                    <a:pt x="205" y="337"/>
                  </a:lnTo>
                  <a:lnTo>
                    <a:pt x="218" y="354"/>
                  </a:lnTo>
                  <a:lnTo>
                    <a:pt x="228" y="367"/>
                  </a:lnTo>
                  <a:lnTo>
                    <a:pt x="242" y="384"/>
                  </a:lnTo>
                  <a:lnTo>
                    <a:pt x="252" y="397"/>
                  </a:lnTo>
                  <a:lnTo>
                    <a:pt x="265" y="414"/>
                  </a:lnTo>
                  <a:lnTo>
                    <a:pt x="275" y="427"/>
                  </a:lnTo>
                  <a:lnTo>
                    <a:pt x="289" y="440"/>
                  </a:lnTo>
                  <a:lnTo>
                    <a:pt x="299" y="457"/>
                  </a:lnTo>
                  <a:lnTo>
                    <a:pt x="312" y="470"/>
                  </a:lnTo>
                  <a:lnTo>
                    <a:pt x="326" y="482"/>
                  </a:lnTo>
                  <a:lnTo>
                    <a:pt x="339" y="495"/>
                  </a:lnTo>
                  <a:lnTo>
                    <a:pt x="349" y="508"/>
                  </a:lnTo>
                  <a:lnTo>
                    <a:pt x="363" y="521"/>
                  </a:lnTo>
                  <a:lnTo>
                    <a:pt x="376" y="534"/>
                  </a:lnTo>
                  <a:lnTo>
                    <a:pt x="390" y="546"/>
                  </a:lnTo>
                  <a:lnTo>
                    <a:pt x="403" y="559"/>
                  </a:lnTo>
                  <a:lnTo>
                    <a:pt x="416" y="572"/>
                  </a:lnTo>
                  <a:lnTo>
                    <a:pt x="430" y="585"/>
                  </a:lnTo>
                  <a:lnTo>
                    <a:pt x="443" y="598"/>
                  </a:lnTo>
                  <a:lnTo>
                    <a:pt x="457" y="610"/>
                  </a:lnTo>
                  <a:lnTo>
                    <a:pt x="470" y="619"/>
                  </a:lnTo>
                  <a:lnTo>
                    <a:pt x="484" y="632"/>
                  </a:lnTo>
                  <a:lnTo>
                    <a:pt x="497" y="645"/>
                  </a:lnTo>
                  <a:lnTo>
                    <a:pt x="510" y="653"/>
                  </a:lnTo>
                  <a:lnTo>
                    <a:pt x="524" y="666"/>
                  </a:lnTo>
                  <a:lnTo>
                    <a:pt x="537" y="679"/>
                  </a:lnTo>
                  <a:lnTo>
                    <a:pt x="554" y="687"/>
                  </a:lnTo>
                  <a:lnTo>
                    <a:pt x="568" y="700"/>
                  </a:lnTo>
                  <a:lnTo>
                    <a:pt x="581" y="709"/>
                  </a:lnTo>
                  <a:lnTo>
                    <a:pt x="598" y="717"/>
                  </a:lnTo>
                  <a:lnTo>
                    <a:pt x="611" y="730"/>
                  </a:lnTo>
                  <a:lnTo>
                    <a:pt x="628" y="738"/>
                  </a:lnTo>
                  <a:lnTo>
                    <a:pt x="641" y="747"/>
                  </a:lnTo>
                  <a:lnTo>
                    <a:pt x="658" y="756"/>
                  </a:lnTo>
                  <a:lnTo>
                    <a:pt x="672" y="768"/>
                  </a:lnTo>
                  <a:lnTo>
                    <a:pt x="688" y="777"/>
                  </a:lnTo>
                  <a:lnTo>
                    <a:pt x="702" y="785"/>
                  </a:lnTo>
                  <a:lnTo>
                    <a:pt x="719" y="794"/>
                  </a:lnTo>
                  <a:lnTo>
                    <a:pt x="735" y="802"/>
                  </a:lnTo>
                  <a:lnTo>
                    <a:pt x="749" y="811"/>
                  </a:lnTo>
                  <a:lnTo>
                    <a:pt x="766" y="820"/>
                  </a:lnTo>
                  <a:lnTo>
                    <a:pt x="783" y="828"/>
                  </a:lnTo>
                </a:path>
              </a:pathLst>
            </a:custGeom>
            <a:noFill/>
            <a:ln w="26988">
              <a:solidFill>
                <a:srgbClr val="080808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90889" name="Oval 9"/>
          <p:cNvSpPr>
            <a:spLocks noChangeArrowheads="1"/>
          </p:cNvSpPr>
          <p:nvPr/>
        </p:nvSpPr>
        <p:spPr bwMode="auto">
          <a:xfrm>
            <a:off x="6551613" y="2168525"/>
            <a:ext cx="71437" cy="71438"/>
          </a:xfrm>
          <a:prstGeom prst="ellipse">
            <a:avLst/>
          </a:prstGeom>
          <a:solidFill>
            <a:srgbClr val="008000"/>
          </a:solidFill>
          <a:ln w="12700">
            <a:solidFill>
              <a:srgbClr val="0099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890" name="Oval 10"/>
          <p:cNvSpPr>
            <a:spLocks noChangeArrowheads="1"/>
          </p:cNvSpPr>
          <p:nvPr/>
        </p:nvSpPr>
        <p:spPr bwMode="auto">
          <a:xfrm>
            <a:off x="6551613" y="2347913"/>
            <a:ext cx="71437" cy="71437"/>
          </a:xfrm>
          <a:prstGeom prst="ellipse">
            <a:avLst/>
          </a:prstGeom>
          <a:solidFill>
            <a:srgbClr val="008000"/>
          </a:solidFill>
          <a:ln w="12700">
            <a:solidFill>
              <a:srgbClr val="0099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891" name="Oval 11"/>
          <p:cNvSpPr>
            <a:spLocks noChangeArrowheads="1"/>
          </p:cNvSpPr>
          <p:nvPr/>
        </p:nvSpPr>
        <p:spPr bwMode="auto">
          <a:xfrm>
            <a:off x="6551613" y="2527300"/>
            <a:ext cx="71437" cy="71438"/>
          </a:xfrm>
          <a:prstGeom prst="ellipse">
            <a:avLst/>
          </a:prstGeom>
          <a:solidFill>
            <a:srgbClr val="008000"/>
          </a:solidFill>
          <a:ln w="12700">
            <a:solidFill>
              <a:srgbClr val="0099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892" name="Oval 12"/>
          <p:cNvSpPr>
            <a:spLocks noChangeArrowheads="1"/>
          </p:cNvSpPr>
          <p:nvPr/>
        </p:nvSpPr>
        <p:spPr bwMode="auto">
          <a:xfrm>
            <a:off x="6551613" y="2706688"/>
            <a:ext cx="71437" cy="71437"/>
          </a:xfrm>
          <a:prstGeom prst="ellipse">
            <a:avLst/>
          </a:prstGeom>
          <a:solidFill>
            <a:srgbClr val="008000"/>
          </a:solidFill>
          <a:ln w="12700">
            <a:solidFill>
              <a:srgbClr val="0099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893" name="Oval 13"/>
          <p:cNvSpPr>
            <a:spLocks noChangeArrowheads="1"/>
          </p:cNvSpPr>
          <p:nvPr/>
        </p:nvSpPr>
        <p:spPr bwMode="auto">
          <a:xfrm>
            <a:off x="6551613" y="2887663"/>
            <a:ext cx="71437" cy="71437"/>
          </a:xfrm>
          <a:prstGeom prst="ellipse">
            <a:avLst/>
          </a:prstGeom>
          <a:solidFill>
            <a:srgbClr val="008000"/>
          </a:solidFill>
          <a:ln w="12700">
            <a:solidFill>
              <a:srgbClr val="0099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894" name="Oval 14"/>
          <p:cNvSpPr>
            <a:spLocks noChangeArrowheads="1"/>
          </p:cNvSpPr>
          <p:nvPr/>
        </p:nvSpPr>
        <p:spPr bwMode="auto">
          <a:xfrm>
            <a:off x="6551613" y="3067050"/>
            <a:ext cx="71437" cy="71438"/>
          </a:xfrm>
          <a:prstGeom prst="ellipse">
            <a:avLst/>
          </a:prstGeom>
          <a:solidFill>
            <a:srgbClr val="008000"/>
          </a:solidFill>
          <a:ln w="12700">
            <a:solidFill>
              <a:srgbClr val="0099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895" name="Oval 15"/>
          <p:cNvSpPr>
            <a:spLocks noChangeArrowheads="1"/>
          </p:cNvSpPr>
          <p:nvPr/>
        </p:nvSpPr>
        <p:spPr bwMode="auto">
          <a:xfrm>
            <a:off x="6551613" y="3246438"/>
            <a:ext cx="71437" cy="71437"/>
          </a:xfrm>
          <a:prstGeom prst="ellipse">
            <a:avLst/>
          </a:prstGeom>
          <a:solidFill>
            <a:srgbClr val="008000"/>
          </a:solidFill>
          <a:ln w="12700">
            <a:solidFill>
              <a:srgbClr val="0099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896" name="Oval 16"/>
          <p:cNvSpPr>
            <a:spLocks noChangeArrowheads="1"/>
          </p:cNvSpPr>
          <p:nvPr/>
        </p:nvSpPr>
        <p:spPr bwMode="auto">
          <a:xfrm>
            <a:off x="6551613" y="3425825"/>
            <a:ext cx="71437" cy="71438"/>
          </a:xfrm>
          <a:prstGeom prst="ellipse">
            <a:avLst/>
          </a:prstGeom>
          <a:solidFill>
            <a:srgbClr val="008000"/>
          </a:solidFill>
          <a:ln w="12700">
            <a:solidFill>
              <a:srgbClr val="0099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897" name="Oval 17"/>
          <p:cNvSpPr>
            <a:spLocks noChangeArrowheads="1"/>
          </p:cNvSpPr>
          <p:nvPr/>
        </p:nvSpPr>
        <p:spPr bwMode="auto">
          <a:xfrm>
            <a:off x="6551613" y="3605213"/>
            <a:ext cx="71437" cy="71437"/>
          </a:xfrm>
          <a:prstGeom prst="ellipse">
            <a:avLst/>
          </a:prstGeom>
          <a:solidFill>
            <a:srgbClr val="008000"/>
          </a:solidFill>
          <a:ln w="12700">
            <a:solidFill>
              <a:srgbClr val="0099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898" name="Oval 18"/>
          <p:cNvSpPr>
            <a:spLocks noChangeArrowheads="1"/>
          </p:cNvSpPr>
          <p:nvPr/>
        </p:nvSpPr>
        <p:spPr bwMode="auto">
          <a:xfrm>
            <a:off x="6551613" y="3784600"/>
            <a:ext cx="71437" cy="71438"/>
          </a:xfrm>
          <a:prstGeom prst="ellipse">
            <a:avLst/>
          </a:prstGeom>
          <a:solidFill>
            <a:srgbClr val="008000"/>
          </a:solidFill>
          <a:ln w="12700">
            <a:solidFill>
              <a:srgbClr val="0099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899" name="Oval 19"/>
          <p:cNvSpPr>
            <a:spLocks noChangeArrowheads="1"/>
          </p:cNvSpPr>
          <p:nvPr/>
        </p:nvSpPr>
        <p:spPr bwMode="auto">
          <a:xfrm>
            <a:off x="6551613" y="3963988"/>
            <a:ext cx="71437" cy="71437"/>
          </a:xfrm>
          <a:prstGeom prst="ellipse">
            <a:avLst/>
          </a:prstGeom>
          <a:solidFill>
            <a:srgbClr val="008000"/>
          </a:solidFill>
          <a:ln w="12700">
            <a:solidFill>
              <a:srgbClr val="0099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900" name="Oval 20"/>
          <p:cNvSpPr>
            <a:spLocks noChangeArrowheads="1"/>
          </p:cNvSpPr>
          <p:nvPr/>
        </p:nvSpPr>
        <p:spPr bwMode="auto">
          <a:xfrm>
            <a:off x="6551613" y="4143375"/>
            <a:ext cx="71437" cy="71438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901" name="Oval 21"/>
          <p:cNvSpPr>
            <a:spLocks noChangeArrowheads="1"/>
          </p:cNvSpPr>
          <p:nvPr/>
        </p:nvSpPr>
        <p:spPr bwMode="auto">
          <a:xfrm>
            <a:off x="6551613" y="4322763"/>
            <a:ext cx="71437" cy="71437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902" name="Oval 22"/>
          <p:cNvSpPr>
            <a:spLocks noChangeArrowheads="1"/>
          </p:cNvSpPr>
          <p:nvPr/>
        </p:nvSpPr>
        <p:spPr bwMode="auto">
          <a:xfrm>
            <a:off x="6551613" y="4502150"/>
            <a:ext cx="71437" cy="71438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903" name="Oval 23"/>
          <p:cNvSpPr>
            <a:spLocks noChangeArrowheads="1"/>
          </p:cNvSpPr>
          <p:nvPr/>
        </p:nvSpPr>
        <p:spPr bwMode="auto">
          <a:xfrm>
            <a:off x="6551613" y="4681538"/>
            <a:ext cx="71437" cy="71437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904" name="Oval 24"/>
          <p:cNvSpPr>
            <a:spLocks noChangeArrowheads="1"/>
          </p:cNvSpPr>
          <p:nvPr/>
        </p:nvSpPr>
        <p:spPr bwMode="auto">
          <a:xfrm>
            <a:off x="6551613" y="4860925"/>
            <a:ext cx="71437" cy="71438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905" name="Oval 25"/>
          <p:cNvSpPr>
            <a:spLocks noChangeArrowheads="1"/>
          </p:cNvSpPr>
          <p:nvPr/>
        </p:nvSpPr>
        <p:spPr bwMode="auto">
          <a:xfrm>
            <a:off x="6551613" y="5040313"/>
            <a:ext cx="71437" cy="71437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906" name="Oval 26"/>
          <p:cNvSpPr>
            <a:spLocks noChangeArrowheads="1"/>
          </p:cNvSpPr>
          <p:nvPr/>
        </p:nvSpPr>
        <p:spPr bwMode="auto">
          <a:xfrm>
            <a:off x="6551613" y="5219700"/>
            <a:ext cx="71437" cy="71438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907" name="Oval 27"/>
          <p:cNvSpPr>
            <a:spLocks noChangeArrowheads="1"/>
          </p:cNvSpPr>
          <p:nvPr/>
        </p:nvSpPr>
        <p:spPr bwMode="auto">
          <a:xfrm>
            <a:off x="6551613" y="5399088"/>
            <a:ext cx="71437" cy="71437"/>
          </a:xfrm>
          <a:prstGeom prst="ellipse">
            <a:avLst/>
          </a:prstGeom>
          <a:solidFill>
            <a:srgbClr val="CC0000"/>
          </a:solidFill>
          <a:ln w="12700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1800">
              <a:solidFill>
                <a:srgbClr val="CC0000"/>
              </a:solidFill>
            </a:endParaRPr>
          </a:p>
        </p:txBody>
      </p:sp>
      <p:sp>
        <p:nvSpPr>
          <p:cNvPr id="890908" name="Oval 28"/>
          <p:cNvSpPr>
            <a:spLocks noChangeArrowheads="1"/>
          </p:cNvSpPr>
          <p:nvPr/>
        </p:nvSpPr>
        <p:spPr bwMode="auto">
          <a:xfrm>
            <a:off x="6551613" y="5578475"/>
            <a:ext cx="71437" cy="71438"/>
          </a:xfrm>
          <a:prstGeom prst="ellipse">
            <a:avLst/>
          </a:prstGeom>
          <a:solidFill>
            <a:srgbClr val="CC0000"/>
          </a:solidFill>
          <a:ln w="12700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909" name="Oval 29"/>
          <p:cNvSpPr>
            <a:spLocks noChangeArrowheads="1"/>
          </p:cNvSpPr>
          <p:nvPr/>
        </p:nvSpPr>
        <p:spPr bwMode="auto">
          <a:xfrm>
            <a:off x="6551613" y="5757863"/>
            <a:ext cx="71437" cy="71437"/>
          </a:xfrm>
          <a:prstGeom prst="ellipse">
            <a:avLst/>
          </a:prstGeom>
          <a:solidFill>
            <a:srgbClr val="CC0000"/>
          </a:solidFill>
          <a:ln w="12700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910" name="Text Box 30"/>
          <p:cNvSpPr txBox="1">
            <a:spLocks noChangeArrowheads="1"/>
          </p:cNvSpPr>
          <p:nvPr/>
        </p:nvSpPr>
        <p:spPr bwMode="auto">
          <a:xfrm>
            <a:off x="576263" y="6013450"/>
            <a:ext cx="5435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/>
              <a:t>We can accept some risk of being out of stock, but we usually like a risk of less than 50%.</a:t>
            </a:r>
          </a:p>
        </p:txBody>
      </p:sp>
      <p:sp>
        <p:nvSpPr>
          <p:cNvPr id="890911" name="Text Box 31"/>
          <p:cNvSpPr txBox="1">
            <a:spLocks noChangeArrowheads="1"/>
          </p:cNvSpPr>
          <p:nvPr/>
        </p:nvSpPr>
        <p:spPr bwMode="auto">
          <a:xfrm>
            <a:off x="576263" y="2133600"/>
            <a:ext cx="5472112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/>
              <a:t>If we order when the inventory on hand is equal to the average demand during the lead time; </a:t>
            </a:r>
          </a:p>
          <a:p>
            <a:r>
              <a:rPr lang="en-US" sz="2000"/>
              <a:t>then there is 50% chance that the demand during lead time is less than  our inventory.</a:t>
            </a:r>
          </a:p>
        </p:txBody>
      </p:sp>
      <p:sp>
        <p:nvSpPr>
          <p:cNvPr id="890912" name="Text Box 32"/>
          <p:cNvSpPr txBox="1">
            <a:spLocks noChangeArrowheads="1"/>
          </p:cNvSpPr>
          <p:nvPr/>
        </p:nvSpPr>
        <p:spPr bwMode="auto">
          <a:xfrm>
            <a:off x="647700" y="4006850"/>
            <a:ext cx="5472113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/>
              <a:t>However, there is also 50% chance that the demand during lead time is greater than our inventory, and we will be out of stock for a while.</a:t>
            </a:r>
          </a:p>
          <a:p>
            <a:r>
              <a:rPr lang="en-US" sz="2000"/>
              <a:t>We usually do not like 50% probability of stock out</a:t>
            </a:r>
          </a:p>
        </p:txBody>
      </p:sp>
      <p:sp>
        <p:nvSpPr>
          <p:cNvPr id="890913" name="Line 33"/>
          <p:cNvSpPr>
            <a:spLocks noChangeShapeType="1"/>
          </p:cNvSpPr>
          <p:nvPr/>
        </p:nvSpPr>
        <p:spPr bwMode="auto">
          <a:xfrm>
            <a:off x="6516688" y="2168525"/>
            <a:ext cx="0" cy="19081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0914" name="Line 34"/>
          <p:cNvSpPr>
            <a:spLocks noChangeShapeType="1"/>
          </p:cNvSpPr>
          <p:nvPr/>
        </p:nvSpPr>
        <p:spPr bwMode="auto">
          <a:xfrm>
            <a:off x="6516688" y="2168525"/>
            <a:ext cx="0" cy="313213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0915" name="Line 35"/>
          <p:cNvSpPr>
            <a:spLocks noChangeShapeType="1"/>
          </p:cNvSpPr>
          <p:nvPr/>
        </p:nvSpPr>
        <p:spPr bwMode="auto">
          <a:xfrm flipH="1">
            <a:off x="6553200" y="4076700"/>
            <a:ext cx="6826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90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90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90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90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90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90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90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90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90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890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890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890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890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890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890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890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890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890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890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890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890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890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890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890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890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890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890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890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884" grpId="0"/>
      <p:bldP spid="890889" grpId="0" animBg="1"/>
      <p:bldP spid="890890" grpId="0" animBg="1"/>
      <p:bldP spid="890891" grpId="0" animBg="1"/>
      <p:bldP spid="890892" grpId="0" animBg="1"/>
      <p:bldP spid="890893" grpId="0" animBg="1"/>
      <p:bldP spid="890894" grpId="0" animBg="1"/>
      <p:bldP spid="890895" grpId="0" animBg="1"/>
      <p:bldP spid="890896" grpId="0" animBg="1"/>
      <p:bldP spid="890897" grpId="0" animBg="1"/>
      <p:bldP spid="890898" grpId="0" animBg="1"/>
      <p:bldP spid="890899" grpId="0" animBg="1"/>
      <p:bldP spid="890900" grpId="0" animBg="1"/>
      <p:bldP spid="890901" grpId="0" animBg="1"/>
      <p:bldP spid="890902" grpId="0" animBg="1"/>
      <p:bldP spid="890903" grpId="0" animBg="1"/>
      <p:bldP spid="890904" grpId="0" animBg="1"/>
      <p:bldP spid="890905" grpId="0" animBg="1"/>
      <p:bldP spid="890906" grpId="0" animBg="1"/>
      <p:bldP spid="890907" grpId="0" animBg="1"/>
      <p:bldP spid="890908" grpId="0" animBg="1"/>
      <p:bldP spid="890909" grpId="0" animBg="1"/>
      <p:bldP spid="890910" grpId="0"/>
      <p:bldP spid="890911" grpId="0"/>
      <p:bldP spid="890912" grpId="0"/>
      <p:bldP spid="890913" grpId="0" animBg="1"/>
      <p:bldP spid="890914" grpId="0" animBg="1"/>
      <p:bldP spid="8909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930" name="Rectangle 2"/>
          <p:cNvSpPr>
            <a:spLocks noChangeArrowheads="1"/>
          </p:cNvSpPr>
          <p:nvPr/>
        </p:nvSpPr>
        <p:spPr bwMode="auto">
          <a:xfrm>
            <a:off x="287338" y="1404938"/>
            <a:ext cx="6480175" cy="3960812"/>
          </a:xfrm>
          <a:prstGeom prst="rect">
            <a:avLst/>
          </a:prstGeom>
          <a:solidFill>
            <a:srgbClr val="FBD589"/>
          </a:solidFill>
          <a:ln w="12700">
            <a:solidFill>
              <a:srgbClr val="CE27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625475" y="3957638"/>
            <a:ext cx="51117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>
            <a:off x="4706938" y="3556000"/>
            <a:ext cx="0" cy="1420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2934" name="Rectangle 6"/>
          <p:cNvSpPr>
            <a:spLocks noChangeArrowheads="1"/>
          </p:cNvSpPr>
          <p:nvPr/>
        </p:nvSpPr>
        <p:spPr bwMode="auto">
          <a:xfrm>
            <a:off x="3962400" y="3889375"/>
            <a:ext cx="9334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2000" b="1">
                <a:solidFill>
                  <a:srgbClr val="CE2700"/>
                </a:solidFill>
                <a:latin typeface="Times New Roman" pitchFamily="18" charset="0"/>
              </a:rPr>
              <a:t>ROP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824413" y="2624138"/>
            <a:ext cx="1439862" cy="1265237"/>
            <a:chOff x="2882" y="1454"/>
            <a:chExt cx="928" cy="822"/>
          </a:xfrm>
        </p:grpSpPr>
        <p:sp>
          <p:nvSpPr>
            <p:cNvPr id="3098" name="Rectangle 8"/>
            <p:cNvSpPr>
              <a:spLocks noChangeArrowheads="1"/>
            </p:cNvSpPr>
            <p:nvPr/>
          </p:nvSpPr>
          <p:spPr bwMode="auto">
            <a:xfrm>
              <a:off x="3080" y="1454"/>
              <a:ext cx="730" cy="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US" sz="1800" b="1">
                  <a:solidFill>
                    <a:srgbClr val="CE2700"/>
                  </a:solidFill>
                </a:rPr>
                <a:t>Risk of a</a:t>
              </a:r>
            </a:p>
            <a:p>
              <a:pPr algn="ctr" eaLnBrk="0" hangingPunct="0"/>
              <a:r>
                <a:rPr lang="en-US" sz="1800" b="1">
                  <a:solidFill>
                    <a:srgbClr val="CE2700"/>
                  </a:solidFill>
                </a:rPr>
                <a:t>stockout</a:t>
              </a:r>
            </a:p>
          </p:txBody>
        </p:sp>
        <p:sp>
          <p:nvSpPr>
            <p:cNvPr id="3099" name="Line 9"/>
            <p:cNvSpPr>
              <a:spLocks noChangeShapeType="1"/>
            </p:cNvSpPr>
            <p:nvPr/>
          </p:nvSpPr>
          <p:spPr bwMode="auto">
            <a:xfrm flipH="1">
              <a:off x="2882" y="1909"/>
              <a:ext cx="399" cy="3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92938" name="Rectangle 10"/>
          <p:cNvSpPr>
            <a:spLocks noChangeArrowheads="1"/>
          </p:cNvSpPr>
          <p:nvPr/>
        </p:nvSpPr>
        <p:spPr bwMode="auto">
          <a:xfrm>
            <a:off x="2303748" y="2628900"/>
            <a:ext cx="15652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solidFill>
                  <a:srgbClr val="CE2700"/>
                </a:solidFill>
              </a:rPr>
              <a:t>Service level</a:t>
            </a:r>
          </a:p>
        </p:txBody>
      </p:sp>
      <p:sp>
        <p:nvSpPr>
          <p:cNvPr id="892939" name="Rectangle 11"/>
          <p:cNvSpPr>
            <a:spLocks noChangeArrowheads="1"/>
          </p:cNvSpPr>
          <p:nvPr/>
        </p:nvSpPr>
        <p:spPr bwMode="auto">
          <a:xfrm>
            <a:off x="2303463" y="3132138"/>
            <a:ext cx="16414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800" b="1">
                <a:solidFill>
                  <a:srgbClr val="CE2700"/>
                </a:solidFill>
              </a:rPr>
              <a:t>Probability of</a:t>
            </a:r>
          </a:p>
          <a:p>
            <a:pPr algn="ctr" eaLnBrk="0" hangingPunct="0"/>
            <a:r>
              <a:rPr lang="en-US" sz="1800" b="1">
                <a:solidFill>
                  <a:srgbClr val="CE2700"/>
                </a:solidFill>
              </a:rPr>
              <a:t>no stockout</a:t>
            </a:r>
          </a:p>
        </p:txBody>
      </p:sp>
      <p:sp>
        <p:nvSpPr>
          <p:cNvPr id="3082" name="Line 12"/>
          <p:cNvSpPr>
            <a:spLocks noChangeShapeType="1"/>
          </p:cNvSpPr>
          <p:nvPr/>
        </p:nvSpPr>
        <p:spPr bwMode="auto">
          <a:xfrm>
            <a:off x="3106738" y="3841750"/>
            <a:ext cx="0" cy="1135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132138" y="4421188"/>
            <a:ext cx="1592262" cy="638175"/>
            <a:chOff x="1837" y="2586"/>
            <a:chExt cx="1003" cy="402"/>
          </a:xfrm>
        </p:grpSpPr>
        <p:sp>
          <p:nvSpPr>
            <p:cNvPr id="3096" name="Line 14"/>
            <p:cNvSpPr>
              <a:spLocks noChangeShapeType="1"/>
            </p:cNvSpPr>
            <p:nvPr/>
          </p:nvSpPr>
          <p:spPr bwMode="auto">
            <a:xfrm>
              <a:off x="1837" y="2614"/>
              <a:ext cx="100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7" name="Rectangle 15"/>
            <p:cNvSpPr>
              <a:spLocks noChangeArrowheads="1"/>
            </p:cNvSpPr>
            <p:nvPr/>
          </p:nvSpPr>
          <p:spPr bwMode="auto">
            <a:xfrm>
              <a:off x="2100" y="2586"/>
              <a:ext cx="546" cy="4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CE2700"/>
                  </a:solidFill>
                </a:rPr>
                <a:t>Safety</a:t>
              </a:r>
            </a:p>
            <a:p>
              <a:pPr eaLnBrk="0" hangingPunct="0"/>
              <a:r>
                <a:rPr lang="en-US" sz="1800" b="1">
                  <a:solidFill>
                    <a:srgbClr val="CE2700"/>
                  </a:solidFill>
                </a:rPr>
                <a:t>stock</a:t>
              </a:r>
            </a:p>
          </p:txBody>
        </p:sp>
      </p:grpSp>
      <p:sp>
        <p:nvSpPr>
          <p:cNvPr id="892944" name="Rectangle 16"/>
          <p:cNvSpPr>
            <a:spLocks noChangeArrowheads="1"/>
          </p:cNvSpPr>
          <p:nvPr/>
        </p:nvSpPr>
        <p:spPr bwMode="auto">
          <a:xfrm>
            <a:off x="2952750" y="4979988"/>
            <a:ext cx="3079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solidFill>
                  <a:srgbClr val="CE2700"/>
                </a:solidFill>
              </a:rPr>
              <a:t>0</a:t>
            </a:r>
          </a:p>
        </p:txBody>
      </p:sp>
      <p:sp>
        <p:nvSpPr>
          <p:cNvPr id="892945" name="Rectangle 17"/>
          <p:cNvSpPr>
            <a:spLocks noChangeArrowheads="1"/>
          </p:cNvSpPr>
          <p:nvPr/>
        </p:nvSpPr>
        <p:spPr bwMode="auto">
          <a:xfrm>
            <a:off x="4572000" y="4979988"/>
            <a:ext cx="2952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 i="1">
                <a:solidFill>
                  <a:srgbClr val="CE2700"/>
                </a:solidFill>
              </a:rPr>
              <a:t>z</a:t>
            </a:r>
          </a:p>
        </p:txBody>
      </p:sp>
      <p:sp>
        <p:nvSpPr>
          <p:cNvPr id="3086" name="Rectangle 18"/>
          <p:cNvSpPr>
            <a:spLocks noChangeArrowheads="1"/>
          </p:cNvSpPr>
          <p:nvPr/>
        </p:nvSpPr>
        <p:spPr bwMode="auto">
          <a:xfrm>
            <a:off x="5168900" y="3938588"/>
            <a:ext cx="11080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solidFill>
                  <a:srgbClr val="CE2700"/>
                </a:solidFill>
              </a:rPr>
              <a:t>Quantity</a:t>
            </a:r>
          </a:p>
        </p:txBody>
      </p: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592138" y="4979988"/>
            <a:ext cx="5634037" cy="363537"/>
            <a:chOff x="237" y="2802"/>
            <a:chExt cx="3549" cy="229"/>
          </a:xfrm>
        </p:grpSpPr>
        <p:sp>
          <p:nvSpPr>
            <p:cNvPr id="3094" name="Line 20"/>
            <p:cNvSpPr>
              <a:spLocks noChangeShapeType="1"/>
            </p:cNvSpPr>
            <p:nvPr/>
          </p:nvSpPr>
          <p:spPr bwMode="auto">
            <a:xfrm flipV="1">
              <a:off x="237" y="2805"/>
              <a:ext cx="32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5" name="Rectangle 21"/>
            <p:cNvSpPr>
              <a:spLocks noChangeArrowheads="1"/>
            </p:cNvSpPr>
            <p:nvPr/>
          </p:nvSpPr>
          <p:spPr bwMode="auto">
            <a:xfrm>
              <a:off x="3192" y="2802"/>
              <a:ext cx="5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CE2700"/>
                  </a:solidFill>
                </a:rPr>
                <a:t>z-scale</a:t>
              </a:r>
            </a:p>
          </p:txBody>
        </p:sp>
      </p:grpSp>
      <p:sp>
        <p:nvSpPr>
          <p:cNvPr id="3088" name="Text Box 23"/>
          <p:cNvSpPr txBox="1">
            <a:spLocks noChangeArrowheads="1"/>
          </p:cNvSpPr>
          <p:nvPr/>
        </p:nvSpPr>
        <p:spPr bwMode="auto">
          <a:xfrm>
            <a:off x="503238" y="333375"/>
            <a:ext cx="36560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3200">
                <a:solidFill>
                  <a:schemeClr val="bg1"/>
                </a:solidFill>
                <a:latin typeface="Impact" pitchFamily="34" charset="0"/>
                <a:cs typeface="Arial" charset="0"/>
              </a:rPr>
              <a:t>Safety Stock and ROP</a:t>
            </a:r>
          </a:p>
        </p:txBody>
      </p:sp>
      <p:sp>
        <p:nvSpPr>
          <p:cNvPr id="892952" name="Text Box 24"/>
          <p:cNvSpPr txBox="1">
            <a:spLocks noChangeArrowheads="1"/>
          </p:cNvSpPr>
          <p:nvPr/>
        </p:nvSpPr>
        <p:spPr bwMode="auto">
          <a:xfrm>
            <a:off x="215900" y="5437188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>
                <a:latin typeface="Times New Roman" pitchFamily="18" charset="0"/>
              </a:rPr>
              <a:t>Each Normal variable x is associated with a standard Normal Variable z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1800225" y="3997325"/>
            <a:ext cx="1260475" cy="673100"/>
            <a:chOff x="998" y="2319"/>
            <a:chExt cx="794" cy="424"/>
          </a:xfrm>
        </p:grpSpPr>
        <p:sp>
          <p:nvSpPr>
            <p:cNvPr id="3092" name="Rectangle 26"/>
            <p:cNvSpPr>
              <a:spLocks noChangeArrowheads="1"/>
            </p:cNvSpPr>
            <p:nvPr/>
          </p:nvSpPr>
          <p:spPr bwMode="auto">
            <a:xfrm>
              <a:off x="998" y="2341"/>
              <a:ext cx="682" cy="4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CE2700"/>
                  </a:solidFill>
                </a:rPr>
                <a:t>Average</a:t>
              </a:r>
            </a:p>
            <a:p>
              <a:pPr eaLnBrk="0" hangingPunct="0"/>
              <a:r>
                <a:rPr lang="en-US" sz="1800" b="1">
                  <a:solidFill>
                    <a:srgbClr val="CE2700"/>
                  </a:solidFill>
                </a:rPr>
                <a:t>demand</a:t>
              </a:r>
            </a:p>
          </p:txBody>
        </p:sp>
        <p:sp>
          <p:nvSpPr>
            <p:cNvPr id="3093" name="Line 27"/>
            <p:cNvSpPr>
              <a:spLocks noChangeShapeType="1"/>
            </p:cNvSpPr>
            <p:nvPr/>
          </p:nvSpPr>
          <p:spPr bwMode="auto">
            <a:xfrm flipV="1">
              <a:off x="1542" y="2319"/>
              <a:ext cx="250" cy="1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92957" name="Text Box 29"/>
          <p:cNvSpPr txBox="1">
            <a:spLocks noChangeArrowheads="1"/>
          </p:cNvSpPr>
          <p:nvPr/>
        </p:nvSpPr>
        <p:spPr bwMode="auto">
          <a:xfrm>
            <a:off x="215900" y="5832475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>
                <a:latin typeface="Times New Roman" pitchFamily="18" charset="0"/>
              </a:rPr>
              <a:t>x is Normal (</a:t>
            </a:r>
            <a:r>
              <a:rPr lang="en-US">
                <a:solidFill>
                  <a:srgbClr val="CC0000"/>
                </a:solidFill>
                <a:latin typeface="Times New Roman" pitchFamily="18" charset="0"/>
              </a:rPr>
              <a:t>Average x</a:t>
            </a:r>
            <a:r>
              <a:rPr lang="en-US">
                <a:latin typeface="Times New Roman" pitchFamily="18" charset="0"/>
              </a:rPr>
              <a:t> , </a:t>
            </a:r>
            <a:r>
              <a:rPr lang="en-US">
                <a:solidFill>
                  <a:srgbClr val="CC0000"/>
                </a:solidFill>
                <a:latin typeface="Times New Roman" pitchFamily="18" charset="0"/>
              </a:rPr>
              <a:t>Standard Deviation x</a:t>
            </a:r>
            <a:r>
              <a:rPr lang="en-US">
                <a:latin typeface="Times New Roman" pitchFamily="18" charset="0"/>
              </a:rPr>
              <a:t>) </a:t>
            </a:r>
            <a:r>
              <a:rPr lang="en-US">
                <a:latin typeface="Times New Roman" pitchFamily="18" charset="0"/>
                <a:sym typeface="Wingdings" pitchFamily="2" charset="2"/>
              </a:rPr>
              <a:t> z is Normal (</a:t>
            </a:r>
            <a:r>
              <a:rPr lang="en-US">
                <a:solidFill>
                  <a:srgbClr val="CC0000"/>
                </a:solidFill>
                <a:latin typeface="Times New Roman" pitchFamily="18" charset="0"/>
                <a:sym typeface="Wingdings" pitchFamily="2" charset="2"/>
              </a:rPr>
              <a:t>0</a:t>
            </a:r>
            <a:r>
              <a:rPr lang="en-US">
                <a:latin typeface="Times New Roman" pitchFamily="18" charset="0"/>
                <a:sym typeface="Wingdings" pitchFamily="2" charset="2"/>
              </a:rPr>
              <a:t>,</a:t>
            </a:r>
            <a:r>
              <a:rPr lang="en-US">
                <a:solidFill>
                  <a:srgbClr val="CC0000"/>
                </a:solidFill>
                <a:latin typeface="Times New Roman" pitchFamily="18" charset="0"/>
                <a:sym typeface="Wingdings" pitchFamily="2" charset="2"/>
              </a:rPr>
              <a:t>1</a:t>
            </a:r>
            <a:r>
              <a:rPr lang="en-US">
                <a:latin typeface="Times New Roman" pitchFamily="18" charset="0"/>
                <a:sym typeface="Wingdings" pitchFamily="2" charset="2"/>
              </a:rPr>
              <a:t>)</a:t>
            </a:r>
            <a:endParaRPr lang="en-US">
              <a:latin typeface="Times New Roman" pitchFamily="18" charset="0"/>
            </a:endParaRPr>
          </a:p>
        </p:txBody>
      </p:sp>
      <p:graphicFrame>
        <p:nvGraphicFramePr>
          <p:cNvPr id="29" name="Chart 28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19074848"/>
              </p:ext>
            </p:extLst>
          </p:nvPr>
        </p:nvGraphicFramePr>
        <p:xfrm>
          <a:off x="378618" y="1222149"/>
          <a:ext cx="545623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92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92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92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92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92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92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892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2934" grpId="0"/>
      <p:bldP spid="892938" grpId="0"/>
      <p:bldP spid="892939" grpId="0"/>
      <p:bldP spid="892944" grpId="0"/>
      <p:bldP spid="892945" grpId="0"/>
      <p:bldP spid="892952" grpId="0"/>
      <p:bldP spid="89295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52413" y="368300"/>
            <a:ext cx="16113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3200" b="1" i="1">
                <a:solidFill>
                  <a:schemeClr val="bg1"/>
                </a:solidFill>
                <a:latin typeface="Impact" pitchFamily="34" charset="0"/>
                <a:cs typeface="Arial" charset="0"/>
              </a:rPr>
              <a:t>z </a:t>
            </a:r>
            <a:r>
              <a:rPr lang="en-US" sz="3200" i="1">
                <a:solidFill>
                  <a:schemeClr val="bg1"/>
                </a:solidFill>
                <a:latin typeface="Impact" pitchFamily="34" charset="0"/>
                <a:cs typeface="Arial" charset="0"/>
              </a:rPr>
              <a:t> </a:t>
            </a:r>
            <a:r>
              <a:rPr lang="en-US" sz="3200">
                <a:solidFill>
                  <a:schemeClr val="bg1"/>
                </a:solidFill>
                <a:latin typeface="Impact" pitchFamily="34" charset="0"/>
                <a:cs typeface="Arial" charset="0"/>
              </a:rPr>
              <a:t>Values</a:t>
            </a:r>
          </a:p>
        </p:txBody>
      </p:sp>
      <p:sp>
        <p:nvSpPr>
          <p:cNvPr id="894980" name="Text Box 4"/>
          <p:cNvSpPr txBox="1">
            <a:spLocks noChangeArrowheads="1"/>
          </p:cNvSpPr>
          <p:nvPr/>
        </p:nvSpPr>
        <p:spPr bwMode="auto">
          <a:xfrm>
            <a:off x="6985000" y="3784600"/>
            <a:ext cx="226695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>
                <a:latin typeface="Times New Roman" pitchFamily="18" charset="0"/>
              </a:rPr>
              <a:t>SL	z value</a:t>
            </a:r>
          </a:p>
          <a:p>
            <a:r>
              <a:rPr lang="en-US">
                <a:latin typeface="Times New Roman" pitchFamily="18" charset="0"/>
              </a:rPr>
              <a:t>0.9	1.28</a:t>
            </a:r>
          </a:p>
          <a:p>
            <a:r>
              <a:rPr lang="en-US">
                <a:latin typeface="Times New Roman" pitchFamily="18" charset="0"/>
              </a:rPr>
              <a:t>0.95	1.65</a:t>
            </a:r>
          </a:p>
          <a:p>
            <a:r>
              <a:rPr lang="en-US">
                <a:latin typeface="Times New Roman" pitchFamily="18" charset="0"/>
              </a:rPr>
              <a:t>0.99      2.33</a:t>
            </a:r>
          </a:p>
        </p:txBody>
      </p:sp>
      <p:sp>
        <p:nvSpPr>
          <p:cNvPr id="894982" name="Rectangle 6"/>
          <p:cNvSpPr>
            <a:spLocks noChangeArrowheads="1"/>
          </p:cNvSpPr>
          <p:nvPr/>
        </p:nvSpPr>
        <p:spPr bwMode="auto">
          <a:xfrm>
            <a:off x="431800" y="1412875"/>
            <a:ext cx="6480175" cy="3960813"/>
          </a:xfrm>
          <a:prstGeom prst="rect">
            <a:avLst/>
          </a:prstGeom>
          <a:solidFill>
            <a:srgbClr val="FBD589"/>
          </a:solidFill>
          <a:ln w="12700">
            <a:solidFill>
              <a:srgbClr val="CE27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769938" y="3965575"/>
            <a:ext cx="51117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4851400" y="3563938"/>
            <a:ext cx="0" cy="1420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3869023" y="3897313"/>
            <a:ext cx="95539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sz="2000" b="1" dirty="0">
                <a:solidFill>
                  <a:srgbClr val="CE2700"/>
                </a:solidFill>
                <a:latin typeface="Times New Roman" pitchFamily="18" charset="0"/>
              </a:rPr>
              <a:t>ROP</a:t>
            </a:r>
          </a:p>
        </p:txBody>
      </p:sp>
      <p:grpSp>
        <p:nvGrpSpPr>
          <p:cNvPr id="4107" name="Group 11"/>
          <p:cNvGrpSpPr>
            <a:grpSpLocks/>
          </p:cNvGrpSpPr>
          <p:nvPr/>
        </p:nvGrpSpPr>
        <p:grpSpPr bwMode="auto">
          <a:xfrm>
            <a:off x="4968875" y="2632075"/>
            <a:ext cx="1439863" cy="1265238"/>
            <a:chOff x="2882" y="1454"/>
            <a:chExt cx="928" cy="822"/>
          </a:xfrm>
        </p:grpSpPr>
        <p:sp>
          <p:nvSpPr>
            <p:cNvPr id="4122" name="Rectangle 12"/>
            <p:cNvSpPr>
              <a:spLocks noChangeArrowheads="1"/>
            </p:cNvSpPr>
            <p:nvPr/>
          </p:nvSpPr>
          <p:spPr bwMode="auto">
            <a:xfrm>
              <a:off x="3080" y="1454"/>
              <a:ext cx="730" cy="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US" sz="1800" b="1">
                  <a:solidFill>
                    <a:srgbClr val="CE2700"/>
                  </a:solidFill>
                </a:rPr>
                <a:t>Risk of a</a:t>
              </a:r>
            </a:p>
            <a:p>
              <a:pPr algn="ctr" eaLnBrk="0" hangingPunct="0"/>
              <a:r>
                <a:rPr lang="en-US" sz="1800" b="1">
                  <a:solidFill>
                    <a:srgbClr val="CE2700"/>
                  </a:solidFill>
                </a:rPr>
                <a:t>stockout</a:t>
              </a:r>
            </a:p>
          </p:txBody>
        </p:sp>
        <p:sp>
          <p:nvSpPr>
            <p:cNvPr id="4123" name="Line 13"/>
            <p:cNvSpPr>
              <a:spLocks noChangeShapeType="1"/>
            </p:cNvSpPr>
            <p:nvPr/>
          </p:nvSpPr>
          <p:spPr bwMode="auto">
            <a:xfrm flipH="1">
              <a:off x="2882" y="1909"/>
              <a:ext cx="399" cy="3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08" name="Rectangle 14"/>
          <p:cNvSpPr>
            <a:spLocks noChangeArrowheads="1"/>
          </p:cNvSpPr>
          <p:nvPr/>
        </p:nvSpPr>
        <p:spPr bwMode="auto">
          <a:xfrm>
            <a:off x="2303748" y="2636838"/>
            <a:ext cx="15652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solidFill>
                  <a:srgbClr val="CE2700"/>
                </a:solidFill>
              </a:rPr>
              <a:t>Service level</a:t>
            </a:r>
          </a:p>
        </p:txBody>
      </p:sp>
      <p:sp>
        <p:nvSpPr>
          <p:cNvPr id="4109" name="Rectangle 15"/>
          <p:cNvSpPr>
            <a:spLocks noChangeArrowheads="1"/>
          </p:cNvSpPr>
          <p:nvPr/>
        </p:nvSpPr>
        <p:spPr bwMode="auto">
          <a:xfrm>
            <a:off x="2447925" y="3140075"/>
            <a:ext cx="16414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800" b="1">
                <a:solidFill>
                  <a:srgbClr val="CE2700"/>
                </a:solidFill>
              </a:rPr>
              <a:t>Probability of</a:t>
            </a:r>
          </a:p>
          <a:p>
            <a:pPr algn="ctr" eaLnBrk="0" hangingPunct="0"/>
            <a:r>
              <a:rPr lang="en-US" sz="1800" b="1">
                <a:solidFill>
                  <a:srgbClr val="CE2700"/>
                </a:solidFill>
              </a:rPr>
              <a:t>no stockout</a:t>
            </a:r>
          </a:p>
        </p:txBody>
      </p:sp>
      <p:sp>
        <p:nvSpPr>
          <p:cNvPr id="4110" name="Line 16"/>
          <p:cNvSpPr>
            <a:spLocks noChangeShapeType="1"/>
          </p:cNvSpPr>
          <p:nvPr/>
        </p:nvSpPr>
        <p:spPr bwMode="auto">
          <a:xfrm>
            <a:off x="3251200" y="3849688"/>
            <a:ext cx="0" cy="1135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1" name="Line 17"/>
          <p:cNvSpPr>
            <a:spLocks noChangeShapeType="1"/>
          </p:cNvSpPr>
          <p:nvPr/>
        </p:nvSpPr>
        <p:spPr bwMode="auto">
          <a:xfrm flipV="1">
            <a:off x="736600" y="4992688"/>
            <a:ext cx="518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112" name="Group 18"/>
          <p:cNvGrpSpPr>
            <a:grpSpLocks/>
          </p:cNvGrpSpPr>
          <p:nvPr/>
        </p:nvGrpSpPr>
        <p:grpSpPr bwMode="auto">
          <a:xfrm>
            <a:off x="3276600" y="4429125"/>
            <a:ext cx="1592263" cy="638175"/>
            <a:chOff x="1837" y="2586"/>
            <a:chExt cx="1003" cy="402"/>
          </a:xfrm>
        </p:grpSpPr>
        <p:sp>
          <p:nvSpPr>
            <p:cNvPr id="4120" name="Line 19"/>
            <p:cNvSpPr>
              <a:spLocks noChangeShapeType="1"/>
            </p:cNvSpPr>
            <p:nvPr/>
          </p:nvSpPr>
          <p:spPr bwMode="auto">
            <a:xfrm>
              <a:off x="1837" y="2614"/>
              <a:ext cx="100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1" name="Rectangle 20"/>
            <p:cNvSpPr>
              <a:spLocks noChangeArrowheads="1"/>
            </p:cNvSpPr>
            <p:nvPr/>
          </p:nvSpPr>
          <p:spPr bwMode="auto">
            <a:xfrm>
              <a:off x="2100" y="2586"/>
              <a:ext cx="546" cy="4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CE2700"/>
                  </a:solidFill>
                </a:rPr>
                <a:t>Safety</a:t>
              </a:r>
            </a:p>
            <a:p>
              <a:pPr eaLnBrk="0" hangingPunct="0"/>
              <a:r>
                <a:rPr lang="en-US" sz="1800" b="1">
                  <a:solidFill>
                    <a:srgbClr val="CE2700"/>
                  </a:solidFill>
                </a:rPr>
                <a:t>stock</a:t>
              </a:r>
            </a:p>
          </p:txBody>
        </p:sp>
      </p:grpSp>
      <p:sp>
        <p:nvSpPr>
          <p:cNvPr id="4113" name="Rectangle 21"/>
          <p:cNvSpPr>
            <a:spLocks noChangeArrowheads="1"/>
          </p:cNvSpPr>
          <p:nvPr/>
        </p:nvSpPr>
        <p:spPr bwMode="auto">
          <a:xfrm>
            <a:off x="3097213" y="4987925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solidFill>
                  <a:srgbClr val="CE2700"/>
                </a:solidFill>
              </a:rPr>
              <a:t>0</a:t>
            </a:r>
          </a:p>
        </p:txBody>
      </p:sp>
      <p:sp>
        <p:nvSpPr>
          <p:cNvPr id="4114" name="Rectangle 22"/>
          <p:cNvSpPr>
            <a:spLocks noChangeArrowheads="1"/>
          </p:cNvSpPr>
          <p:nvPr/>
        </p:nvSpPr>
        <p:spPr bwMode="auto">
          <a:xfrm>
            <a:off x="4716463" y="4987925"/>
            <a:ext cx="2952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 i="1">
                <a:solidFill>
                  <a:srgbClr val="CE2700"/>
                </a:solidFill>
              </a:rPr>
              <a:t>z</a:t>
            </a:r>
          </a:p>
        </p:txBody>
      </p:sp>
      <p:sp>
        <p:nvSpPr>
          <p:cNvPr id="4115" name="Rectangle 23"/>
          <p:cNvSpPr>
            <a:spLocks noChangeArrowheads="1"/>
          </p:cNvSpPr>
          <p:nvPr/>
        </p:nvSpPr>
        <p:spPr bwMode="auto">
          <a:xfrm>
            <a:off x="5313363" y="3946525"/>
            <a:ext cx="11080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solidFill>
                  <a:srgbClr val="CE2700"/>
                </a:solidFill>
              </a:rPr>
              <a:t>Quantity</a:t>
            </a:r>
          </a:p>
        </p:txBody>
      </p:sp>
      <p:sp>
        <p:nvSpPr>
          <p:cNvPr id="4116" name="Rectangle 24"/>
          <p:cNvSpPr>
            <a:spLocks noChangeArrowheads="1"/>
          </p:cNvSpPr>
          <p:nvPr/>
        </p:nvSpPr>
        <p:spPr bwMode="auto">
          <a:xfrm>
            <a:off x="5427663" y="4987925"/>
            <a:ext cx="942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solidFill>
                  <a:srgbClr val="CE2700"/>
                </a:solidFill>
              </a:rPr>
              <a:t>z-scale</a:t>
            </a:r>
          </a:p>
        </p:txBody>
      </p:sp>
      <p:grpSp>
        <p:nvGrpSpPr>
          <p:cNvPr id="4117" name="Group 25"/>
          <p:cNvGrpSpPr>
            <a:grpSpLocks/>
          </p:cNvGrpSpPr>
          <p:nvPr/>
        </p:nvGrpSpPr>
        <p:grpSpPr bwMode="auto">
          <a:xfrm>
            <a:off x="1944688" y="4005263"/>
            <a:ext cx="1260475" cy="673100"/>
            <a:chOff x="998" y="2319"/>
            <a:chExt cx="794" cy="424"/>
          </a:xfrm>
        </p:grpSpPr>
        <p:sp>
          <p:nvSpPr>
            <p:cNvPr id="4118" name="Rectangle 26"/>
            <p:cNvSpPr>
              <a:spLocks noChangeArrowheads="1"/>
            </p:cNvSpPr>
            <p:nvPr/>
          </p:nvSpPr>
          <p:spPr bwMode="auto">
            <a:xfrm>
              <a:off x="998" y="2341"/>
              <a:ext cx="682" cy="4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CE2700"/>
                  </a:solidFill>
                </a:rPr>
                <a:t>Average</a:t>
              </a:r>
            </a:p>
            <a:p>
              <a:pPr eaLnBrk="0" hangingPunct="0"/>
              <a:r>
                <a:rPr lang="en-US" sz="1800" b="1">
                  <a:solidFill>
                    <a:srgbClr val="CE2700"/>
                  </a:solidFill>
                </a:rPr>
                <a:t>demand</a:t>
              </a:r>
            </a:p>
          </p:txBody>
        </p:sp>
        <p:sp>
          <p:nvSpPr>
            <p:cNvPr id="4119" name="Line 27"/>
            <p:cNvSpPr>
              <a:spLocks noChangeShapeType="1"/>
            </p:cNvSpPr>
            <p:nvPr/>
          </p:nvSpPr>
          <p:spPr bwMode="auto">
            <a:xfrm flipV="1">
              <a:off x="1542" y="2319"/>
              <a:ext cx="250" cy="1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95004" name="Text Box 28"/>
          <p:cNvSpPr txBox="1">
            <a:spLocks noChangeArrowheads="1"/>
          </p:cNvSpPr>
          <p:nvPr/>
        </p:nvSpPr>
        <p:spPr bwMode="auto">
          <a:xfrm>
            <a:off x="287338" y="5670550"/>
            <a:ext cx="9180512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>
                <a:latin typeface="Times New Roman" pitchFamily="18" charset="0"/>
              </a:rPr>
              <a:t>There is a table for z which tells us </a:t>
            </a:r>
          </a:p>
          <a:p>
            <a:pPr>
              <a:buFontTx/>
              <a:buAutoNum type="alphaLcParenR"/>
            </a:pPr>
            <a:r>
              <a:rPr lang="en-US">
                <a:latin typeface="Times New Roman" pitchFamily="18" charset="0"/>
              </a:rPr>
              <a:t>Given any</a:t>
            </a:r>
            <a:r>
              <a:rPr lang="en-US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>
                <a:solidFill>
                  <a:srgbClr val="008000"/>
                </a:solidFill>
                <a:latin typeface="Times New Roman" pitchFamily="18" charset="0"/>
              </a:rPr>
              <a:t>probability of not exceeding z</a:t>
            </a:r>
            <a:r>
              <a:rPr lang="en-US">
                <a:latin typeface="Times New Roman" pitchFamily="18" charset="0"/>
              </a:rPr>
              <a:t>.</a:t>
            </a:r>
            <a:r>
              <a:rPr lang="en-US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>
                <a:latin typeface="Times New Roman" pitchFamily="18" charset="0"/>
              </a:rPr>
              <a:t> What is the value of </a:t>
            </a:r>
            <a:r>
              <a:rPr lang="en-US">
                <a:solidFill>
                  <a:srgbClr val="CC0000"/>
                </a:solidFill>
                <a:latin typeface="Times New Roman" pitchFamily="18" charset="0"/>
              </a:rPr>
              <a:t> z </a:t>
            </a:r>
          </a:p>
          <a:p>
            <a:pPr>
              <a:buFontTx/>
              <a:buAutoNum type="alphaLcParenR"/>
            </a:pPr>
            <a:r>
              <a:rPr lang="en-US">
                <a:latin typeface="Times New Roman" pitchFamily="18" charset="0"/>
              </a:rPr>
              <a:t>Given any</a:t>
            </a:r>
            <a:r>
              <a:rPr lang="en-US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>
                <a:latin typeface="Times New Roman" pitchFamily="18" charset="0"/>
              </a:rPr>
              <a:t>value for</a:t>
            </a:r>
            <a:r>
              <a:rPr lang="en-US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>
                <a:solidFill>
                  <a:srgbClr val="008000"/>
                </a:solidFill>
                <a:latin typeface="Times New Roman" pitchFamily="18" charset="0"/>
              </a:rPr>
              <a:t>z</a:t>
            </a:r>
            <a:r>
              <a:rPr lang="en-US">
                <a:latin typeface="Times New Roman" pitchFamily="18" charset="0"/>
              </a:rPr>
              <a:t>.</a:t>
            </a:r>
            <a:r>
              <a:rPr lang="en-US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>
                <a:latin typeface="Times New Roman" pitchFamily="18" charset="0"/>
              </a:rPr>
              <a:t> What is </a:t>
            </a:r>
            <a:r>
              <a:rPr lang="en-US">
                <a:solidFill>
                  <a:srgbClr val="CC0000"/>
                </a:solidFill>
                <a:latin typeface="Times New Roman" pitchFamily="18" charset="0"/>
              </a:rPr>
              <a:t>the probability of not exceeding z</a:t>
            </a:r>
          </a:p>
        </p:txBody>
      </p:sp>
      <p:graphicFrame>
        <p:nvGraphicFramePr>
          <p:cNvPr id="29" name="Chart 28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688735282"/>
              </p:ext>
            </p:extLst>
          </p:nvPr>
        </p:nvGraphicFramePr>
        <p:xfrm>
          <a:off x="378618" y="1222149"/>
          <a:ext cx="545623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5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95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50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950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50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950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949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949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949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949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4980" grpId="0" build="p"/>
      <p:bldP spid="89500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180975"/>
            <a:ext cx="333375" cy="200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90500" y="1976438"/>
          <a:ext cx="8861425" cy="4297362"/>
        </p:xfrm>
        <a:graphic>
          <a:graphicData uri="http://schemas.openxmlformats.org/presentationml/2006/ole">
            <p:oleObj spid="_x0000_s1030" name="Worksheet" r:id="rId4" imgW="5991149" imgH="2905261" progId="Excel.Sheet.12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cs typeface="Arial" charset="0"/>
              </a:rPr>
              <a:t>Four  Characteristics of Forecasts</a:t>
            </a:r>
          </a:p>
        </p:txBody>
      </p:sp>
      <p:sp>
        <p:nvSpPr>
          <p:cNvPr id="83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341438"/>
            <a:ext cx="8748712" cy="5516562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b="1" smtClean="0">
                <a:solidFill>
                  <a:srgbClr val="CC0000"/>
                </a:solidFill>
              </a:rPr>
              <a:t>Forecasts are usually (always) inaccurate (wrong).</a:t>
            </a:r>
            <a:r>
              <a:rPr lang="en-US" b="1" smtClean="0">
                <a:solidFill>
                  <a:schemeClr val="tx1"/>
                </a:solidFill>
              </a:rPr>
              <a:t> </a:t>
            </a:r>
            <a:r>
              <a:rPr lang="en-US" smtClean="0">
                <a:cs typeface="Times New Roman" pitchFamily="18" charset="0"/>
              </a:rPr>
              <a:t>Because of random noise.</a:t>
            </a:r>
            <a:endParaRPr lang="en-US" smtClean="0"/>
          </a:p>
          <a:p>
            <a:pPr marL="114300" lvl="1" indent="1588">
              <a:lnSpc>
                <a:spcPct val="100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None/>
            </a:pPr>
            <a:endParaRPr lang="en-US" sz="1400" b="1" smtClean="0"/>
          </a:p>
          <a:p>
            <a:pPr marL="0" indent="0">
              <a:lnSpc>
                <a:spcPct val="10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b="1" smtClean="0">
                <a:solidFill>
                  <a:srgbClr val="CC0000"/>
                </a:solidFill>
              </a:rPr>
              <a:t>Forecasts should be accompanied by a measure of forecast error.</a:t>
            </a:r>
            <a:r>
              <a:rPr lang="en-US" b="1" smtClean="0">
                <a:solidFill>
                  <a:schemeClr val="tx1"/>
                </a:solidFill>
              </a:rPr>
              <a:t> </a:t>
            </a:r>
            <a:r>
              <a:rPr lang="en-US" smtClean="0">
                <a:cs typeface="Times New Roman" pitchFamily="18" charset="0"/>
              </a:rPr>
              <a:t>A measure of forecast error (standard deviation) quantifies the manager</a:t>
            </a:r>
            <a:r>
              <a:rPr lang="en-US" smtClean="0">
                <a:latin typeface="Arial" charset="0"/>
                <a:cs typeface="Times New Roman" pitchFamily="18" charset="0"/>
              </a:rPr>
              <a:t>’</a:t>
            </a:r>
            <a:r>
              <a:rPr lang="en-US" smtClean="0">
                <a:cs typeface="Times New Roman" pitchFamily="18" charset="0"/>
              </a:rPr>
              <a:t>s degree of confidence in the forecast.</a:t>
            </a:r>
            <a:endParaRPr lang="en-US" smtClean="0"/>
          </a:p>
          <a:p>
            <a:pPr marL="0" indent="0">
              <a:lnSpc>
                <a:spcPct val="100000"/>
              </a:lnSpc>
              <a:spcBef>
                <a:spcPct val="0"/>
              </a:spcBef>
              <a:buClr>
                <a:schemeClr val="tx1"/>
              </a:buClr>
            </a:pPr>
            <a:endParaRPr lang="en-US" sz="1400" smtClean="0"/>
          </a:p>
          <a:p>
            <a:pPr marL="0" indent="0">
              <a:lnSpc>
                <a:spcPct val="10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b="1" smtClean="0">
                <a:solidFill>
                  <a:srgbClr val="CC0000"/>
                </a:solidFill>
              </a:rPr>
              <a:t>Aggregate forecasts are more accurate than individual forecasts.</a:t>
            </a:r>
            <a:r>
              <a:rPr lang="en-US" b="1" smtClean="0">
                <a:solidFill>
                  <a:schemeClr val="tx1"/>
                </a:solidFill>
              </a:rPr>
              <a:t> </a:t>
            </a:r>
            <a:r>
              <a:rPr lang="en-US" smtClean="0">
                <a:cs typeface="Times New Roman" pitchFamily="18" charset="0"/>
              </a:rPr>
              <a:t>Aggregate forecasts reduce the amount of variability </a:t>
            </a:r>
            <a:r>
              <a:rPr lang="en-US" smtClean="0">
                <a:latin typeface="Arial" charset="0"/>
                <a:cs typeface="Times New Roman" pitchFamily="18" charset="0"/>
              </a:rPr>
              <a:t>–</a:t>
            </a:r>
            <a:r>
              <a:rPr lang="en-US" smtClean="0">
                <a:cs typeface="Times New Roman" pitchFamily="18" charset="0"/>
              </a:rPr>
              <a:t> relative to the aggregate mean demand. StdDev of sum of two variables is less than sum of StdDev of the two variables. </a:t>
            </a:r>
            <a:endParaRPr lang="en-US" smtClean="0"/>
          </a:p>
          <a:p>
            <a:pPr marL="0" indent="0">
              <a:lnSpc>
                <a:spcPct val="100000"/>
              </a:lnSpc>
              <a:spcBef>
                <a:spcPct val="0"/>
              </a:spcBef>
              <a:buClr>
                <a:schemeClr val="tx1"/>
              </a:buClr>
            </a:pPr>
            <a:endParaRPr lang="en-US" sz="1400" smtClean="0"/>
          </a:p>
          <a:p>
            <a:pPr marL="0" indent="0">
              <a:lnSpc>
                <a:spcPct val="10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b="1" smtClean="0">
                <a:solidFill>
                  <a:srgbClr val="CC0000"/>
                </a:solidFill>
              </a:rPr>
              <a:t>Long-range forecasts are less accurate than short-range forecasts.</a:t>
            </a:r>
            <a:r>
              <a:rPr lang="en-US" b="1" smtClean="0">
                <a:solidFill>
                  <a:schemeClr val="tx1"/>
                </a:solidFill>
              </a:rPr>
              <a:t> </a:t>
            </a:r>
            <a:r>
              <a:rPr lang="en-US" smtClean="0"/>
              <a:t>Forecasts further into the future tends to be less accurate than those of more imminent events. As time passes, we get better information, and make better prediction.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303213" y="333375"/>
            <a:ext cx="75580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3200">
                <a:solidFill>
                  <a:schemeClr val="bg1"/>
                </a:solidFill>
                <a:latin typeface="Impact" pitchFamily="34" charset="0"/>
                <a:cs typeface="Arial" charset="0"/>
              </a:rPr>
              <a:t>Demand During Lead Time is Variable N(</a:t>
            </a:r>
            <a:r>
              <a:rPr lang="el-GR" sz="3200" b="1">
                <a:solidFill>
                  <a:schemeClr val="bg1"/>
                </a:solidFill>
                <a:latin typeface="Impact" pitchFamily="34" charset="0"/>
                <a:cs typeface="Arial" charset="0"/>
              </a:rPr>
              <a:t>μ</a:t>
            </a:r>
            <a:r>
              <a:rPr lang="en-US" sz="3200" b="1">
                <a:solidFill>
                  <a:schemeClr val="bg1"/>
                </a:solidFill>
                <a:latin typeface="Impact" pitchFamily="34" charset="0"/>
                <a:cs typeface="Arial" charset="0"/>
              </a:rPr>
              <a:t>,</a:t>
            </a:r>
            <a:r>
              <a:rPr lang="el-GR" sz="3200" b="1">
                <a:solidFill>
                  <a:schemeClr val="bg1"/>
                </a:solidFill>
                <a:latin typeface="Impact" pitchFamily="34" charset="0"/>
                <a:cs typeface="Arial" charset="0"/>
              </a:rPr>
              <a:t>σ</a:t>
            </a:r>
            <a:r>
              <a:rPr lang="en-US" sz="3200">
                <a:solidFill>
                  <a:schemeClr val="bg1"/>
                </a:solidFill>
                <a:latin typeface="Impact" pitchFamily="34" charset="0"/>
                <a:cs typeface="Arial" charset="0"/>
              </a:rPr>
              <a:t>) 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>
            <p:ph sz="quarter" idx="2"/>
          </p:nvPr>
        </p:nvGraphicFramePr>
        <p:xfrm>
          <a:off x="6981825" y="2987675"/>
          <a:ext cx="122238" cy="201613"/>
        </p:xfrm>
        <a:graphic>
          <a:graphicData uri="http://schemas.openxmlformats.org/presentationml/2006/ole">
            <p:oleObj spid="_x0000_s2055" name="Equation" r:id="rId4" imgW="114102" imgH="177492" progId="">
              <p:embed/>
            </p:oleObj>
          </a:graphicData>
        </a:graphic>
      </p:graphicFrame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95288" y="1325563"/>
            <a:ext cx="874871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>
                <a:latin typeface="Times New Roman" pitchFamily="18" charset="0"/>
              </a:rPr>
              <a:t>Demand of sand during lead time has an average of 50 tons.</a:t>
            </a:r>
          </a:p>
          <a:p>
            <a:r>
              <a:rPr lang="en-US" sz="2800">
                <a:latin typeface="Times New Roman" pitchFamily="18" charset="0"/>
              </a:rPr>
              <a:t>Standard deviation of demand during lead time is 5 tons</a:t>
            </a:r>
          </a:p>
          <a:p>
            <a:r>
              <a:rPr lang="en-US" sz="2800">
                <a:latin typeface="Times New Roman" pitchFamily="18" charset="0"/>
              </a:rPr>
              <a:t>Assuming that the management is willing to accept a risk no more that 5%.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250825" y="296863"/>
            <a:ext cx="85693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>
                <a:solidFill>
                  <a:schemeClr val="bg1"/>
                </a:solidFill>
                <a:latin typeface="Impact" pitchFamily="34" charset="0"/>
              </a:rPr>
              <a:t>Forecast and a  Measure of Forecast Error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xfrm>
            <a:off x="358775" y="1196975"/>
            <a:ext cx="8497888" cy="863600"/>
          </a:xfrm>
        </p:spPr>
        <p:txBody>
          <a:bodyPr/>
          <a:lstStyle/>
          <a:p>
            <a:pPr eaLnBrk="1" hangingPunct="1"/>
            <a:r>
              <a:rPr lang="en-US" sz="2500" b="1" smtClean="0"/>
              <a:t>Forecasts should be accompanied by a measure of forecast error</a:t>
            </a:r>
          </a:p>
        </p:txBody>
      </p:sp>
      <p:pic>
        <p:nvPicPr>
          <p:cNvPr id="96256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565400"/>
            <a:ext cx="2819400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565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3250" y="2805113"/>
            <a:ext cx="1876425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625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62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2"/>
          <p:cNvSpPr>
            <a:spLocks noChangeShapeType="1"/>
          </p:cNvSpPr>
          <p:nvPr/>
        </p:nvSpPr>
        <p:spPr bwMode="auto">
          <a:xfrm>
            <a:off x="1908175" y="5145088"/>
            <a:ext cx="48958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1" name="Line 3"/>
          <p:cNvSpPr>
            <a:spLocks noChangeShapeType="1"/>
          </p:cNvSpPr>
          <p:nvPr/>
        </p:nvSpPr>
        <p:spPr bwMode="auto">
          <a:xfrm flipV="1">
            <a:off x="1908175" y="1868488"/>
            <a:ext cx="0" cy="3311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8596" name="Oval 4"/>
          <p:cNvSpPr>
            <a:spLocks noChangeArrowheads="1"/>
          </p:cNvSpPr>
          <p:nvPr/>
        </p:nvSpPr>
        <p:spPr bwMode="auto">
          <a:xfrm>
            <a:off x="1909763" y="1868488"/>
            <a:ext cx="34925" cy="36512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8597" name="Oval 5"/>
          <p:cNvSpPr>
            <a:spLocks noChangeArrowheads="1"/>
          </p:cNvSpPr>
          <p:nvPr/>
        </p:nvSpPr>
        <p:spPr bwMode="auto">
          <a:xfrm>
            <a:off x="2089150" y="2047875"/>
            <a:ext cx="34925" cy="36513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8598" name="Oval 6"/>
          <p:cNvSpPr>
            <a:spLocks noChangeArrowheads="1"/>
          </p:cNvSpPr>
          <p:nvPr/>
        </p:nvSpPr>
        <p:spPr bwMode="auto">
          <a:xfrm>
            <a:off x="2268538" y="2227263"/>
            <a:ext cx="34925" cy="36512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8599" name="Oval 7"/>
          <p:cNvSpPr>
            <a:spLocks noChangeArrowheads="1"/>
          </p:cNvSpPr>
          <p:nvPr/>
        </p:nvSpPr>
        <p:spPr bwMode="auto">
          <a:xfrm>
            <a:off x="2447925" y="2406650"/>
            <a:ext cx="34925" cy="36513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8600" name="Oval 8"/>
          <p:cNvSpPr>
            <a:spLocks noChangeArrowheads="1"/>
          </p:cNvSpPr>
          <p:nvPr/>
        </p:nvSpPr>
        <p:spPr bwMode="auto">
          <a:xfrm>
            <a:off x="2627313" y="2586038"/>
            <a:ext cx="34925" cy="36512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8601" name="Oval 9"/>
          <p:cNvSpPr>
            <a:spLocks noChangeArrowheads="1"/>
          </p:cNvSpPr>
          <p:nvPr/>
        </p:nvSpPr>
        <p:spPr bwMode="auto">
          <a:xfrm>
            <a:off x="2806700" y="2765425"/>
            <a:ext cx="34925" cy="36513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8602" name="Oval 10"/>
          <p:cNvSpPr>
            <a:spLocks noChangeArrowheads="1"/>
          </p:cNvSpPr>
          <p:nvPr/>
        </p:nvSpPr>
        <p:spPr bwMode="auto">
          <a:xfrm>
            <a:off x="2986088" y="2944813"/>
            <a:ext cx="34925" cy="36512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8603" name="Oval 11"/>
          <p:cNvSpPr>
            <a:spLocks noChangeArrowheads="1"/>
          </p:cNvSpPr>
          <p:nvPr/>
        </p:nvSpPr>
        <p:spPr bwMode="auto">
          <a:xfrm>
            <a:off x="3165475" y="3124200"/>
            <a:ext cx="34925" cy="36513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8604" name="Oval 12"/>
          <p:cNvSpPr>
            <a:spLocks noChangeArrowheads="1"/>
          </p:cNvSpPr>
          <p:nvPr/>
        </p:nvSpPr>
        <p:spPr bwMode="auto">
          <a:xfrm>
            <a:off x="3344863" y="3303588"/>
            <a:ext cx="34925" cy="36512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8605" name="Oval 13"/>
          <p:cNvSpPr>
            <a:spLocks noChangeArrowheads="1"/>
          </p:cNvSpPr>
          <p:nvPr/>
        </p:nvSpPr>
        <p:spPr bwMode="auto">
          <a:xfrm>
            <a:off x="3524250" y="3482975"/>
            <a:ext cx="34925" cy="36513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8606" name="Oval 14"/>
          <p:cNvSpPr>
            <a:spLocks noChangeArrowheads="1"/>
          </p:cNvSpPr>
          <p:nvPr/>
        </p:nvSpPr>
        <p:spPr bwMode="auto">
          <a:xfrm>
            <a:off x="3703638" y="3662363"/>
            <a:ext cx="34925" cy="36512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8607" name="Oval 15"/>
          <p:cNvSpPr>
            <a:spLocks noChangeArrowheads="1"/>
          </p:cNvSpPr>
          <p:nvPr/>
        </p:nvSpPr>
        <p:spPr bwMode="auto">
          <a:xfrm>
            <a:off x="3883025" y="3841750"/>
            <a:ext cx="34925" cy="36513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8608" name="Oval 16"/>
          <p:cNvSpPr>
            <a:spLocks noChangeArrowheads="1"/>
          </p:cNvSpPr>
          <p:nvPr/>
        </p:nvSpPr>
        <p:spPr bwMode="auto">
          <a:xfrm>
            <a:off x="4062413" y="4021138"/>
            <a:ext cx="34925" cy="36512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8609" name="Oval 17"/>
          <p:cNvSpPr>
            <a:spLocks noChangeArrowheads="1"/>
          </p:cNvSpPr>
          <p:nvPr/>
        </p:nvSpPr>
        <p:spPr bwMode="auto">
          <a:xfrm>
            <a:off x="4241800" y="4200525"/>
            <a:ext cx="34925" cy="36513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8610" name="Oval 18"/>
          <p:cNvSpPr>
            <a:spLocks noChangeArrowheads="1"/>
          </p:cNvSpPr>
          <p:nvPr/>
        </p:nvSpPr>
        <p:spPr bwMode="auto">
          <a:xfrm>
            <a:off x="4421188" y="4379913"/>
            <a:ext cx="34925" cy="36512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8611" name="Oval 19"/>
          <p:cNvSpPr>
            <a:spLocks noChangeArrowheads="1"/>
          </p:cNvSpPr>
          <p:nvPr/>
        </p:nvSpPr>
        <p:spPr bwMode="auto">
          <a:xfrm>
            <a:off x="4600575" y="4559300"/>
            <a:ext cx="34925" cy="36513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8612" name="Oval 20"/>
          <p:cNvSpPr>
            <a:spLocks noChangeArrowheads="1"/>
          </p:cNvSpPr>
          <p:nvPr/>
        </p:nvSpPr>
        <p:spPr bwMode="auto">
          <a:xfrm>
            <a:off x="4779963" y="4738688"/>
            <a:ext cx="34925" cy="36512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8613" name="Oval 21"/>
          <p:cNvSpPr>
            <a:spLocks noChangeArrowheads="1"/>
          </p:cNvSpPr>
          <p:nvPr/>
        </p:nvSpPr>
        <p:spPr bwMode="auto">
          <a:xfrm>
            <a:off x="4959350" y="4918075"/>
            <a:ext cx="34925" cy="36513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8614" name="Oval 22"/>
          <p:cNvSpPr>
            <a:spLocks noChangeArrowheads="1"/>
          </p:cNvSpPr>
          <p:nvPr/>
        </p:nvSpPr>
        <p:spPr bwMode="auto">
          <a:xfrm>
            <a:off x="5138738" y="5097463"/>
            <a:ext cx="34925" cy="36512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8615" name="Line 23"/>
          <p:cNvSpPr>
            <a:spLocks noChangeShapeType="1"/>
          </p:cNvSpPr>
          <p:nvPr/>
        </p:nvSpPr>
        <p:spPr bwMode="auto">
          <a:xfrm flipH="1">
            <a:off x="3887788" y="5145088"/>
            <a:ext cx="129540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8616" name="Line 24"/>
          <p:cNvSpPr>
            <a:spLocks noChangeShapeType="1"/>
          </p:cNvSpPr>
          <p:nvPr/>
        </p:nvSpPr>
        <p:spPr bwMode="auto">
          <a:xfrm flipH="1">
            <a:off x="3887788" y="3848100"/>
            <a:ext cx="0" cy="1331913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3" name="Text Box 25"/>
          <p:cNvSpPr txBox="1">
            <a:spLocks noChangeArrowheads="1"/>
          </p:cNvSpPr>
          <p:nvPr/>
        </p:nvSpPr>
        <p:spPr bwMode="auto">
          <a:xfrm>
            <a:off x="5967413" y="5108575"/>
            <a:ext cx="692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800"/>
              <a:t>Time</a:t>
            </a:r>
          </a:p>
        </p:txBody>
      </p:sp>
      <p:sp>
        <p:nvSpPr>
          <p:cNvPr id="22554" name="Text Box 26"/>
          <p:cNvSpPr txBox="1">
            <a:spLocks noChangeArrowheads="1"/>
          </p:cNvSpPr>
          <p:nvPr/>
        </p:nvSpPr>
        <p:spPr bwMode="auto">
          <a:xfrm rot="-5400000">
            <a:off x="1162844" y="1893094"/>
            <a:ext cx="1123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800"/>
              <a:t>Inventory</a:t>
            </a:r>
          </a:p>
        </p:txBody>
      </p:sp>
      <p:sp>
        <p:nvSpPr>
          <p:cNvPr id="22555" name="Text Box 28"/>
          <p:cNvSpPr txBox="1">
            <a:spLocks noChangeArrowheads="1"/>
          </p:cNvSpPr>
          <p:nvPr/>
        </p:nvSpPr>
        <p:spPr bwMode="auto">
          <a:xfrm>
            <a:off x="431800" y="404813"/>
            <a:ext cx="81724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>
                <a:solidFill>
                  <a:schemeClr val="bg1"/>
                </a:solidFill>
                <a:latin typeface="Impact" pitchFamily="34" charset="0"/>
                <a:cs typeface="Arial" charset="0"/>
              </a:rPr>
              <a:t>Demand During Lead Time</a:t>
            </a:r>
            <a:r>
              <a:rPr lang="en-US" sz="3200" b="1"/>
              <a:t> </a:t>
            </a:r>
            <a:endParaRPr lang="en-US" sz="2800"/>
          </a:p>
        </p:txBody>
      </p:sp>
      <p:sp>
        <p:nvSpPr>
          <p:cNvPr id="878621" name="AutoShape 29"/>
          <p:cNvSpPr>
            <a:spLocks/>
          </p:cNvSpPr>
          <p:nvPr/>
        </p:nvSpPr>
        <p:spPr bwMode="auto">
          <a:xfrm>
            <a:off x="3240088" y="3860800"/>
            <a:ext cx="576262" cy="1260475"/>
          </a:xfrm>
          <a:prstGeom prst="leftBrace">
            <a:avLst>
              <a:gd name="adj1" fmla="val 18380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8622" name="Text Box 30"/>
          <p:cNvSpPr txBox="1">
            <a:spLocks noChangeArrowheads="1"/>
          </p:cNvSpPr>
          <p:nvPr/>
        </p:nvSpPr>
        <p:spPr bwMode="auto">
          <a:xfrm>
            <a:off x="1943100" y="4184650"/>
            <a:ext cx="13684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800"/>
              <a:t>Demand during LT</a:t>
            </a:r>
          </a:p>
        </p:txBody>
      </p:sp>
      <p:sp>
        <p:nvSpPr>
          <p:cNvPr id="878623" name="Text Box 31"/>
          <p:cNvSpPr txBox="1">
            <a:spLocks noChangeArrowheads="1"/>
          </p:cNvSpPr>
          <p:nvPr/>
        </p:nvSpPr>
        <p:spPr bwMode="auto">
          <a:xfrm>
            <a:off x="3779838" y="5157788"/>
            <a:ext cx="16557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800"/>
              <a:t> Lead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78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78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78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78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78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78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78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78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78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78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87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878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878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878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87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878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87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87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87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87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878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878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878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878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8596" grpId="0" animBg="1"/>
      <p:bldP spid="878597" grpId="0" animBg="1"/>
      <p:bldP spid="878598" grpId="0" animBg="1"/>
      <p:bldP spid="878599" grpId="0" animBg="1"/>
      <p:bldP spid="878600" grpId="0" animBg="1"/>
      <p:bldP spid="878601" grpId="0" animBg="1"/>
      <p:bldP spid="878602" grpId="0" animBg="1"/>
      <p:bldP spid="878603" grpId="0" animBg="1"/>
      <p:bldP spid="878604" grpId="0" animBg="1"/>
      <p:bldP spid="878605" grpId="0" animBg="1"/>
      <p:bldP spid="878606" grpId="0" animBg="1"/>
      <p:bldP spid="878607" grpId="0" animBg="1"/>
      <p:bldP spid="878608" grpId="0" animBg="1"/>
      <p:bldP spid="878609" grpId="0" animBg="1"/>
      <p:bldP spid="878610" grpId="0" animBg="1"/>
      <p:bldP spid="878611" grpId="0" animBg="1"/>
      <p:bldP spid="878612" grpId="0" animBg="1"/>
      <p:bldP spid="878613" grpId="0" animBg="1"/>
      <p:bldP spid="878614" grpId="0" animBg="1"/>
      <p:bldP spid="878615" grpId="0" animBg="1"/>
      <p:bldP spid="878616" grpId="0" animBg="1"/>
      <p:bldP spid="878621" grpId="0" animBg="1"/>
      <p:bldP spid="878622" grpId="0"/>
      <p:bldP spid="8786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Line 2"/>
          <p:cNvSpPr>
            <a:spLocks noChangeShapeType="1"/>
          </p:cNvSpPr>
          <p:nvPr/>
        </p:nvSpPr>
        <p:spPr bwMode="auto">
          <a:xfrm>
            <a:off x="1860550" y="5440363"/>
            <a:ext cx="62642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Line 3"/>
          <p:cNvSpPr>
            <a:spLocks noChangeShapeType="1"/>
          </p:cNvSpPr>
          <p:nvPr/>
        </p:nvSpPr>
        <p:spPr bwMode="auto">
          <a:xfrm flipV="1">
            <a:off x="1835150" y="2163763"/>
            <a:ext cx="0" cy="3311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556" name="Group 4"/>
          <p:cNvGrpSpPr>
            <a:grpSpLocks/>
          </p:cNvGrpSpPr>
          <p:nvPr/>
        </p:nvGrpSpPr>
        <p:grpSpPr bwMode="auto">
          <a:xfrm>
            <a:off x="1836738" y="2163763"/>
            <a:ext cx="1828800" cy="1830387"/>
            <a:chOff x="273" y="482"/>
            <a:chExt cx="1152" cy="1153"/>
          </a:xfrm>
        </p:grpSpPr>
        <p:sp>
          <p:nvSpPr>
            <p:cNvPr id="23569" name="Oval 5"/>
            <p:cNvSpPr>
              <a:spLocks noChangeArrowheads="1"/>
            </p:cNvSpPr>
            <p:nvPr/>
          </p:nvSpPr>
          <p:spPr bwMode="auto">
            <a:xfrm>
              <a:off x="273" y="482"/>
              <a:ext cx="22" cy="23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0" name="Oval 6"/>
            <p:cNvSpPr>
              <a:spLocks noChangeArrowheads="1"/>
            </p:cNvSpPr>
            <p:nvPr/>
          </p:nvSpPr>
          <p:spPr bwMode="auto">
            <a:xfrm>
              <a:off x="386" y="595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1" name="Oval 7"/>
            <p:cNvSpPr>
              <a:spLocks noChangeArrowheads="1"/>
            </p:cNvSpPr>
            <p:nvPr/>
          </p:nvSpPr>
          <p:spPr bwMode="auto">
            <a:xfrm>
              <a:off x="499" y="708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2" name="Oval 8"/>
            <p:cNvSpPr>
              <a:spLocks noChangeArrowheads="1"/>
            </p:cNvSpPr>
            <p:nvPr/>
          </p:nvSpPr>
          <p:spPr bwMode="auto">
            <a:xfrm>
              <a:off x="612" y="821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3" name="Oval 9"/>
            <p:cNvSpPr>
              <a:spLocks noChangeArrowheads="1"/>
            </p:cNvSpPr>
            <p:nvPr/>
          </p:nvSpPr>
          <p:spPr bwMode="auto">
            <a:xfrm>
              <a:off x="725" y="934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4" name="Oval 10"/>
            <p:cNvSpPr>
              <a:spLocks noChangeArrowheads="1"/>
            </p:cNvSpPr>
            <p:nvPr/>
          </p:nvSpPr>
          <p:spPr bwMode="auto">
            <a:xfrm>
              <a:off x="838" y="1047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5" name="Oval 11"/>
            <p:cNvSpPr>
              <a:spLocks noChangeArrowheads="1"/>
            </p:cNvSpPr>
            <p:nvPr/>
          </p:nvSpPr>
          <p:spPr bwMode="auto">
            <a:xfrm>
              <a:off x="951" y="1160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6" name="Oval 12"/>
            <p:cNvSpPr>
              <a:spLocks noChangeArrowheads="1"/>
            </p:cNvSpPr>
            <p:nvPr/>
          </p:nvSpPr>
          <p:spPr bwMode="auto">
            <a:xfrm>
              <a:off x="1064" y="1273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7" name="Oval 13"/>
            <p:cNvSpPr>
              <a:spLocks noChangeArrowheads="1"/>
            </p:cNvSpPr>
            <p:nvPr/>
          </p:nvSpPr>
          <p:spPr bwMode="auto">
            <a:xfrm>
              <a:off x="1177" y="1386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8" name="Oval 14"/>
            <p:cNvSpPr>
              <a:spLocks noChangeArrowheads="1"/>
            </p:cNvSpPr>
            <p:nvPr/>
          </p:nvSpPr>
          <p:spPr bwMode="auto">
            <a:xfrm>
              <a:off x="1290" y="1499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9" name="Oval 15"/>
            <p:cNvSpPr>
              <a:spLocks noChangeArrowheads="1"/>
            </p:cNvSpPr>
            <p:nvPr/>
          </p:nvSpPr>
          <p:spPr bwMode="auto">
            <a:xfrm>
              <a:off x="1403" y="1612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80656" name="Oval 16"/>
          <p:cNvSpPr>
            <a:spLocks noChangeArrowheads="1"/>
          </p:cNvSpPr>
          <p:nvPr/>
        </p:nvSpPr>
        <p:spPr bwMode="auto">
          <a:xfrm>
            <a:off x="3810000" y="4137025"/>
            <a:ext cx="34925" cy="36513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0657" name="Oval 17"/>
          <p:cNvSpPr>
            <a:spLocks noChangeArrowheads="1"/>
          </p:cNvSpPr>
          <p:nvPr/>
        </p:nvSpPr>
        <p:spPr bwMode="auto">
          <a:xfrm>
            <a:off x="3989388" y="4316413"/>
            <a:ext cx="34925" cy="36512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0658" name="Oval 18"/>
          <p:cNvSpPr>
            <a:spLocks noChangeArrowheads="1"/>
          </p:cNvSpPr>
          <p:nvPr/>
        </p:nvSpPr>
        <p:spPr bwMode="auto">
          <a:xfrm>
            <a:off x="4168775" y="4495800"/>
            <a:ext cx="34925" cy="36513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0659" name="Oval 19"/>
          <p:cNvSpPr>
            <a:spLocks noChangeArrowheads="1"/>
          </p:cNvSpPr>
          <p:nvPr/>
        </p:nvSpPr>
        <p:spPr bwMode="auto">
          <a:xfrm>
            <a:off x="4348163" y="4675188"/>
            <a:ext cx="34925" cy="36512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0660" name="Oval 20"/>
          <p:cNvSpPr>
            <a:spLocks noChangeArrowheads="1"/>
          </p:cNvSpPr>
          <p:nvPr/>
        </p:nvSpPr>
        <p:spPr bwMode="auto">
          <a:xfrm>
            <a:off x="4527550" y="4854575"/>
            <a:ext cx="34925" cy="36513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0661" name="Oval 21"/>
          <p:cNvSpPr>
            <a:spLocks noChangeArrowheads="1"/>
          </p:cNvSpPr>
          <p:nvPr/>
        </p:nvSpPr>
        <p:spPr bwMode="auto">
          <a:xfrm>
            <a:off x="4706938" y="5033963"/>
            <a:ext cx="34925" cy="36512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0662" name="Oval 22"/>
          <p:cNvSpPr>
            <a:spLocks noChangeArrowheads="1"/>
          </p:cNvSpPr>
          <p:nvPr/>
        </p:nvSpPr>
        <p:spPr bwMode="auto">
          <a:xfrm>
            <a:off x="4886325" y="5213350"/>
            <a:ext cx="34925" cy="36513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0663" name="Oval 23"/>
          <p:cNvSpPr>
            <a:spLocks noChangeArrowheads="1"/>
          </p:cNvSpPr>
          <p:nvPr/>
        </p:nvSpPr>
        <p:spPr bwMode="auto">
          <a:xfrm>
            <a:off x="5065713" y="5392738"/>
            <a:ext cx="34925" cy="36512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Line 24"/>
          <p:cNvSpPr>
            <a:spLocks noChangeShapeType="1"/>
          </p:cNvSpPr>
          <p:nvPr/>
        </p:nvSpPr>
        <p:spPr bwMode="auto">
          <a:xfrm flipH="1">
            <a:off x="3779838" y="5511800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6" name="Line 25"/>
          <p:cNvSpPr>
            <a:spLocks noChangeShapeType="1"/>
          </p:cNvSpPr>
          <p:nvPr/>
        </p:nvSpPr>
        <p:spPr bwMode="auto">
          <a:xfrm flipH="1">
            <a:off x="3814763" y="4143375"/>
            <a:ext cx="0" cy="12604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Text Box 26"/>
          <p:cNvSpPr txBox="1">
            <a:spLocks noChangeArrowheads="1"/>
          </p:cNvSpPr>
          <p:nvPr/>
        </p:nvSpPr>
        <p:spPr bwMode="auto">
          <a:xfrm>
            <a:off x="3995738" y="5475288"/>
            <a:ext cx="450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800"/>
              <a:t>LT</a:t>
            </a:r>
          </a:p>
        </p:txBody>
      </p:sp>
      <p:sp>
        <p:nvSpPr>
          <p:cNvPr id="23568" name="Text Box 28"/>
          <p:cNvSpPr txBox="1">
            <a:spLocks noChangeArrowheads="1"/>
          </p:cNvSpPr>
          <p:nvPr/>
        </p:nvSpPr>
        <p:spPr bwMode="auto">
          <a:xfrm>
            <a:off x="304800" y="325438"/>
            <a:ext cx="76819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3200">
                <a:solidFill>
                  <a:schemeClr val="bg1"/>
                </a:solidFill>
                <a:latin typeface="Impact" pitchFamily="34" charset="0"/>
                <a:cs typeface="Arial" charset="0"/>
              </a:rPr>
              <a:t>ROP  when Demand During Lead Time is Fixed</a:t>
            </a:r>
            <a:r>
              <a:rPr lang="en-US" sz="3200" b="1"/>
              <a:t> 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80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80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80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80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80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8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80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80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56" grpId="0" animBg="1"/>
      <p:bldP spid="880657" grpId="0" animBg="1"/>
      <p:bldP spid="880658" grpId="0" animBg="1"/>
      <p:bldP spid="880659" grpId="0" animBg="1"/>
      <p:bldP spid="880660" grpId="0" animBg="1"/>
      <p:bldP spid="880661" grpId="0" animBg="1"/>
      <p:bldP spid="880662" grpId="0" animBg="1"/>
      <p:bldP spid="88066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Line 2"/>
          <p:cNvSpPr>
            <a:spLocks noChangeShapeType="1"/>
          </p:cNvSpPr>
          <p:nvPr/>
        </p:nvSpPr>
        <p:spPr bwMode="auto">
          <a:xfrm>
            <a:off x="1692275" y="5367338"/>
            <a:ext cx="6119813" cy="47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Line 3"/>
          <p:cNvSpPr>
            <a:spLocks noChangeShapeType="1"/>
          </p:cNvSpPr>
          <p:nvPr/>
        </p:nvSpPr>
        <p:spPr bwMode="auto">
          <a:xfrm flipV="1">
            <a:off x="1704975" y="2090738"/>
            <a:ext cx="0" cy="3311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4580" name="Group 4"/>
          <p:cNvGrpSpPr>
            <a:grpSpLocks/>
          </p:cNvGrpSpPr>
          <p:nvPr/>
        </p:nvGrpSpPr>
        <p:grpSpPr bwMode="auto">
          <a:xfrm>
            <a:off x="1706563" y="2090738"/>
            <a:ext cx="1828800" cy="1830387"/>
            <a:chOff x="273" y="482"/>
            <a:chExt cx="1152" cy="1153"/>
          </a:xfrm>
        </p:grpSpPr>
        <p:sp>
          <p:nvSpPr>
            <p:cNvPr id="24591" name="Oval 5"/>
            <p:cNvSpPr>
              <a:spLocks noChangeArrowheads="1"/>
            </p:cNvSpPr>
            <p:nvPr/>
          </p:nvSpPr>
          <p:spPr bwMode="auto">
            <a:xfrm>
              <a:off x="273" y="482"/>
              <a:ext cx="22" cy="23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2" name="Oval 6"/>
            <p:cNvSpPr>
              <a:spLocks noChangeArrowheads="1"/>
            </p:cNvSpPr>
            <p:nvPr/>
          </p:nvSpPr>
          <p:spPr bwMode="auto">
            <a:xfrm>
              <a:off x="386" y="595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3" name="Oval 7"/>
            <p:cNvSpPr>
              <a:spLocks noChangeArrowheads="1"/>
            </p:cNvSpPr>
            <p:nvPr/>
          </p:nvSpPr>
          <p:spPr bwMode="auto">
            <a:xfrm>
              <a:off x="499" y="708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4" name="Oval 8"/>
            <p:cNvSpPr>
              <a:spLocks noChangeArrowheads="1"/>
            </p:cNvSpPr>
            <p:nvPr/>
          </p:nvSpPr>
          <p:spPr bwMode="auto">
            <a:xfrm>
              <a:off x="612" y="821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5" name="Oval 9"/>
            <p:cNvSpPr>
              <a:spLocks noChangeArrowheads="1"/>
            </p:cNvSpPr>
            <p:nvPr/>
          </p:nvSpPr>
          <p:spPr bwMode="auto">
            <a:xfrm>
              <a:off x="725" y="934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6" name="Oval 10"/>
            <p:cNvSpPr>
              <a:spLocks noChangeArrowheads="1"/>
            </p:cNvSpPr>
            <p:nvPr/>
          </p:nvSpPr>
          <p:spPr bwMode="auto">
            <a:xfrm>
              <a:off x="838" y="1047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7" name="Oval 11"/>
            <p:cNvSpPr>
              <a:spLocks noChangeArrowheads="1"/>
            </p:cNvSpPr>
            <p:nvPr/>
          </p:nvSpPr>
          <p:spPr bwMode="auto">
            <a:xfrm>
              <a:off x="951" y="1160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8" name="Oval 12"/>
            <p:cNvSpPr>
              <a:spLocks noChangeArrowheads="1"/>
            </p:cNvSpPr>
            <p:nvPr/>
          </p:nvSpPr>
          <p:spPr bwMode="auto">
            <a:xfrm>
              <a:off x="1064" y="1273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9" name="Oval 13"/>
            <p:cNvSpPr>
              <a:spLocks noChangeArrowheads="1"/>
            </p:cNvSpPr>
            <p:nvPr/>
          </p:nvSpPr>
          <p:spPr bwMode="auto">
            <a:xfrm>
              <a:off x="1177" y="1386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0" name="Oval 14"/>
            <p:cNvSpPr>
              <a:spLocks noChangeArrowheads="1"/>
            </p:cNvSpPr>
            <p:nvPr/>
          </p:nvSpPr>
          <p:spPr bwMode="auto">
            <a:xfrm>
              <a:off x="1290" y="1499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1" name="Oval 15"/>
            <p:cNvSpPr>
              <a:spLocks noChangeArrowheads="1"/>
            </p:cNvSpPr>
            <p:nvPr/>
          </p:nvSpPr>
          <p:spPr bwMode="auto">
            <a:xfrm>
              <a:off x="1403" y="1612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82704" name="Oval 16"/>
          <p:cNvSpPr>
            <a:spLocks noChangeArrowheads="1"/>
          </p:cNvSpPr>
          <p:nvPr/>
        </p:nvSpPr>
        <p:spPr bwMode="auto">
          <a:xfrm>
            <a:off x="3679825" y="4064000"/>
            <a:ext cx="34925" cy="36513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2705" name="Oval 17"/>
          <p:cNvSpPr>
            <a:spLocks noChangeArrowheads="1"/>
          </p:cNvSpPr>
          <p:nvPr/>
        </p:nvSpPr>
        <p:spPr bwMode="auto">
          <a:xfrm>
            <a:off x="3859213" y="4394200"/>
            <a:ext cx="34925" cy="36513"/>
          </a:xfrm>
          <a:prstGeom prst="ellipse">
            <a:avLst/>
          </a:prstGeom>
          <a:solidFill>
            <a:srgbClr val="CC0000"/>
          </a:solidFill>
          <a:ln w="12700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2706" name="Oval 18"/>
          <p:cNvSpPr>
            <a:spLocks noChangeArrowheads="1"/>
          </p:cNvSpPr>
          <p:nvPr/>
        </p:nvSpPr>
        <p:spPr bwMode="auto">
          <a:xfrm>
            <a:off x="4038600" y="4754563"/>
            <a:ext cx="34925" cy="36512"/>
          </a:xfrm>
          <a:prstGeom prst="ellipse">
            <a:avLst/>
          </a:prstGeom>
          <a:solidFill>
            <a:srgbClr val="CC0000"/>
          </a:solidFill>
          <a:ln w="12700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2707" name="Oval 19"/>
          <p:cNvSpPr>
            <a:spLocks noChangeArrowheads="1"/>
          </p:cNvSpPr>
          <p:nvPr/>
        </p:nvSpPr>
        <p:spPr bwMode="auto">
          <a:xfrm>
            <a:off x="4205288" y="5113338"/>
            <a:ext cx="34925" cy="36512"/>
          </a:xfrm>
          <a:prstGeom prst="ellipse">
            <a:avLst/>
          </a:prstGeom>
          <a:solidFill>
            <a:srgbClr val="CC0000"/>
          </a:solidFill>
          <a:ln w="12700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2708" name="Oval 20"/>
          <p:cNvSpPr>
            <a:spLocks noChangeArrowheads="1"/>
          </p:cNvSpPr>
          <p:nvPr/>
        </p:nvSpPr>
        <p:spPr bwMode="auto">
          <a:xfrm>
            <a:off x="4384675" y="5222875"/>
            <a:ext cx="34925" cy="36513"/>
          </a:xfrm>
          <a:prstGeom prst="ellipse">
            <a:avLst/>
          </a:prstGeom>
          <a:solidFill>
            <a:srgbClr val="CC0000"/>
          </a:solidFill>
          <a:ln w="12700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2709" name="Oval 21"/>
          <p:cNvSpPr>
            <a:spLocks noChangeArrowheads="1"/>
          </p:cNvSpPr>
          <p:nvPr/>
        </p:nvSpPr>
        <p:spPr bwMode="auto">
          <a:xfrm>
            <a:off x="4576763" y="5330825"/>
            <a:ext cx="34925" cy="36513"/>
          </a:xfrm>
          <a:prstGeom prst="ellipse">
            <a:avLst/>
          </a:prstGeom>
          <a:solidFill>
            <a:srgbClr val="CC0000"/>
          </a:solidFill>
          <a:ln w="12700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Line 22"/>
          <p:cNvSpPr>
            <a:spLocks noChangeShapeType="1"/>
          </p:cNvSpPr>
          <p:nvPr/>
        </p:nvSpPr>
        <p:spPr bwMode="auto">
          <a:xfrm flipH="1">
            <a:off x="3649663" y="5438775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Line 23"/>
          <p:cNvSpPr>
            <a:spLocks noChangeShapeType="1"/>
          </p:cNvSpPr>
          <p:nvPr/>
        </p:nvSpPr>
        <p:spPr bwMode="auto">
          <a:xfrm flipH="1">
            <a:off x="3684588" y="4070350"/>
            <a:ext cx="0" cy="12604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Text Box 24"/>
          <p:cNvSpPr txBox="1">
            <a:spLocks noChangeArrowheads="1"/>
          </p:cNvSpPr>
          <p:nvPr/>
        </p:nvSpPr>
        <p:spPr bwMode="auto">
          <a:xfrm>
            <a:off x="3865563" y="5402263"/>
            <a:ext cx="450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800"/>
              <a:t>LT</a:t>
            </a:r>
          </a:p>
        </p:txBody>
      </p:sp>
      <p:sp>
        <p:nvSpPr>
          <p:cNvPr id="24590" name="Text Box 26"/>
          <p:cNvSpPr txBox="1">
            <a:spLocks noChangeArrowheads="1"/>
          </p:cNvSpPr>
          <p:nvPr/>
        </p:nvSpPr>
        <p:spPr bwMode="auto">
          <a:xfrm>
            <a:off x="287338" y="333375"/>
            <a:ext cx="64166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3200">
                <a:solidFill>
                  <a:schemeClr val="bg1"/>
                </a:solidFill>
                <a:latin typeface="Impact" pitchFamily="34" charset="0"/>
                <a:cs typeface="Arial" charset="0"/>
              </a:rPr>
              <a:t>Demand During Lead Time is Variable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82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82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82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82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8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8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2704" grpId="0" animBg="1"/>
      <p:bldP spid="882705" grpId="0" animBg="1"/>
      <p:bldP spid="882706" grpId="0" animBg="1"/>
      <p:bldP spid="882707" grpId="0" animBg="1"/>
      <p:bldP spid="882708" grpId="0" animBg="1"/>
      <p:bldP spid="88270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Line 2"/>
          <p:cNvSpPr>
            <a:spLocks noChangeShapeType="1"/>
          </p:cNvSpPr>
          <p:nvPr/>
        </p:nvSpPr>
        <p:spPr bwMode="auto">
          <a:xfrm>
            <a:off x="1763713" y="5403850"/>
            <a:ext cx="68770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3" name="Line 3"/>
          <p:cNvSpPr>
            <a:spLocks noChangeShapeType="1"/>
          </p:cNvSpPr>
          <p:nvPr/>
        </p:nvSpPr>
        <p:spPr bwMode="auto">
          <a:xfrm flipV="1">
            <a:off x="1763713" y="2127250"/>
            <a:ext cx="0" cy="3311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4740" name="Freeform 4"/>
          <p:cNvSpPr>
            <a:spLocks/>
          </p:cNvSpPr>
          <p:nvPr/>
        </p:nvSpPr>
        <p:spPr bwMode="auto">
          <a:xfrm>
            <a:off x="1760538" y="2162175"/>
            <a:ext cx="2224087" cy="3260725"/>
          </a:xfrm>
          <a:custGeom>
            <a:avLst/>
            <a:gdLst>
              <a:gd name="T0" fmla="*/ 0 w 1401"/>
              <a:gd name="T1" fmla="*/ 0 h 2054"/>
              <a:gd name="T2" fmla="*/ 2147483647 w 1401"/>
              <a:gd name="T3" fmla="*/ 2147483647 h 2054"/>
              <a:gd name="T4" fmla="*/ 2147483647 w 1401"/>
              <a:gd name="T5" fmla="*/ 2147483647 h 2054"/>
              <a:gd name="T6" fmla="*/ 2147483647 w 1401"/>
              <a:gd name="T7" fmla="*/ 2147483647 h 2054"/>
              <a:gd name="T8" fmla="*/ 2147483647 w 1401"/>
              <a:gd name="T9" fmla="*/ 2147483647 h 2054"/>
              <a:gd name="T10" fmla="*/ 2147483647 w 1401"/>
              <a:gd name="T11" fmla="*/ 2147483647 h 2054"/>
              <a:gd name="T12" fmla="*/ 2147483647 w 1401"/>
              <a:gd name="T13" fmla="*/ 2147483647 h 2054"/>
              <a:gd name="T14" fmla="*/ 2147483647 w 1401"/>
              <a:gd name="T15" fmla="*/ 2147483647 h 2054"/>
              <a:gd name="T16" fmla="*/ 2147483647 w 1401"/>
              <a:gd name="T17" fmla="*/ 2147483647 h 2054"/>
              <a:gd name="T18" fmla="*/ 2147483647 w 1401"/>
              <a:gd name="T19" fmla="*/ 2147483647 h 2054"/>
              <a:gd name="T20" fmla="*/ 2147483647 w 1401"/>
              <a:gd name="T21" fmla="*/ 2147483647 h 2054"/>
              <a:gd name="T22" fmla="*/ 2147483647 w 1401"/>
              <a:gd name="T23" fmla="*/ 2147483647 h 2054"/>
              <a:gd name="T24" fmla="*/ 2147483647 w 1401"/>
              <a:gd name="T25" fmla="*/ 2147483647 h 2054"/>
              <a:gd name="T26" fmla="*/ 2147483647 w 1401"/>
              <a:gd name="T27" fmla="*/ 2147483647 h 2054"/>
              <a:gd name="T28" fmla="*/ 2147483647 w 1401"/>
              <a:gd name="T29" fmla="*/ 2147483647 h 2054"/>
              <a:gd name="T30" fmla="*/ 2147483647 w 1401"/>
              <a:gd name="T31" fmla="*/ 2147483647 h 2054"/>
              <a:gd name="T32" fmla="*/ 2147483647 w 1401"/>
              <a:gd name="T33" fmla="*/ 2147483647 h 2054"/>
              <a:gd name="T34" fmla="*/ 2147483647 w 1401"/>
              <a:gd name="T35" fmla="*/ 2147483647 h 2054"/>
              <a:gd name="T36" fmla="*/ 2147483647 w 1401"/>
              <a:gd name="T37" fmla="*/ 2147483647 h 2054"/>
              <a:gd name="T38" fmla="*/ 2147483647 w 1401"/>
              <a:gd name="T39" fmla="*/ 2147483647 h 2054"/>
              <a:gd name="T40" fmla="*/ 2147483647 w 1401"/>
              <a:gd name="T41" fmla="*/ 2147483647 h 2054"/>
              <a:gd name="T42" fmla="*/ 2147483647 w 1401"/>
              <a:gd name="T43" fmla="*/ 2147483647 h 2054"/>
              <a:gd name="T44" fmla="*/ 2147483647 w 1401"/>
              <a:gd name="T45" fmla="*/ 2147483647 h 2054"/>
              <a:gd name="T46" fmla="*/ 2147483647 w 1401"/>
              <a:gd name="T47" fmla="*/ 2147483647 h 2054"/>
              <a:gd name="T48" fmla="*/ 2147483647 w 1401"/>
              <a:gd name="T49" fmla="*/ 2147483647 h 2054"/>
              <a:gd name="T50" fmla="*/ 2147483647 w 1401"/>
              <a:gd name="T51" fmla="*/ 2147483647 h 2054"/>
              <a:gd name="T52" fmla="*/ 2147483647 w 1401"/>
              <a:gd name="T53" fmla="*/ 2147483647 h 2054"/>
              <a:gd name="T54" fmla="*/ 2147483647 w 1401"/>
              <a:gd name="T55" fmla="*/ 2147483647 h 2054"/>
              <a:gd name="T56" fmla="*/ 2147483647 w 1401"/>
              <a:gd name="T57" fmla="*/ 2147483647 h 2054"/>
              <a:gd name="T58" fmla="*/ 2147483647 w 1401"/>
              <a:gd name="T59" fmla="*/ 2147483647 h 2054"/>
              <a:gd name="T60" fmla="*/ 2147483647 w 1401"/>
              <a:gd name="T61" fmla="*/ 2147483647 h 2054"/>
              <a:gd name="T62" fmla="*/ 2147483647 w 1401"/>
              <a:gd name="T63" fmla="*/ 2147483647 h 2054"/>
              <a:gd name="T64" fmla="*/ 2147483647 w 1401"/>
              <a:gd name="T65" fmla="*/ 2147483647 h 2054"/>
              <a:gd name="T66" fmla="*/ 2147483647 w 1401"/>
              <a:gd name="T67" fmla="*/ 2147483647 h 2054"/>
              <a:gd name="T68" fmla="*/ 2147483647 w 1401"/>
              <a:gd name="T69" fmla="*/ 2147483647 h 205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401"/>
              <a:gd name="T106" fmla="*/ 0 h 2054"/>
              <a:gd name="T107" fmla="*/ 1401 w 1401"/>
              <a:gd name="T108" fmla="*/ 2054 h 2054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401" h="2054">
                <a:moveTo>
                  <a:pt x="0" y="0"/>
                </a:moveTo>
                <a:cubicBezTo>
                  <a:pt x="14" y="58"/>
                  <a:pt x="5" y="26"/>
                  <a:pt x="29" y="96"/>
                </a:cubicBezTo>
                <a:cubicBezTo>
                  <a:pt x="34" y="111"/>
                  <a:pt x="29" y="130"/>
                  <a:pt x="38" y="144"/>
                </a:cubicBezTo>
                <a:cubicBezTo>
                  <a:pt x="44" y="152"/>
                  <a:pt x="57" y="150"/>
                  <a:pt x="67" y="153"/>
                </a:cubicBezTo>
                <a:cubicBezTo>
                  <a:pt x="70" y="185"/>
                  <a:pt x="73" y="217"/>
                  <a:pt x="77" y="249"/>
                </a:cubicBezTo>
                <a:cubicBezTo>
                  <a:pt x="79" y="268"/>
                  <a:pt x="75" y="291"/>
                  <a:pt x="86" y="307"/>
                </a:cubicBezTo>
                <a:cubicBezTo>
                  <a:pt x="99" y="326"/>
                  <a:pt x="144" y="345"/>
                  <a:pt x="144" y="345"/>
                </a:cubicBezTo>
                <a:cubicBezTo>
                  <a:pt x="162" y="373"/>
                  <a:pt x="174" y="399"/>
                  <a:pt x="182" y="432"/>
                </a:cubicBezTo>
                <a:cubicBezTo>
                  <a:pt x="186" y="448"/>
                  <a:pt x="183" y="467"/>
                  <a:pt x="192" y="480"/>
                </a:cubicBezTo>
                <a:cubicBezTo>
                  <a:pt x="198" y="488"/>
                  <a:pt x="284" y="498"/>
                  <a:pt x="288" y="499"/>
                </a:cubicBezTo>
                <a:cubicBezTo>
                  <a:pt x="330" y="512"/>
                  <a:pt x="340" y="503"/>
                  <a:pt x="355" y="547"/>
                </a:cubicBezTo>
                <a:cubicBezTo>
                  <a:pt x="366" y="720"/>
                  <a:pt x="349" y="651"/>
                  <a:pt x="384" y="758"/>
                </a:cubicBezTo>
                <a:cubicBezTo>
                  <a:pt x="392" y="782"/>
                  <a:pt x="418" y="795"/>
                  <a:pt x="432" y="816"/>
                </a:cubicBezTo>
                <a:cubicBezTo>
                  <a:pt x="435" y="825"/>
                  <a:pt x="436" y="836"/>
                  <a:pt x="441" y="844"/>
                </a:cubicBezTo>
                <a:cubicBezTo>
                  <a:pt x="446" y="852"/>
                  <a:pt x="457" y="856"/>
                  <a:pt x="461" y="864"/>
                </a:cubicBezTo>
                <a:cubicBezTo>
                  <a:pt x="497" y="934"/>
                  <a:pt x="457" y="907"/>
                  <a:pt x="509" y="950"/>
                </a:cubicBezTo>
                <a:cubicBezTo>
                  <a:pt x="518" y="957"/>
                  <a:pt x="528" y="962"/>
                  <a:pt x="537" y="969"/>
                </a:cubicBezTo>
                <a:cubicBezTo>
                  <a:pt x="544" y="975"/>
                  <a:pt x="549" y="984"/>
                  <a:pt x="557" y="988"/>
                </a:cubicBezTo>
                <a:cubicBezTo>
                  <a:pt x="586" y="1001"/>
                  <a:pt x="630" y="1007"/>
                  <a:pt x="662" y="1017"/>
                </a:cubicBezTo>
                <a:cubicBezTo>
                  <a:pt x="680" y="1068"/>
                  <a:pt x="662" y="1151"/>
                  <a:pt x="710" y="1190"/>
                </a:cubicBezTo>
                <a:cubicBezTo>
                  <a:pt x="718" y="1196"/>
                  <a:pt x="730" y="1195"/>
                  <a:pt x="739" y="1200"/>
                </a:cubicBezTo>
                <a:cubicBezTo>
                  <a:pt x="749" y="1205"/>
                  <a:pt x="757" y="1215"/>
                  <a:pt x="768" y="1219"/>
                </a:cubicBezTo>
                <a:cubicBezTo>
                  <a:pt x="793" y="1228"/>
                  <a:pt x="845" y="1238"/>
                  <a:pt x="845" y="1238"/>
                </a:cubicBezTo>
                <a:cubicBezTo>
                  <a:pt x="870" y="1276"/>
                  <a:pt x="890" y="1312"/>
                  <a:pt x="921" y="1344"/>
                </a:cubicBezTo>
                <a:cubicBezTo>
                  <a:pt x="941" y="1400"/>
                  <a:pt x="957" y="1445"/>
                  <a:pt x="1008" y="1478"/>
                </a:cubicBezTo>
                <a:cubicBezTo>
                  <a:pt x="1034" y="1558"/>
                  <a:pt x="1016" y="1519"/>
                  <a:pt x="1065" y="1593"/>
                </a:cubicBezTo>
                <a:cubicBezTo>
                  <a:pt x="1071" y="1602"/>
                  <a:pt x="1085" y="1598"/>
                  <a:pt x="1094" y="1603"/>
                </a:cubicBezTo>
                <a:cubicBezTo>
                  <a:pt x="1104" y="1608"/>
                  <a:pt x="1113" y="1616"/>
                  <a:pt x="1123" y="1622"/>
                </a:cubicBezTo>
                <a:cubicBezTo>
                  <a:pt x="1166" y="1688"/>
                  <a:pt x="1144" y="1664"/>
                  <a:pt x="1181" y="1699"/>
                </a:cubicBezTo>
                <a:cubicBezTo>
                  <a:pt x="1197" y="1751"/>
                  <a:pt x="1184" y="1718"/>
                  <a:pt x="1229" y="1785"/>
                </a:cubicBezTo>
                <a:cubicBezTo>
                  <a:pt x="1235" y="1795"/>
                  <a:pt x="1248" y="1814"/>
                  <a:pt x="1248" y="1814"/>
                </a:cubicBezTo>
                <a:cubicBezTo>
                  <a:pt x="1265" y="1865"/>
                  <a:pt x="1277" y="1927"/>
                  <a:pt x="1296" y="1977"/>
                </a:cubicBezTo>
                <a:cubicBezTo>
                  <a:pt x="1300" y="1988"/>
                  <a:pt x="1305" y="2001"/>
                  <a:pt x="1315" y="2006"/>
                </a:cubicBezTo>
                <a:cubicBezTo>
                  <a:pt x="1333" y="2015"/>
                  <a:pt x="1354" y="2013"/>
                  <a:pt x="1373" y="2016"/>
                </a:cubicBezTo>
                <a:cubicBezTo>
                  <a:pt x="1384" y="2051"/>
                  <a:pt x="1373" y="2039"/>
                  <a:pt x="1401" y="2054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4741" name="Freeform 5"/>
          <p:cNvSpPr>
            <a:spLocks/>
          </p:cNvSpPr>
          <p:nvPr/>
        </p:nvSpPr>
        <p:spPr bwMode="auto">
          <a:xfrm>
            <a:off x="1751013" y="2216150"/>
            <a:ext cx="5521325" cy="3200400"/>
          </a:xfrm>
          <a:custGeom>
            <a:avLst/>
            <a:gdLst>
              <a:gd name="T0" fmla="*/ 2147483647 w 3478"/>
              <a:gd name="T1" fmla="*/ 0 h 2016"/>
              <a:gd name="T2" fmla="*/ 2147483647 w 3478"/>
              <a:gd name="T3" fmla="*/ 2147483647 h 2016"/>
              <a:gd name="T4" fmla="*/ 2147483647 w 3478"/>
              <a:gd name="T5" fmla="*/ 2147483647 h 2016"/>
              <a:gd name="T6" fmla="*/ 2147483647 w 3478"/>
              <a:gd name="T7" fmla="*/ 2147483647 h 2016"/>
              <a:gd name="T8" fmla="*/ 2147483647 w 3478"/>
              <a:gd name="T9" fmla="*/ 2147483647 h 2016"/>
              <a:gd name="T10" fmla="*/ 2147483647 w 3478"/>
              <a:gd name="T11" fmla="*/ 2147483647 h 2016"/>
              <a:gd name="T12" fmla="*/ 2147483647 w 3478"/>
              <a:gd name="T13" fmla="*/ 2147483647 h 2016"/>
              <a:gd name="T14" fmla="*/ 2147483647 w 3478"/>
              <a:gd name="T15" fmla="*/ 2147483647 h 2016"/>
              <a:gd name="T16" fmla="*/ 2147483647 w 3478"/>
              <a:gd name="T17" fmla="*/ 2147483647 h 2016"/>
              <a:gd name="T18" fmla="*/ 2147483647 w 3478"/>
              <a:gd name="T19" fmla="*/ 2147483647 h 2016"/>
              <a:gd name="T20" fmla="*/ 2147483647 w 3478"/>
              <a:gd name="T21" fmla="*/ 2147483647 h 2016"/>
              <a:gd name="T22" fmla="*/ 2147483647 w 3478"/>
              <a:gd name="T23" fmla="*/ 2147483647 h 2016"/>
              <a:gd name="T24" fmla="*/ 2147483647 w 3478"/>
              <a:gd name="T25" fmla="*/ 2147483647 h 2016"/>
              <a:gd name="T26" fmla="*/ 2147483647 w 3478"/>
              <a:gd name="T27" fmla="*/ 2147483647 h 2016"/>
              <a:gd name="T28" fmla="*/ 2147483647 w 3478"/>
              <a:gd name="T29" fmla="*/ 2147483647 h 2016"/>
              <a:gd name="T30" fmla="*/ 2147483647 w 3478"/>
              <a:gd name="T31" fmla="*/ 2147483647 h 2016"/>
              <a:gd name="T32" fmla="*/ 2147483647 w 3478"/>
              <a:gd name="T33" fmla="*/ 2147483647 h 2016"/>
              <a:gd name="T34" fmla="*/ 2147483647 w 3478"/>
              <a:gd name="T35" fmla="*/ 2147483647 h 2016"/>
              <a:gd name="T36" fmla="*/ 2147483647 w 3478"/>
              <a:gd name="T37" fmla="*/ 2147483647 h 2016"/>
              <a:gd name="T38" fmla="*/ 2147483647 w 3478"/>
              <a:gd name="T39" fmla="*/ 2147483647 h 2016"/>
              <a:gd name="T40" fmla="*/ 2147483647 w 3478"/>
              <a:gd name="T41" fmla="*/ 2147483647 h 2016"/>
              <a:gd name="T42" fmla="*/ 2147483647 w 3478"/>
              <a:gd name="T43" fmla="*/ 2147483647 h 2016"/>
              <a:gd name="T44" fmla="*/ 2147483647 w 3478"/>
              <a:gd name="T45" fmla="*/ 2147483647 h 2016"/>
              <a:gd name="T46" fmla="*/ 2147483647 w 3478"/>
              <a:gd name="T47" fmla="*/ 2147483647 h 2016"/>
              <a:gd name="T48" fmla="*/ 2147483647 w 3478"/>
              <a:gd name="T49" fmla="*/ 2147483647 h 2016"/>
              <a:gd name="T50" fmla="*/ 2147483647 w 3478"/>
              <a:gd name="T51" fmla="*/ 2147483647 h 2016"/>
              <a:gd name="T52" fmla="*/ 2147483647 w 3478"/>
              <a:gd name="T53" fmla="*/ 2147483647 h 2016"/>
              <a:gd name="T54" fmla="*/ 2147483647 w 3478"/>
              <a:gd name="T55" fmla="*/ 2147483647 h 2016"/>
              <a:gd name="T56" fmla="*/ 2147483647 w 3478"/>
              <a:gd name="T57" fmla="*/ 2147483647 h 2016"/>
              <a:gd name="T58" fmla="*/ 2147483647 w 3478"/>
              <a:gd name="T59" fmla="*/ 2147483647 h 2016"/>
              <a:gd name="T60" fmla="*/ 2147483647 w 3478"/>
              <a:gd name="T61" fmla="*/ 2147483647 h 2016"/>
              <a:gd name="T62" fmla="*/ 2147483647 w 3478"/>
              <a:gd name="T63" fmla="*/ 2147483647 h 2016"/>
              <a:gd name="T64" fmla="*/ 2147483647 w 3478"/>
              <a:gd name="T65" fmla="*/ 2147483647 h 2016"/>
              <a:gd name="T66" fmla="*/ 2147483647 w 3478"/>
              <a:gd name="T67" fmla="*/ 2147483647 h 2016"/>
              <a:gd name="T68" fmla="*/ 2147483647 w 3478"/>
              <a:gd name="T69" fmla="*/ 2147483647 h 2016"/>
              <a:gd name="T70" fmla="*/ 2147483647 w 3478"/>
              <a:gd name="T71" fmla="*/ 2147483647 h 2016"/>
              <a:gd name="T72" fmla="*/ 2147483647 w 3478"/>
              <a:gd name="T73" fmla="*/ 2147483647 h 2016"/>
              <a:gd name="T74" fmla="*/ 2147483647 w 3478"/>
              <a:gd name="T75" fmla="*/ 2147483647 h 2016"/>
              <a:gd name="T76" fmla="*/ 2147483647 w 3478"/>
              <a:gd name="T77" fmla="*/ 2147483647 h 2016"/>
              <a:gd name="T78" fmla="*/ 2147483647 w 3478"/>
              <a:gd name="T79" fmla="*/ 2147483647 h 2016"/>
              <a:gd name="T80" fmla="*/ 2147483647 w 3478"/>
              <a:gd name="T81" fmla="*/ 2147483647 h 2016"/>
              <a:gd name="T82" fmla="*/ 2147483647 w 3478"/>
              <a:gd name="T83" fmla="*/ 2147483647 h 2016"/>
              <a:gd name="T84" fmla="*/ 2147483647 w 3478"/>
              <a:gd name="T85" fmla="*/ 2147483647 h 2016"/>
              <a:gd name="T86" fmla="*/ 2147483647 w 3478"/>
              <a:gd name="T87" fmla="*/ 2147483647 h 201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3478"/>
              <a:gd name="T133" fmla="*/ 0 h 2016"/>
              <a:gd name="T134" fmla="*/ 3478 w 3478"/>
              <a:gd name="T135" fmla="*/ 2016 h 201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3478" h="2016">
                <a:moveTo>
                  <a:pt x="12" y="0"/>
                </a:moveTo>
                <a:cubicBezTo>
                  <a:pt x="31" y="92"/>
                  <a:pt x="0" y="17"/>
                  <a:pt x="70" y="57"/>
                </a:cubicBezTo>
                <a:cubicBezTo>
                  <a:pt x="80" y="63"/>
                  <a:pt x="81" y="78"/>
                  <a:pt x="89" y="86"/>
                </a:cubicBezTo>
                <a:cubicBezTo>
                  <a:pt x="119" y="116"/>
                  <a:pt x="166" y="118"/>
                  <a:pt x="204" y="124"/>
                </a:cubicBezTo>
                <a:cubicBezTo>
                  <a:pt x="219" y="166"/>
                  <a:pt x="224" y="248"/>
                  <a:pt x="281" y="259"/>
                </a:cubicBezTo>
                <a:cubicBezTo>
                  <a:pt x="319" y="266"/>
                  <a:pt x="358" y="265"/>
                  <a:pt x="396" y="268"/>
                </a:cubicBezTo>
                <a:cubicBezTo>
                  <a:pt x="411" y="283"/>
                  <a:pt x="418" y="305"/>
                  <a:pt x="435" y="316"/>
                </a:cubicBezTo>
                <a:cubicBezTo>
                  <a:pt x="469" y="338"/>
                  <a:pt x="522" y="340"/>
                  <a:pt x="560" y="345"/>
                </a:cubicBezTo>
                <a:cubicBezTo>
                  <a:pt x="612" y="364"/>
                  <a:pt x="658" y="376"/>
                  <a:pt x="713" y="384"/>
                </a:cubicBezTo>
                <a:cubicBezTo>
                  <a:pt x="738" y="421"/>
                  <a:pt x="732" y="435"/>
                  <a:pt x="771" y="460"/>
                </a:cubicBezTo>
                <a:cubicBezTo>
                  <a:pt x="787" y="512"/>
                  <a:pt x="806" y="495"/>
                  <a:pt x="857" y="508"/>
                </a:cubicBezTo>
                <a:cubicBezTo>
                  <a:pt x="900" y="519"/>
                  <a:pt x="934" y="545"/>
                  <a:pt x="963" y="576"/>
                </a:cubicBezTo>
                <a:cubicBezTo>
                  <a:pt x="1001" y="691"/>
                  <a:pt x="1025" y="671"/>
                  <a:pt x="1155" y="681"/>
                </a:cubicBezTo>
                <a:cubicBezTo>
                  <a:pt x="1170" y="705"/>
                  <a:pt x="1181" y="750"/>
                  <a:pt x="1203" y="768"/>
                </a:cubicBezTo>
                <a:cubicBezTo>
                  <a:pt x="1219" y="780"/>
                  <a:pt x="1241" y="780"/>
                  <a:pt x="1260" y="787"/>
                </a:cubicBezTo>
                <a:cubicBezTo>
                  <a:pt x="1286" y="812"/>
                  <a:pt x="1313" y="815"/>
                  <a:pt x="1347" y="825"/>
                </a:cubicBezTo>
                <a:cubicBezTo>
                  <a:pt x="1374" y="843"/>
                  <a:pt x="1400" y="851"/>
                  <a:pt x="1424" y="873"/>
                </a:cubicBezTo>
                <a:cubicBezTo>
                  <a:pt x="1434" y="906"/>
                  <a:pt x="1447" y="926"/>
                  <a:pt x="1472" y="950"/>
                </a:cubicBezTo>
                <a:cubicBezTo>
                  <a:pt x="1475" y="960"/>
                  <a:pt x="1474" y="972"/>
                  <a:pt x="1481" y="979"/>
                </a:cubicBezTo>
                <a:cubicBezTo>
                  <a:pt x="1495" y="993"/>
                  <a:pt x="1521" y="989"/>
                  <a:pt x="1539" y="998"/>
                </a:cubicBezTo>
                <a:cubicBezTo>
                  <a:pt x="1570" y="1013"/>
                  <a:pt x="1605" y="1029"/>
                  <a:pt x="1635" y="1046"/>
                </a:cubicBezTo>
                <a:cubicBezTo>
                  <a:pt x="1655" y="1057"/>
                  <a:pt x="1673" y="1071"/>
                  <a:pt x="1692" y="1084"/>
                </a:cubicBezTo>
                <a:cubicBezTo>
                  <a:pt x="1700" y="1089"/>
                  <a:pt x="1704" y="1100"/>
                  <a:pt x="1712" y="1104"/>
                </a:cubicBezTo>
                <a:cubicBezTo>
                  <a:pt x="1730" y="1113"/>
                  <a:pt x="1769" y="1123"/>
                  <a:pt x="1769" y="1123"/>
                </a:cubicBezTo>
                <a:cubicBezTo>
                  <a:pt x="1787" y="1178"/>
                  <a:pt x="1806" y="1206"/>
                  <a:pt x="1846" y="1248"/>
                </a:cubicBezTo>
                <a:cubicBezTo>
                  <a:pt x="1868" y="1310"/>
                  <a:pt x="1939" y="1339"/>
                  <a:pt x="2000" y="1353"/>
                </a:cubicBezTo>
                <a:cubicBezTo>
                  <a:pt x="2074" y="1403"/>
                  <a:pt x="2151" y="1418"/>
                  <a:pt x="2240" y="1430"/>
                </a:cubicBezTo>
                <a:cubicBezTo>
                  <a:pt x="2259" y="1437"/>
                  <a:pt x="2281" y="1437"/>
                  <a:pt x="2297" y="1449"/>
                </a:cubicBezTo>
                <a:cubicBezTo>
                  <a:pt x="2319" y="1466"/>
                  <a:pt x="2332" y="1492"/>
                  <a:pt x="2355" y="1507"/>
                </a:cubicBezTo>
                <a:cubicBezTo>
                  <a:pt x="2365" y="1513"/>
                  <a:pt x="2374" y="1520"/>
                  <a:pt x="2384" y="1526"/>
                </a:cubicBezTo>
                <a:cubicBezTo>
                  <a:pt x="2406" y="1559"/>
                  <a:pt x="2469" y="1628"/>
                  <a:pt x="2508" y="1641"/>
                </a:cubicBezTo>
                <a:cubicBezTo>
                  <a:pt x="2555" y="1657"/>
                  <a:pt x="2604" y="1663"/>
                  <a:pt x="2652" y="1680"/>
                </a:cubicBezTo>
                <a:cubicBezTo>
                  <a:pt x="2663" y="1684"/>
                  <a:pt x="2671" y="1694"/>
                  <a:pt x="2681" y="1699"/>
                </a:cubicBezTo>
                <a:cubicBezTo>
                  <a:pt x="2700" y="1708"/>
                  <a:pt x="2720" y="1707"/>
                  <a:pt x="2739" y="1718"/>
                </a:cubicBezTo>
                <a:cubicBezTo>
                  <a:pt x="2759" y="1729"/>
                  <a:pt x="2780" y="1740"/>
                  <a:pt x="2796" y="1756"/>
                </a:cubicBezTo>
                <a:cubicBezTo>
                  <a:pt x="2803" y="1763"/>
                  <a:pt x="2808" y="1771"/>
                  <a:pt x="2816" y="1776"/>
                </a:cubicBezTo>
                <a:cubicBezTo>
                  <a:pt x="2840" y="1790"/>
                  <a:pt x="2930" y="1795"/>
                  <a:pt x="2931" y="1795"/>
                </a:cubicBezTo>
                <a:cubicBezTo>
                  <a:pt x="2941" y="1798"/>
                  <a:pt x="2950" y="1801"/>
                  <a:pt x="2960" y="1804"/>
                </a:cubicBezTo>
                <a:cubicBezTo>
                  <a:pt x="2973" y="1808"/>
                  <a:pt x="2985" y="1810"/>
                  <a:pt x="2998" y="1814"/>
                </a:cubicBezTo>
                <a:cubicBezTo>
                  <a:pt x="3017" y="1820"/>
                  <a:pt x="3056" y="1833"/>
                  <a:pt x="3056" y="1833"/>
                </a:cubicBezTo>
                <a:cubicBezTo>
                  <a:pt x="3164" y="1906"/>
                  <a:pt x="3009" y="1804"/>
                  <a:pt x="3113" y="1862"/>
                </a:cubicBezTo>
                <a:cubicBezTo>
                  <a:pt x="3151" y="1883"/>
                  <a:pt x="3179" y="1917"/>
                  <a:pt x="3219" y="1929"/>
                </a:cubicBezTo>
                <a:cubicBezTo>
                  <a:pt x="3278" y="1967"/>
                  <a:pt x="3372" y="1970"/>
                  <a:pt x="3440" y="1977"/>
                </a:cubicBezTo>
                <a:cubicBezTo>
                  <a:pt x="3463" y="2012"/>
                  <a:pt x="3449" y="2001"/>
                  <a:pt x="3478" y="2016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611188" y="3459163"/>
            <a:ext cx="1123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800"/>
              <a:t>Inventory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4572000" y="5438775"/>
            <a:ext cx="692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800"/>
              <a:t>Time</a:t>
            </a:r>
          </a:p>
        </p:txBody>
      </p:sp>
      <p:sp>
        <p:nvSpPr>
          <p:cNvPr id="884744" name="Line 8"/>
          <p:cNvSpPr>
            <a:spLocks noChangeShapeType="1"/>
          </p:cNvSpPr>
          <p:nvPr/>
        </p:nvSpPr>
        <p:spPr bwMode="auto">
          <a:xfrm flipH="1">
            <a:off x="3024188" y="4143375"/>
            <a:ext cx="0" cy="12604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4745" name="Line 9"/>
          <p:cNvSpPr>
            <a:spLocks noChangeShapeType="1"/>
          </p:cNvSpPr>
          <p:nvPr/>
        </p:nvSpPr>
        <p:spPr bwMode="auto">
          <a:xfrm flipH="1">
            <a:off x="4643438" y="4143375"/>
            <a:ext cx="0" cy="12604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4746" name="Line 10"/>
          <p:cNvSpPr>
            <a:spLocks noChangeShapeType="1"/>
          </p:cNvSpPr>
          <p:nvPr/>
        </p:nvSpPr>
        <p:spPr bwMode="auto">
          <a:xfrm flipH="1">
            <a:off x="3024188" y="5475288"/>
            <a:ext cx="12954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4747" name="Line 11"/>
          <p:cNvSpPr>
            <a:spLocks noChangeShapeType="1"/>
          </p:cNvSpPr>
          <p:nvPr/>
        </p:nvSpPr>
        <p:spPr bwMode="auto">
          <a:xfrm flipH="1">
            <a:off x="4643438" y="5438775"/>
            <a:ext cx="12954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4748" name="Line 12"/>
          <p:cNvSpPr>
            <a:spLocks noChangeShapeType="1"/>
          </p:cNvSpPr>
          <p:nvPr/>
        </p:nvSpPr>
        <p:spPr bwMode="auto">
          <a:xfrm flipH="1">
            <a:off x="3924300" y="5438775"/>
            <a:ext cx="395288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3" name="Text Box 14"/>
          <p:cNvSpPr txBox="1">
            <a:spLocks noChangeArrowheads="1"/>
          </p:cNvSpPr>
          <p:nvPr/>
        </p:nvSpPr>
        <p:spPr bwMode="auto">
          <a:xfrm>
            <a:off x="323850" y="368300"/>
            <a:ext cx="64579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3200">
                <a:solidFill>
                  <a:schemeClr val="bg1"/>
                </a:solidFill>
                <a:latin typeface="Impact" pitchFamily="34" charset="0"/>
                <a:cs typeface="Arial" charset="0"/>
              </a:rPr>
              <a:t>Demand During Lead Time is Variable</a:t>
            </a:r>
            <a:r>
              <a:rPr lang="en-US" sz="3200" b="1"/>
              <a:t> </a:t>
            </a:r>
            <a:endParaRPr lang="en-US" sz="2800"/>
          </a:p>
        </p:txBody>
      </p:sp>
      <p:sp>
        <p:nvSpPr>
          <p:cNvPr id="25614" name="Rectangle 15"/>
          <p:cNvSpPr>
            <a:spLocks noChangeArrowheads="1"/>
          </p:cNvSpPr>
          <p:nvPr/>
        </p:nvSpPr>
        <p:spPr bwMode="auto">
          <a:xfrm>
            <a:off x="3059113" y="4005263"/>
            <a:ext cx="1044575" cy="13684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4752" name="Freeform 16"/>
          <p:cNvSpPr>
            <a:spLocks/>
          </p:cNvSpPr>
          <p:nvPr/>
        </p:nvSpPr>
        <p:spPr bwMode="auto">
          <a:xfrm>
            <a:off x="1771650" y="2147888"/>
            <a:ext cx="2224088" cy="3260725"/>
          </a:xfrm>
          <a:custGeom>
            <a:avLst/>
            <a:gdLst>
              <a:gd name="T0" fmla="*/ 0 w 1401"/>
              <a:gd name="T1" fmla="*/ 0 h 2054"/>
              <a:gd name="T2" fmla="*/ 2147483647 w 1401"/>
              <a:gd name="T3" fmla="*/ 2147483647 h 2054"/>
              <a:gd name="T4" fmla="*/ 2147483647 w 1401"/>
              <a:gd name="T5" fmla="*/ 2147483647 h 2054"/>
              <a:gd name="T6" fmla="*/ 2147483647 w 1401"/>
              <a:gd name="T7" fmla="*/ 2147483647 h 2054"/>
              <a:gd name="T8" fmla="*/ 2147483647 w 1401"/>
              <a:gd name="T9" fmla="*/ 2147483647 h 2054"/>
              <a:gd name="T10" fmla="*/ 2147483647 w 1401"/>
              <a:gd name="T11" fmla="*/ 2147483647 h 2054"/>
              <a:gd name="T12" fmla="*/ 2147483647 w 1401"/>
              <a:gd name="T13" fmla="*/ 2147483647 h 2054"/>
              <a:gd name="T14" fmla="*/ 2147483647 w 1401"/>
              <a:gd name="T15" fmla="*/ 2147483647 h 2054"/>
              <a:gd name="T16" fmla="*/ 2147483647 w 1401"/>
              <a:gd name="T17" fmla="*/ 2147483647 h 2054"/>
              <a:gd name="T18" fmla="*/ 2147483647 w 1401"/>
              <a:gd name="T19" fmla="*/ 2147483647 h 2054"/>
              <a:gd name="T20" fmla="*/ 2147483647 w 1401"/>
              <a:gd name="T21" fmla="*/ 2147483647 h 2054"/>
              <a:gd name="T22" fmla="*/ 2147483647 w 1401"/>
              <a:gd name="T23" fmla="*/ 2147483647 h 2054"/>
              <a:gd name="T24" fmla="*/ 2147483647 w 1401"/>
              <a:gd name="T25" fmla="*/ 2147483647 h 2054"/>
              <a:gd name="T26" fmla="*/ 2147483647 w 1401"/>
              <a:gd name="T27" fmla="*/ 2147483647 h 2054"/>
              <a:gd name="T28" fmla="*/ 2147483647 w 1401"/>
              <a:gd name="T29" fmla="*/ 2147483647 h 2054"/>
              <a:gd name="T30" fmla="*/ 2147483647 w 1401"/>
              <a:gd name="T31" fmla="*/ 2147483647 h 2054"/>
              <a:gd name="T32" fmla="*/ 2147483647 w 1401"/>
              <a:gd name="T33" fmla="*/ 2147483647 h 2054"/>
              <a:gd name="T34" fmla="*/ 2147483647 w 1401"/>
              <a:gd name="T35" fmla="*/ 2147483647 h 2054"/>
              <a:gd name="T36" fmla="*/ 2147483647 w 1401"/>
              <a:gd name="T37" fmla="*/ 2147483647 h 2054"/>
              <a:gd name="T38" fmla="*/ 2147483647 w 1401"/>
              <a:gd name="T39" fmla="*/ 2147483647 h 2054"/>
              <a:gd name="T40" fmla="*/ 2147483647 w 1401"/>
              <a:gd name="T41" fmla="*/ 2147483647 h 2054"/>
              <a:gd name="T42" fmla="*/ 2147483647 w 1401"/>
              <a:gd name="T43" fmla="*/ 2147483647 h 2054"/>
              <a:gd name="T44" fmla="*/ 2147483647 w 1401"/>
              <a:gd name="T45" fmla="*/ 2147483647 h 2054"/>
              <a:gd name="T46" fmla="*/ 2147483647 w 1401"/>
              <a:gd name="T47" fmla="*/ 2147483647 h 2054"/>
              <a:gd name="T48" fmla="*/ 2147483647 w 1401"/>
              <a:gd name="T49" fmla="*/ 2147483647 h 2054"/>
              <a:gd name="T50" fmla="*/ 2147483647 w 1401"/>
              <a:gd name="T51" fmla="*/ 2147483647 h 2054"/>
              <a:gd name="T52" fmla="*/ 2147483647 w 1401"/>
              <a:gd name="T53" fmla="*/ 2147483647 h 2054"/>
              <a:gd name="T54" fmla="*/ 2147483647 w 1401"/>
              <a:gd name="T55" fmla="*/ 2147483647 h 2054"/>
              <a:gd name="T56" fmla="*/ 2147483647 w 1401"/>
              <a:gd name="T57" fmla="*/ 2147483647 h 2054"/>
              <a:gd name="T58" fmla="*/ 2147483647 w 1401"/>
              <a:gd name="T59" fmla="*/ 2147483647 h 2054"/>
              <a:gd name="T60" fmla="*/ 2147483647 w 1401"/>
              <a:gd name="T61" fmla="*/ 2147483647 h 2054"/>
              <a:gd name="T62" fmla="*/ 2147483647 w 1401"/>
              <a:gd name="T63" fmla="*/ 2147483647 h 2054"/>
              <a:gd name="T64" fmla="*/ 2147483647 w 1401"/>
              <a:gd name="T65" fmla="*/ 2147483647 h 2054"/>
              <a:gd name="T66" fmla="*/ 2147483647 w 1401"/>
              <a:gd name="T67" fmla="*/ 2147483647 h 2054"/>
              <a:gd name="T68" fmla="*/ 2147483647 w 1401"/>
              <a:gd name="T69" fmla="*/ 2147483647 h 205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401"/>
              <a:gd name="T106" fmla="*/ 0 h 2054"/>
              <a:gd name="T107" fmla="*/ 1401 w 1401"/>
              <a:gd name="T108" fmla="*/ 2054 h 2054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401" h="2054">
                <a:moveTo>
                  <a:pt x="0" y="0"/>
                </a:moveTo>
                <a:cubicBezTo>
                  <a:pt x="14" y="58"/>
                  <a:pt x="5" y="26"/>
                  <a:pt x="29" y="96"/>
                </a:cubicBezTo>
                <a:cubicBezTo>
                  <a:pt x="34" y="111"/>
                  <a:pt x="29" y="130"/>
                  <a:pt x="38" y="144"/>
                </a:cubicBezTo>
                <a:cubicBezTo>
                  <a:pt x="44" y="152"/>
                  <a:pt x="57" y="150"/>
                  <a:pt x="67" y="153"/>
                </a:cubicBezTo>
                <a:cubicBezTo>
                  <a:pt x="70" y="185"/>
                  <a:pt x="73" y="217"/>
                  <a:pt x="77" y="249"/>
                </a:cubicBezTo>
                <a:cubicBezTo>
                  <a:pt x="79" y="268"/>
                  <a:pt x="75" y="291"/>
                  <a:pt x="86" y="307"/>
                </a:cubicBezTo>
                <a:cubicBezTo>
                  <a:pt x="99" y="326"/>
                  <a:pt x="144" y="345"/>
                  <a:pt x="144" y="345"/>
                </a:cubicBezTo>
                <a:cubicBezTo>
                  <a:pt x="162" y="373"/>
                  <a:pt x="174" y="399"/>
                  <a:pt x="182" y="432"/>
                </a:cubicBezTo>
                <a:cubicBezTo>
                  <a:pt x="186" y="448"/>
                  <a:pt x="183" y="467"/>
                  <a:pt x="192" y="480"/>
                </a:cubicBezTo>
                <a:cubicBezTo>
                  <a:pt x="198" y="488"/>
                  <a:pt x="284" y="498"/>
                  <a:pt x="288" y="499"/>
                </a:cubicBezTo>
                <a:cubicBezTo>
                  <a:pt x="330" y="512"/>
                  <a:pt x="340" y="503"/>
                  <a:pt x="355" y="547"/>
                </a:cubicBezTo>
                <a:cubicBezTo>
                  <a:pt x="366" y="720"/>
                  <a:pt x="349" y="651"/>
                  <a:pt x="384" y="758"/>
                </a:cubicBezTo>
                <a:cubicBezTo>
                  <a:pt x="392" y="782"/>
                  <a:pt x="418" y="795"/>
                  <a:pt x="432" y="816"/>
                </a:cubicBezTo>
                <a:cubicBezTo>
                  <a:pt x="435" y="825"/>
                  <a:pt x="436" y="836"/>
                  <a:pt x="441" y="844"/>
                </a:cubicBezTo>
                <a:cubicBezTo>
                  <a:pt x="446" y="852"/>
                  <a:pt x="457" y="856"/>
                  <a:pt x="461" y="864"/>
                </a:cubicBezTo>
                <a:cubicBezTo>
                  <a:pt x="497" y="934"/>
                  <a:pt x="457" y="907"/>
                  <a:pt x="509" y="950"/>
                </a:cubicBezTo>
                <a:cubicBezTo>
                  <a:pt x="518" y="957"/>
                  <a:pt x="528" y="962"/>
                  <a:pt x="537" y="969"/>
                </a:cubicBezTo>
                <a:cubicBezTo>
                  <a:pt x="544" y="975"/>
                  <a:pt x="549" y="984"/>
                  <a:pt x="557" y="988"/>
                </a:cubicBezTo>
                <a:cubicBezTo>
                  <a:pt x="586" y="1001"/>
                  <a:pt x="630" y="1007"/>
                  <a:pt x="662" y="1017"/>
                </a:cubicBezTo>
                <a:cubicBezTo>
                  <a:pt x="680" y="1068"/>
                  <a:pt x="662" y="1151"/>
                  <a:pt x="710" y="1190"/>
                </a:cubicBezTo>
                <a:cubicBezTo>
                  <a:pt x="718" y="1196"/>
                  <a:pt x="730" y="1195"/>
                  <a:pt x="739" y="1200"/>
                </a:cubicBezTo>
                <a:cubicBezTo>
                  <a:pt x="749" y="1205"/>
                  <a:pt x="757" y="1215"/>
                  <a:pt x="768" y="1219"/>
                </a:cubicBezTo>
                <a:cubicBezTo>
                  <a:pt x="793" y="1228"/>
                  <a:pt x="845" y="1238"/>
                  <a:pt x="845" y="1238"/>
                </a:cubicBezTo>
                <a:cubicBezTo>
                  <a:pt x="870" y="1276"/>
                  <a:pt x="890" y="1312"/>
                  <a:pt x="921" y="1344"/>
                </a:cubicBezTo>
                <a:cubicBezTo>
                  <a:pt x="941" y="1400"/>
                  <a:pt x="957" y="1445"/>
                  <a:pt x="1008" y="1478"/>
                </a:cubicBezTo>
                <a:cubicBezTo>
                  <a:pt x="1034" y="1558"/>
                  <a:pt x="1016" y="1519"/>
                  <a:pt x="1065" y="1593"/>
                </a:cubicBezTo>
                <a:cubicBezTo>
                  <a:pt x="1071" y="1602"/>
                  <a:pt x="1085" y="1598"/>
                  <a:pt x="1094" y="1603"/>
                </a:cubicBezTo>
                <a:cubicBezTo>
                  <a:pt x="1104" y="1608"/>
                  <a:pt x="1113" y="1616"/>
                  <a:pt x="1123" y="1622"/>
                </a:cubicBezTo>
                <a:cubicBezTo>
                  <a:pt x="1166" y="1688"/>
                  <a:pt x="1144" y="1664"/>
                  <a:pt x="1181" y="1699"/>
                </a:cubicBezTo>
                <a:cubicBezTo>
                  <a:pt x="1197" y="1751"/>
                  <a:pt x="1184" y="1718"/>
                  <a:pt x="1229" y="1785"/>
                </a:cubicBezTo>
                <a:cubicBezTo>
                  <a:pt x="1235" y="1795"/>
                  <a:pt x="1248" y="1814"/>
                  <a:pt x="1248" y="1814"/>
                </a:cubicBezTo>
                <a:cubicBezTo>
                  <a:pt x="1265" y="1865"/>
                  <a:pt x="1277" y="1927"/>
                  <a:pt x="1296" y="1977"/>
                </a:cubicBezTo>
                <a:cubicBezTo>
                  <a:pt x="1300" y="1988"/>
                  <a:pt x="1305" y="2001"/>
                  <a:pt x="1315" y="2006"/>
                </a:cubicBezTo>
                <a:cubicBezTo>
                  <a:pt x="1333" y="2015"/>
                  <a:pt x="1354" y="2013"/>
                  <a:pt x="1373" y="2016"/>
                </a:cubicBezTo>
                <a:cubicBezTo>
                  <a:pt x="1384" y="2051"/>
                  <a:pt x="1373" y="2039"/>
                  <a:pt x="1401" y="2054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Rectangle 17"/>
          <p:cNvSpPr>
            <a:spLocks noChangeArrowheads="1"/>
          </p:cNvSpPr>
          <p:nvPr/>
        </p:nvSpPr>
        <p:spPr bwMode="auto">
          <a:xfrm>
            <a:off x="4679950" y="3824288"/>
            <a:ext cx="2700338" cy="1549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4754" name="Freeform 18"/>
          <p:cNvSpPr>
            <a:spLocks/>
          </p:cNvSpPr>
          <p:nvPr/>
        </p:nvSpPr>
        <p:spPr bwMode="auto">
          <a:xfrm>
            <a:off x="1763713" y="2241550"/>
            <a:ext cx="5521325" cy="3200400"/>
          </a:xfrm>
          <a:custGeom>
            <a:avLst/>
            <a:gdLst>
              <a:gd name="T0" fmla="*/ 2147483647 w 3478"/>
              <a:gd name="T1" fmla="*/ 0 h 2016"/>
              <a:gd name="T2" fmla="*/ 2147483647 w 3478"/>
              <a:gd name="T3" fmla="*/ 2147483647 h 2016"/>
              <a:gd name="T4" fmla="*/ 2147483647 w 3478"/>
              <a:gd name="T5" fmla="*/ 2147483647 h 2016"/>
              <a:gd name="T6" fmla="*/ 2147483647 w 3478"/>
              <a:gd name="T7" fmla="*/ 2147483647 h 2016"/>
              <a:gd name="T8" fmla="*/ 2147483647 w 3478"/>
              <a:gd name="T9" fmla="*/ 2147483647 h 2016"/>
              <a:gd name="T10" fmla="*/ 2147483647 w 3478"/>
              <a:gd name="T11" fmla="*/ 2147483647 h 2016"/>
              <a:gd name="T12" fmla="*/ 2147483647 w 3478"/>
              <a:gd name="T13" fmla="*/ 2147483647 h 2016"/>
              <a:gd name="T14" fmla="*/ 2147483647 w 3478"/>
              <a:gd name="T15" fmla="*/ 2147483647 h 2016"/>
              <a:gd name="T16" fmla="*/ 2147483647 w 3478"/>
              <a:gd name="T17" fmla="*/ 2147483647 h 2016"/>
              <a:gd name="T18" fmla="*/ 2147483647 w 3478"/>
              <a:gd name="T19" fmla="*/ 2147483647 h 2016"/>
              <a:gd name="T20" fmla="*/ 2147483647 w 3478"/>
              <a:gd name="T21" fmla="*/ 2147483647 h 2016"/>
              <a:gd name="T22" fmla="*/ 2147483647 w 3478"/>
              <a:gd name="T23" fmla="*/ 2147483647 h 2016"/>
              <a:gd name="T24" fmla="*/ 2147483647 w 3478"/>
              <a:gd name="T25" fmla="*/ 2147483647 h 2016"/>
              <a:gd name="T26" fmla="*/ 2147483647 w 3478"/>
              <a:gd name="T27" fmla="*/ 2147483647 h 2016"/>
              <a:gd name="T28" fmla="*/ 2147483647 w 3478"/>
              <a:gd name="T29" fmla="*/ 2147483647 h 2016"/>
              <a:gd name="T30" fmla="*/ 2147483647 w 3478"/>
              <a:gd name="T31" fmla="*/ 2147483647 h 2016"/>
              <a:gd name="T32" fmla="*/ 2147483647 w 3478"/>
              <a:gd name="T33" fmla="*/ 2147483647 h 2016"/>
              <a:gd name="T34" fmla="*/ 2147483647 w 3478"/>
              <a:gd name="T35" fmla="*/ 2147483647 h 2016"/>
              <a:gd name="T36" fmla="*/ 2147483647 w 3478"/>
              <a:gd name="T37" fmla="*/ 2147483647 h 2016"/>
              <a:gd name="T38" fmla="*/ 2147483647 w 3478"/>
              <a:gd name="T39" fmla="*/ 2147483647 h 2016"/>
              <a:gd name="T40" fmla="*/ 2147483647 w 3478"/>
              <a:gd name="T41" fmla="*/ 2147483647 h 2016"/>
              <a:gd name="T42" fmla="*/ 2147483647 w 3478"/>
              <a:gd name="T43" fmla="*/ 2147483647 h 2016"/>
              <a:gd name="T44" fmla="*/ 2147483647 w 3478"/>
              <a:gd name="T45" fmla="*/ 2147483647 h 2016"/>
              <a:gd name="T46" fmla="*/ 2147483647 w 3478"/>
              <a:gd name="T47" fmla="*/ 2147483647 h 2016"/>
              <a:gd name="T48" fmla="*/ 2147483647 w 3478"/>
              <a:gd name="T49" fmla="*/ 2147483647 h 2016"/>
              <a:gd name="T50" fmla="*/ 2147483647 w 3478"/>
              <a:gd name="T51" fmla="*/ 2147483647 h 2016"/>
              <a:gd name="T52" fmla="*/ 2147483647 w 3478"/>
              <a:gd name="T53" fmla="*/ 2147483647 h 2016"/>
              <a:gd name="T54" fmla="*/ 2147483647 w 3478"/>
              <a:gd name="T55" fmla="*/ 2147483647 h 2016"/>
              <a:gd name="T56" fmla="*/ 2147483647 w 3478"/>
              <a:gd name="T57" fmla="*/ 2147483647 h 2016"/>
              <a:gd name="T58" fmla="*/ 2147483647 w 3478"/>
              <a:gd name="T59" fmla="*/ 2147483647 h 2016"/>
              <a:gd name="T60" fmla="*/ 2147483647 w 3478"/>
              <a:gd name="T61" fmla="*/ 2147483647 h 2016"/>
              <a:gd name="T62" fmla="*/ 2147483647 w 3478"/>
              <a:gd name="T63" fmla="*/ 2147483647 h 2016"/>
              <a:gd name="T64" fmla="*/ 2147483647 w 3478"/>
              <a:gd name="T65" fmla="*/ 2147483647 h 2016"/>
              <a:gd name="T66" fmla="*/ 2147483647 w 3478"/>
              <a:gd name="T67" fmla="*/ 2147483647 h 2016"/>
              <a:gd name="T68" fmla="*/ 2147483647 w 3478"/>
              <a:gd name="T69" fmla="*/ 2147483647 h 2016"/>
              <a:gd name="T70" fmla="*/ 2147483647 w 3478"/>
              <a:gd name="T71" fmla="*/ 2147483647 h 2016"/>
              <a:gd name="T72" fmla="*/ 2147483647 w 3478"/>
              <a:gd name="T73" fmla="*/ 2147483647 h 2016"/>
              <a:gd name="T74" fmla="*/ 2147483647 w 3478"/>
              <a:gd name="T75" fmla="*/ 2147483647 h 2016"/>
              <a:gd name="T76" fmla="*/ 2147483647 w 3478"/>
              <a:gd name="T77" fmla="*/ 2147483647 h 2016"/>
              <a:gd name="T78" fmla="*/ 2147483647 w 3478"/>
              <a:gd name="T79" fmla="*/ 2147483647 h 2016"/>
              <a:gd name="T80" fmla="*/ 2147483647 w 3478"/>
              <a:gd name="T81" fmla="*/ 2147483647 h 2016"/>
              <a:gd name="T82" fmla="*/ 2147483647 w 3478"/>
              <a:gd name="T83" fmla="*/ 2147483647 h 2016"/>
              <a:gd name="T84" fmla="*/ 2147483647 w 3478"/>
              <a:gd name="T85" fmla="*/ 2147483647 h 2016"/>
              <a:gd name="T86" fmla="*/ 2147483647 w 3478"/>
              <a:gd name="T87" fmla="*/ 2147483647 h 201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3478"/>
              <a:gd name="T133" fmla="*/ 0 h 2016"/>
              <a:gd name="T134" fmla="*/ 3478 w 3478"/>
              <a:gd name="T135" fmla="*/ 2016 h 201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3478" h="2016">
                <a:moveTo>
                  <a:pt x="12" y="0"/>
                </a:moveTo>
                <a:cubicBezTo>
                  <a:pt x="31" y="92"/>
                  <a:pt x="0" y="17"/>
                  <a:pt x="70" y="57"/>
                </a:cubicBezTo>
                <a:cubicBezTo>
                  <a:pt x="80" y="63"/>
                  <a:pt x="81" y="78"/>
                  <a:pt x="89" y="86"/>
                </a:cubicBezTo>
                <a:cubicBezTo>
                  <a:pt x="119" y="116"/>
                  <a:pt x="166" y="118"/>
                  <a:pt x="204" y="124"/>
                </a:cubicBezTo>
                <a:cubicBezTo>
                  <a:pt x="219" y="166"/>
                  <a:pt x="224" y="248"/>
                  <a:pt x="281" y="259"/>
                </a:cubicBezTo>
                <a:cubicBezTo>
                  <a:pt x="319" y="266"/>
                  <a:pt x="358" y="265"/>
                  <a:pt x="396" y="268"/>
                </a:cubicBezTo>
                <a:cubicBezTo>
                  <a:pt x="411" y="283"/>
                  <a:pt x="418" y="305"/>
                  <a:pt x="435" y="316"/>
                </a:cubicBezTo>
                <a:cubicBezTo>
                  <a:pt x="469" y="338"/>
                  <a:pt x="522" y="340"/>
                  <a:pt x="560" y="345"/>
                </a:cubicBezTo>
                <a:cubicBezTo>
                  <a:pt x="612" y="364"/>
                  <a:pt x="658" y="376"/>
                  <a:pt x="713" y="384"/>
                </a:cubicBezTo>
                <a:cubicBezTo>
                  <a:pt x="738" y="421"/>
                  <a:pt x="732" y="435"/>
                  <a:pt x="771" y="460"/>
                </a:cubicBezTo>
                <a:cubicBezTo>
                  <a:pt x="787" y="512"/>
                  <a:pt x="806" y="495"/>
                  <a:pt x="857" y="508"/>
                </a:cubicBezTo>
                <a:cubicBezTo>
                  <a:pt x="900" y="519"/>
                  <a:pt x="934" y="545"/>
                  <a:pt x="963" y="576"/>
                </a:cubicBezTo>
                <a:cubicBezTo>
                  <a:pt x="1001" y="691"/>
                  <a:pt x="1025" y="671"/>
                  <a:pt x="1155" y="681"/>
                </a:cubicBezTo>
                <a:cubicBezTo>
                  <a:pt x="1170" y="705"/>
                  <a:pt x="1181" y="750"/>
                  <a:pt x="1203" y="768"/>
                </a:cubicBezTo>
                <a:cubicBezTo>
                  <a:pt x="1219" y="780"/>
                  <a:pt x="1241" y="780"/>
                  <a:pt x="1260" y="787"/>
                </a:cubicBezTo>
                <a:cubicBezTo>
                  <a:pt x="1286" y="812"/>
                  <a:pt x="1313" y="815"/>
                  <a:pt x="1347" y="825"/>
                </a:cubicBezTo>
                <a:cubicBezTo>
                  <a:pt x="1374" y="843"/>
                  <a:pt x="1400" y="851"/>
                  <a:pt x="1424" y="873"/>
                </a:cubicBezTo>
                <a:cubicBezTo>
                  <a:pt x="1434" y="906"/>
                  <a:pt x="1447" y="926"/>
                  <a:pt x="1472" y="950"/>
                </a:cubicBezTo>
                <a:cubicBezTo>
                  <a:pt x="1475" y="960"/>
                  <a:pt x="1474" y="972"/>
                  <a:pt x="1481" y="979"/>
                </a:cubicBezTo>
                <a:cubicBezTo>
                  <a:pt x="1495" y="993"/>
                  <a:pt x="1521" y="989"/>
                  <a:pt x="1539" y="998"/>
                </a:cubicBezTo>
                <a:cubicBezTo>
                  <a:pt x="1570" y="1013"/>
                  <a:pt x="1605" y="1029"/>
                  <a:pt x="1635" y="1046"/>
                </a:cubicBezTo>
                <a:cubicBezTo>
                  <a:pt x="1655" y="1057"/>
                  <a:pt x="1673" y="1071"/>
                  <a:pt x="1692" y="1084"/>
                </a:cubicBezTo>
                <a:cubicBezTo>
                  <a:pt x="1700" y="1089"/>
                  <a:pt x="1704" y="1100"/>
                  <a:pt x="1712" y="1104"/>
                </a:cubicBezTo>
                <a:cubicBezTo>
                  <a:pt x="1730" y="1113"/>
                  <a:pt x="1769" y="1123"/>
                  <a:pt x="1769" y="1123"/>
                </a:cubicBezTo>
                <a:cubicBezTo>
                  <a:pt x="1787" y="1178"/>
                  <a:pt x="1806" y="1206"/>
                  <a:pt x="1846" y="1248"/>
                </a:cubicBezTo>
                <a:cubicBezTo>
                  <a:pt x="1868" y="1310"/>
                  <a:pt x="1939" y="1339"/>
                  <a:pt x="2000" y="1353"/>
                </a:cubicBezTo>
                <a:cubicBezTo>
                  <a:pt x="2074" y="1403"/>
                  <a:pt x="2151" y="1418"/>
                  <a:pt x="2240" y="1430"/>
                </a:cubicBezTo>
                <a:cubicBezTo>
                  <a:pt x="2259" y="1437"/>
                  <a:pt x="2281" y="1437"/>
                  <a:pt x="2297" y="1449"/>
                </a:cubicBezTo>
                <a:cubicBezTo>
                  <a:pt x="2319" y="1466"/>
                  <a:pt x="2332" y="1492"/>
                  <a:pt x="2355" y="1507"/>
                </a:cubicBezTo>
                <a:cubicBezTo>
                  <a:pt x="2365" y="1513"/>
                  <a:pt x="2374" y="1520"/>
                  <a:pt x="2384" y="1526"/>
                </a:cubicBezTo>
                <a:cubicBezTo>
                  <a:pt x="2406" y="1559"/>
                  <a:pt x="2469" y="1628"/>
                  <a:pt x="2508" y="1641"/>
                </a:cubicBezTo>
                <a:cubicBezTo>
                  <a:pt x="2555" y="1657"/>
                  <a:pt x="2604" y="1663"/>
                  <a:pt x="2652" y="1680"/>
                </a:cubicBezTo>
                <a:cubicBezTo>
                  <a:pt x="2663" y="1684"/>
                  <a:pt x="2671" y="1694"/>
                  <a:pt x="2681" y="1699"/>
                </a:cubicBezTo>
                <a:cubicBezTo>
                  <a:pt x="2700" y="1708"/>
                  <a:pt x="2720" y="1707"/>
                  <a:pt x="2739" y="1718"/>
                </a:cubicBezTo>
                <a:cubicBezTo>
                  <a:pt x="2759" y="1729"/>
                  <a:pt x="2780" y="1740"/>
                  <a:pt x="2796" y="1756"/>
                </a:cubicBezTo>
                <a:cubicBezTo>
                  <a:pt x="2803" y="1763"/>
                  <a:pt x="2808" y="1771"/>
                  <a:pt x="2816" y="1776"/>
                </a:cubicBezTo>
                <a:cubicBezTo>
                  <a:pt x="2840" y="1790"/>
                  <a:pt x="2930" y="1795"/>
                  <a:pt x="2931" y="1795"/>
                </a:cubicBezTo>
                <a:cubicBezTo>
                  <a:pt x="2941" y="1798"/>
                  <a:pt x="2950" y="1801"/>
                  <a:pt x="2960" y="1804"/>
                </a:cubicBezTo>
                <a:cubicBezTo>
                  <a:pt x="2973" y="1808"/>
                  <a:pt x="2985" y="1810"/>
                  <a:pt x="2998" y="1814"/>
                </a:cubicBezTo>
                <a:cubicBezTo>
                  <a:pt x="3017" y="1820"/>
                  <a:pt x="3056" y="1833"/>
                  <a:pt x="3056" y="1833"/>
                </a:cubicBezTo>
                <a:cubicBezTo>
                  <a:pt x="3164" y="1906"/>
                  <a:pt x="3009" y="1804"/>
                  <a:pt x="3113" y="1862"/>
                </a:cubicBezTo>
                <a:cubicBezTo>
                  <a:pt x="3151" y="1883"/>
                  <a:pt x="3179" y="1917"/>
                  <a:pt x="3219" y="1929"/>
                </a:cubicBezTo>
                <a:cubicBezTo>
                  <a:pt x="3278" y="1967"/>
                  <a:pt x="3372" y="1970"/>
                  <a:pt x="3440" y="1977"/>
                </a:cubicBezTo>
                <a:cubicBezTo>
                  <a:pt x="3463" y="2012"/>
                  <a:pt x="3449" y="2001"/>
                  <a:pt x="3478" y="2016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84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84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84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84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84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84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884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84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84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4740" grpId="0" animBg="1"/>
      <p:bldP spid="884741" grpId="0" animBg="1"/>
      <p:bldP spid="884744" grpId="0" animBg="1"/>
      <p:bldP spid="884745" grpId="0" animBg="1"/>
      <p:bldP spid="884746" grpId="0" animBg="1"/>
      <p:bldP spid="884747" grpId="0" animBg="1"/>
      <p:bldP spid="884748" grpId="0" animBg="1"/>
      <p:bldP spid="884752" grpId="0" animBg="1"/>
      <p:bldP spid="884754" grpId="0" animBg="1"/>
    </p:bldLst>
  </p:timing>
</p:sld>
</file>

<file path=ppt/theme/theme1.xml><?xml version="1.0" encoding="utf-8"?>
<a:theme xmlns:a="http://schemas.openxmlformats.org/drawingml/2006/main" name="Sample presentation slides with animation [2]">
  <a:themeElements>
    <a:clrScheme name="Sample presentation slides with animation [2] 1">
      <a:dk1>
        <a:srgbClr val="1A1A70"/>
      </a:dk1>
      <a:lt1>
        <a:srgbClr val="FFFFFF"/>
      </a:lt1>
      <a:dk2>
        <a:srgbClr val="12449E"/>
      </a:dk2>
      <a:lt2>
        <a:srgbClr val="C0C0C0"/>
      </a:lt2>
      <a:accent1>
        <a:srgbClr val="3167D3"/>
      </a:accent1>
      <a:accent2>
        <a:srgbClr val="87A3E9"/>
      </a:accent2>
      <a:accent3>
        <a:srgbClr val="FFFFFF"/>
      </a:accent3>
      <a:accent4>
        <a:srgbClr val="14145F"/>
      </a:accent4>
      <a:accent5>
        <a:srgbClr val="ADB8E6"/>
      </a:accent5>
      <a:accent6>
        <a:srgbClr val="7A93D3"/>
      </a:accent6>
      <a:hlink>
        <a:srgbClr val="90B54D"/>
      </a:hlink>
      <a:folHlink>
        <a:srgbClr val="F6A23C"/>
      </a:folHlink>
    </a:clrScheme>
    <a:fontScheme name="Sample presentation slides with animation [2]">
      <a:majorFont>
        <a:latin typeface="Impact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presentation slides with animation [2] 1">
        <a:dk1>
          <a:srgbClr val="1A1A70"/>
        </a:dk1>
        <a:lt1>
          <a:srgbClr val="FFFFFF"/>
        </a:lt1>
        <a:dk2>
          <a:srgbClr val="12449E"/>
        </a:dk2>
        <a:lt2>
          <a:srgbClr val="C0C0C0"/>
        </a:lt2>
        <a:accent1>
          <a:srgbClr val="3167D3"/>
        </a:accent1>
        <a:accent2>
          <a:srgbClr val="87A3E9"/>
        </a:accent2>
        <a:accent3>
          <a:srgbClr val="FFFFFF"/>
        </a:accent3>
        <a:accent4>
          <a:srgbClr val="14145F"/>
        </a:accent4>
        <a:accent5>
          <a:srgbClr val="ADB8E6"/>
        </a:accent5>
        <a:accent6>
          <a:srgbClr val="7A93D3"/>
        </a:accent6>
        <a:hlink>
          <a:srgbClr val="90B54D"/>
        </a:hlink>
        <a:folHlink>
          <a:srgbClr val="F6A23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with animation [2] 2">
        <a:dk1>
          <a:srgbClr val="0E5D92"/>
        </a:dk1>
        <a:lt1>
          <a:srgbClr val="FFFFFF"/>
        </a:lt1>
        <a:dk2>
          <a:srgbClr val="137C9D"/>
        </a:dk2>
        <a:lt2>
          <a:srgbClr val="C0C0C0"/>
        </a:lt2>
        <a:accent1>
          <a:srgbClr val="35AACF"/>
        </a:accent1>
        <a:accent2>
          <a:srgbClr val="75CDB2"/>
        </a:accent2>
        <a:accent3>
          <a:srgbClr val="FFFFFF"/>
        </a:accent3>
        <a:accent4>
          <a:srgbClr val="0A4E7C"/>
        </a:accent4>
        <a:accent5>
          <a:srgbClr val="AED2E4"/>
        </a:accent5>
        <a:accent6>
          <a:srgbClr val="69BAA1"/>
        </a:accent6>
        <a:hlink>
          <a:srgbClr val="E8C86E"/>
        </a:hlink>
        <a:folHlink>
          <a:srgbClr val="1E68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with animation [2] 3">
        <a:dk1>
          <a:srgbClr val="164D60"/>
        </a:dk1>
        <a:lt1>
          <a:srgbClr val="FFFFFF"/>
        </a:lt1>
        <a:dk2>
          <a:srgbClr val="2A8486"/>
        </a:dk2>
        <a:lt2>
          <a:srgbClr val="C0C0C0"/>
        </a:lt2>
        <a:accent1>
          <a:srgbClr val="48BC77"/>
        </a:accent1>
        <a:accent2>
          <a:srgbClr val="ECCA4C"/>
        </a:accent2>
        <a:accent3>
          <a:srgbClr val="FFFFFF"/>
        </a:accent3>
        <a:accent4>
          <a:srgbClr val="114051"/>
        </a:accent4>
        <a:accent5>
          <a:srgbClr val="B1DABD"/>
        </a:accent5>
        <a:accent6>
          <a:srgbClr val="D6B744"/>
        </a:accent6>
        <a:hlink>
          <a:srgbClr val="3191E9"/>
        </a:hlink>
        <a:folHlink>
          <a:srgbClr val="E3694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Sample presentation slides with animation [2]</Template>
  <TotalTime>9763</TotalTime>
  <Words>577</Words>
  <Application>Microsoft Office PowerPoint</Application>
  <PresentationFormat>On-screen Show (4:3)</PresentationFormat>
  <Paragraphs>132</Paragraphs>
  <Slides>14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Sample presentation slides with animation [2]</vt:lpstr>
      <vt:lpstr>Worksheet</vt:lpstr>
      <vt:lpstr>Equation</vt:lpstr>
      <vt:lpstr>Managing  Flow Variability:  Safety Inventory </vt:lpstr>
      <vt:lpstr>Slide 2</vt:lpstr>
      <vt:lpstr>Four  Characteristics of Forecasts</vt:lpstr>
      <vt:lpstr>Slide 4</vt:lpstr>
      <vt:lpstr>Forecasts should be accompanied by a measure of forecast error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Tony Barnett</dc:creator>
  <cp:lastModifiedBy>aa2035</cp:lastModifiedBy>
  <cp:revision>173</cp:revision>
  <dcterms:created xsi:type="dcterms:W3CDTF">2005-11-30T06:54:40Z</dcterms:created>
  <dcterms:modified xsi:type="dcterms:W3CDTF">2012-09-04T23:18:37Z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TC011367991033</vt:lpwstr>
  </property>
</Properties>
</file>