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6" r:id="rId1"/>
  </p:sldMasterIdLst>
  <p:notesMasterIdLst>
    <p:notesMasterId r:id="rId54"/>
  </p:notesMasterIdLst>
  <p:handoutMasterIdLst>
    <p:handoutMasterId r:id="rId55"/>
  </p:handoutMasterIdLst>
  <p:sldIdLst>
    <p:sldId id="456" r:id="rId2"/>
    <p:sldId id="429" r:id="rId3"/>
    <p:sldId id="430" r:id="rId4"/>
    <p:sldId id="431" r:id="rId5"/>
    <p:sldId id="432" r:id="rId6"/>
    <p:sldId id="433" r:id="rId7"/>
    <p:sldId id="504" r:id="rId8"/>
    <p:sldId id="503" r:id="rId9"/>
    <p:sldId id="435" r:id="rId10"/>
    <p:sldId id="530" r:id="rId11"/>
    <p:sldId id="521" r:id="rId12"/>
    <p:sldId id="451" r:id="rId13"/>
    <p:sldId id="452" r:id="rId14"/>
    <p:sldId id="453" r:id="rId15"/>
    <p:sldId id="454" r:id="rId16"/>
    <p:sldId id="535" r:id="rId17"/>
    <p:sldId id="536" r:id="rId18"/>
    <p:sldId id="445" r:id="rId19"/>
    <p:sldId id="455" r:id="rId20"/>
    <p:sldId id="519" r:id="rId21"/>
    <p:sldId id="442" r:id="rId22"/>
    <p:sldId id="443" r:id="rId23"/>
    <p:sldId id="447" r:id="rId24"/>
    <p:sldId id="448" r:id="rId25"/>
    <p:sldId id="350" r:id="rId26"/>
    <p:sldId id="354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457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99" r:id="rId44"/>
    <p:sldId id="478" r:id="rId45"/>
    <p:sldId id="487" r:id="rId46"/>
    <p:sldId id="495" r:id="rId47"/>
    <p:sldId id="534" r:id="rId48"/>
    <p:sldId id="533" r:id="rId49"/>
    <p:sldId id="522" r:id="rId50"/>
    <p:sldId id="531" r:id="rId51"/>
    <p:sldId id="532" r:id="rId52"/>
    <p:sldId id="537" r:id="rId53"/>
  </p:sldIdLst>
  <p:sldSz cx="9144000" cy="6858000" type="screen4x3"/>
  <p:notesSz cx="6856413" cy="9083675"/>
  <p:embeddedFontLst>
    <p:embeddedFont>
      <p:font typeface="Arial Unicode MS" panose="020B0604020202020204" pitchFamily="34" charset="-128"/>
      <p:regular r:id="rId56"/>
    </p:embeddedFont>
    <p:embeddedFont>
      <p:font typeface="Impact" panose="020B0806030902050204" pitchFamily="34" charset="0"/>
      <p:regular r:id="rId57"/>
    </p:embeddedFont>
    <p:embeddedFont>
      <p:font typeface="MS Reference Serif" panose="020B0604020202020204" charset="0"/>
      <p:regular r:id="rId58"/>
      <p:bold r:id="rId59"/>
      <p:italic r:id="rId60"/>
      <p:boldItalic r:id="rId61"/>
    </p:embeddedFont>
    <p:embeddedFont>
      <p:font typeface="Book Antiqua" panose="02040602050305030304" pitchFamily="18" charset="0"/>
      <p:regular r:id="rId62"/>
      <p:bold r:id="rId63"/>
      <p:italic r:id="rId64"/>
      <p:boldItalic r:id="rId6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C2F6B"/>
    <a:srgbClr val="005392"/>
    <a:srgbClr val="003B68"/>
    <a:srgbClr val="006699"/>
    <a:srgbClr val="993366"/>
    <a:srgbClr val="5F5F5F"/>
    <a:srgbClr val="777777"/>
    <a:srgbClr val="472F4F"/>
    <a:srgbClr val="3B2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0" autoAdjust="0"/>
    <p:restoredTop sz="89343" autoAdjust="0"/>
  </p:normalViewPr>
  <p:slideViewPr>
    <p:cSldViewPr snapToGrid="0">
      <p:cViewPr>
        <p:scale>
          <a:sx n="60" d="100"/>
          <a:sy n="60" d="100"/>
        </p:scale>
        <p:origin x="-750" y="-120"/>
      </p:cViewPr>
      <p:guideLst>
        <p:guide orient="horz" pos="4256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4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8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cat>
            <c:strRef>
              <c:f>Sheet1!$A$1:$A$4</c:f>
              <c:strCache>
                <c:ptCount val="4"/>
                <c:pt idx="0">
                  <c:v>Institute</c:v>
                </c:pt>
                <c:pt idx="1">
                  <c:v>Stanford</c:v>
                </c:pt>
                <c:pt idx="2">
                  <c:v>USC</c:v>
                </c:pt>
                <c:pt idx="3">
                  <c:v>Berkely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0</c:v>
                </c:pt>
                <c:pt idx="1">
                  <c:v>40000</c:v>
                </c:pt>
                <c:pt idx="2">
                  <c:v>43000</c:v>
                </c:pt>
                <c:pt idx="3">
                  <c:v>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0163" y="8693150"/>
            <a:ext cx="406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35" tIns="44277" rIns="90135" bIns="44277" anchor="ctr">
            <a:spAutoFit/>
          </a:bodyPr>
          <a:lstStyle/>
          <a:p>
            <a:pPr algn="r" defTabSz="911225"/>
            <a:fld id="{009B9B91-3331-4621-A0F0-4DB49400BA5B}" type="slidenum">
              <a:rPr lang="en-US" sz="1400">
                <a:effectLst/>
                <a:latin typeface="Book Antiqua" pitchFamily="18" charset="0"/>
              </a:rPr>
              <a:pPr algn="r" defTabSz="911225"/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6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35" tIns="44277" rIns="90135" bIns="44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7388"/>
            <a:ext cx="4525963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0163" y="8693150"/>
            <a:ext cx="406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35" tIns="44277" rIns="90135" bIns="44277" anchor="ctr">
            <a:spAutoFit/>
          </a:bodyPr>
          <a:lstStyle/>
          <a:p>
            <a:pPr algn="r" defTabSz="911225"/>
            <a:fld id="{FA8E72B1-0A4E-4635-B562-A5AE8FE33C2D}" type="slidenum">
              <a:rPr lang="en-US" sz="1400">
                <a:effectLst/>
                <a:latin typeface="Book Antiqua" pitchFamily="18" charset="0"/>
              </a:rPr>
              <a:pPr algn="r" defTabSz="911225"/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46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5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5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lIns="91083" tIns="45542" rIns="91083" bIns="45542"/>
          <a:lstStyle/>
          <a:p>
            <a:fld id="{BCC0DC15-DA83-46C5-8C5F-9CF9ECE9B1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lIns="91083" tIns="45542" rIns="91083" bIns="45542"/>
          <a:lstStyle/>
          <a:p>
            <a:fld id="{BCC0DC15-DA83-46C5-8C5F-9CF9ECE9B1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lIns="91083" tIns="45542" rIns="91083" bIns="45542"/>
          <a:lstStyle/>
          <a:p>
            <a:fld id="{BCC0DC15-DA83-46C5-8C5F-9CF9ECE9B1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lIns="91083" tIns="45542" rIns="91083" bIns="45542"/>
          <a:lstStyle/>
          <a:p>
            <a:fld id="{BCC0DC15-DA83-46C5-8C5F-9CF9ECE9B1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lIns="91083" tIns="45542" rIns="91083" bIns="45542"/>
          <a:lstStyle/>
          <a:p>
            <a:fld id="{BCC0DC15-DA83-46C5-8C5F-9CF9ECE9B1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5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3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4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263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628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670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3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929896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0" y="6460201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84902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99363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505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495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2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8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7743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3002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63" y="64294"/>
            <a:ext cx="8118636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286" y="1104900"/>
            <a:ext cx="8526118" cy="52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0" y="6547307"/>
            <a:ext cx="444031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FontTx/>
              <a:buNone/>
            </a:pPr>
            <a:r>
              <a:rPr lang="en-US" sz="1800" b="0" dirty="0" smtClean="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</a:rPr>
              <a:t>Ardavan  Asef-Vaziri, SOM, COABE, CSUN 2013</a:t>
            </a:r>
            <a:endParaRPr lang="en-US" sz="1800" b="0" dirty="0">
              <a:solidFill>
                <a:schemeClr val="accent4">
                  <a:lumMod val="10000"/>
                </a:schemeClr>
              </a:solidFill>
              <a:effectLst/>
              <a:latin typeface="Impact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60201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0" y="929896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 userDrawn="1"/>
        </p:nvSpPr>
        <p:spPr>
          <a:xfrm>
            <a:off x="8731459" y="6505238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FFCFF9-C897-436F-8A41-3EC000DBAE4F}" type="slidenum">
              <a:rPr lang="en-US" smtClean="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</a:rPr>
              <a:t>‹#›</a:t>
            </a:fld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Impact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Tx/>
        <a:buNone/>
        <a:defRPr sz="2800">
          <a:solidFill>
            <a:schemeClr val="accent4">
              <a:lumMod val="10000"/>
            </a:schemeClr>
          </a:solidFill>
          <a:effectLst/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10000"/>
          </a:schemeClr>
        </a:buClr>
        <a:buSzPct val="150000"/>
        <a:buFont typeface="Book Antiqua" pitchFamily="18" charset="0"/>
        <a:buChar char="■"/>
        <a:defRPr sz="24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10000"/>
          </a:schemeClr>
        </a:buClr>
        <a:buSzPct val="125000"/>
        <a:buFont typeface="Book Antiqua" pitchFamily="18" charset="0"/>
        <a:buChar char="■"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10000"/>
          </a:schemeClr>
        </a:buClr>
        <a:buFont typeface="Book Antiqua" pitchFamily="18" charset="0"/>
        <a:buChar char="■"/>
        <a:defRPr sz="20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8/Blind_men_and_elephant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ext+messaging&amp;source=images&amp;cd=&amp;cad=rja&amp;docid=LgZ3-7syl4t0RM&amp;tbnid=8YA9IWfjoj0IfM:&amp;ved=0CAUQjRw&amp;url=http://computer.howstuffworks.com/e-mail-messaging/sms.htm&amp;ei=ibYIUdz-EMOziwKdgoHgDw&amp;bvm=bv.41642243,d.cGE&amp;psig=AFQjCNGOdjIfccjABexeJ1AvH78LEM-3cg&amp;ust=135961185037141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clock&amp;source=images&amp;cd=&amp;cad=rja&amp;docid=Dv4aMr7KrwoEDM&amp;tbnid=YFMS18bK6i1fYM:&amp;ved=0CAUQjRw&amp;url=http://theclockmaster.com/&amp;ei=OSsTUf6_C-3RiAL6m4GoCg&amp;bvm=bv.42080656,d.cGE&amp;psig=AFQjCNGktURVzkZ2jA7RlPT6AhsL2zihow&amp;ust=1360296745947365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onference1.av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ssacademy.com/wp-content/uploads/2010/06/cost-savings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com/url?sa=i&amp;rct=j&amp;q=Professors+Rooms&amp;source=images&amp;cd=&amp;cad=rja&amp;docid=fNoIBaRRD4jeBM&amp;tbnid=jbjm_Ikdkl9xBM:&amp;ved=0CAUQjRw&amp;url=http://www.thefacultylounge.org/2009/09/faculty-lounges-rooms-with-a-view.html&amp;ei=5W8mUaTuB-b3igLruYCIBw&amp;psig=AFQjCNHXbxQ3E8wLnx0eme_-8PXomVCATg&amp;ust=136155989787884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otl.stanford.edu/" TargetMode="Externa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positphotos&amp;source=images&amp;cd=&amp;cad=rja&amp;docid=ZxXefccANsZJrM&amp;tbnid=--FU4LOQ-0Dm0M:&amp;ved=0CAUQjRw&amp;url=http://www.blogager.com/the-depositphotos-treasure/&amp;ei=I5IkUZCCOeiligKh4IGoAw&amp;bvm=bv.42661473,d.cGE&amp;psig=AFQjCNFpv9tGcoimWNTmgdcbXmGQzvGP5g&amp;ust=1361437578144937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positphotos&amp;source=images&amp;cd=&amp;cad=rja&amp;docid=ZxXefccANsZJrM&amp;tbnid=--FU4LOQ-0Dm0M:&amp;ved=0CAUQjRw&amp;url=http://www.blogager.com/the-depositphotos-treasure/&amp;ei=I5IkUZCCOeiligKh4IGoAw&amp;bvm=bv.42661473,d.cGE&amp;psig=AFQjCNFpv9tGcoimWNTmgdcbXmGQzvGP5g&amp;ust=136143757814493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moviesididntget.com/wp-content/uploads/2011/01/500stanley_kubrick.jp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www.opensubtitles.org/en/subtitleserve/sub/421868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graceuniversity.edu/iip/wp-content/uploads/2011/03/doctor-zhivago.jpe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file:///\\webdrive\aa2035\public_html\CourseBase\IntroductionToOM\COBAECSUN2.xlsx!COBAECSUN!R50C26:R61C37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ticky+not&amp;source=images&amp;cd=&amp;cad=rja&amp;docid=ZPgmL_4X7atQaM&amp;tbnid=ydPEUQC6fydzHM:&amp;ved=0CAUQjRw&amp;url=http://www.thefastestpaydayloans.com/?tag=sticky-notes&amp;ei=gqkIUZjEEar8igLynYD4BA&amp;bvm=bv.41642243,d.cGE&amp;psig=AFQjCNFn1Vb_nZ4AFY-NVLzjaB8Ser4s7g&amp;ust=1359608537130225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C:\Users\aa2035\Desktop\Flat%20Oc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66203"/>
            <a:ext cx="914400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Impact" pitchFamily="34" charset="0"/>
              </a:rPr>
              <a:t>On </a:t>
            </a:r>
            <a:r>
              <a:rPr lang="en-US" sz="3200" dirty="0" smtClean="0">
                <a:effectLst/>
                <a:latin typeface="Impact" pitchFamily="34" charset="0"/>
              </a:rPr>
              <a:t>the </a:t>
            </a:r>
            <a:r>
              <a:rPr lang="en-US" sz="3200" dirty="0" smtClean="0">
                <a:effectLst/>
                <a:latin typeface="Impact" pitchFamily="34" charset="0"/>
              </a:rPr>
              <a:t>Student </a:t>
            </a:r>
            <a:r>
              <a:rPr lang="en-US" sz="3200" dirty="0" smtClean="0">
                <a:effectLst/>
                <a:latin typeface="Impact" pitchFamily="34" charset="0"/>
              </a:rPr>
              <a:t>s’ Academic Success </a:t>
            </a:r>
            <a:r>
              <a:rPr lang="en-US" sz="3200" dirty="0">
                <a:effectLst/>
                <a:latin typeface="Impact" pitchFamily="34" charset="0"/>
              </a:rPr>
              <a:t>Facet of the Strategic Positioning of </a:t>
            </a:r>
            <a:r>
              <a:rPr lang="en-US" sz="3200" dirty="0" smtClean="0">
                <a:effectLst/>
                <a:latin typeface="Impact" pitchFamily="34" charset="0"/>
              </a:rPr>
              <a:t> a </a:t>
            </a:r>
            <a:r>
              <a:rPr lang="en-US" sz="3200" dirty="0">
                <a:effectLst/>
                <a:latin typeface="Impact" pitchFamily="34" charset="0"/>
              </a:rPr>
              <a:t>College of Business </a:t>
            </a:r>
            <a:endParaRPr lang="en-US" sz="3200" dirty="0">
              <a:effectLst/>
              <a:latin typeface="Impact" pitchFamily="34" charset="0"/>
            </a:endParaRPr>
          </a:p>
          <a:p>
            <a:endParaRPr lang="en-US" sz="3200" dirty="0" smtClean="0">
              <a:effectLst/>
              <a:latin typeface="Impact" pitchFamily="34" charset="0"/>
            </a:endParaRPr>
          </a:p>
          <a:p>
            <a:endParaRPr lang="en-US" sz="3200" dirty="0">
              <a:effectLst/>
              <a:latin typeface="Impact" pitchFamily="34" charset="0"/>
            </a:endParaRPr>
          </a:p>
          <a:p>
            <a:r>
              <a:rPr lang="en-US" sz="3200" dirty="0" smtClean="0">
                <a:effectLst/>
                <a:latin typeface="Impact" pitchFamily="34" charset="0"/>
              </a:rPr>
              <a:t>Ardavan Asef-Vaziri</a:t>
            </a:r>
          </a:p>
          <a:p>
            <a:endParaRPr lang="en-US" sz="2800" dirty="0" smtClean="0">
              <a:effectLst/>
              <a:latin typeface="Impact" pitchFamily="34" charset="0"/>
            </a:endParaRPr>
          </a:p>
          <a:p>
            <a:endParaRPr lang="en-US" sz="800" dirty="0">
              <a:effectLst/>
              <a:latin typeface="Impact" pitchFamily="34" charset="0"/>
            </a:endParaRPr>
          </a:p>
          <a:p>
            <a:r>
              <a:rPr lang="en-US" sz="2800" dirty="0" smtClean="0">
                <a:effectLst/>
                <a:latin typeface="Impact" pitchFamily="34" charset="0"/>
              </a:rPr>
              <a:t>Systems and Operations Management, COBAE, CSUN</a:t>
            </a:r>
            <a:endParaRPr lang="en-US" sz="2800" dirty="0"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4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66"/>
            <a:ext cx="9144000" cy="930166"/>
          </a:xfrm>
          <a:noFill/>
          <a:ln/>
        </p:spPr>
        <p:txBody>
          <a:bodyPr/>
          <a:lstStyle/>
          <a:p>
            <a:r>
              <a:rPr lang="en-US" sz="3200" dirty="0" smtClean="0"/>
              <a:t>Flow Time: Time </a:t>
            </a:r>
            <a:r>
              <a:rPr lang="en-US" sz="3200" dirty="0" smtClean="0"/>
              <a:t>To </a:t>
            </a:r>
            <a:r>
              <a:rPr lang="en-US" sz="3200" dirty="0" smtClean="0"/>
              <a:t>Graduation</a:t>
            </a:r>
            <a:endParaRPr lang="en-US" sz="3200" dirty="0"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67959"/>
              </p:ext>
            </p:extLst>
          </p:nvPr>
        </p:nvGraphicFramePr>
        <p:xfrm>
          <a:off x="29000" y="1326735"/>
          <a:ext cx="9114999" cy="419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4" imgW="5095944" imgH="2343023" progId="Excel.Sheet.12">
                  <p:embed/>
                </p:oleObj>
              </mc:Choice>
              <mc:Fallback>
                <p:oleObj name="Worksheet" r:id="rId4" imgW="5095944" imgH="23430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0" y="1326735"/>
                        <a:ext cx="9114999" cy="419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6" name="Picture 4" descr="http://www.sic.edu/files/uploads/personal/20/grad_c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591"/>
            <a:ext cx="851338" cy="6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11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82867"/>
          </a:xfrm>
          <a:noFill/>
          <a:ln/>
        </p:spPr>
        <p:txBody>
          <a:bodyPr/>
          <a:lstStyle/>
          <a:p>
            <a:r>
              <a:rPr lang="en-US" sz="3200" dirty="0" smtClean="0"/>
              <a:t>Flow Time: Time </a:t>
            </a:r>
            <a:r>
              <a:rPr lang="en-US" sz="3200" dirty="0"/>
              <a:t>To </a:t>
            </a:r>
            <a:r>
              <a:rPr lang="en-US" sz="3200" dirty="0" smtClean="0"/>
              <a:t>Graduation</a:t>
            </a:r>
            <a:endParaRPr lang="en-US" sz="3200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  <p:pic>
        <p:nvPicPr>
          <p:cNvPr id="165" name="Picture 16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3" t="7142" r="9" b="46079"/>
          <a:stretch/>
        </p:blipFill>
        <p:spPr bwMode="auto">
          <a:xfrm>
            <a:off x="232472" y="1162351"/>
            <a:ext cx="8415579" cy="2355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1467" y="3749323"/>
            <a:ext cx="8338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4-year GR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=13%,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9-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year GR= 67%.  Time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to graduation, for those graduating in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≤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9 years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has  µ =  6.3, 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σ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= 2.6 years.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4" descr="http://www.sic.edu/files/uploads/personal/20/grad_c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8" y="4495506"/>
            <a:ext cx="2490962" cy="19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099035" y="1162350"/>
            <a:ext cx="945932" cy="235574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02119" y="1168563"/>
            <a:ext cx="945932" cy="235574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7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215900" y="-7254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368300" y="-5730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hQSEBUUERQWFRQWFxYXGBgXGBkXGRwYGhoaFBsXFhkbGyYfHhkjGRsWHy8hIycpLC0sFx4xNTAqNSYrLCkBCQoKDgwOGg8PGiklHxwsKSwpLCwsLCwpLCwsLCkpLCkpKSkpKSksLCwpKSwsKSkpKSkpKSkpKSksKSksLCwsKf/AABEIALsBDQMBIgACEQEDEQH/xAAcAAEAAgMBAQEAAAAAAAAAAAAABQYDBAcBAgj/xAA/EAABAwIDBQYFAgQGAgIDAAABAgMRACEEEjEFBkFRYQcTInGBkRQyQqGxI8FSYnLwM4Ki0eHxY5JDRBUWJP/EABgBAQEBAQEAAAAAAAAAAAAAAAABAgME/8QAIhEBAQACAwEBAAIDAQAAAAAAAAECERIhMQNBMlETInEE/9oADAMBAAIRAxEAPwDuNKUoFKUoFKUoFeTXtU/tJ3yOz8MFN3dcOVEiQIupUdBUt0s7W+a9rlm4/aNiXHkt4tMtuJWpLuXKQEwcyo+nhcDhXUUqqY5S+LljcbqvqlKVpkpSlApSlApSlApSvDQe0rQd24wlRSp5sKBAKStIMnhE1upXNB9UpSgUpSgUpSgUpSgUpSgUpSgUpSgUpSgUpSgVXt7NlNuJQ46YDRJ+UKHihJJB9KsJrlG+u9SXtpIwilZWEEoXeAXVCElXMJUU/c1z+n8W8P5Rn2tj2UocDIOcFCXFrEKPiB7tI520sAOddLYXKQeYH4rh+8SHm2X23EAJbLbanlKyzKvAhKOKzeVTECojZW8eMwroQ27JCgkJQsOoUSdEkEpIuBbrXn+OVnsen7zG9Sv0XNM1aSsd3eH7x+ElKMy44ECSB62rkG8+8rz8qzrSpR/TaSopCBwmNTEyedeq3TyadrzV6DXFtn7cxwZCV4sgRAKUgrAE2Kzr561n2N2ivYV4fFOF9hUJzEAKb5LMao58anI07HXk1BY/fXBsoClvouAQEnOT5BNVPG9szYP6WGcWOClKCbc4ua1uI6TNJrj+L7U8Y4r9FttsDhlzn3J/FMP2pY1F3ENOC30lNudjpU5RdOwTWntTHJabKlqyyQAepsKpOzu2PDkD4htxo8SB3ifcXj0qV2rtbDY5j/8AnfQtxJC0AEZ5F4CVEXItUyvV0uMly7VzebA7MVmL4cWoXJbCioTfUJgTzJqR7K9pocacSwXzh0uQ2H7qTAEpChYg6xwmqptnE4pLpS613aUFtawSFAZiQhTh/hkX6gDjWixvI61KMOstoJJAT4cxNytX8ytemnCvP8rl+x6PvMMZNXbtOKxhS+yi2VecHnIGYRUgK4psbe5RxTBfKlKS4D3ilqu3BSsFHyyJSZGoBrs7LwUAUkEHQi49DXplebr8ZKUpWkKUpQKUpQKUpQKUpQKUpQKUpQKUpQfK1QJr8s7exBW8tYPiU4TrMgkk+or9Hb37a+FwTz1iUoISDxUfCke5r84JyquR4xzMfblXL6XTeCXeGL2mkpWtASgJWqRlSSlOQuK4rcy8Otqr+OllXdtkQ3YLQqQYvKFDnr00qwDY76MN3wUEJWCcpUMxQLFRH0zzm4qK2Js3vnAowGkEFRMwYuEADW8EweFc8e/+N5TjJ13VqwW2sc+wlOLdWWkQsJITJAsO8Vqrnl95r3DN5lZ1AwTaeAngJ/uKxuybJHhFzCfPQzW407FjnHKACOVgL10rm+8W/lSdNImBwMQBxqt4lWZRTrPDXW1unTgal9qv5R/FI8KgNb6dRA151Blf1DmL8x/1+DRKbFwgzrbXAKTIGljofKpbvGkCxzEahF/xYe9fCsC0uC4iVAaxPkAKzox7LQhKEkeU+9RWH/8AKIzeIFvh4rCY5i3Kvpy1wZB9r9fatlG22V2KEifXpccetfL+BQ1Ck/4ZgqHAA2zAcCLeYmoIl8WKoJgEqI+kcz0qOxmEnQTy585B58asDbqcO8HFpLjcKSsDgDpb6gLW6iKjcdi2lOq+FhSTBCirSQJBm8i4iOFJby0tmsdx8N490Ih11a5ABzKJ8CTmSkk6hJk9JrVRjTnTzuY4xzPIUe2YtYIGZaklPgbBiDrKvKDFa+z8IUKPfIWlXGdBxvHSK25XaWeYLkZfnlKk/g+hBrt+4ewXsJhsmIWFqKpASZCRGgPXWuONOgARbz5VeNyO1TMv4bGkBQOVLukxYBzl/V71qGLqAr2vEmva00UpSgUpSgUpSgUpSgUpSgUpSgVifxCUJKlqCUi5JMADqTWQ1xrtW2+teM+GJKWmkpUU/wASiM0nymB5GpRn7Rd8UYkoZZOZhCsy1jRSuATzAuZ5mud7QwgsYg9LQOVbeHXm8RPgTZA66knyrHiBmbUvmYHKNbf3xrHqsOABV4nCpxKbNtqJUkkcVJH0JtbiSKl8FtBbzaSSPqMgRZKiAYtFQ2xMUAsoKcygTABiQbyqx8I4+VWBjZuRvVQATCeR/a86VNSLu31HY/HOIHgFyYvfzgDhW1hcc4kFL9+YgpI45kA8qxOvqHyfNASLAk3vlB+rStjHIUAW3SVKTJBX86FRmyKM3BT6gjrRGPGOEmDx0tFzdJ9eNaSmirKkWKlpA/zKFo6Kn3rYY+kHrrygEVh2mVBKCn51LRHQzA/1CiJTap8atQJMaVofCEnpUtiQlS1XFib8yNR0FeKwtpkacNOhqKiBhehB/b2qewjmdggx4ImT9Kv20FY/hJAMenITNbGy8IUB7lB/7FFa+yl5my2sXbUQRrMXH2IrHjdhIVKkgJV0EaeVYMG4EYpM6ONkH+pBib8csVM6SRz+4/4qKrDO0VMpKVCUAmY1B4z041iwe00rK1agrF9B8oESOPnWbGtBL0KvnS4R0ISY9QYrV3PWCh42HiQVAaXF7crGtyueWP63VvSqUZssyTyGpvpUe4x41mCFTPHj59CDWfaOzCqyES4uTlAHhT5W4XM1tbRJK5MyptonocgSqT5p1qZX8XHHrbqHZNvScTh1NOGXGCAJ1KD8pPlce1X6vzjufvGcFjQ6BmSZStPNHH1Go8q/QWy9qN4hpLrKgpChY/seR6VrG7WtylKVtClKUClKUClKUClKUClKUHhrnfbBs/DnDJW4j9VS0oS4B4kpHiVfj4ZEHn0rotR+3NiN4thTLwlCh6g8FJPAipR+ccTiASEIAA0AHARHueNZceAlIQBZAzKj+I6JH2qa3k3EfwWIWWWXXmoGRyM5AgE5suhzTw0iqfiMQskN5SkzeQZnr0FY003t2tnuKcUtEX8F+QMk+/4q44p9TaAhwJUCIPA3v7VH7ubOShAh0jLNwR53HKfzX3tPGqk94c6TxiCAePUVKeIfE/OROYa9Y4ev5o24oqTAFrwJMmdSTcx/eleKB8RUIIsnyMQJ6TrW9sPZanJUr5QTHIxaT0m3pV8TT4+G4qNtT/t61qYrFhWKw44BaJ5AyTF+p+1Se0mZlKDxPv8A8VXNqYYtidFJykeYhQPrU2aWbBuFS12nxH81vODWdeX/AFUVhnr6HMpOYjqbmelbzjuVMyZ4za0THlRW6EeETIERy9K9U5lQqLlUAX06noa9wq5ZB4Sf97HlWHGmW0gWJkiNJnKB+KioRQ/WwoNiSs/5flF6sD7NoPLgBqDEmOhqDxi52mltJBSwhDc9Yk+s/mp5SZEngDp1Uco5TTQg9p4VJcYKxKc6UqzaQrwwfM/iovC49bLoDplBSUwEpSE3lJASOY+9TG8Md0TqUlK9LCCDE8TURtTBLWlXdtrMKUAQnW+YQdDY/ap5U9jzHozFZ+afF0t8qZ6CSfMVsuEKDChxaAt/KtaZP2tWjh8UCC33YS9GVQzeG2qpkpSOdSGFZAZbTKV5O9TKTmSfElzWAbTFXL2GG9Vi2dhZdPAQZ/arx2SbSLeKdwxPhWnOkcMydY/yx7VWMIi6iLSOOvp161sbGxPcbSwy4gFxKT5KlBpPR3qleCva7MlKUoFKUoFKUoFK8JrTwu2GXVFLbra1DUJUCR6TQbteTQGqhv8Ab5qwSW22UhT7s5J0AH1Ecb2qW6m6sm7qLfmrwmqbu7tbF50/EOIdCh4g2gDIf6gb8jVyFZwzmc3FywuN1Wo1tJJmfCRrNU/tQ2iy3gzlCC48tLeaBMfMZOugiKuGN2aly9woaKFj6865JvvtNTmMTh84UjDklUxCnSBHXwpMX4qq206aKMV+lCciieEQCORjlUDjno8KbpOgvbmK3e4cfWruUZloElLcZimblKDdQ8gYqOe2JjlrhGExBmw/TUn3KgAPesjCFKcUhpu5SBnPIA6n9qtS8YlnDhKSAY9uNvT819bI3HxWFwq3FPMtPJC3e6y95OUFRDjk2MCBlmKru0cQHnQvRotoccHIq+hPU6xyqGrEps8SU5plRT7HSRHKtPeVuEWv4B1mJVHtWzhMdJKrAklKR/MrwlVvpQj7zWjtnEBShe1/bQeuUVdIzOYhOdtX0qAgjkeIPK0VtY8ENA/b1jlVLwm0smZpZ/SVJH/jUTZQ6HjVrVtEHDFMeLUH6TMAm2tSm0xgVThwTqVX8uflW5gUhXjVEJGYf5Rb0B8R9Kg07QCcOAo5REqOlr/vw1M1G47eVTzZZw6FgEZc6rHLyAvfW5NSNbfG7Tmd917XOpRHkTAPnAq34a8CJ016Dyteq5sPC90nJNzE6cdB+NKuOGwmVHiBBPPXy11pTW0BtpAIUk6KzDlNon3I9qicGz3oAVJOVAE3jwCRyF+FWDH7NUT+CDw0FajeHKJkaacj185pqU8aScGhkENjLJEnieevrFYMEnK24OIekD+tv/dPvW7iU8fTnf8Au3rWpMBXImSJHCYn1n3pYStlDuUp6kj/AJjnWttnFEPIKRdBSseYIVfrNY2Flx1CBx1PTUz0r62koF09JBt0iBUR+gdkbSTiGW3UGUrSFD11HmDIrdrnHYxtBSsO80dG3AU9M4kjpcT610eu0rNKUpVClKUClKUHw82FJIOhBB8jauA7UIwOOebQ6oobALbwBStt0H/DnRQixAsZ86/QBqMxW7eGdWVuMNrUQQSpIJM29+tSzYpewu04pSPivG3dPfIT4gQM0OtjjHFPLSsW9mPadUzjC03iGP8ADacDigkFRnxAAieHiFjaKz7V7IEBRcwLymFGfArxt3sRzA96o2M3UxODxLSX1IZacUZWlZDThSLJWkaTzUIGprnnMtWR0wsmU2uz23HO7ASnusqk/pIAHhFz4zAHhvKQKvrO0EFtK5ACgCJ6ia4jvbtDGYZoBS1JSIykiSQdIV8p8wYqCZ22p1AZViHXAuAWicxIF4GkHXTWuHxuc3cnp/8AT/jlkxdi3t377ohnCFDjykyVSFJQnQGxgq1tPC9cqx2JCfCo588krMTmmfERxJmsCFOd0ksMnIowggSsz8pgQYJBg8QKuW63ZKt5KXccpSATPciMxH86uE8q9Prx2aQG526z+0MQFgqabR4i8kEEEcGzpnPTTjXSd7dlvMYYuYX9VaMvgckyOJBRBmrXs/ZzbLaW2khCEiABoK2Yq8YsyscdG6u1scwUrU1hkqEFISU5hrCicyyDa1h51EYzslx7LSnJbXlzKKUqJWbXWLQTHDWu8xXysWpxhba/LqMcI8PhsdJsOZ6ngOtaeLcUsSBAJ43P8IA4kx96sW9e7zXxrhwhUGCqEpmxVfNk45J0JvblFWPddLAwub9L4xpKmGwRdIue/IPEgm54jrXPLLj21hjy6/VaxO5YQhkDOouJlSloKBnvKUzclI14DStYbsYhNm1HLfSFCPXhU3s3YLmFbLvfBab2USMqRqfFdKySLCxmvr/9iWEyWiT83hINuIgX0JNq5z7Y5dytZ/K4XWTQGwFqAGIWVJSfkAgBWgJA1MRrpWfEJQ0cqeV9PlTe8a+dYkbwhaXFzwyjgbExb+KIrT+JLzpB9RwAFwifz5xXVzW3drZ8DvXNVXCf5eE2141LvPzcEWmeQ1FQuGxZiInhlHIdeNH3cxubAC2oH+9Zrcum+t282mOXpHQcbVpYyDFpi584tFYnMWRGmhsT+eXOtR7EggknT7/8dKM1jfVAtwtzF+fpUJiMQL+39+9beKxkCdeVuf8Af2qJTC1gKmNVRr/SOUnjyrSJfYbRS2p5Wqgcs8E6FXmdBWi86fETef8Aus+OxSlQDAm4EQIFhbkAIHvUfi3IIv7VB1/sWwsYR5ybreI9EJAiui1+f+zDe5eAeW1iQpLa3IcSoQptXBYB4Rr0g8K76hc3BkGusSvulKVUKUpQKUpQKUpQeGuPdtONPxDSPpS2T6qMH7CuxVyLtswn6rK4spBT6gz+9WJXP2tuOpw68PmzsqFkKJOU80ctBI08qtmzt4cKhjB4XD4cYh0ZO8d7pIUHLz3c3U5mMSTECufJUR1+3/ddq7INh4c4f4kDM/mWlRJnL0QOEpi9SyXoxtW/YOxAynMq7qgMxgCP5UgWAAtapgCgFe1JJJqNW23dKUpVQqv79bSLOBdUCQpQDaY1lZy26xNT5rmPafvYkYhrCATlKXXfeEJ+8n0qXwQROVEiAQngOA8AHlY+9UTamIWhzOglJMkKGhBN03sQFC46irNjMQbkKtGUg6xJOnO596jsd3LmDKFuZXGpVBhJUkX7tPOZnML2iK4ZXWpr11xm93fjSZ3kdxSlApyoWltKiD4Spu5In+IxbhFZEPZVxPh4dPKtLZmIClFSQAhsZUjQSf8AiPe9Ydo4V5C23HEuIQslKCUm6eKoIuDqI4CuNxlutaW5W927SG1sDnGZs5HOegUf5v5uSqw7vrEkLT4wYIVaDrB6ydTzrZQsEWUFdf2isG0mDAdb+ZMSImUj8lOvlT556/1qZTfcWJjEiACf70ida+MRj78IGk3nj79arzO1gRr159RXju0P+zrHKvRphNB8akx9r8vKtTGbU5kAdOfOoZ3aBvH9+dai3zmAHiUdL/eeAq6G9icWVEQCSSAhI1J6Dn+Kk8Fs3uUlTxHeG+UGQOijxNaeycrcqstxQjNwA/hSOAn1rdczKiTc9PuaDB3k5lq9yf74Vt7nbOOKxzLUSlSwpXRCPEfeI9ajcT41ZR8idT58PM12Tss3KOGbOIfTDzoASk6ob1APJSrE+lWTYzdou5jOICMQUw42YURbOiICVxqAY94qQ7N9rh7B5JJLC1NXMnKn5JPPLA9Kwdp20HGsIC2CQpcLMTaLA8IJ51Q+zDedvCYl1twlKHm0uRAgOC6gkD6bqga2pvWTWt4u0YjEpQJUYH78h1qPZ3jaUvJ4pP8AKSB5kWHrVR3p3qQ4ltTbiFtB0DwKhehlKkxKY1kD81sYfbDoISO7bbiUqR+oSfWAPauX0+8xy96dcPhyx2vaFTpX1Vc3R2qt1K0LBPdqgLtCpvw4jyqx13wymU3HDLG43VKUpWmSlKUCqh2m7BOJwSikStr9QDmAPEPa/pVvr5WmaD8qFsAzIsf+a6p2JY7xYhrmEuAf6T9oqE7SN1vhcUVtiGnvEmwISr6ki3rWbsbXG0ViSQWVfZSf2qsY9V26k14K+XFQJqNvc9fVQSsYZma2sNtKTCqxzjdwr723tZGGYW64bJGnM8EjzNfn9GbFPOYh0ypxRI8gZHXXTokV0Dts2yEMstZh4itRHQJypJ6ST7Vzhhx1ltsrbWhKkpyLtyFiAZE6iaZVmNp183ABUeSNZHTXT8VWcY53zyULJAzJBSgeJKZ8RAP1RJk8allY5QIUJUVKhMIICjyCoE+hqVVgHMVikodbRh1ZFGW1JcUspAhsW+cfNeTE61y3ZXSTG4+9p7cTc9OLxSni0G8I2rwIAgKKYCUnmYAUo8Sa6BvFsRGMfbZdQVNhClKOmthBFwQbjqBUxu/s4sYVloxKG0pMAC4F/Wt15YSkqOgBJ8het3CWMctPzzvJsdWExLjCyFpSfCuMpgiUlUWzQb86j2cQDCQDm5R/dqmd4cZ8Q+44qxUomdLHSeaQIEHlVYG0lhWUIBVEmCUiOGYR5WEa14rrO3Tr4hNqNBp9SQYFiOMA3j0M1j7/AMz6VLOYXNiVhcqCYAsBwBgDkDWc7JSn6dBmMcz8o9a9uPkcrWbs8w6H9oJDyErabbeeWlVwQ2gqAV/mi2lZth7P71SnnfmWSsgCAJvAga8IFgK83WX3WG2i+ng01hgR/wCdzxH/ANEn3qTw+NAbCUwmJhX9Kcw9SSRVt6DEYdLYnUH86yfxUQ5tBUW+dUARy5VJbWdEEcfCTwvYn96ybkboqx2JCDIQBmdVxSj+EH+JWg9eVSQq0dle5HfEYl8S0hUtg/8AyODVZ/lSdBxNdlArFhMKltCUIASlICUgaACwFZq6SaZY3WwQQQCDwNx6ivzxvvikKx61YVCUBCvAEgQopsq2km5jjFdw3x2r8PgnXJvlyp81Wr8966zJMyNR5ddfeuX0rr84ue5+LHchxlvvT4lOFMSnMEhKFKVCc/h+WZMk1L7m7ofFBbjjpQlLhAQ2pOYcfEoEgaxA5Vy8KcbUSgkBVyAZSr+tOmbkpNW7cHe/4bEpCkqCHDlWEysX+vnY3uJia4TDHluvRfplx1Hatl7MQwjIiY1kmSTzJrdqvK34wif8Rzu/6gr3sNKldn7WafTmZcQ4nmkg+8aetevGzXTyZb323KV4K9rTJSlKBWN54JF6yV8OIB1oIPeTZTWNw6mlESboPFKxof2rkm6eOVs7aQS62pSpU0pKRKpURGW97x6V2xzZaT0qsb09nCMWpKw4W3U2C4kkC4Cr3g6HUVmWzqxbJ+Liy7mSDBEiYNiOh619kVFbBwD7TeV94PERBy5T6mb1LVpEHtHAkGQLVW9t7YVh2XVpTnUhBKU38SjCUptc3I9qvykzUDt3d0OplHhULgjgRcfevP8AT5/sdsMvyuC7Sxr7zylYxS1O5QhaFJyFI1SEo0y6ketRuP2s8Gu5kLbgJTnEFIBBhJB6RfhNXjamxlqxi1bUbIQE/plAVkcUSTBKLpi0J6kzUFszdVDrbktvqfLiktJSlQhAFlGRBknjwFa3GdVsbN249tB7D4ZDPdBak92syptIbhRUnTMAEkR1Ndm2BuehhXeLV3jo0URATbL4Rzi08qitwd0nWGmVYoIDjTSUJSm+UwQVZuZBiB1q7it44z1Mr+AFQm+mKLeBeKdSkJH+YhJ+01OVWe0ZBOzMRl1CQoeigfxNXLysz1yPZWy1YvEpYR9Z8R/hQNT7D71H7R2OGMZikgQAtaQOneSP9MVdOxhknE4lR+ltsTyJUSR7AD0qM7VcIWtoEgQHQlwHrGVX3SK8f+Pj89x15byc7ViR8U6ZiVq5jS3Ct3FYkZCB8vPSeiRr6mtx/dsqeT3acoWwl5RdsCslWbutJEQbaVr7J3bcxIfylKe4svNe/IGbDr1Fq743Uc7O0juqwlzZG1UkwtPw7wT0QTEesioxlalQUweIHLynjVn3G2Un4fEOJSohWBfQ7M5S7KlZBzyhINqpGDJyiQTIBkVreyzSSxTsJMn+ZX4jznhXVuwlpRwj7ih879v8qQI9J+9cYx7/AIYskagcZ5mujdhu3+6TiMOo3hLyAfPIo/dHvVl0adofxISL1jwuMzmoB7FlZ1NTezGITJqY53Kt3GSKl2wIWcCIsgODOZiAQQPua4ml25CTMJ5yZJ1t0iux9se0MuGbbH1qJ/8AUQPyfauP4Pd53EOwym6EqcVFsqEglSlHhIEAcSRWc+8tLj1i8Q5J0gmrNu5uhicSlWIwx8bSwnKTEhSZJSdJFhHI1WFsKACvm/0ka68NBXfuzrY3w+AbCvmc/VV0zAQPRMVnDGZVcsrElsDZAawyG1oTmyAOaGTF5PGqGd1F4HbLDmFUUtYhTiVo+kEJz5f6SLjkRXUcwrE7hUqUlRF0yR0kQftXfX9OW/7Zk17Xgr2tMlKUoFKUoFK8r2gUpSgUilKDE5hknUUSwBpWWlNLt4BShNar2OA0BNN6I2iah96VpOCxAOncuH2STWVzFu/Sj3qB21uU5jpTicU8GSZ7pvKlPQExJA61i5b6i60gOx1aEsYlzmtKepITnIHWTFQ/ant5vEqZ7tp5K28wKnGlIT4o8MxrIma6fu7uqzg2O5aCinMVEqMkkxJn0FSfwaeVZ4XjxXc9Qezt32ncDh23m0qAabsoTByj2NYldnmCP/129ZsIk9b39as4FIrfGJyqm79YXuNnLRhkALcysg/KEhZykk6JEWmuJObuvNvqZ7orUgZlBpUDJpMnS9utfpnFYVLiShYBSRBBuCOoqnvdlrAUtTDjrJcASsJUClSRcCFgxB5Vmz+lmr64cdjKUw5iEJSENEjxE5ipIzEAGwI66xV63B2I2HFPsJVlWhtAWqfF9a1AHjMAnpV0wHZNhWv4l+IrhayUlZ1UU/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+6UHkUivaUClKUClKUClKUClKUClKUClKUClKUClKUClKUH//2Q=="/>
          <p:cNvSpPr>
            <a:spLocks noChangeAspect="1" noChangeArrowheads="1"/>
          </p:cNvSpPr>
          <p:nvPr/>
        </p:nvSpPr>
        <p:spPr bwMode="auto">
          <a:xfrm>
            <a:off x="63500" y="-8636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9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sz="3200" dirty="0" smtClean="0"/>
              <a:t>Systems Thinking;  Rumi- Elephant in the Dark</a:t>
            </a:r>
          </a:p>
          <a:p>
            <a:r>
              <a:rPr lang="en-US" sz="3200" dirty="0" smtClean="0"/>
              <a:t>Global Optimal vs. Local Optimal</a:t>
            </a:r>
            <a:endParaRPr lang="en-US" sz="3200" dirty="0"/>
          </a:p>
        </p:txBody>
      </p:sp>
      <p:pic>
        <p:nvPicPr>
          <p:cNvPr id="10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" y="972363"/>
            <a:ext cx="8844017" cy="54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954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1015669"/>
            <a:ext cx="90805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Rumi, the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13th Century Persian poet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, and the teacher of Sufism, 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has a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retelling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of the story of the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blind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men and an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elephant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originated in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India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"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+mn-lt"/>
              </a:rPr>
              <a:t>elephant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in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</a:t>
            </a:r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dark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". </a:t>
            </a: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Felt the elephant with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his </a:t>
            </a:r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palm in the darkness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.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If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each had a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+mn-lt"/>
              </a:rPr>
              <a:t>candle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, differences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would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disappear. </a:t>
            </a:r>
          </a:p>
          <a:p>
            <a:pPr algn="l">
              <a:spcAft>
                <a:spcPts val="600"/>
              </a:spcAft>
            </a:pP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From Rumi that Muslim teacher of Sufism and Systems -thinking in 13</a:t>
            </a:r>
            <a:r>
              <a:rPr lang="en-US" sz="2400" baseline="300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century to Eliahu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Goldratt, an Israeli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physicist in 20th</a:t>
            </a:r>
          </a:p>
          <a:p>
            <a:pPr algn="l"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+mn-lt"/>
              </a:rPr>
              <a:t>Theory </a:t>
            </a:r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of constraints</a:t>
            </a: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An enterprise is a chain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chain is only as strong as its weakest link. </a:t>
            </a:r>
          </a:p>
          <a:p>
            <a:pPr marL="342900" indent="-342900" algn="l">
              <a:buFont typeface="Book Antiqua" pitchFamily="18" charset="0"/>
              <a:buChar char="■"/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AutoShape 2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215900" y="-7254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hQSEBUTEhQVERMVFxgVFxgYFBgaGhcXFxYXFxgdGBYYGyYfGBojHRcWIC8gIycpLCwsFh4xNTAqNSYrLCkBCQoKDgwOGg8PGiwkHxwpLCktLCwsLCwtKSkpLCkpMiwpNSw1KyosLCwsLCwsKSwsLDUpLCktLCwsLCwsNCkpKf/AABEIAL4BCgMBIgACEQEDEQH/xAAbAAEAAwEBAQEAAAAAAAAAAAAAAwQFBgIBB//EAEEQAAIBAgQDBQUFBgQGAwAAAAECEQADBBIhMQVBURMiMmFxBoGRobEUQlLB0SNygrLh8DNiktIWQ1OiwvEVJGP/xAAZAQEBAQEBAQAAAAAAAAAAAAAAAQIDBAX/xAArEQEBAAIBAwIDCAMAAAAAAAAAAQIRAxIhMQRBYcHhBSJRcYGRobETFDL/2gAMAwEAAhEDEQA/AP3GlKUClKUClKUCvLuAJJgV6qBFzHMdge6PTQn16eXrQfRcZvCIHVv9u/xinZtzb4KPzmqXtHjXtWM9sgN2lldROly/bttp6Mar2eL3DbN8r3Ea/ba2gLsxt3+yVlIE7I5KgE66SRqGrkcbMD6r+YP5UXEQYYZSduYPofyMVmYr2lRLVq7GdboVhlZTClkWRr3gDcXUadSJAOuyAiDqDQeqVDZJBKnWNQecefUj8xU1ApSlApSlApSlApSlApSlApSlApSlApSlApSlApSlApSlApSlApSlAqHCeBfIQfUaH5g1NVdu4Sd1Op/ynrHQ/wBeZgI+L3LS2He+A1q2puPKZgBb785YMkZZ0E6aV8s27TKy9mFVmJKtby5mMOWgjvGdc3UdRXnjWB+04W9ZVgvbWnthozAZ0KzAImJ61n4/2ZzvaZGS2ttg+XsySWF1bjQ2YEBoIgyNZiguY2zhj2SXEtvmY27QNsMA3ZtcIGhCjLbJ5bDyrTrnuAeyv2YIJRgvZbIV1t4bsCwhoDNvrOhI10I3nvKNyB6mKDw3+IPJW+ZX9D8KmqujQ55hog+g2+p97Vj+0HtOMO+RQGaJMnYnwj8/hWcspjN1ZNugpVXh19nthmETqOscpq1VxvVNpexSlKoUpSgUpSgUpSgUpSgUpSgUpSgUpSgUpSgUpSgUpSgUpSgUpSghOGEyJU+XP1Gx+FMj/iHvX9CKmpQQm03N49AB9Zr0lkDYb7ncn1J1NeyK8Jc1g6dBzjzoIcYyW1NwoDlg6KJ1MaEx161z17F9pcmJRnCuChBAJVQpIJU6MNpMmIE66PtHxRVttbXvu0AgCcoOpJ0IGm0/Ouewt64hG+VAz5FIHZggyQ0GWmCNIJUnSa555Yyby8QdLavgFUWVcAZuSqYEjXuEjmq67air2HxWaRpmHnofMdR+h6VzgxC2gA4BzEsFNxmPdbPlUBASJYTvsNKt3+O2rnit3NNRoszofxSuoGo6fGcfNhyTeNWzTfFfa5m3x+4JOUERoC2gPrlk/Gvre0l38KfBv9wrptHS0rmP+JLvRP8ASf8AfVix7UfjQeoJ+hH502N+lVcLxFLnhYT05/1q1VClKUClKUClKUClKUClKUClKUClKUClKUClKUClKUClKUCsLivEypNu2e999+nRV84I15T1OlnifG1thlQF7gB0GwMSMxJ9NBrrXNqLkbAHeWYkknUkgDckzvzqUfYCjoBqZ+pJ5+dVy41djkthTJJjMu5zcwo+cnlv7uqFOZ2zHYTtP+VRz+JrxbxLPOVIXbMx0PLRQdR7xWbJe1Rnf8XYY2iucfsoyN3tdSFju9ImY5xtNWzxdFuKjAjMnaT0EkHTy3McvQ16XC5Dm7K03miBW+eh+IqocG13Em+6lLdtCqgxLaNJgbDvNv5edcuPix499PvdtW7aTYoAEzmynva6qOpHz9KnIqrhbLDJP/Tgnlplj3+L4mr6pXVELGBPQE1qr7NsROddR+A/76z7tvun0P0rr7XhHoKsg58ezDDUXFB65D/urVwli8ohnW555SD/ADGaw+KWLwxjvbFwArglLKsyoxN43gCQfuMkxrEdKvKlyziLdq0p+znOzQPCzm65JYqQVLQIBUqSNGBOXQ1e/wD5fnXuy+ZQeoB+ImvdV8BcDWkKmQVGvuoLFKUoFKV4a8o3IHqRQe6VH9oX8S/EU7dfxD4igkpXlXB2IPoa9UClKUHxmAEnQCq4vM/gGVfxMN/RdDHmSPQ18uLnuZT4VAJHVjsD5CJjzXpVltqCEYbq7H3gfygV9+zdGYfxT/NNcr7LcRu4i2lt7v8AyLF7MP8AEZjfvB5OxWLaKRGmfzrSse0s2b9xgqGy2XUkrGmU51kMNZnQjZgsGg1yXX/OPg36H5VLbuBhI/v1HI1S4HxI37C3CApJYEAyJR2Q6j92dz6nerF1crBhzIDec6A+oMe4+QoJ6UpQKo8Wx/Zp3fG2i+XUnyH1gc6t3boVSzGAAST0AEmuYxWMDPmc5S2igkCF5D15nzPpUFe2I6/+9ZJ5kzJPnUwXrXxY5EV5dwKyiG9h1JJImRHu5gdJ5xvTJGg0r05mvJoPUVFiRK5eb933fe+U1JI2qDDnMS/Lwr6DxH3kfBRQWSKs4dwBrVN3A3IFecXxJLS5naF22nU7UGibOc5F3aR6DmfcPyHOti7xZEvJYM530XTQnK7RPpbc9BAmJE8jgeLLdzG1caYy6d0jcjWAw1PXl5VsviMO15bxtXO1XLBmNVW4olRcykgXbg1H3jWorxivaprWJ7K4qqovBC3ekWblktaudIN5TZPmR1qbHe05tW2BX/7C2u1KkEKcvZZwDvA7VRO0z+EgfMVfw11i1ywXYhVJKrqqP2iDxbB+961FiLOFuO7tZuFrgIbvsAcwtqdBcAEi1bGn4BVF3hvGLly6FKKEnFAsCdDYxCWkEf5lLE+a1X9lMRo1snYBx7xB/L41Jh+IWbZ7qXV1dtyRNx87mC8SW18pMQCazuD3sl22dphD/EAP5svwqDrqUpVEeIYhTG+w9SY/OluyFEAfqfU8zXzE+H3r/MKloM5OM2i7pMOjm3lIALMttbpCD7/cdTp1q1h76OqkfeUPBEMAwkSp1HvrMtezpGJN/ODN5rsZOTYe3Yyzm3/Zhs3mRHOrNjhOXEvfD6OsFIMExbAYkkw0JHdCggiQSoNBaxFsAZgIK6+4bj0NT1FivA3ofpUtApSlBWsaXLg65WHoVC/VD8ag4xxhMOqF9A7i2CSFUMwYjM7aKDlgTuzKOdWcRYJhl0ddp2IO4PkYHoQDyiquKQX17NiUOuZGVWDqVKkMrAh01nTmB5igWuPWZCNcS3dy5mts6507guEMAdCFMny121r7/wDPYeJ7a2BDHxgQFz5p10js7kz/ANN/wmMSz7DqVuWnZuxGQWoYZhlwgw2YkrowGaBqNjHKrWJ9jluRmvXTCkaC0BLW79tmCi3Cki+0xElV6GQ08DxdLtxkt94KiOHEFWDtcWFIOpBtNPqKsYraOpA+Y/KT7qit2xbMlplVQCBJyTtAzEmdthyjWpbaEnM2n4R09fP6fGgmpSlBX4hcUW2ziVIywNzOkDzM1yOJ4V2mUu7GMxYT4pjQkECBB+7rOuutbHtXjQq20kqzMWBAkgKIMLBk96NtN+VZuFiJGbX8eafg23wFSiC1wyGJJlZlUAhV0HKTOoJE7SalbeKsiorloTJIA3JJ2qIiRfKjVYuXByqtcbc0FfFvCmNyCF82IMRVhbYAAjYQPcIqvaXO+b7qwV0iSQQdxJ5eWtXSKCg+Bz3vCrgwIMg5pGWCNtddZExppVzFezD3BlKI66HcjUZo72+xHhMb619sYdXuLm8I77HoF106GYGnWulw3FLTMERgWy5gII7u07bUkVxd3hBsZ0t2zbZmUrJ07zKp7xJkDWd4zDfSrHD82UZiGPUdI/vp6DatH2pxpW6lsAEuCQxGqR4o8yB8QDyg00WNKgmBqRLgqBjXzNQfb1QnQFumo9RqPnFerjCo70lYG50HqTA+ZFFduDX2vBYKBJA5a18vXgvmTsBuf761vaPOKOg82X+YVNUNqyZzNq3yXyH68/lWT7Se0v2TJ3A+cXCJfKSyKCqqMpzM5IUDqRvNBY9ocfctWc1pSzkkAC2z65GYSF1AJAE67gc6v4S6WtoxEFlBIgiCQDEHUe+qOI9orNsE3GNvKCWBVjlItdsykqCM4ty2UGYBO1E9pMOSFFyGL9nlKuGD5goDKygrJIiQJkRvQXsT4G9D9KlrPweNN7CrdK9mXthiszlkTEwJrQoFKUoFeLloMIYAjzFe6UEH2WNmcfxT/NNeSxTUksvMwJXz0AkfT6WazcZxkW7gQoxzbNlbKIiczZYA7w116UFvDAEs3UnXyHd36aH41PVbA3lZe6MsGCANjv05yD76s0ClKGg5HimJd8RcyKGy9yWaAIAJAgEnUk7cxXpBFQ4q2xvXO8Qudoy6E94zmJnnI0jYVObgC7GdvMzyA5kmsiDt2N2F0RPF/mYjQegBk9SR0NMe8rH4mVY6hiAfkT8K1MPwVRaDXVy3mgnKe8CdkB2YDz0+tfT7NSnecm4NUOgCt1geLofImAJq6GAt4ghGHejQjZo39Dzj11r5iT3CNSWBUDzIPwHnXzFMTlcCSCZE8xmRhPUGfhXy1LOGIKhQQAd5MSTGnIVkXregA8q+56rXb8FRGjEiehgnb3GppoJeE8WtW3udqcshVBykg+MkaDpFWeG+1VkJ382eWZu6dMzkgAncAEbchXO8VZVtOz7abxG/OdN+vMCsS7irMyLiqEykFX0EtJAJM8yY8qbbxkvl1XEeJJiMWjJMIjAyBvKnSCeT/OrYt1y3BeIoL69/N2gYKYPeIyTtoAMp18q6xXgVImXZG4qhxfiIsoHgHvAEc4M7eegq+zaT8ax+IcNa9hzb/wCYNi3VTE+8T8a0yiwfHkujoYn6mPULqa172DNrs8zHtDluERojBwbayBzgiCdShjeK4z2fIF4Eg6grEbHMueR6A/Cv0dLty9eLoAEgKZO4Ulh3uTydI23M6Cgnxt4XWCmUjkynZjGYiBzERM68quYWwWGa4IaANCy6DynTWflVO3gnuuLlxsixAAPI8mBBAJJIO+wiKmLth2EnNZZgoLN3rZOgEse+pMDeQW5jwpO9otXcII7o7w1Gp3BmqePwNi+VN7XKrpkZoEXFyuGXnp/StWlaHOcR9nbL2biLc77owDPcLftDYOHFxtZL9mcs8wOutW7fCrC3RdDkXJJci7HaTEdoAYYCBGmg02JB2KUFMEZBbUl9ACZmBzLHrFXKUoFKUoFKUoI713KOpOgHU/39KzMXnXV9WLd0jwqvMQeeWd5knltV++4DgmYVWOxPNRsPKfjUlkyoJgzrptB29dKDEwoIckM7QGOY6EgMuyZYjxCCB4NOptPxkKWBKuqgEkHvQRM5diuu4O+kVMmAC38wJgoVy/dEMuoHoY9BUljCoyLmVWIiZA1K6a/OprsPqcRUx4gTMAqZMRJA5jUa+dezcY7Ll82/JR+ZFfMUNAMgYTG0gaHWAPd76gOFn7gj0Cj82+lUc8tjNduFGe5mY5VGoEGGJOwlgxkmNYFaOEsrbuLnPaXiYVV1FuQTJPIwDqdY0A3mHF3mUtbUi0imMtsZZkBt9/vcoqHApF61EKAW3GngcdRrrWfcdNbs65m1b5D0H5/+q+37oVWY7KCT7hNUeIYllAUGSSNVBBUT97UwPP8AsY2JvOtu8A+cFVQ5nmC5gkRMmCdPKsXk1nMdXv7+0XXbbH4XcMsp+8O0958fzIP8Rq/krNnK6sNIYA+jd36kH3Vp1pFfH6IW2yw23IGW/wC2fjUX2iSAMzAkqYG2UAnTU815Dfyq1euBVJOwBJ9BrtXvBO1q3+0ylslvNIACZiFUMZBkAzM6nMBtXPPK4+Pisihj0DW4kZWKgk8u8DOu0QTr0rKwvDsPlBZdSNR2Z+qp+ddNxO3a+yrcZFB7Qgvl8YCvLHmZip+H8Sw4tIDYLMFExZVtes8/Wsy9Vn5R0k+65nAuUFx7aMyKJ0BhRncCSdtI+deLntFd0ygIPSfn/SuhwEHA4p+TBgNI0yT/AOfyrilGuvrW8f8AlLN11nDMd2yAmOasOUj8iCD76v4ezlAEyBtPTpPP1rA9moh/3wf+3+ldCHrbFVWwttriMyITnTUqCfGvOOk11V2y0gL3VHQAR89fIRHXpXKE6jXY/nNdFa9orLPkDGdRMGJUwdfd76vVJ5qJb4NtgxMpm8IHhLfeJnaZ5ffJ9IuPW7ZtMzhWKKzKGMAnLMTvBgbVDxfjNoJkLCWEiWCr3SDqzCN40151+c42zdPfcZyx1aQ++uhUt7q6cPRyXtlGM7cZuTb9Q4FfV8OhXVYgTvA5HzGx8wav1+fcA9uha7Kzdti2hyooUMXBJ8Tg6BSZ035xEV2ycUtnZh68qxnljje9anhbpXlLgYSCCPI16pLvvFKUpVClKUClKUFPG3Tb/abiMpExz0M/X5dDQ4VjbpGZrahLhVlIuAjvRm0CyCBrGus61b4tcUqFzoDmQ946aNIkTMSIrxYsW1csXWAZUZxoMoXWT1k03KLreMfun6r+lRcKuZrQJmZYGeodgdvMV8fGW+0XvrqrfeHIr5+dZacWKFggXIHaPOWLEyDzJrly82HFN5o6ClYN3jr/AHQo9QT+dQPxi8dQyj+Df515v9/h+JtJxa33zd+4xCH95Tlk+vh/hHWvvCgAzNlDMCoBJ8IYECNDqSCJ84ri7WIxC3b4tk997hKNqpBO8Ntmzabg67ZaltcYa3C4hbgkCToQYJIIiOu++vKvROXC3tXTDjyzm8XV4VTnJBIZpXq3eCsJJPIlhsDCknWo/aHKFVBuHPOTlCyJ66uN+lc9Yt3e3D5rxsuWjMxEjIs76kSAsnmF3ymLuLxS3WDFmLsqhe6Qv+IoLMeYKJJJEa6cqk5cerp/X9GKqYpe4f71kVqE1nsh0Uwe/lJXbuMSSJ5EJ86vg10RUxt9gVAOUeMkifC9uN9OZ5cuVRm9KqzKFOUd1RP4do3O39yTYvuA4nkrEfFdfdVW5hSHyyVza6qJUwdVlZH9T1rhyZa3fwe3hkxw6/f5L3F+LF8NbRVJZJmdAQgKk69JHvq2vtBfW3AtqMqwJ8h+/wCVYvELZBCr0C+5zl0O0yBv51LiLd4KTmAG3I+Ix+Ada8N9VndWWTf9ezhbufnt6/8AkivDzbyaPIz5hqS/4d9hXM9mRFdPhbX7MHRgQYVhIGZWXlr96fdyrNxvCCW/ZocsD743CgMe8eZk++vRxepx1ZnlO1/hz6u9Tezw/ZmOb/RFrbSszhtg20KsIOeeo1RYEjSTB0rTsPNeyWXvER4q3A05n66Gvlu0AxaWkxuTHuHKvuLc6ARuP5gfoDXqNtfhNfJ+0MvvSfBmvdu6M2omPDp3Zjc+Y5CP6RJYjcKdACAIJgk5gfuvJnp8o9K5FWLBLeEFj5Ca8ePLnJ04tTO+GfZ4eBcNzs0FwiDc0BPwG+gmr1uwz93nOmUnb15VrYPhIKzcBza6ToOm361pWrKqIUAelezj9FyclmWd1P5+iI8Hh8iAEyf72qelK+xjjMZJPZSlKVoKUpQKjv2AwgyB5GKkpUsmU1Rj4vhKqpOb4j5CP0rluNcDF9kIbJlkRlmQTJ1nSu6xGDV/EJjzP5VXu8ISNFk+bNFfLy9Ny8fJ/k4NY6/O/KpZuargr/ssSUftCHUKBCAjuQF3M7BZ1+Fa9vMFAY525t3RP8I2rYvcGfkFHkGP51UT2fdfCoHTVa8XNPU8mpyS3XjszrXhD2g8h76COoroeGYYCygZRIEHQbzrUfGsYuHsPeNsOEAMCBOoG5HnXpn2ZbN9X8fVrTAIXqPjWhgOCZyGuAheSndv3ug8tzzjY204rbJLKv7NGupcuEZQj2mynRgCwJzAEfh860rVwMARsfIj5HUV34Ps/Hjy6srtXJY3FK90sNh3UA2CjoPPU+8VH9nUmWUHoYrouNWVFljlA1TkPxrWOttn0RS399a8Hq+PPDl87uXf6M6U3sgsCFiT3mWMwENtOja5d/w1GcQQuqvIGoCzrzgjQ/GtYcGvEAgIp5yx/IGpE9n7hjMyD0BP6V6eHL1OOMxmH7jmb1+6xLLbIAAABIzMCwzSJ7ug9auYXGdu4ZiVZnyMQDpuFGo8PeUwfrJroR7O/wD6f9n9aoX+E3CzLb1jTMYAny1nT0qZY89u88PNnj5+eyqGI4e6YjvgZYBHQ5Z28pMnpp1r1xJSUAUT3gY20Bn6xXXX8KLiZXHnpyPUGufxHs9ezHKUYciTBI8xG9Of0eeOUy4+8nt+C7sZ1sBQFnYAfDSa9gHlE8jyq2PZRjvC/utrrvrpVlPZsDxB29Cn5j86430XLl31/TGqzu+sHTQq2hPiXYkRr/flXkYeSSWaSxbeILGTAA21OlbC+z6MO47rGhB5HzGlZ74C6p0DH+H9KcmPqeLU3dfBe6q+GAHdJDHcnvEidtda89kwHiJ9QPyqZ2g96VPmK9KJ2k+grx9WV8svlpdFzeWaN/PUzXU4EL2a5PDy/rWVgeGF/ECq+mp/StqzaCqFGgFfX9Bx5y3Kztf3bke6UpX1FKUpQKUpQKUpQKUpQKUpQKUpQRYXwj3/AFNV+MYNL1prVxsi3IEggHQg6ZgROnSqHHRf+zRhgxuHPGVkEHJcyk5yARnyaAjrqAQa3tHw67c7N7Sk3VtsMrC21p8xQm3dUtKglQRcQyuU7+Fg1U4Oot3Lckrda4xBymO1JZwAykFSS2jA7kbaVNw3CJatraQyqd0SZI5x5ROg5CBXN3beOHaR2rZjcy96z3f29/syNRp2ZsyJB0GshgY8PZxqG+wtH9obdwZWtAlgmGW+GGeCzBbgQggAq0xKsQ6bilstbKrGYlOf+cfoaz7HC7w2cJ6En5RFOHYFlbtHzm4yWEZnCAnJcusAcjEZh2mvLUQTrG5Xn5PT4cmUyu9z4iOwhCgM2Y9Yj5VJSld5NTQVDhfD72/mNTVDhfD72/mNUYXtXjblt7BtEhoxByiSGK4a4yBlB7wzhdK+4riT2bSXwTd7bs8w3AHZkk2rZYTJAJVTMSQGOh0OO8VOHtG6LfaKvi7wWJZVESNdW+Rr5/xBaUst1lt3E1dJzZeY1A1kEEDeOWhgK+K46yY23hwAVeA2hkZrd9wZ2ImyF0B8W4MA7dZOK9pbKjuMLzTbhUYElbly3bzA7FR2ikxsCOorWoIU/wARvRf/ACqaoU/xG9F/8qmoPLIDuJr6FjbSvtKmgpSlUKUpQKUpQKUpQKUpQKUpQKUpQKUpQQjCjqw/ib9a+/Zh1b/W361LSgi+zDq3+pv1p9nHVv8AUf1qWlBF9mHVjrOrHl76lpSgUpSgVWtuUkEEiSQQJ3JOoGoOtWaUGdxbDpftNabtFVokqjTowbSUI5dKp43gtu4zPmvK7OlwFU8DIhQZQ1sggqzAhgw73Kt2lBiYXhKW2cq96HYPlKSFbMrNE2p7xWTJMScuWtX7UOjf6H/SpqUENhTJYiJiBzgdfPU1NSlApSlApSlApSlApSlApSlApSlB/9k="/>
          <p:cNvSpPr>
            <a:spLocks noChangeAspect="1" noChangeArrowheads="1"/>
          </p:cNvSpPr>
          <p:nvPr/>
        </p:nvSpPr>
        <p:spPr bwMode="auto">
          <a:xfrm>
            <a:off x="368300" y="-57308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hQSEBUUERQWFRQWFxYXGBgXGBkXGRwYGhoaFBsXFhkbGyYfHhkjGRsWHy8hIycpLC0sFx4xNTAqNSYrLCkBCQoKDgwOGg8PGiklHxwsKSwpLCwsLCwpLCwsLCkpLCkpKSkpKSksLCwpKSwsKSkpKSkpKSkpKSksKSksLCwsKf/AABEIALsBDQMBIgACEQEDEQH/xAAcAAEAAgMBAQEAAAAAAAAAAAAABQYDBAcBAgj/xAA/EAABAwIDBQYFAgQGAgIDAAABAgMRACEEEjEFBkFRYQcTInGBkRQyQqGxI8FSYnLwM4Ki0eHxY5JDRBUWJP/EABgBAQEBAQEAAAAAAAAAAAAAAAABAgME/8QAIhEBAQACAwEBAAIDAQAAAAAAAAECERIhMQNBMlETInEE/9oADAMBAAIRAxEAPwDuNKUoFKUoFKUoFeTXtU/tJ3yOz8MFN3dcOVEiQIupUdBUt0s7W+a9rlm4/aNiXHkt4tMtuJWpLuXKQEwcyo+nhcDhXUUqqY5S+LljcbqvqlKVpkpSlApSlApSlApSvDQe0rQd24wlRSp5sKBAKStIMnhE1upXNB9UpSgUpSgUpSgUpSgUpSgUpSgUpSgUpSgUpSgVXt7NlNuJQ46YDRJ+UKHihJJB9KsJrlG+u9SXtpIwilZWEEoXeAXVCElXMJUU/c1z+n8W8P5Rn2tj2UocDIOcFCXFrEKPiB7tI520sAOddLYXKQeYH4rh+8SHm2X23EAJbLbanlKyzKvAhKOKzeVTECojZW8eMwroQ27JCgkJQsOoUSdEkEpIuBbrXn+OVnsen7zG9Sv0XNM1aSsd3eH7x+ElKMy44ECSB62rkG8+8rz8qzrSpR/TaSopCBwmNTEyedeq3TyadrzV6DXFtn7cxwZCV4sgRAKUgrAE2Kzr561n2N2ivYV4fFOF9hUJzEAKb5LMao58anI07HXk1BY/fXBsoClvouAQEnOT5BNVPG9szYP6WGcWOClKCbc4ua1uI6TNJrj+L7U8Y4r9FttsDhlzn3J/FMP2pY1F3ENOC30lNudjpU5RdOwTWntTHJabKlqyyQAepsKpOzu2PDkD4htxo8SB3ifcXj0qV2rtbDY5j/8AnfQtxJC0AEZ5F4CVEXItUyvV0uMly7VzebA7MVmL4cWoXJbCioTfUJgTzJqR7K9pocacSwXzh0uQ2H7qTAEpChYg6xwmqptnE4pLpS613aUFtawSFAZiQhTh/hkX6gDjWixvI61KMOstoJJAT4cxNytX8ytemnCvP8rl+x6PvMMZNXbtOKxhS+yi2VecHnIGYRUgK4psbe5RxTBfKlKS4D3ilqu3BSsFHyyJSZGoBrs7LwUAUkEHQi49DXplebr8ZKUpWkKUpQKUpQKUpQKUpQKUpQKUpQKUpQfK1QJr8s7exBW8tYPiU4TrMgkk+or9Hb37a+FwTz1iUoISDxUfCke5r84JyquR4xzMfblXL6XTeCXeGL2mkpWtASgJWqRlSSlOQuK4rcy8Otqr+OllXdtkQ3YLQqQYvKFDnr00qwDY76MN3wUEJWCcpUMxQLFRH0zzm4qK2Js3vnAowGkEFRMwYuEADW8EweFc8e/+N5TjJ13VqwW2sc+wlOLdWWkQsJITJAsO8Vqrnl95r3DN5lZ1AwTaeAngJ/uKxuybJHhFzCfPQzW407FjnHKACOVgL10rm+8W/lSdNImBwMQBxqt4lWZRTrPDXW1unTgal9qv5R/FI8KgNb6dRA151Blf1DmL8x/1+DRKbFwgzrbXAKTIGljofKpbvGkCxzEahF/xYe9fCsC0uC4iVAaxPkAKzox7LQhKEkeU+9RWH/8AKIzeIFvh4rCY5i3Kvpy1wZB9r9fatlG22V2KEifXpccetfL+BQ1Ck/4ZgqHAA2zAcCLeYmoIl8WKoJgEqI+kcz0qOxmEnQTy585B58asDbqcO8HFpLjcKSsDgDpb6gLW6iKjcdi2lOq+FhSTBCirSQJBm8i4iOFJby0tmsdx8N490Ih11a5ABzKJ8CTmSkk6hJk9JrVRjTnTzuY4xzPIUe2YtYIGZaklPgbBiDrKvKDFa+z8IUKPfIWlXGdBxvHSK25XaWeYLkZfnlKk/g+hBrt+4ewXsJhsmIWFqKpASZCRGgPXWuONOgARbz5VeNyO1TMv4bGkBQOVLukxYBzl/V71qGLqAr2vEmva00UpSgUpSgUpSgUpSgUpSgUpSgVifxCUJKlqCUi5JMADqTWQ1xrtW2+teM+GJKWmkpUU/wASiM0nymB5GpRn7Rd8UYkoZZOZhCsy1jRSuATzAuZ5mud7QwgsYg9LQOVbeHXm8RPgTZA66knyrHiBmbUvmYHKNbf3xrHqsOABV4nCpxKbNtqJUkkcVJH0JtbiSKl8FtBbzaSSPqMgRZKiAYtFQ2xMUAsoKcygTABiQbyqx8I4+VWBjZuRvVQATCeR/a86VNSLu31HY/HOIHgFyYvfzgDhW1hcc4kFL9+YgpI45kA8qxOvqHyfNASLAk3vlB+rStjHIUAW3SVKTJBX86FRmyKM3BT6gjrRGPGOEmDx0tFzdJ9eNaSmirKkWKlpA/zKFo6Kn3rYY+kHrrygEVh2mVBKCn51LRHQzA/1CiJTap8atQJMaVofCEnpUtiQlS1XFib8yNR0FeKwtpkacNOhqKiBhehB/b2qewjmdggx4ImT9Kv20FY/hJAMenITNbGy8IUB7lB/7FFa+yl5my2sXbUQRrMXH2IrHjdhIVKkgJV0EaeVYMG4EYpM6ONkH+pBib8csVM6SRz+4/4qKrDO0VMpKVCUAmY1B4z041iwe00rK1agrF9B8oESOPnWbGtBL0KvnS4R0ISY9QYrV3PWCh42HiQVAaXF7crGtyueWP63VvSqUZssyTyGpvpUe4x41mCFTPHj59CDWfaOzCqyES4uTlAHhT5W4XM1tbRJK5MyptonocgSqT5p1qZX8XHHrbqHZNvScTh1NOGXGCAJ1KD8pPlce1X6vzjufvGcFjQ6BmSZStPNHH1Go8q/QWy9qN4hpLrKgpChY/seR6VrG7WtylKVtClKUClKUClKUClKUClKUHhrnfbBs/DnDJW4j9VS0oS4B4kpHiVfj4ZEHn0rotR+3NiN4thTLwlCh6g8FJPAipR+ccTiASEIAA0AHARHueNZceAlIQBZAzKj+I6JH2qa3k3EfwWIWWWXXmoGRyM5AgE5suhzTw0iqfiMQskN5SkzeQZnr0FY003t2tnuKcUtEX8F+QMk+/4q44p9TaAhwJUCIPA3v7VH7ubOShAh0jLNwR53HKfzX3tPGqk94c6TxiCAePUVKeIfE/OROYa9Y4ev5o24oqTAFrwJMmdSTcx/eleKB8RUIIsnyMQJ6TrW9sPZanJUr5QTHIxaT0m3pV8TT4+G4qNtT/t61qYrFhWKw44BaJ5AyTF+p+1Se0mZlKDxPv8A8VXNqYYtidFJykeYhQPrU2aWbBuFS12nxH81vODWdeX/AFUVhnr6HMpOYjqbmelbzjuVMyZ4za0THlRW6EeETIERy9K9U5lQqLlUAX06noa9wq5ZB4Sf97HlWHGmW0gWJkiNJnKB+KioRQ/WwoNiSs/5flF6sD7NoPLgBqDEmOhqDxi52mltJBSwhDc9Yk+s/mp5SZEngDp1Uco5TTQg9p4VJcYKxKc6UqzaQrwwfM/iovC49bLoDplBSUwEpSE3lJASOY+9TG8Md0TqUlK9LCCDE8TURtTBLWlXdtrMKUAQnW+YQdDY/ap5U9jzHozFZ+afF0t8qZ6CSfMVsuEKDChxaAt/KtaZP2tWjh8UCC33YS9GVQzeG2qpkpSOdSGFZAZbTKV5O9TKTmSfElzWAbTFXL2GG9Vi2dhZdPAQZ/arx2SbSLeKdwxPhWnOkcMydY/yx7VWMIi6iLSOOvp161sbGxPcbSwy4gFxKT5KlBpPR3qleCva7MlKUoFKUoFKUoFK8JrTwu2GXVFLbra1DUJUCR6TQbteTQGqhv8Ab5qwSW22UhT7s5J0AH1Ecb2qW6m6sm7qLfmrwmqbu7tbF50/EOIdCh4g2gDIf6gb8jVyFZwzmc3FywuN1Wo1tJJmfCRrNU/tQ2iy3gzlCC48tLeaBMfMZOugiKuGN2aly9woaKFj6865JvvtNTmMTh84UjDklUxCnSBHXwpMX4qq206aKMV+lCciieEQCORjlUDjno8KbpOgvbmK3e4cfWruUZloElLcZimblKDdQ8gYqOe2JjlrhGExBmw/TUn3KgAPesjCFKcUhpu5SBnPIA6n9qtS8YlnDhKSAY9uNvT819bI3HxWFwq3FPMtPJC3e6y95OUFRDjk2MCBlmKru0cQHnQvRotoccHIq+hPU6xyqGrEps8SU5plRT7HSRHKtPeVuEWv4B1mJVHtWzhMdJKrAklKR/MrwlVvpQj7zWjtnEBShe1/bQeuUVdIzOYhOdtX0qAgjkeIPK0VtY8ENA/b1jlVLwm0smZpZ/SVJH/jUTZQ6HjVrVtEHDFMeLUH6TMAm2tSm0xgVThwTqVX8uflW5gUhXjVEJGYf5Rb0B8R9Kg07QCcOAo5REqOlr/vw1M1G47eVTzZZw6FgEZc6rHLyAvfW5NSNbfG7Tmd917XOpRHkTAPnAq34a8CJ016Dyteq5sPC90nJNzE6cdB+NKuOGwmVHiBBPPXy11pTW0BtpAIUk6KzDlNon3I9qicGz3oAVJOVAE3jwCRyF+FWDH7NUT+CDw0FajeHKJkaacj185pqU8aScGhkENjLJEnieevrFYMEnK24OIekD+tv/dPvW7iU8fTnf8Au3rWpMBXImSJHCYn1n3pYStlDuUp6kj/AJjnWttnFEPIKRdBSseYIVfrNY2Flx1CBx1PTUz0r62koF09JBt0iBUR+gdkbSTiGW3UGUrSFD11HmDIrdrnHYxtBSsO80dG3AU9M4kjpcT610eu0rNKUpVClKUClKUHw82FJIOhBB8jauA7UIwOOebQ6oobALbwBStt0H/DnRQixAsZ86/QBqMxW7eGdWVuMNrUQQSpIJM29+tSzYpewu04pSPivG3dPfIT4gQM0OtjjHFPLSsW9mPadUzjC03iGP8ADacDigkFRnxAAieHiFjaKz7V7IEBRcwLymFGfArxt3sRzA96o2M3UxODxLSX1IZacUZWlZDThSLJWkaTzUIGprnnMtWR0wsmU2uz23HO7ASnusqk/pIAHhFz4zAHhvKQKvrO0EFtK5ACgCJ6ia4jvbtDGYZoBS1JSIykiSQdIV8p8wYqCZ22p1AZViHXAuAWicxIF4GkHXTWuHxuc3cnp/8AT/jlkxdi3t377ohnCFDjykyVSFJQnQGxgq1tPC9cqx2JCfCo588krMTmmfERxJmsCFOd0ksMnIowggSsz8pgQYJBg8QKuW63ZKt5KXccpSATPciMxH86uE8q9Prx2aQG526z+0MQFgqabR4i8kEEEcGzpnPTTjXSd7dlvMYYuYX9VaMvgckyOJBRBmrXs/ZzbLaW2khCEiABoK2Yq8YsyscdG6u1scwUrU1hkqEFISU5hrCicyyDa1h51EYzslx7LSnJbXlzKKUqJWbXWLQTHDWu8xXysWpxhba/LqMcI8PhsdJsOZ6ngOtaeLcUsSBAJ43P8IA4kx96sW9e7zXxrhwhUGCqEpmxVfNk45J0JvblFWPddLAwub9L4xpKmGwRdIue/IPEgm54jrXPLLj21hjy6/VaxO5YQhkDOouJlSloKBnvKUzclI14DStYbsYhNm1HLfSFCPXhU3s3YLmFbLvfBab2USMqRqfFdKySLCxmvr/9iWEyWiT83hINuIgX0JNq5z7Y5dytZ/K4XWTQGwFqAGIWVJSfkAgBWgJA1MRrpWfEJQ0cqeV9PlTe8a+dYkbwhaXFzwyjgbExb+KIrT+JLzpB9RwAFwifz5xXVzW3drZ8DvXNVXCf5eE2141LvPzcEWmeQ1FQuGxZiInhlHIdeNH3cxubAC2oH+9Zrcum+t282mOXpHQcbVpYyDFpi584tFYnMWRGmhsT+eXOtR7EggknT7/8dKM1jfVAtwtzF+fpUJiMQL+39+9beKxkCdeVuf8Af2qJTC1gKmNVRr/SOUnjyrSJfYbRS2p5Wqgcs8E6FXmdBWi86fETef8Aus+OxSlQDAm4EQIFhbkAIHvUfi3IIv7VB1/sWwsYR5ybreI9EJAiui1+f+zDe5eAeW1iQpLa3IcSoQptXBYB4Rr0g8K76hc3BkGusSvulKVUKUpQKUpQKUpQeGuPdtONPxDSPpS2T6qMH7CuxVyLtswn6rK4spBT6gz+9WJXP2tuOpw68PmzsqFkKJOU80ctBI08qtmzt4cKhjB4XD4cYh0ZO8d7pIUHLz3c3U5mMSTECufJUR1+3/ddq7INh4c4f4kDM/mWlRJnL0QOEpi9SyXoxtW/YOxAynMq7qgMxgCP5UgWAAtapgCgFe1JJJqNW23dKUpVQqv79bSLOBdUCQpQDaY1lZy26xNT5rmPafvYkYhrCATlKXXfeEJ+8n0qXwQROVEiAQngOA8AHlY+9UTamIWhzOglJMkKGhBN03sQFC46irNjMQbkKtGUg6xJOnO596jsd3LmDKFuZXGpVBhJUkX7tPOZnML2iK4ZXWpr11xm93fjSZ3kdxSlApyoWltKiD4Spu5In+IxbhFZEPZVxPh4dPKtLZmIClFSQAhsZUjQSf8AiPe9Ydo4V5C23HEuIQslKCUm6eKoIuDqI4CuNxlutaW5W927SG1sDnGZs5HOegUf5v5uSqw7vrEkLT4wYIVaDrB6ydTzrZQsEWUFdf2isG0mDAdb+ZMSImUj8lOvlT556/1qZTfcWJjEiACf70ida+MRj78IGk3nj79arzO1gRr159RXju0P+zrHKvRphNB8akx9r8vKtTGbU5kAdOfOoZ3aBvH9+dai3zmAHiUdL/eeAq6G9icWVEQCSSAhI1J6Dn+Kk8Fs3uUlTxHeG+UGQOijxNaeycrcqstxQjNwA/hSOAn1rdczKiTc9PuaDB3k5lq9yf74Vt7nbOOKxzLUSlSwpXRCPEfeI9ajcT41ZR8idT58PM12Tss3KOGbOIfTDzoASk6ob1APJSrE+lWTYzdou5jOICMQUw42YURbOiICVxqAY94qQ7N9rh7B5JJLC1NXMnKn5JPPLA9Kwdp20HGsIC2CQpcLMTaLA8IJ51Q+zDedvCYl1twlKHm0uRAgOC6gkD6bqga2pvWTWt4u0YjEpQJUYH78h1qPZ3jaUvJ4pP8AKSB5kWHrVR3p3qQ4ltTbiFtB0DwKhehlKkxKY1kD81sYfbDoISO7bbiUqR+oSfWAPauX0+8xy96dcPhyx2vaFTpX1Vc3R2qt1K0LBPdqgLtCpvw4jyqx13wymU3HDLG43VKUpWmSlKUCqh2m7BOJwSikStr9QDmAPEPa/pVvr5WmaD8qFsAzIsf+a6p2JY7xYhrmEuAf6T9oqE7SN1vhcUVtiGnvEmwISr6ki3rWbsbXG0ViSQWVfZSf2qsY9V26k14K+XFQJqNvc9fVQSsYZma2sNtKTCqxzjdwr723tZGGYW64bJGnM8EjzNfn9GbFPOYh0ypxRI8gZHXXTokV0Dts2yEMstZh4itRHQJypJ6ST7Vzhhx1ltsrbWhKkpyLtyFiAZE6iaZVmNp183ABUeSNZHTXT8VWcY53zyULJAzJBSgeJKZ8RAP1RJk8allY5QIUJUVKhMIICjyCoE+hqVVgHMVikodbRh1ZFGW1JcUspAhsW+cfNeTE61y3ZXSTG4+9p7cTc9OLxSni0G8I2rwIAgKKYCUnmYAUo8Sa6BvFsRGMfbZdQVNhClKOmthBFwQbjqBUxu/s4sYVloxKG0pMAC4F/Wt15YSkqOgBJ8het3CWMctPzzvJsdWExLjCyFpSfCuMpgiUlUWzQb86j2cQDCQDm5R/dqmd4cZ8Q+44qxUomdLHSeaQIEHlVYG0lhWUIBVEmCUiOGYR5WEa14rrO3Tr4hNqNBp9SQYFiOMA3j0M1j7/AMz6VLOYXNiVhcqCYAsBwBgDkDWc7JSn6dBmMcz8o9a9uPkcrWbs8w6H9oJDyErabbeeWlVwQ2gqAV/mi2lZth7P71SnnfmWSsgCAJvAga8IFgK83WX3WG2i+ng01hgR/wCdzxH/ANEn3qTw+NAbCUwmJhX9Kcw9SSRVt6DEYdLYnUH86yfxUQ5tBUW+dUARy5VJbWdEEcfCTwvYn96ybkboqx2JCDIQBmdVxSj+EH+JWg9eVSQq0dle5HfEYl8S0hUtg/8AyODVZ/lSdBxNdlArFhMKltCUIASlICUgaACwFZq6SaZY3WwQQQCDwNx6ivzxvvikKx61YVCUBCvAEgQopsq2km5jjFdw3x2r8PgnXJvlyp81Wr8966zJMyNR5ddfeuX0rr84ue5+LHchxlvvT4lOFMSnMEhKFKVCc/h+WZMk1L7m7ofFBbjjpQlLhAQ2pOYcfEoEgaxA5Vy8KcbUSgkBVyAZSr+tOmbkpNW7cHe/4bEpCkqCHDlWEysX+vnY3uJia4TDHluvRfplx1Hatl7MQwjIiY1kmSTzJrdqvK34wif8Rzu/6gr3sNKldn7WafTmZcQ4nmkg+8aetevGzXTyZb323KV4K9rTJSlKBWN54JF6yV8OIB1oIPeTZTWNw6mlESboPFKxof2rkm6eOVs7aQS62pSpU0pKRKpURGW97x6V2xzZaT0qsb09nCMWpKw4W3U2C4kkC4Cr3g6HUVmWzqxbJ+Liy7mSDBEiYNiOh619kVFbBwD7TeV94PERBy5T6mb1LVpEHtHAkGQLVW9t7YVh2XVpTnUhBKU38SjCUptc3I9qvykzUDt3d0OplHhULgjgRcfevP8AT5/sdsMvyuC7Sxr7zylYxS1O5QhaFJyFI1SEo0y6ketRuP2s8Gu5kLbgJTnEFIBBhJB6RfhNXjamxlqxi1bUbIQE/plAVkcUSTBKLpi0J6kzUFszdVDrbktvqfLiktJSlQhAFlGRBknjwFa3GdVsbN249tB7D4ZDPdBak92syptIbhRUnTMAEkR1Ndm2BuehhXeLV3jo0URATbL4Rzi08qitwd0nWGmVYoIDjTSUJSm+UwQVZuZBiB1q7it44z1Mr+AFQm+mKLeBeKdSkJH+YhJ+01OVWe0ZBOzMRl1CQoeigfxNXLysz1yPZWy1YvEpYR9Z8R/hQNT7D71H7R2OGMZikgQAtaQOneSP9MVdOxhknE4lR+ltsTyJUSR7AD0qM7VcIWtoEgQHQlwHrGVX3SK8f+Pj89x15byc7ViR8U6ZiVq5jS3Ct3FYkZCB8vPSeiRr6mtx/dsqeT3acoWwl5RdsCslWbutJEQbaVr7J3bcxIfylKe4svNe/IGbDr1Fq743Uc7O0juqwlzZG1UkwtPw7wT0QTEesioxlalQUweIHLynjVn3G2Un4fEOJSohWBfQ7M5S7KlZBzyhINqpGDJyiQTIBkVreyzSSxTsJMn+ZX4jznhXVuwlpRwj7ih879v8qQI9J+9cYx7/AIYskagcZ5mujdhu3+6TiMOo3hLyAfPIo/dHvVl0adofxISL1jwuMzmoB7FlZ1NTezGITJqY53Kt3GSKl2wIWcCIsgODOZiAQQPua4ml25CTMJ5yZJ1t0iux9se0MuGbbH1qJ/8AUQPyfauP4Pd53EOwym6EqcVFsqEglSlHhIEAcSRWc+8tLj1i8Q5J0gmrNu5uhicSlWIwx8bSwnKTEhSZJSdJFhHI1WFsKACvm/0ka68NBXfuzrY3w+AbCvmc/VV0zAQPRMVnDGZVcsrElsDZAawyG1oTmyAOaGTF5PGqGd1F4HbLDmFUUtYhTiVo+kEJz5f6SLjkRXUcwrE7hUqUlRF0yR0kQftXfX9OW/7Zk17Xgr2tMlKUoFKUoFK8r2gUpSgUilKDE5hknUUSwBpWWlNLt4BShNar2OA0BNN6I2iah96VpOCxAOncuH2STWVzFu/Sj3qB21uU5jpTicU8GSZ7pvKlPQExJA61i5b6i60gOx1aEsYlzmtKepITnIHWTFQ/ant5vEqZ7tp5K28wKnGlIT4o8MxrIma6fu7uqzg2O5aCinMVEqMkkxJn0FSfwaeVZ4XjxXc9Qezt32ncDh23m0qAabsoTByj2NYldnmCP/129ZsIk9b39as4FIrfGJyqm79YXuNnLRhkALcysg/KEhZykk6JEWmuJObuvNvqZ7orUgZlBpUDJpMnS9utfpnFYVLiShYBSRBBuCOoqnvdlrAUtTDjrJcASsJUClSRcCFgxB5Vmz+lmr64cdjKUw5iEJSENEjxE5ipIzEAGwI66xV63B2I2HFPsJVlWhtAWqfF9a1AHjMAnpV0wHZNhWv4l+IrhayUlZ1UU/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+6UHkUivaUClKUClKUClKUClKUClKUClKUClKUClKUClKUH//2Q=="/>
          <p:cNvSpPr>
            <a:spLocks noChangeAspect="1" noChangeArrowheads="1"/>
          </p:cNvSpPr>
          <p:nvPr/>
        </p:nvSpPr>
        <p:spPr bwMode="auto">
          <a:xfrm>
            <a:off x="63500" y="-8636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sz="3200" dirty="0" smtClean="0"/>
              <a:t>Systems Thinking;  Elephant in the Dark</a:t>
            </a:r>
            <a:endParaRPr lang="en-US" sz="3200" dirty="0"/>
          </a:p>
        </p:txBody>
      </p:sp>
      <p:pic>
        <p:nvPicPr>
          <p:cNvPr id="13" name="Picture 12" descr="File:Blind men and elephant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20" y="0"/>
            <a:ext cx="2014779" cy="8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492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a2035\Desktop\EM_shutterstock_ch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0" y="2595305"/>
            <a:ext cx="9157899" cy="38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00" y="0"/>
            <a:ext cx="7974988" cy="972463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Theory of Constraints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86" y="972464"/>
            <a:ext cx="90045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Just like the links of a chain, the resources and learning processes at CSUN  work together to generate value for the students and other stakeholders.  A chain is as strong as its weakest link.</a:t>
            </a:r>
          </a:p>
          <a:p>
            <a:pPr algn="l">
              <a:spcAft>
                <a:spcPts val="1200"/>
              </a:spcAft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Time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, effort, and funds devoted to non-binding constraints are a waste of organizational resources. 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71010" name="Picture 2" descr="C:\Users\aa2035\Desktop\EM_shutterstock_ch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37" y="0"/>
            <a:ext cx="1348354" cy="8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15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3342" cy="972464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The Weakest Link; The binding Constraint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98588"/>
            <a:ext cx="900451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Better text books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Revision of our teaching material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Assignments to fill the gap between capability of our students and requirements of our text books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Hiring higher quality professors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Replacing Problem solving with case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studies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Active learning, problem based learning, Peer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Lerning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Increasing  the utilization of our classrooms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Replacing chairs and desks of the classrooms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Add more Technology in classroom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Ipad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in our classroom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5914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73136" cy="878681"/>
          </a:xfrm>
        </p:spPr>
        <p:txBody>
          <a:bodyPr/>
          <a:lstStyle/>
          <a:p>
            <a:r>
              <a:rPr lang="en-US" sz="3200" dirty="0" smtClean="0"/>
              <a:t>Competitive Space; </a:t>
            </a:r>
            <a:r>
              <a:rPr lang="en-US" sz="3200" dirty="0"/>
              <a:t> </a:t>
            </a:r>
            <a:r>
              <a:rPr lang="en-US" sz="3200" dirty="0" smtClean="0"/>
              <a:t>Quality and Cost Efficiency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22854" y="599172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Cost Efficiency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4207" y="1426665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50913" y="5991728"/>
            <a:ext cx="79351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c 17"/>
          <p:cNvSpPr/>
          <p:nvPr/>
        </p:nvSpPr>
        <p:spPr bwMode="auto">
          <a:xfrm>
            <a:off x="-7222210" y="1426665"/>
            <a:ext cx="15808271" cy="9124623"/>
          </a:xfrm>
          <a:prstGeom prst="arc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47980" y="3296546"/>
            <a:ext cx="387458" cy="371959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247980" y="2924587"/>
            <a:ext cx="387458" cy="3064389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585556" y="994972"/>
            <a:ext cx="6558444" cy="14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Production of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a Cartier Rolex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watch and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Asef’s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                Watch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using exactly the same 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                                 process competencies.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1847794" y="3469469"/>
            <a:ext cx="4439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Quality of  Raw material and WIP 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925" y="4249052"/>
            <a:ext cx="5435096" cy="1655379"/>
          </a:xfrm>
        </p:spPr>
        <p:txBody>
          <a:bodyPr/>
          <a:lstStyle/>
          <a:p>
            <a:r>
              <a:rPr lang="en-US" sz="2000" dirty="0" smtClean="0"/>
              <a:t>Physical segregation </a:t>
            </a:r>
            <a:r>
              <a:rPr lang="en-US" sz="2000" dirty="0" smtClean="0">
                <a:sym typeface="Wingdings" panose="05000000000000000000" pitchFamily="2" charset="2"/>
              </a:rPr>
              <a:t> politically incorrect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Honor Student Sessions  not fit the schedule of all honors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Virtual Segregation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0275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2" grpId="0" animBg="1"/>
      <p:bldP spid="4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dirty="0" smtClean="0"/>
              <a:t>The Core Course of Operations Management</a:t>
            </a:r>
            <a:br>
              <a:rPr lang="en-US" dirty="0" smtClean="0"/>
            </a:br>
            <a:r>
              <a:rPr lang="en-US" dirty="0" smtClean="0"/>
              <a:t>Pre-requisites and Past Performance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9975" y="1047794"/>
            <a:ext cx="7526026" cy="2743200"/>
            <a:chOff x="5873718" y="1200693"/>
            <a:chExt cx="7526026" cy="27432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0258231"/>
                </p:ext>
              </p:extLst>
            </p:nvPr>
          </p:nvGraphicFramePr>
          <p:xfrm>
            <a:off x="7417684" y="120069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0465686" y="1241086"/>
              <a:ext cx="1871956" cy="42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Book Antiqua" pitchFamily="18" charset="0"/>
                <a:buNone/>
              </a:pPr>
              <a:r>
                <a:rPr lang="en-US" dirty="0" smtClean="0"/>
                <a:t>15%(A,A-)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10961461" y="2167914"/>
              <a:ext cx="2438283" cy="42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Book Antiqua" pitchFamily="18" charset="0"/>
                <a:buNone/>
              </a:pPr>
              <a:r>
                <a:rPr lang="en-US" dirty="0" smtClean="0"/>
                <a:t>15%(B-,B, B+)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0845847" y="3187417"/>
              <a:ext cx="2438283" cy="42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Book Antiqua" pitchFamily="18" charset="0"/>
                <a:buNone/>
              </a:pPr>
              <a:r>
                <a:rPr lang="en-US" dirty="0"/>
                <a:t>3</a:t>
              </a:r>
              <a:r>
                <a:rPr lang="en-US" dirty="0" smtClean="0"/>
                <a:t>5%(C, </a:t>
              </a:r>
              <a:r>
                <a:rPr lang="en-US" dirty="0"/>
                <a:t>C</a:t>
              </a:r>
              <a:r>
                <a:rPr lang="en-US" dirty="0" smtClean="0"/>
                <a:t>+)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5873718" y="2192272"/>
              <a:ext cx="3279978" cy="42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Book Antiqua" pitchFamily="18" charset="0"/>
                <a:buNone/>
              </a:pPr>
              <a:r>
                <a:rPr lang="en-US" dirty="0"/>
                <a:t>3</a:t>
              </a:r>
              <a:r>
                <a:rPr lang="en-US" dirty="0" smtClean="0"/>
                <a:t>5%(C-,D+, D,D-,F)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21531" y="3560195"/>
            <a:ext cx="3344446" cy="2803356"/>
            <a:chOff x="1212029" y="3527247"/>
            <a:chExt cx="3344446" cy="2803356"/>
          </a:xfrm>
        </p:grpSpPr>
        <p:sp>
          <p:nvSpPr>
            <p:cNvPr id="13" name="Rectangle 12"/>
            <p:cNvSpPr/>
            <p:nvPr/>
          </p:nvSpPr>
          <p:spPr bwMode="auto">
            <a:xfrm rot="974686">
              <a:off x="1850176" y="4862051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Reference Serif" pitchFamily="18" charset="0"/>
                </a:rPr>
                <a:t>LD3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 rot="21139767">
              <a:off x="1463921" y="5335017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Reference Serif" pitchFamily="18" charset="0"/>
                </a:rPr>
                <a:t>LD2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743374" y="3973930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Reference Serif" pitchFamily="18" charset="0"/>
                </a:rPr>
                <a:t>LD5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 rot="20799912">
              <a:off x="2357119" y="4420617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Reference Serif" pitchFamily="18" charset="0"/>
                </a:rPr>
                <a:t>LD4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 rot="2895561">
              <a:off x="3218781" y="4992910"/>
              <a:ext cx="2229743" cy="44564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effectLst/>
                </a:rPr>
                <a:t>GW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erif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1976358">
              <a:off x="3400769" y="3647691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effectLst/>
                </a:rPr>
                <a:t>FM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erif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0240262">
              <a:off x="2327869" y="3527247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effectLst/>
                </a:rPr>
                <a:t>OM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Reference Serif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212029" y="5887143"/>
              <a:ext cx="772511" cy="441434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Reference Serif" pitchFamily="18" charset="0"/>
                </a:rPr>
                <a:t>LD2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76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0166"/>
          </a:xfrm>
        </p:spPr>
        <p:txBody>
          <a:bodyPr/>
          <a:lstStyle/>
          <a:p>
            <a:r>
              <a:rPr lang="en-US" sz="3200" dirty="0" smtClean="0"/>
              <a:t>The Gap Between Layers of Students</a:t>
            </a:r>
            <a:endParaRPr lang="en-US" sz="3200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3" y="1287175"/>
            <a:ext cx="7184025" cy="372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295471" y="3704908"/>
            <a:ext cx="4569289" cy="8957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295471" y="2081059"/>
            <a:ext cx="1053579" cy="25196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532" y="5011999"/>
            <a:ext cx="8982776" cy="12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Turn D and F students into C students. Or Turn A and B students into MS and PhD candidates. Unlike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Sci.,  Eng. and Soc.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Science at CSUN, COBAE is not known  for MS and PhD.                               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852881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64" cy="925967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Scheduled Availability and Net Availability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12" y="925967"/>
            <a:ext cx="911648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We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need to </a:t>
            </a:r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refuses to accept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current NA/SA as a constraint, and </a:t>
            </a:r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treat them as variables</a:t>
            </a:r>
            <a:r>
              <a:rPr lang="en-US" sz="2400" b="1" dirty="0">
                <a:latin typeface="+mn-lt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Exploit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c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onstraints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Subordinate everything else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to that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constraint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Elevate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Constraints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When the constraint is relaxed, look for the next constraint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buFont typeface="Book Antiqua" pitchFamily="18" charset="0"/>
              <a:buChar char="■"/>
            </a:pPr>
            <a:endParaRPr lang="en-US" sz="20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78178" name="Picture 2" descr="http://www.practicalmanliness.com/wp-content/uploads/2010/01/Chain-350x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3426734"/>
            <a:ext cx="8434552" cy="29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433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7802" y="1102106"/>
            <a:ext cx="9103409" cy="5236627"/>
            <a:chOff x="-1318" y="1102107"/>
            <a:chExt cx="9103409" cy="5236627"/>
          </a:xfrm>
        </p:grpSpPr>
        <p:sp>
          <p:nvSpPr>
            <p:cNvPr id="189" name="Rectangle 6"/>
            <p:cNvSpPr>
              <a:spLocks noChangeArrowheads="1"/>
            </p:cNvSpPr>
            <p:nvPr/>
          </p:nvSpPr>
          <p:spPr bwMode="auto">
            <a:xfrm>
              <a:off x="13778" y="2271810"/>
              <a:ext cx="2348864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Freshmen</a:t>
              </a:r>
            </a:p>
            <a:p>
              <a:pPr algn="l" eaLnBrk="0" hangingPunct="0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   Regional </a:t>
              </a:r>
            </a:p>
            <a:p>
              <a:pPr algn="l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   International </a:t>
              </a:r>
            </a:p>
          </p:txBody>
        </p:sp>
        <p:sp>
          <p:nvSpPr>
            <p:cNvPr id="190" name="Line 30"/>
            <p:cNvSpPr>
              <a:spLocks noChangeShapeType="1"/>
            </p:cNvSpPr>
            <p:nvPr/>
          </p:nvSpPr>
          <p:spPr bwMode="auto">
            <a:xfrm>
              <a:off x="536019" y="3563687"/>
              <a:ext cx="1441030" cy="0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91" name="Line 30"/>
            <p:cNvSpPr>
              <a:spLocks noChangeShapeType="1"/>
            </p:cNvSpPr>
            <p:nvPr/>
          </p:nvSpPr>
          <p:spPr bwMode="auto">
            <a:xfrm>
              <a:off x="536019" y="3742720"/>
              <a:ext cx="1441030" cy="0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93" name="Line 30"/>
            <p:cNvSpPr>
              <a:spLocks noChangeShapeType="1"/>
            </p:cNvSpPr>
            <p:nvPr/>
          </p:nvSpPr>
          <p:spPr bwMode="auto">
            <a:xfrm>
              <a:off x="536019" y="3926327"/>
              <a:ext cx="1441030" cy="0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94" name="Rectangle 6"/>
            <p:cNvSpPr>
              <a:spLocks noChangeArrowheads="1"/>
            </p:cNvSpPr>
            <p:nvPr/>
          </p:nvSpPr>
          <p:spPr bwMode="auto">
            <a:xfrm>
              <a:off x="-1318" y="4094683"/>
              <a:ext cx="2277921" cy="157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</a:rPr>
                <a:t>Transfers</a:t>
              </a:r>
              <a:endPara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endParaRPr>
            </a:p>
            <a:p>
              <a:pPr algn="l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</a:rPr>
                <a:t>   Regional </a:t>
              </a:r>
              <a:endPara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endParaRPr>
            </a:p>
            <a:p>
              <a:pPr algn="l" eaLnBrk="0" hangingPunct="0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   International</a:t>
              </a:r>
            </a:p>
            <a:p>
              <a:pPr algn="l" eaLnBrk="0" hangingPunct="0"/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 </a:t>
              </a: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12169" y="2317518"/>
              <a:ext cx="5351538" cy="3121590"/>
              <a:chOff x="2112169" y="2317518"/>
              <a:chExt cx="5351538" cy="3121590"/>
            </a:xfrm>
          </p:grpSpPr>
          <p:sp>
            <p:nvSpPr>
              <p:cNvPr id="212" name="Rectangle 3"/>
              <p:cNvSpPr>
                <a:spLocks noChangeArrowheads="1"/>
              </p:cNvSpPr>
              <p:nvPr/>
            </p:nvSpPr>
            <p:spPr bwMode="auto">
              <a:xfrm>
                <a:off x="2125650" y="2317518"/>
                <a:ext cx="5173791" cy="3121590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3" name="Rectangle 11"/>
              <p:cNvSpPr>
                <a:spLocks noChangeArrowheads="1"/>
              </p:cNvSpPr>
              <p:nvPr/>
            </p:nvSpPr>
            <p:spPr bwMode="auto">
              <a:xfrm>
                <a:off x="2112169" y="2317518"/>
                <a:ext cx="535153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2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Network </a:t>
                </a:r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of Value Added and</a:t>
                </a:r>
                <a:r>
                  <a:rPr lang="en-US" sz="2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Non-Value </a:t>
                </a:r>
                <a:r>
                  <a:rPr lang="en-US" sz="2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Added</a:t>
                </a:r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 Activities</a:t>
                </a:r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348863" y="3582228"/>
                <a:ext cx="784924" cy="4933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5" name="Freeform 19"/>
              <p:cNvSpPr>
                <a:spLocks/>
              </p:cNvSpPr>
              <p:nvPr/>
            </p:nvSpPr>
            <p:spPr bwMode="auto">
              <a:xfrm>
                <a:off x="3468415" y="3577656"/>
                <a:ext cx="581761" cy="487290"/>
              </a:xfrm>
              <a:custGeom>
                <a:avLst/>
                <a:gdLst>
                  <a:gd name="T0" fmla="*/ 0 w 193"/>
                  <a:gd name="T1" fmla="*/ 483869256 h 193"/>
                  <a:gd name="T2" fmla="*/ 241935418 w 193"/>
                  <a:gd name="T3" fmla="*/ 0 h 193"/>
                  <a:gd name="T4" fmla="*/ 483870835 w 193"/>
                  <a:gd name="T5" fmla="*/ 483869256 h 193"/>
                  <a:gd name="T6" fmla="*/ 0 w 193"/>
                  <a:gd name="T7" fmla="*/ 483869256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93"/>
                  <a:gd name="T14" fmla="*/ 193 w 193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93">
                    <a:moveTo>
                      <a:pt x="0" y="192"/>
                    </a:moveTo>
                    <a:lnTo>
                      <a:pt x="96" y="0"/>
                    </a:lnTo>
                    <a:lnTo>
                      <a:pt x="192" y="192"/>
                    </a:lnTo>
                    <a:lnTo>
                      <a:pt x="0" y="19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6" name="Line 30"/>
              <p:cNvSpPr>
                <a:spLocks noChangeShapeType="1"/>
              </p:cNvSpPr>
              <p:nvPr/>
            </p:nvSpPr>
            <p:spPr bwMode="auto">
              <a:xfrm>
                <a:off x="3133786" y="3831702"/>
                <a:ext cx="490016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4255711" y="3585034"/>
                <a:ext cx="784924" cy="4933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8" name="Freeform 19"/>
              <p:cNvSpPr>
                <a:spLocks/>
              </p:cNvSpPr>
              <p:nvPr/>
            </p:nvSpPr>
            <p:spPr bwMode="auto">
              <a:xfrm>
                <a:off x="5264364" y="3585034"/>
                <a:ext cx="581761" cy="487290"/>
              </a:xfrm>
              <a:custGeom>
                <a:avLst/>
                <a:gdLst>
                  <a:gd name="T0" fmla="*/ 0 w 193"/>
                  <a:gd name="T1" fmla="*/ 483869256 h 193"/>
                  <a:gd name="T2" fmla="*/ 241935418 w 193"/>
                  <a:gd name="T3" fmla="*/ 0 h 193"/>
                  <a:gd name="T4" fmla="*/ 483870835 w 193"/>
                  <a:gd name="T5" fmla="*/ 483869256 h 193"/>
                  <a:gd name="T6" fmla="*/ 0 w 193"/>
                  <a:gd name="T7" fmla="*/ 483869256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93"/>
                  <a:gd name="T14" fmla="*/ 193 w 193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93">
                    <a:moveTo>
                      <a:pt x="0" y="192"/>
                    </a:moveTo>
                    <a:lnTo>
                      <a:pt x="96" y="0"/>
                    </a:lnTo>
                    <a:lnTo>
                      <a:pt x="192" y="192"/>
                    </a:lnTo>
                    <a:lnTo>
                      <a:pt x="0" y="19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6098113" y="3590646"/>
                <a:ext cx="784924" cy="4933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0" name="Freeform 19"/>
              <p:cNvSpPr>
                <a:spLocks/>
              </p:cNvSpPr>
              <p:nvPr/>
            </p:nvSpPr>
            <p:spPr bwMode="auto">
              <a:xfrm>
                <a:off x="4068410" y="4411061"/>
                <a:ext cx="581761" cy="487290"/>
              </a:xfrm>
              <a:custGeom>
                <a:avLst/>
                <a:gdLst>
                  <a:gd name="T0" fmla="*/ 0 w 193"/>
                  <a:gd name="T1" fmla="*/ 483869256 h 193"/>
                  <a:gd name="T2" fmla="*/ 241935418 w 193"/>
                  <a:gd name="T3" fmla="*/ 0 h 193"/>
                  <a:gd name="T4" fmla="*/ 483870835 w 193"/>
                  <a:gd name="T5" fmla="*/ 483869256 h 193"/>
                  <a:gd name="T6" fmla="*/ 0 w 193"/>
                  <a:gd name="T7" fmla="*/ 483869256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93"/>
                  <a:gd name="T14" fmla="*/ 193 w 193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93">
                    <a:moveTo>
                      <a:pt x="0" y="192"/>
                    </a:moveTo>
                    <a:lnTo>
                      <a:pt x="96" y="0"/>
                    </a:lnTo>
                    <a:lnTo>
                      <a:pt x="192" y="192"/>
                    </a:lnTo>
                    <a:lnTo>
                      <a:pt x="0" y="19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1" name="Rectangle 15"/>
              <p:cNvSpPr>
                <a:spLocks noChangeArrowheads="1"/>
              </p:cNvSpPr>
              <p:nvPr/>
            </p:nvSpPr>
            <p:spPr bwMode="auto">
              <a:xfrm>
                <a:off x="4872009" y="4413867"/>
                <a:ext cx="784924" cy="4933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2" name="Line 30"/>
              <p:cNvSpPr>
                <a:spLocks noChangeShapeType="1"/>
              </p:cNvSpPr>
              <p:nvPr/>
            </p:nvSpPr>
            <p:spPr bwMode="auto">
              <a:xfrm>
                <a:off x="3922974" y="3821301"/>
                <a:ext cx="303096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3" name="Line 30"/>
              <p:cNvSpPr>
                <a:spLocks noChangeShapeType="1"/>
              </p:cNvSpPr>
              <p:nvPr/>
            </p:nvSpPr>
            <p:spPr bwMode="auto">
              <a:xfrm>
                <a:off x="5065518" y="3822934"/>
                <a:ext cx="303096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4" name="Line 30"/>
              <p:cNvSpPr>
                <a:spLocks noChangeShapeType="1"/>
              </p:cNvSpPr>
              <p:nvPr/>
            </p:nvSpPr>
            <p:spPr bwMode="auto">
              <a:xfrm>
                <a:off x="5755507" y="3837067"/>
                <a:ext cx="303096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5" name="Line 30"/>
              <p:cNvSpPr>
                <a:spLocks noChangeShapeType="1"/>
              </p:cNvSpPr>
              <p:nvPr/>
            </p:nvSpPr>
            <p:spPr bwMode="auto">
              <a:xfrm>
                <a:off x="4558345" y="4665900"/>
                <a:ext cx="303096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6" name="Line 30"/>
              <p:cNvSpPr>
                <a:spLocks noChangeShapeType="1"/>
              </p:cNvSpPr>
              <p:nvPr/>
            </p:nvSpPr>
            <p:spPr bwMode="auto">
              <a:xfrm>
                <a:off x="3133787" y="3978272"/>
                <a:ext cx="980030" cy="687627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27" name="Line 30"/>
              <p:cNvSpPr>
                <a:spLocks noChangeShapeType="1"/>
              </p:cNvSpPr>
              <p:nvPr/>
            </p:nvSpPr>
            <p:spPr bwMode="auto">
              <a:xfrm flipV="1">
                <a:off x="5755507" y="4271973"/>
                <a:ext cx="700062" cy="393927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6953366" y="3433959"/>
              <a:ext cx="2148725" cy="831639"/>
              <a:chOff x="6953366" y="3433959"/>
              <a:chExt cx="2148725" cy="831639"/>
            </a:xfrm>
          </p:grpSpPr>
          <p:sp>
            <p:nvSpPr>
              <p:cNvPr id="208" name="Rectangle 8"/>
              <p:cNvSpPr>
                <a:spLocks noChangeArrowheads="1"/>
              </p:cNvSpPr>
              <p:nvPr/>
            </p:nvSpPr>
            <p:spPr bwMode="auto">
              <a:xfrm>
                <a:off x="7596871" y="3433959"/>
                <a:ext cx="1505220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Graduate</a:t>
                </a:r>
              </a:p>
              <a:p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Drop-offs</a:t>
                </a:r>
              </a:p>
            </p:txBody>
          </p:sp>
          <p:sp>
            <p:nvSpPr>
              <p:cNvPr id="209" name="Line 30"/>
              <p:cNvSpPr>
                <a:spLocks noChangeShapeType="1"/>
              </p:cNvSpPr>
              <p:nvPr/>
            </p:nvSpPr>
            <p:spPr bwMode="auto">
              <a:xfrm>
                <a:off x="6953366" y="3702061"/>
                <a:ext cx="738097" cy="5148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11" name="Line 30"/>
              <p:cNvSpPr>
                <a:spLocks noChangeShapeType="1"/>
              </p:cNvSpPr>
              <p:nvPr/>
            </p:nvSpPr>
            <p:spPr bwMode="auto">
              <a:xfrm flipV="1">
                <a:off x="6974388" y="4052455"/>
                <a:ext cx="727591" cy="0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97" name="Line 30"/>
            <p:cNvSpPr>
              <a:spLocks noChangeShapeType="1"/>
            </p:cNvSpPr>
            <p:nvPr/>
          </p:nvSpPr>
          <p:spPr bwMode="auto">
            <a:xfrm>
              <a:off x="530759" y="4078727"/>
              <a:ext cx="1441030" cy="0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1937419" y="4902369"/>
              <a:ext cx="5418258" cy="1436365"/>
              <a:chOff x="1937419" y="4902369"/>
              <a:chExt cx="5418258" cy="1436365"/>
            </a:xfrm>
          </p:grpSpPr>
          <p:sp>
            <p:nvSpPr>
              <p:cNvPr id="204" name="Rectangle 9"/>
              <p:cNvSpPr>
                <a:spLocks noChangeArrowheads="1"/>
              </p:cNvSpPr>
              <p:nvPr/>
            </p:nvSpPr>
            <p:spPr bwMode="auto">
              <a:xfrm>
                <a:off x="1937419" y="5507095"/>
                <a:ext cx="1575752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Human</a:t>
                </a:r>
              </a:p>
              <a:p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Resources</a:t>
                </a:r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</a:endParaRPr>
              </a:p>
            </p:txBody>
          </p:sp>
          <p:sp>
            <p:nvSpPr>
              <p:cNvPr id="205" name="Rectangle 9"/>
              <p:cNvSpPr>
                <a:spLocks noChangeArrowheads="1"/>
              </p:cNvSpPr>
              <p:nvPr/>
            </p:nvSpPr>
            <p:spPr bwMode="auto">
              <a:xfrm>
                <a:off x="5779925" y="5507094"/>
                <a:ext cx="1575752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Capital</a:t>
                </a:r>
              </a:p>
              <a:p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</a:rPr>
                  <a:t>Resources</a:t>
                </a:r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</a:endParaRPr>
              </a:p>
            </p:txBody>
          </p:sp>
          <p:sp>
            <p:nvSpPr>
              <p:cNvPr id="206" name="Line 30"/>
              <p:cNvSpPr>
                <a:spLocks noChangeShapeType="1"/>
              </p:cNvSpPr>
              <p:nvPr/>
            </p:nvSpPr>
            <p:spPr bwMode="auto">
              <a:xfrm flipV="1">
                <a:off x="2715697" y="4907208"/>
                <a:ext cx="0" cy="723506"/>
              </a:xfrm>
              <a:prstGeom prst="line">
                <a:avLst/>
              </a:prstGeom>
              <a:noFill/>
              <a:ln w="762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7" name="Line 30"/>
              <p:cNvSpPr>
                <a:spLocks noChangeShapeType="1"/>
              </p:cNvSpPr>
              <p:nvPr/>
            </p:nvSpPr>
            <p:spPr bwMode="auto">
              <a:xfrm flipV="1">
                <a:off x="6636052" y="4902369"/>
                <a:ext cx="0" cy="723506"/>
              </a:xfrm>
              <a:prstGeom prst="line">
                <a:avLst/>
              </a:prstGeom>
              <a:noFill/>
              <a:ln w="762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2450030" y="1102107"/>
              <a:ext cx="4359448" cy="2475548"/>
              <a:chOff x="2450030" y="1102107"/>
              <a:chExt cx="4359448" cy="2475548"/>
            </a:xfrm>
          </p:grpSpPr>
          <p:sp>
            <p:nvSpPr>
              <p:cNvPr id="200" name="Rectangle 10"/>
              <p:cNvSpPr>
                <a:spLocks noChangeArrowheads="1"/>
              </p:cNvSpPr>
              <p:nvPr/>
            </p:nvSpPr>
            <p:spPr bwMode="auto">
              <a:xfrm>
                <a:off x="2450030" y="1102107"/>
                <a:ext cx="435944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Value System</a:t>
                </a:r>
              </a:p>
              <a:p>
                <a:pPr eaLnBrk="0" hangingPunct="0"/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Information Infrastructure </a:t>
                </a:r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1" name="Line 30"/>
              <p:cNvSpPr>
                <a:spLocks noChangeShapeType="1"/>
              </p:cNvSpPr>
              <p:nvPr/>
            </p:nvSpPr>
            <p:spPr bwMode="auto">
              <a:xfrm flipV="1">
                <a:off x="6550165" y="1533693"/>
                <a:ext cx="0" cy="2023734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prstDash val="sysDot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2" name="Line 30"/>
              <p:cNvSpPr>
                <a:spLocks noChangeShapeType="1"/>
              </p:cNvSpPr>
              <p:nvPr/>
            </p:nvSpPr>
            <p:spPr bwMode="auto">
              <a:xfrm flipH="1" flipV="1">
                <a:off x="2725295" y="1533692"/>
                <a:ext cx="16030" cy="2043963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3" name="Line 30"/>
              <p:cNvSpPr>
                <a:spLocks noChangeShapeType="1"/>
              </p:cNvSpPr>
              <p:nvPr/>
            </p:nvSpPr>
            <p:spPr bwMode="auto">
              <a:xfrm flipH="1" flipV="1">
                <a:off x="2715697" y="1533693"/>
                <a:ext cx="3808839" cy="0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prstDash val="sysDot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1" y="15766"/>
            <a:ext cx="91112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sz="3200" dirty="0" smtClean="0"/>
              <a:t>CSUN Transformation Process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12169" y="2317518"/>
            <a:ext cx="5351538" cy="3121590"/>
            <a:chOff x="2112169" y="2317518"/>
            <a:chExt cx="5351538" cy="312159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2125650" y="2317518"/>
              <a:ext cx="5173791" cy="3121590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12169" y="2317518"/>
              <a:ext cx="5351538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Network </a:t>
              </a:r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of Value Added and</a:t>
              </a:r>
              <a:r>
                <a:rPr lang="en-US" sz="2400" dirty="0">
                  <a:solidFill>
                    <a:schemeClr val="accent4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Non-Value </a:t>
              </a:r>
              <a:r>
                <a:rPr lang="en-US" sz="2400" dirty="0">
                  <a:solidFill>
                    <a:schemeClr val="accent4">
                      <a:lumMod val="10000"/>
                    </a:schemeClr>
                  </a:solidFill>
                  <a:effectLst/>
                </a:rPr>
                <a:t>Added</a:t>
              </a:r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 Activities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348863" y="3582228"/>
              <a:ext cx="784924" cy="4933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468415" y="3577656"/>
              <a:ext cx="581761" cy="487290"/>
            </a:xfrm>
            <a:custGeom>
              <a:avLst/>
              <a:gdLst>
                <a:gd name="T0" fmla="*/ 0 w 193"/>
                <a:gd name="T1" fmla="*/ 483869256 h 193"/>
                <a:gd name="T2" fmla="*/ 241935418 w 193"/>
                <a:gd name="T3" fmla="*/ 0 h 193"/>
                <a:gd name="T4" fmla="*/ 483870835 w 193"/>
                <a:gd name="T5" fmla="*/ 483869256 h 193"/>
                <a:gd name="T6" fmla="*/ 0 w 193"/>
                <a:gd name="T7" fmla="*/ 483869256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93"/>
                <a:gd name="T14" fmla="*/ 193 w 193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93">
                  <a:moveTo>
                    <a:pt x="0" y="192"/>
                  </a:moveTo>
                  <a:lnTo>
                    <a:pt x="96" y="0"/>
                  </a:lnTo>
                  <a:lnTo>
                    <a:pt x="192" y="192"/>
                  </a:lnTo>
                  <a:lnTo>
                    <a:pt x="0" y="192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133786" y="3831702"/>
              <a:ext cx="4900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4255711" y="3585034"/>
              <a:ext cx="784924" cy="4933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264364" y="3585034"/>
              <a:ext cx="581761" cy="487290"/>
            </a:xfrm>
            <a:custGeom>
              <a:avLst/>
              <a:gdLst>
                <a:gd name="T0" fmla="*/ 0 w 193"/>
                <a:gd name="T1" fmla="*/ 483869256 h 193"/>
                <a:gd name="T2" fmla="*/ 241935418 w 193"/>
                <a:gd name="T3" fmla="*/ 0 h 193"/>
                <a:gd name="T4" fmla="*/ 483870835 w 193"/>
                <a:gd name="T5" fmla="*/ 483869256 h 193"/>
                <a:gd name="T6" fmla="*/ 0 w 193"/>
                <a:gd name="T7" fmla="*/ 483869256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93"/>
                <a:gd name="T14" fmla="*/ 193 w 193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93">
                  <a:moveTo>
                    <a:pt x="0" y="192"/>
                  </a:moveTo>
                  <a:lnTo>
                    <a:pt x="96" y="0"/>
                  </a:lnTo>
                  <a:lnTo>
                    <a:pt x="192" y="192"/>
                  </a:lnTo>
                  <a:lnTo>
                    <a:pt x="0" y="192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098113" y="3590646"/>
              <a:ext cx="784924" cy="4933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4068410" y="4411061"/>
              <a:ext cx="581761" cy="487290"/>
            </a:xfrm>
            <a:custGeom>
              <a:avLst/>
              <a:gdLst>
                <a:gd name="T0" fmla="*/ 0 w 193"/>
                <a:gd name="T1" fmla="*/ 483869256 h 193"/>
                <a:gd name="T2" fmla="*/ 241935418 w 193"/>
                <a:gd name="T3" fmla="*/ 0 h 193"/>
                <a:gd name="T4" fmla="*/ 483870835 w 193"/>
                <a:gd name="T5" fmla="*/ 483869256 h 193"/>
                <a:gd name="T6" fmla="*/ 0 w 193"/>
                <a:gd name="T7" fmla="*/ 483869256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93"/>
                <a:gd name="T14" fmla="*/ 193 w 193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93">
                  <a:moveTo>
                    <a:pt x="0" y="192"/>
                  </a:moveTo>
                  <a:lnTo>
                    <a:pt x="96" y="0"/>
                  </a:lnTo>
                  <a:lnTo>
                    <a:pt x="192" y="192"/>
                  </a:lnTo>
                  <a:lnTo>
                    <a:pt x="0" y="192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4872009" y="4413867"/>
              <a:ext cx="784924" cy="4933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3922974" y="3821301"/>
              <a:ext cx="3030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5065518" y="3822934"/>
              <a:ext cx="3030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>
              <a:off x="5755507" y="3837067"/>
              <a:ext cx="3030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4558345" y="4665900"/>
              <a:ext cx="3030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3133787" y="3978272"/>
              <a:ext cx="980030" cy="6876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V="1">
              <a:off x="5755507" y="4271973"/>
              <a:ext cx="700062" cy="3939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62486" y="3431647"/>
            <a:ext cx="2148725" cy="831639"/>
            <a:chOff x="6953366" y="3433959"/>
            <a:chExt cx="2148725" cy="83163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596871" y="3433959"/>
              <a:ext cx="1505220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Graduate</a:t>
              </a:r>
            </a:p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Drop-offs</a:t>
              </a:r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>
              <a:off x="6953366" y="3702061"/>
              <a:ext cx="738097" cy="51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V="1">
              <a:off x="6974388" y="4052455"/>
              <a:ext cx="7275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318" y="2271810"/>
            <a:ext cx="2363960" cy="3393176"/>
            <a:chOff x="-1318" y="2271810"/>
            <a:chExt cx="2363960" cy="339317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778" y="2271810"/>
              <a:ext cx="2348864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Freshmen</a:t>
              </a:r>
            </a:p>
            <a:p>
              <a:pPr algn="l"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   Regional </a:t>
              </a:r>
            </a:p>
            <a:p>
              <a:pPr algn="l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   International 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536019" y="3563687"/>
              <a:ext cx="14410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>
              <a:off x="536019" y="3742720"/>
              <a:ext cx="14410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536019" y="3926327"/>
              <a:ext cx="14410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-1318" y="4094683"/>
              <a:ext cx="2277921" cy="157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Transfers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  <a:p>
              <a:pPr algn="l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   Regional 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  <a:p>
              <a:pPr algn="l"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   International</a:t>
              </a:r>
            </a:p>
            <a:p>
              <a:pPr algn="l"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 </a:t>
              </a:r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530759" y="4078727"/>
              <a:ext cx="14410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37419" y="4902369"/>
            <a:ext cx="5418258" cy="1436365"/>
            <a:chOff x="1937419" y="4902369"/>
            <a:chExt cx="5418258" cy="1436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37419" y="5507095"/>
              <a:ext cx="1575752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Human</a:t>
              </a:r>
            </a:p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Resources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5779925" y="5507094"/>
              <a:ext cx="1575752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Capital</a:t>
              </a:r>
            </a:p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Resources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2715697" y="4907208"/>
              <a:ext cx="0" cy="72350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flipV="1">
              <a:off x="6636052" y="4902369"/>
              <a:ext cx="0" cy="72350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0030" y="1102107"/>
            <a:ext cx="4359448" cy="2475548"/>
            <a:chOff x="2450030" y="1102107"/>
            <a:chExt cx="4359448" cy="2475548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450030" y="1102107"/>
              <a:ext cx="4359448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Value System</a:t>
              </a:r>
            </a:p>
            <a:p>
              <a:pPr eaLnBrk="0" hangingPunct="0"/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rPr>
                <a:t>Information Infrastructure 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V="1">
              <a:off x="6550165" y="1533693"/>
              <a:ext cx="0" cy="2023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H="1" flipV="1">
              <a:off x="2725295" y="1533692"/>
              <a:ext cx="16030" cy="20439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H="1" flipV="1">
              <a:off x="2715697" y="1533693"/>
              <a:ext cx="38088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9547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The 3 Binding Constraints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 rot="860158">
            <a:off x="693506" y="287664"/>
            <a:ext cx="6905314" cy="5469061"/>
            <a:chOff x="5413837" y="3437633"/>
            <a:chExt cx="2325226" cy="1899702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2625318">
              <a:off x="5413837" y="4647069"/>
              <a:ext cx="1808163" cy="12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Net Availability Distracts  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2602548">
              <a:off x="6024563" y="3437633"/>
              <a:ext cx="1714500" cy="1401762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20783693">
              <a:off x="5413900" y="3667169"/>
              <a:ext cx="2263276" cy="1817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Deep Gap in Students Capabilities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 rot="16874184">
              <a:off x="6411412" y="4376774"/>
              <a:ext cx="1744938" cy="176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Low Scheduled Availability 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3033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64" cy="925967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Scheduled Availability and Net Availability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6" y="925967"/>
            <a:ext cx="913225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+mn-lt"/>
              </a:rPr>
              <a:t>Scheduled-availability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+mn-lt"/>
              </a:rPr>
              <a:t>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the time that students spend on campus or anywhere on their education. </a:t>
            </a: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+mn-lt"/>
              </a:rPr>
              <a:t>Net-availability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+mn-lt"/>
              </a:rPr>
              <a:t>: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level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of concentration during scheduled-availability. Surfing unrelated sites and text messaging are perfect instantiations of net-availability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detracts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pic>
        <p:nvPicPr>
          <p:cNvPr id="177154" name="Picture 2" descr="http://static.ddmcdn.com/gif/send-pictures-phone-facebook-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-4477"/>
          <a:stretch/>
        </p:blipFill>
        <p:spPr bwMode="auto">
          <a:xfrm>
            <a:off x="4997725" y="3474800"/>
            <a:ext cx="3720671" cy="28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heclockmaster.com/wp-content/uploads/2012/03/pocket_watch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/>
          <a:stretch/>
        </p:blipFill>
        <p:spPr bwMode="auto">
          <a:xfrm>
            <a:off x="630158" y="3483813"/>
            <a:ext cx="4149537" cy="28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801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How to Operationalize the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62" y="1010307"/>
            <a:ext cx="8979838" cy="5299076"/>
          </a:xfrm>
        </p:spPr>
        <p:txBody>
          <a:bodyPr/>
          <a:lstStyle/>
          <a:p>
            <a:r>
              <a:rPr lang="en-US" b="1" dirty="0">
                <a:latin typeface="+mj-lt"/>
              </a:rPr>
              <a:t>Promotion/advertisement. </a:t>
            </a:r>
            <a:r>
              <a:rPr lang="en-US" dirty="0">
                <a:latin typeface="+mj-lt"/>
              </a:rPr>
              <a:t>Reduce working </a:t>
            </a:r>
            <a:r>
              <a:rPr lang="en-US" dirty="0" smtClean="0">
                <a:latin typeface="+mj-lt"/>
              </a:rPr>
              <a:t>&amp; </a:t>
            </a:r>
            <a:r>
              <a:rPr lang="en-US" dirty="0">
                <a:latin typeface="+mj-lt"/>
              </a:rPr>
              <a:t>leisure time. </a:t>
            </a:r>
          </a:p>
          <a:p>
            <a:r>
              <a:rPr lang="en-US" b="1" kern="1200" dirty="0" smtClean="0">
                <a:latin typeface="+mj-lt"/>
              </a:rPr>
              <a:t>Improved </a:t>
            </a:r>
            <a:r>
              <a:rPr lang="en-US" b="1" kern="1200" dirty="0">
                <a:latin typeface="+mj-lt"/>
              </a:rPr>
              <a:t>time management</a:t>
            </a:r>
          </a:p>
          <a:p>
            <a:r>
              <a:rPr lang="en-US" b="1" kern="1200" dirty="0">
                <a:latin typeface="+mj-lt"/>
              </a:rPr>
              <a:t>Develop a culture, if you are not focused now you need to allocate more time later.</a:t>
            </a:r>
          </a:p>
          <a:p>
            <a:pPr lvl="0"/>
            <a:r>
              <a:rPr lang="en-US" b="1" dirty="0" smtClean="0">
                <a:latin typeface="+mj-lt"/>
              </a:rPr>
              <a:t>NPV </a:t>
            </a:r>
            <a:r>
              <a:rPr lang="en-US" b="1" dirty="0">
                <a:latin typeface="+mj-lt"/>
              </a:rPr>
              <a:t>of the direct financial costs of delayed graduation.</a:t>
            </a:r>
            <a:endParaRPr lang="en-US" dirty="0">
              <a:latin typeface="+mj-lt"/>
            </a:endParaRPr>
          </a:p>
          <a:p>
            <a:pPr lvl="0"/>
            <a:r>
              <a:rPr lang="en-US" b="1" dirty="0">
                <a:latin typeface="+mj-lt"/>
              </a:rPr>
              <a:t>NPV of economics and social costs of delayed graduation.</a:t>
            </a:r>
            <a:r>
              <a:rPr lang="en-US" dirty="0">
                <a:latin typeface="+mj-lt"/>
              </a:rPr>
              <a:t> </a:t>
            </a:r>
            <a:endParaRPr lang="en-US" b="1" dirty="0">
              <a:latin typeface="+mj-lt"/>
            </a:endParaRPr>
          </a:p>
          <a:p>
            <a:r>
              <a:rPr lang="en-US" b="1" kern="1200" dirty="0">
                <a:latin typeface="+mj-lt"/>
              </a:rPr>
              <a:t>Changing the fee </a:t>
            </a:r>
            <a:r>
              <a:rPr lang="en-US" b="1" kern="1200" dirty="0" smtClean="0">
                <a:latin typeface="+mj-lt"/>
              </a:rPr>
              <a:t>structure.</a:t>
            </a:r>
            <a:endParaRPr lang="en-US" b="1" kern="1200" dirty="0">
              <a:latin typeface="+mj-lt"/>
            </a:endParaRPr>
          </a:p>
          <a:p>
            <a:pPr lvl="0"/>
            <a:r>
              <a:rPr lang="en-US" b="1" dirty="0" smtClean="0">
                <a:latin typeface="+mj-lt"/>
              </a:rPr>
              <a:t>Grant </a:t>
            </a:r>
            <a:r>
              <a:rPr lang="en-US" b="1" dirty="0">
                <a:latin typeface="+mj-lt"/>
              </a:rPr>
              <a:t>Writing. </a:t>
            </a:r>
            <a:r>
              <a:rPr lang="en-US" dirty="0">
                <a:latin typeface="+mj-lt"/>
              </a:rPr>
              <a:t>From </a:t>
            </a:r>
            <a:r>
              <a:rPr lang="en-US" dirty="0" smtClean="0">
                <a:latin typeface="+mj-lt"/>
              </a:rPr>
              <a:t>SUBWAY </a:t>
            </a:r>
            <a:r>
              <a:rPr lang="en-US" dirty="0">
                <a:latin typeface="+mj-lt"/>
              </a:rPr>
              <a:t>to on-campus employment.  </a:t>
            </a:r>
          </a:p>
          <a:p>
            <a:r>
              <a:rPr lang="en-US" b="1" dirty="0" smtClean="0">
                <a:latin typeface="+mj-lt"/>
              </a:rPr>
              <a:t>Centralization, e.g. Admission </a:t>
            </a:r>
            <a:r>
              <a:rPr lang="en-US" b="1" dirty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Library processes. 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ntends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allocate the released resources </a:t>
            </a:r>
            <a:r>
              <a:rPr lang="en-US" dirty="0">
                <a:latin typeface="+mj-lt"/>
              </a:rPr>
              <a:t>to more value-added </a:t>
            </a:r>
            <a:r>
              <a:rPr lang="en-US" dirty="0" smtClean="0">
                <a:latin typeface="+mj-lt"/>
              </a:rPr>
              <a:t>activities such </a:t>
            </a:r>
            <a:r>
              <a:rPr lang="en-US" dirty="0">
                <a:latin typeface="+mj-lt"/>
              </a:rPr>
              <a:t>as </a:t>
            </a:r>
            <a:r>
              <a:rPr lang="en-US" b="1" dirty="0" smtClean="0">
                <a:latin typeface="+mj-lt"/>
              </a:rPr>
              <a:t>advisement and  internship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Flipped </a:t>
            </a:r>
            <a:r>
              <a:rPr lang="en-US" b="1" dirty="0">
                <a:latin typeface="+mj-lt"/>
              </a:rPr>
              <a:t>Classroom.  </a:t>
            </a:r>
            <a:r>
              <a:rPr lang="en-US" dirty="0" smtClean="0">
                <a:latin typeface="+mj-lt"/>
              </a:rPr>
              <a:t>Deliver the lectures online. </a:t>
            </a:r>
            <a:r>
              <a:rPr lang="en-US" dirty="0">
                <a:latin typeface="+mj-lt"/>
              </a:rPr>
              <a:t>Assign the class time to more value added activities. </a:t>
            </a:r>
          </a:p>
          <a:p>
            <a:endParaRPr lang="en-US" sz="26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71" y="979757"/>
            <a:ext cx="4195429" cy="54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440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Time to Graduation vs.  Variety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7988" y="3600048"/>
            <a:ext cx="1087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Variety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76" y="6041531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Time to Graduation (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TtG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1803" y="1429063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617320" y="3453642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599704" y="2117667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5025570" y="4604851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H="1">
            <a:off x="3790990" y="4632284"/>
            <a:ext cx="1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3773283" y="4762043"/>
            <a:ext cx="3736820" cy="3191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671214" y="1005736"/>
            <a:ext cx="6614676" cy="9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% of honor and likely-honor students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can take honor sessions ?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(schedule conflict).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7848" y="5809995"/>
            <a:ext cx="7657507" cy="208005"/>
            <a:chOff x="903169" y="5809995"/>
            <a:chExt cx="5692211" cy="208005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903169" y="5991728"/>
              <a:ext cx="569221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13496" y="5810009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107344" y="582051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2701192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253002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3810072" y="582051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4372388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4934704" y="580999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6048830" y="582050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81254" y="582050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595380" y="581524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0" name="Straight Connector 99"/>
          <p:cNvCxnSpPr/>
          <p:nvPr/>
        </p:nvCxnSpPr>
        <p:spPr bwMode="auto">
          <a:xfrm>
            <a:off x="627826" y="4788492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>
            <a:off x="7538039" y="4674322"/>
            <a:ext cx="0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Oval 101"/>
          <p:cNvSpPr/>
          <p:nvPr/>
        </p:nvSpPr>
        <p:spPr bwMode="auto">
          <a:xfrm>
            <a:off x="4335078" y="3270207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3785730" y="3334212"/>
            <a:ext cx="1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 flipV="1">
            <a:off x="3768023" y="3463971"/>
            <a:ext cx="2233509" cy="66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6035008" y="3376250"/>
            <a:ext cx="1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600990" y="3453642"/>
            <a:ext cx="676828" cy="13768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Oval 105"/>
          <p:cNvSpPr/>
          <p:nvPr/>
        </p:nvSpPr>
        <p:spPr bwMode="auto">
          <a:xfrm>
            <a:off x="4046030" y="1940603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3764704" y="2004608"/>
            <a:ext cx="1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3746998" y="2124244"/>
            <a:ext cx="1707984" cy="101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5509470" y="2030880"/>
            <a:ext cx="1" cy="2392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4272014" y="2150516"/>
            <a:ext cx="328976" cy="13031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284862" y="5878429"/>
            <a:ext cx="333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93824" y="5936233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6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67" y="590026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7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70074" y="5931168"/>
            <a:ext cx="352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8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5556" y="5884456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9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4515" y="5883870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4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4490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Retention Rate vs.  Variety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7988" y="3600048"/>
            <a:ext cx="1087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Variety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1" y="6041531"/>
            <a:ext cx="2733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Retention Rate (RR)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1803" y="1429063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617320" y="3453642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599704" y="2117667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4238387" y="4772725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7848" y="5809995"/>
            <a:ext cx="7657507" cy="208005"/>
            <a:chOff x="903169" y="5809995"/>
            <a:chExt cx="5692211" cy="208005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903169" y="5991728"/>
              <a:ext cx="569221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13496" y="5810009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107344" y="582051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2701192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253002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3810072" y="582051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4372388" y="581525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4934704" y="5809995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6048830" y="582050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81254" y="582050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595380" y="5815241"/>
              <a:ext cx="0" cy="1974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0" name="Straight Connector 99"/>
          <p:cNvCxnSpPr/>
          <p:nvPr/>
        </p:nvCxnSpPr>
        <p:spPr bwMode="auto">
          <a:xfrm>
            <a:off x="627826" y="4788492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Oval 101"/>
          <p:cNvSpPr/>
          <p:nvPr/>
        </p:nvSpPr>
        <p:spPr bwMode="auto">
          <a:xfrm>
            <a:off x="5738252" y="3270207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4490635" y="3453642"/>
            <a:ext cx="1520678" cy="150272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Oval 105"/>
          <p:cNvSpPr/>
          <p:nvPr/>
        </p:nvSpPr>
        <p:spPr bwMode="auto">
          <a:xfrm>
            <a:off x="6422282" y="1750386"/>
            <a:ext cx="504497" cy="367281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 flipH="1">
            <a:off x="5990500" y="1934026"/>
            <a:ext cx="684030" cy="151982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082884" y="5941493"/>
            <a:ext cx="737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50%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1846" y="599929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60%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6689" y="5963327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70%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68096" y="5994232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80%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3578" y="594752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90%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3338" y="5946934"/>
            <a:ext cx="747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40%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8431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535"/>
            <a:ext cx="8235496" cy="939501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Scheduled Availability and Net Availability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70" y="925967"/>
            <a:ext cx="8911529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The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most binding constraints on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GR &amp; TtG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are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rgbClr val="C00000"/>
                </a:solidFill>
                <a:effectLst/>
              </a:rPr>
              <a:t>Scheduled-availability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the time that students spend on campus or anywhere on their education. </a:t>
            </a: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rgbClr val="C00000"/>
                </a:solidFill>
                <a:effectLst/>
              </a:rPr>
              <a:t>Net-availability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: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level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of concentration during scheduled-availability. Surfing unrelated sites and text messaging are perfect instantiations of net-availability detracts.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 algn="l">
              <a:spcAft>
                <a:spcPts val="600"/>
              </a:spcAft>
              <a:buFont typeface="Book Antiqua" pitchFamily="18" charset="0"/>
              <a:buChar char="■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We need to </a:t>
            </a:r>
            <a:r>
              <a:rPr lang="en-US" sz="2400" b="1" dirty="0">
                <a:solidFill>
                  <a:srgbClr val="C00000"/>
                </a:solidFill>
                <a:effectLst/>
              </a:rPr>
              <a:t>refuses to accept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current NA/SA as a constraint, and </a:t>
            </a:r>
            <a:r>
              <a:rPr lang="en-US" sz="2400" b="1" dirty="0">
                <a:solidFill>
                  <a:srgbClr val="C00000"/>
                </a:solidFill>
                <a:effectLst/>
              </a:rPr>
              <a:t>treat them as variables</a:t>
            </a:r>
            <a:r>
              <a:rPr lang="en-US" sz="2400" b="1" dirty="0"/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Exploit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the c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onstraints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Subordinate everything else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to that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constraint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Elevate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Constraints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When the constraint is relaxed, look for the next constraint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buFont typeface="Book Antiqua" pitchFamily="18" charset="0"/>
              <a:buChar char="■"/>
            </a:pPr>
            <a:endParaRPr lang="en-US" sz="20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800100" lvl="1" indent="-342900" algn="l">
              <a:spcAft>
                <a:spcPts val="600"/>
              </a:spcAft>
              <a:buFont typeface="Book Antiqua" pitchFamily="18" charset="0"/>
              <a:buChar char="■"/>
            </a:pPr>
            <a:endParaRPr lang="en-US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68962" name="Picture 2" descr="http://t2.gstatic.com/images?q=tbn:ANd9GcRwYx6zWx0T9KOypCgimX83rREjghzQnv0c4XcxM7sBMqjJ1XAL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96" y="-13534"/>
            <a:ext cx="908504" cy="9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733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7462"/>
          </a:xfrm>
        </p:spPr>
        <p:txBody>
          <a:bodyPr/>
          <a:lstStyle/>
          <a:p>
            <a:r>
              <a:rPr lang="en-US" sz="3200" dirty="0" smtClean="0"/>
              <a:t>How to Increase SA&amp;NA. Student Side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104900"/>
            <a:ext cx="8853714" cy="5299076"/>
          </a:xfrm>
        </p:spPr>
        <p:txBody>
          <a:bodyPr/>
          <a:lstStyle/>
          <a:p>
            <a:r>
              <a:rPr lang="en-US" sz="2600" dirty="0" smtClean="0">
                <a:effectLst/>
              </a:rPr>
              <a:t>Reduce working hours, leisure time</a:t>
            </a:r>
          </a:p>
          <a:p>
            <a:r>
              <a:rPr lang="en-US" sz="2600" b="1" kern="1200" dirty="0" smtClean="0">
                <a:solidFill>
                  <a:srgbClr val="C00000"/>
                </a:solidFill>
                <a:latin typeface="MS Reference Serif" pitchFamily="18" charset="0"/>
                <a:ea typeface="+mn-ea"/>
                <a:cs typeface="+mn-cs"/>
              </a:rPr>
              <a:t>Improved </a:t>
            </a:r>
            <a:r>
              <a:rPr lang="en-US" sz="2600" b="1" kern="1200" dirty="0">
                <a:solidFill>
                  <a:srgbClr val="C00000"/>
                </a:solidFill>
                <a:latin typeface="MS Reference Serif" pitchFamily="18" charset="0"/>
                <a:ea typeface="+mn-ea"/>
                <a:cs typeface="+mn-cs"/>
              </a:rPr>
              <a:t>time management</a:t>
            </a:r>
          </a:p>
          <a:p>
            <a:pPr lvl="0"/>
            <a:r>
              <a:rPr lang="en-US" b="1" dirty="0"/>
              <a:t>NPV of the direct financial costs of delayed </a:t>
            </a:r>
            <a:r>
              <a:rPr lang="en-US" b="1" dirty="0" smtClean="0"/>
              <a:t>graduation.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NPV of economics and social costs of delayed </a:t>
            </a:r>
            <a:r>
              <a:rPr lang="en-US" b="1" dirty="0" smtClean="0"/>
              <a:t>graduation.</a:t>
            </a:r>
            <a:r>
              <a:rPr lang="en-US" dirty="0" smtClean="0"/>
              <a:t> </a:t>
            </a:r>
            <a:endParaRPr lang="en-US" b="1" dirty="0"/>
          </a:p>
          <a:p>
            <a:pPr lvl="0"/>
            <a:r>
              <a:rPr lang="en-US" b="1" dirty="0"/>
              <a:t>Changing the fee structure. </a:t>
            </a:r>
            <a:r>
              <a:rPr lang="en-US" dirty="0" smtClean="0"/>
              <a:t>Not the </a:t>
            </a:r>
            <a:r>
              <a:rPr lang="en-US" dirty="0"/>
              <a:t>same fee for 12-21units,  benefit of economy of scale, failure or low quality graduates.</a:t>
            </a:r>
          </a:p>
          <a:p>
            <a:pPr lvl="0"/>
            <a:r>
              <a:rPr lang="en-US" b="1" dirty="0"/>
              <a:t>Centralization of processes  </a:t>
            </a:r>
            <a:r>
              <a:rPr lang="en-US" dirty="0"/>
              <a:t>such as library, no downsizing, allocate the released resources to advisement and internship </a:t>
            </a:r>
          </a:p>
          <a:p>
            <a:r>
              <a:rPr lang="en-US" sz="2600" b="1" kern="1200" dirty="0">
                <a:solidFill>
                  <a:srgbClr val="C00000"/>
                </a:solidFill>
                <a:latin typeface="MS Reference Serif" pitchFamily="18" charset="0"/>
              </a:rPr>
              <a:t>Develop a culture, if you are not focused now you need to allocate more time later.</a:t>
            </a:r>
          </a:p>
          <a:p>
            <a:r>
              <a:rPr lang="en-US" sz="2800" b="1" dirty="0"/>
              <a:t>Flipped Classroom.  </a:t>
            </a:r>
            <a:r>
              <a:rPr lang="en-US" sz="2800" dirty="0" smtClean="0"/>
              <a:t>Deliver the lectures online. </a:t>
            </a:r>
            <a:r>
              <a:rPr lang="en-US" sz="2800" dirty="0"/>
              <a:t>Assign the class time to more value added activities. 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965235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5931"/>
          </a:xfrm>
        </p:spPr>
        <p:txBody>
          <a:bodyPr>
            <a:noAutofit/>
          </a:bodyPr>
          <a:lstStyle/>
          <a:p>
            <a:r>
              <a:rPr lang="en-US" sz="3200" dirty="0"/>
              <a:t>Admissions &amp; Records; Inverse Seasonality Relationship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2" y="977461"/>
            <a:ext cx="9197922" cy="547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5895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4"/>
            <a:ext cx="9109299" cy="814387"/>
          </a:xfrm>
        </p:spPr>
        <p:txBody>
          <a:bodyPr>
            <a:normAutofit/>
          </a:bodyPr>
          <a:lstStyle/>
          <a:p>
            <a:r>
              <a:rPr lang="en-US" sz="3200" dirty="0" err="1"/>
              <a:t>eTranscript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 descr="eTranscri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" y="1014242"/>
            <a:ext cx="8639504" cy="54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01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04" y="0"/>
            <a:ext cx="9172903" cy="882869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Centralized Admission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" y="1098926"/>
            <a:ext cx="8734096" cy="517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431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18" y="0"/>
            <a:ext cx="8343361" cy="914400"/>
          </a:xfrm>
          <a:noFill/>
          <a:ln/>
        </p:spPr>
        <p:txBody>
          <a:bodyPr/>
          <a:lstStyle/>
          <a:p>
            <a:pPr algn="l"/>
            <a:r>
              <a:rPr lang="en-US" sz="3200" dirty="0" smtClean="0"/>
              <a:t>Process Competencies</a:t>
            </a:r>
            <a:endParaRPr lang="en-US" sz="3200" dirty="0"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" y="1243708"/>
            <a:ext cx="8497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89656" y="4263133"/>
            <a:ext cx="2789525" cy="2063750"/>
            <a:chOff x="4389656" y="4263133"/>
            <a:chExt cx="2789525" cy="2063750"/>
          </a:xfrm>
        </p:grpSpPr>
        <p:grpSp>
          <p:nvGrpSpPr>
            <p:cNvPr id="3" name="Group 2"/>
            <p:cNvGrpSpPr/>
            <p:nvPr/>
          </p:nvGrpSpPr>
          <p:grpSpPr>
            <a:xfrm>
              <a:off x="4389656" y="4497061"/>
              <a:ext cx="1009650" cy="1530969"/>
              <a:chOff x="4389656" y="4497061"/>
              <a:chExt cx="1009650" cy="1530969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 rot="2569721">
                <a:off x="4389656" y="5770074"/>
                <a:ext cx="1009650" cy="257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Quality </a:t>
                </a: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 rot="-2698385">
                <a:off x="4554582" y="4497061"/>
                <a:ext cx="6842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Cost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525963" y="4263133"/>
              <a:ext cx="2653218" cy="2063750"/>
              <a:chOff x="4525963" y="4263133"/>
              <a:chExt cx="2653218" cy="2063750"/>
            </a:xfrm>
          </p:grpSpPr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 rot="2664736">
                <a:off x="5302032" y="4583485"/>
                <a:ext cx="1808163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Flow Time</a:t>
                </a: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4525963" y="4263133"/>
                <a:ext cx="2163762" cy="2063750"/>
              </a:xfrm>
              <a:prstGeom prst="diamond">
                <a:avLst/>
              </a:prstGeom>
              <a:noFill/>
              <a:ln w="57150" algn="ctr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 rot="18967412">
                <a:off x="5398006" y="5683547"/>
                <a:ext cx="17811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Flexibility</a:t>
                </a:r>
                <a:r>
                  <a:rPr lang="en-US" b="1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endParaRPr lang="en-US" b="1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382997" y="2137177"/>
            <a:ext cx="383044" cy="773297"/>
            <a:chOff x="7382997" y="2137177"/>
            <a:chExt cx="383044" cy="773297"/>
          </a:xfrm>
        </p:grpSpPr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 rot="5400000">
              <a:off x="7318703" y="2477880"/>
              <a:ext cx="496888" cy="36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6200000">
              <a:off x="7333447" y="2201471"/>
              <a:ext cx="496888" cy="36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33016" y="1633296"/>
            <a:ext cx="3077368" cy="658254"/>
            <a:chOff x="6033016" y="1633296"/>
            <a:chExt cx="3077368" cy="658254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033016" y="1645219"/>
              <a:ext cx="1500981" cy="646331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Stakeholders Satisfaction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609403" y="1633296"/>
              <a:ext cx="1500981" cy="646331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Customer Satisfaction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33016" y="2800111"/>
            <a:ext cx="3077369" cy="657914"/>
            <a:chOff x="6033016" y="2800111"/>
            <a:chExt cx="3077369" cy="657914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6033016" y="2800111"/>
              <a:ext cx="1500981" cy="646331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Value Chain  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erformance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7609404" y="2811694"/>
              <a:ext cx="1500981" cy="646331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Financial  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erformance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3811" y="1492085"/>
            <a:ext cx="2456619" cy="858437"/>
            <a:chOff x="3683811" y="1492085"/>
            <a:chExt cx="2456619" cy="858437"/>
          </a:xfrm>
        </p:grpSpPr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5635605" y="1730434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 rot="10800000">
              <a:off x="3683811" y="1738292"/>
              <a:ext cx="504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80502" y="1492085"/>
              <a:ext cx="1662106" cy="858437"/>
              <a:chOff x="4080502" y="1492085"/>
              <a:chExt cx="1662106" cy="858437"/>
            </a:xfrm>
          </p:grpSpPr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4080502" y="1981190"/>
                <a:ext cx="1662106" cy="369332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Expectations</a:t>
                </a:r>
              </a:p>
            </p:txBody>
          </p:sp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4080502" y="1492085"/>
                <a:ext cx="1662106" cy="369332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Perceptions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9353" y="1063278"/>
            <a:ext cx="4697024" cy="3488780"/>
            <a:chOff x="69353" y="1063278"/>
            <a:chExt cx="4697024" cy="348878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09097" y="2835456"/>
              <a:ext cx="2484438" cy="369888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Process </a:t>
              </a:r>
              <a:r>
                <a:rPr lang="en-US" sz="1800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Competencies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9497" y="1761996"/>
              <a:ext cx="3176588" cy="369887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Customer Value Proposition</a:t>
              </a: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69353" y="1063278"/>
              <a:ext cx="3819416" cy="2586037"/>
            </a:xfrm>
            <a:prstGeom prst="ellipse">
              <a:avLst/>
            </a:prstGeom>
            <a:noFill/>
            <a:ln w="38100">
              <a:solidFill>
                <a:schemeClr val="accent4">
                  <a:lumMod val="1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 rot="13474385" flipV="1">
              <a:off x="3532889" y="34201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 rot="5400000">
              <a:off x="1776382" y="2441150"/>
              <a:ext cx="496887" cy="36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 rot="13474385" flipV="1">
              <a:off x="3685289" y="35725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 rot="13474385" flipV="1">
              <a:off x="3837689" y="37249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 rot="13474385" flipV="1">
              <a:off x="3990089" y="38773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 rot="13474385" flipV="1">
              <a:off x="4142489" y="40297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 rot="13474385" flipV="1">
              <a:off x="4294889" y="4182170"/>
              <a:ext cx="471488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 rot="5400000">
              <a:off x="1771122" y="2215166"/>
              <a:ext cx="496887" cy="36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  <a:sym typeface="Wingdings" pitchFamily="2" charset="2"/>
                </a:rPr>
                <a:t> 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0963" y="4496211"/>
            <a:ext cx="1009650" cy="1531280"/>
            <a:chOff x="4547709" y="4649461"/>
            <a:chExt cx="1009650" cy="1531280"/>
          </a:xfrm>
        </p:grpSpPr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 rot="2569721">
              <a:off x="4547709" y="5926826"/>
              <a:ext cx="1009650" cy="25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C00000"/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Quality 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 rot="18901615">
              <a:off x="4706982" y="4649461"/>
              <a:ext cx="6842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C00000"/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7813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59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DPR Knowledge; Questionnaire Results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803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/>
              <a:t>Academic Advisement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541"/>
            <a:ext cx="9144000" cy="5299076"/>
          </a:xfrm>
        </p:spPr>
        <p:txBody>
          <a:bodyPr/>
          <a:lstStyle/>
          <a:p>
            <a:r>
              <a:rPr lang="en-US" dirty="0"/>
              <a:t>Use $9.7M in potential cost savings from e-Transcript and Master Auto Admit to:</a:t>
            </a:r>
          </a:p>
          <a:p>
            <a:endParaRPr lang="en-US" dirty="0"/>
          </a:p>
          <a:p>
            <a:pPr lvl="1"/>
            <a:r>
              <a:rPr lang="en-US" dirty="0"/>
              <a:t>Hire more academic advisors </a:t>
            </a:r>
          </a:p>
          <a:p>
            <a:pPr lvl="2"/>
            <a:r>
              <a:rPr lang="en-US" dirty="0"/>
              <a:t>$70,000 annual salary/academic advisor</a:t>
            </a:r>
          </a:p>
          <a:p>
            <a:pPr lvl="2"/>
            <a:r>
              <a:rPr lang="en-US" dirty="0"/>
              <a:t>138 new academic advisors ($9.7M/$70K)</a:t>
            </a:r>
          </a:p>
          <a:p>
            <a:pPr lvl="2"/>
            <a:r>
              <a:rPr lang="en-US" dirty="0"/>
              <a:t>CSUN gets 12 more academic advisors per year</a:t>
            </a:r>
          </a:p>
          <a:p>
            <a:endParaRPr lang="en-US" dirty="0"/>
          </a:p>
          <a:p>
            <a:pPr lvl="1"/>
            <a:r>
              <a:rPr lang="en-US" dirty="0"/>
              <a:t>Provide advising services during evening hours</a:t>
            </a:r>
          </a:p>
          <a:p>
            <a:endParaRPr lang="en-US" dirty="0"/>
          </a:p>
          <a:p>
            <a:pPr lvl="1"/>
            <a:r>
              <a:rPr lang="en-US" dirty="0"/>
              <a:t>Mandatory advisement for students with GPA &lt; 3.0 every semester.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more workshop on DPR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675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Savings from One Semester Shorter </a:t>
            </a:r>
            <a:r>
              <a:rPr lang="en-US" sz="3200" dirty="0" err="1" smtClean="0"/>
              <a:t>TtG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64566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Course Repetition Reduction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541"/>
            <a:ext cx="9144000" cy="5299076"/>
          </a:xfrm>
        </p:spPr>
        <p:txBody>
          <a:bodyPr/>
          <a:lstStyle/>
          <a:p>
            <a:r>
              <a:rPr lang="en-US" dirty="0"/>
              <a:t>Each (resident) student reduces course repetition by 1.2 semester units per semester. </a:t>
            </a:r>
          </a:p>
          <a:p>
            <a:endParaRPr lang="en-US" dirty="0"/>
          </a:p>
          <a:p>
            <a:r>
              <a:rPr lang="en-US" dirty="0"/>
              <a:t>CSU saves $16.4 million per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124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4"/>
            <a:ext cx="9109299" cy="814387"/>
          </a:xfrm>
        </p:spPr>
        <p:txBody>
          <a:bodyPr/>
          <a:lstStyle/>
          <a:p>
            <a:r>
              <a:rPr lang="en-US" sz="3200" dirty="0" smtClean="0"/>
              <a:t>Course Delivery System Matrix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76"/>
            <a:ext cx="8853714" cy="5299076"/>
          </a:xfrm>
        </p:spPr>
        <p:txBody>
          <a:bodyPr/>
          <a:lstStyle/>
          <a:p>
            <a:r>
              <a:rPr lang="en-US" dirty="0" smtClean="0"/>
              <a:t>Traditional, Hybrid, Online, or Flipped</a:t>
            </a:r>
          </a:p>
          <a:p>
            <a:pPr lvl="1"/>
            <a:r>
              <a:rPr lang="en-US" dirty="0" smtClean="0"/>
              <a:t>On the spectrum from pure qualitative to pure quantitative, where the course is standing. Which of the 4 course delivery system is the strategic fit for this type of courses. </a:t>
            </a:r>
          </a:p>
          <a:p>
            <a:pPr lvl="1"/>
            <a:r>
              <a:rPr lang="en-US" dirty="0" smtClean="0"/>
              <a:t>Where the student is standing; FM, SM, JR, SR</a:t>
            </a:r>
            <a:r>
              <a:rPr lang="en-US" dirty="0"/>
              <a:t>. Which of the 4 course delivery system is the strategic fit for this </a:t>
            </a:r>
            <a:r>
              <a:rPr lang="en-US" dirty="0" smtClean="0"/>
              <a:t>year in the  program.  </a:t>
            </a:r>
            <a:endParaRPr lang="en-US" dirty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spectrum </a:t>
            </a:r>
            <a:r>
              <a:rPr lang="en-US" dirty="0" smtClean="0"/>
              <a:t>from </a:t>
            </a:r>
            <a:r>
              <a:rPr lang="en-US" dirty="0"/>
              <a:t>pure </a:t>
            </a:r>
            <a:r>
              <a:rPr lang="en-US" dirty="0" smtClean="0"/>
              <a:t>individual work to pure teamwork, </a:t>
            </a:r>
            <a:r>
              <a:rPr lang="en-US" dirty="0"/>
              <a:t>where the course is standing. Which of the 4 course delivery system is the strategic fit for this </a:t>
            </a:r>
            <a:r>
              <a:rPr lang="en-US" dirty="0" smtClean="0"/>
              <a:t>type of course.  </a:t>
            </a:r>
          </a:p>
          <a:p>
            <a:pPr lvl="1"/>
            <a:r>
              <a:rPr lang="en-US" dirty="0"/>
              <a:t>On the spectrum from pure qualitative to pure quantitative, where the course is standing. What  can </a:t>
            </a:r>
            <a:r>
              <a:rPr lang="en-US" dirty="0" err="1"/>
              <a:t>Ipad</a:t>
            </a:r>
            <a:r>
              <a:rPr lang="en-US" dirty="0"/>
              <a:t> do for this type of courses.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22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1743"/>
          </a:xfrm>
        </p:spPr>
        <p:txBody>
          <a:bodyPr/>
          <a:lstStyle/>
          <a:p>
            <a:r>
              <a:rPr lang="en-US" sz="3200" dirty="0" smtClean="0"/>
              <a:t>Flipped Classroom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31476" y="3736428"/>
            <a:ext cx="1387366" cy="867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59050" y="3519588"/>
            <a:ext cx="1660636" cy="62011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659827"/>
            <a:ext cx="9144000" cy="81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2" indent="0">
              <a:buSzPct val="130000"/>
              <a:buFont typeface="Book Antiqua" pitchFamily="18" charset="0"/>
              <a:buNone/>
            </a:pPr>
            <a:r>
              <a:rPr lang="en-US" sz="2400" dirty="0" smtClean="0"/>
              <a:t>longer spent on teaching the basic concepts, but on more value-added activities</a:t>
            </a:r>
          </a:p>
          <a:p>
            <a:pPr marL="0" lvl="2" indent="0">
              <a:buSzPct val="130000"/>
              <a:buFont typeface="Book Antiqua" pitchFamily="18" charset="0"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914400" lvl="2" indent="0">
              <a:buFont typeface="Book Antiqua" pitchFamily="18" charset="0"/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9328" y="1024737"/>
            <a:ext cx="5117805" cy="4812825"/>
            <a:chOff x="299328" y="1024737"/>
            <a:chExt cx="5117805" cy="4812825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 rot="19646983">
              <a:off x="299328" y="1371575"/>
              <a:ext cx="2632842" cy="99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Problem solving</a:t>
              </a:r>
            </a:p>
            <a:p>
              <a:pPr marL="0" indent="0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Trouble shouting</a:t>
              </a:r>
            </a:p>
            <a:p>
              <a:pPr marL="457200" lvl="1" indent="0">
                <a:spcBef>
                  <a:spcPts val="600"/>
                </a:spcBef>
                <a:buFont typeface="Book Antiqua" pitchFamily="18" charset="0"/>
                <a:buNone/>
              </a:pPr>
              <a:endParaRPr lang="en-US" dirty="0" smtClean="0"/>
            </a:p>
            <a:p>
              <a:pPr lvl="1"/>
              <a:endParaRPr lang="en-US" dirty="0" smtClean="0"/>
            </a:p>
            <a:p>
              <a:pPr lvl="1"/>
              <a:endParaRPr lang="en-US" dirty="0" smtClean="0"/>
            </a:p>
            <a:p>
              <a:pPr lvl="2"/>
              <a:endParaRPr lang="en-US" sz="2400" dirty="0" smtClean="0"/>
            </a:p>
            <a:p>
              <a:pPr lvl="2"/>
              <a:endParaRPr lang="en-US" dirty="0" smtClean="0"/>
            </a:p>
            <a:p>
              <a:endParaRPr lang="en-US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 rot="1997942">
              <a:off x="3259644" y="1500614"/>
              <a:ext cx="215748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Participation</a:t>
              </a:r>
            </a:p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Enhancement</a:t>
              </a:r>
            </a:p>
            <a:p>
              <a:pPr lvl="1"/>
              <a:endParaRPr lang="en-US" dirty="0" smtClean="0"/>
            </a:p>
            <a:p>
              <a:pPr lvl="2"/>
              <a:endParaRPr lang="en-US" sz="2400" dirty="0" smtClean="0"/>
            </a:p>
            <a:p>
              <a:pPr lvl="2"/>
              <a:endParaRPr lang="en-US" dirty="0" smtClean="0"/>
            </a:p>
            <a:p>
              <a:endParaRPr lang="en-US" dirty="0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 rot="4252758">
              <a:off x="-686767" y="3638279"/>
              <a:ext cx="3021017" cy="84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Real world Apps</a:t>
              </a:r>
            </a:p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and </a:t>
              </a:r>
              <a:r>
                <a:rPr lang="en-US" dirty="0"/>
                <a:t>D</a:t>
              </a:r>
              <a:r>
                <a:rPr lang="en-US" dirty="0" smtClean="0"/>
                <a:t>iscussions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 rot="17349744">
              <a:off x="3478875" y="3546278"/>
              <a:ext cx="2774731" cy="87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Systems-thinking</a:t>
              </a:r>
            </a:p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Creative -thinking</a:t>
              </a:r>
            </a:p>
            <a:p>
              <a:pPr lvl="2"/>
              <a:endParaRPr lang="en-US" sz="2400" dirty="0" smtClean="0"/>
            </a:p>
            <a:p>
              <a:pPr lvl="2"/>
              <a:endParaRPr lang="en-US" dirty="0" smtClean="0"/>
            </a:p>
            <a:p>
              <a:endParaRPr lang="en-US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1098280" y="4941114"/>
              <a:ext cx="3820561" cy="89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30000"/>
                <a:buFont typeface="Book Antiqua" pitchFamily="18" charset="0"/>
                <a:buChar char="■"/>
                <a:defRPr sz="24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SzPct val="125000"/>
                <a:buFont typeface="Book Antiqua" pitchFamily="18" charset="0"/>
                <a:buChar char="■"/>
                <a:defRPr sz="22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2pPr>
              <a:lvl3pPr marL="12573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10000"/>
                  </a:schemeClr>
                </a:buClr>
                <a:buFont typeface="Book Antiqua" pitchFamily="18" charset="0"/>
                <a:buChar char="■"/>
                <a:defRPr sz="200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Case studies </a:t>
              </a:r>
            </a:p>
            <a:p>
              <a:pPr marL="0" indent="0" algn="ctr">
                <a:spcBef>
                  <a:spcPts val="600"/>
                </a:spcBef>
                <a:buFont typeface="Book Antiqua" pitchFamily="18" charset="0"/>
                <a:buNone/>
              </a:pPr>
              <a:r>
                <a:rPr lang="en-US" dirty="0" smtClean="0"/>
                <a:t>Web-based Simulation</a:t>
              </a:r>
              <a:endParaRPr lang="en-US" sz="2600" dirty="0" smtClean="0"/>
            </a:p>
            <a:p>
              <a:pPr lvl="2"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3" name="Regular Pentagon 22"/>
            <p:cNvSpPr/>
            <p:nvPr/>
          </p:nvSpPr>
          <p:spPr bwMode="auto">
            <a:xfrm>
              <a:off x="331026" y="1024737"/>
              <a:ext cx="5044966" cy="4351283"/>
            </a:xfrm>
            <a:prstGeom prst="pentagon">
              <a:avLst/>
            </a:prstGeom>
            <a:noFill/>
            <a:ln w="762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24" name="Regular Pentagon 23"/>
            <p:cNvSpPr/>
            <p:nvPr/>
          </p:nvSpPr>
          <p:spPr bwMode="auto">
            <a:xfrm>
              <a:off x="1098281" y="1774705"/>
              <a:ext cx="3510456" cy="3182175"/>
            </a:xfrm>
            <a:prstGeom prst="pentagon">
              <a:avLst/>
            </a:prstGeom>
            <a:noFill/>
            <a:ln w="762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066" y="996948"/>
            <a:ext cx="3231934" cy="4788997"/>
          </a:xfrm>
        </p:spPr>
        <p:txBody>
          <a:bodyPr/>
          <a:lstStyle/>
          <a:p>
            <a:pPr marL="0" lvl="2" indent="0">
              <a:buSzPct val="130000"/>
              <a:buNone/>
            </a:pPr>
            <a:r>
              <a:rPr lang="en-US" sz="2400" dirty="0" smtClean="0">
                <a:hlinkClick r:id="rId3" action="ppaction://hlinkfile"/>
              </a:rPr>
              <a:t>By delivering the </a:t>
            </a:r>
            <a:r>
              <a:rPr lang="en-US" sz="2400" dirty="0" smtClean="0"/>
              <a:t>lectures online using recorded screen captures, the  students are empowered to </a:t>
            </a:r>
            <a:r>
              <a:rPr lang="en-US" sz="2400" b="1" dirty="0" smtClean="0">
                <a:solidFill>
                  <a:srgbClr val="C00000"/>
                </a:solidFill>
              </a:rPr>
              <a:t>stop, rewind, and Fast Forward the professor.  </a:t>
            </a:r>
          </a:p>
          <a:p>
            <a:pPr marL="0" lvl="2" indent="0">
              <a:buSzPct val="130000"/>
              <a:buNone/>
            </a:pPr>
            <a:endParaRPr lang="en-US" sz="2400" dirty="0" smtClean="0"/>
          </a:p>
          <a:p>
            <a:pPr marL="0" lvl="2" indent="0">
              <a:buSzPct val="130000"/>
              <a:buNone/>
            </a:pPr>
            <a:r>
              <a:rPr lang="en-US" sz="2400" dirty="0" smtClean="0"/>
              <a:t>This is an excellent learning power. </a:t>
            </a:r>
          </a:p>
          <a:p>
            <a:pPr marL="0" lvl="2" indent="0">
              <a:buSzPct val="130000"/>
              <a:buNone/>
            </a:pPr>
            <a:r>
              <a:rPr lang="en-US" sz="2400" dirty="0" smtClean="0"/>
              <a:t>Class time is no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29024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lssacademy.com/wp-content/uploads/2010/06/cost-saving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4039" y="821417"/>
            <a:ext cx="3483518" cy="3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Cost World – Bounded World</a:t>
            </a:r>
            <a:endParaRPr lang="en-US" sz="3200" dirty="0"/>
          </a:p>
        </p:txBody>
      </p:sp>
      <p:pic>
        <p:nvPicPr>
          <p:cNvPr id="20482" name="Picture 2" descr="http://www.amillionlives.net/wp-content/uploads/2011/07/Cost-Reduction-Strateg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" y="3196409"/>
            <a:ext cx="4666155" cy="30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76062" y="4506312"/>
            <a:ext cx="4036410" cy="19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I</a:t>
            </a:r>
            <a:r>
              <a:rPr lang="en-US" sz="2600" b="1" dirty="0" smtClean="0">
                <a:solidFill>
                  <a:srgbClr val="C00000"/>
                </a:solidFill>
              </a:rPr>
              <a:t>mprovement  </a:t>
            </a:r>
            <a:r>
              <a:rPr lang="en-US" sz="2600" dirty="0" smtClean="0"/>
              <a:t>by moving online or hybrid is also limited. </a:t>
            </a:r>
            <a:r>
              <a:rPr lang="en-US" sz="2600" b="1" dirty="0" smtClean="0">
                <a:solidFill>
                  <a:srgbClr val="C00000"/>
                </a:solidFill>
              </a:rPr>
              <a:t>2%, 5%, 10%, or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-%?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015809"/>
            <a:ext cx="4713451" cy="18219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effectLst/>
              </a:rPr>
              <a:t>Reduction </a:t>
            </a:r>
            <a:r>
              <a:rPr lang="en-US" sz="2400" dirty="0">
                <a:effectLst/>
              </a:rPr>
              <a:t>in the cost of a traditional course delivery by switching it to online </a:t>
            </a:r>
            <a:r>
              <a:rPr lang="en-US" sz="2400" b="1" dirty="0">
                <a:solidFill>
                  <a:srgbClr val="C00000"/>
                </a:solidFill>
              </a:rPr>
              <a:t>is bound by the total cost of the course.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163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www.desertthetahealing.com/attachments/Image/website/top_teacher_assistant_hat-p148601626706409662qz14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4704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5" y="1021981"/>
            <a:ext cx="1989334" cy="18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Costs = Trips, Professors, Classrooms, TAs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7333"/>
            <a:ext cx="9144000" cy="220189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For </a:t>
            </a:r>
            <a:r>
              <a:rPr lang="en-US" sz="2600" dirty="0"/>
              <a:t>the </a:t>
            </a:r>
            <a:r>
              <a:rPr lang="en-US" sz="2600" dirty="0" smtClean="0"/>
              <a:t>hybrid courses </a:t>
            </a:r>
            <a:r>
              <a:rPr lang="en-US" sz="2600" b="1" dirty="0" smtClean="0">
                <a:solidFill>
                  <a:srgbClr val="C00000"/>
                </a:solidFill>
              </a:rPr>
              <a:t>to                        achieve </a:t>
            </a:r>
            <a:r>
              <a:rPr lang="en-US" sz="2600" b="1" dirty="0">
                <a:solidFill>
                  <a:srgbClr val="C00000"/>
                </a:solidFill>
              </a:rPr>
              <a:t>their cost </a:t>
            </a:r>
            <a:r>
              <a:rPr lang="en-US" sz="2600" b="1" dirty="0" smtClean="0">
                <a:solidFill>
                  <a:srgbClr val="C00000"/>
                </a:solidFill>
              </a:rPr>
              <a:t>reduction  goal from the                       </a:t>
            </a:r>
            <a:r>
              <a:rPr lang="en-US" sz="2600" b="1" dirty="0">
                <a:solidFill>
                  <a:srgbClr val="C00000"/>
                </a:solidFill>
              </a:rPr>
              <a:t>students’ perspective</a:t>
            </a:r>
            <a:r>
              <a:rPr lang="en-US" sz="2600" dirty="0"/>
              <a:t>, it is </a:t>
            </a:r>
            <a:r>
              <a:rPr lang="en-US" sz="2600" dirty="0" smtClean="0"/>
              <a:t>important </a:t>
            </a:r>
            <a:r>
              <a:rPr lang="en-US" sz="2600" b="1" dirty="0">
                <a:solidFill>
                  <a:srgbClr val="C00000"/>
                </a:solidFill>
              </a:rPr>
              <a:t>to </a:t>
            </a:r>
            <a:r>
              <a:rPr lang="en-US" sz="2600" b="1" dirty="0" smtClean="0">
                <a:solidFill>
                  <a:srgbClr val="C00000"/>
                </a:solidFill>
              </a:rPr>
              <a:t>bundle                       </a:t>
            </a:r>
            <a:r>
              <a:rPr lang="en-US" sz="2600" b="1" dirty="0">
                <a:solidFill>
                  <a:srgbClr val="C00000"/>
                </a:solidFill>
              </a:rPr>
              <a:t>2-4 courses  </a:t>
            </a:r>
            <a:r>
              <a:rPr lang="en-US" sz="2600" dirty="0"/>
              <a:t>in a hybrid </a:t>
            </a:r>
            <a:r>
              <a:rPr lang="en-US" sz="2600" dirty="0" smtClean="0"/>
              <a:t>                             form - to </a:t>
            </a:r>
            <a:r>
              <a:rPr lang="en-US" sz="2600" dirty="0"/>
              <a:t>save a </a:t>
            </a:r>
            <a:r>
              <a:rPr lang="en-US" sz="2600" dirty="0" smtClean="0"/>
              <a:t>direct  $                         and indirect (time) cost of round trip </a:t>
            </a:r>
            <a:r>
              <a:rPr lang="en-US" sz="2600" dirty="0"/>
              <a:t>to </a:t>
            </a:r>
            <a:r>
              <a:rPr lang="en-US" sz="2600" dirty="0" smtClean="0"/>
              <a:t>campus</a:t>
            </a:r>
            <a:r>
              <a:rPr lang="en-US" sz="2600" dirty="0"/>
              <a:t>. </a:t>
            </a:r>
          </a:p>
        </p:txBody>
      </p:sp>
      <p:pic>
        <p:nvPicPr>
          <p:cNvPr id="21513" name="Picture 9" descr="http://news.stanford.edu/thedish/wp-content/uploads/2012/06/ot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" y="4078878"/>
            <a:ext cx="3011860" cy="22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http://blurblawg.typepad.com/.a/6a00e54f871a9c88330120a5d73398970c-800w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40" y="4319667"/>
            <a:ext cx="3094070" cy="20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66565" y="4350156"/>
            <a:ext cx="3065079" cy="201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Book Antiqua" pitchFamily="18" charset="0"/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Opportunity cost of room &gt; Opportunity</a:t>
            </a:r>
          </a:p>
          <a:p>
            <a:pPr marL="0" indent="0">
              <a:buFont typeface="Book Antiqua" pitchFamily="18" charset="0"/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 cost of professor.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215879"/>
            <a:ext cx="8481848" cy="64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Book Antiqua" pitchFamily="18" charset="0"/>
              <a:buNone/>
            </a:pPr>
            <a:r>
              <a:rPr lang="en-US" sz="2600" dirty="0" smtClean="0"/>
              <a:t>Online and hybrid, </a:t>
            </a:r>
            <a:r>
              <a:rPr lang="en-US" sz="2600" b="1" dirty="0" smtClean="0">
                <a:solidFill>
                  <a:srgbClr val="C00000"/>
                </a:solidFill>
              </a:rPr>
              <a:t>no prof., extensive TA hours?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976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Cost World – Behavioral Aspects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280"/>
            <a:ext cx="6378464" cy="1448313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Mak</a:t>
            </a:r>
            <a:r>
              <a:rPr lang="en-US" sz="2600" b="1" dirty="0" smtClean="0">
                <a:solidFill>
                  <a:srgbClr val="C00000"/>
                </a:solidFill>
              </a:rPr>
              <a:t>e </a:t>
            </a:r>
            <a:r>
              <a:rPr lang="en-US" sz="2600" b="1" dirty="0">
                <a:solidFill>
                  <a:srgbClr val="C00000"/>
                </a:solidFill>
              </a:rPr>
              <a:t>the </a:t>
            </a:r>
            <a:r>
              <a:rPr lang="en-US" sz="2600" b="1" dirty="0" smtClean="0">
                <a:solidFill>
                  <a:srgbClr val="C00000"/>
                </a:solidFill>
              </a:rPr>
              <a:t>educational entity more </a:t>
            </a:r>
            <a:r>
              <a:rPr lang="en-US" sz="2600" b="1" dirty="0">
                <a:solidFill>
                  <a:srgbClr val="C00000"/>
                </a:solidFill>
              </a:rPr>
              <a:t>efficient through workforce </a:t>
            </a:r>
            <a:r>
              <a:rPr lang="en-US" sz="2600" b="1" dirty="0" smtClean="0">
                <a:solidFill>
                  <a:srgbClr val="C00000"/>
                </a:solidFill>
              </a:rPr>
              <a:t>reduction?</a:t>
            </a:r>
            <a:r>
              <a:rPr lang="en-US" sz="2600" dirty="0" smtClean="0"/>
              <a:t> </a:t>
            </a:r>
            <a:r>
              <a:rPr lang="en-US" sz="2600" dirty="0"/>
              <a:t>Human resources will informally  </a:t>
            </a:r>
            <a:r>
              <a:rPr lang="en-US" sz="2600" dirty="0" smtClean="0"/>
              <a:t>resist.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4" name="Picture 2" descr="C:\Documents and Settings\Administrator\Local Settings\Temporary Internet Files\Content.IE5\22JDBHYC\MPj043735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18" y="2547694"/>
            <a:ext cx="3831022" cy="383102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10926" y="2586189"/>
            <a:ext cx="1923707" cy="16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First generation college students;</a:t>
            </a:r>
            <a:endParaRPr lang="en-US" sz="2600" dirty="0" smtClean="0"/>
          </a:p>
        </p:txBody>
      </p:sp>
      <p:pic>
        <p:nvPicPr>
          <p:cNvPr id="7" name="Picture 2" descr="C:\Documents and Settings\Administrator\Local Settings\Temporary Internet Files\Content.IE5\22JDBHYC\MPj043735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22" y="1019752"/>
            <a:ext cx="3011213" cy="301121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10926" y="4208799"/>
            <a:ext cx="5133074" cy="204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face-to-face, live </a:t>
            </a:r>
            <a:r>
              <a:rPr lang="en-US" sz="2600" dirty="0" smtClean="0"/>
              <a:t>communication with their professors; their role models, their future friends. That is a valuable chuck to put on their parents table. </a:t>
            </a:r>
          </a:p>
        </p:txBody>
      </p:sp>
    </p:spTree>
    <p:extLst>
      <p:ext uri="{BB962C8B-B14F-4D97-AF65-F5344CB8AC3E}">
        <p14:creationId xmlns:p14="http://schemas.microsoft.com/office/powerpoint/2010/main" val="32349348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Cost World vs. Throughput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4076"/>
            <a:ext cx="9144000" cy="94825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Online courses are Made To Stock products. Flipped classroom is Make to Order.</a:t>
            </a:r>
          </a:p>
        </p:txBody>
      </p:sp>
      <p:pic>
        <p:nvPicPr>
          <p:cNvPr id="5" name="Picture 2" descr="http://www.pvmgarage.com/pvmenglishcontent4984/uploads/aug9/Depositphotos_1191401_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3" y="2333297"/>
            <a:ext cx="4225159" cy="29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84680"/>
            <a:ext cx="8739352" cy="124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Book Antiqua" pitchFamily="18" charset="0"/>
              <a:buNone/>
            </a:pPr>
            <a:r>
              <a:rPr lang="en-US" dirty="0" smtClean="0"/>
              <a:t>Flipped Courses belong to the throughout world. </a:t>
            </a:r>
            <a:r>
              <a:rPr lang="en-US" b="1" dirty="0" smtClean="0">
                <a:solidFill>
                  <a:srgbClr val="C00000"/>
                </a:solidFill>
              </a:rPr>
              <a:t>The feasible region of the throughput in the direction of improvement of the objective function is unbounded. 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0899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/>
              <a:t>Competitive Space;  Quality and Cost Efficiency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4207" y="1426665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50913" y="5991728"/>
            <a:ext cx="79351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39821" y="1018748"/>
            <a:ext cx="0" cy="4972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101077" y="5977550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Cost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0694" y="3296546"/>
            <a:ext cx="954108" cy="740853"/>
            <a:chOff x="5998348" y="3002084"/>
            <a:chExt cx="954108" cy="740853"/>
          </a:xfrm>
        </p:grpSpPr>
        <p:sp>
          <p:nvSpPr>
            <p:cNvPr id="56" name="Oval 55"/>
            <p:cNvSpPr/>
            <p:nvPr/>
          </p:nvSpPr>
          <p:spPr bwMode="auto">
            <a:xfrm>
              <a:off x="6263746" y="3002084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98348" y="3312050"/>
              <a:ext cx="9541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CSUN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5231" y="3055377"/>
            <a:ext cx="387458" cy="430887"/>
            <a:chOff x="2394449" y="2667927"/>
            <a:chExt cx="387458" cy="430887"/>
          </a:xfrm>
        </p:grpSpPr>
        <p:sp>
          <p:nvSpPr>
            <p:cNvPr id="71" name="Oval 70"/>
            <p:cNvSpPr/>
            <p:nvPr/>
          </p:nvSpPr>
          <p:spPr bwMode="auto">
            <a:xfrm>
              <a:off x="2394449" y="2689258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25581" y="2667927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effectLst/>
                </a:rPr>
                <a:t>P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2715" y="1635135"/>
            <a:ext cx="387458" cy="430887"/>
            <a:chOff x="3657447" y="1635135"/>
            <a:chExt cx="387458" cy="430887"/>
          </a:xfrm>
        </p:grpSpPr>
        <p:sp>
          <p:nvSpPr>
            <p:cNvPr id="74" name="Oval 73"/>
            <p:cNvSpPr/>
            <p:nvPr/>
          </p:nvSpPr>
          <p:spPr bwMode="auto">
            <a:xfrm>
              <a:off x="3657447" y="1651968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66400" y="1635135"/>
              <a:ext cx="3690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B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4333" y="1203532"/>
            <a:ext cx="387458" cy="430887"/>
            <a:chOff x="1004611" y="1203532"/>
            <a:chExt cx="387458" cy="430887"/>
          </a:xfrm>
        </p:grpSpPr>
        <p:sp>
          <p:nvSpPr>
            <p:cNvPr id="77" name="Oval 76"/>
            <p:cNvSpPr/>
            <p:nvPr/>
          </p:nvSpPr>
          <p:spPr bwMode="auto">
            <a:xfrm>
              <a:off x="1004611" y="1240685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12079" y="1203532"/>
              <a:ext cx="343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S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5379" y="4944561"/>
            <a:ext cx="408270" cy="443492"/>
            <a:chOff x="4233453" y="4944561"/>
            <a:chExt cx="408270" cy="443492"/>
          </a:xfrm>
        </p:grpSpPr>
        <p:sp>
          <p:nvSpPr>
            <p:cNvPr id="80" name="Oval 79"/>
            <p:cNvSpPr/>
            <p:nvPr/>
          </p:nvSpPr>
          <p:spPr bwMode="auto">
            <a:xfrm>
              <a:off x="4254265" y="4944561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33453" y="4957166"/>
              <a:ext cx="4010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effectLst/>
                </a:rPr>
                <a:t>N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-2141144" y="3469469"/>
            <a:ext cx="5025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Quality of the Resources and Processes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177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Cost World vs. Throughput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4076"/>
            <a:ext cx="9144000" cy="94825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Not </a:t>
            </a:r>
            <a:r>
              <a:rPr lang="en-US" sz="2600" dirty="0"/>
              <a:t>even a single class session is cancelled in a flipped classroom, while all the lectures are delivered </a:t>
            </a:r>
            <a:r>
              <a:rPr lang="en-US" sz="2600" dirty="0" smtClean="0"/>
              <a:t>online.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0684" y="1012964"/>
            <a:ext cx="8991600" cy="174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30000"/>
              <a:buFont typeface="Book Antiqua" pitchFamily="18" charset="0"/>
              <a:buChar char="■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125000"/>
              <a:buFont typeface="Book Antiqua" pitchFamily="18" charset="0"/>
              <a:buChar char="■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Font typeface="Book Antiqua" pitchFamily="18" charset="0"/>
              <a:buChar char="■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dirty="0"/>
              <a:t>Class discussions in a flipped classroom can differentiate us. Transfer our courses into a non-tradable products; a product renewing itself in each new offering. </a:t>
            </a:r>
            <a:r>
              <a:rPr lang="en-US" dirty="0" smtClean="0"/>
              <a:t>Flipped Courses  add to dynamic capabilities of universities.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 </a:t>
            </a:r>
          </a:p>
        </p:txBody>
      </p:sp>
      <p:pic>
        <p:nvPicPr>
          <p:cNvPr id="7" name="Picture 2" descr="http://www.pvmgarage.com/pvmenglishcontent4984/uploads/aug9/Depositphotos_1191401_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3" y="2548445"/>
            <a:ext cx="4225159" cy="29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28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388"/>
            <a:ext cx="9109299" cy="931069"/>
          </a:xfrm>
        </p:spPr>
        <p:txBody>
          <a:bodyPr/>
          <a:lstStyle/>
          <a:p>
            <a:r>
              <a:rPr lang="en-US" dirty="0" smtClean="0"/>
              <a:t>Great Films are not just a great Idea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155575" y="-3571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307975" y="-2047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460375" y="-523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8968" name="Picture 8" descr="Stanley Kubrick is the greatest filmmaker of all time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8146"/>
            <a:ext cx="2857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0" name="Picture 10" descr="http://www.fastcodesign.com/multisite_files/codesign/imagecache/960/article_feature/David-Bow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94896"/>
            <a:ext cx="4653667" cy="26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2" name="Picture 12" descr="http://blogs.denverpost.com/madmoviegoer/files/2012/09/dr_strangelove_or_how_i_learned_to_stop_worrying_and_love_the_bomb_1964_1000x1350_6155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55" y="3693656"/>
            <a:ext cx="1952194" cy="26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4" name="Picture 14" descr="http://ia.media-imdb.com/images/M/MV5BMTIwNTk5NjkzOF5BMl5BanBnXkFtZTYwNTAwOTQ2._V1._SY314_CR2,0,214,314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99" y="3667907"/>
            <a:ext cx="1811042" cy="26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6" name="Picture 2" descr="http://thefilmexperience.net/storage/2001-a-space-odyssey-ape.jpg?__SQUARESPACE_CACHEVERSION=13252872623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30" y="1068145"/>
            <a:ext cx="5491516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897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98902"/>
          </a:xfrm>
        </p:spPr>
        <p:txBody>
          <a:bodyPr/>
          <a:lstStyle/>
          <a:p>
            <a:r>
              <a:rPr lang="en-US" sz="3200" dirty="0" smtClean="0"/>
              <a:t>Great Films are a Network of Good Chunks well Integrated.</a:t>
            </a:r>
            <a:endParaRPr lang="en-US" sz="32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155575" y="-3571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307975" y="-2047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FoAZwMBIgACEQEDEQH/xAAcAAACAgMBAQAAAAAAAAAAAAAGBwQFAAEDAgj/xAA/EAACAQIEAwUFBgQDCQAAAAABAgMEEQAFEiEGMUEHEyJRYRRxkaGxIzJCgcHRFVKC8DM04RckJWNyc5Ky0v/EABQBAQAAAAAAAAAAAAAAAAAAAAD/xAAUEQEAAAAAAAAAAAAAAAAAAAAA/9oADAMBAAIRAxEAPwA9oI9KqQ3h9MWTzRw0zzTS6Io1LuzHZQNycA2ScVs9QaeeFlcGxHkce+Ms1OaNT8OU0phaqRpamTnojUEgW9SPgMAvOI89mzvO5swZmVb2gU/gQch+vvJw1Pbcu4V4dp8wKI+YV8SOTbxSsVBPuUf3ucJeaCWnsJlVSegcH6YLeNJJaiXKlue7iyuBUHvQE/X5YAu7POJZs1zmtpKqTU0sZmT3ggH5EfDB4b4SXZ2703GmXNc2ZnRh5gow+tsOqWbfZcB6N8a3HXFJnPE1HlMcjTBmMYBYAgc+Q9TsdhvgFzHtTq5HC5fRJCoa+uU6yw93T44BsKdsbIOFFF2h5rLOrx9ydwe7MFgR131bYJ6ftGy+RV75DCxIUnUGUXtvtvtfywBuL49C98QYq7vH0gAgrqVlNww2/cY1LVOvIfLATzfpjMUk2aTIxAX5YzALji6Kuh4wlbLadiNCtdV29cDNHW+2ZrLW1bkyyuv4tKBbgEMfK3h/PDfzw+zUmZ1RWwSnbS1ty1jpHxOEfSzJCsiEAgp9OQwHKpeOR7rqvvqZjcsdRsfhbBVxTOEkyxDzOV0rD/wwH2IAv5Xwdcd5TKOH+HM5jVjG2Xw08xH4SFBUn33I+GArOFKp6biChlSMzOslxGvNtjthk1XEGZimM4yqWNIzd+8YC46geuF32YwtU8a5eOax65H9wRv1Ixf9rOeSLWplMLKiqpeTSx3vawItboT1wAdxDnM2bZnNVOgUOy2XnYAAfO18QpKp5Y4o3ncLHchdOynyH5WxGDW3Nr4lZVTfxDMqWivbv5kjLAbgE7nAT8pyauzieRKRCypZpHB8K35XxDq6SWgmeGddLDwkHD7y/JaTKqBaXLYlRVYMb83PqcCnEfBUlXl/eU03+/p4rX8MjdOfLAVXZ1xKIYjltYXcrtTMx2Vdrr6DBVWZzVCZUhy6offnothUVEyUeieOKamzKJiJ4WQBPK4Hrflj6BpYkFNCUIdSgIf+YHrgAerzDN+a5ZLpPp/rjeDzux5DGYAZ48hkk4SzHuR441WXbyR1Y/JThAgGUmwuWPTDiyDjZeLJqzKnywwaqOWS4n16rAC1tI88LGuo/wCHV89Lc2RtSMRa6EXU/A4CsmBWUqdrAD5YbHZ9n8WccPyZDm9K06w07JHZbiaJQPD/ANQuPlhUt9q0kija+58umCCpWgiy/J4qXNpnLR/ajWgFNI5BYBdiBsN72v154C04DrKHJqnNM5j7ww/5ajWWwdtRDG9uoULf34HeK81nzjOpKqokDtpCLYWCqN7fM4lwU0TZfVMXqGjoF++SEVJGYgLZVfVc9bjkfIYolVXqVEr6FZwGc/hBO5OA8HfBX2a0vfcRRzkArTqWPvIIGKDOMtqMprnpKoKHADAq1wynkRhkcPZRBXcKTzZHG9PM11LN96awF/ncYA+hnWRjGJEaRRdlDAke/HW2o4UZyGnBp2p81eCu0sGjp4mVme/hAsOXmSf9DSKlz7LMnUTZwksusKZJKfWUW3vGo+/AQO0SmgkyqYusftUi6IQTZma9hbz5/LDCpIFo6OnpU3SCJYwfRRb9MLDL8spnzzL81rMwmzJZswSGOSddOkgF1tfbmoBtsb/Fq9cBonG8at1GMwHzvwrms/CvEDVM9I3eiF4milBUqSARce8DHHiDMYsySjlWIRzpTLFKyvs+kkAabbbW3vinDF5Q0jEljuxNyceXA7xtPIHbAb5LYdTfHtAWIUczsMc7mwHliTDOIypMUbre5V158uvPp9fPActRUWDEDqMdaaH2upjg7yKLvHC95K2lFuebHoPPHG63Ow3N9r7c9vpidkmgZpAr5cMx1toSlMjJrZtl3HqRgOebPerEPtntkVOiwxTabAqOgvvYEmxPS3Llht8C5xS1uWBKbwTQgLJGBbbz2wpM3njkqWSPLY6B0Yh0V3JBvy8R2t5Wx0yHNp8mzCOrp/vDYjoR1wD5mZNeump4nqyp8ZUAge/FfDn2VVEYpfbIva1nVBA3hfUDe2nr7xtgRrf4jxVl9TXZXmDU9LHCoakjuWlcC7arfAYAYaaZGnbxRvTEs7Mtipv9b4BhdqNcFbKaWnbTplaUBTbcCwPzOCPhPit5qVYcyJZ1AHe//WFJU102cV6yTObhAq3N9IA/s4JqCojMCvqu4AJBBuQf2+mAdKkMgZTcHGYHuGMxmbJoZKxGUksFFugNhjMAhZaeIKjxMZAblWAIv5rYjYjnzItiE33iR1OJT0dVBTrUSRN7P33dCQHbXa9h62xqto5qCp7moVdWkOLMGBDC4IIO4IINwcBHFsb3x2jYWkJUElAosOW4/bHi1tiDv54DtHSPLFVujRXpQGdQ9yw1BSVtzAJFzflvjgjaTqU+LpbmMatY+G4ONAaTfrgLWOjmrZqGoq5HlatnNOGkJYk2VVNzzsWA/pxCr6OagqWgqI2R1J2YWNgSP0OJsmaWyamgI+2oajv4Gt0O7KfzAPx9MNfivhSmzd2lEPjfxwSqbWDHUVP9RJ/qwChyzNq/LC3sNVLBrILd21r25Xxzq8xqasFZ5iwJuRsNR6E+ZwzIuyilEA73MZWmtvZBpv6dcVmZcG5HSvT0FDXmpzNJlNVFqB0pY35Dw725m+ABaWOQTFbaXt+LpglyEqor6ju0lajpwY1cGzOxCpqHUAte3W2Czi7g9cwhFZlSKlbEP8MWAmUdPQja3w8rDeRBoMnmWePRU1E63VxYhI78x6vt/ScB4pOIs6pfDmEYraRh/g6BFpPQgqBbGsSXnSSjmlG0sc2wH8oFj/7LjMBfVXZ/JU0UdDVcQRmJahpxppwGJKhSPv8ALb5nHSfsyoa2o72pzipZVijijWNEBARAguTe+y+Q54UAUWGwxgJW2k292Abn+yrLEIKZrWBh/MqH9BjD2WUEhJlzWqJG3hRB++FGHe5OpunXGzJI1yzsT6nANheymhRrrnE49DEv74sK/s2ySehijimemqYxvUob94fNlJt8LYpMnRDl9HdVN6eMnbrYY88YKo4VrSFAI0WNv+YuAEM5yQZdLmsKzic0M0aMyiwZXB3tvaxt8cPPhvMYcy4cy2shbUGgVT5hgNLD4g4ROUn/AIdmg6GCO/r9qmGl2OknhGe5JtXSAengTAVPaLxzV0NVLk+UssUgT7eoBu6E/hHQG1jffn0xTdldLJJU1tUGPdpp1ixOs7n9cBFa7SV1Q8jFnaVyzMbkm/PDD7Jv8pmP/eT6HAGNfmceT0NTWVJvHCLqt7aj0H5kgYVJzuaWvlraqS7TSKzp0texAHpbb0tgv7SGIyilFzZqoAi/Pwthb1JPdjfr++AIUZoZHpzYgFgT72vf4KMZiExPcq1zfuU3/JcZgP/Z"/>
          <p:cNvSpPr>
            <a:spLocks noChangeAspect="1" noChangeArrowheads="1"/>
          </p:cNvSpPr>
          <p:nvPr/>
        </p:nvSpPr>
        <p:spPr bwMode="auto">
          <a:xfrm>
            <a:off x="460375" y="-52388"/>
            <a:ext cx="8667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2" descr="http://upload.wikimedia.org/wikipedia/en/thumb/9/97/DavidLean.jpg/220px-DavidL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7" y="1057895"/>
            <a:ext cx="2893786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0" name="Picture 2" descr="http://1.bp.blogspot.com/-a-4kZ3n87UM/UFvVkWiB_uI/AAAAAAAAE34/6m_Dt5D1W64/s1600/lawrence+of+arab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45" y="1070159"/>
            <a:ext cx="3207557" cy="24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2" name="Picture 4" descr="doctor-zhivago">
            <a:hlinkClick r:id="rId5" tooltip="doctor-zhivago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/>
          <a:stretch/>
        </p:blipFill>
        <p:spPr bwMode="auto">
          <a:xfrm>
            <a:off x="5703376" y="3680782"/>
            <a:ext cx="3302066" cy="26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4" name="Picture 6" descr="film">
            <a:hlinkClick r:id="rId7" tooltip="Download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/>
          <a:stretch/>
        </p:blipFill>
        <p:spPr bwMode="auto">
          <a:xfrm>
            <a:off x="3675041" y="3667908"/>
            <a:ext cx="1880886" cy="27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4" name="Picture 4" descr="Lawrence of Arabia, 1962 Premium Post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0021" r="10374" b="4293"/>
          <a:stretch/>
        </p:blipFill>
        <p:spPr bwMode="auto">
          <a:xfrm>
            <a:off x="140076" y="3667908"/>
            <a:ext cx="3409035" cy="26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540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387"/>
          </a:xfrm>
        </p:spPr>
        <p:txBody>
          <a:bodyPr/>
          <a:lstStyle/>
          <a:p>
            <a:r>
              <a:rPr lang="en-US" sz="3200" dirty="0" smtClean="0"/>
              <a:t>Flipped Classroom Has All the Competing Edges of Traditional, Hybrid, and Online Courses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for a flipped classroom to outperform its substitutes it need to at least have all online and hybrid capabilities. </a:t>
            </a:r>
          </a:p>
          <a:p>
            <a:r>
              <a:rPr lang="en-US" dirty="0"/>
              <a:t>Four competing edges of a successful course is clear, consistent, high expectations,   just in time  support,  continual assessment (early feedback and understand secret of early effective warning system warning on performance and how to improve) ,  student engagement social engagement collaborative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007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The Total Flipped Classroom System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010539"/>
            <a:ext cx="7893296" cy="53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748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Class Attendance, Class Participation, Class Engagement </a:t>
            </a:r>
            <a:endParaRPr lang="en-US" sz="3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4" y="4094683"/>
            <a:ext cx="3921976" cy="23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 rot="860158">
            <a:off x="716688" y="290581"/>
            <a:ext cx="6905294" cy="5281438"/>
            <a:chOff x="5413837" y="3437633"/>
            <a:chExt cx="2325226" cy="183452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2625318">
              <a:off x="5413837" y="4647069"/>
              <a:ext cx="1808163" cy="12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Class Participation 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2602548">
              <a:off x="6024563" y="3437633"/>
              <a:ext cx="1714500" cy="1401762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20783693">
              <a:off x="5846002" y="3672766"/>
              <a:ext cx="1443037" cy="1817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Class Attendance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 rot="16874184">
              <a:off x="6476024" y="4383718"/>
              <a:ext cx="1600705" cy="176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Class Enhancement 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084"/>
            <a:ext cx="3181502" cy="25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89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 smtClean="0"/>
              <a:t>The network of 16 Resources and Learning Processes </a:t>
            </a:r>
            <a:br>
              <a:rPr lang="en-US" sz="3200" dirty="0" smtClean="0"/>
            </a:br>
            <a:r>
              <a:rPr lang="en-US" sz="3200" dirty="0" smtClean="0"/>
              <a:t>to Re-enforce the Core Concept</a:t>
            </a:r>
            <a:endParaRPr lang="en-US" sz="3200" dirty="0"/>
          </a:p>
        </p:txBody>
      </p:sp>
      <p:pic>
        <p:nvPicPr>
          <p:cNvPr id="47" name="Picture 4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2163"/>
            <a:ext cx="9143999" cy="5067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 bwMode="auto">
          <a:xfrm>
            <a:off x="6747642" y="1738762"/>
            <a:ext cx="1710655" cy="3346303"/>
          </a:xfrm>
          <a:prstGeom prst="ellipse">
            <a:avLst/>
          </a:prstGeom>
          <a:noFill/>
          <a:ln w="76200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solidFill>
                  <a:schemeClr val="bg1">
                    <a:lumMod val="90000"/>
                    <a:lumOff val="1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351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0166"/>
          </a:xfrm>
          <a:noFill/>
          <a:ln/>
        </p:spPr>
        <p:txBody>
          <a:bodyPr/>
          <a:lstStyle/>
          <a:p>
            <a:r>
              <a:rPr lang="en-US" sz="3200" dirty="0" smtClean="0"/>
              <a:t>Time To Graduation- Micro View; Statistics</a:t>
            </a:r>
            <a:endParaRPr lang="en-US" sz="3200" dirty="0">
              <a:effectLst/>
            </a:endParaRPr>
          </a:p>
        </p:txBody>
      </p:sp>
      <p:pic>
        <p:nvPicPr>
          <p:cNvPr id="165" name="Picture 16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42" r="56728"/>
          <a:stretch/>
        </p:blipFill>
        <p:spPr bwMode="auto">
          <a:xfrm>
            <a:off x="805908" y="1193381"/>
            <a:ext cx="7346193" cy="362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036" name="Picture 4" descr="http://www.sic.edu/files/uploads/personal/20/grad_c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7" y="4800676"/>
            <a:ext cx="2113908" cy="16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954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4"/>
            <a:ext cx="9144000" cy="814387"/>
          </a:xfrm>
        </p:spPr>
        <p:txBody>
          <a:bodyPr/>
          <a:lstStyle/>
          <a:p>
            <a:r>
              <a:rPr lang="en-US" sz="3200" dirty="0"/>
              <a:t>CSUN. 11-Years Graduation Rate and Time To Graduation Performance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95271"/>
              </p:ext>
            </p:extLst>
          </p:nvPr>
        </p:nvGraphicFramePr>
        <p:xfrm>
          <a:off x="73523" y="1044191"/>
          <a:ext cx="8980679" cy="31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3" imgW="9258432" imgH="3219498" progId="Excel.Sheet.12">
                  <p:embed/>
                </p:oleObj>
              </mc:Choice>
              <mc:Fallback>
                <p:oleObj name="Worksheet" r:id="rId3" imgW="9258432" imgH="32194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23" y="1044191"/>
                        <a:ext cx="8980679" cy="312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28163"/>
              </p:ext>
            </p:extLst>
          </p:nvPr>
        </p:nvGraphicFramePr>
        <p:xfrm>
          <a:off x="756768" y="4247165"/>
          <a:ext cx="7936088" cy="212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5" imgW="5200681" imgH="1390698" progId="Excel.Sheet.12">
                  <p:embed/>
                </p:oleObj>
              </mc:Choice>
              <mc:Fallback>
                <p:oleObj name="Worksheet" r:id="rId5" imgW="5200681" imgH="13906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768" y="4247165"/>
                        <a:ext cx="7936088" cy="212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6178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66"/>
            <a:ext cx="9144000" cy="930166"/>
          </a:xfrm>
          <a:noFill/>
          <a:ln/>
        </p:spPr>
        <p:txBody>
          <a:bodyPr/>
          <a:lstStyle/>
          <a:p>
            <a:r>
              <a:rPr lang="en-US" sz="3200" dirty="0" smtClean="0"/>
              <a:t>Time To Graduation- Micro View; Statistics</a:t>
            </a:r>
            <a:endParaRPr lang="en-US" sz="3200" dirty="0">
              <a:effectLst/>
            </a:endParaRPr>
          </a:p>
        </p:txBody>
      </p:sp>
      <p:pic>
        <p:nvPicPr>
          <p:cNvPr id="172036" name="Picture 4" descr="http://www.sic.edu/files/uploads/personal/20/grad_c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7" y="4800676"/>
            <a:ext cx="2113908" cy="16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33039"/>
              </p:ext>
            </p:extLst>
          </p:nvPr>
        </p:nvGraphicFramePr>
        <p:xfrm>
          <a:off x="88900" y="1136650"/>
          <a:ext cx="8896350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5" imgW="5667409" imgH="2343023" progId="Excel.Sheet.12">
                  <p:link updateAutomatic="1"/>
                </p:oleObj>
              </mc:Choice>
              <mc:Fallback>
                <p:oleObj name="Worksheet" r:id="rId5" imgW="5667409" imgH="23430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00" y="1136650"/>
                        <a:ext cx="8896350" cy="367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3103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/>
              <a:t>Competitive Space;  Quality and Cost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6076" y="5981974"/>
            <a:ext cx="31422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Cost Efficiency:  1/Cost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4207" y="1426665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50913" y="5991728"/>
            <a:ext cx="79351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50914" y="5991735"/>
            <a:ext cx="845217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101077" y="5977550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Cost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44207" y="5993316"/>
            <a:ext cx="845888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39821" y="1018748"/>
            <a:ext cx="0" cy="4972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 rot="16200000">
            <a:off x="-2141144" y="3469469"/>
            <a:ext cx="5025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Quality of the Resources and Processes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9010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1" cy="898634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Meetings, Pounds of Sticky Notes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75" y="1014852"/>
            <a:ext cx="89425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Meetings;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how to improve something; Ex.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Increasing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GR   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reducing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TtG. 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Sticky notes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10s of ideas; each w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rites a different prescription.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Each sticky note looking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at the hill on its own horizon as the top of the mountain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Local View,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Local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Optimization, Sub-system optimization. 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Global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 Send the students to China, Brazil, India….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Global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  Have a global view-  Systems Thinking  see 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sym typeface="Wingdings" pitchFamily="2" charset="2"/>
              </a:rPr>
              <a:t>elephant</a:t>
            </a:r>
            <a:endParaRPr lang="en-US" sz="2400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  <p:sp>
        <p:nvSpPr>
          <p:cNvPr id="3" name="AutoShape 2" descr="data:image/jpeg;base64,/9j/4AAQSkZJRgABAQAAAQABAAD/2wCEAAkGBhQSEBUUExQUFBUUFRQVFBQXFBUUFRUVFRUVFRQVFRQXHCYeFxwkGRUUHy8gIycpLCwsFR4xNTAqNSYrLCkBCQoKDgwOGg8PGikkHyQpLCksKTQqLCwuLCwsKiwpLCwsLCkqKSksLCwsKS0sKSwpKSksLCksLCwpKSwsLCkpKf/AABEIAJ8BPgMBIgACEQEDEQH/xAAcAAABBQEBAQAAAAAAAAAAAAAGAgMEBQcBAAj/xABKEAACAQIBBwcIBwYEBQUAAAABAgMAEQQFBgcSITGRE0FRcaGxwSIyYXKBkqLRFDNCUmKCsiNDU2PC4RVzg9IXJCVEkxY0o7PT/8QAGwEAAQUBAQAAAAAAAAAAAAAABQECAwQGAAf/xAA1EQABAwICBQsEAwADAAAAAAABAAIDBBEFMRIhUWGxBhMyQVJxgZGhwdEUIkJiM+HwFSPx/9oADAMBAAIRAxEAPwDTMp5zSRSsgRCFNgTrX3A9PpqE2eM3MsfBvnSM4o/+Yf06p+EVW8nWPqK2obK5oedRPFBZJ5A8i/WrI52Tn7g/KfE1w5zz/eX3RVdydcMdVjWzn8z5qLn5O0VNbOTEfxPhX5U0+cGIP708F+VRuTpJjppqpjm93mUhlf2j5o8yplmPDRh5SbEhbhSSTYncOo1StpEw3Msx6kA72FdzxGvgUb8UTcVI/qoA1KOV+IywSaDLWsCtxRUcU0Wm66OX0jR80Uh6yg8TTD6SOiDjJ8loN5M1zkTQw4tUn8vQIgMOgH4+pRVJpHk+zEg62Y/KozaRcTcWjiIuNgDXPoBLbL9NUAw5pS4a23o28KZ/yU99b1J9DCBqaFsSE2FxY84vex6+ehfPjL0uG5LkmC62vrXUNe2rbf1mibDzB0VhuYBh1EXFBWkfa8I6Fc8Svyrf0bQ+YA6xr4LD1zyyBxBsdXFUy5+4v76H/TXwpY0h4v8AlHrQ+DVRGOkGKj300XZHks79VMPzPmiNdI+J51hP5W/3U4NJWI/hw8H/AN1C5ipsoab9JD2Ql+sn7RRcukyb+FFxceNGuRMptPhllIClg2wXIFmZR3VjnJ2rWszl/wCRh9Kk8WY+ND6+COOMFgsbolh1RLK8h7riypmzsn6E90/OmjnViOlfcFQpItpHpNc5OvMTWVHbPmo+fk7RU3/1JiPvj2KvypJzgn/iHgvyqHydcKUw1Ux/N3mUnPSdo+afbLc/8V+IHhUvImUZXxMYaVyCTcE3B8lthFVhjqVkc6uIjP4wOPk+NSU88hmZdxzHWdqdHI7TFycwiTLedkWFcI6yMxXWGqqkWuRvLDoqqbSRHzQynrKDxNRNIUX7WI9KEcGv40J8nRKsxKeKZ0bSLDct5S0MMkTXuGe9GL6SOiDjJ8lpiTSNJzRIOtmPyoV5E10QGqBxSpP5+g+FcFBAPx9T8ogk0hYg7liH5WP9VSc3M7cVNi0jbUKNrawtq2AUtcHeTstb00LjC1bZsWjxcTHnbV98FB2kU6nr5XTMDnm1xxTZqSIROLWi9itPrPc685cRFi5EjlKqoSwshAJQE7x0mtCrLM7RfGyn8QHBFr0LD2B8h0hfV7hYTEpHMiGiba/Yptc9sWP3t+tE/wBtd/8AXeM/iL/40+VVLR0jkaM/TxdkeSBfUzds+ZV6ukDF/eQ/6Y8DTg0i4ofwj+Q/7qHGipHJmk+mi7ITvqpu2fNFUekfE382H3W/3VpIrD4o/KA6SBxNq3GhWIRMjLdEWz9kYw2Z8gdpm+XuhPOJf256l7qqHq7zlX9r+Ud5qkavM6zVUPG8qrP/ACO70m1dpNq6aqqJepJr1cY11lyvcS3KZJU9CoPajhD3UGCOizIkmvkydf4ck6/Hyg7GFDDpRHFTd8btrB7r0TB3Xp/H2CSI6VyddWu61BijK7qV61J1q4WpqVH2ZmL5TBRdKa0Z/wBNmQdiih/SC37aMdEd+LH5U/o1xd1xMX3J9cdUqg96txqJn018SB0Rr3sa9VwZ2mWO/X2XneNjQa9v7IWNJpbCkEVqFlFxqTXSaSTSpCvEVp+Yk2tgIvQZF92VwOwCsuNaFovl1sB1TTj4yfGheJ/xjvRbCv5HdyhYpbO3We81GapmUV/aP6zd5qG1eQu1OI3phzXK7XAK4TTU1dNNSTanlfdKt7rBvClio2UBeJx0o4+E0+M6Lwd6c02IKIc/ob8ifXH6TQiEovzil5XBYeT7wRr+vHehMpVrFhaqd4cAvTcPN6dvjxXljpQjroNc1qEq+latNYmYohcb08sdaEMO6l61N4jarDpUjiLU6M6Lg7YVzhcELWYpQyhhtDAEH0EXFZdnGb4qY/zGHDZ4Ub5jY3lcnYdjvEYQ9cZKH9NAmWGvPKf5kn6jXr2F63OO5eYYx9rWt3lVxrgpbCkUcQBJNcrxNJpUhSMRJqozdAJHsF63CNrgHpAPGsJyif2T+q3dW25Jl1sPE33o4zxQGguJ5t8UdwnJ3gqTOcftF9TxNUTVfZ1Gzp6p7/70OvJXmNeLVT+/2UVT/K5drxamjJSeUqnZV07rVwmmTJTbzjnI4ilslVvmfNdMoRdDa/8A5Ibd6VTFak5i4gHKGLQEEPh0Ow382y/10w1umr2Jg83Cf1+Fv8Cd/wBJHdwSK5SGxMY3ug62HzpiXLUC75U9hv3UJDHHIFHrhSa4arnznw4/eA9QPypk50RHzRI3Uv8AepW08rsmnyTTI0ZlEWYWL1MqSx80sII9ZNU9xapGeb3xb+hUHw38aGc38VKcp4eZIZgoZUYmJ7WbWQkkC1rNf2UQ50xscXKdVrXAB1TbYqjfb0V6Xyea5rAH6iG/CwPKIh2tvWfYqjakXrruKbLVq1kwusaRXiaQWrlyUaNtEEt8FKOjESdqxmgUyUYaFpb4WcdE9+MaULxPoDvRbCx957lPyqP20nrt31Aap+WmtPJ63gDVW0leRzC0rxvPFRSdM95S64WpovSDLTLJif1qbk2gjpBFMNi1H2l94Uy+UoxvkQfnX504NKWxV5gZ+UyLhz9yye4Xj7gKp7VJzOm18kSgbeTxLAc+wsjD9RqLPKqnymCnoJA7DVzGGnnwdrR7r0rCnXp/H4Xq5Ud8rwLvlT3ge6osmc+HH7wHqDHwoWIpDk0+SJ6QVlSSKqjnREfNEjdSGlLlaRvMw2JbqibwBqVtJO7JpUbpmNzIRlolxd8NNFzxTN7ri47VahrFvd2PSzHiSasNGeFxMWJxBkgmjjlQsNeNlGsrXVdoG2ztwqDicFIilnjdQN5ZGUDrJFerYNqYdLOw915vjn3SDRyufZRGpJakNiV+8vEUnlAeejyz6UxpNc1qSWrl1lHyn9U/VWyZpya2Awx/kQ9iKKxXK0n7FvZ3itizEe+TcKf5KdgtQXE82o5hQ1OVticBHIQXUNbdesrytmtlJsRKIUfk+UfkzyiKNTWOra7Xta1aHnHlp8OqlEDaxIuSbC1uYb/7UNS514ludU9VR3tegb6KOb7nNCtzywtdZw19yGo9HWVH3yKvXO39INdk0ZTr9djoE/PIx7dWrWfHTP5zyN6CzW4bqjiA9FObh8I6gqhqmDotVW+YkC+fjnf0RwE/Ez2pWDzLwjSIhfEkMwUsTElrm17BW76s/o5pcURU35+brqwKSIZBR/Vvv1Iszc0f4bBSmWHlC5UoSz3FiQTsAA3qKscs5s4fFBRMmsEJKgMybxY+aRfcKhZezxjwkMUjo78qLqFta+qDtJOzf2UE5Q0sYhriKKOIdJvI3gOw01tOZBlqWtpaGomAfGLDbe39ozTR3gB/2yHrLt3tUbGYXJOF8+PCKR9nUR290AnsrMMoZxYqe/KzyMD9kNqr7q2FVojqdtE0Z28kZjwZ5/lkPh8n4Wi43SNgItmHwoc9PJxxL3E9lEeY+dy46NrII5Iz5aqDqgMTqWbnuB2Vi5ho90R4sJNNFzyIrjrjJBHBxwp8sDWsu0Lq/DIoqYujGsa73/wWo1EyplJIImke+qtr22naQBYe2pdCekfEWwqr9+QcFBPfaoKePnJGsPWVlwLmyD2zWyVISfpOIiJJNmAttPSY7dtPR6LcJJ9VlBj6LxMeAINUNqQU6RR11F2XniozSRdkInOhY/Zxz+2L5SUhtDU3NjuMTf8A6VQwY2SPzJHT1XZe41Z4XPPFp++ZvWCv2kXqF1JOOi/2+Uw0UXZCebQ/i+bGqetH+Zor0e5nSZPjlSR0flHVgVDC1l1Te/VVJhdJky25SOOQdKkofEUeZJymuIhSVNzAEi4JU22qbc4ofUxzsA53JPbA2LoiyZyzkpZIZQqLyjRuFawDa+qQp1ubbbbWXLo8ym/nMq+tOf6b0dZxZwzxTGOMIBZSGIJO32233qjly3iX3yP+Wyj4QKHOoY5DpEBUZZ4Q6xGtU3/CbF2vJiYVHP5Ujd4FNNo2hX6zKCk9CRFz+s1YOjsbnWPpJJPE176OalbQxDqVc1g/FoVWczMEu+XFSH0LFGPiBNWWb2Y+BnlKNHLbVJF5ySSCNnkqvT2Ur6KasMhSclPGelgCfQ3k+NS/TxtGoJsdU8vF8rowyFm7Bg0KQIUVm1iCzNc2AvdieYCm8o5p4WeTlJoUdyACzX3DdsvaqTOzSF9EmMKwF2Cq2szaq2YbLAAk845t1BWUNIuNl2B1iB5o1APvNc9tcKYvGsalsKbDKiUB7dQPXf4WltmxgIhrHD4ZAOdo4wOLCqnGZ25Lw/miJyOaGFW+IAL21lGJnkkN5Hdz0sxY/FTYSp20bRmi8eCNzleT6fKO8oaYSNmHw4XoMjf0JbvrQM3stLi8Mk6hlD32MLG6kq1tp2XBrAzDWvaLseHwPJ88LstvQx11PxMPZSTxNa27Qq+KUEUMIfE21jr8UYUPZ5ZTgSLkcQrsk4IIQgEBSpvckc9uFENZtpHn1sSi/cjHFiT3WpKOESyhpyzWcDQ7UVXJm3kZ/wB5iY/WJ79Rh20/HozybJ9XjX6uUhJ4FQaHrUgp6KMOoQei88Uw0sXZCLDoTi+ziph+VD3WpB0KdGNkH+mPB6GocS6eY7r6rFe41Z4XPDFJunc+tZ/1A1A6imHRf/vVN+ji7IU2XQo5FvpxI6DESP8A7K0DNvJBwuEigLa5iXV1gNW+0ndc239NBmTtJUodVmSMqSAzi6FQSAWO8Gw2826tDhmV1DKQynaCCCD1EUNqYpYyOcThE2PUBZV2cWHDQ3P2SD4eNCxVRRplGPWicfhPZt8KBnekiyQivbaQHaEssKaklpppqbaepVQSuWvXi9Mh+iu61cuUvLEf0jJTje2FlB9OqbH9Enw0ACOtCzbYNPNh2Pk4nDtb1oyVPwyfDQHLGVJB3gkHrGw1JAcwvTuTU/OUujs/3smilc1KVekk2qwtOuFal5Ayr9GxcUvMrjW9RvJf4SeFQXao8hvXOFxZMlYJGFhyIsvpAUA6SsTeSJOhWb3jYfpNEOZGVfpGAhcm7BeTf1o/IJPXYH20FZ8YnWxr/gCLwFz2sar4ay8/cD8LzsMLXlp6kPEGvCvE14GtAU5JNeK10muGuSJOratQzJzZGHhWRiTJIuswuQqhtoXVGwkAjafZWXSHYT0A91bphxZF9Ud1CMUdqa3vUb1RZzQDWRrbwRwN/GqMkUTZzJ+xB+6w4G4+VCLyUPj1tWerG2lO9PF6jyTU2Z/TTbzXp6qpYlrzNcbNh5j0HppoPXi1cuXtIEYmjwuKH7yPUb0MPKt7CXHsoNVKOFHLZLxEe9sNNyi+o/l9zycKCWqWA3ZbYvW8Dm56kadmr390krXNWlUhjU6NLjCirRjlXk8aYidkyFfzpd17Nce2hF2rmDxxhlSVd8Tq49OqQSPaLj20yVuk0hVqyLnoHs2j16l9F1kudmI5TGTHobVH5AF7wa1WPEq0YcG6lQ4P4SLg8KxfET67sx+0zNxJPjS4Uy7nO3W8/wDxYCMZpkg16uE129Gk9JtXiteJrxrkidwWAM0iRA2MjBQei5sT7Bc+ytiyRkaPDR6kYsOck3LHpNZbml/76D0uf0OfCtgoFibryBu5RPzXCKznGoVdl6CRwNq0egTOOLVxD+khuIB771RgOshC8Qb9rXb1U6te5OlcoBSTiKnQhK1aSwps4mm3xXTXJUuPFcjicNNfYswVvUlBRu8VCzzwHJ42UczNrjqca3eTULLGU42iZddda1wAQTcEEbuqr/PVuViwmJH72EBvWADf1NwrojaW20LaclpiyXQPXf5+UINTRNKc1GnxKrvIHWbVcK9BJsuyNUd2qNLlZOa7dQ2cTU3I+QMbjD+wgOr987EH52sOF6idK1uZVKaugi6TgtB0OZV+vw5P3Zk9vkP3Jxqlyxi+UxEr/ekcjq1jbstV/mzmBJk5ZMXNPrSJDL5CDyNq7ix2naBuA3UHh6s4aAXPeNyx1RIySZ8jMill6Tr1zWpBaipUBKXr10vTLmkl6RNXsVJ5B9OzjsrfYB5K9Q7qwALrPGv3nUdtfQIFAcTdeQDco3ZqHlmLWgkH4b8NvhWfSVpkiXBB5wRxrNZthIPMSPaN9VITqIQbEG/c1yb1K8I68ZqQ2JqVDk5akEU22JqLiMpIvnMq9ZA765cASrjNhx9NkhbzcVhyv5o7/wBDNQZPAVYqd6kqesGx7RVhgs4IxjMM6ODqSgNa/mP5Lbd241Lz4wXJ42UczESD84ufi1qWA2e5q9C5LSkNdE7ZfyP9oeY00xrrtULEZSRd7DqG09lWyVsnODdZKdkao7tUU5SLEBEZidg9PUBcmifImjTKGJsXAw6HncWa3oTa3G1QPmY3rQ+bEqeLN1+5HeamXdbIbEnyoEkgPs2R/C6cKCC1FWU811yZk540keQzyx65YADyATdVG7cN5PNQhr0QwxoERdtKxpLS5zm5Emy6Wrxek61IBogUy6cD15npksa4WpEius0DfKOGH4nPCNvnWzVjmj5NbKcf4UkPFWHyrY6zde68xURzXqFc6sjSyzK0Sa10sxuAAQTvueg9lXk+W4kJBbaNhFifCo5zkj5g59gHeaCnE6aE65G+d+CilhErdErJMo5xCN2TUcsjMrDYBdSQRfrFVMmcszGyIo6yzngLVpcmQMG8zytAztIxch5CFBY3NlW3berfCzpELRQQx+qgHaLXqtJykom5Ov4FQsoWDqWU4XIWVMR5qSgHn1BEvvPbvq5wWhzEybZ5UXpBZpW4bu2tBfLEnSB7PnXcl5SlacIbMpVixO9dW1tW2zaW7Kig5QQ1MzYWaVzuAHG6sCFrMgFRZN0PYWP6x5JD0C0a8Bc9tEWOzRgkw6YcayRxtrLqm5HnXGs19+sau6yTPPLc64+YRTSoqlVAWRguxFvsBtvvRsEg3CJYdTSTy/8AU7RIF7+nuqHOrM/FLjpIIElkTyWj1VJ8hhs1mAtsIYXJ5qmZG0K4iSzTukI5x9bJwB1R71Iiz1xybsQ59YI36lqZDpMxy72jb1owP0kU4yudmUamoK541vB8T8I2yFovwWGsTHyzj7UtmF/QnmjgTRaqgCw2AbhWUR6XcSPOhhbqLr4mpkWmcfbwxHqyg9hUUxDH4RWZ6N/EfK0srfYaoM5s3Elw8nJQRGYjyDqqpBJFzrdV6g5C0m4bFSpCqyo7myhlBBNifOVjzA0XU5r3MN2lDpYZIHaMgsViWJzQx6f9u59XVf8ASb1WTwYiP6zDyr1o694r6AqPicfHH57ovrMB2Grf/IyMFyVGZLZ2Xz7/AIiu43HWKdTEoecVsWPzhwR84LL6OSDdrC1C2U8oYJvNwEZ9JtH2IPGozyiiZ0iD3a+ChdVRDMoUyFBr43DLvvIp+IfI1u9C2Qc1sCSmJwyEWJKm8gBIup8l9+2/Cid2sCTuAvwplROJnGTIJ+etKoCzhyFMhnmCjk115POFyttY2XjvtRO+csQ3ax6l+dMYnLqyIycmxDKVNyBsYWPTzGhJxmkizkHqeCjlpxKAHLHsVnU32I/azW7APGo8GKxs5tEhP+XEX7TetQwGSMNF5mFiuPtPeVuu7eFW3+LOBYaqjoC1Vk5TUjciT3D5smMo429Sy/C6OcpT/WFkB/iShR7iXPZV9k7Qko2zT9YRP62+VFsuU5T9o+wAd1Tc3sVI4k1yCqsoQ2OttXWbWN9u0i3VS0WOR1svNMDhqvrt7FT82GjUq3J2jTBRfu2kPS7k9gsOyp+XM0ocU2vJrawQopDWA3kEjnIJq4lk1VJPMCeG2sFGUZ1JKzSrc32SON+3mNGg4tNwi+GUck5c+J+iRb1v8JmHR1lCeRlMT2VipdzqJ5JIJGtvGzmBovyLoPUWOJmv0pELD/yNt4KKHo87Mau7Ey+0hv1A1Ni0jY9f3qt60af0gUpe52ZRKfDKyTN4Pn8LU8i5r4bCC0EKIedrXc9bm7dtWtZFFpaxa+dHA35XU9jVMg00MPrMMOtZSOxl8aahzsHqx1A+I97LUCKEc+M1XxCJ9HSIMGJc7EYi1gL228++peaefMWPLrGkiMgDMG1bWJIFiDt3dFElPY9zDdpQ2SN8L9F4sQsUxGZOUE/cFvVZG7mvVbPgMVH9Zhph6dRwONrVvjMALkgDpNVuJzjw6bDKl+hTrngt6sHE3x63OA7/AO1G6UN6VlhJx4B8oMp9IpxMSh5xWt4/PHDkW5JpfWVQPiueyh2TLOFeUcrgoFj26xWPWk3G1tUC+23NTByjiDg0kE+PHJQmriva6iaLIL46RvuxGx6yg+davVZkjN7D4cloY+TLgA7W3b7WJNqs6jlfzjy7apEN5RwY5Zj0m/ECmhh6s8or5Z6hUa1eR4g0sqpG/seKnGSjiCuiCn7V2qVilTIgFP4NwkqfiJTipYfprlqgZZn5OMSfw5InPUJF1vhLVcw9/N1Ubv2HFIckW1h+X5tfFTN0yycNYgdgrbZJLKTzAE8NtYLJJck9Nzx216ytDyeZ90jtwHH4SCtNsgp29cJpq1KYaGmZMNUy9JvSrkrNnN5sRjIo1dorksXU2ZQgLHVI3HZb21peUcsYmBzAhuEsBI95JGBAN2Y7CdvRQdmHLbKWH/EZR/8ADIfCtDzlgHKK1vOW3A/3FDcSe9kGkw21rA8qHuEo0TkBxKGJ8ZiJPPlkPoB1RwW1Rhk877e07at7Uk1k3Pc43cbrEueTmq8YE17/AA4c9T64aZdNuirNedTh1QbOS/ZkdQBHFSDVq63BHSKCs28ocnjRGfNxCED/ADIrsOKM3uCjetrRSc9TtJ2WPBH6d+nGChRcJanBBUqRdp6z30m1eUvBaSCrqY5Cu8gKeFdptilTYiFTMjzAO6fhVxxZT3DjUe1RosRqY2DokWaP22WRf0Nxoxgb+brmb7j0Ka7JW2cU+phJ26IpOJUgdprEWWtfz8m1cBL+LUXi637L1kBNemFazAGWgc7a7gB8pJWkFBThNeJpEfUdoKZkwtTSaRelXIg0bZpieaSVndeRC6oR2Qln1razKQdUau4EXvRFPlzGPsMmpzWRQO03PbTOiSX9piV/DAe2YVbZVg1ZnFvtE8dvjQXFnSMY1zCQL2K8z5RvcKlxB2D0CH5MM7m7s7+sxbvrq4AjoFWlJNZkknWVli4qCMB6a6uBAIO8ggjrBuO0VMpJrgSDcJLo7wWKEsayLudQw9o3U/QtmRlD67DnfE+un+XN5WzqfXHCimt5DJzsbXjrC0cb9NodtVblFfKHV4mohqdlIbR1GoJrznGGWrJO/wBgrDclyvV69cvQg2Ccu1X5fh18LMvTG/YpNT6axCayMOlSOItSNdZwOwrkqPKuvknluc4Yk+sEKn4gayBjRjkvKX/QZkvtSUxex3R+5moLJr1+N2k0HctVyfbaBztruA/teLVwvSWNJ16ctAl61JL0ktTZNckVzmdPbKmD9MknbC48a1/OKK8anobvH9hWJZry2yrg/wDNHxbK3jKketC3oF+G3wqtWR85Tvbu4a1guUI05XD9UHsKbNSHFMMKxCwq5SWNdpDVyRVWX5mjjWZPPgkSVfymxHUQa1DJ+NWaJJU2rIquvUwuKzrGwB42Q/aUrxFqn6H8s8phXgY+Vh32D8D3I4MHHCtJg0n2uYitA/UWolxC+Wes00akYseWeumDWHrGBszx+x4oyFyvV69cqmTZKu1R5zYjkvo838LExk+qbq3YTV2aoc94tbBSejVPxAeNWKKTQqY3fsOKQ5KbpOnthEX70q8FVj32rLWajHPfKvK4TAm9y8fKHr1UU9pagsmvWbra4K3RpGnaSfW3sulqSXrjGkl6RFUrWpJkpLNTZNckR1ofmvi8UP5UHYz/AO6jLOKG0gPSvaNnyoA0NSf8/iR/JHwuo8a0vOKLyFboJHEf2ofibNOmO6xXmuOjSlkO9DRFINPOKZasesmvUhjSjTbVyRQYcp/RcoYeU7Ekvh5OizEFSepiD7DWpVj2d+H1sKx50IfgbHsJ4VouZeWvpWBhlJuxXVk9dPJbiRf21q8Jk0odHYUZoX3ZbYp2VPs+3wqtZwN9X5UHeKAs8cxsRicUZIWiVGRb67MLMLg2UKdlgtDMTwSSpmdMx2dtVt1tu5Eg6wVnNleJfOljHW6jxqFJnZhV3zJ7Lt+kGqWDRBMfPxMa+rGzdpIqfBodi+3iZW9VUXv1qpM5NOPSd/vVdpL02fuFG5nbqRvG1Qp9JcA82OVvcXxNXsOibBLv5Z/Wlt+kCp8OjrAL/wBsh9Znf9TGrcfJqIdIkpNJZxmdhWxyYrDRsqXeKca1yNVTIpGz1o9voqwxOjLFrtHJPbocjsZRWm5PyHBAbwwxREixKRqpI32JAudwqdWpYwMaGjqV+lxKemZoMtbPJfNf+LR/et1gjwpS45DudfeFHeK0EgklcXa5JsYb7+p6rZtA032cTEetHXuJp1gjgxxnWENa4P8AbbSSavX0EYsebNhz+aQf0U0dDGUV814j1TOO9RXWUoxuHrCqs35rZVwvomh7ZP719FutwR0i1YhknRdlGLFQyuiMEliYkSoTZHUnfbmFbjXW6lnK+ds8peMkEyCxI5wbcKrcflaKI2kcKw3rtLbdo8kbd1aKsIG4AX32AFCWd2j1cbOkok5Ky6sll1i1j5JG0AHaRc35qzpwYgXDrrNmg3oMxWe8S+YrvwUdu3sqvXOzEztq4eHWPQqtK3ZsHCtHyXoxwUNi0ZmYc8raw9wWXsonw+GRF1UVUUblUBRwFWIsJaOkpWUTRmsmweY2VMTtlkGHU9LeV7kXiRRlmfo9jwDtIJZJJHUqxNlQgkN5gub3G8k0WV6ikUDIhZgVxkTWZBVWP88+zuqumyhGvnOi9bqO80S2rNMVormeVzy8SIXYr5LMwUsSoI2C9rc9Zes5PvlldI1/SJNrZX8VPpK3mzowy75o/YdbuvUOTPnCr9st1I3iBTUOh1ft4qQ+rGq95ap8OiPBjzmnfrkA/SoqNnJkfk4/7wXaSqZdI+HG5JW9ir3tVLl7SGksEkYiI11trFxs5wbAbd1aBBo2wC/uNb1nkbsLWqxw+aWDTzcLAPTySE8SL1eh5PQRuDjrtvKQuKzrNzNpspYGF1mVDBysOqVLD6wuDcH7rqN3NUbOLMabBwPO7xtGltbVLa1mYKPJI6SOetggw6oLIqqOhQFHAVDzgyMuLw0kDllWQAFltcWYMLXFt4FaQCyJ02KzwNawEaI6rL54/wAZj+9brBpa5RjP2142760GbQREfNxUg640buIqHLoDP2cWvtgPhJXWCLDHG9YQcJgdxB6iDXr0Sy6BJvs4mE9aOvdemv8AgdjV82eA/nlX+ikspRjcXWE7oWl/6jN+KGTsljrXssR3hb0C/A37r1n+j3R3isDjOVlMRQxuh1HYm7FSNhUfdrTCKZIznGFh6wQsrWOE7nHagpYmbzVJ6gT3VQYvOrDpfyix6FUntNhWqAUFYzRXh5cTJM8kgV21uSSygE+d5W02Judlt9Azg1rWdf0QX6C3XdA+Lz8A8yP2s3gPnXsK2U8X9TEwU/aCCNPfk3+ytWyXmjhMPtigjBH2iNd/fa5q4q1FhUbekp2UbBmsswWiOeXbjMUQOdIyXPvPYD3TR7m5m1FgYTFDr6pYsSzFiWIAJ6BsA3AVbV6iccbYxZoVprGtyX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5108" name="Picture 4" descr="http://t0.gstatic.com/images?q=tbn:ANd9GcSkvlssUP-sQnOylRQw7cD8ED1-s0Kvy6LhZl5QUnhSYbTB3k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4852"/>
            <a:ext cx="9037687" cy="53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676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7" y="1"/>
            <a:ext cx="7780150" cy="898902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effectLst/>
              </a:rPr>
              <a:t>Meetings, Sticky Notes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75" y="1014852"/>
            <a:ext cx="89425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Meetings;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how to improve something; Ex.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Increasing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GR   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reducing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TtG. 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Sticky notes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10s of ideas; each w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rites a different prescription.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Each sticky note looking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at the hill on its own horizon as the top of the mountain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Local View,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Local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Optimization, Sub-system optimization. 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Global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 Send the students to China, Brazil, India….</a:t>
            </a:r>
          </a:p>
          <a:p>
            <a:pPr marL="342900" indent="-342900" algn="l">
              <a:spcAft>
                <a:spcPts val="1200"/>
              </a:spcAft>
              <a:buFont typeface="Book Antiqua" pitchFamily="18" charset="0"/>
              <a:buChar char="■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Global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  Have a global view-  Systems Thinking  see 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sym typeface="Wingdings" pitchFamily="2" charset="2"/>
              </a:rPr>
              <a:t>elephant</a:t>
            </a:r>
            <a:endParaRPr lang="en-US" sz="2400" dirty="0">
              <a:solidFill>
                <a:schemeClr val="accent5">
                  <a:lumMod val="10000"/>
                </a:schemeClr>
              </a:solidFill>
              <a:effectLst/>
              <a:latin typeface="+mn-lt"/>
            </a:endParaRPr>
          </a:p>
        </p:txBody>
      </p:sp>
      <p:pic>
        <p:nvPicPr>
          <p:cNvPr id="168962" name="Picture 2" descr="http://upload.wikimedia.org/wikipedia/commons/4/4f/Sticky_notes_on_the_wall_of_the_Wikimedia_Foundation_office,_2010-10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47" y="1"/>
            <a:ext cx="1348353" cy="8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332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1904" y="2668102"/>
            <a:ext cx="2789525" cy="2063750"/>
            <a:chOff x="4389656" y="4263133"/>
            <a:chExt cx="2789525" cy="2063750"/>
          </a:xfrm>
        </p:grpSpPr>
        <p:grpSp>
          <p:nvGrpSpPr>
            <p:cNvPr id="21" name="Group 20"/>
            <p:cNvGrpSpPr/>
            <p:nvPr/>
          </p:nvGrpSpPr>
          <p:grpSpPr>
            <a:xfrm>
              <a:off x="4389656" y="4497061"/>
              <a:ext cx="1009650" cy="1530969"/>
              <a:chOff x="4389656" y="4497061"/>
              <a:chExt cx="1009650" cy="1530969"/>
            </a:xfrm>
          </p:grpSpPr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 rot="2569721">
                <a:off x="4389656" y="5770074"/>
                <a:ext cx="1009650" cy="257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Quality </a:t>
                </a: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 rot="-2698385">
                <a:off x="4554582" y="4497061"/>
                <a:ext cx="6842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Cost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525963" y="4263133"/>
              <a:ext cx="2653218" cy="2063750"/>
              <a:chOff x="4525963" y="4263133"/>
              <a:chExt cx="2653218" cy="2063750"/>
            </a:xfrm>
          </p:grpSpPr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 rot="2664736">
                <a:off x="5302032" y="4583485"/>
                <a:ext cx="1808163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Flow Time</a:t>
                </a:r>
              </a:p>
            </p:txBody>
          </p:sp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4525963" y="4263133"/>
                <a:ext cx="2163762" cy="2063750"/>
              </a:xfrm>
              <a:prstGeom prst="diamond">
                <a:avLst/>
              </a:prstGeom>
              <a:noFill/>
              <a:ln w="57150" algn="ctr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 rot="18967412">
                <a:off x="5398006" y="5683547"/>
                <a:ext cx="17811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  <a:ea typeface="Arial Unicode MS" pitchFamily="34" charset="-128"/>
                    <a:cs typeface="Arial Unicode MS" pitchFamily="34" charset="-128"/>
                  </a:rPr>
                  <a:t>Flexibility</a:t>
                </a:r>
                <a:r>
                  <a:rPr lang="en-US" b="1" dirty="0" smtClean="0">
                    <a:solidFill>
                      <a:schemeClr val="accent4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endParaRPr lang="en-US" b="1" dirty="0">
                  <a:solidFill>
                    <a:schemeClr val="accent4">
                      <a:lumMod val="10000"/>
                    </a:schemeClr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0166"/>
          </a:xfrm>
        </p:spPr>
        <p:txBody>
          <a:bodyPr/>
          <a:lstStyle/>
          <a:p>
            <a:r>
              <a:rPr lang="en-US" sz="3200" dirty="0" smtClean="0"/>
              <a:t>Flexibility of Processes  vs. Quality of Row Material</a:t>
            </a:r>
            <a:endParaRPr lang="en-US" sz="32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0" y="1125641"/>
            <a:ext cx="9144000" cy="318373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o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not offer enough elective courses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or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the required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courses, students on long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waiting lines and beg their professors to enroll in a session fitting their schedule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. They work 20-40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hrs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8967412">
            <a:off x="5646406" y="4082385"/>
            <a:ext cx="1781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Flexibility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8408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/>
              <a:t>Competitive Space;  Quality and Cost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854" y="599172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Cost Efficiency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50913" y="5991728"/>
            <a:ext cx="79351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c 17"/>
          <p:cNvSpPr/>
          <p:nvPr/>
        </p:nvSpPr>
        <p:spPr bwMode="auto">
          <a:xfrm>
            <a:off x="-7222210" y="1426665"/>
            <a:ext cx="15808271" cy="9124623"/>
          </a:xfrm>
          <a:prstGeom prst="arc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548" y="1869479"/>
            <a:ext cx="30251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World</a:t>
            </a:r>
          </a:p>
          <a:p>
            <a:pPr algn="l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          Class</a:t>
            </a:r>
          </a:p>
          <a:p>
            <a:pPr algn="l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                 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Universities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39821" y="1439438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 rot="16200000">
            <a:off x="-2141144" y="3469469"/>
            <a:ext cx="5025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Quality of the Resources and Processes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9743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9299" cy="878681"/>
          </a:xfrm>
        </p:spPr>
        <p:txBody>
          <a:bodyPr/>
          <a:lstStyle/>
          <a:p>
            <a:r>
              <a:rPr lang="en-US" sz="3200" dirty="0"/>
              <a:t>Competitive Space;  Quality and Cost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854" y="599172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Cost Efficiency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4207" y="1426665"/>
            <a:ext cx="0" cy="456506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50913" y="5991728"/>
            <a:ext cx="79351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c 17"/>
          <p:cNvSpPr/>
          <p:nvPr/>
        </p:nvSpPr>
        <p:spPr bwMode="auto">
          <a:xfrm>
            <a:off x="-7222210" y="1426665"/>
            <a:ext cx="15808271" cy="9124623"/>
          </a:xfrm>
          <a:prstGeom prst="arc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4591" y="3076708"/>
            <a:ext cx="388098" cy="439302"/>
            <a:chOff x="2393809" y="2689258"/>
            <a:chExt cx="388098" cy="439302"/>
          </a:xfrm>
        </p:grpSpPr>
        <p:sp>
          <p:nvSpPr>
            <p:cNvPr id="22" name="Oval 21"/>
            <p:cNvSpPr/>
            <p:nvPr/>
          </p:nvSpPr>
          <p:spPr bwMode="auto">
            <a:xfrm>
              <a:off x="2394449" y="2689258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3809" y="2697673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P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172" y="1651968"/>
            <a:ext cx="394001" cy="442183"/>
            <a:chOff x="3650904" y="1651968"/>
            <a:chExt cx="394001" cy="442183"/>
          </a:xfrm>
        </p:grpSpPr>
        <p:sp>
          <p:nvSpPr>
            <p:cNvPr id="25" name="Oval 24"/>
            <p:cNvSpPr/>
            <p:nvPr/>
          </p:nvSpPr>
          <p:spPr bwMode="auto">
            <a:xfrm>
              <a:off x="3657447" y="1651968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50904" y="1663264"/>
              <a:ext cx="3690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B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6706" y="1210678"/>
            <a:ext cx="395085" cy="430887"/>
            <a:chOff x="996984" y="1210678"/>
            <a:chExt cx="395085" cy="430887"/>
          </a:xfrm>
        </p:grpSpPr>
        <p:sp>
          <p:nvSpPr>
            <p:cNvPr id="24" name="Oval 23"/>
            <p:cNvSpPr/>
            <p:nvPr/>
          </p:nvSpPr>
          <p:spPr bwMode="auto">
            <a:xfrm>
              <a:off x="1004611" y="1240685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6984" y="1210678"/>
              <a:ext cx="343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S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055" y="4810914"/>
            <a:ext cx="408026" cy="430887"/>
            <a:chOff x="4233697" y="4901399"/>
            <a:chExt cx="408026" cy="430887"/>
          </a:xfrm>
        </p:grpSpPr>
        <p:sp>
          <p:nvSpPr>
            <p:cNvPr id="23" name="Oval 22"/>
            <p:cNvSpPr/>
            <p:nvPr/>
          </p:nvSpPr>
          <p:spPr bwMode="auto">
            <a:xfrm>
              <a:off x="4254265" y="4944561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33697" y="4901399"/>
              <a:ext cx="4010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effectLst/>
                </a:rPr>
                <a:t>N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3345" y="3482525"/>
            <a:ext cx="5856291" cy="2543061"/>
            <a:chOff x="288025" y="3482525"/>
            <a:chExt cx="6187377" cy="2543061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19024" y="3482525"/>
              <a:ext cx="0" cy="25430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88025" y="5991728"/>
              <a:ext cx="618737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40"/>
          <p:cNvSpPr/>
          <p:nvPr/>
        </p:nvSpPr>
        <p:spPr bwMode="auto">
          <a:xfrm>
            <a:off x="646530" y="3487603"/>
            <a:ext cx="5835581" cy="250645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141144" y="3469469"/>
            <a:ext cx="5025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Quality of the Resources and Processes</a:t>
            </a:r>
            <a:endParaRPr lang="en-US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0694" y="3296546"/>
            <a:ext cx="954108" cy="740853"/>
            <a:chOff x="5998348" y="3002084"/>
            <a:chExt cx="954108" cy="740853"/>
          </a:xfrm>
        </p:grpSpPr>
        <p:sp>
          <p:nvSpPr>
            <p:cNvPr id="43" name="Oval 42"/>
            <p:cNvSpPr/>
            <p:nvPr/>
          </p:nvSpPr>
          <p:spPr bwMode="auto">
            <a:xfrm>
              <a:off x="6263746" y="3002084"/>
              <a:ext cx="387458" cy="371959"/>
            </a:xfrm>
            <a:prstGeom prst="ellipse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98348" y="3312050"/>
              <a:ext cx="9541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effectLst/>
                </a:rPr>
                <a:t>CSUN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effectLst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38221" y="1054431"/>
            <a:ext cx="1205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 Antiqua" panose="02040602050305030304" pitchFamily="18" charset="0"/>
              </a:rPr>
              <a:t>S:1/45</a:t>
            </a:r>
          </a:p>
          <a:p>
            <a:pPr algn="l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 Antiqua" panose="02040602050305030304" pitchFamily="18" charset="0"/>
              </a:rPr>
              <a:t>P:1/42</a:t>
            </a:r>
          </a:p>
          <a:p>
            <a:pPr algn="l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 Antiqua" panose="02040602050305030304" pitchFamily="18" charset="0"/>
              </a:rPr>
              <a:t>B=1/15</a:t>
            </a:r>
          </a:p>
          <a:p>
            <a:pPr algn="l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 Antiqua" panose="02040602050305030304" pitchFamily="18" charset="0"/>
              </a:rPr>
              <a:t>N/15</a:t>
            </a:r>
          </a:p>
          <a:p>
            <a:pPr algn="l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 Antiqua" panose="02040602050305030304" pitchFamily="18" charset="0"/>
              </a:rPr>
              <a:t>C:1/7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58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8108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4844 0.0023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34827 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6215 -0.0023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3803 -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4"/>
            <a:ext cx="9144000" cy="814387"/>
          </a:xfrm>
        </p:spPr>
        <p:txBody>
          <a:bodyPr/>
          <a:lstStyle/>
          <a:p>
            <a:r>
              <a:rPr lang="en-US" sz="3200" dirty="0" smtClean="0"/>
              <a:t>Flow Time: COABE</a:t>
            </a:r>
            <a:r>
              <a:rPr lang="en-US" sz="3200" dirty="0" smtClean="0"/>
              <a:t>. 11-Years Graduation Rate and Time To Graduation Performance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216867"/>
              </p:ext>
            </p:extLst>
          </p:nvPr>
        </p:nvGraphicFramePr>
        <p:xfrm>
          <a:off x="63064" y="1021853"/>
          <a:ext cx="8980488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Worksheet" r:id="rId3" imgW="9258432" imgH="3238393" progId="Excel.Sheet.12">
                  <p:embed/>
                </p:oleObj>
              </mc:Choice>
              <mc:Fallback>
                <p:oleObj name="Worksheet" r:id="rId3" imgW="9258432" imgH="32383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64" y="1021853"/>
                        <a:ext cx="8980488" cy="314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88642"/>
              </p:ext>
            </p:extLst>
          </p:nvPr>
        </p:nvGraphicFramePr>
        <p:xfrm>
          <a:off x="488950" y="4214813"/>
          <a:ext cx="8107363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Worksheet" r:id="rId5" imgW="5200681" imgH="1381250" progId="Excel.Sheet.12">
                  <p:embed/>
                </p:oleObj>
              </mc:Choice>
              <mc:Fallback>
                <p:oleObj name="Worksheet" r:id="rId5" imgW="5200681" imgH="1381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214813"/>
                        <a:ext cx="8107363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8228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18" y="0"/>
            <a:ext cx="8343361" cy="914400"/>
          </a:xfrm>
          <a:noFill/>
          <a:ln/>
        </p:spPr>
        <p:txBody>
          <a:bodyPr/>
          <a:lstStyle/>
          <a:p>
            <a:r>
              <a:rPr lang="en-US" sz="3200" dirty="0" smtClean="0"/>
              <a:t>Competing Edges and Process </a:t>
            </a:r>
            <a:r>
              <a:rPr lang="en-US" sz="3200" dirty="0"/>
              <a:t>Competencies</a:t>
            </a:r>
            <a:endParaRPr lang="en-US" sz="3200" dirty="0"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" y="1243708"/>
            <a:ext cx="8497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9097" y="2835456"/>
            <a:ext cx="2484438" cy="369888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Process 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Competencies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9497" y="1761996"/>
            <a:ext cx="3176588" cy="369887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Customer Value Proposition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33016" y="1645219"/>
            <a:ext cx="1500981" cy="646331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Stakeholders Satisfaction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033016" y="2800111"/>
            <a:ext cx="1500981" cy="646331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Value Chain 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erformance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9353" y="1063278"/>
            <a:ext cx="3819416" cy="2586037"/>
          </a:xfrm>
          <a:prstGeom prst="ellipse">
            <a:avLst/>
          </a:prstGeom>
          <a:noFill/>
          <a:ln w="38100">
            <a:solidFill>
              <a:schemeClr val="accent4">
                <a:lumMod val="1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 rot="5400000">
            <a:off x="7318703" y="2477880"/>
            <a:ext cx="49688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5635605" y="1730434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 rot="10800000">
            <a:off x="3683811" y="1738292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 rot="13474385" flipV="1">
            <a:off x="3532889" y="34201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 rot="5400000">
            <a:off x="1776382" y="2441150"/>
            <a:ext cx="4968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 rot="2664736">
            <a:off x="5302032" y="4583485"/>
            <a:ext cx="18081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Flow Time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 rot="2569721">
            <a:off x="4389656" y="5770074"/>
            <a:ext cx="1009650" cy="25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Quality 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525963" y="4263133"/>
            <a:ext cx="2163762" cy="2063750"/>
          </a:xfrm>
          <a:prstGeom prst="diamond">
            <a:avLst/>
          </a:prstGeom>
          <a:noFill/>
          <a:ln w="57150" algn="ctr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-2698385">
            <a:off x="4554582" y="4497061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Cost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 rot="13474385" flipV="1">
            <a:off x="3685289" y="35725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 rot="13474385" flipV="1">
            <a:off x="3837689" y="37249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rot="18967412">
            <a:off x="5398006" y="5683547"/>
            <a:ext cx="1781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Flexibility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rPr>
              <a:t> 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 rot="16200000">
            <a:off x="7333447" y="2201471"/>
            <a:ext cx="49688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 rot="13474385" flipV="1">
            <a:off x="3990089" y="38773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 rot="13474385" flipV="1">
            <a:off x="4142489" y="40297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13474385" flipV="1">
            <a:off x="4294889" y="4182170"/>
            <a:ext cx="471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609403" y="1633296"/>
            <a:ext cx="1500981" cy="646331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Customer Satisfaction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609404" y="2811694"/>
            <a:ext cx="1500981" cy="646331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Financial 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erformance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80502" y="1981190"/>
            <a:ext cx="1662106" cy="369332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Expectations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080502" y="1492085"/>
            <a:ext cx="1662106" cy="369332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Perceptions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 rot="5400000">
            <a:off x="1771122" y="2215166"/>
            <a:ext cx="4968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 rot="2664736">
            <a:off x="5301613" y="4582354"/>
            <a:ext cx="18081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Flow Time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19" y="3339436"/>
            <a:ext cx="62308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RT=I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R = Throughput = 1574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I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= Population =  6144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T =3.94   year life at CSUN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Freshman 41%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Drop-off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11%</a:t>
            </a:r>
            <a:endParaRPr lang="en-US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TtD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 =  0.25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TtGF</a:t>
            </a:r>
            <a:endParaRPr lang="en-US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TtGT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 =  0.5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TtGF</a:t>
            </a:r>
            <a:endParaRPr lang="en-US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TtGF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 =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6.0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years</a:t>
            </a:r>
            <a:endParaRPr lang="en-US" dirty="0">
              <a:solidFill>
                <a:srgbClr val="000000"/>
              </a:solidFill>
              <a:effectLst/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305097" y="3436010"/>
            <a:ext cx="2468563" cy="1774294"/>
            <a:chOff x="5270500" y="3437633"/>
            <a:chExt cx="2468563" cy="1774294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 rot="2664736">
              <a:off x="5270500" y="4583485"/>
              <a:ext cx="18081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Flow Time</a:t>
              </a: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 rot="2602548">
              <a:off x="6024563" y="3437633"/>
              <a:ext cx="1714500" cy="1401762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 rot="-881841">
              <a:off x="5694363" y="3517008"/>
              <a:ext cx="1443037" cy="36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Inventory</a:t>
              </a:r>
              <a:endParaRPr lang="en-US" sz="1800" b="1" dirty="0">
                <a:solidFill>
                  <a:srgbClr val="FF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 rot="16874184">
              <a:off x="6507877" y="4226909"/>
              <a:ext cx="160070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Throughput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2402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theme/theme1.xml><?xml version="1.0" encoding="utf-8"?>
<a:theme xmlns:a="http://schemas.openxmlformats.org/drawingml/2006/main" name="EMBS3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EMBS3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EMBS3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3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S3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3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3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3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3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C:\Slides\EMBS3ppt\EMBS3ch01.PPT</Template>
  <TotalTime>18421</TotalTime>
  <Pages>39</Pages>
  <Words>2199</Words>
  <Application>Microsoft Office PowerPoint</Application>
  <PresentationFormat>On-screen Show (4:3)</PresentationFormat>
  <Paragraphs>374</Paragraphs>
  <Slides>52</Slides>
  <Notes>45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Unicode MS</vt:lpstr>
      <vt:lpstr>Times New Roman</vt:lpstr>
      <vt:lpstr>Impact</vt:lpstr>
      <vt:lpstr>MS Reference Serif</vt:lpstr>
      <vt:lpstr>Book Antiqua</vt:lpstr>
      <vt:lpstr>Wingdings</vt:lpstr>
      <vt:lpstr>EMBS3ch01</vt:lpstr>
      <vt:lpstr>\\webdrive\aa2035\public_html\CourseBase\IntroductionToOM\COBAECSUN2.xlsx!COBAECSUN!R50C26:R61C37</vt:lpstr>
      <vt:lpstr>Worksheet</vt:lpstr>
      <vt:lpstr>Microsoft Excel Worksheet</vt:lpstr>
      <vt:lpstr>PowerPoint Presentation</vt:lpstr>
      <vt:lpstr>PowerPoint Presentation</vt:lpstr>
      <vt:lpstr>Process Competencies</vt:lpstr>
      <vt:lpstr>Competitive Space;  Quality and Cost Efficiency</vt:lpstr>
      <vt:lpstr>Competitive Space;  Quality and Cost Efficiency</vt:lpstr>
      <vt:lpstr>Competitive Space;  Quality and Cost Efficiency</vt:lpstr>
      <vt:lpstr>Competitive Space;  Quality and Cost Efficiency</vt:lpstr>
      <vt:lpstr>Flow Time: COABE. 11-Years Graduation Rate and Time To Graduation Performance</vt:lpstr>
      <vt:lpstr>Competing Edges and Process Competencies</vt:lpstr>
      <vt:lpstr>Flow Time: Time To Graduation</vt:lpstr>
      <vt:lpstr>Flow Time: Time To Graduation</vt:lpstr>
      <vt:lpstr>PowerPoint Presentation</vt:lpstr>
      <vt:lpstr>PowerPoint Presentation</vt:lpstr>
      <vt:lpstr>Theory of Constraints</vt:lpstr>
      <vt:lpstr>The Weakest Link; The binding Constraint</vt:lpstr>
      <vt:lpstr>Competitive Space;  Quality and Cost Efficiency</vt:lpstr>
      <vt:lpstr>The Core Course of Operations Management Pre-requisites and Past Performance</vt:lpstr>
      <vt:lpstr>The Gap Between Layers of Students</vt:lpstr>
      <vt:lpstr>Scheduled Availability and Net Availability</vt:lpstr>
      <vt:lpstr>The 3 Binding Constraints</vt:lpstr>
      <vt:lpstr>Scheduled Availability and Net Availability</vt:lpstr>
      <vt:lpstr>How to Operationalize the Strategy</vt:lpstr>
      <vt:lpstr>Time to Graduation vs.  Variety</vt:lpstr>
      <vt:lpstr>Retention Rate vs.  Variety</vt:lpstr>
      <vt:lpstr>Scheduled Availability and Net Availability</vt:lpstr>
      <vt:lpstr>How to Increase SA&amp;NA. Student Side</vt:lpstr>
      <vt:lpstr>Admissions &amp; Records; Inverse Seasonality Relationship</vt:lpstr>
      <vt:lpstr>eTranscript  </vt:lpstr>
      <vt:lpstr>Centralized Admission</vt:lpstr>
      <vt:lpstr>DPR Knowledge; Questionnaire Results</vt:lpstr>
      <vt:lpstr>Academic Advisement Reform</vt:lpstr>
      <vt:lpstr>Savings from One Semester Shorter TtG</vt:lpstr>
      <vt:lpstr>Course Repetition Reduction</vt:lpstr>
      <vt:lpstr>Course Delivery System Matrix</vt:lpstr>
      <vt:lpstr>Flipped Classroom</vt:lpstr>
      <vt:lpstr>Cost World – Bounded World</vt:lpstr>
      <vt:lpstr>Costs = Trips, Professors, Classrooms, TAs</vt:lpstr>
      <vt:lpstr>Cost World – Behavioral Aspects</vt:lpstr>
      <vt:lpstr>Cost World vs. Throughput World</vt:lpstr>
      <vt:lpstr>Cost World vs. Throughput World</vt:lpstr>
      <vt:lpstr>Great Films are not just a great Idea</vt:lpstr>
      <vt:lpstr>Great Films are a Network of Good Chunks well Integrated.</vt:lpstr>
      <vt:lpstr>Flipped Classroom Has All the Competing Edges of Traditional, Hybrid, and Online Courses</vt:lpstr>
      <vt:lpstr>The Total Flipped Classroom System</vt:lpstr>
      <vt:lpstr>Class Attendance, Class Participation, Class Engagement </vt:lpstr>
      <vt:lpstr>The network of 16 Resources and Learning Processes  to Re-enforce the Core Concept</vt:lpstr>
      <vt:lpstr>Time To Graduation- Micro View; Statistics</vt:lpstr>
      <vt:lpstr>CSUN. 11-Years Graduation Rate and Time To Graduation Performance</vt:lpstr>
      <vt:lpstr>Time To Graduation- Micro View; Statistics</vt:lpstr>
      <vt:lpstr>Meetings, Pounds of Sticky Notes</vt:lpstr>
      <vt:lpstr>Meetings, Sticky Notes</vt:lpstr>
      <vt:lpstr>Flexibility of Processes  vs. Quality of Row Material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 I: TABULAR AND GRAPHICAL METHODS</dc:title>
  <dc:creator>John S. Loucks IV</dc:creator>
  <cp:lastModifiedBy>Asef-Vaziri, Ardavan</cp:lastModifiedBy>
  <cp:revision>324</cp:revision>
  <cp:lastPrinted>1601-01-01T00:00:00Z</cp:lastPrinted>
  <dcterms:created xsi:type="dcterms:W3CDTF">1996-08-26T10:41:32Z</dcterms:created>
  <dcterms:modified xsi:type="dcterms:W3CDTF">2014-02-02T23:24:19Z</dcterms:modified>
</cp:coreProperties>
</file>