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Default Extension="gif" ContentType="image/gif"/>
  <Default Extension="vml" ContentType="application/vnd.openxmlformats-officedocument.vmlDrawing"/>
  <Default Extension="xlsx" ContentType="application/vnd.openxmlformats-officedocument.spreadsheetml.sheet"/>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56" r:id="rId1"/>
  </p:sldMasterIdLst>
  <p:notesMasterIdLst>
    <p:notesMasterId r:id="rId77"/>
  </p:notesMasterIdLst>
  <p:handoutMasterIdLst>
    <p:handoutMasterId r:id="rId78"/>
  </p:handoutMasterIdLst>
  <p:sldIdLst>
    <p:sldId id="456" r:id="rId2"/>
    <p:sldId id="569" r:id="rId3"/>
    <p:sldId id="633" r:id="rId4"/>
    <p:sldId id="634" r:id="rId5"/>
    <p:sldId id="635" r:id="rId6"/>
    <p:sldId id="636" r:id="rId7"/>
    <p:sldId id="429" r:id="rId8"/>
    <p:sldId id="430" r:id="rId9"/>
    <p:sldId id="630" r:id="rId10"/>
    <p:sldId id="595" r:id="rId11"/>
    <p:sldId id="431" r:id="rId12"/>
    <p:sldId id="432" r:id="rId13"/>
    <p:sldId id="504" r:id="rId14"/>
    <p:sldId id="435" r:id="rId15"/>
    <p:sldId id="597" r:id="rId16"/>
    <p:sldId id="643" r:id="rId17"/>
    <p:sldId id="588" r:id="rId18"/>
    <p:sldId id="647" r:id="rId19"/>
    <p:sldId id="648" r:id="rId20"/>
    <p:sldId id="602" r:id="rId21"/>
    <p:sldId id="638" r:id="rId22"/>
    <p:sldId id="632" r:id="rId23"/>
    <p:sldId id="604" r:id="rId24"/>
    <p:sldId id="623" r:id="rId25"/>
    <p:sldId id="605" r:id="rId26"/>
    <p:sldId id="606" r:id="rId27"/>
    <p:sldId id="607" r:id="rId28"/>
    <p:sldId id="609" r:id="rId29"/>
    <p:sldId id="610" r:id="rId30"/>
    <p:sldId id="611" r:id="rId31"/>
    <p:sldId id="616" r:id="rId32"/>
    <p:sldId id="649" r:id="rId33"/>
    <p:sldId id="650" r:id="rId34"/>
    <p:sldId id="612" r:id="rId35"/>
    <p:sldId id="613" r:id="rId36"/>
    <p:sldId id="614" r:id="rId37"/>
    <p:sldId id="599" r:id="rId38"/>
    <p:sldId id="640" r:id="rId39"/>
    <p:sldId id="641" r:id="rId40"/>
    <p:sldId id="646" r:id="rId41"/>
    <p:sldId id="644" r:id="rId42"/>
    <p:sldId id="645" r:id="rId43"/>
    <p:sldId id="589" r:id="rId44"/>
    <p:sldId id="558" r:id="rId45"/>
    <p:sldId id="642" r:id="rId46"/>
    <p:sldId id="572" r:id="rId47"/>
    <p:sldId id="573" r:id="rId48"/>
    <p:sldId id="557" r:id="rId49"/>
    <p:sldId id="443" r:id="rId50"/>
    <p:sldId id="544" r:id="rId51"/>
    <p:sldId id="556" r:id="rId52"/>
    <p:sldId id="575" r:id="rId53"/>
    <p:sldId id="578" r:id="rId54"/>
    <p:sldId id="579" r:id="rId55"/>
    <p:sldId id="523" r:id="rId56"/>
    <p:sldId id="524" r:id="rId57"/>
    <p:sldId id="525" r:id="rId58"/>
    <p:sldId id="526" r:id="rId59"/>
    <p:sldId id="527" r:id="rId60"/>
    <p:sldId id="528" r:id="rId61"/>
    <p:sldId id="529" r:id="rId62"/>
    <p:sldId id="470" r:id="rId63"/>
    <p:sldId id="576" r:id="rId64"/>
    <p:sldId id="499" r:id="rId65"/>
    <p:sldId id="478" r:id="rId66"/>
    <p:sldId id="587" r:id="rId67"/>
    <p:sldId id="590" r:id="rId68"/>
    <p:sldId id="591" r:id="rId69"/>
    <p:sldId id="592" r:id="rId70"/>
    <p:sldId id="593" r:id="rId71"/>
    <p:sldId id="594" r:id="rId72"/>
    <p:sldId id="651" r:id="rId73"/>
    <p:sldId id="652" r:id="rId74"/>
    <p:sldId id="653" r:id="rId75"/>
    <p:sldId id="654" r:id="rId76"/>
  </p:sldIdLst>
  <p:sldSz cx="9144000" cy="6858000" type="screen4x3"/>
  <p:notesSz cx="6856413" cy="9083675"/>
  <p:embeddedFontLst>
    <p:embeddedFont>
      <p:font typeface="Arial Unicode MS" panose="020B0604020202020204" pitchFamily="34" charset="-128"/>
      <p:regular r:id="rId79"/>
    </p:embeddedFont>
    <p:embeddedFont>
      <p:font typeface="Calibri" panose="020F0502020204030204" pitchFamily="34" charset="0"/>
      <p:regular r:id="rId80"/>
      <p:bold r:id="rId81"/>
      <p:italic r:id="rId82"/>
      <p:boldItalic r:id="rId83"/>
    </p:embeddedFont>
    <p:embeddedFont>
      <p:font typeface="Impact" panose="020B0806030902050204" pitchFamily="34" charset="0"/>
      <p:regular r:id="rId84"/>
    </p:embeddedFont>
    <p:embeddedFont>
      <p:font typeface="FrankRuehl" panose="020E0503060101010101" pitchFamily="34" charset="-79"/>
      <p:regular r:id="rId85"/>
    </p:embeddedFont>
    <p:embeddedFont>
      <p:font typeface="MS Reference Serif" panose="020B0604020202020204" charset="0"/>
      <p:regular r:id="rId86"/>
      <p:bold r:id="rId87"/>
      <p:italic r:id="rId88"/>
      <p:boldItalic r:id="rId89"/>
    </p:embeddedFont>
    <p:embeddedFont>
      <p:font typeface="Book Antiqua" panose="02040602050305030304" pitchFamily="18" charset="0"/>
      <p:regular r:id="rId90"/>
      <p:bold r:id="rId91"/>
      <p:italic r:id="rId92"/>
      <p:boldItalic r:id="rId93"/>
    </p:embeddedFont>
  </p:embeddedFontLst>
  <p:kinsoku lang="ja-JP" invalStChars="、。，．・：；？！゛゜ヽヾゝゞ々ー’”）〕］｝〉》」』】°‰′″℃￠％ぁぃぅぇぉっゃゅょゎァィゥェォッャュョヮヵヶ!%),.:;?]}｡｣､･ｧｨｩｪｫｬｭｮｯｰﾞﾟ" invalEndChars="‘“（〔［｛〈《「『【￥＄$([\{｢￡"/>
  <p:defaultTextStyle>
    <a:defPPr>
      <a:defRPr lang="en-US"/>
    </a:defPPr>
    <a:lvl1pPr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1pPr>
    <a:lvl2pPr marL="4572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2pPr>
    <a:lvl3pPr marL="9144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3pPr>
    <a:lvl4pPr marL="13716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4pPr>
    <a:lvl5pPr marL="1828800" algn="ctr" rtl="0" eaLnBrk="0" fontAlgn="base" hangingPunct="0">
      <a:spcBef>
        <a:spcPct val="0"/>
      </a:spcBef>
      <a:spcAft>
        <a:spcPct val="0"/>
      </a:spcAft>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5pPr>
    <a:lvl6pPr marL="22860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6pPr>
    <a:lvl7pPr marL="27432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7pPr>
    <a:lvl8pPr marL="32004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8pPr>
    <a:lvl9pPr marL="3657600" algn="l" defTabSz="914400" rtl="0" eaLnBrk="1" latinLnBrk="0" hangingPunct="1">
      <a:defRPr sz="2200" kern="1200">
        <a:solidFill>
          <a:schemeClr val="tx1"/>
        </a:solidFill>
        <a:effectLst>
          <a:outerShdw blurRad="38100" dist="38100" dir="2700000" algn="tl">
            <a:srgbClr val="000000">
              <a:alpha val="43137"/>
            </a:srgbClr>
          </a:outerShdw>
        </a:effectLst>
        <a:latin typeface="MS Reference Serif" pitchFamily="18" charset="0"/>
        <a:ea typeface="+mn-ea"/>
        <a:cs typeface="+mn-cs"/>
      </a:defRPr>
    </a:lvl9pPr>
  </p:defaultTextStyle>
  <p:extLst>
    <p:ext uri="{EFAFB233-063F-42B5-8137-9DF3F51BA10A}">
      <p15:sldGuideLst xmlns:p15="http://schemas.microsoft.com/office/powerpoint/2012/main">
        <p15:guide id="1" orient="horz" pos="4256">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1C2F6B"/>
    <a:srgbClr val="005392"/>
    <a:srgbClr val="003B68"/>
    <a:srgbClr val="006699"/>
    <a:srgbClr val="993366"/>
    <a:srgbClr val="5F5F5F"/>
    <a:srgbClr val="777777"/>
    <a:srgbClr val="472F4F"/>
    <a:srgbClr val="3B28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65" autoAdjust="0"/>
    <p:restoredTop sz="89339" autoAdjust="0"/>
  </p:normalViewPr>
  <p:slideViewPr>
    <p:cSldViewPr snapToGrid="0">
      <p:cViewPr varScale="1">
        <p:scale>
          <a:sx n="62" d="100"/>
          <a:sy n="62" d="100"/>
        </p:scale>
        <p:origin x="1638" y="42"/>
      </p:cViewPr>
      <p:guideLst>
        <p:guide orient="horz" pos="4256"/>
        <p:guide/>
      </p:guideLst>
    </p:cSldViewPr>
  </p:slideViewPr>
  <p:outlineViewPr>
    <p:cViewPr>
      <p:scale>
        <a:sx n="33" d="100"/>
        <a:sy n="33" d="100"/>
      </p:scale>
      <p:origin x="0" y="0"/>
    </p:cViewPr>
    <p:sldLst>
      <p:sld r:id="rId1" collapse="1"/>
      <p:sld r:id="rId2" collapse="1"/>
      <p:sld r:id="rId3" collapse="1"/>
    </p:sldLst>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font" Target="fonts/font6.fntdata"/><Relationship Id="rId89" Type="http://schemas.openxmlformats.org/officeDocument/2006/relationships/font" Target="fonts/font11.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font" Target="fonts/font1.fntdata"/><Relationship Id="rId87"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font" Target="fonts/font4.fntdata"/><Relationship Id="rId90" Type="http://schemas.openxmlformats.org/officeDocument/2006/relationships/font" Target="fonts/font12.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font" Target="fonts/font2.fntdata"/><Relationship Id="rId85" Type="http://schemas.openxmlformats.org/officeDocument/2006/relationships/font" Target="fonts/font7.fntdata"/><Relationship Id="rId93"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5.fntdata"/><Relationship Id="rId88" Type="http://schemas.openxmlformats.org/officeDocument/2006/relationships/font" Target="fonts/font10.fntdata"/><Relationship Id="rId91" Type="http://schemas.openxmlformats.org/officeDocument/2006/relationships/font" Target="fonts/font13.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font" Target="fonts/font8.fntdata"/><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_rels/viewProps.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slide" Target="slides/slide35.xml"/><Relationship Id="rId1" Type="http://schemas.openxmlformats.org/officeDocument/2006/relationships/slide" Target="slides/slide3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image" Target="../media/image4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009B9B91-3331-4621-A0F0-4DB49400BA5B}"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36536684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14400" y="4314825"/>
            <a:ext cx="5027613" cy="408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135" tIns="44277" rIns="90135" bIns="44277" numCol="1" anchor="t" anchorCtr="0" compatLnSpc="1">
            <a:prstTxWarp prst="textNoShape">
              <a:avLst/>
            </a:prstTxWarp>
          </a:bodyPr>
          <a:lstStyle/>
          <a:p>
            <a:pPr lvl="0"/>
            <a:r>
              <a:rPr lang="en-US" smtClean="0"/>
              <a:t>Click to edit Master notes styles</a:t>
            </a:r>
          </a:p>
          <a:p>
            <a:pPr lvl="0"/>
            <a:r>
              <a:rPr lang="en-US" smtClean="0"/>
              <a:t>Second Level</a:t>
            </a:r>
          </a:p>
          <a:p>
            <a:pPr lvl="0"/>
            <a:r>
              <a:rPr lang="en-US" smtClean="0"/>
              <a:t>Third Level</a:t>
            </a:r>
          </a:p>
          <a:p>
            <a:pPr lvl="0"/>
            <a:r>
              <a:rPr lang="en-US" smtClean="0"/>
              <a:t>Fourth Level</a:t>
            </a:r>
          </a:p>
          <a:p>
            <a:pPr lvl="0"/>
            <a:r>
              <a:rPr lang="en-US" smtClean="0"/>
              <a:t>Fifth Level</a:t>
            </a:r>
          </a:p>
        </p:txBody>
      </p:sp>
      <p:sp>
        <p:nvSpPr>
          <p:cNvPr id="2051" name="Rectangle 3"/>
          <p:cNvSpPr>
            <a:spLocks noGrp="1" noRot="1" noChangeAspect="1" noChangeArrowheads="1" noTextEdit="1"/>
          </p:cNvSpPr>
          <p:nvPr>
            <p:ph type="sldImg" idx="2"/>
          </p:nvPr>
        </p:nvSpPr>
        <p:spPr bwMode="auto">
          <a:xfrm>
            <a:off x="1165225" y="687388"/>
            <a:ext cx="4525963" cy="3394075"/>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2" name="Rectangle 4"/>
          <p:cNvSpPr>
            <a:spLocks noChangeArrowheads="1"/>
          </p:cNvSpPr>
          <p:nvPr/>
        </p:nvSpPr>
        <p:spPr bwMode="auto">
          <a:xfrm>
            <a:off x="6380163" y="8693150"/>
            <a:ext cx="406400" cy="29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135" tIns="44277" rIns="90135" bIns="44277" anchor="ctr">
            <a:spAutoFit/>
          </a:bodyPr>
          <a:lstStyle/>
          <a:p>
            <a:pPr algn="r" defTabSz="911225"/>
            <a:fld id="{FA8E72B1-0A4E-4635-B562-A5AE8FE33C2D}" type="slidenum">
              <a:rPr lang="en-US" sz="1400">
                <a:effectLst/>
                <a:latin typeface="Book Antiqua" pitchFamily="18" charset="0"/>
              </a:rPr>
              <a:pPr algn="r" defTabSz="911225"/>
              <a:t>‹#›</a:t>
            </a:fld>
            <a:endParaRPr lang="en-US" sz="1400" dirty="0">
              <a:effectLst/>
              <a:latin typeface="Book Antiqua" pitchFamily="18" charset="0"/>
            </a:endParaRPr>
          </a:p>
        </p:txBody>
      </p:sp>
    </p:spTree>
    <p:extLst>
      <p:ext uri="{BB962C8B-B14F-4D97-AF65-F5344CB8AC3E}">
        <p14:creationId xmlns:p14="http://schemas.microsoft.com/office/powerpoint/2010/main" val="2440751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Book Antiqua"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Book Antiqua"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Book Antiqua"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Book Antiqua"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Book Antiqua"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91683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47863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2502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19837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534096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47861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367925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914682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6950839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615232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58846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7456241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445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4459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1099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FRANCIS</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55</a:t>
            </a:fld>
            <a:endParaRPr lang="en-US" dirty="0"/>
          </a:p>
        </p:txBody>
      </p:sp>
    </p:spTree>
    <p:extLst>
      <p:ext uri="{BB962C8B-B14F-4D97-AF65-F5344CB8AC3E}">
        <p14:creationId xmlns:p14="http://schemas.microsoft.com/office/powerpoint/2010/main" val="12868978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FRANCIS</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56</a:t>
            </a:fld>
            <a:endParaRPr lang="en-US" dirty="0"/>
          </a:p>
        </p:txBody>
      </p:sp>
    </p:spTree>
    <p:extLst>
      <p:ext uri="{BB962C8B-B14F-4D97-AF65-F5344CB8AC3E}">
        <p14:creationId xmlns:p14="http://schemas.microsoft.com/office/powerpoint/2010/main" val="23686556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JULIAN</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57</a:t>
            </a:fld>
            <a:endParaRPr lang="en-US" dirty="0"/>
          </a:p>
        </p:txBody>
      </p:sp>
    </p:spTree>
    <p:extLst>
      <p:ext uri="{BB962C8B-B14F-4D97-AF65-F5344CB8AC3E}">
        <p14:creationId xmlns:p14="http://schemas.microsoft.com/office/powerpoint/2010/main" val="2582694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TONI</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58</a:t>
            </a:fld>
            <a:endParaRPr lang="en-US" dirty="0"/>
          </a:p>
        </p:txBody>
      </p:sp>
    </p:spTree>
    <p:extLst>
      <p:ext uri="{BB962C8B-B14F-4D97-AF65-F5344CB8AC3E}">
        <p14:creationId xmlns:p14="http://schemas.microsoft.com/office/powerpoint/2010/main" val="1602893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JULIAN</a:t>
            </a:r>
            <a:endParaRPr lang="en-US" dirty="0"/>
          </a:p>
        </p:txBody>
      </p:sp>
      <p:sp>
        <p:nvSpPr>
          <p:cNvPr id="4" name="Slide Number Placeholder 3"/>
          <p:cNvSpPr>
            <a:spLocks noGrp="1"/>
          </p:cNvSpPr>
          <p:nvPr>
            <p:ph type="sldNum" sz="quarter" idx="10"/>
          </p:nvPr>
        </p:nvSpPr>
        <p:spPr>
          <a:xfrm>
            <a:off x="3883714" y="8627915"/>
            <a:ext cx="2971112" cy="454184"/>
          </a:xfrm>
          <a:prstGeom prst="rect">
            <a:avLst/>
          </a:prstGeom>
        </p:spPr>
        <p:txBody>
          <a:bodyPr lIns="91083" tIns="45542" rIns="91083" bIns="45542"/>
          <a:lstStyle/>
          <a:p>
            <a:fld id="{BCC0DC15-DA83-46C5-8C5F-9CF9ECE9B1C7}" type="slidenum">
              <a:rPr lang="en-US" smtClean="0"/>
              <a:pPr/>
              <a:t>60</a:t>
            </a:fld>
            <a:endParaRPr lang="en-US" dirty="0"/>
          </a:p>
        </p:txBody>
      </p:sp>
    </p:spTree>
    <p:extLst>
      <p:ext uri="{BB962C8B-B14F-4D97-AF65-F5344CB8AC3E}">
        <p14:creationId xmlns:p14="http://schemas.microsoft.com/office/powerpoint/2010/main" val="10395380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4303641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417574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52279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6237695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71008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2458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797675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189964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8310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387472636"/>
      </p:ext>
    </p:extLst>
  </p:cSld>
  <p:clrMapOvr>
    <a:masterClrMapping/>
  </p:clrMapOvr>
  <p:transition>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4326282"/>
      </p:ext>
    </p:extLst>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6688" y="52388"/>
            <a:ext cx="1943100" cy="56959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52388"/>
            <a:ext cx="5678488" cy="56959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7426706"/>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6951" y="994295"/>
            <a:ext cx="9102348" cy="5299076"/>
          </a:xfrm>
        </p:spPr>
        <p:txBody>
          <a:bodyPr/>
          <a:lstStyle>
            <a:lvl1pPr>
              <a:buSzPct val="13000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4" name="Straight Connector 3"/>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088490204"/>
      </p:ext>
    </p:extLst>
  </p:cSld>
  <p:clrMapOvr>
    <a:masterClrMapping/>
  </p:clrMapOvr>
  <p:transition>
    <p:zoom/>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227993639"/>
      </p:ext>
    </p:extLst>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73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9788" y="1104900"/>
            <a:ext cx="3810000" cy="46434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96905051"/>
      </p:ext>
    </p:extLst>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894952"/>
      </p:ext>
    </p:extLst>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95562282"/>
      </p:ext>
    </p:extLst>
  </p:cSld>
  <p:clrMapOvr>
    <a:masterClrMapping/>
  </p:clrMapOvr>
  <p:transition>
    <p:zoom/>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87810"/>
      </p:ext>
    </p:extLst>
  </p:cSld>
  <p:clrMapOvr>
    <a:masterClrMapping/>
  </p:clrMapOvr>
  <p:transition>
    <p:zoom/>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3577435"/>
      </p:ext>
    </p:extLst>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72300286"/>
      </p:ext>
    </p:extLst>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6620" name="Rectangle 12"/>
          <p:cNvSpPr>
            <a:spLocks noGrp="1" noChangeArrowheads="1"/>
          </p:cNvSpPr>
          <p:nvPr>
            <p:ph type="title"/>
          </p:nvPr>
        </p:nvSpPr>
        <p:spPr bwMode="auto">
          <a:xfrm>
            <a:off x="990663" y="64294"/>
            <a:ext cx="8118636"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dirty="0" smtClean="0"/>
              <a:t>Click to Edit Master Title Style</a:t>
            </a:r>
          </a:p>
        </p:txBody>
      </p:sp>
      <p:sp>
        <p:nvSpPr>
          <p:cNvPr id="196621" name="Rectangle 13"/>
          <p:cNvSpPr>
            <a:spLocks noGrp="1" noChangeArrowheads="1"/>
          </p:cNvSpPr>
          <p:nvPr>
            <p:ph type="body" idx="1"/>
          </p:nvPr>
        </p:nvSpPr>
        <p:spPr bwMode="auto">
          <a:xfrm>
            <a:off x="290286" y="1104900"/>
            <a:ext cx="8526118" cy="5299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196624" name="Rectangle 16"/>
          <p:cNvSpPr>
            <a:spLocks noChangeArrowheads="1"/>
          </p:cNvSpPr>
          <p:nvPr/>
        </p:nvSpPr>
        <p:spPr bwMode="auto">
          <a:xfrm>
            <a:off x="0" y="6547307"/>
            <a:ext cx="427521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l">
              <a:spcBef>
                <a:spcPct val="20000"/>
              </a:spcBef>
              <a:buFontTx/>
              <a:buNone/>
            </a:pPr>
            <a:r>
              <a:rPr lang="en-US" sz="1800" b="0" dirty="0" smtClean="0">
                <a:solidFill>
                  <a:schemeClr val="accent4">
                    <a:lumMod val="10000"/>
                  </a:schemeClr>
                </a:solidFill>
                <a:effectLst/>
                <a:latin typeface="Impact" pitchFamily="34" charset="0"/>
              </a:rPr>
              <a:t>Ardavan  Asef-Vaziri, SOM, COBAE, CSUN 2017</a:t>
            </a:r>
            <a:endParaRPr lang="en-US" sz="1800" b="0" dirty="0">
              <a:solidFill>
                <a:schemeClr val="accent4">
                  <a:lumMod val="10000"/>
                </a:schemeClr>
              </a:solidFill>
              <a:effectLst/>
              <a:latin typeface="Impact" pitchFamily="34" charset="0"/>
            </a:endParaRPr>
          </a:p>
        </p:txBody>
      </p:sp>
      <p:cxnSp>
        <p:nvCxnSpPr>
          <p:cNvPr id="17" name="Straight Connector 16"/>
          <p:cNvCxnSpPr/>
          <p:nvPr userDrawn="1"/>
        </p:nvCxnSpPr>
        <p:spPr bwMode="auto">
          <a:xfrm>
            <a:off x="0" y="6460201"/>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userDrawn="1"/>
        </p:nvCxnSpPr>
        <p:spPr bwMode="auto">
          <a:xfrm>
            <a:off x="0" y="929896"/>
            <a:ext cx="9144000" cy="0"/>
          </a:xfrm>
          <a:prstGeom prst="line">
            <a:avLst/>
          </a:prstGeom>
          <a:solidFill>
            <a:schemeClr val="accent1"/>
          </a:solidFill>
          <a:ln w="7620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 name="TextBox 1"/>
          <p:cNvSpPr txBox="1"/>
          <p:nvPr userDrawn="1"/>
        </p:nvSpPr>
        <p:spPr>
          <a:xfrm>
            <a:off x="8731459" y="6505238"/>
            <a:ext cx="473206" cy="430887"/>
          </a:xfrm>
          <a:prstGeom prst="rect">
            <a:avLst/>
          </a:prstGeom>
          <a:noFill/>
        </p:spPr>
        <p:txBody>
          <a:bodyPr wrap="none" rtlCol="0">
            <a:spAutoFit/>
          </a:bodyPr>
          <a:lstStyle/>
          <a:p>
            <a:fld id="{C1FFCFF9-C897-436F-8A41-3EC000DBAE4F}" type="slidenum">
              <a:rPr lang="en-US" smtClean="0">
                <a:solidFill>
                  <a:schemeClr val="accent4">
                    <a:lumMod val="10000"/>
                  </a:schemeClr>
                </a:solidFill>
                <a:effectLst/>
                <a:latin typeface="Impact" pitchFamily="34" charset="0"/>
              </a:rPr>
              <a:t>‹#›</a:t>
            </a:fld>
            <a:endParaRPr lang="en-US" dirty="0">
              <a:solidFill>
                <a:schemeClr val="accent4">
                  <a:lumMod val="10000"/>
                </a:schemeClr>
              </a:solidFill>
              <a:effectLst/>
              <a:latin typeface="Impact" pitchFamily="34" charset="0"/>
            </a:endParaRPr>
          </a:p>
        </p:txBody>
      </p:sp>
    </p:spTree>
  </p:cSld>
  <p:clrMap bg1="dk2" tx1="lt1" bg2="dk1"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p:zoom/>
  </p:transition>
  <p:timing>
    <p:tnLst>
      <p:par>
        <p:cTn id="1" dur="indefinite" restart="never" nodeType="tmRoot"/>
      </p:par>
    </p:tnLst>
  </p:timing>
  <p:hf hdr="0" ftr="0" dt="0"/>
  <p:txStyles>
    <p:title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p:titleStyle>
    <p:bodyStyle>
      <a:lvl1pPr marL="342900" indent="-342900" algn="l" rtl="0" eaLnBrk="0" fontAlgn="base" hangingPunct="0">
        <a:spcBef>
          <a:spcPct val="20000"/>
        </a:spcBef>
        <a:spcAft>
          <a:spcPct val="0"/>
        </a:spcAft>
        <a:buClr>
          <a:schemeClr val="accent4">
            <a:lumMod val="10000"/>
          </a:schemeClr>
        </a:buClr>
        <a:buSzPct val="15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upload.wikimedia.org/wikipedia/commons/f/f8/Blind_men_and_elephant3.jp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8.emf"/></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google.com/url?sa=i&amp;rct=j&amp;q=clock&amp;source=images&amp;cd=&amp;cad=rja&amp;docid=Dv4aMr7KrwoEDM&amp;tbnid=YFMS18bK6i1fYM:&amp;ved=0CAUQjRw&amp;url=http://theclockmaster.com/&amp;ei=OSsTUf6_C-3RiAL6m4GoCg&amp;bvm=bv.42080656,d.cGE&amp;psig=AFQjCNGktURVzkZ2jA7RlPT6AhsL2zihow&amp;ust=1360296745947365"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www.google.com/url?sa=i&amp;rct=j&amp;q=text+messaging&amp;source=images&amp;cd=&amp;cad=rja&amp;docid=LgZ3-7syl4t0RM&amp;tbnid=8YA9IWfjoj0IfM:&amp;ved=0CAUQjRw&amp;url=http://computer.howstuffworks.com/e-mail-messaging/sms.htm&amp;ei=ibYIUdz-EMOziwKdgoHgDw&amp;bvm=bv.41642243,d.cGE&amp;psig=AFQjCNGOdjIfccjABexeJ1AvH78LEM-3cg&amp;ust=1359611850371412"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Conference1.avi"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www.google.com/#q=How+can+I+measure+quality+of+undergraduate+business+schools" TargetMode="External"/><Relationship Id="rId2" Type="http://schemas.openxmlformats.org/officeDocument/2006/relationships/hyperlink" Target="http://siteresources.worldbank.org/INTAFRREGTOPTEIA/Resources/acad_qual_rank_guide.pdf" TargetMode="Externa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35.emf"/><Relationship Id="rId4" Type="http://schemas.openxmlformats.org/officeDocument/2006/relationships/package" Target="../embeddings/Microsoft_Excel_Worksheet1.xlsx"/></Relationships>
</file>

<file path=ppt/slides/_rels/slide7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33.xml"/><Relationship Id="rId7"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8.jpeg"/><Relationship Id="rId5" Type="http://schemas.openxmlformats.org/officeDocument/2006/relationships/image" Target="../media/image37.emf"/><Relationship Id="rId4" Type="http://schemas.openxmlformats.org/officeDocument/2006/relationships/package" Target="../embeddings/Microsoft_Excel_Worksheet2.xlsx"/></Relationships>
</file>

<file path=ppt/slides/_rels/slide74.xml.rels><?xml version="1.0" encoding="UTF-8" standalone="yes"?>
<Relationships xmlns="http://schemas.openxmlformats.org/package/2006/relationships"><Relationship Id="rId3" Type="http://schemas.openxmlformats.org/officeDocument/2006/relationships/package" Target="../embeddings/Microsoft_Excel_Worksheet3.xlsx"/><Relationship Id="rId7" Type="http://schemas.openxmlformats.org/officeDocument/2006/relationships/image" Target="../media/image41.e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package" Target="../embeddings/Microsoft_Excel_Worksheet4.xlsx"/><Relationship Id="rId5" Type="http://schemas.openxmlformats.org/officeDocument/2006/relationships/image" Target="../media/image42.png"/><Relationship Id="rId4" Type="http://schemas.openxmlformats.org/officeDocument/2006/relationships/image" Target="../media/image40.emf"/></Relationships>
</file>

<file path=ppt/slides/_rels/slide7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7" descr="C:\Users\aa2035\Desktop\Flat%20Oce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66"/>
            <a:ext cx="9144001" cy="685800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4776" y="3318578"/>
            <a:ext cx="9144001" cy="4247317"/>
          </a:xfrm>
          <a:prstGeom prst="rect">
            <a:avLst/>
          </a:prstGeom>
          <a:noFill/>
          <a:ln>
            <a:noFill/>
          </a:ln>
        </p:spPr>
        <p:txBody>
          <a:bodyPr wrap="square" rtlCol="0">
            <a:spAutoFit/>
          </a:bodyPr>
          <a:lstStyle/>
          <a:p>
            <a:r>
              <a:rPr lang="en-US" sz="5400" dirty="0" smtClean="0">
                <a:effectLst/>
                <a:latin typeface="Impact" pitchFamily="34" charset="0"/>
              </a:rPr>
              <a:t>Initiative 2025</a:t>
            </a:r>
          </a:p>
          <a:p>
            <a:r>
              <a:rPr lang="en-US" sz="3600" dirty="0" smtClean="0">
                <a:effectLst/>
                <a:latin typeface="Impact" pitchFamily="34" charset="0"/>
              </a:rPr>
              <a:t>A system Theory &amp; Operations </a:t>
            </a:r>
            <a:r>
              <a:rPr lang="en-US" sz="3600" dirty="0" smtClean="0">
                <a:effectLst/>
                <a:latin typeface="Impact" pitchFamily="34" charset="0"/>
              </a:rPr>
              <a:t>Strategy  </a:t>
            </a:r>
            <a:r>
              <a:rPr lang="en-US" sz="3600" dirty="0" smtClean="0">
                <a:effectLst/>
                <a:latin typeface="Impact" pitchFamily="34" charset="0"/>
              </a:rPr>
              <a:t>Perspective</a:t>
            </a:r>
          </a:p>
          <a:p>
            <a:endParaRPr lang="en-US" sz="3600" dirty="0" smtClean="0">
              <a:effectLst/>
              <a:latin typeface="Impact" pitchFamily="34" charset="0"/>
            </a:endParaRPr>
          </a:p>
          <a:p>
            <a:r>
              <a:rPr lang="en-US" sz="3600" dirty="0" smtClean="0">
                <a:effectLst/>
                <a:latin typeface="Impact" pitchFamily="34" charset="0"/>
              </a:rPr>
              <a:t>Ardavan Asef-Vaziri</a:t>
            </a:r>
          </a:p>
          <a:p>
            <a:r>
              <a:rPr lang="en-US" sz="3600" dirty="0" smtClean="0">
                <a:effectLst/>
                <a:latin typeface="Impact" pitchFamily="34" charset="0"/>
              </a:rPr>
              <a:t>Systems and Operations Management, DN-COBE CSUN</a:t>
            </a:r>
            <a:endParaRPr lang="en-US" sz="3600" dirty="0">
              <a:effectLst/>
              <a:latin typeface="Impact" pitchFamily="34" charset="0"/>
            </a:endParaRPr>
          </a:p>
        </p:txBody>
      </p:sp>
    </p:spTree>
    <p:extLst>
      <p:ext uri="{BB962C8B-B14F-4D97-AF65-F5344CB8AC3E}">
        <p14:creationId xmlns:p14="http://schemas.microsoft.com/office/powerpoint/2010/main" val="5042343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09300" cy="814387"/>
          </a:xfrm>
        </p:spPr>
        <p:txBody>
          <a:bodyPr/>
          <a:lstStyle/>
          <a:p>
            <a:r>
              <a:rPr lang="en-US" sz="3200" dirty="0" smtClean="0"/>
              <a:t>Quality of Human and Capital Resources</a:t>
            </a:r>
            <a:endParaRPr lang="en-US" sz="3200" dirty="0"/>
          </a:p>
        </p:txBody>
      </p:sp>
      <p:pic>
        <p:nvPicPr>
          <p:cNvPr id="4" name="ScheduleAvail">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 y="1123950"/>
            <a:ext cx="8839200" cy="4610100"/>
          </a:xfrm>
          <a:prstGeom prst="rect">
            <a:avLst/>
          </a:prstGeom>
        </p:spPr>
      </p:pic>
    </p:spTree>
    <p:extLst>
      <p:ext uri="{BB962C8B-B14F-4D97-AF65-F5344CB8AC3E}">
        <p14:creationId xmlns:p14="http://schemas.microsoft.com/office/powerpoint/2010/main" val="3787088729"/>
      </p:ext>
    </p:extLst>
  </p:cSld>
  <p:clrMapOvr>
    <a:masterClrMapping/>
  </p:clrMapOvr>
  <p:transition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6234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cxnSp>
        <p:nvCxnSpPr>
          <p:cNvPr id="11" name="Straight Connector 10"/>
          <p:cNvCxnSpPr/>
          <p:nvPr/>
        </p:nvCxnSpPr>
        <p:spPr bwMode="auto">
          <a:xfrm>
            <a:off x="644207" y="142666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99172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Arrow Connector 40"/>
          <p:cNvCxnSpPr/>
          <p:nvPr/>
        </p:nvCxnSpPr>
        <p:spPr bwMode="auto">
          <a:xfrm flipV="1">
            <a:off x="639821" y="1018748"/>
            <a:ext cx="0" cy="497298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3101077" y="5977550"/>
            <a:ext cx="750526" cy="430887"/>
          </a:xfrm>
          <a:prstGeom prst="rect">
            <a:avLst/>
          </a:prstGeom>
          <a:noFill/>
        </p:spPr>
        <p:txBody>
          <a:bodyPr wrap="none" rtlCol="0">
            <a:spAutoFit/>
          </a:bodyPr>
          <a:lstStyle/>
          <a:p>
            <a:r>
              <a:rPr lang="en-US" dirty="0" smtClean="0">
                <a:solidFill>
                  <a:schemeClr val="accent4">
                    <a:lumMod val="10000"/>
                  </a:schemeClr>
                </a:solidFill>
                <a:effectLst/>
                <a:latin typeface="+mn-lt"/>
              </a:rPr>
              <a:t>Cost</a:t>
            </a:r>
            <a:endParaRPr lang="en-US" dirty="0">
              <a:solidFill>
                <a:schemeClr val="accent4">
                  <a:lumMod val="10000"/>
                </a:schemeClr>
              </a:solidFill>
              <a:effectLst/>
              <a:latin typeface="+mn-lt"/>
            </a:endParaRPr>
          </a:p>
        </p:txBody>
      </p:sp>
      <p:sp>
        <p:nvSpPr>
          <p:cNvPr id="27" name="TextBox 26"/>
          <p:cNvSpPr txBox="1"/>
          <p:nvPr/>
        </p:nvSpPr>
        <p:spPr>
          <a:xfrm rot="16200000">
            <a:off x="-2141144" y="346946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28821774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dissolve">
                                      <p:cBhvr>
                                        <p:cTn id="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sp>
        <p:nvSpPr>
          <p:cNvPr id="7" name="TextBox 6"/>
          <p:cNvSpPr txBox="1"/>
          <p:nvPr/>
        </p:nvSpPr>
        <p:spPr>
          <a:xfrm>
            <a:off x="3087266" y="5972449"/>
            <a:ext cx="3847528" cy="430887"/>
          </a:xfrm>
          <a:prstGeom prst="rect">
            <a:avLst/>
          </a:prstGeom>
          <a:noFill/>
        </p:spPr>
        <p:txBody>
          <a:bodyPr wrap="none" rtlCol="0">
            <a:spAutoFit/>
          </a:bodyPr>
          <a:lstStyle/>
          <a:p>
            <a:r>
              <a:rPr lang="en-US" dirty="0" smtClean="0">
                <a:solidFill>
                  <a:schemeClr val="accent4">
                    <a:lumMod val="10000"/>
                  </a:schemeClr>
                </a:solidFill>
                <a:effectLst/>
                <a:latin typeface="+mn-lt"/>
              </a:rPr>
              <a:t>Cost Efficiency:  $36000/Cost</a:t>
            </a:r>
            <a:endParaRPr lang="en-US" dirty="0">
              <a:solidFill>
                <a:schemeClr val="accent4">
                  <a:lumMod val="10000"/>
                </a:schemeClr>
              </a:solidFill>
              <a:effectLst/>
              <a:latin typeface="+mn-lt"/>
            </a:endParaRPr>
          </a:p>
        </p:txBody>
      </p:sp>
      <p:cxnSp>
        <p:nvCxnSpPr>
          <p:cNvPr id="11" name="Straight Connector 10"/>
          <p:cNvCxnSpPr/>
          <p:nvPr/>
        </p:nvCxnSpPr>
        <p:spPr bwMode="auto">
          <a:xfrm>
            <a:off x="644207" y="142666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99172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a:off x="650914" y="5991735"/>
            <a:ext cx="8452178" cy="0"/>
          </a:xfrm>
          <a:prstGeom prst="straightConnector1">
            <a:avLst/>
          </a:prstGeom>
          <a:solidFill>
            <a:schemeClr val="accent1"/>
          </a:solidFill>
          <a:ln w="7620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4" name="TextBox 43"/>
          <p:cNvSpPr txBox="1"/>
          <p:nvPr/>
        </p:nvSpPr>
        <p:spPr>
          <a:xfrm>
            <a:off x="3101077" y="5977550"/>
            <a:ext cx="750526" cy="430887"/>
          </a:xfrm>
          <a:prstGeom prst="rect">
            <a:avLst/>
          </a:prstGeom>
          <a:noFill/>
        </p:spPr>
        <p:txBody>
          <a:bodyPr wrap="none" rtlCol="0">
            <a:spAutoFit/>
          </a:bodyPr>
          <a:lstStyle/>
          <a:p>
            <a:r>
              <a:rPr lang="en-US" dirty="0" smtClean="0">
                <a:solidFill>
                  <a:schemeClr val="accent4">
                    <a:lumMod val="10000"/>
                  </a:schemeClr>
                </a:solidFill>
                <a:effectLst/>
                <a:latin typeface="+mn-lt"/>
              </a:rPr>
              <a:t>Cost</a:t>
            </a:r>
            <a:endParaRPr lang="en-US" dirty="0">
              <a:solidFill>
                <a:schemeClr val="accent4">
                  <a:lumMod val="10000"/>
                </a:schemeClr>
              </a:solidFill>
              <a:effectLst/>
              <a:latin typeface="+mn-lt"/>
            </a:endParaRPr>
          </a:p>
        </p:txBody>
      </p:sp>
      <p:cxnSp>
        <p:nvCxnSpPr>
          <p:cNvPr id="45" name="Straight Arrow Connector 44"/>
          <p:cNvCxnSpPr/>
          <p:nvPr/>
        </p:nvCxnSpPr>
        <p:spPr bwMode="auto">
          <a:xfrm>
            <a:off x="644207" y="5993316"/>
            <a:ext cx="8458885" cy="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639821" y="1018748"/>
            <a:ext cx="0" cy="4972980"/>
          </a:xfrm>
          <a:prstGeom prst="straightConnector1">
            <a:avLst/>
          </a:prstGeom>
          <a:solidFill>
            <a:schemeClr val="accent1"/>
          </a:solidFill>
          <a:ln w="76200" cap="flat" cmpd="sng" algn="ctr">
            <a:solidFill>
              <a:srgbClr val="00B05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 name="TextBox 13"/>
          <p:cNvSpPr txBox="1"/>
          <p:nvPr/>
        </p:nvSpPr>
        <p:spPr>
          <a:xfrm rot="16200000">
            <a:off x="-2141144" y="346946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201390102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dissolv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sp>
        <p:nvSpPr>
          <p:cNvPr id="7" name="TextBox 6"/>
          <p:cNvSpPr txBox="1"/>
          <p:nvPr/>
        </p:nvSpPr>
        <p:spPr>
          <a:xfrm>
            <a:off x="6459636" y="5763605"/>
            <a:ext cx="2037737" cy="430887"/>
          </a:xfrm>
          <a:prstGeom prst="rect">
            <a:avLst/>
          </a:prstGeom>
          <a:noFill/>
        </p:spPr>
        <p:txBody>
          <a:bodyPr wrap="none" rtlCol="0">
            <a:spAutoFit/>
          </a:bodyPr>
          <a:lstStyle/>
          <a:p>
            <a:r>
              <a:rPr lang="en-US" dirty="0" smtClean="0">
                <a:solidFill>
                  <a:schemeClr val="accent4">
                    <a:lumMod val="10000"/>
                  </a:schemeClr>
                </a:solidFill>
                <a:effectLst/>
                <a:latin typeface="+mj-lt"/>
              </a:rPr>
              <a:t>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9" name="Group 38"/>
          <p:cNvGrpSpPr/>
          <p:nvPr/>
        </p:nvGrpSpPr>
        <p:grpSpPr>
          <a:xfrm>
            <a:off x="454591" y="2840218"/>
            <a:ext cx="388098" cy="439302"/>
            <a:chOff x="2393809" y="2689258"/>
            <a:chExt cx="388098" cy="439302"/>
          </a:xfrm>
        </p:grpSpPr>
        <p:sp>
          <p:nvSpPr>
            <p:cNvPr id="22" name="Oval 21"/>
            <p:cNvSpPr/>
            <p:nvPr/>
          </p:nvSpPr>
          <p:spPr bwMode="auto">
            <a:xfrm>
              <a:off x="2394449" y="268925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1" name="TextBox 30"/>
            <p:cNvSpPr txBox="1"/>
            <p:nvPr/>
          </p:nvSpPr>
          <p:spPr>
            <a:xfrm>
              <a:off x="2393809" y="2697673"/>
              <a:ext cx="356188" cy="430887"/>
            </a:xfrm>
            <a:prstGeom prst="rect">
              <a:avLst/>
            </a:prstGeom>
            <a:noFill/>
          </p:spPr>
          <p:txBody>
            <a:bodyPr wrap="none" rtlCol="0">
              <a:spAutoFit/>
            </a:bodyPr>
            <a:lstStyle/>
            <a:p>
              <a:r>
                <a:rPr lang="en-US" dirty="0" smtClean="0">
                  <a:solidFill>
                    <a:schemeClr val="accent4">
                      <a:lumMod val="10000"/>
                    </a:schemeClr>
                  </a:solidFill>
                  <a:effectLst/>
                </a:rPr>
                <a:t>P</a:t>
              </a:r>
              <a:endParaRPr lang="en-US" dirty="0">
                <a:solidFill>
                  <a:schemeClr val="accent4">
                    <a:lumMod val="10000"/>
                  </a:schemeClr>
                </a:solidFill>
                <a:effectLst/>
              </a:endParaRPr>
            </a:p>
          </p:txBody>
        </p:sp>
      </p:grpSp>
      <p:grpSp>
        <p:nvGrpSpPr>
          <p:cNvPr id="36" name="Group 35"/>
          <p:cNvGrpSpPr/>
          <p:nvPr/>
        </p:nvGrpSpPr>
        <p:grpSpPr>
          <a:xfrm>
            <a:off x="466172" y="1415478"/>
            <a:ext cx="394001" cy="442183"/>
            <a:chOff x="3650904" y="1651968"/>
            <a:chExt cx="394001" cy="442183"/>
          </a:xfrm>
        </p:grpSpPr>
        <p:sp>
          <p:nvSpPr>
            <p:cNvPr id="25" name="Oval 24"/>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2" name="TextBox 31"/>
            <p:cNvSpPr txBox="1"/>
            <p:nvPr/>
          </p:nvSpPr>
          <p:spPr>
            <a:xfrm>
              <a:off x="3650904" y="1663264"/>
              <a:ext cx="369012" cy="430887"/>
            </a:xfrm>
            <a:prstGeom prst="rect">
              <a:avLst/>
            </a:prstGeom>
            <a:noFill/>
          </p:spPr>
          <p:txBody>
            <a:bodyPr wrap="none" rtlCol="0">
              <a:spAutoFit/>
            </a:bodyPr>
            <a:lstStyle/>
            <a:p>
              <a:r>
                <a:rPr lang="en-US" dirty="0" smtClean="0">
                  <a:solidFill>
                    <a:schemeClr val="accent4">
                      <a:lumMod val="10000"/>
                    </a:schemeClr>
                  </a:solidFill>
                  <a:effectLst/>
                </a:rPr>
                <a:t>B</a:t>
              </a:r>
              <a:endParaRPr lang="en-US" dirty="0">
                <a:solidFill>
                  <a:schemeClr val="accent4">
                    <a:lumMod val="10000"/>
                  </a:schemeClr>
                </a:solidFill>
                <a:effectLst/>
              </a:endParaRPr>
            </a:p>
          </p:txBody>
        </p:sp>
      </p:grpSp>
      <p:grpSp>
        <p:nvGrpSpPr>
          <p:cNvPr id="35" name="Group 34"/>
          <p:cNvGrpSpPr/>
          <p:nvPr/>
        </p:nvGrpSpPr>
        <p:grpSpPr>
          <a:xfrm>
            <a:off x="476706" y="974188"/>
            <a:ext cx="395085" cy="430887"/>
            <a:chOff x="996984" y="1210678"/>
            <a:chExt cx="395085" cy="430887"/>
          </a:xfrm>
        </p:grpSpPr>
        <p:sp>
          <p:nvSpPr>
            <p:cNvPr id="24" name="Oval 23"/>
            <p:cNvSpPr/>
            <p:nvPr/>
          </p:nvSpPr>
          <p:spPr bwMode="auto">
            <a:xfrm>
              <a:off x="1004611" y="1240685"/>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TextBox 32"/>
            <p:cNvSpPr txBox="1"/>
            <p:nvPr/>
          </p:nvSpPr>
          <p:spPr>
            <a:xfrm>
              <a:off x="996984" y="1210678"/>
              <a:ext cx="343364" cy="430887"/>
            </a:xfrm>
            <a:prstGeom prst="rect">
              <a:avLst/>
            </a:prstGeom>
            <a:noFill/>
          </p:spPr>
          <p:txBody>
            <a:bodyPr wrap="none" rtlCol="0">
              <a:spAutoFit/>
            </a:bodyPr>
            <a:lstStyle/>
            <a:p>
              <a:r>
                <a:rPr lang="en-US" dirty="0" smtClean="0">
                  <a:solidFill>
                    <a:schemeClr val="accent4">
                      <a:lumMod val="10000"/>
                    </a:schemeClr>
                  </a:solidFill>
                  <a:effectLst/>
                </a:rPr>
                <a:t>S</a:t>
              </a:r>
              <a:endParaRPr lang="en-US" dirty="0">
                <a:solidFill>
                  <a:schemeClr val="accent4">
                    <a:lumMod val="10000"/>
                  </a:schemeClr>
                </a:solidFill>
                <a:effectLst/>
              </a:endParaRPr>
            </a:p>
          </p:txBody>
        </p:sp>
      </p:grpSp>
      <p:grpSp>
        <p:nvGrpSpPr>
          <p:cNvPr id="38" name="Group 37"/>
          <p:cNvGrpSpPr/>
          <p:nvPr/>
        </p:nvGrpSpPr>
        <p:grpSpPr>
          <a:xfrm>
            <a:off x="477623" y="4574424"/>
            <a:ext cx="387458" cy="430887"/>
            <a:chOff x="4254265" y="4901399"/>
            <a:chExt cx="387458" cy="430887"/>
          </a:xfrm>
        </p:grpSpPr>
        <p:sp>
          <p:nvSpPr>
            <p:cNvPr id="23" name="Oval 22"/>
            <p:cNvSpPr/>
            <p:nvPr/>
          </p:nvSpPr>
          <p:spPr bwMode="auto">
            <a:xfrm>
              <a:off x="4254265" y="4944561"/>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4" name="TextBox 33"/>
            <p:cNvSpPr txBox="1"/>
            <p:nvPr/>
          </p:nvSpPr>
          <p:spPr>
            <a:xfrm>
              <a:off x="4256941" y="4901399"/>
              <a:ext cx="354584" cy="430887"/>
            </a:xfrm>
            <a:prstGeom prst="rect">
              <a:avLst/>
            </a:prstGeom>
            <a:noFill/>
          </p:spPr>
          <p:txBody>
            <a:bodyPr wrap="none" rtlCol="0">
              <a:spAutoFit/>
            </a:bodyPr>
            <a:lstStyle/>
            <a:p>
              <a:r>
                <a:rPr lang="en-US" dirty="0">
                  <a:solidFill>
                    <a:schemeClr val="accent4">
                      <a:lumMod val="10000"/>
                    </a:schemeClr>
                  </a:solidFill>
                  <a:effectLst/>
                </a:rPr>
                <a:t>L</a:t>
              </a:r>
            </a:p>
          </p:txBody>
        </p:sp>
      </p:grpSp>
      <p:grpSp>
        <p:nvGrpSpPr>
          <p:cNvPr id="14" name="Group 13"/>
          <p:cNvGrpSpPr/>
          <p:nvPr/>
        </p:nvGrpSpPr>
        <p:grpSpPr>
          <a:xfrm>
            <a:off x="603345" y="3246035"/>
            <a:ext cx="5856291" cy="2543061"/>
            <a:chOff x="288025" y="3482525"/>
            <a:chExt cx="6187377" cy="2543061"/>
          </a:xfrm>
        </p:grpSpPr>
        <p:cxnSp>
          <p:nvCxnSpPr>
            <p:cNvPr id="4" name="Straight Connector 3"/>
            <p:cNvCxnSpPr/>
            <p:nvPr/>
          </p:nvCxnSpPr>
          <p:spPr bwMode="auto">
            <a:xfrm>
              <a:off x="319024" y="3482525"/>
              <a:ext cx="0" cy="254306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88025" y="5991728"/>
              <a:ext cx="618737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p:cNvSpPr/>
          <p:nvPr/>
        </p:nvSpPr>
        <p:spPr bwMode="auto">
          <a:xfrm>
            <a:off x="646530" y="3251113"/>
            <a:ext cx="5835581" cy="2506451"/>
          </a:xfrm>
          <a:prstGeom prst="rect">
            <a:avLst/>
          </a:prstGeom>
          <a:noFill/>
          <a:ln w="76200"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7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grpSp>
        <p:nvGrpSpPr>
          <p:cNvPr id="42" name="Group 41"/>
          <p:cNvGrpSpPr/>
          <p:nvPr/>
        </p:nvGrpSpPr>
        <p:grpSpPr>
          <a:xfrm>
            <a:off x="180694" y="3060056"/>
            <a:ext cx="954108" cy="740853"/>
            <a:chOff x="5998348" y="3002084"/>
            <a:chExt cx="954108" cy="740853"/>
          </a:xfrm>
        </p:grpSpPr>
        <p:sp>
          <p:nvSpPr>
            <p:cNvPr id="43" name="Oval 42"/>
            <p:cNvSpPr/>
            <p:nvPr/>
          </p:nvSpPr>
          <p:spPr bwMode="auto">
            <a:xfrm>
              <a:off x="6263746" y="3002084"/>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TextBox 44"/>
            <p:cNvSpPr txBox="1"/>
            <p:nvPr/>
          </p:nvSpPr>
          <p:spPr>
            <a:xfrm>
              <a:off x="5998348" y="3312050"/>
              <a:ext cx="954108" cy="430887"/>
            </a:xfrm>
            <a:prstGeom prst="rect">
              <a:avLst/>
            </a:prstGeom>
            <a:noFill/>
          </p:spPr>
          <p:txBody>
            <a:bodyPr wrap="none" rtlCol="0">
              <a:spAutoFit/>
            </a:bodyPr>
            <a:lstStyle/>
            <a:p>
              <a:r>
                <a:rPr lang="en-US" dirty="0" smtClean="0">
                  <a:solidFill>
                    <a:schemeClr val="accent4">
                      <a:lumMod val="10000"/>
                    </a:schemeClr>
                  </a:solidFill>
                  <a:effectLst/>
                </a:rPr>
                <a:t>CSUN</a:t>
              </a:r>
              <a:endParaRPr lang="en-US" dirty="0">
                <a:solidFill>
                  <a:schemeClr val="accent4">
                    <a:lumMod val="10000"/>
                  </a:schemeClr>
                </a:solidFill>
                <a:effectLst/>
              </a:endParaRPr>
            </a:p>
          </p:txBody>
        </p:sp>
      </p:grpSp>
      <p:sp>
        <p:nvSpPr>
          <p:cNvPr id="3" name="TextBox 2"/>
          <p:cNvSpPr txBox="1"/>
          <p:nvPr/>
        </p:nvSpPr>
        <p:spPr>
          <a:xfrm>
            <a:off x="-1" y="6046732"/>
            <a:ext cx="9212581" cy="369332"/>
          </a:xfrm>
          <a:prstGeom prst="rect">
            <a:avLst/>
          </a:prstGeom>
          <a:noFill/>
        </p:spPr>
        <p:txBody>
          <a:bodyPr wrap="square" rtlCol="0">
            <a:spAutoFit/>
          </a:bodyPr>
          <a:lstStyle/>
          <a:p>
            <a:pPr algn="l"/>
            <a:r>
              <a:rPr lang="en-US" sz="1800" dirty="0" smtClean="0">
                <a:solidFill>
                  <a:schemeClr val="accent4">
                    <a:lumMod val="10000"/>
                  </a:schemeClr>
                </a:solidFill>
                <a:effectLst/>
                <a:latin typeface="Book Antiqua" panose="02040602050305030304" pitchFamily="18" charset="0"/>
              </a:rPr>
              <a:t>S ≈ 1, P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1, B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 3, N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3, CSUN </a:t>
            </a:r>
            <a:r>
              <a:rPr lang="en-US" sz="1800" dirty="0">
                <a:solidFill>
                  <a:schemeClr val="accent4">
                    <a:lumMod val="10000"/>
                  </a:schemeClr>
                </a:solidFill>
                <a:effectLst/>
                <a:latin typeface="Book Antiqua" panose="02040602050305030304" pitchFamily="18" charset="0"/>
              </a:rPr>
              <a:t>≈ </a:t>
            </a:r>
            <a:r>
              <a:rPr lang="en-US" sz="1800" dirty="0" smtClean="0">
                <a:solidFill>
                  <a:schemeClr val="accent4">
                    <a:lumMod val="10000"/>
                  </a:schemeClr>
                </a:solidFill>
                <a:effectLst/>
                <a:latin typeface="Book Antiqua" panose="02040602050305030304" pitchFamily="18" charset="0"/>
              </a:rPr>
              <a:t>6. Money Magazine </a:t>
            </a:r>
            <a:r>
              <a:rPr lang="en-US" sz="1800" dirty="0" smtClean="0">
                <a:solidFill>
                  <a:schemeClr val="accent4">
                    <a:lumMod val="10000"/>
                  </a:schemeClr>
                </a:solidFill>
                <a:effectLst/>
                <a:latin typeface="Book Antiqua" panose="02040602050305030304" pitchFamily="18" charset="0"/>
                <a:sym typeface="Wingdings" panose="05000000000000000000" pitchFamily="2" charset="2"/>
              </a:rPr>
              <a:t> one of the top 10 money valued</a:t>
            </a:r>
            <a:endParaRPr lang="en-US" sz="1800" dirty="0">
              <a:solidFill>
                <a:schemeClr val="accent4">
                  <a:lumMod val="10000"/>
                </a:schemeClr>
              </a:solidFill>
              <a:effectLst/>
              <a:latin typeface="Book Antiqua" panose="02040602050305030304" pitchFamily="18" charset="0"/>
            </a:endParaRPr>
          </a:p>
        </p:txBody>
      </p:sp>
      <p:grpSp>
        <p:nvGrpSpPr>
          <p:cNvPr id="28" name="Group 27"/>
          <p:cNvGrpSpPr/>
          <p:nvPr/>
        </p:nvGrpSpPr>
        <p:grpSpPr>
          <a:xfrm>
            <a:off x="447695" y="2147248"/>
            <a:ext cx="392398" cy="430887"/>
            <a:chOff x="3652507" y="1644214"/>
            <a:chExt cx="392398" cy="430887"/>
          </a:xfrm>
        </p:grpSpPr>
        <p:sp>
          <p:nvSpPr>
            <p:cNvPr id="29" name="Oval 28"/>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TextBox 36"/>
            <p:cNvSpPr txBox="1"/>
            <p:nvPr/>
          </p:nvSpPr>
          <p:spPr>
            <a:xfrm>
              <a:off x="3652507" y="1644214"/>
              <a:ext cx="365806" cy="430887"/>
            </a:xfrm>
            <a:prstGeom prst="rect">
              <a:avLst/>
            </a:prstGeom>
            <a:noFill/>
          </p:spPr>
          <p:txBody>
            <a:bodyPr wrap="none" rtlCol="0">
              <a:spAutoFit/>
            </a:bodyPr>
            <a:lstStyle/>
            <a:p>
              <a:r>
                <a:rPr lang="en-US" dirty="0" smtClean="0">
                  <a:solidFill>
                    <a:schemeClr val="accent4">
                      <a:lumMod val="10000"/>
                    </a:schemeClr>
                  </a:solidFill>
                  <a:effectLst/>
                </a:rPr>
                <a:t>C</a:t>
              </a:r>
              <a:endParaRPr lang="en-US" dirty="0">
                <a:solidFill>
                  <a:schemeClr val="accent4">
                    <a:lumMod val="10000"/>
                  </a:schemeClr>
                </a:solidFill>
                <a:effectLst/>
              </a:endParaRPr>
            </a:p>
          </p:txBody>
        </p:sp>
      </p:grpSp>
      <p:sp>
        <p:nvSpPr>
          <p:cNvPr id="40" name="TextBox 39"/>
          <p:cNvSpPr txBox="1"/>
          <p:nvPr/>
        </p:nvSpPr>
        <p:spPr>
          <a:xfrm>
            <a:off x="5181548" y="1669454"/>
            <a:ext cx="3025187" cy="1107996"/>
          </a:xfrm>
          <a:prstGeom prst="rect">
            <a:avLst/>
          </a:prstGeom>
          <a:noFill/>
        </p:spPr>
        <p:txBody>
          <a:bodyPr wrap="none" rtlCol="0">
            <a:spAutoFit/>
          </a:bodyPr>
          <a:lstStyle/>
          <a:p>
            <a:pPr algn="l"/>
            <a:r>
              <a:rPr lang="en-US" dirty="0" smtClean="0">
                <a:solidFill>
                  <a:schemeClr val="accent4">
                    <a:lumMod val="10000"/>
                  </a:schemeClr>
                </a:solidFill>
                <a:effectLst/>
                <a:latin typeface="+mn-lt"/>
              </a:rPr>
              <a:t>World</a:t>
            </a:r>
          </a:p>
          <a:p>
            <a:pPr algn="l"/>
            <a:r>
              <a:rPr lang="en-US" dirty="0" smtClean="0">
                <a:solidFill>
                  <a:schemeClr val="accent4">
                    <a:lumMod val="10000"/>
                  </a:schemeClr>
                </a:solidFill>
                <a:effectLst/>
                <a:latin typeface="+mn-lt"/>
              </a:rPr>
              <a:t>           Class</a:t>
            </a:r>
          </a:p>
          <a:p>
            <a:pPr algn="l"/>
            <a:r>
              <a:rPr lang="en-US" dirty="0" smtClean="0">
                <a:solidFill>
                  <a:schemeClr val="accent4">
                    <a:lumMod val="10000"/>
                  </a:schemeClr>
                </a:solidFill>
                <a:effectLst/>
                <a:latin typeface="+mn-lt"/>
              </a:rPr>
              <a:t>                   Universities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78125846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2.5E-6 3.7037E-7 L 0.34844 0.00231 " pathEditMode="relative" rAng="0" ptsTypes="AA">
                                      <p:cBhvr>
                                        <p:cTn id="6" dur="1000" fill="hold"/>
                                        <p:tgtEl>
                                          <p:spTgt spid="38"/>
                                        </p:tgtEl>
                                        <p:attrNameLst>
                                          <p:attrName>ppt_x</p:attrName>
                                          <p:attrName>ppt_y</p:attrName>
                                        </p:attrNameLst>
                                      </p:cBhvr>
                                      <p:rCtr x="17413" y="116"/>
                                    </p:animMotion>
                                  </p:childTnLst>
                                </p:cTn>
                              </p:par>
                            </p:childTnLst>
                          </p:cTn>
                        </p:par>
                      </p:childTnLst>
                    </p:cTn>
                  </p:par>
                  <p:par>
                    <p:cTn id="7" fill="hold">
                      <p:stCondLst>
                        <p:cond delay="indefinite"/>
                      </p:stCondLst>
                      <p:childTnLst>
                        <p:par>
                          <p:cTn id="8" fill="hold">
                            <p:stCondLst>
                              <p:cond delay="0"/>
                            </p:stCondLst>
                            <p:childTnLst>
                              <p:par>
                                <p:cTn id="9" presetID="63" presetClass="path" presetSubtype="0" accel="50000" decel="50000" fill="hold" nodeType="clickEffect">
                                  <p:stCondLst>
                                    <p:cond delay="0"/>
                                  </p:stCondLst>
                                  <p:childTnLst>
                                    <p:animMotion origin="layout" path="M -3.05556E-6 1.11111E-6 L 0.08108 0.00694 " pathEditMode="relative" rAng="0" ptsTypes="AA">
                                      <p:cBhvr>
                                        <p:cTn id="10" dur="1000" fill="hold"/>
                                        <p:tgtEl>
                                          <p:spTgt spid="39"/>
                                        </p:tgtEl>
                                        <p:attrNameLst>
                                          <p:attrName>ppt_x</p:attrName>
                                          <p:attrName>ppt_y</p:attrName>
                                        </p:attrNameLst>
                                      </p:cBhvr>
                                      <p:rCtr x="4045" y="347"/>
                                    </p:animMotion>
                                  </p:childTnLst>
                                </p:cTn>
                              </p:par>
                            </p:childTnLst>
                          </p:cTn>
                        </p:par>
                      </p:childTnLst>
                    </p:cTn>
                  </p:par>
                  <p:par>
                    <p:cTn id="11" fill="hold">
                      <p:stCondLst>
                        <p:cond delay="indefinite"/>
                      </p:stCondLst>
                      <p:childTnLst>
                        <p:par>
                          <p:cTn id="12" fill="hold">
                            <p:stCondLst>
                              <p:cond delay="0"/>
                            </p:stCondLst>
                            <p:childTnLst>
                              <p:par>
                                <p:cTn id="13" presetID="63" presetClass="path" presetSubtype="0" accel="50000" decel="50000" fill="hold" nodeType="clickEffect">
                                  <p:stCondLst>
                                    <p:cond delay="0"/>
                                  </p:stCondLst>
                                  <p:childTnLst>
                                    <p:animMotion origin="layout" path="M -2.5E-6 -4.44444E-6 L 0.06823 0.00186 " pathEditMode="relative" rAng="0" ptsTypes="AA">
                                      <p:cBhvr>
                                        <p:cTn id="14" dur="1000" fill="hold"/>
                                        <p:tgtEl>
                                          <p:spTgt spid="28"/>
                                        </p:tgtEl>
                                        <p:attrNameLst>
                                          <p:attrName>ppt_x</p:attrName>
                                          <p:attrName>ppt_y</p:attrName>
                                        </p:attrNameLst>
                                      </p:cBhvr>
                                      <p:rCtr x="3403" y="93"/>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2.77778E-6 3.7037E-6 L 0.34827 3.7037E-6 " pathEditMode="relative" rAng="0" ptsTypes="AA">
                                      <p:cBhvr>
                                        <p:cTn id="18" dur="1000" fill="hold"/>
                                        <p:tgtEl>
                                          <p:spTgt spid="36"/>
                                        </p:tgtEl>
                                        <p:attrNameLst>
                                          <p:attrName>ppt_x</p:attrName>
                                          <p:attrName>ppt_y</p:attrName>
                                        </p:attrNameLst>
                                      </p:cBhvr>
                                      <p:rCtr x="17413" y="0"/>
                                    </p:animMotion>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2.77778E-7 -1.11111E-6 L 0.06215 -0.00231 " pathEditMode="relative" rAng="0" ptsTypes="AA">
                                      <p:cBhvr>
                                        <p:cTn id="22" dur="1000" fill="hold"/>
                                        <p:tgtEl>
                                          <p:spTgt spid="35"/>
                                        </p:tgtEl>
                                        <p:attrNameLst>
                                          <p:attrName>ppt_x</p:attrName>
                                          <p:attrName>ppt_y</p:attrName>
                                        </p:attrNameLst>
                                      </p:cBhvr>
                                      <p:rCtr x="3108" y="-116"/>
                                    </p:animMotion>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5E-6 -2.22222E-6 L 0.63803 -2.22222E-6 " pathEditMode="relative" rAng="0" ptsTypes="AA">
                                      <p:cBhvr>
                                        <p:cTn id="26" dur="1000" fill="hold"/>
                                        <p:tgtEl>
                                          <p:spTgt spid="42"/>
                                        </p:tgtEl>
                                        <p:attrNameLst>
                                          <p:attrName>ppt_x</p:attrName>
                                          <p:attrName>ppt_y</p:attrName>
                                        </p:attrNameLst>
                                      </p:cBhvr>
                                      <p:rCtr x="31892" y="0"/>
                                    </p:animMotion>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dissolve">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r>
              <a:rPr lang="en-US" sz="3200" dirty="0" smtClean="0"/>
              <a:t>Competing Edges and Process </a:t>
            </a:r>
            <a:r>
              <a:rPr lang="en-US" sz="3200" dirty="0"/>
              <a:t>Competencies</a:t>
            </a:r>
            <a:endParaRPr lang="en-US" sz="3200" dirty="0">
              <a:effectLst/>
            </a:endParaRPr>
          </a:p>
        </p:txBody>
      </p:sp>
      <p:sp>
        <p:nvSpPr>
          <p:cNvPr id="5" name="Rectangle 3"/>
          <p:cNvSpPr>
            <a:spLocks noChangeArrowheads="1"/>
          </p:cNvSpPr>
          <p:nvPr/>
        </p:nvSpPr>
        <p:spPr bwMode="auto">
          <a:xfrm>
            <a:off x="358775" y="1243708"/>
            <a:ext cx="8497888" cy="755650"/>
          </a:xfrm>
          <a:prstGeom prst="rect">
            <a:avLst/>
          </a:prstGeom>
          <a:noFill/>
          <a:ln w="9525">
            <a:noFill/>
            <a:miter lim="800000"/>
            <a:headEnd/>
            <a:tailEnd/>
          </a:ln>
        </p:spPr>
        <p:txBody>
          <a:bodyPr lIns="92075" tIns="46038" rIns="92075" bIns="46038"/>
          <a:lstStyle/>
          <a:p>
            <a:pPr>
              <a:spcBef>
                <a:spcPct val="20000"/>
              </a:spcBef>
              <a:buClr>
                <a:srgbClr val="000000"/>
              </a:buClr>
              <a:buSzPct val="80000"/>
              <a:buFont typeface="Wingdings" pitchFamily="2" charset="2"/>
              <a:buNone/>
            </a:pP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6" name="Text Box 4"/>
          <p:cNvSpPr txBox="1">
            <a:spLocks noChangeArrowheads="1"/>
          </p:cNvSpPr>
          <p:nvPr/>
        </p:nvSpPr>
        <p:spPr bwMode="auto">
          <a:xfrm>
            <a:off x="809097" y="2835456"/>
            <a:ext cx="2484438" cy="369888"/>
          </a:xfrm>
          <a:prstGeom prst="rect">
            <a:avLst/>
          </a:prstGeom>
          <a:noFill/>
          <a:ln w="28575">
            <a:solidFill>
              <a:schemeClr val="accent4">
                <a:lumMod val="10000"/>
              </a:schemeClr>
            </a:solid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rPr>
              <a:t>Process </a:t>
            </a:r>
            <a:r>
              <a:rPr lang="en-US" sz="1800" dirty="0" smtClean="0">
                <a:solidFill>
                  <a:schemeClr val="accent4">
                    <a:lumMod val="10000"/>
                  </a:schemeClr>
                </a:solidFill>
                <a:effectLst/>
                <a:latin typeface="+mn-lt"/>
                <a:ea typeface="Arial Unicode MS" pitchFamily="34" charset="-128"/>
                <a:cs typeface="Arial Unicode MS" pitchFamily="34" charset="-128"/>
              </a:rPr>
              <a:t>Competencies</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7" name="Rectangle 8"/>
          <p:cNvSpPr>
            <a:spLocks noChangeArrowheads="1"/>
          </p:cNvSpPr>
          <p:nvPr/>
        </p:nvSpPr>
        <p:spPr bwMode="auto">
          <a:xfrm>
            <a:off x="429497" y="1761996"/>
            <a:ext cx="3176588" cy="369887"/>
          </a:xfrm>
          <a:prstGeom prst="rect">
            <a:avLst/>
          </a:prstGeom>
          <a:noFill/>
          <a:ln w="28575">
            <a:solidFill>
              <a:schemeClr val="accent4">
                <a:lumMod val="10000"/>
              </a:schemeClr>
            </a:solid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rPr>
              <a:t>Customer Value Proposition</a:t>
            </a:r>
          </a:p>
        </p:txBody>
      </p:sp>
      <p:sp>
        <p:nvSpPr>
          <p:cNvPr id="8" name="Rectangle 11"/>
          <p:cNvSpPr>
            <a:spLocks noChangeArrowheads="1"/>
          </p:cNvSpPr>
          <p:nvPr/>
        </p:nvSpPr>
        <p:spPr bwMode="auto">
          <a:xfrm>
            <a:off x="6033016" y="1645219"/>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Stakeholders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0" name="Text Box 15"/>
          <p:cNvSpPr txBox="1">
            <a:spLocks noChangeArrowheads="1"/>
          </p:cNvSpPr>
          <p:nvPr/>
        </p:nvSpPr>
        <p:spPr bwMode="auto">
          <a:xfrm>
            <a:off x="6033016" y="2800111"/>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Value Chain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3" name="Oval 18"/>
          <p:cNvSpPr>
            <a:spLocks noChangeArrowheads="1"/>
          </p:cNvSpPr>
          <p:nvPr/>
        </p:nvSpPr>
        <p:spPr bwMode="auto">
          <a:xfrm>
            <a:off x="69353" y="1063278"/>
            <a:ext cx="3819416" cy="2586037"/>
          </a:xfrm>
          <a:prstGeom prst="ellipse">
            <a:avLst/>
          </a:prstGeom>
          <a:noFill/>
          <a:ln w="38100">
            <a:solidFill>
              <a:schemeClr val="accent4">
                <a:lumMod val="10000"/>
              </a:schemeClr>
            </a:solidFill>
            <a:prstDash val="sysDash"/>
            <a:round/>
            <a:headEnd/>
            <a:tailEnd/>
          </a:ln>
        </p:spPr>
        <p:txBody>
          <a:bodyPr wrap="none" anchor="ctr"/>
          <a:lstStyle/>
          <a:p>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4" name="Text Box 39"/>
          <p:cNvSpPr txBox="1">
            <a:spLocks noChangeArrowheads="1"/>
          </p:cNvSpPr>
          <p:nvPr/>
        </p:nvSpPr>
        <p:spPr bwMode="auto">
          <a:xfrm rot="5400000">
            <a:off x="7318703" y="2477880"/>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5" name="Text Box 41"/>
          <p:cNvSpPr txBox="1">
            <a:spLocks noChangeArrowheads="1"/>
          </p:cNvSpPr>
          <p:nvPr/>
        </p:nvSpPr>
        <p:spPr bwMode="auto">
          <a:xfrm>
            <a:off x="5635605" y="1730434"/>
            <a:ext cx="504825" cy="369888"/>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6" name="Text Box 42"/>
          <p:cNvSpPr txBox="1">
            <a:spLocks noChangeArrowheads="1"/>
          </p:cNvSpPr>
          <p:nvPr/>
        </p:nvSpPr>
        <p:spPr bwMode="auto">
          <a:xfrm rot="10800000">
            <a:off x="3683811" y="1738292"/>
            <a:ext cx="504825" cy="368300"/>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7" name="Text Box 43"/>
          <p:cNvSpPr txBox="1">
            <a:spLocks noChangeArrowheads="1"/>
          </p:cNvSpPr>
          <p:nvPr/>
        </p:nvSpPr>
        <p:spPr bwMode="auto">
          <a:xfrm rot="13474385" flipV="1">
            <a:off x="3532889" y="34201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8" name="Text Box 44"/>
          <p:cNvSpPr txBox="1">
            <a:spLocks noChangeArrowheads="1"/>
          </p:cNvSpPr>
          <p:nvPr/>
        </p:nvSpPr>
        <p:spPr bwMode="auto">
          <a:xfrm rot="5400000">
            <a:off x="1776382" y="2441150"/>
            <a:ext cx="496887"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9" name="Text Box 7"/>
          <p:cNvSpPr txBox="1">
            <a:spLocks noChangeArrowheads="1"/>
          </p:cNvSpPr>
          <p:nvPr/>
        </p:nvSpPr>
        <p:spPr bwMode="auto">
          <a:xfrm rot="2664736">
            <a:off x="5302032"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Flow Time</a:t>
            </a:r>
          </a:p>
        </p:txBody>
      </p:sp>
      <p:sp>
        <p:nvSpPr>
          <p:cNvPr id="20" name="Text Box 5"/>
          <p:cNvSpPr txBox="1">
            <a:spLocks noChangeArrowheads="1"/>
          </p:cNvSpPr>
          <p:nvPr/>
        </p:nvSpPr>
        <p:spPr bwMode="auto">
          <a:xfrm rot="2569721">
            <a:off x="4389656" y="5770074"/>
            <a:ext cx="1009650" cy="257956"/>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Quality </a:t>
            </a:r>
          </a:p>
        </p:txBody>
      </p:sp>
      <p:sp>
        <p:nvSpPr>
          <p:cNvPr id="21" name="AutoShape 6"/>
          <p:cNvSpPr>
            <a:spLocks noChangeArrowheads="1"/>
          </p:cNvSpPr>
          <p:nvPr/>
        </p:nvSpPr>
        <p:spPr bwMode="auto">
          <a:xfrm>
            <a:off x="4525963" y="4263133"/>
            <a:ext cx="2163762" cy="2063750"/>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2" name="Text Box 8"/>
          <p:cNvSpPr txBox="1">
            <a:spLocks noChangeArrowheads="1"/>
          </p:cNvSpPr>
          <p:nvPr/>
        </p:nvSpPr>
        <p:spPr bwMode="auto">
          <a:xfrm rot="-2698385">
            <a:off x="4554582" y="4497061"/>
            <a:ext cx="684212" cy="369888"/>
          </a:xfrm>
          <a:prstGeom prst="rect">
            <a:avLst/>
          </a:prstGeom>
          <a:noFill/>
          <a:ln w="9525">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rPr>
              <a:t>Cost</a:t>
            </a:r>
          </a:p>
        </p:txBody>
      </p:sp>
      <p:sp>
        <p:nvSpPr>
          <p:cNvPr id="26" name="Text Box 43"/>
          <p:cNvSpPr txBox="1">
            <a:spLocks noChangeArrowheads="1"/>
          </p:cNvSpPr>
          <p:nvPr/>
        </p:nvSpPr>
        <p:spPr bwMode="auto">
          <a:xfrm rot="13474385" flipV="1">
            <a:off x="3685289" y="35725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7" name="Text Box 43"/>
          <p:cNvSpPr txBox="1">
            <a:spLocks noChangeArrowheads="1"/>
          </p:cNvSpPr>
          <p:nvPr/>
        </p:nvSpPr>
        <p:spPr bwMode="auto">
          <a:xfrm rot="13474385" flipV="1">
            <a:off x="3837689" y="37249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9" name="Text Box 9"/>
          <p:cNvSpPr txBox="1">
            <a:spLocks noChangeArrowheads="1"/>
          </p:cNvSpPr>
          <p:nvPr/>
        </p:nvSpPr>
        <p:spPr bwMode="auto">
          <a:xfrm rot="18967412">
            <a:off x="5398006" y="5683547"/>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sp>
        <p:nvSpPr>
          <p:cNvPr id="28" name="Text Box 39"/>
          <p:cNvSpPr txBox="1">
            <a:spLocks noChangeArrowheads="1"/>
          </p:cNvSpPr>
          <p:nvPr/>
        </p:nvSpPr>
        <p:spPr bwMode="auto">
          <a:xfrm rot="16200000">
            <a:off x="7333447" y="2201471"/>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3" name="Text Box 43"/>
          <p:cNvSpPr txBox="1">
            <a:spLocks noChangeArrowheads="1"/>
          </p:cNvSpPr>
          <p:nvPr/>
        </p:nvSpPr>
        <p:spPr bwMode="auto">
          <a:xfrm rot="13474385" flipV="1">
            <a:off x="3990089" y="38773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4" name="Text Box 43"/>
          <p:cNvSpPr txBox="1">
            <a:spLocks noChangeArrowheads="1"/>
          </p:cNvSpPr>
          <p:nvPr/>
        </p:nvSpPr>
        <p:spPr bwMode="auto">
          <a:xfrm rot="13474385" flipV="1">
            <a:off x="4142489" y="40297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5" name="Text Box 43"/>
          <p:cNvSpPr txBox="1">
            <a:spLocks noChangeArrowheads="1"/>
          </p:cNvSpPr>
          <p:nvPr/>
        </p:nvSpPr>
        <p:spPr bwMode="auto">
          <a:xfrm rot="13474385" flipV="1">
            <a:off x="4294889" y="4182170"/>
            <a:ext cx="471488" cy="369888"/>
          </a:xfrm>
          <a:prstGeom prst="rect">
            <a:avLst/>
          </a:prstGeom>
          <a:noFill/>
          <a:ln w="9525" algn="ctr">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30" name="Rectangle 11"/>
          <p:cNvSpPr>
            <a:spLocks noChangeArrowheads="1"/>
          </p:cNvSpPr>
          <p:nvPr/>
        </p:nvSpPr>
        <p:spPr bwMode="auto">
          <a:xfrm>
            <a:off x="7609403" y="1633296"/>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Customer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1" name="Text Box 15"/>
          <p:cNvSpPr txBox="1">
            <a:spLocks noChangeArrowheads="1"/>
          </p:cNvSpPr>
          <p:nvPr/>
        </p:nvSpPr>
        <p:spPr bwMode="auto">
          <a:xfrm>
            <a:off x="7609404" y="2811694"/>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Financial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8" name="Text Box 4"/>
          <p:cNvSpPr txBox="1">
            <a:spLocks noChangeArrowheads="1"/>
          </p:cNvSpPr>
          <p:nvPr/>
        </p:nvSpPr>
        <p:spPr bwMode="auto">
          <a:xfrm>
            <a:off x="4080502" y="1981190"/>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Expectations</a:t>
            </a:r>
          </a:p>
        </p:txBody>
      </p:sp>
      <p:sp>
        <p:nvSpPr>
          <p:cNvPr id="39" name="Text Box 4"/>
          <p:cNvSpPr txBox="1">
            <a:spLocks noChangeArrowheads="1"/>
          </p:cNvSpPr>
          <p:nvPr/>
        </p:nvSpPr>
        <p:spPr bwMode="auto">
          <a:xfrm>
            <a:off x="4080502" y="1492085"/>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Perceptions</a:t>
            </a:r>
          </a:p>
        </p:txBody>
      </p:sp>
      <p:sp>
        <p:nvSpPr>
          <p:cNvPr id="40" name="Text Box 44"/>
          <p:cNvSpPr txBox="1">
            <a:spLocks noChangeArrowheads="1"/>
          </p:cNvSpPr>
          <p:nvPr/>
        </p:nvSpPr>
        <p:spPr bwMode="auto">
          <a:xfrm rot="5400000">
            <a:off x="1771122" y="2215166"/>
            <a:ext cx="496887"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3" name="Text Box 7"/>
          <p:cNvSpPr txBox="1">
            <a:spLocks noChangeArrowheads="1"/>
          </p:cNvSpPr>
          <p:nvPr/>
        </p:nvSpPr>
        <p:spPr bwMode="auto">
          <a:xfrm rot="2664736">
            <a:off x="5301613" y="4582354"/>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rgbClr val="FF0000"/>
                </a:solidFill>
                <a:effectLst/>
                <a:latin typeface="+mn-lt"/>
                <a:ea typeface="Arial Unicode MS" pitchFamily="34" charset="-128"/>
                <a:cs typeface="Arial Unicode MS" pitchFamily="34" charset="-128"/>
              </a:rPr>
              <a:t>Flow Time</a:t>
            </a:r>
          </a:p>
        </p:txBody>
      </p:sp>
      <p:grpSp>
        <p:nvGrpSpPr>
          <p:cNvPr id="42" name="Group 41"/>
          <p:cNvGrpSpPr/>
          <p:nvPr/>
        </p:nvGrpSpPr>
        <p:grpSpPr>
          <a:xfrm>
            <a:off x="5305097" y="3436010"/>
            <a:ext cx="2468563" cy="1774294"/>
            <a:chOff x="5270500" y="3437633"/>
            <a:chExt cx="2468563" cy="1774294"/>
          </a:xfrm>
        </p:grpSpPr>
        <p:sp>
          <p:nvSpPr>
            <p:cNvPr id="43" name="Text Box 7"/>
            <p:cNvSpPr txBox="1">
              <a:spLocks noChangeArrowheads="1"/>
            </p:cNvSpPr>
            <p:nvPr/>
          </p:nvSpPr>
          <p:spPr bwMode="auto">
            <a:xfrm rot="2664736">
              <a:off x="5270500"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rgbClr val="FF0000"/>
                  </a:solidFill>
                  <a:effectLst/>
                  <a:latin typeface="+mn-lt"/>
                  <a:ea typeface="Arial Unicode MS" pitchFamily="34" charset="-128"/>
                  <a:cs typeface="Arial Unicode MS" pitchFamily="34" charset="-128"/>
                </a:rPr>
                <a:t>Flow Time</a:t>
              </a:r>
            </a:p>
          </p:txBody>
        </p:sp>
        <p:sp>
          <p:nvSpPr>
            <p:cNvPr id="44" name="AutoShape 12"/>
            <p:cNvSpPr>
              <a:spLocks noChangeArrowheads="1"/>
            </p:cNvSpPr>
            <p:nvPr/>
          </p:nvSpPr>
          <p:spPr bwMode="auto">
            <a:xfrm rot="2602548">
              <a:off x="6024563" y="3437633"/>
              <a:ext cx="1714500" cy="1401762"/>
            </a:xfrm>
            <a:prstGeom prst="triangle">
              <a:avLst>
                <a:gd name="adj" fmla="val 50000"/>
              </a:avLst>
            </a:prstGeom>
            <a:noFill/>
            <a:ln w="28575" algn="ctr">
              <a:solidFill>
                <a:srgbClr val="FF0000"/>
              </a:solidFill>
              <a:miter lim="800000"/>
              <a:headEnd/>
              <a:tailEnd/>
            </a:ln>
          </p:spPr>
          <p:txBody>
            <a:bodyPr wrap="none" anchor="ctr"/>
            <a:lstStyle/>
            <a:p>
              <a:endParaRPr lang="en-US" b="1" dirty="0">
                <a:solidFill>
                  <a:schemeClr val="accent4">
                    <a:lumMod val="10000"/>
                  </a:schemeClr>
                </a:solidFill>
                <a:effectLst/>
                <a:latin typeface="+mn-lt"/>
              </a:endParaRPr>
            </a:p>
          </p:txBody>
        </p:sp>
        <p:sp>
          <p:nvSpPr>
            <p:cNvPr id="45" name="Text Box 13"/>
            <p:cNvSpPr txBox="1">
              <a:spLocks noChangeArrowheads="1"/>
            </p:cNvSpPr>
            <p:nvPr/>
          </p:nvSpPr>
          <p:spPr bwMode="auto">
            <a:xfrm rot="-881841">
              <a:off x="5694363" y="3517008"/>
              <a:ext cx="1443037" cy="368300"/>
            </a:xfrm>
            <a:prstGeom prst="rect">
              <a:avLst/>
            </a:prstGeom>
            <a:noFill/>
            <a:ln w="9525" algn="ctr">
              <a:noFill/>
              <a:miter lim="800000"/>
              <a:headEnd/>
              <a:tailEnd/>
            </a:ln>
          </p:spPr>
          <p:txBody>
            <a:bodyPr>
              <a:spAutoFit/>
            </a:bodyPr>
            <a:lstStyle/>
            <a:p>
              <a:pPr>
                <a:spcBef>
                  <a:spcPct val="50000"/>
                </a:spcBef>
              </a:pPr>
              <a:r>
                <a:rPr lang="en-US" sz="1800" b="1" dirty="0" smtClean="0">
                  <a:solidFill>
                    <a:srgbClr val="FF0000"/>
                  </a:solidFill>
                  <a:effectLst/>
                  <a:latin typeface="+mn-lt"/>
                  <a:ea typeface="Arial Unicode MS" pitchFamily="34" charset="-128"/>
                  <a:cs typeface="Arial Unicode MS" pitchFamily="34" charset="-128"/>
                </a:rPr>
                <a:t>Inventory</a:t>
              </a:r>
              <a:endParaRPr lang="en-US" sz="1800" b="1" dirty="0">
                <a:solidFill>
                  <a:srgbClr val="FF0000"/>
                </a:solidFill>
                <a:effectLst/>
                <a:latin typeface="+mn-lt"/>
                <a:ea typeface="Arial Unicode MS" pitchFamily="34" charset="-128"/>
                <a:cs typeface="Arial Unicode MS" pitchFamily="34" charset="-128"/>
              </a:endParaRPr>
            </a:p>
          </p:txBody>
        </p:sp>
        <p:sp>
          <p:nvSpPr>
            <p:cNvPr id="46" name="Text Box 15"/>
            <p:cNvSpPr txBox="1">
              <a:spLocks noChangeArrowheads="1"/>
            </p:cNvSpPr>
            <p:nvPr/>
          </p:nvSpPr>
          <p:spPr bwMode="auto">
            <a:xfrm rot="16874184">
              <a:off x="6507877" y="4226909"/>
              <a:ext cx="1600705" cy="369332"/>
            </a:xfrm>
            <a:prstGeom prst="rect">
              <a:avLst/>
            </a:prstGeom>
            <a:noFill/>
            <a:ln w="9525" algn="ctr">
              <a:noFill/>
              <a:miter lim="800000"/>
              <a:headEnd/>
              <a:tailEnd/>
            </a:ln>
          </p:spPr>
          <p:txBody>
            <a:bodyPr wrap="square">
              <a:spAutoFit/>
            </a:bodyPr>
            <a:lstStyle/>
            <a:p>
              <a:pPr>
                <a:spcBef>
                  <a:spcPct val="50000"/>
                </a:spcBef>
              </a:pPr>
              <a:r>
                <a:rPr lang="en-US" sz="1800" b="1" dirty="0">
                  <a:solidFill>
                    <a:srgbClr val="FF0000"/>
                  </a:solidFill>
                  <a:effectLst/>
                  <a:latin typeface="+mn-lt"/>
                  <a:ea typeface="Arial Unicode MS" pitchFamily="34" charset="-128"/>
                  <a:cs typeface="Arial Unicode MS" pitchFamily="34" charset="-128"/>
                </a:rPr>
                <a:t>Throughput</a:t>
              </a:r>
            </a:p>
          </p:txBody>
        </p:sp>
      </p:grpSp>
    </p:spTree>
    <p:extLst>
      <p:ext uri="{BB962C8B-B14F-4D97-AF65-F5344CB8AC3E}">
        <p14:creationId xmlns:p14="http://schemas.microsoft.com/office/powerpoint/2010/main" val="68424029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19"/>
                                        </p:tgtEl>
                                      </p:cBhvr>
                                    </p:animEffect>
                                    <p:set>
                                      <p:cBhvr>
                                        <p:cTn id="7" dur="1" fill="hold">
                                          <p:stCondLst>
                                            <p:cond delay="499"/>
                                          </p:stCondLst>
                                        </p:cTn>
                                        <p:tgtEl>
                                          <p:spTgt spid="19"/>
                                        </p:tgtEl>
                                        <p:attrNameLst>
                                          <p:attrName>style.visibility</p:attrName>
                                        </p:attrNameLst>
                                      </p:cBhvr>
                                      <p:to>
                                        <p:strVal val="hidden"/>
                                      </p:to>
                                    </p:set>
                                  </p:childTnLst>
                                </p:cTn>
                              </p:par>
                              <p:par>
                                <p:cTn id="8" presetID="9"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dissolve">
                                      <p:cBhvr>
                                        <p:cTn id="10" dur="500"/>
                                        <p:tgtEl>
                                          <p:spTgt spid="3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dissolv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126649"/>
            <a:ext cx="8903537" cy="5269425"/>
          </a:xfrm>
          <a:prstGeom prst="rect">
            <a:avLst/>
          </a:prstGeom>
          <a:ln>
            <a:noFill/>
          </a:ln>
          <a:effectLst>
            <a:softEdge rad="112500"/>
          </a:effectLst>
        </p:spPr>
      </p:pic>
      <p:sp>
        <p:nvSpPr>
          <p:cNvPr id="2" name="Title 1"/>
          <p:cNvSpPr>
            <a:spLocks noGrp="1"/>
          </p:cNvSpPr>
          <p:nvPr>
            <p:ph type="title"/>
          </p:nvPr>
        </p:nvSpPr>
        <p:spPr>
          <a:xfrm>
            <a:off x="-85530" y="-108488"/>
            <a:ext cx="9229531" cy="1235137"/>
          </a:xfrm>
        </p:spPr>
        <p:txBody>
          <a:bodyPr/>
          <a:lstStyle/>
          <a:p>
            <a:r>
              <a:rPr lang="en-US" sz="2800" dirty="0" smtClean="0"/>
              <a:t>Process Flow: 16-Year </a:t>
            </a:r>
            <a:r>
              <a:rPr lang="en-US" sz="2800" dirty="0" smtClean="0"/>
              <a:t>Performance</a:t>
            </a:r>
            <a:r>
              <a:rPr lang="en-US" sz="2800" dirty="0"/>
              <a:t>. Head Counts</a:t>
            </a:r>
            <a:r>
              <a:rPr lang="en-US" sz="2800" dirty="0" smtClean="0"/>
              <a:t>, Incomings, Graduates, Drop-outs, </a:t>
            </a:r>
            <a:endParaRPr lang="en-US" sz="2800" dirty="0"/>
          </a:p>
        </p:txBody>
      </p:sp>
    </p:spTree>
    <p:extLst>
      <p:ext uri="{BB962C8B-B14F-4D97-AF65-F5344CB8AC3E}">
        <p14:creationId xmlns:p14="http://schemas.microsoft.com/office/powerpoint/2010/main" val="4189608654"/>
      </p:ext>
    </p:extLst>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6-Period Moving Average (alpha =</a:t>
            </a:r>
            <a:r>
              <a:rPr lang="en-US" dirty="0" smtClean="0"/>
              <a:t>0.29 ES), Incomings, Graduates, Drop-outs</a:t>
            </a:r>
            <a:endParaRPr lang="en-US" sz="3200" dirty="0"/>
          </a:p>
        </p:txBody>
      </p:sp>
      <p:pic>
        <p:nvPicPr>
          <p:cNvPr id="5" name="Picture 4"/>
          <p:cNvPicPr>
            <a:picLocks noChangeAspect="1"/>
          </p:cNvPicPr>
          <p:nvPr/>
        </p:nvPicPr>
        <p:blipFill>
          <a:blip r:embed="rId2"/>
          <a:stretch>
            <a:fillRect/>
          </a:stretch>
        </p:blipFill>
        <p:spPr>
          <a:xfrm>
            <a:off x="-27299" y="991396"/>
            <a:ext cx="9136598" cy="5468397"/>
          </a:xfrm>
          <a:prstGeom prst="rect">
            <a:avLst/>
          </a:prstGeom>
          <a:ln>
            <a:noFill/>
          </a:ln>
          <a:effectLst>
            <a:softEdge rad="112500"/>
          </a:effectLst>
        </p:spPr>
      </p:pic>
    </p:spTree>
    <p:extLst>
      <p:ext uri="{BB962C8B-B14F-4D97-AF65-F5344CB8AC3E}">
        <p14:creationId xmlns:p14="http://schemas.microsoft.com/office/powerpoint/2010/main" val="2874664970"/>
      </p:ext>
    </p:extLst>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r>
              <a:rPr lang="en-US" sz="3200" dirty="0" smtClean="0"/>
              <a:t>Competing Edges and Process </a:t>
            </a:r>
            <a:r>
              <a:rPr lang="en-US" sz="3200" dirty="0" smtClean="0"/>
              <a:t>Competencies at DN-CBAE</a:t>
            </a:r>
            <a:endParaRPr lang="en-US" sz="3200" dirty="0">
              <a:effectLst/>
            </a:endParaRPr>
          </a:p>
        </p:txBody>
      </p:sp>
      <p:sp>
        <p:nvSpPr>
          <p:cNvPr id="41" name="Rectangle 40"/>
          <p:cNvSpPr/>
          <p:nvPr/>
        </p:nvSpPr>
        <p:spPr>
          <a:xfrm>
            <a:off x="-1318" y="1158211"/>
            <a:ext cx="9259618" cy="5339923"/>
          </a:xfrm>
          <a:prstGeom prst="rect">
            <a:avLst/>
          </a:prstGeom>
        </p:spPr>
        <p:txBody>
          <a:bodyPr wrap="square">
            <a:spAutoFit/>
          </a:bodyPr>
          <a:lstStyle/>
          <a:p>
            <a:pPr algn="l">
              <a:spcAft>
                <a:spcPts val="600"/>
              </a:spcAft>
            </a:pPr>
            <a:r>
              <a:rPr lang="en-US" sz="2400" b="1" dirty="0" smtClean="0">
                <a:solidFill>
                  <a:srgbClr val="00B050"/>
                </a:solidFill>
                <a:effectLst/>
                <a:latin typeface="+mn-lt"/>
              </a:rPr>
              <a:t>RT=I</a:t>
            </a:r>
            <a:endParaRPr lang="en-US" sz="2400" b="1" dirty="0">
              <a:solidFill>
                <a:srgbClr val="00B050"/>
              </a:solidFill>
              <a:effectLst/>
              <a:latin typeface="+mn-lt"/>
            </a:endParaRPr>
          </a:p>
          <a:p>
            <a:pPr algn="l">
              <a:spcAft>
                <a:spcPts val="600"/>
              </a:spcAft>
            </a:pPr>
            <a:r>
              <a:rPr lang="en-US" sz="2400" b="1" dirty="0" smtClean="0">
                <a:solidFill>
                  <a:srgbClr val="00B050"/>
                </a:solidFill>
                <a:effectLst/>
                <a:latin typeface="+mn-lt"/>
              </a:rPr>
              <a:t>R = Throughput = 1668, I = Population =  6255</a:t>
            </a:r>
          </a:p>
          <a:p>
            <a:pPr algn="l">
              <a:spcAft>
                <a:spcPts val="600"/>
              </a:spcAft>
            </a:pPr>
            <a:r>
              <a:rPr lang="en-US" sz="2400" b="1" dirty="0" smtClean="0">
                <a:solidFill>
                  <a:srgbClr val="00B050"/>
                </a:solidFill>
                <a:effectLst/>
                <a:latin typeface="+mn-lt"/>
              </a:rPr>
              <a:t>T =3.75   year life at CSUN</a:t>
            </a:r>
          </a:p>
          <a:p>
            <a:pPr algn="l">
              <a:spcAft>
                <a:spcPts val="600"/>
              </a:spcAft>
            </a:pPr>
            <a:r>
              <a:rPr lang="en-US" sz="2400" b="1" dirty="0" smtClean="0">
                <a:solidFill>
                  <a:schemeClr val="accent5">
                    <a:lumMod val="25000"/>
                  </a:schemeClr>
                </a:solidFill>
                <a:effectLst/>
                <a:latin typeface="+mn-lt"/>
              </a:rPr>
              <a:t>Freshman </a:t>
            </a:r>
            <a:r>
              <a:rPr lang="en-US" sz="2400" b="1" dirty="0">
                <a:solidFill>
                  <a:schemeClr val="accent5">
                    <a:lumMod val="25000"/>
                  </a:schemeClr>
                </a:solidFill>
                <a:effectLst/>
                <a:latin typeface="+mn-lt"/>
                <a:sym typeface="Symbol" panose="05050102010706020507" pitchFamily="18" charset="2"/>
              </a:rPr>
              <a:t></a:t>
            </a:r>
            <a:r>
              <a:rPr lang="en-US" sz="2400" b="1" dirty="0" smtClean="0">
                <a:solidFill>
                  <a:schemeClr val="accent5">
                    <a:lumMod val="25000"/>
                  </a:schemeClr>
                </a:solidFill>
                <a:effectLst/>
                <a:latin typeface="+mn-lt"/>
              </a:rPr>
              <a:t> 40%, Transfer </a:t>
            </a:r>
            <a:r>
              <a:rPr lang="en-US" sz="2400" b="1" dirty="0">
                <a:solidFill>
                  <a:schemeClr val="accent5">
                    <a:lumMod val="25000"/>
                  </a:schemeClr>
                </a:solidFill>
                <a:effectLst/>
                <a:latin typeface="+mn-lt"/>
                <a:sym typeface="Symbol" panose="05050102010706020507" pitchFamily="18" charset="2"/>
              </a:rPr>
              <a:t></a:t>
            </a:r>
            <a:r>
              <a:rPr lang="en-US" sz="2400" b="1" dirty="0">
                <a:solidFill>
                  <a:schemeClr val="accent5">
                    <a:lumMod val="25000"/>
                  </a:schemeClr>
                </a:solidFill>
                <a:effectLst/>
                <a:latin typeface="+mn-lt"/>
              </a:rPr>
              <a:t> 6</a:t>
            </a:r>
            <a:r>
              <a:rPr lang="en-US" sz="2400" b="1" dirty="0" smtClean="0">
                <a:solidFill>
                  <a:schemeClr val="accent5">
                    <a:lumMod val="25000"/>
                  </a:schemeClr>
                </a:solidFill>
                <a:effectLst/>
                <a:latin typeface="+mn-lt"/>
              </a:rPr>
              <a:t>0%, and &amp; Drop-out </a:t>
            </a:r>
            <a:r>
              <a:rPr lang="en-US" sz="2400" b="1" dirty="0">
                <a:solidFill>
                  <a:schemeClr val="accent5">
                    <a:lumMod val="25000"/>
                  </a:schemeClr>
                </a:solidFill>
                <a:effectLst/>
                <a:latin typeface="+mn-lt"/>
                <a:sym typeface="Symbol" panose="05050102010706020507" pitchFamily="18" charset="2"/>
              </a:rPr>
              <a:t> </a:t>
            </a:r>
            <a:r>
              <a:rPr lang="en-US" sz="2400" b="1" dirty="0" smtClean="0">
                <a:solidFill>
                  <a:schemeClr val="accent5">
                    <a:lumMod val="25000"/>
                  </a:schemeClr>
                </a:solidFill>
                <a:effectLst/>
                <a:latin typeface="+mn-lt"/>
              </a:rPr>
              <a:t> 14%</a:t>
            </a:r>
          </a:p>
          <a:p>
            <a:pPr algn="l">
              <a:spcAft>
                <a:spcPts val="600"/>
              </a:spcAft>
            </a:pPr>
            <a:r>
              <a:rPr lang="en-US" sz="2400" b="1" dirty="0" smtClean="0">
                <a:solidFill>
                  <a:schemeClr val="accent5">
                    <a:lumMod val="25000"/>
                  </a:schemeClr>
                </a:solidFill>
                <a:effectLst/>
                <a:latin typeface="+mn-lt"/>
              </a:rPr>
              <a:t>Freshman </a:t>
            </a:r>
            <a:r>
              <a:rPr lang="en-US" sz="2400" b="1" dirty="0">
                <a:solidFill>
                  <a:schemeClr val="accent5">
                    <a:lumMod val="25000"/>
                  </a:schemeClr>
                </a:solidFill>
                <a:effectLst/>
                <a:latin typeface="+mn-lt"/>
                <a:sym typeface="Symbol" panose="05050102010706020507" pitchFamily="18" charset="2"/>
              </a:rPr>
              <a:t></a:t>
            </a:r>
            <a:r>
              <a:rPr lang="en-US" sz="2400" b="1" dirty="0">
                <a:solidFill>
                  <a:schemeClr val="accent5">
                    <a:lumMod val="25000"/>
                  </a:schemeClr>
                </a:solidFill>
                <a:effectLst/>
                <a:latin typeface="+mn-lt"/>
              </a:rPr>
              <a:t> </a:t>
            </a:r>
            <a:r>
              <a:rPr lang="en-US" sz="2400" b="1" dirty="0" smtClean="0">
                <a:solidFill>
                  <a:schemeClr val="accent5">
                    <a:lumMod val="25000"/>
                  </a:schemeClr>
                </a:solidFill>
                <a:effectLst/>
                <a:latin typeface="+mn-lt"/>
              </a:rPr>
              <a:t>35%, </a:t>
            </a:r>
            <a:r>
              <a:rPr lang="en-US" sz="2400" b="1" dirty="0">
                <a:solidFill>
                  <a:schemeClr val="accent5">
                    <a:lumMod val="25000"/>
                  </a:schemeClr>
                </a:solidFill>
                <a:effectLst/>
                <a:latin typeface="+mn-lt"/>
              </a:rPr>
              <a:t>Transfer </a:t>
            </a:r>
            <a:r>
              <a:rPr lang="en-US" sz="2400" b="1" dirty="0">
                <a:solidFill>
                  <a:schemeClr val="accent5">
                    <a:lumMod val="25000"/>
                  </a:schemeClr>
                </a:solidFill>
                <a:effectLst/>
                <a:latin typeface="+mn-lt"/>
                <a:sym typeface="Symbol" panose="05050102010706020507" pitchFamily="18" charset="2"/>
              </a:rPr>
              <a:t></a:t>
            </a:r>
            <a:r>
              <a:rPr lang="en-US" sz="2400" b="1" dirty="0">
                <a:solidFill>
                  <a:schemeClr val="accent5">
                    <a:lumMod val="25000"/>
                  </a:schemeClr>
                </a:solidFill>
                <a:effectLst/>
                <a:latin typeface="+mn-lt"/>
              </a:rPr>
              <a:t> </a:t>
            </a:r>
            <a:r>
              <a:rPr lang="en-US" sz="2400" b="1" dirty="0" smtClean="0">
                <a:solidFill>
                  <a:schemeClr val="accent5">
                    <a:lumMod val="25000"/>
                  </a:schemeClr>
                </a:solidFill>
                <a:effectLst/>
                <a:latin typeface="+mn-lt"/>
              </a:rPr>
              <a:t>53%, </a:t>
            </a:r>
            <a:r>
              <a:rPr lang="en-US" sz="2400" b="1" dirty="0">
                <a:solidFill>
                  <a:schemeClr val="accent5">
                    <a:lumMod val="25000"/>
                  </a:schemeClr>
                </a:solidFill>
                <a:effectLst/>
                <a:latin typeface="+mn-lt"/>
              </a:rPr>
              <a:t>and &amp; Drop-out </a:t>
            </a:r>
            <a:r>
              <a:rPr lang="en-US" sz="2400" b="1" dirty="0">
                <a:solidFill>
                  <a:schemeClr val="accent5">
                    <a:lumMod val="25000"/>
                  </a:schemeClr>
                </a:solidFill>
                <a:effectLst/>
                <a:latin typeface="+mn-lt"/>
                <a:sym typeface="Symbol" panose="05050102010706020507" pitchFamily="18" charset="2"/>
              </a:rPr>
              <a:t> </a:t>
            </a:r>
            <a:r>
              <a:rPr lang="en-US" sz="2400" b="1" dirty="0">
                <a:solidFill>
                  <a:schemeClr val="accent5">
                    <a:lumMod val="25000"/>
                  </a:schemeClr>
                </a:solidFill>
                <a:effectLst/>
                <a:latin typeface="+mn-lt"/>
              </a:rPr>
              <a:t> </a:t>
            </a:r>
            <a:r>
              <a:rPr lang="en-US" sz="2400" b="1" dirty="0" smtClean="0">
                <a:solidFill>
                  <a:schemeClr val="accent5">
                    <a:lumMod val="25000"/>
                  </a:schemeClr>
                </a:solidFill>
                <a:effectLst/>
                <a:latin typeface="+mn-lt"/>
              </a:rPr>
              <a:t>12%</a:t>
            </a:r>
          </a:p>
          <a:p>
            <a:pPr algn="l">
              <a:spcAft>
                <a:spcPts val="600"/>
              </a:spcAft>
            </a:pPr>
            <a:r>
              <a:rPr lang="en-US" sz="2400" b="1" dirty="0" smtClean="0">
                <a:solidFill>
                  <a:schemeClr val="accent5">
                    <a:lumMod val="25000"/>
                  </a:schemeClr>
                </a:solidFill>
                <a:effectLst/>
                <a:latin typeface="+mn-lt"/>
              </a:rPr>
              <a:t>TtD=0.25 TtGF &amp; TtGT=0.5 TtGF</a:t>
            </a:r>
          </a:p>
          <a:p>
            <a:pPr algn="l">
              <a:spcAft>
                <a:spcPts val="600"/>
              </a:spcAft>
            </a:pPr>
            <a:r>
              <a:rPr lang="en-US" sz="2400" b="1" dirty="0" smtClean="0">
                <a:solidFill>
                  <a:srgbClr val="C00000"/>
                </a:solidFill>
                <a:effectLst/>
                <a:latin typeface="+mn-lt"/>
              </a:rPr>
              <a:t>0.35TtGF+0.53(0.5TtGF)+0.12(0.25TtGF)=3.75</a:t>
            </a:r>
          </a:p>
          <a:p>
            <a:pPr algn="l">
              <a:spcAft>
                <a:spcPts val="600"/>
              </a:spcAft>
            </a:pPr>
            <a:r>
              <a:rPr lang="en-US" sz="2400" b="1" dirty="0" smtClean="0">
                <a:solidFill>
                  <a:srgbClr val="C00000"/>
                </a:solidFill>
                <a:effectLst/>
                <a:latin typeface="+mn-lt"/>
              </a:rPr>
              <a:t>0.645TtGF = 3.75 </a:t>
            </a:r>
            <a:r>
              <a:rPr lang="en-US" sz="2400" b="1" dirty="0" smtClean="0">
                <a:solidFill>
                  <a:srgbClr val="C00000"/>
                </a:solidFill>
                <a:effectLst/>
                <a:latin typeface="+mn-lt"/>
                <a:sym typeface="Wingdings" panose="05000000000000000000" pitchFamily="2" charset="2"/>
              </a:rPr>
              <a:t> </a:t>
            </a:r>
            <a:r>
              <a:rPr lang="en-US" sz="2400" b="1" dirty="0" smtClean="0">
                <a:solidFill>
                  <a:srgbClr val="C00000"/>
                </a:solidFill>
                <a:effectLst/>
                <a:latin typeface="+mn-lt"/>
              </a:rPr>
              <a:t>TtGF  </a:t>
            </a:r>
            <a:r>
              <a:rPr lang="en-US" sz="2400" b="1" dirty="0">
                <a:solidFill>
                  <a:srgbClr val="C00000"/>
                </a:solidFill>
                <a:effectLst/>
                <a:latin typeface="+mn-lt"/>
                <a:sym typeface="Symbol" panose="05050102010706020507" pitchFamily="18" charset="2"/>
              </a:rPr>
              <a:t>= </a:t>
            </a:r>
            <a:r>
              <a:rPr lang="en-US" sz="2400" b="1" dirty="0" smtClean="0">
                <a:solidFill>
                  <a:srgbClr val="C00000"/>
                </a:solidFill>
                <a:effectLst/>
                <a:latin typeface="+mn-lt"/>
                <a:sym typeface="Symbol" panose="05050102010706020507" pitchFamily="18" charset="2"/>
              </a:rPr>
              <a:t>5.81</a:t>
            </a:r>
          </a:p>
          <a:p>
            <a:pPr algn="l">
              <a:spcAft>
                <a:spcPts val="600"/>
              </a:spcAft>
            </a:pPr>
            <a:r>
              <a:rPr lang="en-US" sz="2400" b="1" dirty="0" smtClean="0">
                <a:solidFill>
                  <a:srgbClr val="C00000"/>
                </a:solidFill>
                <a:effectLst/>
                <a:latin typeface="+mn-lt"/>
                <a:sym typeface="Symbol" panose="05050102010706020507" pitchFamily="18" charset="2"/>
              </a:rPr>
              <a:t>If 73 per year increase in population included, then</a:t>
            </a:r>
          </a:p>
          <a:p>
            <a:pPr algn="l">
              <a:spcAft>
                <a:spcPts val="600"/>
              </a:spcAft>
            </a:pPr>
            <a:r>
              <a:rPr lang="en-US" sz="2400" b="1" dirty="0">
                <a:solidFill>
                  <a:srgbClr val="C00000"/>
                </a:solidFill>
                <a:effectLst/>
                <a:latin typeface="+mn-lt"/>
              </a:rPr>
              <a:t>0.645TtGF = </a:t>
            </a:r>
            <a:r>
              <a:rPr lang="en-US" sz="2400" b="1" dirty="0" smtClean="0">
                <a:solidFill>
                  <a:srgbClr val="C00000"/>
                </a:solidFill>
                <a:effectLst/>
                <a:latin typeface="+mn-lt"/>
              </a:rPr>
              <a:t>6878/1668</a:t>
            </a:r>
          </a:p>
          <a:p>
            <a:pPr algn="l">
              <a:spcAft>
                <a:spcPts val="600"/>
              </a:spcAft>
            </a:pPr>
            <a:r>
              <a:rPr lang="en-US" sz="2400" b="1" dirty="0" smtClean="0">
                <a:solidFill>
                  <a:srgbClr val="C00000"/>
                </a:solidFill>
                <a:effectLst/>
                <a:latin typeface="+mn-lt"/>
              </a:rPr>
              <a:t>TtGF= 6.4</a:t>
            </a:r>
            <a:endParaRPr lang="en-US" sz="2400" b="1" dirty="0">
              <a:solidFill>
                <a:srgbClr val="C00000"/>
              </a:solidFill>
              <a:effectLst/>
              <a:latin typeface="+mn-lt"/>
            </a:endParaRPr>
          </a:p>
          <a:p>
            <a:pPr algn="l"/>
            <a:endParaRPr lang="en-US" b="1" dirty="0">
              <a:solidFill>
                <a:srgbClr val="C00000"/>
              </a:solidFill>
              <a:effectLst/>
              <a:latin typeface="+mn-lt"/>
            </a:endParaRPr>
          </a:p>
        </p:txBody>
      </p:sp>
    </p:spTree>
    <p:extLst>
      <p:ext uri="{BB962C8B-B14F-4D97-AF65-F5344CB8AC3E}">
        <p14:creationId xmlns:p14="http://schemas.microsoft.com/office/powerpoint/2010/main" val="3484922092"/>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animEffect transition="in" filter="dissolve">
                                      <p:cBhvr>
                                        <p:cTn id="7" dur="500"/>
                                        <p:tgtEl>
                                          <p:spTgt spid="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
                                            <p:txEl>
                                              <p:pRg st="1" end="1"/>
                                            </p:txEl>
                                          </p:spTgt>
                                        </p:tgtEl>
                                        <p:attrNameLst>
                                          <p:attrName>style.visibility</p:attrName>
                                        </p:attrNameLst>
                                      </p:cBhvr>
                                      <p:to>
                                        <p:strVal val="visible"/>
                                      </p:to>
                                    </p:set>
                                    <p:animEffect transition="in" filter="dissolve">
                                      <p:cBhvr>
                                        <p:cTn id="12" dur="500"/>
                                        <p:tgtEl>
                                          <p:spTgt spid="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dissolve">
                                      <p:cBhvr>
                                        <p:cTn id="17" dur="500"/>
                                        <p:tgtEl>
                                          <p:spTgt spid="4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
                                            <p:txEl>
                                              <p:pRg st="3" end="3"/>
                                            </p:txEl>
                                          </p:spTgt>
                                        </p:tgtEl>
                                        <p:attrNameLst>
                                          <p:attrName>style.visibility</p:attrName>
                                        </p:attrNameLst>
                                      </p:cBhvr>
                                      <p:to>
                                        <p:strVal val="visible"/>
                                      </p:to>
                                    </p:set>
                                    <p:animEffect transition="in" filter="dissolve">
                                      <p:cBhvr>
                                        <p:cTn id="22" dur="500"/>
                                        <p:tgtEl>
                                          <p:spTgt spid="4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
                                            <p:txEl>
                                              <p:pRg st="4" end="4"/>
                                            </p:txEl>
                                          </p:spTgt>
                                        </p:tgtEl>
                                        <p:attrNameLst>
                                          <p:attrName>style.visibility</p:attrName>
                                        </p:attrNameLst>
                                      </p:cBhvr>
                                      <p:to>
                                        <p:strVal val="visible"/>
                                      </p:to>
                                    </p:set>
                                    <p:animEffect transition="in" filter="dissolve">
                                      <p:cBhvr>
                                        <p:cTn id="27" dur="500"/>
                                        <p:tgtEl>
                                          <p:spTgt spid="4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
                                            <p:txEl>
                                              <p:pRg st="5" end="5"/>
                                            </p:txEl>
                                          </p:spTgt>
                                        </p:tgtEl>
                                        <p:attrNameLst>
                                          <p:attrName>style.visibility</p:attrName>
                                        </p:attrNameLst>
                                      </p:cBhvr>
                                      <p:to>
                                        <p:strVal val="visible"/>
                                      </p:to>
                                    </p:set>
                                    <p:animEffect transition="in" filter="dissolve">
                                      <p:cBhvr>
                                        <p:cTn id="32" dur="500"/>
                                        <p:tgtEl>
                                          <p:spTgt spid="4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1">
                                            <p:txEl>
                                              <p:pRg st="6" end="6"/>
                                            </p:txEl>
                                          </p:spTgt>
                                        </p:tgtEl>
                                        <p:attrNameLst>
                                          <p:attrName>style.visibility</p:attrName>
                                        </p:attrNameLst>
                                      </p:cBhvr>
                                      <p:to>
                                        <p:strVal val="visible"/>
                                      </p:to>
                                    </p:set>
                                    <p:animEffect transition="in" filter="dissolve">
                                      <p:cBhvr>
                                        <p:cTn id="37" dur="500"/>
                                        <p:tgtEl>
                                          <p:spTgt spid="4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1">
                                            <p:txEl>
                                              <p:pRg st="7" end="7"/>
                                            </p:txEl>
                                          </p:spTgt>
                                        </p:tgtEl>
                                        <p:attrNameLst>
                                          <p:attrName>style.visibility</p:attrName>
                                        </p:attrNameLst>
                                      </p:cBhvr>
                                      <p:to>
                                        <p:strVal val="visible"/>
                                      </p:to>
                                    </p:set>
                                    <p:animEffect transition="in" filter="dissolve">
                                      <p:cBhvr>
                                        <p:cTn id="42" dur="500"/>
                                        <p:tgtEl>
                                          <p:spTgt spid="4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41">
                                            <p:txEl>
                                              <p:pRg st="8" end="8"/>
                                            </p:txEl>
                                          </p:spTgt>
                                        </p:tgtEl>
                                        <p:attrNameLst>
                                          <p:attrName>style.visibility</p:attrName>
                                        </p:attrNameLst>
                                      </p:cBhvr>
                                      <p:to>
                                        <p:strVal val="visible"/>
                                      </p:to>
                                    </p:set>
                                    <p:animEffect transition="in" filter="dissolve">
                                      <p:cBhvr>
                                        <p:cTn id="47" dur="500"/>
                                        <p:tgtEl>
                                          <p:spTgt spid="4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1">
                                            <p:txEl>
                                              <p:pRg st="9" end="9"/>
                                            </p:txEl>
                                          </p:spTgt>
                                        </p:tgtEl>
                                        <p:attrNameLst>
                                          <p:attrName>style.visibility</p:attrName>
                                        </p:attrNameLst>
                                      </p:cBhvr>
                                      <p:to>
                                        <p:strVal val="visible"/>
                                      </p:to>
                                    </p:set>
                                    <p:animEffect transition="in" filter="dissolve">
                                      <p:cBhvr>
                                        <p:cTn id="52" dur="500"/>
                                        <p:tgtEl>
                                          <p:spTgt spid="41">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41">
                                            <p:txEl>
                                              <p:pRg st="10" end="10"/>
                                            </p:txEl>
                                          </p:spTgt>
                                        </p:tgtEl>
                                        <p:attrNameLst>
                                          <p:attrName>style.visibility</p:attrName>
                                        </p:attrNameLst>
                                      </p:cBhvr>
                                      <p:to>
                                        <p:strVal val="visible"/>
                                      </p:to>
                                    </p:set>
                                    <p:animEffect transition="in" filter="dissolve">
                                      <p:cBhvr>
                                        <p:cTn id="57" dur="500"/>
                                        <p:tgtEl>
                                          <p:spTgt spid="4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194"/>
            <a:ext cx="9144000" cy="814387"/>
          </a:xfrm>
        </p:spPr>
        <p:txBody>
          <a:bodyPr/>
          <a:lstStyle/>
          <a:p>
            <a:r>
              <a:rPr lang="en-US" dirty="0" smtClean="0"/>
              <a:t>95% Confidence Interval for Time to Graduation (</a:t>
            </a:r>
            <a:r>
              <a:rPr lang="en-US" dirty="0" err="1" smtClean="0"/>
              <a:t>TtG</a:t>
            </a:r>
            <a:r>
              <a:rPr lang="en-US" dirty="0" smtClean="0"/>
              <a:t>) of First-Time-Freshmen </a:t>
            </a:r>
            <a:r>
              <a:rPr lang="en-US" dirty="0"/>
              <a:t>and </a:t>
            </a:r>
            <a:r>
              <a:rPr lang="en-US" dirty="0" smtClean="0"/>
              <a:t>First-Time-Transfers </a:t>
            </a:r>
            <a:endParaRPr lang="en-US" dirty="0"/>
          </a:p>
        </p:txBody>
      </p:sp>
      <p:pic>
        <p:nvPicPr>
          <p:cNvPr id="3" name="Picture 2"/>
          <p:cNvPicPr>
            <a:picLocks noChangeAspect="1"/>
          </p:cNvPicPr>
          <p:nvPr/>
        </p:nvPicPr>
        <p:blipFill>
          <a:blip r:embed="rId2"/>
          <a:stretch>
            <a:fillRect/>
          </a:stretch>
        </p:blipFill>
        <p:spPr>
          <a:xfrm>
            <a:off x="0" y="980317"/>
            <a:ext cx="9144000" cy="5435231"/>
          </a:xfrm>
          <a:prstGeom prst="rect">
            <a:avLst/>
          </a:prstGeom>
          <a:ln>
            <a:noFill/>
          </a:ln>
          <a:effectLst>
            <a:softEdge rad="112500"/>
          </a:effectLst>
        </p:spPr>
      </p:pic>
    </p:spTree>
    <p:extLst>
      <p:ext uri="{BB962C8B-B14F-4D97-AF65-F5344CB8AC3E}">
        <p14:creationId xmlns:p14="http://schemas.microsoft.com/office/powerpoint/2010/main" val="3415260067"/>
      </p:ext>
    </p:extLst>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48"/>
            <a:ext cx="9144000" cy="814387"/>
          </a:xfrm>
        </p:spPr>
        <p:txBody>
          <a:bodyPr/>
          <a:lstStyle/>
          <a:p>
            <a:r>
              <a:rPr lang="en-US" sz="3200" dirty="0" smtClean="0"/>
              <a:t>Incoming FTF/FTT Ratio, Headcount FTF/FTT</a:t>
            </a:r>
            <a:endParaRPr lang="en-US" sz="3200" dirty="0"/>
          </a:p>
        </p:txBody>
      </p:sp>
      <p:pic>
        <p:nvPicPr>
          <p:cNvPr id="3" name="Picture 2"/>
          <p:cNvPicPr>
            <a:picLocks noChangeAspect="1"/>
          </p:cNvPicPr>
          <p:nvPr/>
        </p:nvPicPr>
        <p:blipFill>
          <a:blip r:embed="rId2"/>
          <a:stretch>
            <a:fillRect/>
          </a:stretch>
        </p:blipFill>
        <p:spPr>
          <a:xfrm>
            <a:off x="0" y="963091"/>
            <a:ext cx="9144000" cy="5467205"/>
          </a:xfrm>
          <a:prstGeom prst="rect">
            <a:avLst/>
          </a:prstGeom>
          <a:ln>
            <a:noFill/>
          </a:ln>
          <a:effectLst>
            <a:softEdge rad="112500"/>
          </a:effectLst>
        </p:spPr>
      </p:pic>
    </p:spTree>
    <p:extLst>
      <p:ext uri="{BB962C8B-B14F-4D97-AF65-F5344CB8AC3E}">
        <p14:creationId xmlns:p14="http://schemas.microsoft.com/office/powerpoint/2010/main" val="1252655600"/>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73534"/>
            <a:ext cx="9144001" cy="6784466"/>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a:solidFill>
                <a:schemeClr val="accent5">
                  <a:lumMod val="10000"/>
                </a:schemeClr>
              </a:solidFill>
              <a:effectLst/>
            </a:endParaRPr>
          </a:p>
        </p:txBody>
      </p:sp>
      <p:sp>
        <p:nvSpPr>
          <p:cNvPr id="3" name="TextBox 2"/>
          <p:cNvSpPr txBox="1"/>
          <p:nvPr/>
        </p:nvSpPr>
        <p:spPr>
          <a:xfrm>
            <a:off x="301515" y="5534561"/>
            <a:ext cx="8842485" cy="1323439"/>
          </a:xfrm>
          <a:prstGeom prst="rect">
            <a:avLst/>
          </a:prstGeom>
          <a:noFill/>
        </p:spPr>
        <p:txBody>
          <a:bodyPr wrap="none" rtlCol="0">
            <a:spAutoFit/>
          </a:bodyPr>
          <a:lstStyle/>
          <a:p>
            <a:pPr algn="r"/>
            <a:r>
              <a:rPr lang="en-US" sz="4000" b="1" i="1" dirty="0">
                <a:solidFill>
                  <a:srgbClr val="000000"/>
                </a:solidFill>
                <a:effectLst/>
                <a:latin typeface="FrankRuehl" panose="020E0503060101010101" pitchFamily="34" charset="-79"/>
                <a:cs typeface="FrankRuehl" panose="020E0503060101010101" pitchFamily="34" charset="-79"/>
              </a:rPr>
              <a:t>In God we trust; all others must bring data.</a:t>
            </a:r>
            <a:endParaRPr lang="en-US" sz="4000" dirty="0">
              <a:solidFill>
                <a:srgbClr val="000000"/>
              </a:solidFill>
              <a:effectLst/>
              <a:latin typeface="FrankRuehl" panose="020E0503060101010101" pitchFamily="34" charset="-79"/>
              <a:cs typeface="FrankRuehl" panose="020E0503060101010101" pitchFamily="34" charset="-79"/>
            </a:endParaRPr>
          </a:p>
          <a:p>
            <a:pPr algn="r"/>
            <a:r>
              <a:rPr lang="en-US" sz="4000" b="1" i="1" dirty="0">
                <a:solidFill>
                  <a:srgbClr val="000000"/>
                </a:solidFill>
                <a:effectLst/>
                <a:latin typeface="FrankRuehl" panose="020E0503060101010101" pitchFamily="34" charset="-79"/>
                <a:cs typeface="FrankRuehl" panose="020E0503060101010101" pitchFamily="34" charset="-79"/>
              </a:rPr>
              <a:t>W. Edwards Deming 1900-1993</a:t>
            </a:r>
            <a:r>
              <a:rPr lang="en-US" sz="4000" b="1" i="1" dirty="0" smtClean="0">
                <a:solidFill>
                  <a:srgbClr val="000000"/>
                </a:solidFill>
                <a:effectLst/>
                <a:latin typeface="FrankRuehl" panose="020E0503060101010101" pitchFamily="34" charset="-79"/>
                <a:cs typeface="FrankRuehl" panose="020E0503060101010101" pitchFamily="34" charset="-79"/>
              </a:rPr>
              <a:t>.</a:t>
            </a:r>
            <a:endParaRPr lang="en-US" sz="4000" dirty="0">
              <a:solidFill>
                <a:srgbClr val="000000"/>
              </a:solidFill>
              <a:effectLst/>
              <a:latin typeface="FrankRuehl" panose="020E0503060101010101" pitchFamily="34" charset="-79"/>
              <a:cs typeface="FrankRuehl" panose="020E0503060101010101" pitchFamily="34" charset="-79"/>
            </a:endParaRPr>
          </a:p>
        </p:txBody>
      </p:sp>
      <p:sp>
        <p:nvSpPr>
          <p:cNvPr id="2" name="TextBox 1"/>
          <p:cNvSpPr txBox="1"/>
          <p:nvPr/>
        </p:nvSpPr>
        <p:spPr>
          <a:xfrm>
            <a:off x="-1" y="697424"/>
            <a:ext cx="9010158" cy="1631216"/>
          </a:xfrm>
          <a:prstGeom prst="rect">
            <a:avLst/>
          </a:prstGeom>
          <a:noFill/>
        </p:spPr>
        <p:txBody>
          <a:bodyPr wrap="square" rtlCol="0">
            <a:spAutoFit/>
          </a:bodyPr>
          <a:lstStyle/>
          <a:p>
            <a:r>
              <a:rPr lang="en-US" sz="5000" dirty="0" smtClean="0">
                <a:solidFill>
                  <a:srgbClr val="000000"/>
                </a:solidFill>
                <a:effectLst/>
                <a:latin typeface="Impact" panose="020B0806030902050204" pitchFamily="34" charset="0"/>
              </a:rPr>
              <a:t>In order to accelerate </a:t>
            </a:r>
            <a:r>
              <a:rPr lang="en-US" sz="5000" dirty="0" err="1" smtClean="0">
                <a:solidFill>
                  <a:srgbClr val="000000"/>
                </a:solidFill>
                <a:effectLst/>
                <a:latin typeface="Impact" panose="020B0806030902050204" pitchFamily="34" charset="0"/>
              </a:rPr>
              <a:t>TtG</a:t>
            </a:r>
            <a:r>
              <a:rPr lang="en-US" sz="5000" dirty="0" smtClean="0">
                <a:solidFill>
                  <a:srgbClr val="000000"/>
                </a:solidFill>
                <a:effectLst/>
                <a:latin typeface="Impact" panose="020B0806030902050204" pitchFamily="34" charset="0"/>
              </a:rPr>
              <a:t> and GR, we will subsidize summer class </a:t>
            </a:r>
            <a:endParaRPr lang="en-US" sz="5000" dirty="0">
              <a:solidFill>
                <a:srgbClr val="000000"/>
              </a:solidFill>
              <a:effectLst/>
              <a:latin typeface="Impact" panose="020B0806030902050204" pitchFamily="34" charset="0"/>
            </a:endParaRPr>
          </a:p>
        </p:txBody>
      </p:sp>
    </p:spTree>
    <p:extLst>
      <p:ext uri="{BB962C8B-B14F-4D97-AF65-F5344CB8AC3E}">
        <p14:creationId xmlns:p14="http://schemas.microsoft.com/office/powerpoint/2010/main" val="239153106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72464"/>
          </a:xfrm>
          <a:noFill/>
          <a:ln/>
        </p:spPr>
        <p:txBody>
          <a:bodyPr/>
          <a:lstStyle/>
          <a:p>
            <a:pPr algn="l"/>
            <a:r>
              <a:rPr lang="en-US" sz="3100" dirty="0" smtClean="0">
                <a:solidFill>
                  <a:schemeClr val="accent5">
                    <a:lumMod val="10000"/>
                  </a:schemeClr>
                </a:solidFill>
                <a:effectLst/>
              </a:rPr>
              <a:t>From 3-D space of Quality-Cost-Time, 1-D space of Q/C/T</a:t>
            </a:r>
            <a:endParaRPr lang="en-US" sz="3100" dirty="0">
              <a:solidFill>
                <a:schemeClr val="accent5">
                  <a:lumMod val="10000"/>
                </a:schemeClr>
              </a:solidFill>
              <a:effectLst/>
            </a:endParaRPr>
          </a:p>
        </p:txBody>
      </p:sp>
      <p:sp>
        <p:nvSpPr>
          <p:cNvPr id="2" name="Rectangle 1"/>
          <p:cNvSpPr/>
          <p:nvPr/>
        </p:nvSpPr>
        <p:spPr>
          <a:xfrm>
            <a:off x="0" y="973378"/>
            <a:ext cx="9144000" cy="5432256"/>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Assuming the expected TtG at Stanford is 4 years.  </a:t>
            </a:r>
          </a:p>
          <a:p>
            <a:pPr algn="l">
              <a:spcAft>
                <a:spcPts val="600"/>
              </a:spcAft>
            </a:pPr>
            <a:r>
              <a:rPr lang="en-US" sz="2400" dirty="0" smtClean="0">
                <a:solidFill>
                  <a:schemeClr val="accent4">
                    <a:lumMod val="10000"/>
                  </a:schemeClr>
                </a:solidFill>
                <a:effectLst/>
                <a:latin typeface="+mn-lt"/>
              </a:rPr>
              <a:t>In the TtG dimension, CSUN performs 50% weaker than Stanford. </a:t>
            </a:r>
            <a:r>
              <a:rPr lang="en-US" sz="2400" dirty="0">
                <a:solidFill>
                  <a:schemeClr val="accent4">
                    <a:lumMod val="10000"/>
                  </a:schemeClr>
                </a:solidFill>
                <a:effectLst/>
                <a:latin typeface="+mn-lt"/>
              </a:rPr>
              <a:t>I</a:t>
            </a:r>
            <a:r>
              <a:rPr lang="en-US" sz="2400" dirty="0" smtClean="0">
                <a:solidFill>
                  <a:schemeClr val="accent4">
                    <a:lumMod val="10000"/>
                  </a:schemeClr>
                </a:solidFill>
                <a:effectLst/>
                <a:latin typeface="+mn-lt"/>
              </a:rPr>
              <a:t>n the TtG, if Stanford is 1, CSUN performs 0.67.  </a:t>
            </a:r>
          </a:p>
          <a:p>
            <a:pPr algn="l">
              <a:spcAft>
                <a:spcPts val="600"/>
              </a:spcAft>
            </a:pPr>
            <a:r>
              <a:rPr lang="en-US" sz="2400" dirty="0" smtClean="0">
                <a:solidFill>
                  <a:schemeClr val="accent4">
                    <a:lumMod val="10000"/>
                  </a:schemeClr>
                </a:solidFill>
                <a:effectLst/>
              </a:rPr>
              <a:t>Given the previous Q/C </a:t>
            </a:r>
            <a:r>
              <a:rPr lang="en-US" sz="2400" dirty="0">
                <a:solidFill>
                  <a:schemeClr val="accent4">
                    <a:lumMod val="10000"/>
                  </a:schemeClr>
                </a:solidFill>
                <a:effectLst/>
              </a:rPr>
              <a:t>for </a:t>
            </a:r>
            <a:r>
              <a:rPr lang="en-US" sz="2400" dirty="0" smtClean="0">
                <a:solidFill>
                  <a:schemeClr val="accent4">
                    <a:lumMod val="10000"/>
                  </a:schemeClr>
                </a:solidFill>
                <a:effectLst/>
              </a:rPr>
              <a:t>CSUN is </a:t>
            </a:r>
            <a:r>
              <a:rPr lang="en-US" sz="2400" dirty="0">
                <a:solidFill>
                  <a:schemeClr val="accent4">
                    <a:lumMod val="10000"/>
                  </a:schemeClr>
                </a:solidFill>
                <a:effectLst/>
              </a:rPr>
              <a:t>3 times of that of Stanford</a:t>
            </a:r>
            <a:r>
              <a:rPr lang="en-US" sz="2400" dirty="0" smtClean="0">
                <a:solidFill>
                  <a:schemeClr val="accent4">
                    <a:lumMod val="10000"/>
                  </a:schemeClr>
                </a:solidFill>
                <a:effectLst/>
              </a:rPr>
              <a:t>. </a:t>
            </a:r>
            <a:endParaRPr lang="en-US" sz="2400" dirty="0">
              <a:solidFill>
                <a:schemeClr val="accent4">
                  <a:lumMod val="10000"/>
                </a:schemeClr>
              </a:solidFill>
              <a:effectLst/>
              <a:latin typeface="+mn-lt"/>
            </a:endParaRPr>
          </a:p>
          <a:p>
            <a:pPr algn="l">
              <a:spcAft>
                <a:spcPts val="600"/>
              </a:spcAft>
            </a:pPr>
            <a:r>
              <a:rPr lang="en-US" sz="2400" dirty="0" smtClean="0">
                <a:solidFill>
                  <a:schemeClr val="accent4">
                    <a:lumMod val="10000"/>
                  </a:schemeClr>
                </a:solidFill>
                <a:effectLst/>
                <a:latin typeface="+mn-lt"/>
              </a:rPr>
              <a:t>If we map the three dimensional space of Q-C-T into one dimensional space of Q/C/T</a:t>
            </a:r>
          </a:p>
          <a:p>
            <a:pPr algn="l">
              <a:spcAft>
                <a:spcPts val="600"/>
              </a:spcAft>
            </a:pPr>
            <a:r>
              <a:rPr lang="en-US" sz="2400" dirty="0" smtClean="0">
                <a:solidFill>
                  <a:schemeClr val="accent4">
                    <a:lumMod val="10000"/>
                  </a:schemeClr>
                </a:solidFill>
                <a:effectLst/>
                <a:latin typeface="+mn-lt"/>
              </a:rPr>
              <a:t>Q/C = 3 </a:t>
            </a:r>
            <a:r>
              <a:rPr lang="en-US" sz="2400" dirty="0" smtClean="0">
                <a:solidFill>
                  <a:schemeClr val="accent4">
                    <a:lumMod val="10000"/>
                  </a:schemeClr>
                </a:solidFill>
                <a:effectLst/>
                <a:latin typeface="+mn-lt"/>
                <a:sym typeface="Wingdings" panose="05000000000000000000" pitchFamily="2" charset="2"/>
              </a:rPr>
              <a:t> </a:t>
            </a:r>
            <a:r>
              <a:rPr lang="en-US" sz="2400" dirty="0" smtClean="0">
                <a:solidFill>
                  <a:schemeClr val="accent4">
                    <a:lumMod val="10000"/>
                  </a:schemeClr>
                </a:solidFill>
                <a:effectLst/>
              </a:rPr>
              <a:t>Q</a:t>
            </a:r>
            <a:r>
              <a:rPr lang="en-US" sz="2400" dirty="0" smtClean="0">
                <a:solidFill>
                  <a:schemeClr val="accent4">
                    <a:lumMod val="10000"/>
                  </a:schemeClr>
                </a:solidFill>
                <a:effectLst/>
                <a:latin typeface="+mn-lt"/>
              </a:rPr>
              <a:t>/C/T = 0.67(3)  =2. </a:t>
            </a:r>
          </a:p>
          <a:p>
            <a:pPr algn="l">
              <a:spcAft>
                <a:spcPts val="600"/>
              </a:spcAft>
            </a:pPr>
            <a:r>
              <a:rPr lang="en-US" sz="2400" dirty="0" smtClean="0">
                <a:solidFill>
                  <a:schemeClr val="accent4">
                    <a:lumMod val="10000"/>
                  </a:schemeClr>
                </a:solidFill>
                <a:effectLst/>
                <a:latin typeface="+mn-lt"/>
              </a:rPr>
              <a:t>In that 50% additional time, the students not only pay all their tuition fee, but also still are employed at a low rate, perhaps under 40 hours and perhaps lover benefits. So it is reasonable to assign a weight of 2 or even 3 to that 0.5, changing 1.5 to 2, or 2.5. </a:t>
            </a:r>
          </a:p>
          <a:p>
            <a:pPr algn="l">
              <a:spcAft>
                <a:spcPts val="600"/>
              </a:spcAft>
            </a:pPr>
            <a:r>
              <a:rPr lang="en-US" sz="2400" dirty="0" smtClean="0">
                <a:solidFill>
                  <a:schemeClr val="accent4">
                    <a:lumMod val="10000"/>
                  </a:schemeClr>
                </a:solidFill>
                <a:effectLst/>
                <a:latin typeface="+mn-lt"/>
              </a:rPr>
              <a:t>Therefore, 1/1.5 or 0.67 </a:t>
            </a:r>
            <a:r>
              <a:rPr lang="en-US" sz="2400" dirty="0" smtClean="0">
                <a:solidFill>
                  <a:schemeClr val="accent4">
                    <a:lumMod val="10000"/>
                  </a:schemeClr>
                </a:solidFill>
                <a:effectLst/>
                <a:latin typeface="+mn-lt"/>
                <a:sym typeface="Wingdings" panose="05000000000000000000" pitchFamily="2" charset="2"/>
              </a:rPr>
              <a:t> 1/2  or 0.5 1/2.5 or 0.4</a:t>
            </a:r>
          </a:p>
          <a:p>
            <a:pPr algn="l">
              <a:spcAft>
                <a:spcPts val="600"/>
              </a:spcAft>
            </a:pPr>
            <a:r>
              <a:rPr lang="en-US" sz="2400" dirty="0" smtClean="0">
                <a:solidFill>
                  <a:schemeClr val="accent4">
                    <a:lumMod val="10000"/>
                  </a:schemeClr>
                </a:solidFill>
                <a:effectLst/>
                <a:latin typeface="+mn-lt"/>
              </a:rPr>
              <a:t>The Q/C/T of CSUN then turn into 1.5, and 1.2, respectively</a:t>
            </a:r>
            <a:endParaRPr lang="en-US" sz="2400" dirty="0">
              <a:solidFill>
                <a:schemeClr val="accent4">
                  <a:lumMod val="10000"/>
                </a:schemeClr>
              </a:solidFill>
              <a:effectLst/>
              <a:latin typeface="+mn-lt"/>
            </a:endParaRPr>
          </a:p>
        </p:txBody>
      </p:sp>
    </p:spTree>
    <p:extLst>
      <p:ext uri="{BB962C8B-B14F-4D97-AF65-F5344CB8AC3E}">
        <p14:creationId xmlns:p14="http://schemas.microsoft.com/office/powerpoint/2010/main" val="4185146998"/>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a:t>
            </a:r>
            <a:r>
              <a:rPr lang="en-US" sz="3200" dirty="0" smtClean="0"/>
              <a:t>Quality/Cost/Time </a:t>
            </a:r>
            <a:r>
              <a:rPr lang="en-US" sz="3200" dirty="0"/>
              <a:t>Efficiency</a:t>
            </a:r>
          </a:p>
        </p:txBody>
      </p:sp>
      <p:sp>
        <p:nvSpPr>
          <p:cNvPr id="7" name="TextBox 6"/>
          <p:cNvSpPr txBox="1"/>
          <p:nvPr/>
        </p:nvSpPr>
        <p:spPr>
          <a:xfrm>
            <a:off x="6459636" y="5763605"/>
            <a:ext cx="2037737" cy="430887"/>
          </a:xfrm>
          <a:prstGeom prst="rect">
            <a:avLst/>
          </a:prstGeom>
          <a:noFill/>
        </p:spPr>
        <p:txBody>
          <a:bodyPr wrap="none" rtlCol="0">
            <a:spAutoFit/>
          </a:bodyPr>
          <a:lstStyle/>
          <a:p>
            <a:r>
              <a:rPr lang="en-US" dirty="0" smtClean="0">
                <a:solidFill>
                  <a:schemeClr val="accent4">
                    <a:lumMod val="10000"/>
                  </a:schemeClr>
                </a:solidFill>
                <a:effectLst/>
                <a:latin typeface="+mj-lt"/>
              </a:rPr>
              <a:t>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1" name="Rectangle 40"/>
          <p:cNvSpPr/>
          <p:nvPr/>
        </p:nvSpPr>
        <p:spPr bwMode="auto">
          <a:xfrm>
            <a:off x="650913" y="3236170"/>
            <a:ext cx="5835581"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80"/>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sp>
        <p:nvSpPr>
          <p:cNvPr id="29" name="TextBox 28"/>
          <p:cNvSpPr txBox="1"/>
          <p:nvPr/>
        </p:nvSpPr>
        <p:spPr>
          <a:xfrm>
            <a:off x="5732398" y="5760679"/>
            <a:ext cx="2760692" cy="430887"/>
          </a:xfrm>
          <a:prstGeom prst="rect">
            <a:avLst/>
          </a:prstGeom>
          <a:noFill/>
        </p:spPr>
        <p:txBody>
          <a:bodyPr wrap="none" rtlCol="0">
            <a:spAutoFit/>
          </a:bodyPr>
          <a:lstStyle/>
          <a:p>
            <a:r>
              <a:rPr lang="en-US" dirty="0" smtClean="0">
                <a:solidFill>
                  <a:schemeClr val="accent4">
                    <a:lumMod val="10000"/>
                  </a:schemeClr>
                </a:solidFill>
                <a:effectLst/>
                <a:latin typeface="+mj-lt"/>
              </a:rPr>
              <a:t>Time-Cost Efficiency</a:t>
            </a:r>
            <a:endParaRPr lang="en-US" dirty="0">
              <a:solidFill>
                <a:schemeClr val="accent4">
                  <a:lumMod val="10000"/>
                </a:schemeClr>
              </a:solidFill>
              <a:effectLst/>
              <a:latin typeface="+mj-lt"/>
            </a:endParaRPr>
          </a:p>
        </p:txBody>
      </p:sp>
      <p:grpSp>
        <p:nvGrpSpPr>
          <p:cNvPr id="5" name="Group 4"/>
          <p:cNvGrpSpPr/>
          <p:nvPr/>
        </p:nvGrpSpPr>
        <p:grpSpPr>
          <a:xfrm>
            <a:off x="5044917" y="3067665"/>
            <a:ext cx="1630464" cy="2674956"/>
            <a:chOff x="6142015" y="1658693"/>
            <a:chExt cx="1630464" cy="2674956"/>
          </a:xfrm>
        </p:grpSpPr>
        <p:sp>
          <p:nvSpPr>
            <p:cNvPr id="31" name="Rectangle 30"/>
            <p:cNvSpPr/>
            <p:nvPr/>
          </p:nvSpPr>
          <p:spPr bwMode="auto">
            <a:xfrm>
              <a:off x="6142015" y="1827198"/>
              <a:ext cx="1445184"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4" name="Rectangle 33"/>
            <p:cNvSpPr/>
            <p:nvPr/>
          </p:nvSpPr>
          <p:spPr bwMode="auto">
            <a:xfrm>
              <a:off x="6186259" y="1658693"/>
              <a:ext cx="1586220" cy="2647592"/>
            </a:xfrm>
            <a:prstGeom prst="rect">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grpSp>
      <p:grpSp>
        <p:nvGrpSpPr>
          <p:cNvPr id="35" name="Group 34"/>
          <p:cNvGrpSpPr/>
          <p:nvPr/>
        </p:nvGrpSpPr>
        <p:grpSpPr>
          <a:xfrm>
            <a:off x="3568703" y="3055049"/>
            <a:ext cx="1630464" cy="2674956"/>
            <a:chOff x="6142015" y="1658693"/>
            <a:chExt cx="1630464" cy="2674956"/>
          </a:xfrm>
        </p:grpSpPr>
        <p:sp>
          <p:nvSpPr>
            <p:cNvPr id="36" name="Rectangle 35"/>
            <p:cNvSpPr/>
            <p:nvPr/>
          </p:nvSpPr>
          <p:spPr bwMode="auto">
            <a:xfrm>
              <a:off x="6142015" y="1827198"/>
              <a:ext cx="1445184"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7" name="Rectangle 36"/>
            <p:cNvSpPr/>
            <p:nvPr/>
          </p:nvSpPr>
          <p:spPr bwMode="auto">
            <a:xfrm>
              <a:off x="6186259" y="1658693"/>
              <a:ext cx="1586220" cy="2647592"/>
            </a:xfrm>
            <a:prstGeom prst="rect">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grpSp>
      <p:grpSp>
        <p:nvGrpSpPr>
          <p:cNvPr id="38" name="Group 37"/>
          <p:cNvGrpSpPr/>
          <p:nvPr/>
        </p:nvGrpSpPr>
        <p:grpSpPr>
          <a:xfrm>
            <a:off x="2063382" y="3055049"/>
            <a:ext cx="1630464" cy="2674956"/>
            <a:chOff x="6142015" y="1658693"/>
            <a:chExt cx="1630464" cy="2674956"/>
          </a:xfrm>
        </p:grpSpPr>
        <p:sp>
          <p:nvSpPr>
            <p:cNvPr id="39" name="Rectangle 38"/>
            <p:cNvSpPr/>
            <p:nvPr/>
          </p:nvSpPr>
          <p:spPr bwMode="auto">
            <a:xfrm>
              <a:off x="6142015" y="1827198"/>
              <a:ext cx="1445184" cy="2506451"/>
            </a:xfrm>
            <a:prstGeom prst="rect">
              <a:avLst/>
            </a:prstGeom>
            <a:noFill/>
            <a:ln w="76200" cap="flat" cmpd="sng" algn="ctr">
              <a:solidFill>
                <a:srgbClr val="0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40" name="Rectangle 39"/>
            <p:cNvSpPr/>
            <p:nvPr/>
          </p:nvSpPr>
          <p:spPr bwMode="auto">
            <a:xfrm>
              <a:off x="6186259" y="1658693"/>
              <a:ext cx="1586220" cy="2647592"/>
            </a:xfrm>
            <a:prstGeom prst="rect">
              <a:avLst/>
            </a:prstGeom>
            <a:solidFill>
              <a:schemeClr val="tx1"/>
            </a:solidFill>
            <a:ln w="76200"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grpSp>
    </p:spTree>
    <p:extLst>
      <p:ext uri="{BB962C8B-B14F-4D97-AF65-F5344CB8AC3E}">
        <p14:creationId xmlns:p14="http://schemas.microsoft.com/office/powerpoint/2010/main" val="41656251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dissolve">
                                      <p:cBhvr>
                                        <p:cTn id="12" dur="500"/>
                                        <p:tgtEl>
                                          <p:spTgt spid="3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dissolve">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57209" y="5764920"/>
            <a:ext cx="2760692" cy="430887"/>
          </a:xfrm>
          <a:prstGeom prst="rect">
            <a:avLst/>
          </a:prstGeom>
          <a:noFill/>
        </p:spPr>
        <p:txBody>
          <a:bodyPr wrap="none" rtlCol="0">
            <a:spAutoFit/>
          </a:bodyPr>
          <a:lstStyle/>
          <a:p>
            <a:r>
              <a:rPr lang="en-US" dirty="0" smtClean="0">
                <a:solidFill>
                  <a:schemeClr val="accent4">
                    <a:lumMod val="10000"/>
                  </a:schemeClr>
                </a:solidFill>
                <a:effectLst/>
                <a:latin typeface="+mj-lt"/>
              </a:rPr>
              <a:t>Time-Cost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9" name="Group 38"/>
          <p:cNvGrpSpPr/>
          <p:nvPr/>
        </p:nvGrpSpPr>
        <p:grpSpPr>
          <a:xfrm>
            <a:off x="454591" y="2840218"/>
            <a:ext cx="388098" cy="439302"/>
            <a:chOff x="2393809" y="2689258"/>
            <a:chExt cx="388098" cy="439302"/>
          </a:xfrm>
        </p:grpSpPr>
        <p:sp>
          <p:nvSpPr>
            <p:cNvPr id="22" name="Oval 21"/>
            <p:cNvSpPr/>
            <p:nvPr/>
          </p:nvSpPr>
          <p:spPr bwMode="auto">
            <a:xfrm>
              <a:off x="2394449" y="268925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1" name="TextBox 30"/>
            <p:cNvSpPr txBox="1"/>
            <p:nvPr/>
          </p:nvSpPr>
          <p:spPr>
            <a:xfrm>
              <a:off x="2393809" y="2697673"/>
              <a:ext cx="356188" cy="430887"/>
            </a:xfrm>
            <a:prstGeom prst="rect">
              <a:avLst/>
            </a:prstGeom>
            <a:noFill/>
          </p:spPr>
          <p:txBody>
            <a:bodyPr wrap="none" rtlCol="0">
              <a:spAutoFit/>
            </a:bodyPr>
            <a:lstStyle/>
            <a:p>
              <a:r>
                <a:rPr lang="en-US" dirty="0" smtClean="0">
                  <a:solidFill>
                    <a:schemeClr val="accent4">
                      <a:lumMod val="10000"/>
                    </a:schemeClr>
                  </a:solidFill>
                  <a:effectLst/>
                </a:rPr>
                <a:t>P</a:t>
              </a:r>
              <a:endParaRPr lang="en-US" dirty="0">
                <a:solidFill>
                  <a:schemeClr val="accent4">
                    <a:lumMod val="10000"/>
                  </a:schemeClr>
                </a:solidFill>
                <a:effectLst/>
              </a:endParaRPr>
            </a:p>
          </p:txBody>
        </p:sp>
      </p:grpSp>
      <p:grpSp>
        <p:nvGrpSpPr>
          <p:cNvPr id="36" name="Group 35"/>
          <p:cNvGrpSpPr/>
          <p:nvPr/>
        </p:nvGrpSpPr>
        <p:grpSpPr>
          <a:xfrm>
            <a:off x="466172" y="1415478"/>
            <a:ext cx="394001" cy="442183"/>
            <a:chOff x="3650904" y="1651968"/>
            <a:chExt cx="394001" cy="442183"/>
          </a:xfrm>
        </p:grpSpPr>
        <p:sp>
          <p:nvSpPr>
            <p:cNvPr id="25" name="Oval 24"/>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2" name="TextBox 31"/>
            <p:cNvSpPr txBox="1"/>
            <p:nvPr/>
          </p:nvSpPr>
          <p:spPr>
            <a:xfrm>
              <a:off x="3650904" y="1663264"/>
              <a:ext cx="369012" cy="430887"/>
            </a:xfrm>
            <a:prstGeom prst="rect">
              <a:avLst/>
            </a:prstGeom>
            <a:noFill/>
          </p:spPr>
          <p:txBody>
            <a:bodyPr wrap="none" rtlCol="0">
              <a:spAutoFit/>
            </a:bodyPr>
            <a:lstStyle/>
            <a:p>
              <a:r>
                <a:rPr lang="en-US" dirty="0" smtClean="0">
                  <a:solidFill>
                    <a:schemeClr val="accent4">
                      <a:lumMod val="10000"/>
                    </a:schemeClr>
                  </a:solidFill>
                  <a:effectLst/>
                </a:rPr>
                <a:t>B</a:t>
              </a:r>
              <a:endParaRPr lang="en-US" dirty="0">
                <a:solidFill>
                  <a:schemeClr val="accent4">
                    <a:lumMod val="10000"/>
                  </a:schemeClr>
                </a:solidFill>
                <a:effectLst/>
              </a:endParaRPr>
            </a:p>
          </p:txBody>
        </p:sp>
      </p:grpSp>
      <p:grpSp>
        <p:nvGrpSpPr>
          <p:cNvPr id="35" name="Group 34"/>
          <p:cNvGrpSpPr/>
          <p:nvPr/>
        </p:nvGrpSpPr>
        <p:grpSpPr>
          <a:xfrm>
            <a:off x="476706" y="974188"/>
            <a:ext cx="395085" cy="430887"/>
            <a:chOff x="996984" y="1210678"/>
            <a:chExt cx="395085" cy="430887"/>
          </a:xfrm>
        </p:grpSpPr>
        <p:sp>
          <p:nvSpPr>
            <p:cNvPr id="24" name="Oval 23"/>
            <p:cNvSpPr/>
            <p:nvPr/>
          </p:nvSpPr>
          <p:spPr bwMode="auto">
            <a:xfrm>
              <a:off x="1004611" y="1240685"/>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TextBox 32"/>
            <p:cNvSpPr txBox="1"/>
            <p:nvPr/>
          </p:nvSpPr>
          <p:spPr>
            <a:xfrm>
              <a:off x="996984" y="1210678"/>
              <a:ext cx="343364" cy="430887"/>
            </a:xfrm>
            <a:prstGeom prst="rect">
              <a:avLst/>
            </a:prstGeom>
            <a:noFill/>
          </p:spPr>
          <p:txBody>
            <a:bodyPr wrap="none" rtlCol="0">
              <a:spAutoFit/>
            </a:bodyPr>
            <a:lstStyle/>
            <a:p>
              <a:r>
                <a:rPr lang="en-US" dirty="0" smtClean="0">
                  <a:solidFill>
                    <a:schemeClr val="accent4">
                      <a:lumMod val="10000"/>
                    </a:schemeClr>
                  </a:solidFill>
                  <a:effectLst/>
                </a:rPr>
                <a:t>S</a:t>
              </a:r>
              <a:endParaRPr lang="en-US" dirty="0">
                <a:solidFill>
                  <a:schemeClr val="accent4">
                    <a:lumMod val="10000"/>
                  </a:schemeClr>
                </a:solidFill>
                <a:effectLst/>
              </a:endParaRPr>
            </a:p>
          </p:txBody>
        </p:sp>
      </p:grpSp>
      <p:grpSp>
        <p:nvGrpSpPr>
          <p:cNvPr id="38" name="Group 37"/>
          <p:cNvGrpSpPr/>
          <p:nvPr/>
        </p:nvGrpSpPr>
        <p:grpSpPr>
          <a:xfrm>
            <a:off x="477623" y="4574424"/>
            <a:ext cx="387458" cy="430887"/>
            <a:chOff x="4254265" y="4901399"/>
            <a:chExt cx="387458" cy="430887"/>
          </a:xfrm>
        </p:grpSpPr>
        <p:sp>
          <p:nvSpPr>
            <p:cNvPr id="23" name="Oval 22"/>
            <p:cNvSpPr/>
            <p:nvPr/>
          </p:nvSpPr>
          <p:spPr bwMode="auto">
            <a:xfrm>
              <a:off x="4254265" y="4944561"/>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4" name="TextBox 33"/>
            <p:cNvSpPr txBox="1"/>
            <p:nvPr/>
          </p:nvSpPr>
          <p:spPr>
            <a:xfrm>
              <a:off x="4256941" y="4901399"/>
              <a:ext cx="354584" cy="430887"/>
            </a:xfrm>
            <a:prstGeom prst="rect">
              <a:avLst/>
            </a:prstGeom>
            <a:noFill/>
          </p:spPr>
          <p:txBody>
            <a:bodyPr wrap="none" rtlCol="0">
              <a:spAutoFit/>
            </a:bodyPr>
            <a:lstStyle/>
            <a:p>
              <a:r>
                <a:rPr lang="en-US" dirty="0">
                  <a:solidFill>
                    <a:schemeClr val="accent4">
                      <a:lumMod val="10000"/>
                    </a:schemeClr>
                  </a:solidFill>
                  <a:effectLst/>
                </a:rPr>
                <a:t>L</a:t>
              </a:r>
            </a:p>
          </p:txBody>
        </p:sp>
      </p:grpSp>
      <p:grpSp>
        <p:nvGrpSpPr>
          <p:cNvPr id="14" name="Group 13"/>
          <p:cNvGrpSpPr/>
          <p:nvPr/>
        </p:nvGrpSpPr>
        <p:grpSpPr>
          <a:xfrm>
            <a:off x="603346" y="3246035"/>
            <a:ext cx="1269700" cy="2543061"/>
            <a:chOff x="288025" y="3482525"/>
            <a:chExt cx="6187377" cy="2543061"/>
          </a:xfrm>
        </p:grpSpPr>
        <p:cxnSp>
          <p:nvCxnSpPr>
            <p:cNvPr id="4" name="Straight Connector 3"/>
            <p:cNvCxnSpPr/>
            <p:nvPr/>
          </p:nvCxnSpPr>
          <p:spPr bwMode="auto">
            <a:xfrm>
              <a:off x="319024" y="3482525"/>
              <a:ext cx="0" cy="254306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88025" y="5991728"/>
              <a:ext cx="618737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p:cNvSpPr/>
          <p:nvPr/>
        </p:nvSpPr>
        <p:spPr bwMode="auto">
          <a:xfrm>
            <a:off x="646530" y="3251113"/>
            <a:ext cx="1079031" cy="2506451"/>
          </a:xfrm>
          <a:prstGeom prst="rect">
            <a:avLst/>
          </a:prstGeom>
          <a:noFill/>
          <a:ln w="76200"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7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grpSp>
        <p:nvGrpSpPr>
          <p:cNvPr id="42" name="Group 41"/>
          <p:cNvGrpSpPr/>
          <p:nvPr/>
        </p:nvGrpSpPr>
        <p:grpSpPr>
          <a:xfrm>
            <a:off x="180694" y="3060056"/>
            <a:ext cx="954108" cy="740853"/>
            <a:chOff x="5998348" y="3002084"/>
            <a:chExt cx="954108" cy="740853"/>
          </a:xfrm>
        </p:grpSpPr>
        <p:sp>
          <p:nvSpPr>
            <p:cNvPr id="43" name="Oval 42"/>
            <p:cNvSpPr/>
            <p:nvPr/>
          </p:nvSpPr>
          <p:spPr bwMode="auto">
            <a:xfrm>
              <a:off x="6263746" y="3002084"/>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TextBox 44"/>
            <p:cNvSpPr txBox="1"/>
            <p:nvPr/>
          </p:nvSpPr>
          <p:spPr>
            <a:xfrm>
              <a:off x="5998348" y="3312050"/>
              <a:ext cx="954108" cy="430887"/>
            </a:xfrm>
            <a:prstGeom prst="rect">
              <a:avLst/>
            </a:prstGeom>
            <a:noFill/>
          </p:spPr>
          <p:txBody>
            <a:bodyPr wrap="none" rtlCol="0">
              <a:spAutoFit/>
            </a:bodyPr>
            <a:lstStyle/>
            <a:p>
              <a:r>
                <a:rPr lang="en-US" dirty="0" smtClean="0">
                  <a:solidFill>
                    <a:schemeClr val="accent4">
                      <a:lumMod val="10000"/>
                    </a:schemeClr>
                  </a:solidFill>
                  <a:effectLst/>
                </a:rPr>
                <a:t>CSUN</a:t>
              </a:r>
              <a:endParaRPr lang="en-US" dirty="0">
                <a:solidFill>
                  <a:schemeClr val="accent4">
                    <a:lumMod val="10000"/>
                  </a:schemeClr>
                </a:solidFill>
                <a:effectLst/>
              </a:endParaRPr>
            </a:p>
          </p:txBody>
        </p:sp>
      </p:grpSp>
      <p:grpSp>
        <p:nvGrpSpPr>
          <p:cNvPr id="28" name="Group 27"/>
          <p:cNvGrpSpPr/>
          <p:nvPr/>
        </p:nvGrpSpPr>
        <p:grpSpPr>
          <a:xfrm>
            <a:off x="447695" y="2147248"/>
            <a:ext cx="392398" cy="430887"/>
            <a:chOff x="3652507" y="1644214"/>
            <a:chExt cx="392398" cy="430887"/>
          </a:xfrm>
        </p:grpSpPr>
        <p:sp>
          <p:nvSpPr>
            <p:cNvPr id="29" name="Oval 28"/>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TextBox 36"/>
            <p:cNvSpPr txBox="1"/>
            <p:nvPr/>
          </p:nvSpPr>
          <p:spPr>
            <a:xfrm>
              <a:off x="3652507" y="1644214"/>
              <a:ext cx="365806" cy="430887"/>
            </a:xfrm>
            <a:prstGeom prst="rect">
              <a:avLst/>
            </a:prstGeom>
            <a:noFill/>
          </p:spPr>
          <p:txBody>
            <a:bodyPr wrap="none" rtlCol="0">
              <a:spAutoFit/>
            </a:bodyPr>
            <a:lstStyle/>
            <a:p>
              <a:r>
                <a:rPr lang="en-US" dirty="0" smtClean="0">
                  <a:solidFill>
                    <a:schemeClr val="accent4">
                      <a:lumMod val="10000"/>
                    </a:schemeClr>
                  </a:solidFill>
                  <a:effectLst/>
                </a:rPr>
                <a:t>C</a:t>
              </a:r>
              <a:endParaRPr lang="en-US" dirty="0">
                <a:solidFill>
                  <a:schemeClr val="accent4">
                    <a:lumMod val="10000"/>
                  </a:schemeClr>
                </a:solidFill>
                <a:effectLst/>
              </a:endParaRPr>
            </a:p>
          </p:txBody>
        </p:sp>
      </p:grpSp>
      <p:sp>
        <p:nvSpPr>
          <p:cNvPr id="40" name="TextBox 39"/>
          <p:cNvSpPr txBox="1"/>
          <p:nvPr/>
        </p:nvSpPr>
        <p:spPr>
          <a:xfrm>
            <a:off x="5181548" y="1669454"/>
            <a:ext cx="3025187" cy="1107996"/>
          </a:xfrm>
          <a:prstGeom prst="rect">
            <a:avLst/>
          </a:prstGeom>
          <a:noFill/>
        </p:spPr>
        <p:txBody>
          <a:bodyPr wrap="none" rtlCol="0">
            <a:spAutoFit/>
          </a:bodyPr>
          <a:lstStyle/>
          <a:p>
            <a:pPr algn="l"/>
            <a:r>
              <a:rPr lang="en-US" dirty="0" smtClean="0">
                <a:solidFill>
                  <a:schemeClr val="accent4">
                    <a:lumMod val="10000"/>
                  </a:schemeClr>
                </a:solidFill>
                <a:effectLst/>
                <a:latin typeface="+mn-lt"/>
              </a:rPr>
              <a:t>World</a:t>
            </a:r>
          </a:p>
          <a:p>
            <a:pPr algn="l"/>
            <a:r>
              <a:rPr lang="en-US" dirty="0" smtClean="0">
                <a:solidFill>
                  <a:schemeClr val="accent4">
                    <a:lumMod val="10000"/>
                  </a:schemeClr>
                </a:solidFill>
                <a:effectLst/>
                <a:latin typeface="+mn-lt"/>
              </a:rPr>
              <a:t>           Class</a:t>
            </a:r>
          </a:p>
          <a:p>
            <a:pPr algn="l"/>
            <a:r>
              <a:rPr lang="en-US" dirty="0" smtClean="0">
                <a:solidFill>
                  <a:schemeClr val="accent4">
                    <a:lumMod val="10000"/>
                  </a:schemeClr>
                </a:solidFill>
                <a:effectLst/>
                <a:latin typeface="+mn-lt"/>
              </a:rPr>
              <a:t>                   Universities</a:t>
            </a:r>
            <a:endParaRPr lang="en-US" dirty="0">
              <a:solidFill>
                <a:schemeClr val="accent4">
                  <a:lumMod val="10000"/>
                </a:schemeClr>
              </a:solidFill>
              <a:effectLst/>
              <a:latin typeface="+mn-lt"/>
            </a:endParaRPr>
          </a:p>
        </p:txBody>
      </p:sp>
      <p:sp>
        <p:nvSpPr>
          <p:cNvPr id="46" name="Title 1"/>
          <p:cNvSpPr>
            <a:spLocks noGrp="1"/>
          </p:cNvSpPr>
          <p:nvPr>
            <p:ph type="title"/>
          </p:nvPr>
        </p:nvSpPr>
        <p:spPr/>
        <p:txBody>
          <a:bodyPr/>
          <a:lstStyle/>
          <a:p>
            <a:r>
              <a:rPr lang="en-US" sz="3200" dirty="0"/>
              <a:t>Competitive Space;  </a:t>
            </a:r>
            <a:r>
              <a:rPr lang="en-US" sz="3200" dirty="0" smtClean="0"/>
              <a:t>Quality/Cost/Time </a:t>
            </a:r>
            <a:r>
              <a:rPr lang="en-US" sz="3200" dirty="0"/>
              <a:t>Efficiency</a:t>
            </a:r>
          </a:p>
        </p:txBody>
      </p:sp>
    </p:spTree>
    <p:extLst>
      <p:ext uri="{BB962C8B-B14F-4D97-AF65-F5344CB8AC3E}">
        <p14:creationId xmlns:p14="http://schemas.microsoft.com/office/powerpoint/2010/main" val="277023384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3.7037E-7 L 0.34844 0.00231 " pathEditMode="relative" rAng="0" ptsTypes="AA">
                                      <p:cBhvr>
                                        <p:cTn id="6" dur="1000" fill="hold"/>
                                        <p:tgtEl>
                                          <p:spTgt spid="38"/>
                                        </p:tgtEl>
                                        <p:attrNameLst>
                                          <p:attrName>ppt_x</p:attrName>
                                          <p:attrName>ppt_y</p:attrName>
                                        </p:attrNameLst>
                                      </p:cBhvr>
                                      <p:rCtr x="17413" y="116"/>
                                    </p:animMotion>
                                  </p:childTnLst>
                                </p:cTn>
                              </p:par>
                              <p:par>
                                <p:cTn id="7" presetID="63" presetClass="path" presetSubtype="0" accel="50000" decel="50000" fill="hold" nodeType="withEffect">
                                  <p:stCondLst>
                                    <p:cond delay="0"/>
                                  </p:stCondLst>
                                  <p:childTnLst>
                                    <p:animMotion origin="layout" path="M -3.05556E-6 1.11111E-6 L 0.08108 0.00694 " pathEditMode="relative" rAng="0" ptsTypes="AA">
                                      <p:cBhvr>
                                        <p:cTn id="8" dur="1000" fill="hold"/>
                                        <p:tgtEl>
                                          <p:spTgt spid="39"/>
                                        </p:tgtEl>
                                        <p:attrNameLst>
                                          <p:attrName>ppt_x</p:attrName>
                                          <p:attrName>ppt_y</p:attrName>
                                        </p:attrNameLst>
                                      </p:cBhvr>
                                      <p:rCtr x="4045" y="347"/>
                                    </p:animMotion>
                                  </p:childTnLst>
                                </p:cTn>
                              </p:par>
                              <p:par>
                                <p:cTn id="9" presetID="63" presetClass="path" presetSubtype="0" accel="50000" decel="50000" fill="hold" nodeType="withEffect">
                                  <p:stCondLst>
                                    <p:cond delay="0"/>
                                  </p:stCondLst>
                                  <p:childTnLst>
                                    <p:animMotion origin="layout" path="M -2.5E-6 -4.44444E-6 L 0.06823 0.00186 " pathEditMode="relative" rAng="0" ptsTypes="AA">
                                      <p:cBhvr>
                                        <p:cTn id="10" dur="1000" fill="hold"/>
                                        <p:tgtEl>
                                          <p:spTgt spid="28"/>
                                        </p:tgtEl>
                                        <p:attrNameLst>
                                          <p:attrName>ppt_x</p:attrName>
                                          <p:attrName>ppt_y</p:attrName>
                                        </p:attrNameLst>
                                      </p:cBhvr>
                                      <p:rCtr x="3403" y="93"/>
                                    </p:animMotion>
                                  </p:childTnLst>
                                </p:cTn>
                              </p:par>
                              <p:par>
                                <p:cTn id="11" presetID="63" presetClass="path" presetSubtype="0" accel="50000" decel="50000" fill="hold" nodeType="withEffect">
                                  <p:stCondLst>
                                    <p:cond delay="0"/>
                                  </p:stCondLst>
                                  <p:childTnLst>
                                    <p:animMotion origin="layout" path="M -2.77778E-6 3.7037E-6 L 0.34827 3.7037E-6 " pathEditMode="relative" rAng="0" ptsTypes="AA">
                                      <p:cBhvr>
                                        <p:cTn id="12" dur="1000" fill="hold"/>
                                        <p:tgtEl>
                                          <p:spTgt spid="36"/>
                                        </p:tgtEl>
                                        <p:attrNameLst>
                                          <p:attrName>ppt_x</p:attrName>
                                          <p:attrName>ppt_y</p:attrName>
                                        </p:attrNameLst>
                                      </p:cBhvr>
                                      <p:rCtr x="17413" y="0"/>
                                    </p:animMotion>
                                  </p:childTnLst>
                                </p:cTn>
                              </p:par>
                              <p:par>
                                <p:cTn id="13" presetID="63" presetClass="path" presetSubtype="0" accel="50000" decel="50000" fill="hold" nodeType="withEffect">
                                  <p:stCondLst>
                                    <p:cond delay="0"/>
                                  </p:stCondLst>
                                  <p:childTnLst>
                                    <p:animMotion origin="layout" path="M 2.77778E-7 -1.11111E-6 L 0.06215 -0.00231 " pathEditMode="relative" rAng="0" ptsTypes="AA">
                                      <p:cBhvr>
                                        <p:cTn id="14" dur="1000" fill="hold"/>
                                        <p:tgtEl>
                                          <p:spTgt spid="35"/>
                                        </p:tgtEl>
                                        <p:attrNameLst>
                                          <p:attrName>ppt_x</p:attrName>
                                          <p:attrName>ppt_y</p:attrName>
                                        </p:attrNameLst>
                                      </p:cBhvr>
                                      <p:rCtr x="3108" y="-11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5E-6 -1.48148E-6 L 0.11355 0.00093 " pathEditMode="relative" rAng="0" ptsTypes="AA">
                                      <p:cBhvr>
                                        <p:cTn id="18" dur="1000" fill="hold"/>
                                        <p:tgtEl>
                                          <p:spTgt spid="42"/>
                                        </p:tgtEl>
                                        <p:attrNameLst>
                                          <p:attrName>ppt_x</p:attrName>
                                          <p:attrName>ppt_y</p:attrName>
                                        </p:attrNameLst>
                                      </p:cBhvr>
                                      <p:rCtr x="5677" y="46"/>
                                    </p:animMotion>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p:cNvGrpSpPr/>
          <p:nvPr/>
        </p:nvGrpSpPr>
        <p:grpSpPr>
          <a:xfrm>
            <a:off x="4641904" y="2668102"/>
            <a:ext cx="2789525" cy="2063750"/>
            <a:chOff x="4389656" y="4263133"/>
            <a:chExt cx="2789525" cy="2063750"/>
          </a:xfrm>
        </p:grpSpPr>
        <p:grpSp>
          <p:nvGrpSpPr>
            <p:cNvPr id="21" name="Group 20"/>
            <p:cNvGrpSpPr/>
            <p:nvPr/>
          </p:nvGrpSpPr>
          <p:grpSpPr>
            <a:xfrm>
              <a:off x="4389656" y="4497061"/>
              <a:ext cx="1009650" cy="1530969"/>
              <a:chOff x="4389656" y="4497061"/>
              <a:chExt cx="1009650" cy="1530969"/>
            </a:xfrm>
          </p:grpSpPr>
          <p:sp>
            <p:nvSpPr>
              <p:cNvPr id="27" name="Text Box 5"/>
              <p:cNvSpPr txBox="1">
                <a:spLocks noChangeArrowheads="1"/>
              </p:cNvSpPr>
              <p:nvPr/>
            </p:nvSpPr>
            <p:spPr bwMode="auto">
              <a:xfrm rot="2569721">
                <a:off x="4389656" y="5770074"/>
                <a:ext cx="1009650" cy="257956"/>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Quality </a:t>
                </a:r>
              </a:p>
            </p:txBody>
          </p:sp>
          <p:sp>
            <p:nvSpPr>
              <p:cNvPr id="28" name="Text Box 8"/>
              <p:cNvSpPr txBox="1">
                <a:spLocks noChangeArrowheads="1"/>
              </p:cNvSpPr>
              <p:nvPr/>
            </p:nvSpPr>
            <p:spPr bwMode="auto">
              <a:xfrm rot="-2698385">
                <a:off x="4554582" y="4497061"/>
                <a:ext cx="684212" cy="369888"/>
              </a:xfrm>
              <a:prstGeom prst="rect">
                <a:avLst/>
              </a:prstGeom>
              <a:noFill/>
              <a:ln w="9525">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rPr>
                  <a:t>Cost</a:t>
                </a:r>
              </a:p>
            </p:txBody>
          </p:sp>
        </p:grpSp>
        <p:grpSp>
          <p:nvGrpSpPr>
            <p:cNvPr id="22" name="Group 21"/>
            <p:cNvGrpSpPr/>
            <p:nvPr/>
          </p:nvGrpSpPr>
          <p:grpSpPr>
            <a:xfrm>
              <a:off x="4525963" y="4263133"/>
              <a:ext cx="2653218" cy="2063750"/>
              <a:chOff x="4525963" y="4263133"/>
              <a:chExt cx="2653218" cy="2063750"/>
            </a:xfrm>
          </p:grpSpPr>
          <p:sp>
            <p:nvSpPr>
              <p:cNvPr id="23" name="Text Box 7"/>
              <p:cNvSpPr txBox="1">
                <a:spLocks noChangeArrowheads="1"/>
              </p:cNvSpPr>
              <p:nvPr/>
            </p:nvSpPr>
            <p:spPr bwMode="auto">
              <a:xfrm rot="2664736">
                <a:off x="5302032"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Flow Time</a:t>
                </a:r>
              </a:p>
            </p:txBody>
          </p:sp>
          <p:sp>
            <p:nvSpPr>
              <p:cNvPr id="24" name="AutoShape 6"/>
              <p:cNvSpPr>
                <a:spLocks noChangeArrowheads="1"/>
              </p:cNvSpPr>
              <p:nvPr/>
            </p:nvSpPr>
            <p:spPr bwMode="auto">
              <a:xfrm>
                <a:off x="4525963" y="4263133"/>
                <a:ext cx="2163762" cy="2063750"/>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5" name="Text Box 9"/>
              <p:cNvSpPr txBox="1">
                <a:spLocks noChangeArrowheads="1"/>
              </p:cNvSpPr>
              <p:nvPr/>
            </p:nvSpPr>
            <p:spPr bwMode="auto">
              <a:xfrm rot="18967412">
                <a:off x="5398006" y="5683547"/>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grpSp>
      </p:grpSp>
      <p:sp>
        <p:nvSpPr>
          <p:cNvPr id="2" name="Title 1"/>
          <p:cNvSpPr>
            <a:spLocks noGrp="1"/>
          </p:cNvSpPr>
          <p:nvPr>
            <p:ph type="title"/>
          </p:nvPr>
        </p:nvSpPr>
        <p:spPr>
          <a:xfrm>
            <a:off x="0" y="0"/>
            <a:ext cx="9144000" cy="930166"/>
          </a:xfrm>
        </p:spPr>
        <p:txBody>
          <a:bodyPr/>
          <a:lstStyle/>
          <a:p>
            <a:r>
              <a:rPr lang="en-US" sz="3200" dirty="0" smtClean="0"/>
              <a:t>Flexibility of Processes  vs. Quality of Row Material</a:t>
            </a:r>
            <a:endParaRPr lang="en-US" sz="3200" dirty="0"/>
          </a:p>
        </p:txBody>
      </p:sp>
      <p:sp>
        <p:nvSpPr>
          <p:cNvPr id="26" name="Content Placeholder 2"/>
          <p:cNvSpPr>
            <a:spLocks noGrp="1"/>
          </p:cNvSpPr>
          <p:nvPr>
            <p:ph idx="1"/>
          </p:nvPr>
        </p:nvSpPr>
        <p:spPr>
          <a:xfrm>
            <a:off x="0" y="1125641"/>
            <a:ext cx="9144000" cy="1703284"/>
          </a:xfrm>
        </p:spPr>
        <p:txBody>
          <a:bodyPr/>
          <a:lstStyle/>
          <a:p>
            <a:r>
              <a:rPr lang="en-US" dirty="0" smtClean="0">
                <a:solidFill>
                  <a:schemeClr val="accent5">
                    <a:lumMod val="10000"/>
                  </a:schemeClr>
                </a:solidFill>
              </a:rPr>
              <a:t>We do </a:t>
            </a:r>
            <a:r>
              <a:rPr lang="en-US" dirty="0">
                <a:solidFill>
                  <a:schemeClr val="accent5">
                    <a:lumMod val="10000"/>
                  </a:schemeClr>
                </a:solidFill>
              </a:rPr>
              <a:t>not offer enough elective </a:t>
            </a:r>
            <a:r>
              <a:rPr lang="en-US" dirty="0" smtClean="0">
                <a:solidFill>
                  <a:schemeClr val="accent5">
                    <a:lumMod val="10000"/>
                  </a:schemeClr>
                </a:solidFill>
              </a:rPr>
              <a:t>courses. </a:t>
            </a:r>
            <a:endParaRPr lang="en-US" dirty="0">
              <a:solidFill>
                <a:schemeClr val="accent5">
                  <a:lumMod val="10000"/>
                </a:schemeClr>
              </a:solidFill>
            </a:endParaRPr>
          </a:p>
          <a:p>
            <a:r>
              <a:rPr lang="en-US" dirty="0" smtClean="0">
                <a:solidFill>
                  <a:schemeClr val="accent5">
                    <a:lumMod val="10000"/>
                  </a:schemeClr>
                </a:solidFill>
              </a:rPr>
              <a:t>For </a:t>
            </a:r>
            <a:r>
              <a:rPr lang="en-US" dirty="0">
                <a:solidFill>
                  <a:schemeClr val="accent5">
                    <a:lumMod val="10000"/>
                  </a:schemeClr>
                </a:solidFill>
              </a:rPr>
              <a:t>the required </a:t>
            </a:r>
            <a:r>
              <a:rPr lang="en-US" dirty="0" smtClean="0">
                <a:solidFill>
                  <a:schemeClr val="accent5">
                    <a:lumMod val="10000"/>
                  </a:schemeClr>
                </a:solidFill>
              </a:rPr>
              <a:t>courses, students on long </a:t>
            </a:r>
            <a:r>
              <a:rPr lang="en-US" dirty="0">
                <a:solidFill>
                  <a:schemeClr val="accent5">
                    <a:lumMod val="10000"/>
                  </a:schemeClr>
                </a:solidFill>
              </a:rPr>
              <a:t>waiting lines and beg their professors to enroll in a session fitting their schedule</a:t>
            </a:r>
            <a:r>
              <a:rPr lang="en-US" dirty="0" smtClean="0">
                <a:solidFill>
                  <a:schemeClr val="accent5">
                    <a:lumMod val="10000"/>
                  </a:schemeClr>
                </a:solidFill>
              </a:rPr>
              <a:t>. They work 20-40 hrs.</a:t>
            </a:r>
            <a:endParaRPr lang="en-US" dirty="0">
              <a:solidFill>
                <a:schemeClr val="accent5">
                  <a:lumMod val="10000"/>
                </a:schemeClr>
              </a:solidFill>
            </a:endParaRPr>
          </a:p>
        </p:txBody>
      </p:sp>
      <p:sp>
        <p:nvSpPr>
          <p:cNvPr id="12" name="Text Box 9"/>
          <p:cNvSpPr txBox="1">
            <a:spLocks noChangeArrowheads="1"/>
          </p:cNvSpPr>
          <p:nvPr/>
        </p:nvSpPr>
        <p:spPr bwMode="auto">
          <a:xfrm rot="18967412">
            <a:off x="5646406" y="4082385"/>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rgbClr val="FF0000"/>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spTree>
    <p:extLst>
      <p:ext uri="{BB962C8B-B14F-4D97-AF65-F5344CB8AC3E}">
        <p14:creationId xmlns:p14="http://schemas.microsoft.com/office/powerpoint/2010/main" val="59253556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3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Competitive Space;  Quality and Cost Efficiency</a:t>
            </a:r>
          </a:p>
        </p:txBody>
      </p:sp>
      <p:sp>
        <p:nvSpPr>
          <p:cNvPr id="7" name="TextBox 6"/>
          <p:cNvSpPr txBox="1"/>
          <p:nvPr/>
        </p:nvSpPr>
        <p:spPr>
          <a:xfrm>
            <a:off x="4520298" y="5735238"/>
            <a:ext cx="4301177" cy="430887"/>
          </a:xfrm>
          <a:prstGeom prst="rect">
            <a:avLst/>
          </a:prstGeom>
          <a:noFill/>
        </p:spPr>
        <p:txBody>
          <a:bodyPr wrap="none" rtlCol="0">
            <a:spAutoFit/>
          </a:bodyPr>
          <a:lstStyle/>
          <a:p>
            <a:r>
              <a:rPr lang="en-US" dirty="0" smtClean="0">
                <a:solidFill>
                  <a:schemeClr val="accent4">
                    <a:lumMod val="10000"/>
                  </a:schemeClr>
                </a:solidFill>
                <a:effectLst/>
                <a:latin typeface="+mj-lt"/>
              </a:rPr>
              <a:t>Flexibility &amp;Time-Cost Efficiency</a:t>
            </a:r>
            <a:endParaRPr lang="en-US" dirty="0">
              <a:solidFill>
                <a:schemeClr val="accent4">
                  <a:lumMod val="10000"/>
                </a:schemeClr>
              </a:solidFill>
              <a:effectLst/>
              <a:latin typeface="+mj-lt"/>
            </a:endParaRPr>
          </a:p>
        </p:txBody>
      </p:sp>
      <p:cxnSp>
        <p:nvCxnSpPr>
          <p:cNvPr id="11" name="Straight Connector 10"/>
          <p:cNvCxnSpPr/>
          <p:nvPr/>
        </p:nvCxnSpPr>
        <p:spPr bwMode="auto">
          <a:xfrm>
            <a:off x="644207" y="119017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75523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19017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39" name="Group 38"/>
          <p:cNvGrpSpPr/>
          <p:nvPr/>
        </p:nvGrpSpPr>
        <p:grpSpPr>
          <a:xfrm>
            <a:off x="454591" y="2840218"/>
            <a:ext cx="388098" cy="439302"/>
            <a:chOff x="2393809" y="2689258"/>
            <a:chExt cx="388098" cy="439302"/>
          </a:xfrm>
        </p:grpSpPr>
        <p:sp>
          <p:nvSpPr>
            <p:cNvPr id="22" name="Oval 21"/>
            <p:cNvSpPr/>
            <p:nvPr/>
          </p:nvSpPr>
          <p:spPr bwMode="auto">
            <a:xfrm>
              <a:off x="2394449" y="268925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1" name="TextBox 30"/>
            <p:cNvSpPr txBox="1"/>
            <p:nvPr/>
          </p:nvSpPr>
          <p:spPr>
            <a:xfrm>
              <a:off x="2393809" y="2697673"/>
              <a:ext cx="356188" cy="430887"/>
            </a:xfrm>
            <a:prstGeom prst="rect">
              <a:avLst/>
            </a:prstGeom>
            <a:noFill/>
          </p:spPr>
          <p:txBody>
            <a:bodyPr wrap="none" rtlCol="0">
              <a:spAutoFit/>
            </a:bodyPr>
            <a:lstStyle/>
            <a:p>
              <a:r>
                <a:rPr lang="en-US" dirty="0" smtClean="0">
                  <a:solidFill>
                    <a:schemeClr val="accent4">
                      <a:lumMod val="10000"/>
                    </a:schemeClr>
                  </a:solidFill>
                  <a:effectLst/>
                </a:rPr>
                <a:t>P</a:t>
              </a:r>
              <a:endParaRPr lang="en-US" dirty="0">
                <a:solidFill>
                  <a:schemeClr val="accent4">
                    <a:lumMod val="10000"/>
                  </a:schemeClr>
                </a:solidFill>
                <a:effectLst/>
              </a:endParaRPr>
            </a:p>
          </p:txBody>
        </p:sp>
      </p:grpSp>
      <p:grpSp>
        <p:nvGrpSpPr>
          <p:cNvPr id="36" name="Group 35"/>
          <p:cNvGrpSpPr/>
          <p:nvPr/>
        </p:nvGrpSpPr>
        <p:grpSpPr>
          <a:xfrm>
            <a:off x="466172" y="1415478"/>
            <a:ext cx="394001" cy="442183"/>
            <a:chOff x="3650904" y="1651968"/>
            <a:chExt cx="394001" cy="442183"/>
          </a:xfrm>
        </p:grpSpPr>
        <p:sp>
          <p:nvSpPr>
            <p:cNvPr id="25" name="Oval 24"/>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2" name="TextBox 31"/>
            <p:cNvSpPr txBox="1"/>
            <p:nvPr/>
          </p:nvSpPr>
          <p:spPr>
            <a:xfrm>
              <a:off x="3650904" y="1663264"/>
              <a:ext cx="369012" cy="430887"/>
            </a:xfrm>
            <a:prstGeom prst="rect">
              <a:avLst/>
            </a:prstGeom>
            <a:noFill/>
          </p:spPr>
          <p:txBody>
            <a:bodyPr wrap="none" rtlCol="0">
              <a:spAutoFit/>
            </a:bodyPr>
            <a:lstStyle/>
            <a:p>
              <a:r>
                <a:rPr lang="en-US" dirty="0" smtClean="0">
                  <a:solidFill>
                    <a:schemeClr val="accent4">
                      <a:lumMod val="10000"/>
                    </a:schemeClr>
                  </a:solidFill>
                  <a:effectLst/>
                </a:rPr>
                <a:t>B</a:t>
              </a:r>
              <a:endParaRPr lang="en-US" dirty="0">
                <a:solidFill>
                  <a:schemeClr val="accent4">
                    <a:lumMod val="10000"/>
                  </a:schemeClr>
                </a:solidFill>
                <a:effectLst/>
              </a:endParaRPr>
            </a:p>
          </p:txBody>
        </p:sp>
      </p:grpSp>
      <p:grpSp>
        <p:nvGrpSpPr>
          <p:cNvPr id="35" name="Group 34"/>
          <p:cNvGrpSpPr/>
          <p:nvPr/>
        </p:nvGrpSpPr>
        <p:grpSpPr>
          <a:xfrm>
            <a:off x="476706" y="974188"/>
            <a:ext cx="395085" cy="430887"/>
            <a:chOff x="996984" y="1210678"/>
            <a:chExt cx="395085" cy="430887"/>
          </a:xfrm>
        </p:grpSpPr>
        <p:sp>
          <p:nvSpPr>
            <p:cNvPr id="24" name="Oval 23"/>
            <p:cNvSpPr/>
            <p:nvPr/>
          </p:nvSpPr>
          <p:spPr bwMode="auto">
            <a:xfrm>
              <a:off x="1004611" y="1240685"/>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3" name="TextBox 32"/>
            <p:cNvSpPr txBox="1"/>
            <p:nvPr/>
          </p:nvSpPr>
          <p:spPr>
            <a:xfrm>
              <a:off x="996984" y="1210678"/>
              <a:ext cx="343364" cy="430887"/>
            </a:xfrm>
            <a:prstGeom prst="rect">
              <a:avLst/>
            </a:prstGeom>
            <a:noFill/>
          </p:spPr>
          <p:txBody>
            <a:bodyPr wrap="none" rtlCol="0">
              <a:spAutoFit/>
            </a:bodyPr>
            <a:lstStyle/>
            <a:p>
              <a:r>
                <a:rPr lang="en-US" dirty="0" smtClean="0">
                  <a:solidFill>
                    <a:schemeClr val="accent4">
                      <a:lumMod val="10000"/>
                    </a:schemeClr>
                  </a:solidFill>
                  <a:effectLst/>
                </a:rPr>
                <a:t>S</a:t>
              </a:r>
              <a:endParaRPr lang="en-US" dirty="0">
                <a:solidFill>
                  <a:schemeClr val="accent4">
                    <a:lumMod val="10000"/>
                  </a:schemeClr>
                </a:solidFill>
                <a:effectLst/>
              </a:endParaRPr>
            </a:p>
          </p:txBody>
        </p:sp>
      </p:grpSp>
      <p:grpSp>
        <p:nvGrpSpPr>
          <p:cNvPr id="38" name="Group 37"/>
          <p:cNvGrpSpPr/>
          <p:nvPr/>
        </p:nvGrpSpPr>
        <p:grpSpPr>
          <a:xfrm>
            <a:off x="477623" y="4574424"/>
            <a:ext cx="387458" cy="430887"/>
            <a:chOff x="4254265" y="4901399"/>
            <a:chExt cx="387458" cy="430887"/>
          </a:xfrm>
        </p:grpSpPr>
        <p:sp>
          <p:nvSpPr>
            <p:cNvPr id="23" name="Oval 22"/>
            <p:cNvSpPr/>
            <p:nvPr/>
          </p:nvSpPr>
          <p:spPr bwMode="auto">
            <a:xfrm>
              <a:off x="4254265" y="4944561"/>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4" name="TextBox 33"/>
            <p:cNvSpPr txBox="1"/>
            <p:nvPr/>
          </p:nvSpPr>
          <p:spPr>
            <a:xfrm>
              <a:off x="4256941" y="4901399"/>
              <a:ext cx="354584" cy="430887"/>
            </a:xfrm>
            <a:prstGeom prst="rect">
              <a:avLst/>
            </a:prstGeom>
            <a:noFill/>
          </p:spPr>
          <p:txBody>
            <a:bodyPr wrap="none" rtlCol="0">
              <a:spAutoFit/>
            </a:bodyPr>
            <a:lstStyle/>
            <a:p>
              <a:r>
                <a:rPr lang="en-US" dirty="0">
                  <a:solidFill>
                    <a:schemeClr val="accent4">
                      <a:lumMod val="10000"/>
                    </a:schemeClr>
                  </a:solidFill>
                  <a:effectLst/>
                </a:rPr>
                <a:t>L</a:t>
              </a:r>
            </a:p>
          </p:txBody>
        </p:sp>
      </p:grpSp>
      <p:grpSp>
        <p:nvGrpSpPr>
          <p:cNvPr id="14" name="Group 13"/>
          <p:cNvGrpSpPr/>
          <p:nvPr/>
        </p:nvGrpSpPr>
        <p:grpSpPr>
          <a:xfrm>
            <a:off x="603346" y="3246035"/>
            <a:ext cx="852799" cy="2543061"/>
            <a:chOff x="288025" y="3482525"/>
            <a:chExt cx="6187377" cy="2543061"/>
          </a:xfrm>
        </p:grpSpPr>
        <p:cxnSp>
          <p:nvCxnSpPr>
            <p:cNvPr id="4" name="Straight Connector 3"/>
            <p:cNvCxnSpPr/>
            <p:nvPr/>
          </p:nvCxnSpPr>
          <p:spPr bwMode="auto">
            <a:xfrm>
              <a:off x="319024" y="3482525"/>
              <a:ext cx="0" cy="2543061"/>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p:cNvCxnSpPr/>
            <p:nvPr/>
          </p:nvCxnSpPr>
          <p:spPr bwMode="auto">
            <a:xfrm>
              <a:off x="288025" y="5991728"/>
              <a:ext cx="6187377" cy="0"/>
            </a:xfrm>
            <a:prstGeom prst="line">
              <a:avLst/>
            </a:prstGeom>
            <a:solidFill>
              <a:schemeClr val="accent1"/>
            </a:solidFill>
            <a:ln w="762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1" name="Rectangle 40"/>
          <p:cNvSpPr/>
          <p:nvPr/>
        </p:nvSpPr>
        <p:spPr bwMode="auto">
          <a:xfrm>
            <a:off x="646531" y="3251113"/>
            <a:ext cx="753670" cy="2506451"/>
          </a:xfrm>
          <a:prstGeom prst="rect">
            <a:avLst/>
          </a:prstGeom>
          <a:noFill/>
          <a:ln w="76200" cap="flat" cmpd="sng" algn="ctr">
            <a:solidFill>
              <a:srgbClr val="C00000"/>
            </a:solidFill>
            <a:prstDash val="sysDash"/>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noFill/>
              <a:effectLst>
                <a:outerShdw blurRad="38100" dist="38100" dir="2700000" algn="tl">
                  <a:srgbClr val="000000">
                    <a:alpha val="43137"/>
                  </a:srgbClr>
                </a:outerShdw>
              </a:effectLst>
              <a:latin typeface="MS Reference Serif" pitchFamily="18" charset="0"/>
            </a:endParaRPr>
          </a:p>
        </p:txBody>
      </p:sp>
      <p:sp>
        <p:nvSpPr>
          <p:cNvPr id="30" name="TextBox 29"/>
          <p:cNvSpPr txBox="1"/>
          <p:nvPr/>
        </p:nvSpPr>
        <p:spPr>
          <a:xfrm rot="16200000">
            <a:off x="-2141144" y="3232979"/>
            <a:ext cx="5025736" cy="430887"/>
          </a:xfrm>
          <a:prstGeom prst="rect">
            <a:avLst/>
          </a:prstGeom>
          <a:noFill/>
        </p:spPr>
        <p:txBody>
          <a:bodyPr wrap="none" rtlCol="0">
            <a:spAutoFit/>
          </a:bodyPr>
          <a:lstStyle/>
          <a:p>
            <a:r>
              <a:rPr lang="en-US" dirty="0" smtClean="0">
                <a:solidFill>
                  <a:schemeClr val="accent4">
                    <a:lumMod val="10000"/>
                  </a:schemeClr>
                </a:solidFill>
                <a:effectLst/>
                <a:latin typeface="+mn-lt"/>
              </a:rPr>
              <a:t>Quality of the Resources and Processes</a:t>
            </a:r>
            <a:endParaRPr lang="en-US" dirty="0">
              <a:solidFill>
                <a:schemeClr val="accent4">
                  <a:lumMod val="10000"/>
                </a:schemeClr>
              </a:solidFill>
              <a:effectLst/>
              <a:latin typeface="+mn-lt"/>
            </a:endParaRPr>
          </a:p>
        </p:txBody>
      </p:sp>
      <p:grpSp>
        <p:nvGrpSpPr>
          <p:cNvPr id="42" name="Group 41"/>
          <p:cNvGrpSpPr/>
          <p:nvPr/>
        </p:nvGrpSpPr>
        <p:grpSpPr>
          <a:xfrm>
            <a:off x="180694" y="3060056"/>
            <a:ext cx="954108" cy="740853"/>
            <a:chOff x="5998348" y="3002084"/>
            <a:chExt cx="954108" cy="740853"/>
          </a:xfrm>
        </p:grpSpPr>
        <p:sp>
          <p:nvSpPr>
            <p:cNvPr id="43" name="Oval 42"/>
            <p:cNvSpPr/>
            <p:nvPr/>
          </p:nvSpPr>
          <p:spPr bwMode="auto">
            <a:xfrm>
              <a:off x="6263746" y="3002084"/>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TextBox 44"/>
            <p:cNvSpPr txBox="1"/>
            <p:nvPr/>
          </p:nvSpPr>
          <p:spPr>
            <a:xfrm>
              <a:off x="5998348" y="3312050"/>
              <a:ext cx="954108" cy="430887"/>
            </a:xfrm>
            <a:prstGeom prst="rect">
              <a:avLst/>
            </a:prstGeom>
            <a:noFill/>
          </p:spPr>
          <p:txBody>
            <a:bodyPr wrap="none" rtlCol="0">
              <a:spAutoFit/>
            </a:bodyPr>
            <a:lstStyle/>
            <a:p>
              <a:r>
                <a:rPr lang="en-US" dirty="0" smtClean="0">
                  <a:solidFill>
                    <a:schemeClr val="accent4">
                      <a:lumMod val="10000"/>
                    </a:schemeClr>
                  </a:solidFill>
                  <a:effectLst/>
                </a:rPr>
                <a:t>CSUN</a:t>
              </a:r>
              <a:endParaRPr lang="en-US" dirty="0">
                <a:solidFill>
                  <a:schemeClr val="accent4">
                    <a:lumMod val="10000"/>
                  </a:schemeClr>
                </a:solidFill>
                <a:effectLst/>
              </a:endParaRPr>
            </a:p>
          </p:txBody>
        </p:sp>
      </p:grpSp>
      <p:grpSp>
        <p:nvGrpSpPr>
          <p:cNvPr id="28" name="Group 27"/>
          <p:cNvGrpSpPr/>
          <p:nvPr/>
        </p:nvGrpSpPr>
        <p:grpSpPr>
          <a:xfrm>
            <a:off x="447695" y="2147248"/>
            <a:ext cx="392398" cy="430887"/>
            <a:chOff x="3652507" y="1644214"/>
            <a:chExt cx="392398" cy="430887"/>
          </a:xfrm>
        </p:grpSpPr>
        <p:sp>
          <p:nvSpPr>
            <p:cNvPr id="29" name="Oval 28"/>
            <p:cNvSpPr/>
            <p:nvPr/>
          </p:nvSpPr>
          <p:spPr bwMode="auto">
            <a:xfrm>
              <a:off x="3657447" y="1651968"/>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37" name="TextBox 36"/>
            <p:cNvSpPr txBox="1"/>
            <p:nvPr/>
          </p:nvSpPr>
          <p:spPr>
            <a:xfrm>
              <a:off x="3652507" y="1644214"/>
              <a:ext cx="365806" cy="430887"/>
            </a:xfrm>
            <a:prstGeom prst="rect">
              <a:avLst/>
            </a:prstGeom>
            <a:noFill/>
          </p:spPr>
          <p:txBody>
            <a:bodyPr wrap="none" rtlCol="0">
              <a:spAutoFit/>
            </a:bodyPr>
            <a:lstStyle/>
            <a:p>
              <a:r>
                <a:rPr lang="en-US" dirty="0" smtClean="0">
                  <a:solidFill>
                    <a:schemeClr val="accent4">
                      <a:lumMod val="10000"/>
                    </a:schemeClr>
                  </a:solidFill>
                  <a:effectLst/>
                </a:rPr>
                <a:t>C</a:t>
              </a:r>
              <a:endParaRPr lang="en-US" dirty="0">
                <a:solidFill>
                  <a:schemeClr val="accent4">
                    <a:lumMod val="10000"/>
                  </a:schemeClr>
                </a:solidFill>
                <a:effectLst/>
              </a:endParaRPr>
            </a:p>
          </p:txBody>
        </p:sp>
      </p:grpSp>
      <p:sp>
        <p:nvSpPr>
          <p:cNvPr id="40" name="TextBox 39"/>
          <p:cNvSpPr txBox="1"/>
          <p:nvPr/>
        </p:nvSpPr>
        <p:spPr>
          <a:xfrm>
            <a:off x="5181548" y="1669454"/>
            <a:ext cx="3025187" cy="1107996"/>
          </a:xfrm>
          <a:prstGeom prst="rect">
            <a:avLst/>
          </a:prstGeom>
          <a:noFill/>
        </p:spPr>
        <p:txBody>
          <a:bodyPr wrap="none" rtlCol="0">
            <a:spAutoFit/>
          </a:bodyPr>
          <a:lstStyle/>
          <a:p>
            <a:pPr algn="l"/>
            <a:r>
              <a:rPr lang="en-US" dirty="0" smtClean="0">
                <a:solidFill>
                  <a:schemeClr val="accent4">
                    <a:lumMod val="10000"/>
                  </a:schemeClr>
                </a:solidFill>
                <a:effectLst/>
                <a:latin typeface="+mn-lt"/>
              </a:rPr>
              <a:t>World</a:t>
            </a:r>
          </a:p>
          <a:p>
            <a:pPr algn="l"/>
            <a:r>
              <a:rPr lang="en-US" dirty="0" smtClean="0">
                <a:solidFill>
                  <a:schemeClr val="accent4">
                    <a:lumMod val="10000"/>
                  </a:schemeClr>
                </a:solidFill>
                <a:effectLst/>
                <a:latin typeface="+mn-lt"/>
              </a:rPr>
              <a:t>           Class</a:t>
            </a:r>
          </a:p>
          <a:p>
            <a:pPr algn="l"/>
            <a:r>
              <a:rPr lang="en-US" dirty="0" smtClean="0">
                <a:solidFill>
                  <a:schemeClr val="accent4">
                    <a:lumMod val="10000"/>
                  </a:schemeClr>
                </a:solidFill>
                <a:effectLst/>
                <a:latin typeface="+mn-lt"/>
              </a:rPr>
              <a:t>                   Universities</a:t>
            </a:r>
            <a:endParaRPr lang="en-US" dirty="0">
              <a:solidFill>
                <a:schemeClr val="accent4">
                  <a:lumMod val="10000"/>
                </a:schemeClr>
              </a:solidFill>
              <a:effectLst/>
              <a:latin typeface="+mn-lt"/>
            </a:endParaRPr>
          </a:p>
        </p:txBody>
      </p:sp>
    </p:spTree>
    <p:extLst>
      <p:ext uri="{BB962C8B-B14F-4D97-AF65-F5344CB8AC3E}">
        <p14:creationId xmlns:p14="http://schemas.microsoft.com/office/powerpoint/2010/main" val="822964795"/>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5E-6 3.7037E-7 L 0.34844 0.00231 " pathEditMode="relative" rAng="0" ptsTypes="AA">
                                      <p:cBhvr>
                                        <p:cTn id="6" dur="1000" fill="hold"/>
                                        <p:tgtEl>
                                          <p:spTgt spid="38"/>
                                        </p:tgtEl>
                                        <p:attrNameLst>
                                          <p:attrName>ppt_x</p:attrName>
                                          <p:attrName>ppt_y</p:attrName>
                                        </p:attrNameLst>
                                      </p:cBhvr>
                                      <p:rCtr x="17413" y="116"/>
                                    </p:animMotion>
                                  </p:childTnLst>
                                </p:cTn>
                              </p:par>
                              <p:par>
                                <p:cTn id="7" presetID="63" presetClass="path" presetSubtype="0" accel="50000" decel="50000" fill="hold" nodeType="withEffect">
                                  <p:stCondLst>
                                    <p:cond delay="0"/>
                                  </p:stCondLst>
                                  <p:childTnLst>
                                    <p:animMotion origin="layout" path="M -3.05556E-6 1.11111E-6 L 0.08108 0.00694 " pathEditMode="relative" rAng="0" ptsTypes="AA">
                                      <p:cBhvr>
                                        <p:cTn id="8" dur="1000" fill="hold"/>
                                        <p:tgtEl>
                                          <p:spTgt spid="39"/>
                                        </p:tgtEl>
                                        <p:attrNameLst>
                                          <p:attrName>ppt_x</p:attrName>
                                          <p:attrName>ppt_y</p:attrName>
                                        </p:attrNameLst>
                                      </p:cBhvr>
                                      <p:rCtr x="4045" y="347"/>
                                    </p:animMotion>
                                  </p:childTnLst>
                                </p:cTn>
                              </p:par>
                              <p:par>
                                <p:cTn id="9" presetID="63" presetClass="path" presetSubtype="0" accel="50000" decel="50000" fill="hold" nodeType="withEffect">
                                  <p:stCondLst>
                                    <p:cond delay="0"/>
                                  </p:stCondLst>
                                  <p:childTnLst>
                                    <p:animMotion origin="layout" path="M -2.5E-6 -4.44444E-6 L 0.06823 0.00186 " pathEditMode="relative" rAng="0" ptsTypes="AA">
                                      <p:cBhvr>
                                        <p:cTn id="10" dur="1000" fill="hold"/>
                                        <p:tgtEl>
                                          <p:spTgt spid="28"/>
                                        </p:tgtEl>
                                        <p:attrNameLst>
                                          <p:attrName>ppt_x</p:attrName>
                                          <p:attrName>ppt_y</p:attrName>
                                        </p:attrNameLst>
                                      </p:cBhvr>
                                      <p:rCtr x="3403" y="93"/>
                                    </p:animMotion>
                                  </p:childTnLst>
                                </p:cTn>
                              </p:par>
                              <p:par>
                                <p:cTn id="11" presetID="63" presetClass="path" presetSubtype="0" accel="50000" decel="50000" fill="hold" nodeType="withEffect">
                                  <p:stCondLst>
                                    <p:cond delay="0"/>
                                  </p:stCondLst>
                                  <p:childTnLst>
                                    <p:animMotion origin="layout" path="M -2.77778E-6 3.7037E-6 L 0.34827 3.7037E-6 " pathEditMode="relative" rAng="0" ptsTypes="AA">
                                      <p:cBhvr>
                                        <p:cTn id="12" dur="1000" fill="hold"/>
                                        <p:tgtEl>
                                          <p:spTgt spid="36"/>
                                        </p:tgtEl>
                                        <p:attrNameLst>
                                          <p:attrName>ppt_x</p:attrName>
                                          <p:attrName>ppt_y</p:attrName>
                                        </p:attrNameLst>
                                      </p:cBhvr>
                                      <p:rCtr x="17413" y="0"/>
                                    </p:animMotion>
                                  </p:childTnLst>
                                </p:cTn>
                              </p:par>
                              <p:par>
                                <p:cTn id="13" presetID="63" presetClass="path" presetSubtype="0" accel="50000" decel="50000" fill="hold" nodeType="withEffect">
                                  <p:stCondLst>
                                    <p:cond delay="0"/>
                                  </p:stCondLst>
                                  <p:childTnLst>
                                    <p:animMotion origin="layout" path="M 2.77778E-7 -1.11111E-6 L 0.06215 -0.00231 " pathEditMode="relative" rAng="0" ptsTypes="AA">
                                      <p:cBhvr>
                                        <p:cTn id="14" dur="1000" fill="hold"/>
                                        <p:tgtEl>
                                          <p:spTgt spid="35"/>
                                        </p:tgtEl>
                                        <p:attrNameLst>
                                          <p:attrName>ppt_x</p:attrName>
                                          <p:attrName>ppt_y</p:attrName>
                                        </p:attrNameLst>
                                      </p:cBhvr>
                                      <p:rCtr x="3108" y="-116"/>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accel="50000" decel="50000" fill="hold" nodeType="clickEffect">
                                  <p:stCondLst>
                                    <p:cond delay="0"/>
                                  </p:stCondLst>
                                  <p:childTnLst>
                                    <p:animMotion origin="layout" path="M 5E-6 -1.48148E-6 L 0.08386 0.00093 " pathEditMode="relative" rAng="0" ptsTypes="AA">
                                      <p:cBhvr>
                                        <p:cTn id="18" dur="1000" fill="hold"/>
                                        <p:tgtEl>
                                          <p:spTgt spid="42"/>
                                        </p:tgtEl>
                                        <p:attrNameLst>
                                          <p:attrName>ppt_x</p:attrName>
                                          <p:attrName>ppt_y</p:attrName>
                                        </p:attrNameLst>
                                      </p:cBhvr>
                                      <p:rCtr x="4184" y="46"/>
                                    </p:animMotion>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dissolve">
                                      <p:cBhvr>
                                        <p:cTn id="23" dur="500"/>
                                        <p:tgtEl>
                                          <p:spTgt spid="1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dissolv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2762"/>
            <a:ext cx="9109299" cy="814387"/>
          </a:xfrm>
        </p:spPr>
        <p:txBody>
          <a:bodyPr/>
          <a:lstStyle/>
          <a:p>
            <a:r>
              <a:rPr lang="en-US" dirty="0" smtClean="0"/>
              <a:t>The </a:t>
            </a:r>
            <a:r>
              <a:rPr lang="en-US" dirty="0"/>
              <a:t>University-Wide </a:t>
            </a:r>
            <a:r>
              <a:rPr lang="en-US" dirty="0" smtClean="0"/>
              <a:t> </a:t>
            </a:r>
            <a:r>
              <a:rPr lang="en-US" dirty="0"/>
              <a:t>Event, Feb. 2014. “Enhancing the Academic Potential of our Students.”  </a:t>
            </a:r>
            <a:r>
              <a:rPr lang="en-US" dirty="0" smtClean="0"/>
              <a:t>Solutions</a:t>
            </a:r>
            <a:r>
              <a:rPr lang="en-US" b="1" dirty="0" smtClean="0"/>
              <a:t>↓</a:t>
            </a:r>
            <a:endParaRPr lang="en-US" dirty="0"/>
          </a:p>
        </p:txBody>
      </p:sp>
      <p:sp>
        <p:nvSpPr>
          <p:cNvPr id="3" name="Content Placeholder 2"/>
          <p:cNvSpPr>
            <a:spLocks noGrp="1"/>
          </p:cNvSpPr>
          <p:nvPr>
            <p:ph idx="1"/>
          </p:nvPr>
        </p:nvSpPr>
        <p:spPr>
          <a:xfrm>
            <a:off x="-1" y="1073369"/>
            <a:ext cx="9144001" cy="5299076"/>
          </a:xfrm>
        </p:spPr>
        <p:txBody>
          <a:bodyPr/>
          <a:lstStyle/>
          <a:p>
            <a:pPr>
              <a:buFont typeface="Wingdings" panose="05000000000000000000" pitchFamily="2" charset="2"/>
              <a:buChar char="§"/>
            </a:pPr>
            <a:r>
              <a:rPr lang="en-US" dirty="0"/>
              <a:t>Let students know we expect them to </a:t>
            </a:r>
            <a:r>
              <a:rPr lang="en-US" dirty="0" smtClean="0"/>
              <a:t>graduate</a:t>
            </a:r>
            <a:r>
              <a:rPr lang="en-US" dirty="0"/>
              <a:t>.</a:t>
            </a:r>
            <a:r>
              <a:rPr lang="en-US" dirty="0" smtClean="0"/>
              <a:t> </a:t>
            </a:r>
            <a:endParaRPr lang="en-US" dirty="0"/>
          </a:p>
          <a:p>
            <a:pPr>
              <a:buFont typeface="Wingdings" panose="05000000000000000000" pitchFamily="2" charset="2"/>
              <a:buChar char="§"/>
            </a:pPr>
            <a:r>
              <a:rPr lang="en-US" dirty="0"/>
              <a:t>Address students from a holistic </a:t>
            </a:r>
            <a:r>
              <a:rPr lang="en-US" dirty="0" smtClean="0"/>
              <a:t>perspective</a:t>
            </a:r>
            <a:r>
              <a:rPr lang="en-US" dirty="0"/>
              <a:t>.</a:t>
            </a:r>
          </a:p>
          <a:p>
            <a:pPr>
              <a:buFont typeface="Wingdings" panose="05000000000000000000" pitchFamily="2" charset="2"/>
              <a:buChar char="§"/>
            </a:pPr>
            <a:r>
              <a:rPr lang="en-US" dirty="0"/>
              <a:t>Mentor </a:t>
            </a:r>
            <a:r>
              <a:rPr lang="en-US" dirty="0" smtClean="0"/>
              <a:t>students</a:t>
            </a:r>
            <a:r>
              <a:rPr lang="en-US" dirty="0"/>
              <a:t>.</a:t>
            </a:r>
          </a:p>
          <a:p>
            <a:pPr>
              <a:buFont typeface="Wingdings" panose="05000000000000000000" pitchFamily="2" charset="2"/>
              <a:buChar char="§"/>
            </a:pPr>
            <a:r>
              <a:rPr lang="en-US" dirty="0"/>
              <a:t>Help students connect the </a:t>
            </a:r>
            <a:r>
              <a:rPr lang="en-US" dirty="0" smtClean="0"/>
              <a:t>dots. Don’t </a:t>
            </a:r>
            <a:r>
              <a:rPr lang="en-US" dirty="0"/>
              <a:t>allow them to experience the University as a fragmented </a:t>
            </a:r>
            <a:r>
              <a:rPr lang="en-US" dirty="0" smtClean="0"/>
              <a:t>bureaucracy</a:t>
            </a:r>
            <a:r>
              <a:rPr lang="en-US" dirty="0"/>
              <a:t>.</a:t>
            </a:r>
          </a:p>
          <a:p>
            <a:pPr>
              <a:buFont typeface="Wingdings" panose="05000000000000000000" pitchFamily="2" charset="2"/>
              <a:buChar char="§"/>
            </a:pPr>
            <a:r>
              <a:rPr lang="en-US" dirty="0" smtClean="0"/>
              <a:t>Smile</a:t>
            </a:r>
            <a:r>
              <a:rPr lang="en-US" dirty="0"/>
              <a:t>, say hello, look students in the eye, and ask they how their day is </a:t>
            </a:r>
            <a:r>
              <a:rPr lang="en-US" dirty="0" smtClean="0"/>
              <a:t>going</a:t>
            </a:r>
            <a:r>
              <a:rPr lang="en-US" dirty="0"/>
              <a:t>.</a:t>
            </a:r>
          </a:p>
          <a:p>
            <a:pPr>
              <a:buFont typeface="Wingdings" panose="05000000000000000000" pitchFamily="2" charset="2"/>
              <a:buChar char="§"/>
            </a:pPr>
            <a:r>
              <a:rPr lang="en-US" dirty="0"/>
              <a:t>Show students that you care (know and use their names; follow up if you know something happened to a student; be specific in praising students’ work; be responsive to student </a:t>
            </a:r>
            <a:r>
              <a:rPr lang="en-US" dirty="0" smtClean="0"/>
              <a:t>inquiries.  </a:t>
            </a:r>
            <a:r>
              <a:rPr lang="en-US" dirty="0"/>
              <a:t>E</a:t>
            </a:r>
            <a:r>
              <a:rPr lang="en-US" dirty="0" smtClean="0"/>
              <a:t>ncourage </a:t>
            </a:r>
            <a:r>
              <a:rPr lang="en-US" dirty="0"/>
              <a:t>free-flow discussion in class, including opposing </a:t>
            </a:r>
            <a:r>
              <a:rPr lang="en-US" dirty="0" smtClean="0"/>
              <a:t>views</a:t>
            </a:r>
            <a:r>
              <a:rPr lang="en-US" dirty="0"/>
              <a:t>.</a:t>
            </a:r>
          </a:p>
        </p:txBody>
      </p:sp>
    </p:spTree>
    <p:extLst>
      <p:ext uri="{BB962C8B-B14F-4D97-AF65-F5344CB8AC3E}">
        <p14:creationId xmlns:p14="http://schemas.microsoft.com/office/powerpoint/2010/main" val="2702998938"/>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44000" cy="814387"/>
          </a:xfrm>
        </p:spPr>
        <p:txBody>
          <a:bodyPr/>
          <a:lstStyle/>
          <a:p>
            <a:r>
              <a:rPr lang="en-US" dirty="0" smtClean="0"/>
              <a:t>The </a:t>
            </a:r>
            <a:r>
              <a:rPr lang="en-US" dirty="0"/>
              <a:t>University-Wide  Event, Feb. 2014. “Enhancing the Academic Potential of our Students.”  Solutions</a:t>
            </a:r>
            <a:r>
              <a:rPr lang="en-US" b="1" dirty="0"/>
              <a:t>↓</a:t>
            </a:r>
            <a:endParaRPr lang="en-US" dirty="0"/>
          </a:p>
        </p:txBody>
      </p:sp>
      <p:sp>
        <p:nvSpPr>
          <p:cNvPr id="3" name="Content Placeholder 2"/>
          <p:cNvSpPr>
            <a:spLocks noGrp="1"/>
          </p:cNvSpPr>
          <p:nvPr>
            <p:ph idx="1"/>
          </p:nvPr>
        </p:nvSpPr>
        <p:spPr>
          <a:xfrm>
            <a:off x="0" y="1104900"/>
            <a:ext cx="9144000" cy="5299076"/>
          </a:xfrm>
        </p:spPr>
        <p:txBody>
          <a:bodyPr/>
          <a:lstStyle/>
          <a:p>
            <a:pPr>
              <a:buFont typeface="Wingdings" panose="05000000000000000000" pitchFamily="2" charset="2"/>
              <a:buChar char="§"/>
            </a:pPr>
            <a:r>
              <a:rPr lang="en-US" dirty="0"/>
              <a:t>Understand students come to CSUN with some bad </a:t>
            </a:r>
            <a:r>
              <a:rPr lang="en-US" dirty="0" smtClean="0"/>
              <a:t>habits</a:t>
            </a:r>
            <a:r>
              <a:rPr lang="en-US" dirty="0"/>
              <a:t>.</a:t>
            </a:r>
          </a:p>
          <a:p>
            <a:pPr>
              <a:buFont typeface="Wingdings" panose="05000000000000000000" pitchFamily="2" charset="2"/>
              <a:buChar char="§"/>
            </a:pPr>
            <a:r>
              <a:rPr lang="en-US" dirty="0"/>
              <a:t>Let students know not only what services are available to help them but also how to access and use </a:t>
            </a:r>
            <a:r>
              <a:rPr lang="en-US" dirty="0" smtClean="0"/>
              <a:t>them</a:t>
            </a:r>
            <a:r>
              <a:rPr lang="en-US" dirty="0"/>
              <a:t>.</a:t>
            </a:r>
          </a:p>
          <a:p>
            <a:pPr>
              <a:buFont typeface="Wingdings" panose="05000000000000000000" pitchFamily="2" charset="2"/>
              <a:buChar char="§"/>
            </a:pPr>
            <a:r>
              <a:rPr lang="en-US" dirty="0"/>
              <a:t>Talk about the needs and benefits of simple reading, critical thinking, and observing </a:t>
            </a:r>
            <a:r>
              <a:rPr lang="en-US" dirty="0" smtClean="0"/>
              <a:t>deadlines</a:t>
            </a:r>
            <a:r>
              <a:rPr lang="en-US" dirty="0"/>
              <a:t>.</a:t>
            </a:r>
          </a:p>
          <a:p>
            <a:pPr>
              <a:buFont typeface="Wingdings" panose="05000000000000000000" pitchFamily="2" charset="2"/>
              <a:buChar char="§"/>
            </a:pPr>
            <a:r>
              <a:rPr lang="en-US" dirty="0"/>
              <a:t>Acknowledge the power differential students feel with us; </a:t>
            </a:r>
          </a:p>
          <a:p>
            <a:pPr>
              <a:buFont typeface="Wingdings" panose="05000000000000000000" pitchFamily="2" charset="2"/>
              <a:buChar char="§"/>
            </a:pPr>
            <a:r>
              <a:rPr lang="en-US" dirty="0" smtClean="0"/>
              <a:t>Provide </a:t>
            </a:r>
            <a:r>
              <a:rPr lang="en-US" dirty="0"/>
              <a:t>opportunities for student </a:t>
            </a:r>
            <a:r>
              <a:rPr lang="en-US" dirty="0" smtClean="0"/>
              <a:t>reflection. </a:t>
            </a:r>
          </a:p>
          <a:p>
            <a:pPr>
              <a:buFont typeface="Wingdings" panose="05000000000000000000" pitchFamily="2" charset="2"/>
              <a:buChar char="§"/>
            </a:pPr>
            <a:r>
              <a:rPr lang="en-US" dirty="0" smtClean="0"/>
              <a:t>Share </a:t>
            </a:r>
            <a:r>
              <a:rPr lang="en-US" dirty="0"/>
              <a:t>your love of </a:t>
            </a:r>
            <a:r>
              <a:rPr lang="en-US" dirty="0" smtClean="0"/>
              <a:t>learning</a:t>
            </a:r>
            <a:r>
              <a:rPr lang="en-US" dirty="0"/>
              <a:t>.</a:t>
            </a:r>
            <a:endParaRPr lang="en-US" dirty="0" smtClean="0"/>
          </a:p>
          <a:p>
            <a:pPr>
              <a:buFont typeface="Wingdings" panose="05000000000000000000" pitchFamily="2" charset="2"/>
              <a:buChar char="§"/>
            </a:pPr>
            <a:r>
              <a:rPr lang="en-US" dirty="0" smtClean="0"/>
              <a:t>Reflect </a:t>
            </a:r>
            <a:r>
              <a:rPr lang="en-US" dirty="0"/>
              <a:t>on how you deal with your frustration with </a:t>
            </a:r>
            <a:r>
              <a:rPr lang="en-US" dirty="0" smtClean="0"/>
              <a:t>students</a:t>
            </a:r>
            <a:r>
              <a:rPr lang="en-US" dirty="0"/>
              <a:t>.</a:t>
            </a:r>
            <a:endParaRPr lang="en-US" dirty="0" smtClean="0"/>
          </a:p>
          <a:p>
            <a:pPr>
              <a:buFont typeface="Wingdings" panose="05000000000000000000" pitchFamily="2" charset="2"/>
              <a:buChar char="§"/>
            </a:pPr>
            <a:r>
              <a:rPr lang="en-US" dirty="0" smtClean="0"/>
              <a:t>Explore </a:t>
            </a:r>
            <a:r>
              <a:rPr lang="en-US" dirty="0"/>
              <a:t>options with </a:t>
            </a:r>
            <a:r>
              <a:rPr lang="en-US" dirty="0" smtClean="0"/>
              <a:t>students. Listen </a:t>
            </a:r>
            <a:r>
              <a:rPr lang="en-US" dirty="0"/>
              <a:t>to their goals and reassure </a:t>
            </a:r>
            <a:r>
              <a:rPr lang="en-US" dirty="0" smtClean="0"/>
              <a:t>them</a:t>
            </a:r>
            <a:r>
              <a:rPr lang="en-US" dirty="0"/>
              <a:t>.</a:t>
            </a:r>
            <a:endParaRPr lang="en-US" dirty="0" smtClean="0"/>
          </a:p>
          <a:p>
            <a:pPr>
              <a:buFont typeface="Wingdings" panose="05000000000000000000" pitchFamily="2" charset="2"/>
              <a:buChar char="§"/>
            </a:pPr>
            <a:r>
              <a:rPr lang="en-US" dirty="0" smtClean="0"/>
              <a:t>Don’t </a:t>
            </a:r>
            <a:r>
              <a:rPr lang="en-US" dirty="0"/>
              <a:t>give up on a struggling </a:t>
            </a:r>
            <a:r>
              <a:rPr lang="en-US" dirty="0" smtClean="0"/>
              <a:t>student</a:t>
            </a:r>
            <a:r>
              <a:rPr lang="en-US" dirty="0"/>
              <a:t>.</a:t>
            </a:r>
            <a:endParaRPr lang="en-US" dirty="0" smtClean="0"/>
          </a:p>
        </p:txBody>
      </p:sp>
    </p:spTree>
    <p:extLst>
      <p:ext uri="{BB962C8B-B14F-4D97-AF65-F5344CB8AC3E}">
        <p14:creationId xmlns:p14="http://schemas.microsoft.com/office/powerpoint/2010/main" val="2661616007"/>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01" y="0"/>
            <a:ext cx="9109299" cy="814387"/>
          </a:xfrm>
        </p:spPr>
        <p:txBody>
          <a:bodyPr/>
          <a:lstStyle/>
          <a:p>
            <a:r>
              <a:rPr lang="en-US" dirty="0"/>
              <a:t>The University-Wide  Event, Feb. 2014. “Enhancing the Academic Potential of our Students.”  Solutions</a:t>
            </a:r>
            <a:r>
              <a:rPr lang="en-US" b="1" dirty="0"/>
              <a:t>↓</a:t>
            </a:r>
            <a:endParaRPr lang="en-US" dirty="0"/>
          </a:p>
        </p:txBody>
      </p:sp>
      <p:sp>
        <p:nvSpPr>
          <p:cNvPr id="3" name="Content Placeholder 2"/>
          <p:cNvSpPr>
            <a:spLocks noGrp="1"/>
          </p:cNvSpPr>
          <p:nvPr>
            <p:ph idx="1"/>
          </p:nvPr>
        </p:nvSpPr>
        <p:spPr>
          <a:xfrm>
            <a:off x="0" y="1041838"/>
            <a:ext cx="9144000" cy="2300452"/>
          </a:xfrm>
        </p:spPr>
        <p:txBody>
          <a:bodyPr/>
          <a:lstStyle/>
          <a:p>
            <a:pPr>
              <a:buFont typeface="Wingdings" panose="05000000000000000000" pitchFamily="2" charset="2"/>
              <a:buChar char="§"/>
            </a:pPr>
            <a:r>
              <a:rPr lang="en-US" dirty="0"/>
              <a:t>Establish a sense of belonging to the </a:t>
            </a:r>
            <a:r>
              <a:rPr lang="en-US" dirty="0" smtClean="0"/>
              <a:t>campus</a:t>
            </a:r>
            <a:r>
              <a:rPr lang="en-US" dirty="0"/>
              <a:t>.</a:t>
            </a:r>
          </a:p>
          <a:p>
            <a:pPr>
              <a:buFont typeface="Wingdings" panose="05000000000000000000" pitchFamily="2" charset="2"/>
              <a:buChar char="§"/>
            </a:pPr>
            <a:r>
              <a:rPr lang="en-US" dirty="0"/>
              <a:t>Come to class prepared and enthusiastic about </a:t>
            </a:r>
            <a:r>
              <a:rPr lang="en-US" dirty="0" smtClean="0"/>
              <a:t>teaching</a:t>
            </a:r>
            <a:r>
              <a:rPr lang="en-US" dirty="0"/>
              <a:t>.</a:t>
            </a:r>
          </a:p>
          <a:p>
            <a:pPr>
              <a:buFont typeface="Wingdings" panose="05000000000000000000" pitchFamily="2" charset="2"/>
              <a:buChar char="§"/>
            </a:pPr>
            <a:r>
              <a:rPr lang="en-US" dirty="0" smtClean="0"/>
              <a:t>Engage </a:t>
            </a:r>
            <a:r>
              <a:rPr lang="en-US" dirty="0"/>
              <a:t>students through active </a:t>
            </a:r>
            <a:r>
              <a:rPr lang="en-US" dirty="0" smtClean="0"/>
              <a:t>learning. Focus </a:t>
            </a:r>
            <a:r>
              <a:rPr lang="en-US" dirty="0"/>
              <a:t>on skills, not just </a:t>
            </a:r>
            <a:r>
              <a:rPr lang="en-US" dirty="0" smtClean="0"/>
              <a:t>content</a:t>
            </a:r>
            <a:r>
              <a:rPr lang="en-US" dirty="0"/>
              <a:t>.</a:t>
            </a:r>
            <a:r>
              <a:rPr lang="en-US" dirty="0" smtClean="0"/>
              <a:t> </a:t>
            </a:r>
          </a:p>
          <a:p>
            <a:pPr>
              <a:buFont typeface="Wingdings" panose="05000000000000000000" pitchFamily="2" charset="2"/>
              <a:buChar char="§"/>
            </a:pPr>
            <a:r>
              <a:rPr lang="en-US" dirty="0" smtClean="0"/>
              <a:t>Incorporate </a:t>
            </a:r>
            <a:r>
              <a:rPr lang="en-US" dirty="0"/>
              <a:t>technology in the classrooms. </a:t>
            </a:r>
          </a:p>
        </p:txBody>
      </p:sp>
      <p:sp>
        <p:nvSpPr>
          <p:cNvPr id="4" name="Content Placeholder 2"/>
          <p:cNvSpPr txBox="1">
            <a:spLocks/>
          </p:cNvSpPr>
          <p:nvPr/>
        </p:nvSpPr>
        <p:spPr bwMode="auto">
          <a:xfrm>
            <a:off x="152399" y="3117631"/>
            <a:ext cx="8833945" cy="1499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0"/>
              </a:spcBef>
              <a:buNone/>
            </a:pPr>
            <a:r>
              <a:rPr lang="en-US" sz="4800" dirty="0">
                <a:solidFill>
                  <a:srgbClr val="FF0000"/>
                </a:solidFill>
                <a:latin typeface="Impact" pitchFamily="34" charset="0"/>
                <a:ea typeface="+mj-ea"/>
                <a:cs typeface="+mj-cs"/>
              </a:rPr>
              <a:t>If these are the solutions then why we are riding full speed to online. </a:t>
            </a:r>
          </a:p>
        </p:txBody>
      </p:sp>
    </p:spTree>
    <p:extLst>
      <p:ext uri="{BB962C8B-B14F-4D97-AF65-F5344CB8AC3E}">
        <p14:creationId xmlns:p14="http://schemas.microsoft.com/office/powerpoint/2010/main" val="7101858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More Recently- Mid 2017</a:t>
            </a:r>
            <a:endParaRPr lang="en-US" sz="3200" dirty="0"/>
          </a:p>
        </p:txBody>
      </p:sp>
      <p:sp>
        <p:nvSpPr>
          <p:cNvPr id="3" name="Content Placeholder 2"/>
          <p:cNvSpPr>
            <a:spLocks noGrp="1"/>
          </p:cNvSpPr>
          <p:nvPr>
            <p:ph idx="1"/>
          </p:nvPr>
        </p:nvSpPr>
        <p:spPr/>
        <p:txBody>
          <a:bodyPr/>
          <a:lstStyle/>
          <a:p>
            <a:r>
              <a:rPr lang="en-US" dirty="0" smtClean="0"/>
              <a:t>Mission</a:t>
            </a:r>
          </a:p>
          <a:p>
            <a:r>
              <a:rPr lang="en-US" dirty="0" smtClean="0"/>
              <a:t>Academic Standards</a:t>
            </a:r>
          </a:p>
          <a:p>
            <a:r>
              <a:rPr lang="en-US" dirty="0" smtClean="0"/>
              <a:t>Academic Integrity</a:t>
            </a:r>
          </a:p>
          <a:p>
            <a:r>
              <a:rPr lang="en-US" dirty="0" smtClean="0"/>
              <a:t>High DUF (D, F, W, U)</a:t>
            </a:r>
          </a:p>
          <a:p>
            <a:r>
              <a:rPr lang="en-US" dirty="0" smtClean="0">
                <a:solidFill>
                  <a:srgbClr val="FF0000"/>
                </a:solidFill>
              </a:rPr>
              <a:t>What a student think of a full load</a:t>
            </a:r>
          </a:p>
          <a:p>
            <a:r>
              <a:rPr lang="en-US" dirty="0" smtClean="0"/>
              <a:t>California Compete</a:t>
            </a:r>
          </a:p>
          <a:p>
            <a:r>
              <a:rPr lang="en-US" dirty="0" smtClean="0"/>
              <a:t>Strategic Priorities</a:t>
            </a:r>
          </a:p>
          <a:p>
            <a:r>
              <a:rPr lang="en-US" dirty="0" smtClean="0"/>
              <a:t>ACC third in the nation</a:t>
            </a:r>
          </a:p>
          <a:p>
            <a:r>
              <a:rPr lang="en-US" dirty="0" smtClean="0"/>
              <a:t>Core review</a:t>
            </a:r>
          </a:p>
          <a:p>
            <a:r>
              <a:rPr lang="en-US" dirty="0" smtClean="0"/>
              <a:t>Mindset 12 units per semester while 15 or more is needed</a:t>
            </a:r>
          </a:p>
          <a:p>
            <a:r>
              <a:rPr lang="en-US" dirty="0" smtClean="0"/>
              <a:t>They do NOT need to start their education by an internship</a:t>
            </a:r>
            <a:endParaRPr lang="en-US" dirty="0"/>
          </a:p>
        </p:txBody>
      </p:sp>
    </p:spTree>
    <p:extLst>
      <p:ext uri="{BB962C8B-B14F-4D97-AF65-F5344CB8AC3E}">
        <p14:creationId xmlns:p14="http://schemas.microsoft.com/office/powerpoint/2010/main" val="3178368497"/>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819"/>
            <a:ext cx="9067800" cy="814387"/>
          </a:xfrm>
        </p:spPr>
        <p:txBody>
          <a:bodyPr/>
          <a:lstStyle/>
          <a:p>
            <a:r>
              <a:rPr lang="en-US" dirty="0"/>
              <a:t>More Recently- Mid 2017</a:t>
            </a:r>
          </a:p>
        </p:txBody>
      </p:sp>
      <p:sp>
        <p:nvSpPr>
          <p:cNvPr id="3" name="Content Placeholder 2"/>
          <p:cNvSpPr>
            <a:spLocks noGrp="1"/>
          </p:cNvSpPr>
          <p:nvPr>
            <p:ph idx="1"/>
          </p:nvPr>
        </p:nvSpPr>
        <p:spPr/>
        <p:txBody>
          <a:bodyPr/>
          <a:lstStyle/>
          <a:p>
            <a:r>
              <a:rPr lang="en-US" dirty="0" smtClean="0"/>
              <a:t>Unattended consequences</a:t>
            </a:r>
          </a:p>
          <a:p>
            <a:r>
              <a:rPr lang="en-US" dirty="0" smtClean="0"/>
              <a:t>Things College, Dept., Individual do.</a:t>
            </a:r>
          </a:p>
          <a:p>
            <a:r>
              <a:rPr lang="en-US" dirty="0" smtClean="0"/>
              <a:t>Institute of Urban studies??</a:t>
            </a:r>
          </a:p>
          <a:p>
            <a:r>
              <a:rPr lang="en-US" dirty="0" smtClean="0"/>
              <a:t>Classes to be diversified=- more classes offered</a:t>
            </a:r>
          </a:p>
          <a:p>
            <a:r>
              <a:rPr lang="en-US" dirty="0" smtClean="0"/>
              <a:t>Online and hybrid- students are self motivated</a:t>
            </a:r>
          </a:p>
          <a:p>
            <a:r>
              <a:rPr lang="en-US" dirty="0" smtClean="0"/>
              <a:t>A module to show what an online class looks like</a:t>
            </a:r>
          </a:p>
          <a:p>
            <a:r>
              <a:rPr lang="en-US" dirty="0" smtClean="0"/>
              <a:t>Prerequisite to assure academic preparedness</a:t>
            </a:r>
          </a:p>
          <a:p>
            <a:r>
              <a:rPr lang="en-US" dirty="0" smtClean="0"/>
              <a:t>What courses have high rejection rates</a:t>
            </a:r>
            <a:endParaRPr lang="en-US" dirty="0"/>
          </a:p>
        </p:txBody>
      </p:sp>
    </p:spTree>
    <p:extLst>
      <p:ext uri="{BB962C8B-B14F-4D97-AF65-F5344CB8AC3E}">
        <p14:creationId xmlns:p14="http://schemas.microsoft.com/office/powerpoint/2010/main" val="1260302199"/>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65" y="43934"/>
            <a:ext cx="9109299" cy="814387"/>
          </a:xfrm>
        </p:spPr>
        <p:txBody>
          <a:bodyPr/>
          <a:lstStyle/>
          <a:p>
            <a:r>
              <a:rPr lang="en-US" altLang="en-US" sz="3200" dirty="0" smtClean="0">
                <a:solidFill>
                  <a:srgbClr val="000000"/>
                </a:solidFill>
                <a:cs typeface="Times New Roman" panose="02020603050405020304" pitchFamily="18" charset="0"/>
              </a:rPr>
              <a:t>Malaria, mosquito, and DDT</a:t>
            </a:r>
            <a:endParaRPr lang="en-US" sz="3200" dirty="0"/>
          </a:p>
        </p:txBody>
      </p:sp>
      <p:sp>
        <p:nvSpPr>
          <p:cNvPr id="10" name="Rectangle 6"/>
          <p:cNvSpPr>
            <a:spLocks noChangeArrowheads="1"/>
          </p:cNvSpPr>
          <p:nvPr/>
        </p:nvSpPr>
        <p:spPr bwMode="auto">
          <a:xfrm>
            <a:off x="-1" y="994315"/>
            <a:ext cx="9144000"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kumimoji="0" lang="en-US" altLang="en-US" sz="3600" b="0" i="0" u="none" strike="noStrike" cap="none" normalizeH="0" baseline="0" dirty="0" smtClean="0">
                <a:ln>
                  <a:noFill/>
                </a:ln>
                <a:solidFill>
                  <a:srgbClr val="000000"/>
                </a:solidFill>
                <a:effectLst/>
                <a:latin typeface="+mn-lt"/>
                <a:cs typeface="Times New Roman" panose="02020603050405020304" pitchFamily="18" charset="0"/>
              </a:rPr>
              <a:t>Back in the 1950, people in a region of Borneo (in</a:t>
            </a:r>
            <a:r>
              <a:rPr kumimoji="0" lang="en-US" altLang="en-US" sz="3600" b="0" i="0" u="none" strike="noStrike" cap="none" normalizeH="0" dirty="0" smtClean="0">
                <a:ln>
                  <a:noFill/>
                </a:ln>
                <a:solidFill>
                  <a:srgbClr val="000000"/>
                </a:solidFill>
                <a:effectLst/>
                <a:latin typeface="+mn-lt"/>
                <a:cs typeface="Times New Roman" panose="02020603050405020304" pitchFamily="18" charset="0"/>
              </a:rPr>
              <a:t> Indonesia) </a:t>
            </a:r>
            <a:r>
              <a:rPr kumimoji="0" lang="en-US" altLang="en-US" sz="3600" b="0" i="0" u="none" strike="noStrike" cap="none" normalizeH="0" baseline="0" dirty="0" smtClean="0">
                <a:ln>
                  <a:noFill/>
                </a:ln>
                <a:solidFill>
                  <a:srgbClr val="000000"/>
                </a:solidFill>
                <a:effectLst/>
                <a:latin typeface="+mn-lt"/>
                <a:cs typeface="Times New Roman" panose="02020603050405020304" pitchFamily="18" charset="0"/>
              </a:rPr>
              <a:t>were having trouble with malaria. In an effort to save lives, the World Health Organization (WHO) decided to intervene by drastically reducing the mosquito population (mosquitoes being carriers of malaria). To do so, they sprayed the insecticide DDT all over the area, killing many mosquitoes and significantly reducing the incidence of malaria.</a:t>
            </a:r>
            <a:endParaRPr kumimoji="0" lang="en-US" altLang="en-US" sz="3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816716921"/>
      </p:ext>
    </p:extLst>
  </p:cSld>
  <p:clrMapOvr>
    <a:masterClrMapping/>
  </p:clrMapOvr>
  <p:transition>
    <p:zo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72464"/>
          </a:xfrm>
          <a:noFill/>
          <a:ln/>
        </p:spPr>
        <p:txBody>
          <a:bodyPr/>
          <a:lstStyle/>
          <a:p>
            <a:pPr algn="l"/>
            <a:r>
              <a:rPr lang="en-US" sz="3200" dirty="0" smtClean="0">
                <a:effectLst/>
              </a:rPr>
              <a:t>Where is the Solution?</a:t>
            </a:r>
            <a:endParaRPr lang="en-US" sz="3200" dirty="0">
              <a:effectLst/>
            </a:endParaRPr>
          </a:p>
        </p:txBody>
      </p:sp>
      <p:sp>
        <p:nvSpPr>
          <p:cNvPr id="2" name="Rectangle 1"/>
          <p:cNvSpPr/>
          <p:nvPr/>
        </p:nvSpPr>
        <p:spPr>
          <a:xfrm>
            <a:off x="0" y="1098588"/>
            <a:ext cx="9004513" cy="4847481"/>
          </a:xfrm>
          <a:prstGeom prst="rect">
            <a:avLst/>
          </a:prstGeom>
        </p:spPr>
        <p:txBody>
          <a:bodyPr wrap="square">
            <a:spAutoFit/>
          </a:bodyPr>
          <a:lstStyle/>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Better text books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Revision of our teaching material</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Assignments to fill the gap between capability of our students and requirements of our text books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Hiring higher quality professors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Replacing Problem solving with case studies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Active learning, problem based learning, Peer Learning</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Increasing  the utilization of our classrooms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Replacing chairs and desks of the classrooms</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Add more Technology in classroom</a:t>
            </a:r>
          </a:p>
          <a:p>
            <a:pPr marL="342900" indent="-342900" algn="l">
              <a:spcAft>
                <a:spcPts val="600"/>
              </a:spcAft>
              <a:buFont typeface="Book Antiqua" pitchFamily="18" charset="0"/>
              <a:buChar char="■"/>
            </a:pPr>
            <a:r>
              <a:rPr lang="en-US" sz="2400" dirty="0" smtClean="0">
                <a:solidFill>
                  <a:schemeClr val="accent4">
                    <a:lumMod val="10000"/>
                  </a:schemeClr>
                </a:solidFill>
                <a:effectLst/>
                <a:latin typeface="+mn-lt"/>
              </a:rPr>
              <a:t>Ipad in our classroom</a:t>
            </a:r>
            <a:endParaRPr lang="en-US" sz="2400" dirty="0">
              <a:solidFill>
                <a:schemeClr val="accent4">
                  <a:lumMod val="10000"/>
                </a:schemeClr>
              </a:solidFill>
              <a:effectLst/>
              <a:latin typeface="+mn-lt"/>
            </a:endParaRPr>
          </a:p>
        </p:txBody>
      </p:sp>
      <p:pic>
        <p:nvPicPr>
          <p:cNvPr id="4" name="Picture 2" descr="C:\Users\aa2035\Desktop\EM_shutterstock_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125" y="0"/>
            <a:ext cx="2187666" cy="898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3881774"/>
      </p:ext>
    </p:extLst>
  </p:cSld>
  <p:clrMapOvr>
    <a:masterClrMapping/>
  </p:clrMapOvr>
  <p:transition>
    <p:zoom/>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4294967295"/>
          </p:nvPr>
        </p:nvSpPr>
        <p:spPr>
          <a:xfrm>
            <a:off x="6553200" y="6243638"/>
            <a:ext cx="2133600" cy="457200"/>
          </a:xfrm>
          <a:prstGeom prst="rect">
            <a:avLst/>
          </a:prstGeom>
        </p:spPr>
        <p:txBody>
          <a:bodyPr/>
          <a:lstStyle/>
          <a:p>
            <a:fld id="{D9B47B27-3CEE-466D-9B96-6312176EA8DB}" type="slidenum">
              <a:rPr lang="en-US" altLang="en-US"/>
              <a:pPr/>
              <a:t>31</a:t>
            </a:fld>
            <a:endParaRPr lang="en-US" altLang="en-US" dirty="0"/>
          </a:p>
        </p:txBody>
      </p:sp>
      <p:sp>
        <p:nvSpPr>
          <p:cNvPr id="909314" name="Rectangle 2"/>
          <p:cNvSpPr>
            <a:spLocks noGrp="1" noChangeArrowheads="1"/>
          </p:cNvSpPr>
          <p:nvPr>
            <p:ph type="title"/>
          </p:nvPr>
        </p:nvSpPr>
        <p:spPr>
          <a:xfrm>
            <a:off x="0" y="-122236"/>
            <a:ext cx="9144000" cy="1027112"/>
          </a:xfrm>
          <a:noFill/>
          <a:ln/>
        </p:spPr>
        <p:txBody>
          <a:bodyPr lIns="92075" tIns="46038" rIns="92075" bIns="46038" anchor="ctr"/>
          <a:lstStyle/>
          <a:p>
            <a:r>
              <a:rPr lang="en-US" altLang="en-US" sz="3200" dirty="0"/>
              <a:t>Effect of Performance Measures</a:t>
            </a:r>
          </a:p>
        </p:txBody>
      </p:sp>
      <p:sp>
        <p:nvSpPr>
          <p:cNvPr id="909315" name="Rectangle 3"/>
          <p:cNvSpPr>
            <a:spLocks noGrp="1" noChangeArrowheads="1"/>
          </p:cNvSpPr>
          <p:nvPr>
            <p:ph type="body" idx="1"/>
          </p:nvPr>
        </p:nvSpPr>
        <p:spPr>
          <a:xfrm>
            <a:off x="76199" y="1017588"/>
            <a:ext cx="9067801" cy="4343400"/>
          </a:xfrm>
          <a:noFill/>
          <a:ln/>
        </p:spPr>
        <p:txBody>
          <a:bodyPr lIns="92075" tIns="46038" rIns="92075" bIns="46038"/>
          <a:lstStyle/>
          <a:p>
            <a:pPr marL="0" indent="0" eaLnBrk="1" hangingPunct="1">
              <a:buNone/>
            </a:pPr>
            <a:r>
              <a:rPr lang="en-US" altLang="en-US" b="1" i="1" dirty="0" smtClean="0"/>
              <a:t>Tell me how you will measure me and I will tell you how I will behave.</a:t>
            </a:r>
          </a:p>
          <a:p>
            <a:pPr marL="0" indent="0" eaLnBrk="1" hangingPunct="1">
              <a:buNone/>
            </a:pPr>
            <a:r>
              <a:rPr lang="en-US" altLang="en-US" b="1" i="1" dirty="0" smtClean="0"/>
              <a:t>If you measure me in an  illogical way, … do not complain about illogical behavior.</a:t>
            </a:r>
          </a:p>
          <a:p>
            <a:pPr>
              <a:buNone/>
            </a:pPr>
            <a:r>
              <a:rPr lang="en-US" altLang="en-US" b="1" i="1" dirty="0" smtClean="0"/>
              <a:t>If you measure me in an unreasonable way, no one knows how I will behave....</a:t>
            </a:r>
          </a:p>
          <a:p>
            <a:pPr>
              <a:buNone/>
            </a:pPr>
            <a:r>
              <a:rPr lang="en-US" altLang="en-US" b="1" i="1" dirty="0" smtClean="0"/>
              <a:t>Not even me.</a:t>
            </a:r>
          </a:p>
          <a:p>
            <a:pPr eaLnBrk="1" hangingPunct="1"/>
            <a:endParaRPr lang="en-US" altLang="en-US" sz="2800" b="0" i="1" dirty="0" smtClean="0"/>
          </a:p>
          <a:p>
            <a:pPr>
              <a:buFont typeface="Wingdings" panose="05000000000000000000" pitchFamily="2" charset="2"/>
              <a:buNone/>
            </a:pPr>
            <a:endParaRPr lang="en-US" altLang="en-US" sz="3900" i="1" dirty="0">
              <a:latin typeface="Times New Roman" panose="02020603050405020304" pitchFamily="18" charset="0"/>
            </a:endParaRPr>
          </a:p>
        </p:txBody>
      </p:sp>
      <p:sp>
        <p:nvSpPr>
          <p:cNvPr id="909316" name="Rectangle 4"/>
          <p:cNvSpPr>
            <a:spLocks noChangeArrowheads="1"/>
          </p:cNvSpPr>
          <p:nvPr/>
        </p:nvSpPr>
        <p:spPr bwMode="auto">
          <a:xfrm>
            <a:off x="1017588" y="3590925"/>
            <a:ext cx="7467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2575" indent="-282575" eaLnBrk="0" hangingPunct="0">
              <a:defRPr sz="2400">
                <a:solidFill>
                  <a:schemeClr val="tx1"/>
                </a:solidFill>
                <a:latin typeface="Times New Roman" panose="02020603050405020304" pitchFamily="18" charset="0"/>
              </a:defRPr>
            </a:lvl1pPr>
            <a:lvl2pPr eaLnBrk="0" hangingPunct="0">
              <a:defRPr sz="2400">
                <a:solidFill>
                  <a:schemeClr val="tx1"/>
                </a:solidFill>
                <a:latin typeface="Times New Roman" panose="02020603050405020304" pitchFamily="18" charset="0"/>
              </a:defRPr>
            </a:lvl2pPr>
            <a:lvl3pPr eaLnBrk="0" hangingPunct="0">
              <a:defRPr sz="2400">
                <a:solidFill>
                  <a:schemeClr val="tx1"/>
                </a:solidFill>
                <a:latin typeface="Times New Roman" panose="02020603050405020304" pitchFamily="18" charset="0"/>
              </a:defRPr>
            </a:lvl3pPr>
            <a:lvl4pPr eaLnBrk="0" hangingPunct="0">
              <a:defRPr sz="2400">
                <a:solidFill>
                  <a:schemeClr val="tx1"/>
                </a:solidFill>
                <a:latin typeface="Times New Roman" panose="02020603050405020304" pitchFamily="18" charset="0"/>
              </a:defRPr>
            </a:lvl4pPr>
            <a:lvl5pPr eaLnBrk="0" hangingPunct="0">
              <a:defRPr sz="2400">
                <a:solidFill>
                  <a:schemeClr val="tx1"/>
                </a:solidFill>
                <a:latin typeface="Times New Roman" panose="02020603050405020304" pitchFamily="18" charset="0"/>
              </a:defRPr>
            </a:lvl5pPr>
            <a:lvl6pPr eaLnBrk="0" fontAlgn="base" hangingPunct="0">
              <a:spcBef>
                <a:spcPct val="0"/>
              </a:spcBef>
              <a:spcAft>
                <a:spcPct val="0"/>
              </a:spcAft>
              <a:defRPr sz="2400">
                <a:solidFill>
                  <a:schemeClr val="tx1"/>
                </a:solidFill>
                <a:latin typeface="Times New Roman" panose="02020603050405020304" pitchFamily="18" charset="0"/>
              </a:defRPr>
            </a:lvl6pPr>
            <a:lvl7pPr eaLnBrk="0" fontAlgn="base" hangingPunct="0">
              <a:spcBef>
                <a:spcPct val="0"/>
              </a:spcBef>
              <a:spcAft>
                <a:spcPct val="0"/>
              </a:spcAft>
              <a:defRPr sz="2400">
                <a:solidFill>
                  <a:schemeClr val="tx1"/>
                </a:solidFill>
                <a:latin typeface="Times New Roman" panose="02020603050405020304" pitchFamily="18" charset="0"/>
              </a:defRPr>
            </a:lvl7pPr>
            <a:lvl8pPr eaLnBrk="0" fontAlgn="base" hangingPunct="0">
              <a:spcBef>
                <a:spcPct val="0"/>
              </a:spcBef>
              <a:spcAft>
                <a:spcPct val="0"/>
              </a:spcAft>
              <a:defRPr sz="2400">
                <a:solidFill>
                  <a:schemeClr val="tx1"/>
                </a:solidFill>
                <a:latin typeface="Times New Roman" panose="02020603050405020304" pitchFamily="18" charset="0"/>
              </a:defRPr>
            </a:lvl8pPr>
            <a:lvl9pP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sz="3200" b="0" i="1" dirty="0"/>
          </a:p>
        </p:txBody>
      </p:sp>
    </p:spTree>
    <p:extLst>
      <p:ext uri="{BB962C8B-B14F-4D97-AF65-F5344CB8AC3E}">
        <p14:creationId xmlns:p14="http://schemas.microsoft.com/office/powerpoint/2010/main" val="630704848"/>
      </p:ext>
    </p:ext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909315">
                                            <p:txEl>
                                              <p:pRg st="0" end="0"/>
                                            </p:txEl>
                                          </p:spTgt>
                                        </p:tgtEl>
                                        <p:attrNameLst>
                                          <p:attrName>style.visibility</p:attrName>
                                        </p:attrNameLst>
                                      </p:cBhvr>
                                      <p:to>
                                        <p:strVal val="visible"/>
                                      </p:to>
                                    </p:set>
                                    <p:animEffect transition="in" filter="box(out)">
                                      <p:cBhvr>
                                        <p:cTn id="7" dur="500"/>
                                        <p:tgtEl>
                                          <p:spTgt spid="909315">
                                            <p:txEl>
                                              <p:pRg st="0" end="0"/>
                                            </p:txEl>
                                          </p:spTgt>
                                        </p:tgtEl>
                                      </p:cBhvr>
                                    </p:animEffect>
                                  </p:childTnLst>
                                </p:cTn>
                              </p:par>
                            </p:childTnLst>
                          </p:cTn>
                        </p:par>
                        <p:par>
                          <p:cTn id="8" fill="hold">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909315">
                                            <p:txEl>
                                              <p:pRg st="1" end="1"/>
                                            </p:txEl>
                                          </p:spTgt>
                                        </p:tgtEl>
                                        <p:attrNameLst>
                                          <p:attrName>style.visibility</p:attrName>
                                        </p:attrNameLst>
                                      </p:cBhvr>
                                      <p:to>
                                        <p:strVal val="visible"/>
                                      </p:to>
                                    </p:set>
                                    <p:animEffect transition="in" filter="box(out)">
                                      <p:cBhvr>
                                        <p:cTn id="11" dur="500"/>
                                        <p:tgtEl>
                                          <p:spTgt spid="909315">
                                            <p:txEl>
                                              <p:pRg st="1" end="1"/>
                                            </p:txEl>
                                          </p:spTgt>
                                        </p:tgtEl>
                                      </p:cBhvr>
                                    </p:animEffect>
                                  </p:childTnLst>
                                </p:cTn>
                              </p:par>
                            </p:childTnLst>
                          </p:cTn>
                        </p:par>
                        <p:par>
                          <p:cTn id="12" fill="hold">
                            <p:stCondLst>
                              <p:cond delay="1000"/>
                            </p:stCondLst>
                            <p:childTnLst>
                              <p:par>
                                <p:cTn id="13" presetID="4" presetClass="entr" presetSubtype="32" fill="hold" grpId="0" nodeType="afterEffect">
                                  <p:stCondLst>
                                    <p:cond delay="0"/>
                                  </p:stCondLst>
                                  <p:childTnLst>
                                    <p:set>
                                      <p:cBhvr>
                                        <p:cTn id="14" dur="1" fill="hold">
                                          <p:stCondLst>
                                            <p:cond delay="0"/>
                                          </p:stCondLst>
                                        </p:cTn>
                                        <p:tgtEl>
                                          <p:spTgt spid="909315">
                                            <p:txEl>
                                              <p:pRg st="2" end="2"/>
                                            </p:txEl>
                                          </p:spTgt>
                                        </p:tgtEl>
                                        <p:attrNameLst>
                                          <p:attrName>style.visibility</p:attrName>
                                        </p:attrNameLst>
                                      </p:cBhvr>
                                      <p:to>
                                        <p:strVal val="visible"/>
                                      </p:to>
                                    </p:set>
                                    <p:animEffect transition="in" filter="box(out)">
                                      <p:cBhvr>
                                        <p:cTn id="15" dur="500"/>
                                        <p:tgtEl>
                                          <p:spTgt spid="909315">
                                            <p:txEl>
                                              <p:pRg st="2" end="2"/>
                                            </p:txEl>
                                          </p:spTgt>
                                        </p:tgtEl>
                                      </p:cBhvr>
                                    </p:animEffect>
                                  </p:childTnLst>
                                </p:cTn>
                              </p:par>
                            </p:childTnLst>
                          </p:cTn>
                        </p:par>
                        <p:par>
                          <p:cTn id="16" fill="hold">
                            <p:stCondLst>
                              <p:cond delay="1500"/>
                            </p:stCondLst>
                            <p:childTnLst>
                              <p:par>
                                <p:cTn id="17" presetID="4" presetClass="entr" presetSubtype="32" fill="hold" grpId="0" nodeType="afterEffect">
                                  <p:stCondLst>
                                    <p:cond delay="0"/>
                                  </p:stCondLst>
                                  <p:childTnLst>
                                    <p:set>
                                      <p:cBhvr>
                                        <p:cTn id="18" dur="1" fill="hold">
                                          <p:stCondLst>
                                            <p:cond delay="0"/>
                                          </p:stCondLst>
                                        </p:cTn>
                                        <p:tgtEl>
                                          <p:spTgt spid="909315">
                                            <p:txEl>
                                              <p:pRg st="3" end="3"/>
                                            </p:txEl>
                                          </p:spTgt>
                                        </p:tgtEl>
                                        <p:attrNameLst>
                                          <p:attrName>style.visibility</p:attrName>
                                        </p:attrNameLst>
                                      </p:cBhvr>
                                      <p:to>
                                        <p:strVal val="visible"/>
                                      </p:to>
                                    </p:set>
                                    <p:animEffect transition="in" filter="box(out)">
                                      <p:cBhvr>
                                        <p:cTn id="19" dur="500"/>
                                        <p:tgtEl>
                                          <p:spTgt spid="909315">
                                            <p:txEl>
                                              <p:pRg st="3" end="3"/>
                                            </p:txEl>
                                          </p:spTgt>
                                        </p:tgtEl>
                                      </p:cBhvr>
                                    </p:animEffect>
                                  </p:childTnLst>
                                </p:cTn>
                              </p:par>
                            </p:childTnLst>
                          </p:cTn>
                        </p:par>
                        <p:par>
                          <p:cTn id="20" fill="hold" nodeType="afterGroup">
                            <p:stCondLst>
                              <p:cond delay="2000"/>
                            </p:stCondLst>
                            <p:childTnLst>
                              <p:par>
                                <p:cTn id="21" presetID="4" presetClass="entr" presetSubtype="32" fill="hold" grpId="0" nodeType="afterEffect" nodePh="1">
                                  <p:stCondLst>
                                    <p:cond delay="0"/>
                                  </p:stCondLst>
                                  <p:endCondLst>
                                    <p:cond evt="begin" delay="0">
                                      <p:tn val="21"/>
                                    </p:cond>
                                  </p:endCondLst>
                                  <p:childTnLst>
                                    <p:set>
                                      <p:cBhvr>
                                        <p:cTn id="22" dur="1" fill="hold">
                                          <p:stCondLst>
                                            <p:cond delay="0"/>
                                          </p:stCondLst>
                                        </p:cTn>
                                        <p:tgtEl>
                                          <p:spTgt spid="909316"/>
                                        </p:tgtEl>
                                        <p:attrNameLst>
                                          <p:attrName>style.visibility</p:attrName>
                                        </p:attrNameLst>
                                      </p:cBhvr>
                                      <p:to>
                                        <p:strVal val="visible"/>
                                      </p:to>
                                    </p:set>
                                    <p:animEffect transition="in" filter="box(out)">
                                      <p:cBhvr>
                                        <p:cTn id="23" dur="500"/>
                                        <p:tgtEl>
                                          <p:spTgt spid="909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9315" grpId="0" build="p" autoUpdateAnimBg="0" advAuto="0"/>
      <p:bldP spid="909316"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Faculty Senate Last Meeting, 2016</a:t>
            </a:r>
            <a:endParaRPr lang="en-US" dirty="0"/>
          </a:p>
        </p:txBody>
      </p:sp>
      <p:sp>
        <p:nvSpPr>
          <p:cNvPr id="3" name="Content Placeholder 2"/>
          <p:cNvSpPr>
            <a:spLocks noGrp="1"/>
          </p:cNvSpPr>
          <p:nvPr>
            <p:ph idx="1"/>
          </p:nvPr>
        </p:nvSpPr>
        <p:spPr/>
        <p:txBody>
          <a:bodyPr/>
          <a:lstStyle/>
          <a:p>
            <a:pPr marL="0" indent="0">
              <a:buNone/>
            </a:pPr>
            <a:r>
              <a:rPr lang="en-US" dirty="0" smtClean="0"/>
              <a:t>Michaud </a:t>
            </a:r>
            <a:r>
              <a:rPr lang="en-US" dirty="0"/>
              <a:t>said that CSUN’s approach to enhancing student success center </a:t>
            </a:r>
            <a:r>
              <a:rPr lang="en-US" dirty="0" smtClean="0"/>
              <a:t>around:</a:t>
            </a:r>
          </a:p>
          <a:p>
            <a:pPr marL="0" indent="0">
              <a:buNone/>
            </a:pPr>
            <a:r>
              <a:rPr lang="en-US" dirty="0" smtClean="0"/>
              <a:t>1. </a:t>
            </a:r>
            <a:r>
              <a:rPr lang="en-US" dirty="0" smtClean="0"/>
              <a:t>Teaching </a:t>
            </a:r>
            <a:r>
              <a:rPr lang="en-US" dirty="0"/>
              <a:t>and </a:t>
            </a:r>
            <a:r>
              <a:rPr lang="en-US" dirty="0" smtClean="0"/>
              <a:t>Learning</a:t>
            </a:r>
          </a:p>
          <a:p>
            <a:pPr marL="0" indent="0">
              <a:buNone/>
            </a:pPr>
            <a:r>
              <a:rPr lang="en-US" dirty="0" smtClean="0"/>
              <a:t>2. Student </a:t>
            </a:r>
            <a:r>
              <a:rPr lang="en-US" dirty="0"/>
              <a:t>Support </a:t>
            </a:r>
            <a:r>
              <a:rPr lang="en-US" dirty="0" smtClean="0"/>
              <a:t>Services</a:t>
            </a:r>
          </a:p>
          <a:p>
            <a:pPr marL="0" indent="0">
              <a:buNone/>
            </a:pPr>
            <a:r>
              <a:rPr lang="en-US" dirty="0" smtClean="0"/>
              <a:t>3. </a:t>
            </a:r>
            <a:r>
              <a:rPr lang="en-US" dirty="0" smtClean="0"/>
              <a:t>Student </a:t>
            </a:r>
            <a:r>
              <a:rPr lang="en-US" dirty="0"/>
              <a:t>Engagement and </a:t>
            </a:r>
            <a:r>
              <a:rPr lang="en-US" dirty="0" smtClean="0"/>
              <a:t>Belonging</a:t>
            </a:r>
            <a:endParaRPr lang="en-US" dirty="0"/>
          </a:p>
          <a:p>
            <a:pPr marL="0" indent="0">
              <a:buNone/>
            </a:pPr>
            <a:r>
              <a:rPr lang="en-US" dirty="0" smtClean="0"/>
              <a:t>4. Streamlining </a:t>
            </a:r>
            <a:r>
              <a:rPr lang="en-US" dirty="0"/>
              <a:t>the Path to a Degree. </a:t>
            </a:r>
            <a:endParaRPr lang="en-US" dirty="0" smtClean="0"/>
          </a:p>
          <a:p>
            <a:pPr marL="0" indent="0">
              <a:buNone/>
            </a:pPr>
            <a:r>
              <a:rPr lang="en-US" dirty="0" smtClean="0"/>
              <a:t>Five </a:t>
            </a:r>
            <a:r>
              <a:rPr lang="en-US" dirty="0"/>
              <a:t>areas of focus in the proposal are: </a:t>
            </a:r>
            <a:endParaRPr lang="en-US" dirty="0" smtClean="0"/>
          </a:p>
          <a:p>
            <a:pPr marL="0" indent="0">
              <a:buNone/>
            </a:pPr>
            <a:r>
              <a:rPr lang="en-US" dirty="0" smtClean="0"/>
              <a:t>1. Enrollment </a:t>
            </a:r>
            <a:r>
              <a:rPr lang="en-US" dirty="0"/>
              <a:t>Management, </a:t>
            </a:r>
            <a:endParaRPr lang="en-US" dirty="0"/>
          </a:p>
          <a:p>
            <a:pPr marL="0" indent="0">
              <a:buNone/>
            </a:pPr>
            <a:r>
              <a:rPr lang="en-US" dirty="0" smtClean="0"/>
              <a:t>2. Advising</a:t>
            </a:r>
          </a:p>
          <a:p>
            <a:pPr marL="0" indent="0">
              <a:buNone/>
            </a:pPr>
            <a:r>
              <a:rPr lang="en-US" dirty="0" smtClean="0"/>
              <a:t>3. </a:t>
            </a:r>
            <a:r>
              <a:rPr lang="en-US" dirty="0" smtClean="0"/>
              <a:t>Data </a:t>
            </a:r>
            <a:r>
              <a:rPr lang="en-US" dirty="0"/>
              <a:t>Capability </a:t>
            </a:r>
            <a:r>
              <a:rPr lang="en-US" dirty="0" smtClean="0"/>
              <a:t>Expansion</a:t>
            </a:r>
          </a:p>
          <a:p>
            <a:pPr marL="0" indent="0">
              <a:buNone/>
            </a:pPr>
            <a:r>
              <a:rPr lang="en-US" dirty="0" smtClean="0"/>
              <a:t>4. First </a:t>
            </a:r>
            <a:r>
              <a:rPr lang="en-US" dirty="0"/>
              <a:t>Year for Freshmen and </a:t>
            </a:r>
            <a:r>
              <a:rPr lang="en-US" dirty="0" smtClean="0"/>
              <a:t>Transfers</a:t>
            </a:r>
          </a:p>
          <a:p>
            <a:pPr marL="0" indent="0">
              <a:buNone/>
            </a:pPr>
            <a:r>
              <a:rPr lang="en-US" dirty="0" smtClean="0"/>
              <a:t>5. </a:t>
            </a:r>
            <a:r>
              <a:rPr lang="en-US" dirty="0" smtClean="0"/>
              <a:t>Retention</a:t>
            </a:r>
            <a:r>
              <a:rPr lang="en-US" dirty="0"/>
              <a:t>. </a:t>
            </a:r>
          </a:p>
        </p:txBody>
      </p:sp>
    </p:spTree>
    <p:extLst>
      <p:ext uri="{BB962C8B-B14F-4D97-AF65-F5344CB8AC3E}">
        <p14:creationId xmlns:p14="http://schemas.microsoft.com/office/powerpoint/2010/main" val="1043934624"/>
      </p:ext>
    </p:extLst>
  </p:cSld>
  <p:clrMapOvr>
    <a:masterClrMapping/>
  </p:clrMapOvr>
  <p:transition>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Senate Last Meeting, 2016</a:t>
            </a:r>
            <a:endParaRPr lang="en-US" dirty="0"/>
          </a:p>
        </p:txBody>
      </p:sp>
      <p:sp>
        <p:nvSpPr>
          <p:cNvPr id="3" name="Content Placeholder 2"/>
          <p:cNvSpPr>
            <a:spLocks noGrp="1"/>
          </p:cNvSpPr>
          <p:nvPr>
            <p:ph idx="1"/>
          </p:nvPr>
        </p:nvSpPr>
        <p:spPr/>
        <p:txBody>
          <a:bodyPr/>
          <a:lstStyle/>
          <a:p>
            <a:pPr marL="0" indent="0">
              <a:buNone/>
            </a:pPr>
            <a:r>
              <a:rPr lang="en-US" dirty="0" smtClean="0"/>
              <a:t>Adams </a:t>
            </a:r>
            <a:r>
              <a:rPr lang="en-US" dirty="0"/>
              <a:t>gave an update on the various long-term and short-term projects as they relate to the five areas of focus mentioned above. She spent extra time focusing on the strategies for reducing student-to-faculty ratios in lower division GE and major courses. She said that literature suggests that first-generation students and students from traditionally underrepresented groups perform better in classes that are less than 50-80 students. She briefed the Senators on the strategies we will use to reduce class size (40-50 students) in a small number of courses with high DUF rates. We need to figure out what works, and then we plan to ask for funding to continue with strategies that work.</a:t>
            </a:r>
          </a:p>
          <a:p>
            <a:endParaRPr lang="en-US" dirty="0"/>
          </a:p>
        </p:txBody>
      </p:sp>
    </p:spTree>
    <p:extLst>
      <p:ext uri="{BB962C8B-B14F-4D97-AF65-F5344CB8AC3E}">
        <p14:creationId xmlns:p14="http://schemas.microsoft.com/office/powerpoint/2010/main" val="1025709822"/>
      </p:ext>
    </p:extLst>
  </p:cSld>
  <p:clrMapOvr>
    <a:masterClrMapping/>
  </p:clrMapOvr>
  <p:transition>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2"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63500" y="-8778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215900" y="-7254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368300" y="-5730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hQSEBUUERQWFRQWFxYXGBgXGBkXGRwYGhoaFBsXFhkbGyYfHhkjGRsWHy8hIycpLC0sFx4xNTAqNSYrLCkBCQoKDgwOGg8PGiklHxwsKSwpLCwsLCwpLCwsLCkpLCkpKSkpKSksLCwpKSwsKSkpKSkpKSkpKSksKSksLCwsKf/AABEIALsBDQMBIgACEQEDEQH/xAAcAAEAAgMBAQEAAAAAAAAAAAAABQYDBAcBAgj/xAA/EAABAwIDBQYFAgQGAgIDAAABAgMRACEEEjEFBkFRYQcTInGBkRQyQqGxI8FSYnLwM4Ki0eHxY5JDRBUWJP/EABgBAQEBAQEAAAAAAAAAAAAAAAABAgME/8QAIhEBAQACAwEBAAIDAQAAAAAAAAECERIhMQNBMlETInEE/9oADAMBAAIRAxEAPwDuNKUoFKUoFKUoFeTXtU/tJ3yOz8MFN3dcOVEiQIupUdBUt0s7W+a9rlm4/aNiXHkt4tMtuJWpLuXKQEwcyo+nhcDhXUUqqY5S+LljcbqvqlKVpkpSlApSlApSlApSvDQe0rQd24wlRSp5sKBAKStIMnhE1upXNB9UpSgUpSgUpSgUpSgUpSgUpSgUpSgUpSgUpSgVXt7NlNuJQ46YDRJ+UKHihJJB9KsJrlG+u9SXtpIwilZWEEoXeAXVCElXMJUU/c1z+n8W8P5Rn2tj2UocDIOcFCXFrEKPiB7tI520sAOddLYXKQeYH4rh+8SHm2X23EAJbLbanlKyzKvAhKOKzeVTECojZW8eMwroQ27JCgkJQsOoUSdEkEpIuBbrXn+OVnsen7zG9Sv0XNM1aSsd3eH7x+ElKMy44ECSB62rkG8+8rz8qzrSpR/TaSopCBwmNTEyedeq3TyadrzV6DXFtn7cxwZCV4sgRAKUgrAE2Kzr561n2N2ivYV4fFOF9hUJzEAKb5LMao58anI07HXk1BY/fXBsoClvouAQEnOT5BNVPG9szYP6WGcWOClKCbc4ua1uI6TNJrj+L7U8Y4r9FttsDhlzn3J/FMP2pY1F3ENOC30lNudjpU5RdOwTWntTHJabKlqyyQAepsKpOzu2PDkD4htxo8SB3ifcXj0qV2rtbDY5j/8AnfQtxJC0AEZ5F4CVEXItUyvV0uMly7VzebA7MVmL4cWoXJbCioTfUJgTzJqR7K9pocacSwXzh0uQ2H7qTAEpChYg6xwmqptnE4pLpS613aUFtawSFAZiQhTh/hkX6gDjWixvI61KMOstoJJAT4cxNytX8ytemnCvP8rl+x6PvMMZNXbtOKxhS+yi2VecHnIGYRUgK4psbe5RxTBfKlKS4D3ilqu3BSsFHyyJSZGoBrs7LwUAUkEHQi49DXplebr8ZKUpWkKUpQKUpQKUpQKUpQKUpQKUpQKUpQfK1QJr8s7exBW8tYPiU4TrMgkk+or9Hb37a+FwTz1iUoISDxUfCke5r84JyquR4xzMfblXL6XTeCXeGL2mkpWtASgJWqRlSSlOQuK4rcy8Otqr+OllXdtkQ3YLQqQYvKFDnr00qwDY76MN3wUEJWCcpUMxQLFRH0zzm4qK2Js3vnAowGkEFRMwYuEADW8EweFc8e/+N5TjJ13VqwW2sc+wlOLdWWkQsJITJAsO8Vqrnl95r3DN5lZ1AwTaeAngJ/uKxuybJHhFzCfPQzW407FjnHKACOVgL10rm+8W/lSdNImBwMQBxqt4lWZRTrPDXW1unTgal9qv5R/FI8KgNb6dRA151Blf1DmL8x/1+DRKbFwgzrbXAKTIGljofKpbvGkCxzEahF/xYe9fCsC0uC4iVAaxPkAKzox7LQhKEkeU+9RWH/8AKIzeIFvh4rCY5i3Kvpy1wZB9r9fatlG22V2KEifXpccetfL+BQ1Ck/4ZgqHAA2zAcCLeYmoIl8WKoJgEqI+kcz0qOxmEnQTy585B58asDbqcO8HFpLjcKSsDgDpb6gLW6iKjcdi2lOq+FhSTBCirSQJBm8i4iOFJby0tmsdx8N490Ih11a5ABzKJ8CTmSkk6hJk9JrVRjTnTzuY4xzPIUe2YtYIGZaklPgbBiDrKvKDFa+z8IUKPfIWlXGdBxvHSK25XaWeYLkZfnlKk/g+hBrt+4ewXsJhsmIWFqKpASZCRGgPXWuONOgARbz5VeNyO1TMv4bGkBQOVLukxYBzl/V71qGLqAr2vEmva00UpSgUpSgUpSgUpSgUpSgUpSgVifxCUJKlqCUi5JMADqTWQ1xrtW2+teM+GJKWmkpUU/wASiM0nymB5GpRn7Rd8UYkoZZOZhCsy1jRSuATzAuZ5mud7QwgsYg9LQOVbeHXm8RPgTZA66knyrHiBmbUvmYHKNbf3xrHqsOABV4nCpxKbNtqJUkkcVJH0JtbiSKl8FtBbzaSSPqMgRZKiAYtFQ2xMUAsoKcygTABiQbyqx8I4+VWBjZuRvVQATCeR/a86VNSLu31HY/HOIHgFyYvfzgDhW1hcc4kFL9+YgpI45kA8qxOvqHyfNASLAk3vlB+rStjHIUAW3SVKTJBX86FRmyKM3BT6gjrRGPGOEmDx0tFzdJ9eNaSmirKkWKlpA/zKFo6Kn3rYY+kHrrygEVh2mVBKCn51LRHQzA/1CiJTap8atQJMaVofCEnpUtiQlS1XFib8yNR0FeKwtpkacNOhqKiBhehB/b2qewjmdggx4ImT9Kv20FY/hJAMenITNbGy8IUB7lB/7FFa+yl5my2sXbUQRrMXH2IrHjdhIVKkgJV0EaeVYMG4EYpM6ONkH+pBib8csVM6SRz+4/4qKrDO0VMpKVCUAmY1B4z041iwe00rK1agrF9B8oESOPnWbGtBL0KvnS4R0ISY9QYrV3PWCh42HiQVAaXF7crGtyueWP63VvSqUZssyTyGpvpUe4x41mCFTPHj59CDWfaOzCqyES4uTlAHhT5W4XM1tbRJK5MyptonocgSqT5p1qZX8XHHrbqHZNvScTh1NOGXGCAJ1KD8pPlce1X6vzjufvGcFjQ6BmSZStPNHH1Go8q/QWy9qN4hpLrKgpChY/seR6VrG7WtylKVtClKUClKUClKUClKUClKUHhrnfbBs/DnDJW4j9VS0oS4B4kpHiVfj4ZEHn0rotR+3NiN4thTLwlCh6g8FJPAipR+ccTiASEIAA0AHARHueNZceAlIQBZAzKj+I6JH2qa3k3EfwWIWWWXXmoGRyM5AgE5suhzTw0iqfiMQskN5SkzeQZnr0FY003t2tnuKcUtEX8F+QMk+/4q44p9TaAhwJUCIPA3v7VH7ubOShAh0jLNwR53HKfzX3tPGqk94c6TxiCAePUVKeIfE/OROYa9Y4ev5o24oqTAFrwJMmdSTcx/eleKB8RUIIsnyMQJ6TrW9sPZanJUr5QTHIxaT0m3pV8TT4+G4qNtT/t61qYrFhWKw44BaJ5AyTF+p+1Se0mZlKDxPv8A8VXNqYYtidFJykeYhQPrU2aWbBuFS12nxH81vODWdeX/AFUVhnr6HMpOYjqbmelbzjuVMyZ4za0THlRW6EeETIERy9K9U5lQqLlUAX06noa9wq5ZB4Sf97HlWHGmW0gWJkiNJnKB+KioRQ/WwoNiSs/5flF6sD7NoPLgBqDEmOhqDxi52mltJBSwhDc9Yk+s/mp5SZEngDp1Uco5TTQg9p4VJcYKxKc6UqzaQrwwfM/iovC49bLoDplBSUwEpSE3lJASOY+9TG8Md0TqUlK9LCCDE8TURtTBLWlXdtrMKUAQnW+YQdDY/ap5U9jzHozFZ+afF0t8qZ6CSfMVsuEKDChxaAt/KtaZP2tWjh8UCC33YS9GVQzeG2qpkpSOdSGFZAZbTKV5O9TKTmSfElzWAbTFXL2GG9Vi2dhZdPAQZ/arx2SbSLeKdwxPhWnOkcMydY/yx7VWMIi6iLSOOvp161sbGxPcbSwy4gFxKT5KlBpPR3qleCva7MlKUoFKUoFKUoFK8JrTwu2GXVFLbra1DUJUCR6TQbteTQGqhv8Ab5qwSW22UhT7s5J0AH1Ecb2qW6m6sm7qLfmrwmqbu7tbF50/EOIdCh4g2gDIf6gb8jVyFZwzmc3FywuN1Wo1tJJmfCRrNU/tQ2iy3gzlCC48tLeaBMfMZOugiKuGN2aly9woaKFj6865JvvtNTmMTh84UjDklUxCnSBHXwpMX4qq206aKMV+lCciieEQCORjlUDjno8KbpOgvbmK3e4cfWruUZloElLcZimblKDdQ8gYqOe2JjlrhGExBmw/TUn3KgAPesjCFKcUhpu5SBnPIA6n9qtS8YlnDhKSAY9uNvT819bI3HxWFwq3FPMtPJC3e6y95OUFRDjk2MCBlmKru0cQHnQvRotoccHIq+hPU6xyqGrEps8SU5plRT7HSRHKtPeVuEWv4B1mJVHtWzhMdJKrAklKR/MrwlVvpQj7zWjtnEBShe1/bQeuUVdIzOYhOdtX0qAgjkeIPK0VtY8ENA/b1jlVLwm0smZpZ/SVJH/jUTZQ6HjVrVtEHDFMeLUH6TMAm2tSm0xgVThwTqVX8uflW5gUhXjVEJGYf5Rb0B8R9Kg07QCcOAo5REqOlr/vw1M1G47eVTzZZw6FgEZc6rHLyAvfW5NSNbfG7Tmd917XOpRHkTAPnAq34a8CJ016Dyteq5sPC90nJNzE6cdB+NKuOGwmVHiBBPPXy11pTW0BtpAIUk6KzDlNon3I9qicGz3oAVJOVAE3jwCRyF+FWDH7NUT+CDw0FajeHKJkaacj185pqU8aScGhkENjLJEnieevrFYMEnK24OIekD+tv/dPvW7iU8fTnf8Au3rWpMBXImSJHCYn1n3pYStlDuUp6kj/AJjnWttnFEPIKRdBSseYIVfrNY2Flx1CBx1PTUz0r62koF09JBt0iBUR+gdkbSTiGW3UGUrSFD11HmDIrdrnHYxtBSsO80dG3AU9M4kjpcT610eu0rNKUpVClKUClKUHw82FJIOhBB8jauA7UIwOOebQ6oobALbwBStt0H/DnRQixAsZ86/QBqMxW7eGdWVuMNrUQQSpIJM29+tSzYpewu04pSPivG3dPfIT4gQM0OtjjHFPLSsW9mPadUzjC03iGP8ADacDigkFRnxAAieHiFjaKz7V7IEBRcwLymFGfArxt3sRzA96o2M3UxODxLSX1IZacUZWlZDThSLJWkaTzUIGprnnMtWR0wsmU2uz23HO7ASnusqk/pIAHhFz4zAHhvKQKvrO0EFtK5ACgCJ6ia4jvbtDGYZoBS1JSIykiSQdIV8p8wYqCZ22p1AZViHXAuAWicxIF4GkHXTWuHxuc3cnp/8AT/jlkxdi3t377ohnCFDjykyVSFJQnQGxgq1tPC9cqx2JCfCo588krMTmmfERxJmsCFOd0ksMnIowggSsz8pgQYJBg8QKuW63ZKt5KXccpSATPciMxH86uE8q9Prx2aQG526z+0MQFgqabR4i8kEEEcGzpnPTTjXSd7dlvMYYuYX9VaMvgckyOJBRBmrXs/ZzbLaW2khCEiABoK2Yq8YsyscdG6u1scwUrU1hkqEFISU5hrCicyyDa1h51EYzslx7LSnJbXlzKKUqJWbXWLQTHDWu8xXysWpxhba/LqMcI8PhsdJsOZ6ngOtaeLcUsSBAJ43P8IA4kx96sW9e7zXxrhwhUGCqEpmxVfNk45J0JvblFWPddLAwub9L4xpKmGwRdIue/IPEgm54jrXPLLj21hjy6/VaxO5YQhkDOouJlSloKBnvKUzclI14DStYbsYhNm1HLfSFCPXhU3s3YLmFbLvfBab2USMqRqfFdKySLCxmvr/9iWEyWiT83hINuIgX0JNq5z7Y5dytZ/K4XWTQGwFqAGIWVJSfkAgBWgJA1MRrpWfEJQ0cqeV9PlTe8a+dYkbwhaXFzwyjgbExb+KIrT+JLzpB9RwAFwifz5xXVzW3drZ8DvXNVXCf5eE2141LvPzcEWmeQ1FQuGxZiInhlHIdeNH3cxubAC2oH+9Zrcum+t282mOXpHQcbVpYyDFpi584tFYnMWRGmhsT+eXOtR7EggknT7/8dKM1jfVAtwtzF+fpUJiMQL+39+9beKxkCdeVuf8Af2qJTC1gKmNVRr/SOUnjyrSJfYbRS2p5Wqgcs8E6FXmdBWi86fETef8Aus+OxSlQDAm4EQIFhbkAIHvUfi3IIv7VB1/sWwsYR5ybreI9EJAiui1+f+zDe5eAeW1iQpLa3IcSoQptXBYB4Rr0g8K76hc3BkGusSvulKVUKUpQKUpQKUpQeGuPdtONPxDSPpS2T6qMH7CuxVyLtswn6rK4spBT6gz+9WJXP2tuOpw68PmzsqFkKJOU80ctBI08qtmzt4cKhjB4XD4cYh0ZO8d7pIUHLz3c3U5mMSTECufJUR1+3/ddq7INh4c4f4kDM/mWlRJnL0QOEpi9SyXoxtW/YOxAynMq7qgMxgCP5UgWAAtapgCgFe1JJJqNW23dKUpVQqv79bSLOBdUCQpQDaY1lZy26xNT5rmPafvYkYhrCATlKXXfeEJ+8n0qXwQROVEiAQngOA8AHlY+9UTamIWhzOglJMkKGhBN03sQFC46irNjMQbkKtGUg6xJOnO596jsd3LmDKFuZXGpVBhJUkX7tPOZnML2iK4ZXWpr11xm93fjSZ3kdxSlApyoWltKiD4Spu5In+IxbhFZEPZVxPh4dPKtLZmIClFSQAhsZUjQSf8AiPe9Ydo4V5C23HEuIQslKCUm6eKoIuDqI4CuNxlutaW5W927SG1sDnGZs5HOegUf5v5uSqw7vrEkLT4wYIVaDrB6ydTzrZQsEWUFdf2isG0mDAdb+ZMSImUj8lOvlT556/1qZTfcWJjEiACf70ida+MRj78IGk3nj79arzO1gRr159RXju0P+zrHKvRphNB8akx9r8vKtTGbU5kAdOfOoZ3aBvH9+dai3zmAHiUdL/eeAq6G9icWVEQCSSAhI1J6Dn+Kk8Fs3uUlTxHeG+UGQOijxNaeycrcqstxQjNwA/hSOAn1rdczKiTc9PuaDB3k5lq9yf74Vt7nbOOKxzLUSlSwpXRCPEfeI9ajcT41ZR8idT58PM12Tss3KOGbOIfTDzoASk6ob1APJSrE+lWTYzdou5jOICMQUw42YURbOiICVxqAY94qQ7N9rh7B5JJLC1NXMnKn5JPPLA9Kwdp20HGsIC2CQpcLMTaLA8IJ51Q+zDedvCYl1twlKHm0uRAgOC6gkD6bqga2pvWTWt4u0YjEpQJUYH78h1qPZ3jaUvJ4pP8AKSB5kWHrVR3p3qQ4ltTbiFtB0DwKhehlKkxKY1kD81sYfbDoISO7bbiUqR+oSfWAPauX0+8xy96dcPhyx2vaFTpX1Vc3R2qt1K0LBPdqgLtCpvw4jyqx13wymU3HDLG43VKUpWmSlKUCqh2m7BOJwSikStr9QDmAPEPa/pVvr5WmaD8qFsAzIsf+a6p2JY7xYhrmEuAf6T9oqE7SN1vhcUVtiGnvEmwISr6ki3rWbsbXG0ViSQWVfZSf2qsY9V26k14K+XFQJqNvc9fVQSsYZma2sNtKTCqxzjdwr723tZGGYW64bJGnM8EjzNfn9GbFPOYh0ypxRI8gZHXXTokV0Dts2yEMstZh4itRHQJypJ6ST7Vzhhx1ltsrbWhKkpyLtyFiAZE6iaZVmNp183ABUeSNZHTXT8VWcY53zyULJAzJBSgeJKZ8RAP1RJk8allY5QIUJUVKhMIICjyCoE+hqVVgHMVikodbRh1ZFGW1JcUspAhsW+cfNeTE61y3ZXSTG4+9p7cTc9OLxSni0G8I2rwIAgKKYCUnmYAUo8Sa6BvFsRGMfbZdQVNhClKOmthBFwQbjqBUxu/s4sYVloxKG0pMAC4F/Wt15YSkqOgBJ8het3CWMctPzzvJsdWExLjCyFpSfCuMpgiUlUWzQb86j2cQDCQDm5R/dqmd4cZ8Q+44qxUomdLHSeaQIEHlVYG0lhWUIBVEmCUiOGYR5WEa14rrO3Tr4hNqNBp9SQYFiOMA3j0M1j7/AMz6VLOYXNiVhcqCYAsBwBgDkDWc7JSn6dBmMcz8o9a9uPkcrWbs8w6H9oJDyErabbeeWlVwQ2gqAV/mi2lZth7P71SnnfmWSsgCAJvAga8IFgK83WX3WG2i+ng01hgR/wCdzxH/ANEn3qTw+NAbCUwmJhX9Kcw9SSRVt6DEYdLYnUH86yfxUQ5tBUW+dUARy5VJbWdEEcfCTwvYn96ybkboqx2JCDIQBmdVxSj+EH+JWg9eVSQq0dle5HfEYl8S0hUtg/8AyODVZ/lSdBxNdlArFhMKltCUIASlICUgaACwFZq6SaZY3WwQQQCDwNx6ivzxvvikKx61YVCUBCvAEgQopsq2km5jjFdw3x2r8PgnXJvlyp81Wr8966zJMyNR5ddfeuX0rr84ue5+LHchxlvvT4lOFMSnMEhKFKVCc/h+WZMk1L7m7ofFBbjjpQlLhAQ2pOYcfEoEgaxA5Vy8KcbUSgkBVyAZSr+tOmbkpNW7cHe/4bEpCkqCHDlWEysX+vnY3uJia4TDHluvRfplx1Hatl7MQwjIiY1kmSTzJrdqvK34wif8Rzu/6gr3sNKldn7WafTmZcQ4nmkg+8aetevGzXTyZb323KV4K9rTJSlKBWN54JF6yV8OIB1oIPeTZTWNw6mlESboPFKxof2rkm6eOVs7aQS62pSpU0pKRKpURGW97x6V2xzZaT0qsb09nCMWpKw4W3U2C4kkC4Cr3g6HUVmWzqxbJ+Liy7mSDBEiYNiOh619kVFbBwD7TeV94PERBy5T6mb1LVpEHtHAkGQLVW9t7YVh2XVpTnUhBKU38SjCUptc3I9qvykzUDt3d0OplHhULgjgRcfevP8AT5/sdsMvyuC7Sxr7zylYxS1O5QhaFJyFI1SEo0y6ketRuP2s8Gu5kLbgJTnEFIBBhJB6RfhNXjamxlqxi1bUbIQE/plAVkcUSTBKLpi0J6kzUFszdVDrbktvqfLiktJSlQhAFlGRBknjwFa3GdVsbN249tB7D4ZDPdBak92syptIbhRUnTMAEkR1Ndm2BuehhXeLV3jo0URATbL4Rzi08qitwd0nWGmVYoIDjTSUJSm+UwQVZuZBiB1q7it44z1Mr+AFQm+mKLeBeKdSkJH+YhJ+01OVWe0ZBOzMRl1CQoeigfxNXLysz1yPZWy1YvEpYR9Z8R/hQNT7D71H7R2OGMZikgQAtaQOneSP9MVdOxhknE4lR+ltsTyJUSR7AD0qM7VcIWtoEgQHQlwHrGVX3SK8f+Pj89x15byc7ViR8U6ZiVq5jS3Ct3FYkZCB8vPSeiRr6mtx/dsqeT3acoWwl5RdsCslWbutJEQbaVr7J3bcxIfylKe4svNe/IGbDr1Fq743Uc7O0juqwlzZG1UkwtPw7wT0QTEesioxlalQUweIHLynjVn3G2Un4fEOJSohWBfQ7M5S7KlZBzyhINqpGDJyiQTIBkVreyzSSxTsJMn+ZX4jznhXVuwlpRwj7ih879v8qQI9J+9cYx7/AIYskagcZ5mujdhu3+6TiMOo3hLyAfPIo/dHvVl0adofxISL1jwuMzmoB7FlZ1NTezGITJqY53Kt3GSKl2wIWcCIsgODOZiAQQPua4ml25CTMJ5yZJ1t0iux9se0MuGbbH1qJ/8AUQPyfauP4Pd53EOwym6EqcVFsqEglSlHhIEAcSRWc+8tLj1i8Q5J0gmrNu5uhicSlWIwx8bSwnKTEhSZJSdJFhHI1WFsKACvm/0ka68NBXfuzrY3w+AbCvmc/VV0zAQPRMVnDGZVcsrElsDZAawyG1oTmyAOaGTF5PGqGd1F4HbLDmFUUtYhTiVo+kEJz5f6SLjkRXUcwrE7hUqUlRF0yR0kQftXfX9OW/7Zk17Xgr2tMlKUoFKUoFK8r2gUpSgUilKDE5hknUUSwBpWWlNLt4BShNar2OA0BNN6I2iah96VpOCxAOncuH2STWVzFu/Sj3qB21uU5jpTicU8GSZ7pvKlPQExJA61i5b6i60gOx1aEsYlzmtKepITnIHWTFQ/ant5vEqZ7tp5K28wKnGlIT4o8MxrIma6fu7uqzg2O5aCinMVEqMkkxJn0FSfwaeVZ4XjxXc9Qezt32ncDh23m0qAabsoTByj2NYldnmCP/129ZsIk9b39as4FIrfGJyqm79YXuNnLRhkALcysg/KEhZykk6JEWmuJObuvNvqZ7orUgZlBpUDJpMnS9utfpnFYVLiShYBSRBBuCOoqnvdlrAUtTDjrJcASsJUClSRcCFgxB5Vmz+lmr64cdjKUw5iEJSENEjxE5ipIzEAGwI66xV63B2I2HFPsJVlWhtAWqfF9a1AHjMAnpV0wHZNhWv4l+IrhayUlZ1UU/LPpVswmyUNjwjSs3G1qXGNLZeyvqUKmgKUrpjjMWMsrXKO2pz9TDIElSgoJSn5iSQAB1NWHcDYAwuEDRSC44CXli9yIyzxCRb0Jqec3Uw6sQcQpGZ42zKJVA5JBsn0qVQ0BoIrPG72vLrT887Z3axWHDmdheRoEqXHhCE6qB0Mj812nZO2FqwzOZIDym0FaU2CSQDHoItU3icMlaSlYCknUESOelfGHwKUfKNb0mGvC5b9fGHw51WZP2rbFAK9rcmmbdlKUqoUpSgUpSgUpSgUpSgUpSgUpSg8Ir57ocq+6UHkUivaUClKUClKUClKUClKUClKUClKUClKUClKUClKUH//2Q=="/>
          <p:cNvSpPr>
            <a:spLocks noChangeAspect="1" noChangeArrowheads="1"/>
          </p:cNvSpPr>
          <p:nvPr/>
        </p:nvSpPr>
        <p:spPr bwMode="auto">
          <a:xfrm>
            <a:off x="63500"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
          <p:cNvSpPr txBox="1">
            <a:spLocks noChangeArrowheads="1"/>
          </p:cNvSpPr>
          <p:nvPr/>
        </p:nvSpPr>
        <p:spPr bwMode="auto">
          <a:xfrm>
            <a:off x="1" y="0"/>
            <a:ext cx="9144000" cy="972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200" dirty="0" smtClean="0"/>
              <a:t>Systems Thinking;  Rumi- Elephant in the Dark</a:t>
            </a:r>
          </a:p>
        </p:txBody>
      </p:sp>
      <p:pic>
        <p:nvPicPr>
          <p:cNvPr id="10" name="Picture 2" descr="Unfortunately we are unable to provide accessible alternative text for this. If you require assistance to access this image, please contact help@nature.com or the auth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66" y="972363"/>
            <a:ext cx="8844017" cy="54325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1074149"/>
      </p:ext>
    </p:extLst>
  </p:cSld>
  <p:clrMapOvr>
    <a:masterClrMapping/>
  </p:clrMapOvr>
  <p:transition>
    <p:zoom/>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500" y="1015669"/>
            <a:ext cx="9080500" cy="5139869"/>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Rumi, the </a:t>
            </a:r>
            <a:r>
              <a:rPr lang="en-US" sz="2400" dirty="0">
                <a:solidFill>
                  <a:schemeClr val="accent4">
                    <a:lumMod val="10000"/>
                  </a:schemeClr>
                </a:solidFill>
                <a:effectLst/>
                <a:latin typeface="+mn-lt"/>
              </a:rPr>
              <a:t>13th Century Persian poet</a:t>
            </a:r>
            <a:r>
              <a:rPr lang="en-US" sz="2400" dirty="0" smtClean="0">
                <a:solidFill>
                  <a:schemeClr val="accent4">
                    <a:lumMod val="10000"/>
                  </a:schemeClr>
                </a:solidFill>
                <a:effectLst/>
                <a:latin typeface="+mn-lt"/>
              </a:rPr>
              <a:t>, and the teacher of Sufism,  </a:t>
            </a:r>
            <a:r>
              <a:rPr lang="en-US" sz="2400" dirty="0">
                <a:solidFill>
                  <a:schemeClr val="accent4">
                    <a:lumMod val="10000"/>
                  </a:schemeClr>
                </a:solidFill>
                <a:effectLst/>
                <a:latin typeface="+mn-lt"/>
              </a:rPr>
              <a:t>has a </a:t>
            </a:r>
            <a:r>
              <a:rPr lang="en-US" sz="2400" b="1" dirty="0">
                <a:solidFill>
                  <a:schemeClr val="accent4">
                    <a:lumMod val="10000"/>
                  </a:schemeClr>
                </a:solidFill>
                <a:effectLst/>
                <a:latin typeface="+mn-lt"/>
              </a:rPr>
              <a:t>retelling</a:t>
            </a:r>
            <a:r>
              <a:rPr lang="en-US" sz="2400" dirty="0">
                <a:solidFill>
                  <a:schemeClr val="accent4">
                    <a:lumMod val="10000"/>
                  </a:schemeClr>
                </a:solidFill>
                <a:effectLst/>
                <a:latin typeface="+mn-lt"/>
              </a:rPr>
              <a:t> of the story of the </a:t>
            </a:r>
            <a:r>
              <a:rPr lang="en-US" sz="2400" b="1" dirty="0">
                <a:solidFill>
                  <a:schemeClr val="accent4">
                    <a:lumMod val="10000"/>
                  </a:schemeClr>
                </a:solidFill>
                <a:effectLst/>
                <a:latin typeface="+mn-lt"/>
              </a:rPr>
              <a:t>blind </a:t>
            </a:r>
            <a:r>
              <a:rPr lang="en-US" sz="2400" dirty="0">
                <a:solidFill>
                  <a:schemeClr val="accent4">
                    <a:lumMod val="10000"/>
                  </a:schemeClr>
                </a:solidFill>
                <a:effectLst/>
                <a:latin typeface="+mn-lt"/>
              </a:rPr>
              <a:t>men and an </a:t>
            </a:r>
            <a:r>
              <a:rPr lang="en-US" sz="2400" b="1" dirty="0">
                <a:solidFill>
                  <a:schemeClr val="accent4">
                    <a:lumMod val="10000"/>
                  </a:schemeClr>
                </a:solidFill>
                <a:effectLst/>
                <a:latin typeface="+mn-lt"/>
              </a:rPr>
              <a:t>elephant </a:t>
            </a:r>
            <a:r>
              <a:rPr lang="en-US" sz="2400" dirty="0">
                <a:solidFill>
                  <a:schemeClr val="accent4">
                    <a:lumMod val="10000"/>
                  </a:schemeClr>
                </a:solidFill>
                <a:effectLst/>
                <a:latin typeface="+mn-lt"/>
              </a:rPr>
              <a:t>originated in </a:t>
            </a:r>
            <a:r>
              <a:rPr lang="en-US" sz="2400" b="1" dirty="0" smtClean="0">
                <a:solidFill>
                  <a:schemeClr val="accent4">
                    <a:lumMod val="10000"/>
                  </a:schemeClr>
                </a:solidFill>
                <a:effectLst/>
                <a:latin typeface="+mn-lt"/>
              </a:rPr>
              <a:t>India</a:t>
            </a:r>
            <a:r>
              <a:rPr lang="en-US" sz="2400" dirty="0" smtClean="0">
                <a:solidFill>
                  <a:schemeClr val="accent4">
                    <a:lumMod val="10000"/>
                  </a:schemeClr>
                </a:solidFill>
                <a:effectLst/>
                <a:latin typeface="+mn-lt"/>
              </a:rPr>
              <a:t> </a:t>
            </a:r>
            <a:r>
              <a:rPr lang="en-US" sz="2400" dirty="0">
                <a:solidFill>
                  <a:schemeClr val="accent4">
                    <a:lumMod val="10000"/>
                  </a:schemeClr>
                </a:solidFill>
                <a:effectLst/>
                <a:latin typeface="+mn-lt"/>
              </a:rPr>
              <a:t>"</a:t>
            </a:r>
            <a:r>
              <a:rPr lang="en-US" sz="2400" b="1" dirty="0">
                <a:solidFill>
                  <a:schemeClr val="accent4">
                    <a:lumMod val="10000"/>
                  </a:schemeClr>
                </a:solidFill>
                <a:effectLst/>
                <a:latin typeface="+mn-lt"/>
              </a:rPr>
              <a:t>The </a:t>
            </a:r>
            <a:r>
              <a:rPr lang="en-US" sz="2400" b="1" dirty="0" smtClean="0">
                <a:solidFill>
                  <a:srgbClr val="C00000"/>
                </a:solidFill>
                <a:effectLst/>
                <a:latin typeface="+mn-lt"/>
              </a:rPr>
              <a:t>elephant</a:t>
            </a:r>
            <a:r>
              <a:rPr lang="en-US" sz="2400" b="1" dirty="0" smtClean="0">
                <a:solidFill>
                  <a:schemeClr val="accent4">
                    <a:lumMod val="10000"/>
                  </a:schemeClr>
                </a:solidFill>
                <a:effectLst/>
                <a:latin typeface="+mn-lt"/>
              </a:rPr>
              <a:t> in </a:t>
            </a:r>
            <a:r>
              <a:rPr lang="en-US" sz="2400" b="1" dirty="0">
                <a:solidFill>
                  <a:schemeClr val="accent4">
                    <a:lumMod val="10000"/>
                  </a:schemeClr>
                </a:solidFill>
                <a:effectLst/>
                <a:latin typeface="+mn-lt"/>
              </a:rPr>
              <a:t>the </a:t>
            </a:r>
            <a:r>
              <a:rPr lang="en-US" sz="2400" b="1" dirty="0">
                <a:solidFill>
                  <a:srgbClr val="C00000"/>
                </a:solidFill>
                <a:effectLst/>
                <a:latin typeface="+mn-lt"/>
              </a:rPr>
              <a:t>dark</a:t>
            </a:r>
            <a:r>
              <a:rPr lang="en-US" sz="2400" dirty="0" smtClean="0">
                <a:solidFill>
                  <a:schemeClr val="accent4">
                    <a:lumMod val="10000"/>
                  </a:schemeClr>
                </a:solidFill>
                <a:effectLst/>
                <a:latin typeface="+mn-lt"/>
              </a:rPr>
              <a:t>". </a:t>
            </a:r>
          </a:p>
          <a:p>
            <a:pPr marL="800100" lvl="1" indent="-342900" algn="l">
              <a:spcAft>
                <a:spcPts val="600"/>
              </a:spcAft>
              <a:buFont typeface="Book Antiqua" pitchFamily="18" charset="0"/>
              <a:buChar char="■"/>
            </a:pPr>
            <a:r>
              <a:rPr lang="en-US" sz="2400" dirty="0" smtClean="0">
                <a:solidFill>
                  <a:schemeClr val="accent4">
                    <a:lumMod val="10000"/>
                  </a:schemeClr>
                </a:solidFill>
                <a:effectLst/>
                <a:latin typeface="+mn-lt"/>
              </a:rPr>
              <a:t>Felt the elephant with </a:t>
            </a:r>
            <a:r>
              <a:rPr lang="en-US" sz="2400" dirty="0">
                <a:solidFill>
                  <a:schemeClr val="accent4">
                    <a:lumMod val="10000"/>
                  </a:schemeClr>
                </a:solidFill>
                <a:effectLst/>
                <a:latin typeface="+mn-lt"/>
              </a:rPr>
              <a:t>his </a:t>
            </a:r>
            <a:r>
              <a:rPr lang="en-US" sz="2400" b="1" dirty="0">
                <a:solidFill>
                  <a:srgbClr val="C00000"/>
                </a:solidFill>
                <a:effectLst/>
                <a:latin typeface="+mn-lt"/>
              </a:rPr>
              <a:t>palm in the darkness</a:t>
            </a:r>
            <a:r>
              <a:rPr lang="en-US" sz="2400" dirty="0">
                <a:solidFill>
                  <a:schemeClr val="accent4">
                    <a:lumMod val="10000"/>
                  </a:schemeClr>
                </a:solidFill>
                <a:effectLst/>
                <a:latin typeface="+mn-lt"/>
              </a:rPr>
              <a:t>. </a:t>
            </a:r>
            <a:endParaRPr lang="en-US" sz="2400" dirty="0" smtClean="0">
              <a:solidFill>
                <a:schemeClr val="accent4">
                  <a:lumMod val="10000"/>
                </a:schemeClr>
              </a:solidFill>
              <a:effectLst/>
              <a:latin typeface="+mn-lt"/>
            </a:endParaRPr>
          </a:p>
          <a:p>
            <a:pPr marL="800100" lvl="1" indent="-342900" algn="l">
              <a:spcAft>
                <a:spcPts val="600"/>
              </a:spcAft>
              <a:buFont typeface="Book Antiqua" pitchFamily="18" charset="0"/>
              <a:buChar char="■"/>
            </a:pPr>
            <a:r>
              <a:rPr lang="en-US" sz="2400" dirty="0" smtClean="0">
                <a:solidFill>
                  <a:schemeClr val="accent4">
                    <a:lumMod val="10000"/>
                  </a:schemeClr>
                </a:solidFill>
                <a:effectLst/>
                <a:latin typeface="+mn-lt"/>
              </a:rPr>
              <a:t>If </a:t>
            </a:r>
            <a:r>
              <a:rPr lang="en-US" sz="2400" dirty="0">
                <a:solidFill>
                  <a:schemeClr val="accent4">
                    <a:lumMod val="10000"/>
                  </a:schemeClr>
                </a:solidFill>
                <a:effectLst/>
                <a:latin typeface="+mn-lt"/>
              </a:rPr>
              <a:t>each had a </a:t>
            </a:r>
            <a:r>
              <a:rPr lang="en-US" sz="2400" b="1" dirty="0" smtClean="0">
                <a:solidFill>
                  <a:srgbClr val="C00000"/>
                </a:solidFill>
                <a:effectLst/>
                <a:latin typeface="+mn-lt"/>
              </a:rPr>
              <a:t>candle</a:t>
            </a:r>
            <a:r>
              <a:rPr lang="en-US" sz="2400" dirty="0" smtClean="0">
                <a:solidFill>
                  <a:schemeClr val="accent4">
                    <a:lumMod val="10000"/>
                  </a:schemeClr>
                </a:solidFill>
                <a:effectLst/>
                <a:latin typeface="+mn-lt"/>
              </a:rPr>
              <a:t>, differences </a:t>
            </a:r>
            <a:r>
              <a:rPr lang="en-US" sz="2400" dirty="0">
                <a:solidFill>
                  <a:schemeClr val="accent4">
                    <a:lumMod val="10000"/>
                  </a:schemeClr>
                </a:solidFill>
                <a:effectLst/>
                <a:latin typeface="+mn-lt"/>
              </a:rPr>
              <a:t>would </a:t>
            </a:r>
            <a:r>
              <a:rPr lang="en-US" sz="2400" dirty="0" smtClean="0">
                <a:solidFill>
                  <a:schemeClr val="accent4">
                    <a:lumMod val="10000"/>
                  </a:schemeClr>
                </a:solidFill>
                <a:effectLst/>
                <a:latin typeface="+mn-lt"/>
              </a:rPr>
              <a:t>disappear. </a:t>
            </a:r>
          </a:p>
          <a:p>
            <a:pPr algn="l">
              <a:spcAft>
                <a:spcPts val="600"/>
              </a:spcAft>
            </a:pPr>
            <a:endParaRPr lang="en-US" sz="2400" dirty="0" smtClean="0">
              <a:solidFill>
                <a:schemeClr val="accent4">
                  <a:lumMod val="10000"/>
                </a:schemeClr>
              </a:solidFill>
              <a:effectLst/>
              <a:latin typeface="+mn-lt"/>
            </a:endParaRPr>
          </a:p>
          <a:p>
            <a:pPr algn="l">
              <a:spcAft>
                <a:spcPts val="600"/>
              </a:spcAft>
            </a:pPr>
            <a:r>
              <a:rPr lang="en-US" sz="2400" dirty="0" smtClean="0">
                <a:solidFill>
                  <a:schemeClr val="accent4">
                    <a:lumMod val="10000"/>
                  </a:schemeClr>
                </a:solidFill>
                <a:effectLst/>
                <a:latin typeface="+mn-lt"/>
              </a:rPr>
              <a:t>From Rumi that Muslim teacher of Sufism and Systems -thinking in 13</a:t>
            </a:r>
            <a:r>
              <a:rPr lang="en-US" sz="2400" baseline="30000" dirty="0" smtClean="0">
                <a:solidFill>
                  <a:schemeClr val="accent4">
                    <a:lumMod val="10000"/>
                  </a:schemeClr>
                </a:solidFill>
                <a:effectLst/>
                <a:latin typeface="+mn-lt"/>
              </a:rPr>
              <a:t>th</a:t>
            </a:r>
            <a:r>
              <a:rPr lang="en-US" sz="2400" dirty="0" smtClean="0">
                <a:solidFill>
                  <a:schemeClr val="accent4">
                    <a:lumMod val="10000"/>
                  </a:schemeClr>
                </a:solidFill>
                <a:effectLst/>
                <a:latin typeface="+mn-lt"/>
              </a:rPr>
              <a:t> century to Eliahu </a:t>
            </a:r>
            <a:r>
              <a:rPr lang="en-US" sz="2400" dirty="0">
                <a:solidFill>
                  <a:schemeClr val="accent4">
                    <a:lumMod val="10000"/>
                  </a:schemeClr>
                </a:solidFill>
                <a:effectLst/>
                <a:latin typeface="+mn-lt"/>
              </a:rPr>
              <a:t>Goldratt, an Israeli </a:t>
            </a:r>
            <a:r>
              <a:rPr lang="en-US" sz="2400" dirty="0" smtClean="0">
                <a:solidFill>
                  <a:schemeClr val="accent4">
                    <a:lumMod val="10000"/>
                  </a:schemeClr>
                </a:solidFill>
                <a:effectLst/>
                <a:latin typeface="+mn-lt"/>
              </a:rPr>
              <a:t>physicist in 20th</a:t>
            </a:r>
          </a:p>
          <a:p>
            <a:pPr algn="l">
              <a:spcAft>
                <a:spcPts val="600"/>
              </a:spcAft>
            </a:pPr>
            <a:r>
              <a:rPr lang="en-US" sz="2400" b="1" dirty="0" smtClean="0">
                <a:solidFill>
                  <a:srgbClr val="C00000"/>
                </a:solidFill>
                <a:effectLst/>
                <a:latin typeface="+mn-lt"/>
              </a:rPr>
              <a:t>Theory </a:t>
            </a:r>
            <a:r>
              <a:rPr lang="en-US" sz="2400" b="1" dirty="0">
                <a:solidFill>
                  <a:srgbClr val="C00000"/>
                </a:solidFill>
                <a:effectLst/>
                <a:latin typeface="+mn-lt"/>
              </a:rPr>
              <a:t>of constraints</a:t>
            </a:r>
          </a:p>
          <a:p>
            <a:pPr marL="800100" lvl="1" indent="-342900" algn="l">
              <a:spcAft>
                <a:spcPts val="600"/>
              </a:spcAft>
              <a:buFont typeface="Book Antiqua" pitchFamily="18" charset="0"/>
              <a:buChar char="■"/>
            </a:pPr>
            <a:r>
              <a:rPr lang="en-US" sz="2400" dirty="0" smtClean="0">
                <a:solidFill>
                  <a:schemeClr val="accent4">
                    <a:lumMod val="10000"/>
                  </a:schemeClr>
                </a:solidFill>
                <a:effectLst/>
                <a:latin typeface="+mn-lt"/>
              </a:rPr>
              <a:t>An enterprise is a chain</a:t>
            </a:r>
            <a:endParaRPr lang="en-US" sz="2400" dirty="0">
              <a:solidFill>
                <a:schemeClr val="accent4">
                  <a:lumMod val="10000"/>
                </a:schemeClr>
              </a:solidFill>
              <a:effectLst/>
              <a:latin typeface="+mn-lt"/>
            </a:endParaRPr>
          </a:p>
          <a:p>
            <a:pPr marL="800100" lvl="1" indent="-342900" algn="l">
              <a:spcAft>
                <a:spcPts val="600"/>
              </a:spcAft>
              <a:buFont typeface="Book Antiqua" pitchFamily="18" charset="0"/>
              <a:buChar char="■"/>
            </a:pPr>
            <a:r>
              <a:rPr lang="en-US" sz="2400" dirty="0">
                <a:solidFill>
                  <a:schemeClr val="accent4">
                    <a:lumMod val="10000"/>
                  </a:schemeClr>
                </a:solidFill>
                <a:effectLst/>
                <a:latin typeface="+mn-lt"/>
              </a:rPr>
              <a:t>The chain is only as strong as its weakest link. </a:t>
            </a:r>
          </a:p>
          <a:p>
            <a:pPr marL="342900" indent="-342900" algn="l">
              <a:buFont typeface="Book Antiqua" pitchFamily="18" charset="0"/>
              <a:buChar char="■"/>
            </a:pPr>
            <a:endParaRPr lang="en-US" sz="2400" dirty="0">
              <a:solidFill>
                <a:schemeClr val="accent4">
                  <a:lumMod val="10000"/>
                </a:schemeClr>
              </a:solidFill>
              <a:effectLst/>
            </a:endParaRPr>
          </a:p>
        </p:txBody>
      </p:sp>
      <p:sp>
        <p:nvSpPr>
          <p:cNvPr id="3" name="AutoShape 2"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63500" y="-8778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 name="AutoShape 4"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215900" y="-7254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6" descr="data:image/jpeg;base64,/9j/4AAQSkZJRgABAQAAAQABAAD/2wCEAAkGBhQSEBUTEhQVERMVFxgVFxgYFBgaGhcXFxYXFxgdGBYYGyYfGBojHRcWIC8gIycpLCwsFh4xNTAqNSYrLCkBCQoKDgwOGg8PGiwkHxwpLCktLCwsLCwtKSkpLCkpMiwpNSw1KyosLCwsLCwsKSwsLDUpLCktLCwsLCwsNCkpKf/AABEIAL4BCgMBIgACEQEDEQH/xAAbAAEAAwEBAQEAAAAAAAAAAAAAAwQFBgIBB//EAEEQAAIBAgQDBQUFBgQGAwAAAAECEQADBBIhMQVBURMiMmFxBoGRobEUQlLB0SNygrLh8DNiktIWQ1OiwvEVJGP/xAAZAQEBAQEBAQAAAAAAAAAAAAAAAQIDBAX/xAArEQEBAAIBAwIDCAMAAAAAAAAAAQIRAxIhMQRBYcHhBSJRcYGRobETFDL/2gAMAwEAAhEDEQA/AP3GlKUClKUClKUCvLuAJJgV6qBFzHMdge6PTQn16eXrQfRcZvCIHVv9u/xinZtzb4KPzmqXtHjXtWM9sgN2lldROly/bttp6Mar2eL3DbN8r3Ea/ba2gLsxt3+yVlIE7I5KgE66SRqGrkcbMD6r+YP5UXEQYYZSduYPofyMVmYr2lRLVq7GdboVhlZTClkWRr3gDcXUadSJAOuyAiDqDQeqVDZJBKnWNQecefUj8xU1ApSlApSlApSlApSlApSlApSlApSlApSlApSlApSlApSlApSlApSlAqHCeBfIQfUaH5g1NVdu4Sd1Op/ynrHQ/wBeZgI+L3LS2He+A1q2puPKZgBb785YMkZZ0E6aV8s27TKy9mFVmJKtby5mMOWgjvGdc3UdRXnjWB+04W9ZVgvbWnthozAZ0KzAImJ61n4/2ZzvaZGS2ttg+XsySWF1bjQ2YEBoIgyNZiguY2zhj2SXEtvmY27QNsMA3ZtcIGhCjLbJ5bDyrTrnuAeyv2YIJRgvZbIV1t4bsCwhoDNvrOhI10I3nvKNyB6mKDw3+IPJW+ZX9D8KmqujQ55hog+g2+p97Vj+0HtOMO+RQGaJMnYnwj8/hWcspjN1ZNugpVXh19nthmETqOscpq1VxvVNpexSlKoUpSgUpSgUpSgUpSgUpSgUpSgUpSgUpSgUpSgUpSgUpSgUpSghOGEyJU+XP1Gx+FMj/iHvX9CKmpQQm03N49AB9Zr0lkDYb7ncn1J1NeyK8Jc1g6dBzjzoIcYyW1NwoDlg6KJ1MaEx161z17F9pcmJRnCuChBAJVQpIJU6MNpMmIE66PtHxRVttbXvu0AgCcoOpJ0IGm0/Ouewt64hG+VAz5FIHZggyQ0GWmCNIJUnSa555Yyby8QdLavgFUWVcAZuSqYEjXuEjmq67air2HxWaRpmHnofMdR+h6VzgxC2gA4BzEsFNxmPdbPlUBASJYTvsNKt3+O2rnit3NNRoszofxSuoGo6fGcfNhyTeNWzTfFfa5m3x+4JOUERoC2gPrlk/Gvre0l38KfBv9wrptHS0rmP+JLvRP8ASf8AfVix7UfjQeoJ+hH502N+lVcLxFLnhYT05/1q1VClKUClKUClKUClKUClKUClKUClKUClKUClKUClKUClKUCsLivEypNu2e999+nRV84I15T1OlnifG1thlQF7gB0GwMSMxJ9NBrrXNqLkbAHeWYkknUkgDckzvzqUfYCjoBqZ+pJ5+dVy41djkthTJJjMu5zcwo+cnlv7uqFOZ2zHYTtP+VRz+JrxbxLPOVIXbMx0PLRQdR7xWbJe1Rnf8XYY2iucfsoyN3tdSFju9ImY5xtNWzxdFuKjAjMnaT0EkHTy3McvQ16XC5Dm7K03miBW+eh+IqocG13Em+6lLdtCqgxLaNJgbDvNv5edcuPix499PvdtW7aTYoAEzmynva6qOpHz9KnIqrhbLDJP/Tgnlplj3+L4mr6pXVELGBPQE1qr7NsROddR+A/76z7tvun0P0rr7XhHoKsg58ezDDUXFB65D/urVwli8ohnW555SD/ADGaw+KWLwxjvbFwArglLKsyoxN43gCQfuMkxrEdKvKlyziLdq0p+znOzQPCzm65JYqQVLQIBUqSNGBOXQ1e/wD5fnXuy+ZQeoB+ImvdV8BcDWkKmQVGvuoLFKUoFKV4a8o3IHqRQe6VH9oX8S/EU7dfxD4igkpXlXB2IPoa9UClKUHxmAEnQCq4vM/gGVfxMN/RdDHmSPQ18uLnuZT4VAJHVjsD5CJjzXpVltqCEYbq7H3gfygV9+zdGYfxT/NNcr7LcRu4i2lt7v8AyLF7MP8AEZjfvB5OxWLaKRGmfzrSse0s2b9xgqGy2XUkrGmU51kMNZnQjZgsGg1yXX/OPg36H5VLbuBhI/v1HI1S4HxI37C3CApJYEAyJR2Q6j92dz6nerF1crBhzIDec6A+oMe4+QoJ6UpQKo8Wx/Zp3fG2i+XUnyH1gc6t3boVSzGAAST0AEmuYxWMDPmc5S2igkCF5D15nzPpUFe2I6/+9ZJ5kzJPnUwXrXxY5EV5dwKyiG9h1JJImRHu5gdJ5xvTJGg0r05mvJoPUVFiRK5eb933fe+U1JI2qDDnMS/Lwr6DxH3kfBRQWSKs4dwBrVN3A3IFecXxJLS5naF22nU7UGibOc5F3aR6DmfcPyHOti7xZEvJYM530XTQnK7RPpbc9BAmJE8jgeLLdzG1caYy6d0jcjWAw1PXl5VsviMO15bxtXO1XLBmNVW4olRcykgXbg1H3jWorxivaprWJ7K4qqovBC3ekWblktaudIN5TZPmR1qbHe05tW2BX/7C2u1KkEKcvZZwDvA7VRO0z+EgfMVfw11i1ywXYhVJKrqqP2iDxbB+961FiLOFuO7tZuFrgIbvsAcwtqdBcAEi1bGn4BVF3hvGLly6FKKEnFAsCdDYxCWkEf5lLE+a1X9lMRo1snYBx7xB/L41Jh+IWbZ7qXV1dtyRNx87mC8SW18pMQCazuD3sl22dphD/EAP5svwqDrqUpVEeIYhTG+w9SY/OluyFEAfqfU8zXzE+H3r/MKloM5OM2i7pMOjm3lIALMttbpCD7/cdTp1q1h76OqkfeUPBEMAwkSp1HvrMtezpGJN/ODN5rsZOTYe3Yyzm3/Zhs3mRHOrNjhOXEvfD6OsFIMExbAYkkw0JHdCggiQSoNBaxFsAZgIK6+4bj0NT1FivA3ofpUtApSlBWsaXLg65WHoVC/VD8ag4xxhMOqF9A7i2CSFUMwYjM7aKDlgTuzKOdWcRYJhl0ddp2IO4PkYHoQDyiquKQX17NiUOuZGVWDqVKkMrAh01nTmB5igWuPWZCNcS3dy5mts6507guEMAdCFMny121r7/wDPYeJ7a2BDHxgQFz5p10js7kz/ANN/wmMSz7DqVuWnZuxGQWoYZhlwgw2YkrowGaBqNjHKrWJ9jluRmvXTCkaC0BLW79tmCi3Cki+0xElV6GQ08DxdLtxkt94KiOHEFWDtcWFIOpBtNPqKsYraOpA+Y/KT7qit2xbMlplVQCBJyTtAzEmdthyjWpbaEnM2n4R09fP6fGgmpSlBX4hcUW2ziVIywNzOkDzM1yOJ4V2mUu7GMxYT4pjQkECBB+7rOuutbHtXjQq20kqzMWBAkgKIMLBk96NtN+VZuFiJGbX8eafg23wFSiC1wyGJJlZlUAhV0HKTOoJE7SalbeKsiorloTJIA3JJ2qIiRfKjVYuXByqtcbc0FfFvCmNyCF82IMRVhbYAAjYQPcIqvaXO+b7qwV0iSQQdxJ5eWtXSKCg+Bz3vCrgwIMg5pGWCNtddZExppVzFezD3BlKI66HcjUZo72+xHhMb619sYdXuLm8I77HoF106GYGnWulw3FLTMERgWy5gII7u07bUkVxd3hBsZ0t2zbZmUrJ07zKp7xJkDWd4zDfSrHD82UZiGPUdI/vp6DatH2pxpW6lsAEuCQxGqR4o8yB8QDyg00WNKgmBqRLgqBjXzNQfb1QnQFumo9RqPnFerjCo70lYG50HqTA+ZFFduDX2vBYKBJA5a18vXgvmTsBuf761vaPOKOg82X+YVNUNqyZzNq3yXyH68/lWT7Se0v2TJ3A+cXCJfKSyKCqqMpzM5IUDqRvNBY9ocfctWc1pSzkkAC2z65GYSF1AJAE67gc6v4S6WtoxEFlBIgiCQDEHUe+qOI9orNsE3GNvKCWBVjlItdsykqCM4ty2UGYBO1E9pMOSFFyGL9nlKuGD5goDKygrJIiQJkRvQXsT4G9D9KlrPweNN7CrdK9mXthiszlkTEwJrQoFKUoFeLloMIYAjzFe6UEH2WNmcfxT/NNeSxTUksvMwJXz0AkfT6WazcZxkW7gQoxzbNlbKIiczZYA7w116UFvDAEs3UnXyHd36aH41PVbA3lZe6MsGCANjv05yD76s0ClKGg5HimJd8RcyKGy9yWaAIAJAgEnUk7cxXpBFQ4q2xvXO8Qudoy6E94zmJnnI0jYVObgC7GdvMzyA5kmsiDt2N2F0RPF/mYjQegBk9SR0NMe8rH4mVY6hiAfkT8K1MPwVRaDXVy3mgnKe8CdkB2YDz0+tfT7NSnecm4NUOgCt1geLofImAJq6GAt4ghGHejQjZo39Dzj11r5iT3CNSWBUDzIPwHnXzFMTlcCSCZE8xmRhPUGfhXy1LOGIKhQQAd5MSTGnIVkXregA8q+56rXb8FRGjEiehgnb3GppoJeE8WtW3udqcshVBykg+MkaDpFWeG+1VkJ382eWZu6dMzkgAncAEbchXO8VZVtOz7abxG/OdN+vMCsS7irMyLiqEykFX0EtJAJM8yY8qbbxkvl1XEeJJiMWjJMIjAyBvKnSCeT/OrYt1y3BeIoL69/N2gYKYPeIyTtoAMp18q6xXgVImXZG4qhxfiIsoHgHvAEc4M7eegq+zaT8ax+IcNa9hzb/wCYNi3VTE+8T8a0yiwfHkujoYn6mPULqa172DNrs8zHtDluERojBwbayBzgiCdShjeK4z2fIF4Eg6grEbHMueR6A/Cv0dLty9eLoAEgKZO4Ulh3uTydI23M6Cgnxt4XWCmUjkynZjGYiBzERM68quYWwWGa4IaANCy6DynTWflVO3gnuuLlxsixAAPI8mBBAJJIO+wiKmLth2EnNZZgoLN3rZOgEse+pMDeQW5jwpO9otXcII7o7w1Gp3BmqePwNi+VN7XKrpkZoEXFyuGXnp/StWlaHOcR9nbL2biLc77owDPcLftDYOHFxtZL9mcs8wOutW7fCrC3RdDkXJJci7HaTEdoAYYCBGmg02JB2KUFMEZBbUl9ACZmBzLHrFXKUoFKUoFKUoI713KOpOgHU/39KzMXnXV9WLd0jwqvMQeeWd5knltV++4DgmYVWOxPNRsPKfjUlkyoJgzrptB29dKDEwoIckM7QGOY6EgMuyZYjxCCB4NOptPxkKWBKuqgEkHvQRM5diuu4O+kVMmAC38wJgoVy/dEMuoHoY9BUljCoyLmVWIiZA1K6a/OprsPqcRUx4gTMAqZMRJA5jUa+dezcY7Ll82/JR+ZFfMUNAMgYTG0gaHWAPd76gOFn7gj0Cj82+lUc8tjNduFGe5mY5VGoEGGJOwlgxkmNYFaOEsrbuLnPaXiYVV1FuQTJPIwDqdY0A3mHF3mUtbUi0imMtsZZkBt9/vcoqHApF61EKAW3GngcdRrrWfcdNbs65m1b5D0H5/+q+37oVWY7KCT7hNUeIYllAUGSSNVBBUT97UwPP8AsY2JvOtu8A+cFVQ5nmC5gkRMmCdPKsXk1nMdXv7+0XXbbH4XcMsp+8O0958fzIP8Rq/krNnK6sNIYA+jd36kH3Vp1pFfH6IW2yw23IGW/wC2fjUX2iSAMzAkqYG2UAnTU815Dfyq1euBVJOwBJ9BrtXvBO1q3+0ylslvNIACZiFUMZBkAzM6nMBtXPPK4+Pisihj0DW4kZWKgk8u8DOu0QTr0rKwvDsPlBZdSNR2Z+qp+ddNxO3a+yrcZFB7Qgvl8YCvLHmZip+H8Sw4tIDYLMFExZVtes8/Wsy9Vn5R0k+65nAuUFx7aMyKJ0BhRncCSdtI+deLntFd0ygIPSfn/SuhwEHA4p+TBgNI0yT/AOfyrilGuvrW8f8AlLN11nDMd2yAmOasOUj8iCD76v4ezlAEyBtPTpPP1rA9moh/3wf+3+ldCHrbFVWwttriMyITnTUqCfGvOOk11V2y0gL3VHQAR89fIRHXpXKE6jXY/nNdFa9orLPkDGdRMGJUwdfd76vVJ5qJb4NtgxMpm8IHhLfeJnaZ5ffJ9IuPW7ZtMzhWKKzKGMAnLMTvBgbVDxfjNoJkLCWEiWCr3SDqzCN40151+c42zdPfcZyx1aQ++uhUt7q6cPRyXtlGM7cZuTb9Q4FfV8OhXVYgTvA5HzGx8wav1+fcA9uha7Kzdti2hyooUMXBJ8Tg6BSZ035xEV2ycUtnZh68qxnljje9anhbpXlLgYSCCPI16pLvvFKUpVClKUClKUFPG3Tb/abiMpExz0M/X5dDQ4VjbpGZrahLhVlIuAjvRm0CyCBrGus61b4tcUqFzoDmQ946aNIkTMSIrxYsW1csXWAZUZxoMoXWT1k03KLreMfun6r+lRcKuZrQJmZYGeodgdvMV8fGW+0XvrqrfeHIr5+dZacWKFggXIHaPOWLEyDzJrly82HFN5o6ClYN3jr/AHQo9QT+dQPxi8dQyj+Df515v9/h+JtJxa33zd+4xCH95Tlk+vh/hHWvvCgAzNlDMCoBJ8IYECNDqSCJ84ri7WIxC3b4tk997hKNqpBO8Ntmzabg67ZaltcYa3C4hbgkCToQYJIIiOu++vKvROXC3tXTDjyzm8XV4VTnJBIZpXq3eCsJJPIlhsDCknWo/aHKFVBuHPOTlCyJ66uN+lc9Yt3e3D5rxsuWjMxEjIs76kSAsnmF3ymLuLxS3WDFmLsqhe6Qv+IoLMeYKJJJEa6cqk5cerp/X9GKqYpe4f71kVqE1nsh0Uwe/lJXbuMSSJ5EJ86vg10RUxt9gVAOUeMkifC9uN9OZ5cuVRm9KqzKFOUd1RP4do3O39yTYvuA4nkrEfFdfdVW5hSHyyVza6qJUwdVlZH9T1rhyZa3fwe3hkxw6/f5L3F+LF8NbRVJZJmdAQgKk69JHvq2vtBfW3AtqMqwJ8h+/wCVYvELZBCr0C+5zl0O0yBv51LiLd4KTmAG3I+Ix+Ada8N9VndWWTf9ezhbufnt6/8AkivDzbyaPIz5hqS/4d9hXM9mRFdPhbX7MHRgQYVhIGZWXlr96fdyrNxvCCW/ZocsD743CgMe8eZk++vRxepx1ZnlO1/hz6u9Tezw/ZmOb/RFrbSszhtg20KsIOeeo1RYEjSTB0rTsPNeyWXvER4q3A05n66Gvlu0AxaWkxuTHuHKvuLc6ARuP5gfoDXqNtfhNfJ+0MvvSfBmvdu6M2omPDp3Zjc+Y5CP6RJYjcKdACAIJgk5gfuvJnp8o9K5FWLBLeEFj5Ca8ePLnJ04tTO+GfZ4eBcNzs0FwiDc0BPwG+gmr1uwz93nOmUnb15VrYPhIKzcBza6ToOm361pWrKqIUAelezj9FyclmWd1P5+iI8Hh8iAEyf72qelK+xjjMZJPZSlKVoKUpQKjv2AwgyB5GKkpUsmU1Rj4vhKqpOb4j5CP0rluNcDF9kIbJlkRlmQTJ1nSu6xGDV/EJjzP5VXu8ISNFk+bNFfLy9Ny8fJ/k4NY6/O/KpZuargr/ssSUftCHUKBCAjuQF3M7BZ1+Fa9vMFAY525t3RP8I2rYvcGfkFHkGP51UT2fdfCoHTVa8XNPU8mpyS3XjszrXhD2g8h76COoroeGYYCygZRIEHQbzrUfGsYuHsPeNsOEAMCBOoG5HnXpn2ZbN9X8fVrTAIXqPjWhgOCZyGuAheSndv3ug8tzzjY204rbJLKv7NGupcuEZQj2mynRgCwJzAEfh860rVwMARsfIj5HUV34Ps/Hjy6srtXJY3FK90sNh3UA2CjoPPU+8VH9nUmWUHoYrouNWVFljlA1TkPxrWOttn0RS399a8Hq+PPDl87uXf6M6U3sgsCFiT3mWMwENtOja5d/w1GcQQuqvIGoCzrzgjQ/GtYcGvEAgIp5yx/IGpE9n7hjMyD0BP6V6eHL1OOMxmH7jmb1+6xLLbIAAABIzMCwzSJ7ug9auYXGdu4ZiVZnyMQDpuFGo8PeUwfrJroR7O/wD6f9n9aoX+E3CzLb1jTMYAny1nT0qZY89u88PNnj5+eyqGI4e6YjvgZYBHQ5Z28pMnpp1r1xJSUAUT3gY20Bn6xXXX8KLiZXHnpyPUGufxHs9ezHKUYciTBI8xG9Of0eeOUy4+8nt+C7sZ1sBQFnYAfDSa9gHlE8jyq2PZRjvC/utrrvrpVlPZsDxB29Cn5j86430XLl31/TGqzu+sHTQq2hPiXYkRr/flXkYeSSWaSxbeILGTAA21OlbC+z6MO47rGhB5HzGlZ74C6p0DH+H9KcmPqeLU3dfBe6q+GAHdJDHcnvEidtda89kwHiJ9QPyqZ2g96VPmK9KJ2k+grx9WV8svlpdFzeWaN/PUzXU4EL2a5PDy/rWVgeGF/ECq+mp/StqzaCqFGgFfX9Bx5y3Kztf3bke6UpX1FKUpQKUpQKUpQKUpQKUpQKUpQRYXwj3/AFNV+MYNL1prVxsi3IEggHQg6ZgROnSqHHRf+zRhgxuHPGVkEHJcyk5yARnyaAjrqAQa3tHw67c7N7Sk3VtsMrC21p8xQm3dUtKglQRcQyuU7+Fg1U4Oot3Lckrda4xBymO1JZwAykFSS2jA7kbaVNw3CJatraQyqd0SZI5x5ROg5CBXN3beOHaR2rZjcy96z3f29/syNRp2ZsyJB0GshgY8PZxqG+wtH9obdwZWtAlgmGW+GGeCzBbgQggAq0xKsQ6bilstbKrGYlOf+cfoaz7HC7w2cJ6En5RFOHYFlbtHzm4yWEZnCAnJcusAcjEZh2mvLUQTrG5Xn5PT4cmUyu9z4iOwhCgM2Y9Yj5VJSld5NTQVDhfD72/mNTVDhfD72/mNUYXtXjblt7BtEhoxByiSGK4a4yBlB7wzhdK+4riT2bSXwTd7bs8w3AHZkk2rZYTJAJVTMSQGOh0OO8VOHtG6LfaKvi7wWJZVESNdW+Rr5/xBaUst1lt3E1dJzZeY1A1kEEDeOWhgK+K46yY23hwAVeA2hkZrd9wZ2ImyF0B8W4MA7dZOK9pbKjuMLzTbhUYElbly3bzA7FR2ikxsCOorWoIU/wARvRf/ACqaoU/xG9F/8qmoPLIDuJr6FjbSvtKmgpSlUKUpQKUpQKUpQKUpQKUpQKUpQKUpQQjCjqw/ib9a+/Zh1b/W361LSgi+zDq3+pv1p9nHVv8AUf1qWlBF9mHVjrOrHl76lpSgUpSgVWtuUkEEiSQQJ3JOoGoOtWaUGdxbDpftNabtFVokqjTowbSUI5dKp43gtu4zPmvK7OlwFU8DIhQZQ1sggqzAhgw73Kt2lBiYXhKW2cq96HYPlKSFbMrNE2p7xWTJMScuWtX7UOjf6H/SpqUENhTJYiJiBzgdfPU1NSlApSlApSlApSlApSlApSlApSlB/9k="/>
          <p:cNvSpPr>
            <a:spLocks noChangeAspect="1" noChangeArrowheads="1"/>
          </p:cNvSpPr>
          <p:nvPr/>
        </p:nvSpPr>
        <p:spPr bwMode="auto">
          <a:xfrm>
            <a:off x="368300" y="-573088"/>
            <a:ext cx="2533650" cy="18097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8" descr="data:image/jpeg;base64,/9j/4AAQSkZJRgABAQAAAQABAAD/2wCEAAkGBhQSEBUUERQWFRQWFxYXGBgXGBkXGRwYGhoaFBsXFhkbGyYfHhkjGRsWHy8hIycpLC0sFx4xNTAqNSYrLCkBCQoKDgwOGg8PGiklHxwsKSwpLCwsLCwpLCwsLCkpLCkpKSkpKSksLCwpKSwsKSkpKSkpKSkpKSksKSksLCwsKf/AABEIALsBDQMBIgACEQEDEQH/xAAcAAEAAgMBAQEAAAAAAAAAAAAABQYDBAcBAgj/xAA/EAABAwIDBQYFAgQGAgIDAAABAgMRACEEEjEFBkFRYQcTInGBkRQyQqGxI8FSYnLwM4Ki0eHxY5JDRBUWJP/EABgBAQEBAQEAAAAAAAAAAAAAAAABAgME/8QAIhEBAQACAwEBAAIDAQAAAAAAAAECERIhMQNBMlETInEE/9oADAMBAAIRAxEAPwDuNKUoFKUoFKUoFeTXtU/tJ3yOz8MFN3dcOVEiQIupUdBUt0s7W+a9rlm4/aNiXHkt4tMtuJWpLuXKQEwcyo+nhcDhXUUqqY5S+LljcbqvqlKVpkpSlApSlApSlApSvDQe0rQd24wlRSp5sKBAKStIMnhE1upXNB9UpSgUpSgUpSgUpSgUpSgUpSgUpSgUpSgUpSgVXt7NlNuJQ46YDRJ+UKHihJJB9KsJrlG+u9SXtpIwilZWEEoXeAXVCElXMJUU/c1z+n8W8P5Rn2tj2UocDIOcFCXFrEKPiB7tI520sAOddLYXKQeYH4rh+8SHm2X23EAJbLbanlKyzKvAhKOKzeVTECojZW8eMwroQ27JCgkJQsOoUSdEkEpIuBbrXn+OVnsen7zG9Sv0XNM1aSsd3eH7x+ElKMy44ECSB62rkG8+8rz8qzrSpR/TaSopCBwmNTEyedeq3TyadrzV6DXFtn7cxwZCV4sgRAKUgrAE2Kzr561n2N2ivYV4fFOF9hUJzEAKb5LMao58anI07HXk1BY/fXBsoClvouAQEnOT5BNVPG9szYP6WGcWOClKCbc4ua1uI6TNJrj+L7U8Y4r9FttsDhlzn3J/FMP2pY1F3ENOC30lNudjpU5RdOwTWntTHJabKlqyyQAepsKpOzu2PDkD4htxo8SB3ifcXj0qV2rtbDY5j/8AnfQtxJC0AEZ5F4CVEXItUyvV0uMly7VzebA7MVmL4cWoXJbCioTfUJgTzJqR7K9pocacSwXzh0uQ2H7qTAEpChYg6xwmqptnE4pLpS613aUFtawSFAZiQhTh/hkX6gDjWixvI61KMOstoJJAT4cxNytX8ytemnCvP8rl+x6PvMMZNXbtOKxhS+yi2VecHnIGYRUgK4psbe5RxTBfKlKS4D3ilqu3BSsFHyyJSZGoBrs7LwUAUkEHQi49DXplebr8ZKUpWkKUpQKUpQKUpQKUpQKUpQKUpQKUpQfK1QJr8s7exBW8tYPiU4TrMgkk+or9Hb37a+FwTz1iUoISDxUfCke5r84JyquR4xzMfblXL6XTeCXeGL2mkpWtASgJWqRlSSlOQuK4rcy8Otqr+OllXdtkQ3YLQqQYvKFDnr00qwDY76MN3wUEJWCcpUMxQLFRH0zzm4qK2Js3vnAowGkEFRMwYuEADW8EweFc8e/+N5TjJ13VqwW2sc+wlOLdWWkQsJITJAsO8Vqrnl95r3DN5lZ1AwTaeAngJ/uKxuybJHhFzCfPQzW407FjnHKACOVgL10rm+8W/lSdNImBwMQBxqt4lWZRTrPDXW1unTgal9qv5R/FI8KgNb6dRA151Blf1DmL8x/1+DRKbFwgzrbXAKTIGljofKpbvGkCxzEahF/xYe9fCsC0uC4iVAaxPkAKzox7LQhKEkeU+9RWH/8AKIzeIFvh4rCY5i3Kvpy1wZB9r9fatlG22V2KEifXpccetfL+BQ1Ck/4ZgqHAA2zAcCLeYmoIl8WKoJgEqI+kcz0qOxmEnQTy585B58asDbqcO8HFpLjcKSsDgDpb6gLW6iKjcdi2lOq+FhSTBCirSQJBm8i4iOFJby0tmsdx8N490Ih11a5ABzKJ8CTmSkk6hJk9JrVRjTnTzuY4xzPIUe2YtYIGZaklPgbBiDrKvKDFa+z8IUKPfIWlXGdBxvHSK25XaWeYLkZfnlKk/g+hBrt+4ewXsJhsmIWFqKpASZCRGgPXWuONOgARbz5VeNyO1TMv4bGkBQOVLukxYBzl/V71qGLqAr2vEmva00UpSgUpSgUpSgUpSgUpSgUpSgVifxCUJKlqCUi5JMADqTWQ1xrtW2+teM+GJKWmkpUU/wASiM0nymB5GpRn7Rd8UYkoZZOZhCsy1jRSuATzAuZ5mud7QwgsYg9LQOVbeHXm8RPgTZA66knyrHiBmbUvmYHKNbf3xrHqsOABV4nCpxKbNtqJUkkcVJH0JtbiSKl8FtBbzaSSPqMgRZKiAYtFQ2xMUAsoKcygTABiQbyqx8I4+VWBjZuRvVQATCeR/a86VNSLu31HY/HOIHgFyYvfzgDhW1hcc4kFL9+YgpI45kA8qxOvqHyfNASLAk3vlB+rStjHIUAW3SVKTJBX86FRmyKM3BT6gjrRGPGOEmDx0tFzdJ9eNaSmirKkWKlpA/zKFo6Kn3rYY+kHrrygEVh2mVBKCn51LRHQzA/1CiJTap8atQJMaVofCEnpUtiQlS1XFib8yNR0FeKwtpkacNOhqKiBhehB/b2qewjmdggx4ImT9Kv20FY/hJAMenITNbGy8IUB7lB/7FFa+yl5my2sXbUQRrMXH2IrHjdhIVKkgJV0EaeVYMG4EYpM6ONkH+pBib8csVM6SRz+4/4qKrDO0VMpKVCUAmY1B4z041iwe00rK1agrF9B8oESOPnWbGtBL0KvnS4R0ISY9QYrV3PWCh42HiQVAaXF7crGtyueWP63VvSqUZssyTyGpvpUe4x41mCFTPHj59CDWfaOzCqyES4uTlAHhT5W4XM1tbRJK5MyptonocgSqT5p1qZX8XHHrbqHZNvScTh1NOGXGCAJ1KD8pPlce1X6vzjufvGcFjQ6BmSZStPNHH1Go8q/QWy9qN4hpLrKgpChY/seR6VrG7WtylKVtClKUClKUClKUClKUClKUHhrnfbBs/DnDJW4j9VS0oS4B4kpHiVfj4ZEHn0rotR+3NiN4thTLwlCh6g8FJPAipR+ccTiASEIAA0AHARHueNZceAlIQBZAzKj+I6JH2qa3k3EfwWIWWWXXmoGRyM5AgE5suhzTw0iqfiMQskN5SkzeQZnr0FY003t2tnuKcUtEX8F+QMk+/4q44p9TaAhwJUCIPA3v7VH7ubOShAh0jLNwR53HKfzX3tPGqk94c6TxiCAePUVKeIfE/OROYa9Y4ev5o24oqTAFrwJMmdSTcx/eleKB8RUIIsnyMQJ6TrW9sPZanJUr5QTHIxaT0m3pV8TT4+G4qNtT/t61qYrFhWKw44BaJ5AyTF+p+1Se0mZlKDxPv8A8VXNqYYtidFJykeYhQPrU2aWbBuFS12nxH81vODWdeX/AFUVhnr6HMpOYjqbmelbzjuVMyZ4za0THlRW6EeETIERy9K9U5lQqLlUAX06noa9wq5ZB4Sf97HlWHGmW0gWJkiNJnKB+KioRQ/WwoNiSs/5flF6sD7NoPLgBqDEmOhqDxi52mltJBSwhDc9Yk+s/mp5SZEngDp1Uco5TTQg9p4VJcYKxKc6UqzaQrwwfM/iovC49bLoDplBSUwEpSE3lJASOY+9TG8Md0TqUlK9LCCDE8TURtTBLWlXdtrMKUAQnW+YQdDY/ap5U9jzHozFZ+afF0t8qZ6CSfMVsuEKDChxaAt/KtaZP2tWjh8UCC33YS9GVQzeG2qpkpSOdSGFZAZbTKV5O9TKTmSfElzWAbTFXL2GG9Vi2dhZdPAQZ/arx2SbSLeKdwxPhWnOkcMydY/yx7VWMIi6iLSOOvp161sbGxPcbSwy4gFxKT5KlBpPR3qleCva7MlKUoFKUoFKUoFK8JrTwu2GXVFLbra1DUJUCR6TQbteTQGqhv8Ab5qwSW22UhT7s5J0AH1Ecb2qW6m6sm7qLfmrwmqbu7tbF50/EOIdCh4g2gDIf6gb8jVyFZwzmc3FywuN1Wo1tJJmfCRrNU/tQ2iy3gzlCC48tLeaBMfMZOugiKuGN2aly9woaKFj6865JvvtNTmMTh84UjDklUxCnSBHXwpMX4qq206aKMV+lCciieEQCORjlUDjno8KbpOgvbmK3e4cfWruUZloElLcZimblKDdQ8gYqOe2JjlrhGExBmw/TUn3KgAPesjCFKcUhpu5SBnPIA6n9qtS8YlnDhKSAY9uNvT819bI3HxWFwq3FPMtPJC3e6y95OUFRDjk2MCBlmKru0cQHnQvRotoccHIq+hPU6xyqGrEps8SU5plRT7HSRHKtPeVuEWv4B1mJVHtWzhMdJKrAklKR/MrwlVvpQj7zWjtnEBShe1/bQeuUVdIzOYhOdtX0qAgjkeIPK0VtY8ENA/b1jlVLwm0smZpZ/SVJH/jUTZQ6HjVrVtEHDFMeLUH6TMAm2tSm0xgVThwTqVX8uflW5gUhXjVEJGYf5Rb0B8R9Kg07QCcOAo5REqOlr/vw1M1G47eVTzZZw6FgEZc6rHLyAvfW5NSNbfG7Tmd917XOpRHkTAPnAq34a8CJ016Dyteq5sPC90nJNzE6cdB+NKuOGwmVHiBBPPXy11pTW0BtpAIUk6KzDlNon3I9qicGz3oAVJOVAE3jwCRyF+FWDH7NUT+CDw0FajeHKJkaacj185pqU8aScGhkENjLJEnieevrFYMEnK24OIekD+tv/dPvW7iU8fTnf8Au3rWpMBXImSJHCYn1n3pYStlDuUp6kj/AJjnWttnFEPIKRdBSseYIVfrNY2Flx1CBx1PTUz0r62koF09JBt0iBUR+gdkbSTiGW3UGUrSFD11HmDIrdrnHYxtBSsO80dG3AU9M4kjpcT610eu0rNKUpVClKUClKUHw82FJIOhBB8jauA7UIwOOebQ6oobALbwBStt0H/DnRQixAsZ86/QBqMxW7eGdWVuMNrUQQSpIJM29+tSzYpewu04pSPivG3dPfIT4gQM0OtjjHFPLSsW9mPadUzjC03iGP8ADacDigkFRnxAAieHiFjaKz7V7IEBRcwLymFGfArxt3sRzA96o2M3UxODxLSX1IZacUZWlZDThSLJWkaTzUIGprnnMtWR0wsmU2uz23HO7ASnusqk/pIAHhFz4zAHhvKQKvrO0EFtK5ACgCJ6ia4jvbtDGYZoBS1JSIykiSQdIV8p8wYqCZ22p1AZViHXAuAWicxIF4GkHXTWuHxuc3cnp/8AT/jlkxdi3t377ohnCFDjykyVSFJQnQGxgq1tPC9cqx2JCfCo588krMTmmfERxJmsCFOd0ksMnIowggSsz8pgQYJBg8QKuW63ZKt5KXccpSATPciMxH86uE8q9Prx2aQG526z+0MQFgqabR4i8kEEEcGzpnPTTjXSd7dlvMYYuYX9VaMvgckyOJBRBmrXs/ZzbLaW2khCEiABoK2Yq8YsyscdG6u1scwUrU1hkqEFISU5hrCicyyDa1h51EYzslx7LSnJbXlzKKUqJWbXWLQTHDWu8xXysWpxhba/LqMcI8PhsdJsOZ6ngOtaeLcUsSBAJ43P8IA4kx96sW9e7zXxrhwhUGCqEpmxVfNk45J0JvblFWPddLAwub9L4xpKmGwRdIue/IPEgm54jrXPLLj21hjy6/VaxO5YQhkDOouJlSloKBnvKUzclI14DStYbsYhNm1HLfSFCPXhU3s3YLmFbLvfBab2USMqRqfFdKySLCxmvr/9iWEyWiT83hINuIgX0JNq5z7Y5dytZ/K4XWTQGwFqAGIWVJSfkAgBWgJA1MRrpWfEJQ0cqeV9PlTe8a+dYkbwhaXFzwyjgbExb+KIrT+JLzpB9RwAFwifz5xXVzW3drZ8DvXNVXCf5eE2141LvPzcEWmeQ1FQuGxZiInhlHIdeNH3cxubAC2oH+9Zrcum+t282mOXpHQcbVpYyDFpi584tFYnMWRGmhsT+eXOtR7EggknT7/8dKM1jfVAtwtzF+fpUJiMQL+39+9beKxkCdeVuf8Af2qJTC1gKmNVRr/SOUnjyrSJfYbRS2p5Wqgcs8E6FXmdBWi86fETef8Aus+OxSlQDAm4EQIFhbkAIHvUfi3IIv7VB1/sWwsYR5ybreI9EJAiui1+f+zDe5eAeW1iQpLa3IcSoQptXBYB4Rr0g8K76hc3BkGusSvulKVUKUpQKUpQKUpQeGuPdtONPxDSPpS2T6qMH7CuxVyLtswn6rK4spBT6gz+9WJXP2tuOpw68PmzsqFkKJOU80ctBI08qtmzt4cKhjB4XD4cYh0ZO8d7pIUHLz3c3U5mMSTECufJUR1+3/ddq7INh4c4f4kDM/mWlRJnL0QOEpi9SyXoxtW/YOxAynMq7qgMxgCP5UgWAAtapgCgFe1JJJqNW23dKUpVQqv79bSLOBdUCQpQDaY1lZy26xNT5rmPafvYkYhrCATlKXXfeEJ+8n0qXwQROVEiAQngOA8AHlY+9UTamIWhzOglJMkKGhBN03sQFC46irNjMQbkKtGUg6xJOnO596jsd3LmDKFuZXGpVBhJUkX7tPOZnML2iK4ZXWpr11xm93fjSZ3kdxSlApyoWltKiD4Spu5In+IxbhFZEPZVxPh4dPKtLZmIClFSQAhsZUjQSf8AiPe9Ydo4V5C23HEuIQslKCUm6eKoIuDqI4CuNxlutaW5W927SG1sDnGZs5HOegUf5v5uSqw7vrEkLT4wYIVaDrB6ydTzrZQsEWUFdf2isG0mDAdb+ZMSImUj8lOvlT556/1qZTfcWJjEiACf70ida+MRj78IGk3nj79arzO1gRr159RXju0P+zrHKvRphNB8akx9r8vKtTGbU5kAdOfOoZ3aBvH9+dai3zmAHiUdL/eeAq6G9icWVEQCSSAhI1J6Dn+Kk8Fs3uUlTxHeG+UGQOijxNaeycrcqstxQjNwA/hSOAn1rdczKiTc9PuaDB3k5lq9yf74Vt7nbOOKxzLUSlSwpXRCPEfeI9ajcT41ZR8idT58PM12Tss3KOGbOIfTDzoASk6ob1APJSrE+lWTYzdou5jOICMQUw42YURbOiICVxqAY94qQ7N9rh7B5JJLC1NXMnKn5JPPLA9Kwdp20HGsIC2CQpcLMTaLA8IJ51Q+zDedvCYl1twlKHm0uRAgOC6gkD6bqga2pvWTWt4u0YjEpQJUYH78h1qPZ3jaUvJ4pP8AKSB5kWHrVR3p3qQ4ltTbiFtB0DwKhehlKkxKY1kD81sYfbDoISO7bbiUqR+oSfWAPauX0+8xy96dcPhyx2vaFTpX1Vc3R2qt1K0LBPdqgLtCpvw4jyqx13wymU3HDLG43VKUpWmSlKUCqh2m7BOJwSikStr9QDmAPEPa/pVvr5WmaD8qFsAzIsf+a6p2JY7xYhrmEuAf6T9oqE7SN1vhcUVtiGnvEmwISr6ki3rWbsbXG0ViSQWVfZSf2qsY9V26k14K+XFQJqNvc9fVQSsYZma2sNtKTCqxzjdwr723tZGGYW64bJGnM8EjzNfn9GbFPOYh0ypxRI8gZHXXTokV0Dts2yEMstZh4itRHQJypJ6ST7Vzhhx1ltsrbWhKkpyLtyFiAZE6iaZVmNp183ABUeSNZHTXT8VWcY53zyULJAzJBSgeJKZ8RAP1RJk8allY5QIUJUVKhMIICjyCoE+hqVVgHMVikodbRh1ZFGW1JcUspAhsW+cfNeTE61y3ZXSTG4+9p7cTc9OLxSni0G8I2rwIAgKKYCUnmYAUo8Sa6BvFsRGMfbZdQVNhClKOmthBFwQbjqBUxu/s4sYVloxKG0pMAC4F/Wt15YSkqOgBJ8het3CWMctPzzvJsdWExLjCyFpSfCuMpgiUlUWzQb86j2cQDCQDm5R/dqmd4cZ8Q+44qxUomdLHSeaQIEHlVYG0lhWUIBVEmCUiOGYR5WEa14rrO3Tr4hNqNBp9SQYFiOMA3j0M1j7/AMz6VLOYXNiVhcqCYAsBwBgDkDWc7JSn6dBmMcz8o9a9uPkcrWbs8w6H9oJDyErabbeeWlVwQ2gqAV/mi2lZth7P71SnnfmWSsgCAJvAga8IFgK83WX3WG2i+ng01hgR/wCdzxH/ANEn3qTw+NAbCUwmJhX9Kcw9SSRVt6DEYdLYnUH86yfxUQ5tBUW+dUARy5VJbWdEEcfCTwvYn96ybkboqx2JCDIQBmdVxSj+EH+JWg9eVSQq0dle5HfEYl8S0hUtg/8AyODVZ/lSdBxNdlArFhMKltCUIASlICUgaACwFZq6SaZY3WwQQQCDwNx6ivzxvvikKx61YVCUBCvAEgQopsq2km5jjFdw3x2r8PgnXJvlyp81Wr8966zJMyNR5ddfeuX0rr84ue5+LHchxlvvT4lOFMSnMEhKFKVCc/h+WZMk1L7m7ofFBbjjpQlLhAQ2pOYcfEoEgaxA5Vy8KcbUSgkBVyAZSr+tOmbkpNW7cHe/4bEpCkqCHDlWEysX+vnY3uJia4TDHluvRfplx1Hatl7MQwjIiY1kmSTzJrdqvK34wif8Rzu/6gr3sNKldn7WafTmZcQ4nmkg+8aetevGzXTyZb323KV4K9rTJSlKBWN54JF6yV8OIB1oIPeTZTWNw6mlESboPFKxof2rkm6eOVs7aQS62pSpU0pKRKpURGW97x6V2xzZaT0qsb09nCMWpKw4W3U2C4kkC4Cr3g6HUVmWzqxbJ+Liy7mSDBEiYNiOh619kVFbBwD7TeV94PERBy5T6mb1LVpEHtHAkGQLVW9t7YVh2XVpTnUhBKU38SjCUptc3I9qvykzUDt3d0OplHhULgjgRcfevP8AT5/sdsMvyuC7Sxr7zylYxS1O5QhaFJyFI1SEo0y6ketRuP2s8Gu5kLbgJTnEFIBBhJB6RfhNXjamxlqxi1bUbIQE/plAVkcUSTBKLpi0J6kzUFszdVDrbktvqfLiktJSlQhAFlGRBknjwFa3GdVsbN249tB7D4ZDPdBak92syptIbhRUnTMAEkR1Ndm2BuehhXeLV3jo0URATbL4Rzi08qitwd0nWGmVYoIDjTSUJSm+UwQVZuZBiB1q7it44z1Mr+AFQm+mKLeBeKdSkJH+YhJ+01OVWe0ZBOzMRl1CQoeigfxNXLysz1yPZWy1YvEpYR9Z8R/hQNT7D71H7R2OGMZikgQAtaQOneSP9MVdOxhknE4lR+ltsTyJUSR7AD0qM7VcIWtoEgQHQlwHrGVX3SK8f+Pj89x15byc7ViR8U6ZiVq5jS3Ct3FYkZCB8vPSeiRr6mtx/dsqeT3acoWwl5RdsCslWbutJEQbaVr7J3bcxIfylKe4svNe/IGbDr1Fq743Uc7O0juqwlzZG1UkwtPw7wT0QTEesioxlalQUweIHLynjVn3G2Un4fEOJSohWBfQ7M5S7KlZBzyhINqpGDJyiQTIBkVreyzSSxTsJMn+ZX4jznhXVuwlpRwj7ih879v8qQI9J+9cYx7/AIYskagcZ5mujdhu3+6TiMOo3hLyAfPIo/dHvVl0adofxISL1jwuMzmoB7FlZ1NTezGITJqY53Kt3GSKl2wIWcCIsgODOZiAQQPua4ml25CTMJ5yZJ1t0iux9se0MuGbbH1qJ/8AUQPyfauP4Pd53EOwym6EqcVFsqEglSlHhIEAcSRWc+8tLj1i8Q5J0gmrNu5uhicSlWIwx8bSwnKTEhSZJSdJFhHI1WFsKACvm/0ka68NBXfuzrY3w+AbCvmc/VV0zAQPRMVnDGZVcsrElsDZAawyG1oTmyAOaGTF5PGqGd1F4HbLDmFUUtYhTiVo+kEJz5f6SLjkRXUcwrE7hUqUlRF0yR0kQftXfX9OW/7Zk17Xgr2tMlKUoFKUoFK8r2gUpSgUilKDE5hknUUSwBpWWlNLt4BShNar2OA0BNN6I2iah96VpOCxAOncuH2STWVzFu/Sj3qB21uU5jpTicU8GSZ7pvKlPQExJA61i5b6i60gOx1aEsYlzmtKepITnIHWTFQ/ant5vEqZ7tp5K28wKnGlIT4o8MxrIma6fu7uqzg2O5aCinMVEqMkkxJn0FSfwaeVZ4XjxXc9Qezt32ncDh23m0qAabsoTByj2NYldnmCP/129ZsIk9b39as4FIrfGJyqm79YXuNnLRhkALcysg/KEhZykk6JEWmuJObuvNvqZ7orUgZlBpUDJpMnS9utfpnFYVLiShYBSRBBuCOoqnvdlrAUtTDjrJcASsJUClSRcCFgxB5Vmz+lmr64cdjKUw5iEJSENEjxE5ipIzEAGwI66xV63B2I2HFPsJVlWhtAWqfF9a1AHjMAnpV0wHZNhWv4l+IrhayUlZ1UU/LPpVswmyUNjwjSs3G1qXGNLZeyvqUKmgKUrpjjMWMsrXKO2pz9TDIElSgoJSn5iSQAB1NWHcDYAwuEDRSC44CXli9yIyzxCRb0Jqec3Uw6sQcQpGZ42zKJVA5JBsn0qVQ0BoIrPG72vLrT887Z3axWHDmdheRoEqXHhCE6qB0Mj812nZO2FqwzOZIDym0FaU2CSQDHoItU3icMlaSlYCknUESOelfGHwKUfKNb0mGvC5b9fGHw51WZP2rbFAK9rcmmbdlKUqoUpSgUpSgUpSgUpSgUpSgUpSg8Ir57ocq+6UHkUivaUClKUClKUClKUClKUClKUClKUClKUClKUClKUH//2Q=="/>
          <p:cNvSpPr>
            <a:spLocks noChangeAspect="1" noChangeArrowheads="1"/>
          </p:cNvSpPr>
          <p:nvPr/>
        </p:nvSpPr>
        <p:spPr bwMode="auto">
          <a:xfrm>
            <a:off x="63500" y="-863600"/>
            <a:ext cx="2562225" cy="17811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Rectangle 2"/>
          <p:cNvSpPr txBox="1">
            <a:spLocks noChangeArrowheads="1"/>
          </p:cNvSpPr>
          <p:nvPr/>
        </p:nvSpPr>
        <p:spPr bwMode="auto">
          <a:xfrm>
            <a:off x="1" y="0"/>
            <a:ext cx="9144000" cy="931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200" dirty="0" smtClean="0"/>
              <a:t>Systems Thinking;  Elephant in the Dark</a:t>
            </a:r>
            <a:endParaRPr lang="en-US" sz="3200" dirty="0"/>
          </a:p>
        </p:txBody>
      </p:sp>
      <p:pic>
        <p:nvPicPr>
          <p:cNvPr id="13" name="Picture 12" descr="File:Blind men and elephant3.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29220" y="0"/>
            <a:ext cx="2014779" cy="863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8694398"/>
      </p:ext>
    </p:extLst>
  </p:cSld>
  <p:clrMapOvr>
    <a:masterClrMapping/>
  </p:clrMapOvr>
  <p:transition>
    <p:zoom/>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1010" name="Picture 2" descr="C:\Users\aa2035\Desktop\EM_shutterstock_chai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5738" y="0"/>
            <a:ext cx="7406053" cy="898902"/>
          </a:xfrm>
          <a:prstGeom prst="rect">
            <a:avLst/>
          </a:prstGeom>
          <a:noFill/>
          <a:extLst>
            <a:ext uri="{909E8E84-426E-40DD-AFC4-6F175D3DCCD1}">
              <a14:hiddenFill xmlns:a14="http://schemas.microsoft.com/office/drawing/2010/main">
                <a:solidFill>
                  <a:srgbClr val="FFFFFF"/>
                </a:solidFill>
              </a14:hiddenFill>
            </a:ext>
          </a:extLst>
        </p:spPr>
      </p:pic>
      <p:sp>
        <p:nvSpPr>
          <p:cNvPr id="5122" name="Rectangle 2"/>
          <p:cNvSpPr>
            <a:spLocks noGrp="1" noChangeArrowheads="1"/>
          </p:cNvSpPr>
          <p:nvPr>
            <p:ph type="title"/>
          </p:nvPr>
        </p:nvSpPr>
        <p:spPr>
          <a:xfrm>
            <a:off x="-13900" y="0"/>
            <a:ext cx="7974988" cy="972463"/>
          </a:xfrm>
          <a:noFill/>
          <a:ln/>
        </p:spPr>
        <p:txBody>
          <a:bodyPr/>
          <a:lstStyle/>
          <a:p>
            <a:pPr algn="l"/>
            <a:r>
              <a:rPr lang="en-US" sz="3200" dirty="0" smtClean="0">
                <a:effectLst/>
              </a:rPr>
              <a:t>Theory of Constraints</a:t>
            </a:r>
            <a:endParaRPr lang="en-US" sz="3200" dirty="0">
              <a:effectLst/>
            </a:endParaRPr>
          </a:p>
        </p:txBody>
      </p:sp>
      <p:sp>
        <p:nvSpPr>
          <p:cNvPr id="2" name="Rectangle 1"/>
          <p:cNvSpPr/>
          <p:nvPr/>
        </p:nvSpPr>
        <p:spPr>
          <a:xfrm>
            <a:off x="0" y="972464"/>
            <a:ext cx="9143999" cy="1200329"/>
          </a:xfrm>
          <a:prstGeom prst="rect">
            <a:avLst/>
          </a:prstGeom>
        </p:spPr>
        <p:txBody>
          <a:bodyPr wrap="square">
            <a:spAutoFit/>
          </a:bodyPr>
          <a:lstStyle/>
          <a:p>
            <a:pPr marL="0" lvl="1" algn="l">
              <a:spcAft>
                <a:spcPts val="1200"/>
              </a:spcAft>
            </a:pPr>
            <a:r>
              <a:rPr lang="en-US" sz="2400" dirty="0">
                <a:solidFill>
                  <a:schemeClr val="accent4">
                    <a:lumMod val="10000"/>
                  </a:schemeClr>
                </a:solidFill>
                <a:effectLst/>
                <a:latin typeface="+mn-lt"/>
              </a:rPr>
              <a:t>Just like the links of a chain, the resources and learning processes at CSUN  work together to generate value for the students and other stakeholders.  A chain is as strong as its weakest link</a:t>
            </a:r>
            <a:r>
              <a:rPr lang="en-US" sz="2400" dirty="0" smtClean="0">
                <a:solidFill>
                  <a:schemeClr val="accent4">
                    <a:lumMod val="10000"/>
                  </a:schemeClr>
                </a:solidFill>
                <a:effectLst/>
                <a:latin typeface="+mn-lt"/>
              </a:rPr>
              <a:t>.</a:t>
            </a:r>
            <a:endParaRPr lang="en-US" sz="2400" dirty="0">
              <a:solidFill>
                <a:schemeClr val="accent4">
                  <a:lumMod val="10000"/>
                </a:schemeClr>
              </a:solidFill>
              <a:effectLst/>
              <a:latin typeface="+mn-lt"/>
            </a:endParaRPr>
          </a:p>
        </p:txBody>
      </p:sp>
      <p:sp>
        <p:nvSpPr>
          <p:cNvPr id="7" name="Rectangle 6"/>
          <p:cNvSpPr/>
          <p:nvPr/>
        </p:nvSpPr>
        <p:spPr>
          <a:xfrm>
            <a:off x="0" y="3173395"/>
            <a:ext cx="9116488" cy="2616101"/>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We </a:t>
            </a:r>
            <a:r>
              <a:rPr lang="en-US" sz="2400" dirty="0">
                <a:solidFill>
                  <a:schemeClr val="accent4">
                    <a:lumMod val="10000"/>
                  </a:schemeClr>
                </a:solidFill>
                <a:effectLst/>
                <a:latin typeface="+mn-lt"/>
              </a:rPr>
              <a:t>need to </a:t>
            </a:r>
            <a:r>
              <a:rPr lang="en-US" sz="2400" b="1" dirty="0">
                <a:solidFill>
                  <a:srgbClr val="C00000"/>
                </a:solidFill>
                <a:effectLst/>
                <a:latin typeface="+mn-lt"/>
              </a:rPr>
              <a:t>refuses to accept </a:t>
            </a:r>
            <a:r>
              <a:rPr lang="en-US" sz="2400" dirty="0">
                <a:solidFill>
                  <a:schemeClr val="accent4">
                    <a:lumMod val="10000"/>
                  </a:schemeClr>
                </a:solidFill>
                <a:effectLst/>
                <a:latin typeface="+mn-lt"/>
              </a:rPr>
              <a:t>current NA/SA as a constraint, and </a:t>
            </a:r>
            <a:r>
              <a:rPr lang="en-US" sz="2400" b="1" dirty="0">
                <a:solidFill>
                  <a:srgbClr val="C00000"/>
                </a:solidFill>
                <a:effectLst/>
                <a:latin typeface="+mn-lt"/>
              </a:rPr>
              <a:t>treat them as variables</a:t>
            </a:r>
            <a:r>
              <a:rPr lang="en-US" sz="2400" b="1" dirty="0">
                <a:latin typeface="+mn-lt"/>
              </a:rPr>
              <a:t>.</a:t>
            </a:r>
          </a:p>
          <a:p>
            <a:pPr marL="457200" indent="-457200" algn="l">
              <a:spcAft>
                <a:spcPts val="600"/>
              </a:spcAft>
              <a:buFont typeface="+mj-lt"/>
              <a:buAutoNum type="arabicPeriod"/>
            </a:pPr>
            <a:r>
              <a:rPr lang="en-US" sz="2400" dirty="0" smtClean="0">
                <a:solidFill>
                  <a:schemeClr val="accent4">
                    <a:lumMod val="10000"/>
                  </a:schemeClr>
                </a:solidFill>
                <a:effectLst/>
                <a:latin typeface="+mn-lt"/>
              </a:rPr>
              <a:t>Exploit </a:t>
            </a:r>
            <a:r>
              <a:rPr lang="en-US" sz="2400" dirty="0">
                <a:solidFill>
                  <a:schemeClr val="accent4">
                    <a:lumMod val="10000"/>
                  </a:schemeClr>
                </a:solidFill>
                <a:effectLst/>
                <a:latin typeface="+mn-lt"/>
              </a:rPr>
              <a:t>the c</a:t>
            </a:r>
            <a:r>
              <a:rPr lang="en-US" sz="2400" dirty="0" smtClean="0">
                <a:solidFill>
                  <a:schemeClr val="accent4">
                    <a:lumMod val="10000"/>
                  </a:schemeClr>
                </a:solidFill>
                <a:effectLst/>
                <a:latin typeface="+mn-lt"/>
              </a:rPr>
              <a:t>onstraints</a:t>
            </a:r>
            <a:endParaRPr lang="en-US" sz="2400" dirty="0">
              <a:solidFill>
                <a:schemeClr val="accent4">
                  <a:lumMod val="10000"/>
                </a:schemeClr>
              </a:solidFill>
              <a:effectLst/>
              <a:latin typeface="+mn-lt"/>
            </a:endParaRPr>
          </a:p>
          <a:p>
            <a:pPr marL="457200" indent="-457200" algn="l">
              <a:spcAft>
                <a:spcPts val="600"/>
              </a:spcAft>
              <a:buFont typeface="+mj-lt"/>
              <a:buAutoNum type="arabicPeriod"/>
            </a:pPr>
            <a:r>
              <a:rPr lang="en-US" sz="2400" dirty="0" smtClean="0">
                <a:solidFill>
                  <a:schemeClr val="accent4">
                    <a:lumMod val="10000"/>
                  </a:schemeClr>
                </a:solidFill>
                <a:effectLst/>
                <a:latin typeface="+mn-lt"/>
              </a:rPr>
              <a:t>Subordinate everything else </a:t>
            </a:r>
            <a:r>
              <a:rPr lang="en-US" sz="2400" dirty="0">
                <a:solidFill>
                  <a:schemeClr val="accent4">
                    <a:lumMod val="10000"/>
                  </a:schemeClr>
                </a:solidFill>
                <a:effectLst/>
                <a:latin typeface="+mn-lt"/>
              </a:rPr>
              <a:t>to that </a:t>
            </a:r>
            <a:r>
              <a:rPr lang="en-US" sz="2400" dirty="0" smtClean="0">
                <a:solidFill>
                  <a:schemeClr val="accent4">
                    <a:lumMod val="10000"/>
                  </a:schemeClr>
                </a:solidFill>
                <a:effectLst/>
                <a:latin typeface="+mn-lt"/>
              </a:rPr>
              <a:t>constraint</a:t>
            </a:r>
            <a:endParaRPr lang="en-US" sz="2400" dirty="0">
              <a:solidFill>
                <a:schemeClr val="accent4">
                  <a:lumMod val="10000"/>
                </a:schemeClr>
              </a:solidFill>
              <a:effectLst/>
              <a:latin typeface="+mn-lt"/>
            </a:endParaRPr>
          </a:p>
          <a:p>
            <a:pPr marL="457200" indent="-457200" algn="l">
              <a:spcAft>
                <a:spcPts val="600"/>
              </a:spcAft>
              <a:buFont typeface="+mj-lt"/>
              <a:buAutoNum type="arabicPeriod"/>
            </a:pPr>
            <a:r>
              <a:rPr lang="en-US" sz="2400" dirty="0" smtClean="0">
                <a:solidFill>
                  <a:schemeClr val="accent4">
                    <a:lumMod val="10000"/>
                  </a:schemeClr>
                </a:solidFill>
                <a:effectLst/>
                <a:latin typeface="+mn-lt"/>
              </a:rPr>
              <a:t>Elevate </a:t>
            </a:r>
            <a:r>
              <a:rPr lang="en-US" sz="2400" dirty="0">
                <a:solidFill>
                  <a:schemeClr val="accent4">
                    <a:lumMod val="10000"/>
                  </a:schemeClr>
                </a:solidFill>
                <a:effectLst/>
                <a:latin typeface="+mn-lt"/>
              </a:rPr>
              <a:t>the </a:t>
            </a:r>
            <a:r>
              <a:rPr lang="en-US" sz="2400" dirty="0" smtClean="0">
                <a:solidFill>
                  <a:schemeClr val="accent4">
                    <a:lumMod val="10000"/>
                  </a:schemeClr>
                </a:solidFill>
                <a:effectLst/>
                <a:latin typeface="+mn-lt"/>
              </a:rPr>
              <a:t>Constraints</a:t>
            </a:r>
            <a:endParaRPr lang="en-US" sz="2400" dirty="0">
              <a:solidFill>
                <a:schemeClr val="accent4">
                  <a:lumMod val="10000"/>
                </a:schemeClr>
              </a:solidFill>
              <a:effectLst/>
              <a:latin typeface="+mn-lt"/>
            </a:endParaRPr>
          </a:p>
          <a:p>
            <a:pPr marL="457200" indent="-457200" algn="l">
              <a:spcAft>
                <a:spcPts val="600"/>
              </a:spcAft>
              <a:buFont typeface="+mj-lt"/>
              <a:buAutoNum type="arabicPeriod"/>
            </a:pPr>
            <a:r>
              <a:rPr lang="en-US" sz="2400" dirty="0" smtClean="0">
                <a:solidFill>
                  <a:schemeClr val="accent4">
                    <a:lumMod val="10000"/>
                  </a:schemeClr>
                </a:solidFill>
                <a:effectLst/>
                <a:latin typeface="+mn-lt"/>
              </a:rPr>
              <a:t>When the constraint is relaxed, look for the next constraint</a:t>
            </a:r>
            <a:endParaRPr lang="en-US" dirty="0">
              <a:solidFill>
                <a:schemeClr val="accent4">
                  <a:lumMod val="10000"/>
                </a:schemeClr>
              </a:solidFill>
              <a:effectLst/>
            </a:endParaRPr>
          </a:p>
        </p:txBody>
      </p:sp>
      <p:sp>
        <p:nvSpPr>
          <p:cNvPr id="8" name="Rectangle 7"/>
          <p:cNvSpPr/>
          <p:nvPr/>
        </p:nvSpPr>
        <p:spPr>
          <a:xfrm>
            <a:off x="27792" y="2299298"/>
            <a:ext cx="9143999" cy="830997"/>
          </a:xfrm>
          <a:prstGeom prst="rect">
            <a:avLst/>
          </a:prstGeom>
        </p:spPr>
        <p:txBody>
          <a:bodyPr wrap="square">
            <a:spAutoFit/>
          </a:bodyPr>
          <a:lstStyle/>
          <a:p>
            <a:pPr algn="l">
              <a:spcAft>
                <a:spcPts val="1200"/>
              </a:spcAft>
            </a:pPr>
            <a:r>
              <a:rPr lang="en-US" sz="2400" dirty="0" smtClean="0">
                <a:solidFill>
                  <a:schemeClr val="accent4">
                    <a:lumMod val="10000"/>
                  </a:schemeClr>
                </a:solidFill>
                <a:effectLst/>
                <a:latin typeface="+mn-lt"/>
              </a:rPr>
              <a:t>Time, effort, and funds devoted to non-binding constraints are a waste of organizational resources.  </a:t>
            </a:r>
            <a:endParaRPr lang="en-US" sz="2400" dirty="0">
              <a:solidFill>
                <a:schemeClr val="accent4">
                  <a:lumMod val="10000"/>
                </a:schemeClr>
              </a:solidFill>
              <a:effectLst/>
            </a:endParaRPr>
          </a:p>
        </p:txBody>
      </p:sp>
      <p:sp>
        <p:nvSpPr>
          <p:cNvPr id="9" name="Rectangle 8"/>
          <p:cNvSpPr/>
          <p:nvPr/>
        </p:nvSpPr>
        <p:spPr>
          <a:xfrm>
            <a:off x="27792" y="5911203"/>
            <a:ext cx="9143999" cy="461665"/>
          </a:xfrm>
          <a:prstGeom prst="rect">
            <a:avLst/>
          </a:prstGeom>
        </p:spPr>
        <p:txBody>
          <a:bodyPr wrap="square">
            <a:spAutoFit/>
          </a:bodyPr>
          <a:lstStyle/>
          <a:p>
            <a:pPr algn="l">
              <a:spcAft>
                <a:spcPts val="1200"/>
              </a:spcAft>
            </a:pPr>
            <a:r>
              <a:rPr lang="en-US" sz="2400" b="1" dirty="0" smtClean="0">
                <a:solidFill>
                  <a:srgbClr val="C00000"/>
                </a:solidFill>
                <a:effectLst/>
                <a:latin typeface="+mn-lt"/>
              </a:rPr>
              <a:t>What is </a:t>
            </a:r>
            <a:r>
              <a:rPr lang="en-US" sz="2400" b="1" dirty="0">
                <a:solidFill>
                  <a:srgbClr val="C00000"/>
                </a:solidFill>
                <a:effectLst/>
                <a:latin typeface="+mn-lt"/>
              </a:rPr>
              <a:t>the constraint</a:t>
            </a:r>
            <a:r>
              <a:rPr lang="en-US" sz="2400" dirty="0" smtClean="0">
                <a:solidFill>
                  <a:schemeClr val="accent4">
                    <a:lumMod val="10000"/>
                  </a:schemeClr>
                </a:solidFill>
                <a:effectLst/>
                <a:latin typeface="+mn-lt"/>
              </a:rPr>
              <a:t>?</a:t>
            </a:r>
            <a:endParaRPr lang="en-US" sz="2400" dirty="0">
              <a:solidFill>
                <a:schemeClr val="accent4">
                  <a:lumMod val="10000"/>
                </a:schemeClr>
              </a:solidFill>
              <a:effectLst/>
            </a:endParaRPr>
          </a:p>
        </p:txBody>
      </p:sp>
    </p:spTree>
    <p:extLst>
      <p:ext uri="{BB962C8B-B14F-4D97-AF65-F5344CB8AC3E}">
        <p14:creationId xmlns:p14="http://schemas.microsoft.com/office/powerpoint/2010/main" val="28493575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92" y="30996"/>
            <a:ext cx="9345478" cy="814387"/>
          </a:xfrm>
        </p:spPr>
        <p:txBody>
          <a:bodyPr/>
          <a:lstStyle/>
          <a:p>
            <a:r>
              <a:rPr lang="en-US" dirty="0" smtClean="0"/>
              <a:t>FTE/Student; FTF, FTT, HC-Net-Freshmen, HC-</a:t>
            </a:r>
            <a:r>
              <a:rPr lang="en-US" dirty="0" err="1" smtClean="0"/>
              <a:t>Nt</a:t>
            </a:r>
            <a:r>
              <a:rPr lang="en-US" dirty="0" smtClean="0"/>
              <a:t>-Transfers</a:t>
            </a:r>
            <a:endParaRPr lang="en-US" dirty="0"/>
          </a:p>
        </p:txBody>
      </p:sp>
      <p:pic>
        <p:nvPicPr>
          <p:cNvPr id="4" name="Picture 3"/>
          <p:cNvPicPr>
            <a:picLocks noChangeAspect="1"/>
          </p:cNvPicPr>
          <p:nvPr/>
        </p:nvPicPr>
        <p:blipFill>
          <a:blip r:embed="rId2"/>
          <a:stretch>
            <a:fillRect/>
          </a:stretch>
        </p:blipFill>
        <p:spPr>
          <a:xfrm>
            <a:off x="0" y="1032959"/>
            <a:ext cx="9144000" cy="5412086"/>
          </a:xfrm>
          <a:prstGeom prst="rect">
            <a:avLst/>
          </a:prstGeom>
          <a:ln>
            <a:noFill/>
          </a:ln>
          <a:effectLst>
            <a:softEdge rad="112500"/>
          </a:effectLst>
        </p:spPr>
      </p:pic>
    </p:spTree>
    <p:extLst>
      <p:ext uri="{BB962C8B-B14F-4D97-AF65-F5344CB8AC3E}">
        <p14:creationId xmlns:p14="http://schemas.microsoft.com/office/powerpoint/2010/main" val="1225853642"/>
      </p:ext>
    </p:extLst>
  </p:cSld>
  <p:clrMapOvr>
    <a:masterClrMapping/>
  </p:clrMapOvr>
  <p:transition>
    <p:zo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(V&amp;M), H-GPA</a:t>
            </a:r>
            <a:endParaRPr lang="en-US" dirty="0"/>
          </a:p>
        </p:txBody>
      </p:sp>
      <p:pic>
        <p:nvPicPr>
          <p:cNvPr id="4" name="Picture 3"/>
          <p:cNvPicPr>
            <a:picLocks noChangeAspect="1"/>
          </p:cNvPicPr>
          <p:nvPr/>
        </p:nvPicPr>
        <p:blipFill>
          <a:blip r:embed="rId2"/>
          <a:stretch>
            <a:fillRect/>
          </a:stretch>
        </p:blipFill>
        <p:spPr>
          <a:xfrm>
            <a:off x="0" y="1039311"/>
            <a:ext cx="9109299" cy="5330440"/>
          </a:xfrm>
          <a:prstGeom prst="rect">
            <a:avLst/>
          </a:prstGeom>
        </p:spPr>
      </p:pic>
    </p:spTree>
    <p:extLst>
      <p:ext uri="{BB962C8B-B14F-4D97-AF65-F5344CB8AC3E}">
        <p14:creationId xmlns:p14="http://schemas.microsoft.com/office/powerpoint/2010/main" val="2935635817"/>
      </p:ext>
    </p:extLst>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 (V&amp;M), H-GPA</a:t>
            </a:r>
            <a:endParaRPr lang="en-US" dirty="0"/>
          </a:p>
        </p:txBody>
      </p:sp>
      <p:pic>
        <p:nvPicPr>
          <p:cNvPr id="3" name="Picture 2"/>
          <p:cNvPicPr>
            <a:picLocks noChangeAspect="1"/>
          </p:cNvPicPr>
          <p:nvPr/>
        </p:nvPicPr>
        <p:blipFill>
          <a:blip r:embed="rId2"/>
          <a:stretch>
            <a:fillRect/>
          </a:stretch>
        </p:blipFill>
        <p:spPr>
          <a:xfrm>
            <a:off x="-1" y="1009814"/>
            <a:ext cx="9109300" cy="5465729"/>
          </a:xfrm>
          <a:prstGeom prst="rect">
            <a:avLst/>
          </a:prstGeom>
        </p:spPr>
      </p:pic>
    </p:spTree>
    <p:extLst>
      <p:ext uri="{BB962C8B-B14F-4D97-AF65-F5344CB8AC3E}">
        <p14:creationId xmlns:p14="http://schemas.microsoft.com/office/powerpoint/2010/main" val="2180486189"/>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DDT, Wasps, Caterpillars, and Roofs</a:t>
            </a:r>
            <a:endParaRPr lang="en-US" sz="3200" dirty="0"/>
          </a:p>
        </p:txBody>
      </p:sp>
      <p:sp>
        <p:nvSpPr>
          <p:cNvPr id="10" name="Rectangle 6"/>
          <p:cNvSpPr>
            <a:spLocks noChangeArrowheads="1"/>
          </p:cNvSpPr>
          <p:nvPr/>
        </p:nvSpPr>
        <p:spPr bwMode="auto">
          <a:xfrm>
            <a:off x="0" y="942975"/>
            <a:ext cx="91440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ts val="0"/>
              </a:spcBef>
              <a:spcAft>
                <a:spcPts val="0"/>
              </a:spcAft>
              <a:buClrTx/>
              <a:buSzTx/>
              <a:buFontTx/>
              <a:buNone/>
              <a:tabLst/>
            </a:pPr>
            <a:r>
              <a:rPr kumimoji="0" lang="en-US" altLang="en-US" sz="3600" b="0" i="0" u="none" strike="noStrike" cap="none" normalizeH="0" baseline="0" dirty="0" smtClean="0">
                <a:ln>
                  <a:noFill/>
                </a:ln>
                <a:solidFill>
                  <a:srgbClr val="000000"/>
                </a:solidFill>
                <a:effectLst/>
                <a:latin typeface="+mn-lt"/>
                <a:cs typeface="Times New Roman" panose="02020603050405020304" pitchFamily="18" charset="0"/>
              </a:rPr>
              <a:t>However, DDT not only successfully killed mosquitoes - it also attacked a parasitic wasp population. These wasps, it turned out, had kept in check a population of thatch-eating caterpillars. So with removal of the wasps, the caterpillars flourished, and soon building roofs started falling in all over the place.</a:t>
            </a:r>
            <a:endParaRPr kumimoji="0" lang="en-US" altLang="en-US" sz="36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342077785"/>
      </p:ext>
    </p:extLst>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95% 1-Tail Test of Hypothesis</a:t>
            </a:r>
            <a:endParaRPr lang="en-US" dirty="0"/>
          </a:p>
        </p:txBody>
      </p:sp>
      <p:pic>
        <p:nvPicPr>
          <p:cNvPr id="7" name="Picture 6"/>
          <p:cNvPicPr>
            <a:picLocks noChangeAspect="1"/>
          </p:cNvPicPr>
          <p:nvPr/>
        </p:nvPicPr>
        <p:blipFill>
          <a:blip r:embed="rId2"/>
          <a:stretch>
            <a:fillRect/>
          </a:stretch>
        </p:blipFill>
        <p:spPr>
          <a:xfrm>
            <a:off x="2441379" y="1067187"/>
            <a:ext cx="4226540" cy="253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stretch>
            <a:fillRect/>
          </a:stretch>
        </p:blipFill>
        <p:spPr>
          <a:xfrm>
            <a:off x="246968" y="3791686"/>
            <a:ext cx="4226540" cy="2535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icture 8"/>
          <p:cNvPicPr>
            <a:picLocks noChangeAspect="1"/>
          </p:cNvPicPr>
          <p:nvPr/>
        </p:nvPicPr>
        <p:blipFill>
          <a:blip r:embed="rId4"/>
          <a:stretch>
            <a:fillRect/>
          </a:stretch>
        </p:blipFill>
        <p:spPr>
          <a:xfrm>
            <a:off x="4678633" y="3800275"/>
            <a:ext cx="4186395" cy="25119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0506530"/>
      </p:ext>
    </p:extLst>
  </p:cSld>
  <p:clrMapOvr>
    <a:masterClrMapping/>
  </p:clrMapOvr>
  <p:transition>
    <p:zo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994850"/>
            <a:ext cx="9144000" cy="5391202"/>
          </a:xfrm>
          <a:prstGeom prst="rect">
            <a:avLst/>
          </a:prstGeom>
        </p:spPr>
      </p:pic>
    </p:spTree>
    <p:extLst>
      <p:ext uri="{BB962C8B-B14F-4D97-AF65-F5344CB8AC3E}">
        <p14:creationId xmlns:p14="http://schemas.microsoft.com/office/powerpoint/2010/main" val="4022748275"/>
      </p:ext>
    </p:extLst>
  </p:cSld>
  <p:clrMapOvr>
    <a:masterClrMapping/>
  </p:clrMapOvr>
  <p:transition>
    <p:zoom/>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0" y="994852"/>
            <a:ext cx="9109299" cy="5420696"/>
          </a:xfrm>
          <a:prstGeom prst="rect">
            <a:avLst/>
          </a:prstGeom>
        </p:spPr>
      </p:pic>
    </p:spTree>
    <p:extLst>
      <p:ext uri="{BB962C8B-B14F-4D97-AF65-F5344CB8AC3E}">
        <p14:creationId xmlns:p14="http://schemas.microsoft.com/office/powerpoint/2010/main" val="1477380361"/>
      </p:ext>
    </p:extLst>
  </p:cSld>
  <p:clrMapOvr>
    <a:masterClrMapping/>
  </p:clrMapOvr>
  <p:transition>
    <p:zo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The Efficient Frontier: CSUN vs Stanford</a:t>
            </a:r>
            <a:endParaRPr lang="en-US" sz="3200" dirty="0"/>
          </a:p>
        </p:txBody>
      </p:sp>
      <p:graphicFrame>
        <p:nvGraphicFramePr>
          <p:cNvPr id="7" name="Object 6"/>
          <p:cNvGraphicFramePr>
            <a:graphicFrameLocks noChangeAspect="1"/>
          </p:cNvGraphicFramePr>
          <p:nvPr>
            <p:extLst>
              <p:ext uri="{D42A27DB-BD31-4B8C-83A1-F6EECF244321}">
                <p14:modId xmlns:p14="http://schemas.microsoft.com/office/powerpoint/2010/main" val="196095754"/>
              </p:ext>
            </p:extLst>
          </p:nvPr>
        </p:nvGraphicFramePr>
        <p:xfrm>
          <a:off x="-27694" y="978266"/>
          <a:ext cx="8677424" cy="5212470"/>
        </p:xfrm>
        <a:graphic>
          <a:graphicData uri="http://schemas.openxmlformats.org/presentationml/2006/ole">
            <mc:AlternateContent xmlns:mc="http://schemas.openxmlformats.org/markup-compatibility/2006">
              <mc:Choice xmlns:v="urn:schemas-microsoft-com:vml" Requires="v">
                <p:oleObj spid="_x0000_s16447" name="Worksheet" r:id="rId3" imgW="4579599" imgH="2750738" progId="Excel.Sheet.12">
                  <p:embed/>
                </p:oleObj>
              </mc:Choice>
              <mc:Fallback>
                <p:oleObj name="Worksheet" r:id="rId3" imgW="4579599" imgH="2750738" progId="Excel.Sheet.12">
                  <p:embed/>
                  <p:pic>
                    <p:nvPicPr>
                      <p:cNvPr id="0" name=""/>
                      <p:cNvPicPr/>
                      <p:nvPr/>
                    </p:nvPicPr>
                    <p:blipFill>
                      <a:blip r:embed="rId4"/>
                      <a:stretch>
                        <a:fillRect/>
                      </a:stretch>
                    </p:blipFill>
                    <p:spPr>
                      <a:xfrm>
                        <a:off x="-27694" y="978266"/>
                        <a:ext cx="8677424" cy="5212470"/>
                      </a:xfrm>
                      <a:prstGeom prst="rect">
                        <a:avLst/>
                      </a:prstGeom>
                    </p:spPr>
                  </p:pic>
                </p:oleObj>
              </mc:Fallback>
            </mc:AlternateContent>
          </a:graphicData>
        </a:graphic>
      </p:graphicFrame>
    </p:spTree>
    <p:extLst>
      <p:ext uri="{BB962C8B-B14F-4D97-AF65-F5344CB8AC3E}">
        <p14:creationId xmlns:p14="http://schemas.microsoft.com/office/powerpoint/2010/main" val="3921396748"/>
      </p:ext>
    </p:extLst>
  </p:cSld>
  <p:clrMapOvr>
    <a:masterClrMapping/>
  </p:clrMapOvr>
  <p:transition>
    <p:zoom/>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30166"/>
          </a:xfrm>
        </p:spPr>
        <p:txBody>
          <a:bodyPr/>
          <a:lstStyle/>
          <a:p>
            <a:r>
              <a:rPr lang="en-US" sz="3200" dirty="0"/>
              <a:t>Binding Constraints</a:t>
            </a:r>
          </a:p>
        </p:txBody>
      </p:sp>
      <p:pic>
        <p:nvPicPr>
          <p:cNvPr id="1740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4843" y="1287175"/>
            <a:ext cx="7184025" cy="3723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p:nvPr/>
        </p:nvCxnSpPr>
        <p:spPr bwMode="auto">
          <a:xfrm flipV="1">
            <a:off x="1295471" y="3704908"/>
            <a:ext cx="4569289" cy="89577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Arrow Connector 11"/>
          <p:cNvCxnSpPr/>
          <p:nvPr/>
        </p:nvCxnSpPr>
        <p:spPr bwMode="auto">
          <a:xfrm flipV="1">
            <a:off x="1295471" y="2081059"/>
            <a:ext cx="1053579" cy="251962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Content Placeholder 2"/>
          <p:cNvSpPr txBox="1">
            <a:spLocks/>
          </p:cNvSpPr>
          <p:nvPr/>
        </p:nvSpPr>
        <p:spPr bwMode="auto">
          <a:xfrm>
            <a:off x="31532" y="5011999"/>
            <a:ext cx="8982776" cy="1295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solidFill>
                  <a:schemeClr val="accent5">
                    <a:lumMod val="10000"/>
                  </a:schemeClr>
                </a:solidFill>
              </a:rPr>
              <a:t>Turn D and F students into C students. Or Turn A and B students into MS and PhD candidates. Unlike </a:t>
            </a:r>
            <a:r>
              <a:rPr lang="en-US" dirty="0" smtClean="0">
                <a:solidFill>
                  <a:schemeClr val="accent5">
                    <a:lumMod val="10000"/>
                  </a:schemeClr>
                </a:solidFill>
              </a:rPr>
              <a:t>Sci.,  Eng. and Soc. </a:t>
            </a:r>
            <a:r>
              <a:rPr lang="en-US" dirty="0">
                <a:solidFill>
                  <a:schemeClr val="accent5">
                    <a:lumMod val="10000"/>
                  </a:schemeClr>
                </a:solidFill>
              </a:rPr>
              <a:t>Science at CSUN, COBAE is not known  for MS and PhD.                               </a:t>
            </a:r>
          </a:p>
          <a:p>
            <a:pPr marL="0" indent="0">
              <a:buNone/>
            </a:pPr>
            <a:endParaRPr lang="en-US" sz="2600" dirty="0" smtClean="0"/>
          </a:p>
        </p:txBody>
      </p:sp>
      <p:sp>
        <p:nvSpPr>
          <p:cNvPr id="8" name="Content Placeholder 2"/>
          <p:cNvSpPr txBox="1">
            <a:spLocks/>
          </p:cNvSpPr>
          <p:nvPr/>
        </p:nvSpPr>
        <p:spPr bwMode="auto">
          <a:xfrm>
            <a:off x="2803130" y="2632093"/>
            <a:ext cx="3227449"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PWP, MTS, MTO                               </a:t>
            </a:r>
            <a:endParaRPr lang="en-US" dirty="0">
              <a:solidFill>
                <a:schemeClr val="accent5">
                  <a:lumMod val="10000"/>
                </a:schemeClr>
              </a:solidFill>
            </a:endParaRPr>
          </a:p>
          <a:p>
            <a:pPr marL="0" indent="0">
              <a:buNone/>
            </a:pPr>
            <a:endParaRPr lang="en-US" sz="2600" dirty="0" smtClean="0"/>
          </a:p>
        </p:txBody>
      </p:sp>
    </p:spTree>
    <p:extLst>
      <p:ext uri="{BB962C8B-B14F-4D97-AF65-F5344CB8AC3E}">
        <p14:creationId xmlns:p14="http://schemas.microsoft.com/office/powerpoint/2010/main" val="371185309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pSp>
        <p:nvGrpSpPr>
          <p:cNvPr id="4" name="Group 3"/>
          <p:cNvGrpSpPr/>
          <p:nvPr/>
        </p:nvGrpSpPr>
        <p:grpSpPr>
          <a:xfrm>
            <a:off x="619706" y="1136246"/>
            <a:ext cx="7224478" cy="3852088"/>
            <a:chOff x="619706" y="1136246"/>
            <a:chExt cx="7224478" cy="3852088"/>
          </a:xfrm>
        </p:grpSpPr>
        <p:pic>
          <p:nvPicPr>
            <p:cNvPr id="5" name="Picture 4"/>
            <p:cNvPicPr>
              <a:picLocks noChangeAspect="1"/>
            </p:cNvPicPr>
            <p:nvPr/>
          </p:nvPicPr>
          <p:blipFill>
            <a:blip r:embed="rId2"/>
            <a:stretch>
              <a:fillRect/>
            </a:stretch>
          </p:blipFill>
          <p:spPr>
            <a:xfrm>
              <a:off x="1033809" y="1136246"/>
              <a:ext cx="6810375" cy="3371850"/>
            </a:xfrm>
            <a:prstGeom prst="rect">
              <a:avLst/>
            </a:prstGeom>
          </p:spPr>
        </p:pic>
        <p:cxnSp>
          <p:nvCxnSpPr>
            <p:cNvPr id="6" name="Straight Arrow Connector 5"/>
            <p:cNvCxnSpPr/>
            <p:nvPr/>
          </p:nvCxnSpPr>
          <p:spPr bwMode="auto">
            <a:xfrm flipV="1">
              <a:off x="1120904" y="3527112"/>
              <a:ext cx="4569289" cy="89577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Arrow Connector 6"/>
            <p:cNvCxnSpPr/>
            <p:nvPr/>
          </p:nvCxnSpPr>
          <p:spPr bwMode="auto">
            <a:xfrm flipV="1">
              <a:off x="1120904" y="1903263"/>
              <a:ext cx="1053579" cy="2519621"/>
            </a:xfrm>
            <a:prstGeom prst="straightConnector1">
              <a:avLst/>
            </a:prstGeom>
            <a:solidFill>
              <a:schemeClr val="accent1"/>
            </a:solidFill>
            <a:ln w="57150" cap="flat" cmpd="sng" algn="ctr">
              <a:solidFill>
                <a:schemeClr val="accent4">
                  <a:lumMod val="10000"/>
                </a:schemeClr>
              </a:solidFill>
              <a:prstDash val="sysDot"/>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Content Placeholder 2"/>
            <p:cNvSpPr txBox="1">
              <a:spLocks/>
            </p:cNvSpPr>
            <p:nvPr/>
          </p:nvSpPr>
          <p:spPr bwMode="auto">
            <a:xfrm>
              <a:off x="2628563" y="2454297"/>
              <a:ext cx="3227449"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PWP, MTS, MTO                               </a:t>
              </a:r>
              <a:endParaRPr lang="en-US" dirty="0">
                <a:solidFill>
                  <a:schemeClr val="accent5">
                    <a:lumMod val="10000"/>
                  </a:schemeClr>
                </a:solidFill>
              </a:endParaRPr>
            </a:p>
            <a:p>
              <a:pPr marL="0" indent="0">
                <a:buNone/>
              </a:pPr>
              <a:endParaRPr lang="en-US" sz="2600" dirty="0" smtClean="0"/>
            </a:p>
          </p:txBody>
        </p:sp>
        <p:sp>
          <p:nvSpPr>
            <p:cNvPr id="9" name="Content Placeholder 2"/>
            <p:cNvSpPr txBox="1">
              <a:spLocks/>
            </p:cNvSpPr>
            <p:nvPr/>
          </p:nvSpPr>
          <p:spPr bwMode="auto">
            <a:xfrm>
              <a:off x="2739399" y="4440018"/>
              <a:ext cx="3227449"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No Child Left Behind                               </a:t>
              </a:r>
              <a:endParaRPr lang="en-US" dirty="0">
                <a:solidFill>
                  <a:schemeClr val="accent5">
                    <a:lumMod val="10000"/>
                  </a:schemeClr>
                </a:solidFill>
              </a:endParaRPr>
            </a:p>
            <a:p>
              <a:pPr marL="0" indent="0">
                <a:buNone/>
              </a:pPr>
              <a:endParaRPr lang="en-US" sz="2600" dirty="0" smtClean="0"/>
            </a:p>
          </p:txBody>
        </p:sp>
        <p:sp>
          <p:nvSpPr>
            <p:cNvPr id="10" name="Content Placeholder 2"/>
            <p:cNvSpPr txBox="1">
              <a:spLocks/>
            </p:cNvSpPr>
            <p:nvPr/>
          </p:nvSpPr>
          <p:spPr bwMode="auto">
            <a:xfrm rot="16200000">
              <a:off x="-283855" y="2548013"/>
              <a:ext cx="2355438" cy="5483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solidFill>
                    <a:schemeClr val="accent5">
                      <a:lumMod val="10000"/>
                    </a:schemeClr>
                  </a:solidFill>
                </a:rPr>
                <a:t>Race to the Top                              </a:t>
              </a:r>
              <a:endParaRPr lang="en-US" dirty="0">
                <a:solidFill>
                  <a:schemeClr val="accent5">
                    <a:lumMod val="10000"/>
                  </a:schemeClr>
                </a:solidFill>
              </a:endParaRPr>
            </a:p>
            <a:p>
              <a:pPr marL="0" indent="0">
                <a:buNone/>
              </a:pPr>
              <a:endParaRPr lang="en-US" sz="2600" dirty="0" smtClean="0"/>
            </a:p>
          </p:txBody>
        </p:sp>
      </p:grpSp>
    </p:spTree>
    <p:extLst>
      <p:ext uri="{BB962C8B-B14F-4D97-AF65-F5344CB8AC3E}">
        <p14:creationId xmlns:p14="http://schemas.microsoft.com/office/powerpoint/2010/main" val="1768868090"/>
      </p:ext>
    </p:extLst>
  </p:cSld>
  <p:clrMapOvr>
    <a:masterClrMapping/>
  </p:clrMapOvr>
  <p:transition>
    <p:zoom/>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73136" cy="878681"/>
          </a:xfrm>
        </p:spPr>
        <p:txBody>
          <a:bodyPr/>
          <a:lstStyle/>
          <a:p>
            <a:r>
              <a:rPr lang="en-US" sz="3200" dirty="0" smtClean="0"/>
              <a:t>Competitive Space; </a:t>
            </a:r>
            <a:r>
              <a:rPr lang="en-US" sz="3200" dirty="0"/>
              <a:t> </a:t>
            </a:r>
            <a:r>
              <a:rPr lang="en-US" sz="3200" dirty="0" smtClean="0"/>
              <a:t>Quality and Cost Efficiency</a:t>
            </a:r>
            <a:endParaRPr lang="en-US" sz="3200" dirty="0"/>
          </a:p>
        </p:txBody>
      </p:sp>
      <p:sp>
        <p:nvSpPr>
          <p:cNvPr id="7" name="TextBox 6"/>
          <p:cNvSpPr txBox="1"/>
          <p:nvPr/>
        </p:nvSpPr>
        <p:spPr>
          <a:xfrm>
            <a:off x="3622854" y="5991728"/>
            <a:ext cx="2037737" cy="430887"/>
          </a:xfrm>
          <a:prstGeom prst="rect">
            <a:avLst/>
          </a:prstGeom>
          <a:noFill/>
        </p:spPr>
        <p:txBody>
          <a:bodyPr wrap="none" rtlCol="0">
            <a:spAutoFit/>
          </a:bodyPr>
          <a:lstStyle/>
          <a:p>
            <a:r>
              <a:rPr lang="en-US" dirty="0" smtClean="0">
                <a:solidFill>
                  <a:schemeClr val="accent4">
                    <a:lumMod val="10000"/>
                  </a:schemeClr>
                </a:solidFill>
                <a:effectLst/>
              </a:rPr>
              <a:t>Cost Efficiency</a:t>
            </a:r>
            <a:endParaRPr lang="en-US" dirty="0">
              <a:solidFill>
                <a:schemeClr val="accent4">
                  <a:lumMod val="10000"/>
                </a:schemeClr>
              </a:solidFill>
              <a:effectLst/>
            </a:endParaRPr>
          </a:p>
        </p:txBody>
      </p:sp>
      <p:cxnSp>
        <p:nvCxnSpPr>
          <p:cNvPr id="11" name="Straight Connector 10"/>
          <p:cNvCxnSpPr/>
          <p:nvPr/>
        </p:nvCxnSpPr>
        <p:spPr bwMode="auto">
          <a:xfrm>
            <a:off x="644207" y="1426665"/>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H="1">
            <a:off x="650913" y="5991728"/>
            <a:ext cx="7935148"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Arc 17"/>
          <p:cNvSpPr/>
          <p:nvPr/>
        </p:nvSpPr>
        <p:spPr bwMode="auto">
          <a:xfrm>
            <a:off x="-7222210" y="1426665"/>
            <a:ext cx="15808271" cy="9124623"/>
          </a:xfrm>
          <a:prstGeom prst="arc">
            <a:avLst/>
          </a:prstGeom>
          <a:no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16" name="Oval 15"/>
          <p:cNvSpPr/>
          <p:nvPr/>
        </p:nvSpPr>
        <p:spPr bwMode="auto">
          <a:xfrm>
            <a:off x="6247980" y="3296546"/>
            <a:ext cx="387458" cy="37195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2" name="Oval 41"/>
          <p:cNvSpPr/>
          <p:nvPr/>
        </p:nvSpPr>
        <p:spPr bwMode="auto">
          <a:xfrm>
            <a:off x="6247980" y="2924587"/>
            <a:ext cx="387458" cy="3064389"/>
          </a:xfrm>
          <a:prstGeom prst="ellipse">
            <a:avLst/>
          </a:prstGeom>
          <a:noFill/>
          <a:ln w="381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45" name="Content Placeholder 2"/>
          <p:cNvSpPr txBox="1">
            <a:spLocks/>
          </p:cNvSpPr>
          <p:nvPr/>
        </p:nvSpPr>
        <p:spPr bwMode="auto">
          <a:xfrm>
            <a:off x="2585556" y="994972"/>
            <a:ext cx="6558444" cy="141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a:solidFill>
                  <a:schemeClr val="accent5">
                    <a:lumMod val="10000"/>
                  </a:schemeClr>
                </a:solidFill>
              </a:rPr>
              <a:t>Production of </a:t>
            </a:r>
            <a:r>
              <a:rPr lang="en-US" dirty="0" smtClean="0">
                <a:solidFill>
                  <a:schemeClr val="accent5">
                    <a:lumMod val="10000"/>
                  </a:schemeClr>
                </a:solidFill>
              </a:rPr>
              <a:t>a Cartier Rolex </a:t>
            </a:r>
            <a:r>
              <a:rPr lang="en-US" dirty="0">
                <a:solidFill>
                  <a:schemeClr val="accent5">
                    <a:lumMod val="10000"/>
                  </a:schemeClr>
                </a:solidFill>
              </a:rPr>
              <a:t>watch and </a:t>
            </a:r>
            <a:r>
              <a:rPr lang="en-US" dirty="0" smtClean="0">
                <a:solidFill>
                  <a:schemeClr val="accent5">
                    <a:lumMod val="10000"/>
                  </a:schemeClr>
                </a:solidFill>
              </a:rPr>
              <a:t>Asef’s                     </a:t>
            </a:r>
          </a:p>
          <a:p>
            <a:pPr marL="0" indent="0">
              <a:buNone/>
            </a:pPr>
            <a:r>
              <a:rPr lang="en-US" dirty="0">
                <a:solidFill>
                  <a:schemeClr val="accent5">
                    <a:lumMod val="10000"/>
                  </a:schemeClr>
                </a:solidFill>
              </a:rPr>
              <a:t> </a:t>
            </a:r>
            <a:r>
              <a:rPr lang="en-US" dirty="0" smtClean="0">
                <a:solidFill>
                  <a:schemeClr val="accent5">
                    <a:lumMod val="10000"/>
                  </a:schemeClr>
                </a:solidFill>
              </a:rPr>
              <a:t>                   Watch </a:t>
            </a:r>
            <a:r>
              <a:rPr lang="en-US" dirty="0">
                <a:solidFill>
                  <a:schemeClr val="accent5">
                    <a:lumMod val="10000"/>
                  </a:schemeClr>
                </a:solidFill>
              </a:rPr>
              <a:t>using exactly the same </a:t>
            </a:r>
            <a:endParaRPr lang="en-US" dirty="0" smtClean="0">
              <a:solidFill>
                <a:schemeClr val="accent5">
                  <a:lumMod val="10000"/>
                </a:schemeClr>
              </a:solidFill>
            </a:endParaRPr>
          </a:p>
          <a:p>
            <a:pPr marL="0" indent="0">
              <a:buNone/>
            </a:pPr>
            <a:r>
              <a:rPr lang="en-US" dirty="0">
                <a:solidFill>
                  <a:schemeClr val="accent5">
                    <a:lumMod val="10000"/>
                  </a:schemeClr>
                </a:solidFill>
              </a:rPr>
              <a:t> </a:t>
            </a:r>
            <a:r>
              <a:rPr lang="en-US" dirty="0" smtClean="0">
                <a:solidFill>
                  <a:schemeClr val="accent5">
                    <a:lumMod val="10000"/>
                  </a:schemeClr>
                </a:solidFill>
              </a:rPr>
              <a:t>                                    process competencies.</a:t>
            </a:r>
          </a:p>
        </p:txBody>
      </p:sp>
      <p:sp>
        <p:nvSpPr>
          <p:cNvPr id="46" name="TextBox 45"/>
          <p:cNvSpPr txBox="1"/>
          <p:nvPr/>
        </p:nvSpPr>
        <p:spPr>
          <a:xfrm rot="16200000">
            <a:off x="-1847794" y="3469469"/>
            <a:ext cx="4439036" cy="430887"/>
          </a:xfrm>
          <a:prstGeom prst="rect">
            <a:avLst/>
          </a:prstGeom>
          <a:noFill/>
        </p:spPr>
        <p:txBody>
          <a:bodyPr wrap="none" rtlCol="0">
            <a:spAutoFit/>
          </a:bodyPr>
          <a:lstStyle/>
          <a:p>
            <a:r>
              <a:rPr lang="en-US" dirty="0" smtClean="0">
                <a:solidFill>
                  <a:schemeClr val="accent4">
                    <a:lumMod val="10000"/>
                  </a:schemeClr>
                </a:solidFill>
                <a:effectLst/>
              </a:rPr>
              <a:t>Quality of  Raw material and WIP </a:t>
            </a:r>
            <a:endParaRPr lang="en-US" dirty="0">
              <a:solidFill>
                <a:schemeClr val="accent4">
                  <a:lumMod val="10000"/>
                </a:schemeClr>
              </a:solidFill>
              <a:effectLst/>
            </a:endParaRPr>
          </a:p>
        </p:txBody>
      </p:sp>
      <p:sp>
        <p:nvSpPr>
          <p:cNvPr id="12" name="Content Placeholder 2"/>
          <p:cNvSpPr>
            <a:spLocks noGrp="1"/>
          </p:cNvSpPr>
          <p:nvPr>
            <p:ph idx="1"/>
          </p:nvPr>
        </p:nvSpPr>
        <p:spPr>
          <a:xfrm>
            <a:off x="681925" y="4249052"/>
            <a:ext cx="5435096" cy="1655379"/>
          </a:xfrm>
        </p:spPr>
        <p:txBody>
          <a:bodyPr/>
          <a:lstStyle/>
          <a:p>
            <a:r>
              <a:rPr lang="en-US" sz="2000" dirty="0" smtClean="0"/>
              <a:t>Physical segregation </a:t>
            </a:r>
            <a:r>
              <a:rPr lang="en-US" sz="2000" dirty="0" smtClean="0">
                <a:sym typeface="Wingdings" panose="05000000000000000000" pitchFamily="2" charset="2"/>
              </a:rPr>
              <a:t> politically incorrect</a:t>
            </a:r>
          </a:p>
          <a:p>
            <a:r>
              <a:rPr lang="en-US" sz="2000" dirty="0" smtClean="0">
                <a:sym typeface="Wingdings" panose="05000000000000000000" pitchFamily="2" charset="2"/>
              </a:rPr>
              <a:t>Honor Student Sessions  not fit the schedule of all honors</a:t>
            </a:r>
          </a:p>
          <a:p>
            <a:r>
              <a:rPr lang="en-US" sz="2000" dirty="0" smtClean="0">
                <a:sym typeface="Wingdings" panose="05000000000000000000" pitchFamily="2" charset="2"/>
              </a:rPr>
              <a:t>Virtual Segregation</a:t>
            </a:r>
            <a:endParaRPr lang="en-US" sz="2000" dirty="0" smtClean="0"/>
          </a:p>
        </p:txBody>
      </p:sp>
    </p:spTree>
    <p:extLst>
      <p:ext uri="{BB962C8B-B14F-4D97-AF65-F5344CB8AC3E}">
        <p14:creationId xmlns:p14="http://schemas.microsoft.com/office/powerpoint/2010/main" val="163213734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heel(1)">
                                      <p:cBhvr>
                                        <p:cTn id="7" dur="2000"/>
                                        <p:tgtEl>
                                          <p:spTgt spid="42"/>
                                        </p:tgtEl>
                                      </p:cBhvr>
                                    </p:animEffect>
                                  </p:childTnLst>
                                </p:cTn>
                              </p:par>
                              <p:par>
                                <p:cTn id="8" presetID="31" presetClass="exit" presetSubtype="0" fill="hold" grpId="0" nodeType="withEffect">
                                  <p:stCondLst>
                                    <p:cond delay="0"/>
                                  </p:stCondLst>
                                  <p:childTnLst>
                                    <p:anim calcmode="lin" valueType="num">
                                      <p:cBhvr>
                                        <p:cTn id="9" dur="1000"/>
                                        <p:tgtEl>
                                          <p:spTgt spid="16"/>
                                        </p:tgtEl>
                                        <p:attrNameLst>
                                          <p:attrName>ppt_w</p:attrName>
                                        </p:attrNameLst>
                                      </p:cBhvr>
                                      <p:tavLst>
                                        <p:tav tm="0">
                                          <p:val>
                                            <p:strVal val="ppt_w"/>
                                          </p:val>
                                        </p:tav>
                                        <p:tav tm="100000">
                                          <p:val>
                                            <p:fltVal val="0"/>
                                          </p:val>
                                        </p:tav>
                                      </p:tavLst>
                                    </p:anim>
                                    <p:anim calcmode="lin" valueType="num">
                                      <p:cBhvr>
                                        <p:cTn id="10" dur="1000"/>
                                        <p:tgtEl>
                                          <p:spTgt spid="16"/>
                                        </p:tgtEl>
                                        <p:attrNameLst>
                                          <p:attrName>ppt_h</p:attrName>
                                        </p:attrNameLst>
                                      </p:cBhvr>
                                      <p:tavLst>
                                        <p:tav tm="0">
                                          <p:val>
                                            <p:strVal val="ppt_h"/>
                                          </p:val>
                                        </p:tav>
                                        <p:tav tm="100000">
                                          <p:val>
                                            <p:fltVal val="0"/>
                                          </p:val>
                                        </p:tav>
                                      </p:tavLst>
                                    </p:anim>
                                    <p:anim calcmode="lin" valueType="num">
                                      <p:cBhvr>
                                        <p:cTn id="11" dur="1000"/>
                                        <p:tgtEl>
                                          <p:spTgt spid="16"/>
                                        </p:tgtEl>
                                        <p:attrNameLst>
                                          <p:attrName>style.rotation</p:attrName>
                                        </p:attrNameLst>
                                      </p:cBhvr>
                                      <p:tavLst>
                                        <p:tav tm="0">
                                          <p:val>
                                            <p:fltVal val="0"/>
                                          </p:val>
                                        </p:tav>
                                        <p:tav tm="100000">
                                          <p:val>
                                            <p:fltVal val="90"/>
                                          </p:val>
                                        </p:tav>
                                      </p:tavLst>
                                    </p:anim>
                                    <p:animEffect transition="out" filter="fade">
                                      <p:cBhvr>
                                        <p:cTn id="12" dur="1000"/>
                                        <p:tgtEl>
                                          <p:spTgt spid="16"/>
                                        </p:tgtEl>
                                      </p:cBhvr>
                                    </p:animEffect>
                                    <p:set>
                                      <p:cBhvr>
                                        <p:cTn id="13" dur="1" fill="hold">
                                          <p:stCondLst>
                                            <p:cond delay="999"/>
                                          </p:stCondLst>
                                        </p:cTn>
                                        <p:tgtEl>
                                          <p:spTgt spid="1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dissolve">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dissolv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2" grpId="0" animBg="1"/>
      <p:bldP spid="45"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Time to Graduation vs.  Variety</a:t>
            </a:r>
            <a:endParaRPr lang="en-US" sz="3200" dirty="0"/>
          </a:p>
        </p:txBody>
      </p:sp>
      <p:sp>
        <p:nvSpPr>
          <p:cNvPr id="6" name="TextBox 5"/>
          <p:cNvSpPr txBox="1"/>
          <p:nvPr/>
        </p:nvSpPr>
        <p:spPr>
          <a:xfrm rot="16200000">
            <a:off x="-297988" y="3600048"/>
            <a:ext cx="1087156" cy="430887"/>
          </a:xfrm>
          <a:prstGeom prst="rect">
            <a:avLst/>
          </a:prstGeom>
          <a:noFill/>
        </p:spPr>
        <p:txBody>
          <a:bodyPr wrap="none" rtlCol="0">
            <a:spAutoFit/>
          </a:bodyPr>
          <a:lstStyle/>
          <a:p>
            <a:r>
              <a:rPr lang="en-US" dirty="0" smtClean="0">
                <a:solidFill>
                  <a:schemeClr val="accent4">
                    <a:lumMod val="10000"/>
                  </a:schemeClr>
                </a:solidFill>
                <a:effectLst/>
              </a:rPr>
              <a:t>Variety</a:t>
            </a:r>
            <a:endParaRPr lang="en-US" dirty="0">
              <a:solidFill>
                <a:schemeClr val="accent4">
                  <a:lumMod val="10000"/>
                </a:schemeClr>
              </a:solidFill>
              <a:effectLst/>
            </a:endParaRPr>
          </a:p>
        </p:txBody>
      </p:sp>
      <p:sp>
        <p:nvSpPr>
          <p:cNvPr id="7" name="TextBox 6"/>
          <p:cNvSpPr txBox="1"/>
          <p:nvPr/>
        </p:nvSpPr>
        <p:spPr>
          <a:xfrm>
            <a:off x="81276" y="6041531"/>
            <a:ext cx="3398687" cy="430887"/>
          </a:xfrm>
          <a:prstGeom prst="rect">
            <a:avLst/>
          </a:prstGeom>
          <a:noFill/>
        </p:spPr>
        <p:txBody>
          <a:bodyPr wrap="none" rtlCol="0">
            <a:spAutoFit/>
          </a:bodyPr>
          <a:lstStyle/>
          <a:p>
            <a:r>
              <a:rPr lang="en-US" dirty="0" smtClean="0">
                <a:solidFill>
                  <a:srgbClr val="000000"/>
                </a:solidFill>
                <a:effectLst/>
              </a:rPr>
              <a:t>Time to Graduation (TtG)</a:t>
            </a:r>
            <a:endParaRPr lang="en-US" dirty="0">
              <a:solidFill>
                <a:srgbClr val="000000"/>
              </a:solidFill>
              <a:effectLst/>
            </a:endParaRPr>
          </a:p>
        </p:txBody>
      </p:sp>
      <p:cxnSp>
        <p:nvCxnSpPr>
          <p:cNvPr id="11" name="Straight Connector 10"/>
          <p:cNvCxnSpPr/>
          <p:nvPr/>
        </p:nvCxnSpPr>
        <p:spPr bwMode="auto">
          <a:xfrm>
            <a:off x="631803" y="1429063"/>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617320" y="345364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599704" y="2117667"/>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Oval 2"/>
          <p:cNvSpPr/>
          <p:nvPr/>
        </p:nvSpPr>
        <p:spPr bwMode="auto">
          <a:xfrm>
            <a:off x="5025570" y="4604851"/>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78" name="Straight Connector 77"/>
          <p:cNvCxnSpPr/>
          <p:nvPr/>
        </p:nvCxnSpPr>
        <p:spPr bwMode="auto">
          <a:xfrm flipH="1">
            <a:off x="3790990" y="4632284"/>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H="1" flipV="1">
            <a:off x="3773283" y="4762043"/>
            <a:ext cx="3736820" cy="31915"/>
          </a:xfrm>
          <a:prstGeom prst="line">
            <a:avLst/>
          </a:prstGeom>
          <a:solidFill>
            <a:schemeClr val="accent1"/>
          </a:solidFill>
          <a:ln w="57150" cap="flat" cmpd="sng" algn="ctr">
            <a:solidFill>
              <a:schemeClr val="accent4">
                <a:lumMod val="1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Content Placeholder 2"/>
          <p:cNvSpPr txBox="1">
            <a:spLocks/>
          </p:cNvSpPr>
          <p:nvPr/>
        </p:nvSpPr>
        <p:spPr bwMode="auto">
          <a:xfrm>
            <a:off x="2671214" y="1005736"/>
            <a:ext cx="6614676" cy="945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sz="2600" dirty="0" smtClean="0">
                <a:solidFill>
                  <a:schemeClr val="accent3">
                    <a:lumMod val="60000"/>
                    <a:lumOff val="40000"/>
                  </a:schemeClr>
                </a:solidFill>
              </a:rPr>
              <a:t>What % of honor and likely-honor students </a:t>
            </a:r>
          </a:p>
          <a:p>
            <a:pPr marL="0" indent="0">
              <a:buNone/>
            </a:pPr>
            <a:r>
              <a:rPr lang="en-US" sz="2600" dirty="0">
                <a:solidFill>
                  <a:schemeClr val="accent3">
                    <a:lumMod val="60000"/>
                    <a:lumOff val="40000"/>
                  </a:schemeClr>
                </a:solidFill>
              </a:rPr>
              <a:t> </a:t>
            </a:r>
            <a:r>
              <a:rPr lang="en-US" sz="2600" dirty="0" smtClean="0">
                <a:solidFill>
                  <a:schemeClr val="accent3">
                    <a:lumMod val="60000"/>
                    <a:lumOff val="40000"/>
                  </a:schemeClr>
                </a:solidFill>
              </a:rPr>
              <a:t>                               can take honor sessions ? </a:t>
            </a:r>
          </a:p>
          <a:p>
            <a:pPr marL="0" indent="0">
              <a:buNone/>
            </a:pPr>
            <a:r>
              <a:rPr lang="en-US" sz="2600" dirty="0">
                <a:solidFill>
                  <a:schemeClr val="accent3">
                    <a:lumMod val="60000"/>
                    <a:lumOff val="40000"/>
                  </a:schemeClr>
                </a:solidFill>
              </a:rPr>
              <a:t> </a:t>
            </a:r>
            <a:r>
              <a:rPr lang="en-US" sz="2600" dirty="0" smtClean="0">
                <a:solidFill>
                  <a:schemeClr val="accent3">
                    <a:lumMod val="60000"/>
                    <a:lumOff val="40000"/>
                  </a:schemeClr>
                </a:solidFill>
              </a:rPr>
              <a:t>                                         (schedule conflict). </a:t>
            </a:r>
          </a:p>
        </p:txBody>
      </p:sp>
      <p:grpSp>
        <p:nvGrpSpPr>
          <p:cNvPr id="8" name="Group 7"/>
          <p:cNvGrpSpPr/>
          <p:nvPr/>
        </p:nvGrpSpPr>
        <p:grpSpPr>
          <a:xfrm>
            <a:off x="587848" y="5809995"/>
            <a:ext cx="7657507" cy="208005"/>
            <a:chOff x="903169" y="5809995"/>
            <a:chExt cx="5692211" cy="208005"/>
          </a:xfrm>
        </p:grpSpPr>
        <p:cxnSp>
          <p:nvCxnSpPr>
            <p:cNvPr id="13" name="Straight Connector 12"/>
            <p:cNvCxnSpPr/>
            <p:nvPr/>
          </p:nvCxnSpPr>
          <p:spPr bwMode="auto">
            <a:xfrm flipH="1">
              <a:off x="903169" y="5991728"/>
              <a:ext cx="5692211"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1513496" y="5810009"/>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2107344"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nvCxnSpPr>
          <p:spPr bwMode="auto">
            <a:xfrm>
              <a:off x="270119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325300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a:off x="3810072"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4372388"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4934704" y="580999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6048830"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5481254"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6595380" y="581524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0" name="Straight Connector 99"/>
          <p:cNvCxnSpPr/>
          <p:nvPr/>
        </p:nvCxnSpPr>
        <p:spPr bwMode="auto">
          <a:xfrm>
            <a:off x="627826" y="478849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p:cNvCxnSpPr/>
          <p:nvPr/>
        </p:nvCxnSpPr>
        <p:spPr bwMode="auto">
          <a:xfrm>
            <a:off x="7538039" y="4674322"/>
            <a:ext cx="0"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Oval 101"/>
          <p:cNvSpPr/>
          <p:nvPr/>
        </p:nvSpPr>
        <p:spPr bwMode="auto">
          <a:xfrm>
            <a:off x="4335078" y="3270207"/>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03" name="Straight Connector 102"/>
          <p:cNvCxnSpPr/>
          <p:nvPr/>
        </p:nvCxnSpPr>
        <p:spPr bwMode="auto">
          <a:xfrm flipH="1">
            <a:off x="3785730" y="3334212"/>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p:cNvCxnSpPr/>
          <p:nvPr/>
        </p:nvCxnSpPr>
        <p:spPr bwMode="auto">
          <a:xfrm flipH="1" flipV="1">
            <a:off x="3768023" y="3463971"/>
            <a:ext cx="2233509" cy="6611"/>
          </a:xfrm>
          <a:prstGeom prst="line">
            <a:avLst/>
          </a:prstGeom>
          <a:solidFill>
            <a:schemeClr val="accent1"/>
          </a:solidFill>
          <a:ln w="57150" cap="flat" cmpd="sng" algn="ctr">
            <a:solidFill>
              <a:schemeClr val="accent4">
                <a:lumMod val="1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5" name="Straight Connector 104"/>
          <p:cNvCxnSpPr/>
          <p:nvPr/>
        </p:nvCxnSpPr>
        <p:spPr bwMode="auto">
          <a:xfrm flipH="1">
            <a:off x="6035008" y="3376250"/>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p:nvPr/>
        </p:nvCxnSpPr>
        <p:spPr bwMode="auto">
          <a:xfrm>
            <a:off x="4600990" y="3453642"/>
            <a:ext cx="676828" cy="1376888"/>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Oval 105"/>
          <p:cNvSpPr/>
          <p:nvPr/>
        </p:nvSpPr>
        <p:spPr bwMode="auto">
          <a:xfrm>
            <a:off x="4046030" y="1940603"/>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07" name="Straight Connector 106"/>
          <p:cNvCxnSpPr/>
          <p:nvPr/>
        </p:nvCxnSpPr>
        <p:spPr bwMode="auto">
          <a:xfrm flipH="1">
            <a:off x="3764704" y="2004608"/>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p:cNvCxnSpPr/>
          <p:nvPr/>
        </p:nvCxnSpPr>
        <p:spPr bwMode="auto">
          <a:xfrm flipH="1">
            <a:off x="3746998" y="2124244"/>
            <a:ext cx="1707984" cy="10124"/>
          </a:xfrm>
          <a:prstGeom prst="line">
            <a:avLst/>
          </a:prstGeom>
          <a:solidFill>
            <a:schemeClr val="accent1"/>
          </a:solidFill>
          <a:ln w="57150" cap="flat" cmpd="sng" algn="ctr">
            <a:solidFill>
              <a:schemeClr val="accent4">
                <a:lumMod val="10000"/>
              </a:schemeClr>
            </a:solidFill>
            <a:prstDash val="sysDot"/>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p:cNvCxnSpPr/>
          <p:nvPr/>
        </p:nvCxnSpPr>
        <p:spPr bwMode="auto">
          <a:xfrm flipH="1">
            <a:off x="5509470" y="2030880"/>
            <a:ext cx="1" cy="239272"/>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p:cNvCxnSpPr/>
          <p:nvPr/>
        </p:nvCxnSpPr>
        <p:spPr bwMode="auto">
          <a:xfrm>
            <a:off x="4272014" y="2150516"/>
            <a:ext cx="328976" cy="1303126"/>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4284862" y="5878429"/>
            <a:ext cx="333746" cy="430887"/>
          </a:xfrm>
          <a:prstGeom prst="rect">
            <a:avLst/>
          </a:prstGeom>
          <a:noFill/>
        </p:spPr>
        <p:txBody>
          <a:bodyPr wrap="none" rtlCol="0">
            <a:spAutoFit/>
          </a:bodyPr>
          <a:lstStyle/>
          <a:p>
            <a:r>
              <a:rPr lang="en-US" dirty="0">
                <a:solidFill>
                  <a:srgbClr val="000000"/>
                </a:solidFill>
                <a:effectLst/>
              </a:rPr>
              <a:t>5</a:t>
            </a:r>
          </a:p>
        </p:txBody>
      </p:sp>
      <p:sp>
        <p:nvSpPr>
          <p:cNvPr id="42" name="TextBox 41"/>
          <p:cNvSpPr txBox="1"/>
          <p:nvPr/>
        </p:nvSpPr>
        <p:spPr>
          <a:xfrm>
            <a:off x="5093824" y="5936233"/>
            <a:ext cx="344966" cy="430887"/>
          </a:xfrm>
          <a:prstGeom prst="rect">
            <a:avLst/>
          </a:prstGeom>
          <a:noFill/>
        </p:spPr>
        <p:txBody>
          <a:bodyPr wrap="none" rtlCol="0">
            <a:spAutoFit/>
          </a:bodyPr>
          <a:lstStyle/>
          <a:p>
            <a:r>
              <a:rPr lang="en-US" dirty="0" smtClean="0">
                <a:solidFill>
                  <a:srgbClr val="000000"/>
                </a:solidFill>
                <a:effectLst/>
              </a:rPr>
              <a:t>6</a:t>
            </a:r>
            <a:endParaRPr lang="en-US" dirty="0">
              <a:solidFill>
                <a:srgbClr val="000000"/>
              </a:solidFill>
              <a:effectLst/>
            </a:endParaRPr>
          </a:p>
        </p:txBody>
      </p:sp>
      <p:sp>
        <p:nvSpPr>
          <p:cNvPr id="43" name="TextBox 42"/>
          <p:cNvSpPr txBox="1"/>
          <p:nvPr/>
        </p:nvSpPr>
        <p:spPr>
          <a:xfrm>
            <a:off x="5838667" y="5900263"/>
            <a:ext cx="325730" cy="430887"/>
          </a:xfrm>
          <a:prstGeom prst="rect">
            <a:avLst/>
          </a:prstGeom>
          <a:noFill/>
        </p:spPr>
        <p:txBody>
          <a:bodyPr wrap="none" rtlCol="0">
            <a:spAutoFit/>
          </a:bodyPr>
          <a:lstStyle/>
          <a:p>
            <a:r>
              <a:rPr lang="en-US" dirty="0" smtClean="0">
                <a:solidFill>
                  <a:srgbClr val="000000"/>
                </a:solidFill>
                <a:effectLst/>
              </a:rPr>
              <a:t>7</a:t>
            </a:r>
            <a:endParaRPr lang="en-US" dirty="0">
              <a:solidFill>
                <a:srgbClr val="000000"/>
              </a:solidFill>
              <a:effectLst/>
            </a:endParaRPr>
          </a:p>
        </p:txBody>
      </p:sp>
      <p:sp>
        <p:nvSpPr>
          <p:cNvPr id="44" name="TextBox 43"/>
          <p:cNvSpPr txBox="1"/>
          <p:nvPr/>
        </p:nvSpPr>
        <p:spPr>
          <a:xfrm>
            <a:off x="6570074" y="5931168"/>
            <a:ext cx="352982" cy="430887"/>
          </a:xfrm>
          <a:prstGeom prst="rect">
            <a:avLst/>
          </a:prstGeom>
          <a:noFill/>
        </p:spPr>
        <p:txBody>
          <a:bodyPr wrap="none" rtlCol="0">
            <a:spAutoFit/>
          </a:bodyPr>
          <a:lstStyle/>
          <a:p>
            <a:r>
              <a:rPr lang="en-US" dirty="0" smtClean="0">
                <a:solidFill>
                  <a:srgbClr val="000000"/>
                </a:solidFill>
                <a:effectLst/>
              </a:rPr>
              <a:t>8</a:t>
            </a:r>
            <a:endParaRPr lang="en-US" dirty="0">
              <a:solidFill>
                <a:srgbClr val="000000"/>
              </a:solidFill>
              <a:effectLst/>
            </a:endParaRPr>
          </a:p>
        </p:txBody>
      </p:sp>
      <p:sp>
        <p:nvSpPr>
          <p:cNvPr id="45" name="TextBox 44"/>
          <p:cNvSpPr txBox="1"/>
          <p:nvPr/>
        </p:nvSpPr>
        <p:spPr>
          <a:xfrm>
            <a:off x="7365556" y="5884456"/>
            <a:ext cx="344966" cy="430887"/>
          </a:xfrm>
          <a:prstGeom prst="rect">
            <a:avLst/>
          </a:prstGeom>
          <a:noFill/>
        </p:spPr>
        <p:txBody>
          <a:bodyPr wrap="none" rtlCol="0">
            <a:spAutoFit/>
          </a:bodyPr>
          <a:lstStyle/>
          <a:p>
            <a:r>
              <a:rPr lang="en-US" dirty="0" smtClean="0">
                <a:solidFill>
                  <a:srgbClr val="000000"/>
                </a:solidFill>
                <a:effectLst/>
              </a:rPr>
              <a:t>9</a:t>
            </a:r>
            <a:endParaRPr lang="en-US" dirty="0">
              <a:solidFill>
                <a:srgbClr val="000000"/>
              </a:solidFill>
              <a:effectLst/>
            </a:endParaRPr>
          </a:p>
        </p:txBody>
      </p:sp>
      <p:sp>
        <p:nvSpPr>
          <p:cNvPr id="46" name="TextBox 45"/>
          <p:cNvSpPr txBox="1"/>
          <p:nvPr/>
        </p:nvSpPr>
        <p:spPr>
          <a:xfrm>
            <a:off x="3574515" y="5883870"/>
            <a:ext cx="344966" cy="430887"/>
          </a:xfrm>
          <a:prstGeom prst="rect">
            <a:avLst/>
          </a:prstGeom>
          <a:noFill/>
        </p:spPr>
        <p:txBody>
          <a:bodyPr wrap="none" rtlCol="0">
            <a:spAutoFit/>
          </a:bodyPr>
          <a:lstStyle/>
          <a:p>
            <a:r>
              <a:rPr lang="en-US" dirty="0" smtClean="0">
                <a:solidFill>
                  <a:srgbClr val="000000"/>
                </a:solidFill>
                <a:effectLst/>
              </a:rPr>
              <a:t>4</a:t>
            </a:r>
            <a:endParaRPr lang="en-US" dirty="0">
              <a:solidFill>
                <a:srgbClr val="000000"/>
              </a:solidFill>
              <a:effectLst/>
            </a:endParaRPr>
          </a:p>
        </p:txBody>
      </p:sp>
    </p:spTree>
    <p:extLst>
      <p:ext uri="{BB962C8B-B14F-4D97-AF65-F5344CB8AC3E}">
        <p14:creationId xmlns:p14="http://schemas.microsoft.com/office/powerpoint/2010/main" val="339047347"/>
      </p:ext>
    </p:extLst>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64" cy="925967"/>
          </a:xfrm>
          <a:noFill/>
          <a:ln/>
        </p:spPr>
        <p:txBody>
          <a:bodyPr/>
          <a:lstStyle/>
          <a:p>
            <a:r>
              <a:rPr lang="en-US" sz="3200" dirty="0" smtClean="0"/>
              <a:t>Continuity </a:t>
            </a:r>
            <a:endParaRPr lang="en-US" sz="3200" dirty="0">
              <a:effectLst/>
            </a:endParaRPr>
          </a:p>
        </p:txBody>
      </p:sp>
      <p:sp>
        <p:nvSpPr>
          <p:cNvPr id="6" name="Rectangle 5"/>
          <p:cNvSpPr/>
          <p:nvPr/>
        </p:nvSpPr>
        <p:spPr>
          <a:xfrm>
            <a:off x="0" y="945774"/>
            <a:ext cx="9144000" cy="4524315"/>
          </a:xfrm>
          <a:prstGeom prst="rect">
            <a:avLst/>
          </a:prstGeom>
        </p:spPr>
        <p:txBody>
          <a:bodyPr wrap="square">
            <a:spAutoFit/>
          </a:bodyPr>
          <a:lstStyle/>
          <a:p>
            <a:pPr algn="l"/>
            <a:r>
              <a:rPr lang="en-US" sz="2400" dirty="0">
                <a:solidFill>
                  <a:schemeClr val="accent4">
                    <a:lumMod val="10000"/>
                  </a:schemeClr>
                </a:solidFill>
                <a:effectLst/>
                <a:latin typeface="+mn-lt"/>
              </a:rPr>
              <a:t>Lack of vertical and horizontal link between courses. When we want to create something new, we  think of creating a new object. A system is composed of objects off course, but more importantly, what defines a system is the network of the interrelationships between the objects. There are about 400-500 cars in the US, let’s get the best component of each, for example the best engine, perhaps Rolls Royce, best transmission- perhaps Mercedes, the best X, the best Y, ……. Let’s put them together; it cannot even ride, because the links do not work. My OM course is vertically related toMATH103,MATH140, ECON160, BUS497.  It is also horizontally related to FIN303. </a:t>
            </a:r>
            <a:r>
              <a:rPr lang="en-US" sz="2400" dirty="0" smtClean="0">
                <a:effectLst/>
              </a:rPr>
              <a:t>link </a:t>
            </a:r>
            <a:r>
              <a:rPr lang="en-US" sz="2400" dirty="0">
                <a:effectLst/>
              </a:rPr>
              <a:t>creation.</a:t>
            </a:r>
          </a:p>
          <a:p>
            <a:pPr algn="l"/>
            <a:r>
              <a:rPr lang="en-US" sz="2400" b="1" dirty="0" smtClean="0">
                <a:solidFill>
                  <a:srgbClr val="C00000"/>
                </a:solidFill>
                <a:effectLst/>
                <a:latin typeface="+mn-lt"/>
              </a:rPr>
              <a:t> </a:t>
            </a:r>
            <a:r>
              <a:rPr lang="en-US" sz="2400" dirty="0" smtClean="0">
                <a:solidFill>
                  <a:srgbClr val="000000"/>
                </a:solidFill>
                <a:effectLst/>
              </a:rPr>
              <a:t> </a:t>
            </a:r>
          </a:p>
        </p:txBody>
      </p:sp>
      <p:pic>
        <p:nvPicPr>
          <p:cNvPr id="4" name="Picture 2" descr="C:\Users\aa2035\Desktop\imagesCANDYE8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6007" y="4662535"/>
            <a:ext cx="2607993" cy="1729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159133"/>
      </p:ext>
    </p:extLst>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Scheduled Availability</a:t>
            </a:r>
            <a:endParaRPr lang="en-US" sz="3200" dirty="0"/>
          </a:p>
        </p:txBody>
      </p:sp>
      <p:sp>
        <p:nvSpPr>
          <p:cNvPr id="3" name="Content Placeholder 2"/>
          <p:cNvSpPr>
            <a:spLocks noGrp="1"/>
          </p:cNvSpPr>
          <p:nvPr>
            <p:ph idx="1"/>
          </p:nvPr>
        </p:nvSpPr>
        <p:spPr>
          <a:xfrm>
            <a:off x="0" y="955986"/>
            <a:ext cx="8979838" cy="5437790"/>
          </a:xfrm>
        </p:spPr>
        <p:txBody>
          <a:bodyPr/>
          <a:lstStyle/>
          <a:p>
            <a:pPr lvl="0"/>
            <a:r>
              <a:rPr lang="en-US" b="1" dirty="0" smtClean="0">
                <a:latin typeface="+mj-lt"/>
              </a:rPr>
              <a:t>NPV </a:t>
            </a:r>
            <a:r>
              <a:rPr lang="en-US" b="1" dirty="0">
                <a:latin typeface="+mj-lt"/>
              </a:rPr>
              <a:t>of the direct financial costs of delayed graduation.</a:t>
            </a:r>
            <a:endParaRPr lang="en-US" dirty="0">
              <a:latin typeface="+mj-lt"/>
            </a:endParaRPr>
          </a:p>
          <a:p>
            <a:pPr lvl="0"/>
            <a:r>
              <a:rPr lang="en-US" b="1" dirty="0">
                <a:latin typeface="+mj-lt"/>
              </a:rPr>
              <a:t>NPV of economics and social costs of delayed graduation.</a:t>
            </a:r>
            <a:r>
              <a:rPr lang="en-US" dirty="0">
                <a:latin typeface="+mj-lt"/>
              </a:rPr>
              <a:t> </a:t>
            </a:r>
            <a:endParaRPr lang="en-US" b="1" dirty="0">
              <a:latin typeface="+mj-lt"/>
            </a:endParaRPr>
          </a:p>
          <a:p>
            <a:r>
              <a:rPr lang="en-US" b="1" dirty="0">
                <a:latin typeface="+mj-lt"/>
              </a:rPr>
              <a:t>Promotion/advertisement. </a:t>
            </a:r>
            <a:r>
              <a:rPr lang="en-US" dirty="0">
                <a:latin typeface="+mj-lt"/>
              </a:rPr>
              <a:t>Reduce working &amp; leisure time. </a:t>
            </a:r>
          </a:p>
          <a:p>
            <a:r>
              <a:rPr lang="en-US" b="1" kern="1200" dirty="0">
                <a:latin typeface="+mj-lt"/>
              </a:rPr>
              <a:t>Improved time management</a:t>
            </a:r>
          </a:p>
          <a:p>
            <a:pPr lvl="0"/>
            <a:r>
              <a:rPr lang="en-US" b="1" dirty="0" smtClean="0"/>
              <a:t>Changing </a:t>
            </a:r>
            <a:r>
              <a:rPr lang="en-US" b="1" dirty="0"/>
              <a:t>the fee structure. </a:t>
            </a:r>
            <a:r>
              <a:rPr lang="en-US" dirty="0"/>
              <a:t>Not the same fee for 12-21units,  benefit of economy of scale, failure or low quality graduates.</a:t>
            </a:r>
          </a:p>
          <a:p>
            <a:r>
              <a:rPr lang="en-US" b="1" dirty="0" smtClean="0">
                <a:latin typeface="+mj-lt"/>
              </a:rPr>
              <a:t>Centralization, e.g. Admission </a:t>
            </a:r>
            <a:r>
              <a:rPr lang="en-US" b="1" dirty="0">
                <a:latin typeface="+mj-lt"/>
              </a:rPr>
              <a:t>and </a:t>
            </a:r>
            <a:r>
              <a:rPr lang="en-US" b="1" dirty="0" smtClean="0">
                <a:latin typeface="+mj-lt"/>
              </a:rPr>
              <a:t>Library processes. </a:t>
            </a:r>
            <a:r>
              <a:rPr lang="en-US" dirty="0">
                <a:latin typeface="+mj-lt"/>
              </a:rPr>
              <a:t>I</a:t>
            </a:r>
            <a:r>
              <a:rPr lang="en-US" dirty="0" smtClean="0">
                <a:latin typeface="+mj-lt"/>
              </a:rPr>
              <a:t>ntends </a:t>
            </a:r>
            <a:r>
              <a:rPr lang="en-US" dirty="0">
                <a:latin typeface="+mj-lt"/>
              </a:rPr>
              <a:t>to </a:t>
            </a:r>
            <a:r>
              <a:rPr lang="en-US" dirty="0" smtClean="0">
                <a:latin typeface="+mj-lt"/>
              </a:rPr>
              <a:t>allocate the released</a:t>
            </a:r>
            <a:endParaRPr lang="en-US" sz="2600" dirty="0" smtClean="0">
              <a:latin typeface="+mj-lt"/>
            </a:endParaRPr>
          </a:p>
        </p:txBody>
      </p:sp>
      <p:pic>
        <p:nvPicPr>
          <p:cNvPr id="5" name="Picture 10" descr="http://theclockmaster.com/wp-content/uploads/2012/03/pocket_watch.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810"/>
          <a:stretch/>
        </p:blipFill>
        <p:spPr bwMode="auto">
          <a:xfrm>
            <a:off x="5877794" y="4019739"/>
            <a:ext cx="3266206" cy="2247289"/>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txBox="1">
            <a:spLocks/>
          </p:cNvSpPr>
          <p:nvPr/>
        </p:nvSpPr>
        <p:spPr bwMode="auto">
          <a:xfrm>
            <a:off x="0" y="4249115"/>
            <a:ext cx="5877794" cy="201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buNone/>
            </a:pPr>
            <a:r>
              <a:rPr lang="en-US" dirty="0" smtClean="0"/>
              <a:t>     resources </a:t>
            </a:r>
            <a:r>
              <a:rPr lang="en-US" dirty="0"/>
              <a:t>to more value-added</a:t>
            </a:r>
            <a:endParaRPr lang="en-US" sz="2600" dirty="0"/>
          </a:p>
          <a:p>
            <a:r>
              <a:rPr lang="en-US" b="1" kern="0" dirty="0" smtClean="0">
                <a:latin typeface="+mj-lt"/>
              </a:rPr>
              <a:t>Pooling, e.g., Admission and Records</a:t>
            </a:r>
            <a:r>
              <a:rPr lang="en-US" kern="0" dirty="0" smtClean="0">
                <a:latin typeface="+mj-lt"/>
              </a:rPr>
              <a:t>. </a:t>
            </a:r>
          </a:p>
          <a:p>
            <a:r>
              <a:rPr lang="en-US" b="1" kern="0" dirty="0" smtClean="0"/>
              <a:t>Flipped Classroom.  </a:t>
            </a:r>
            <a:r>
              <a:rPr lang="en-US" kern="0" dirty="0" smtClean="0"/>
              <a:t>Deliver the lectures online. Assign the class time to more value added activities.</a:t>
            </a:r>
            <a:endParaRPr lang="en-US" kern="0" dirty="0" smtClean="0">
              <a:latin typeface="+mj-lt"/>
            </a:endParaRPr>
          </a:p>
          <a:p>
            <a:endParaRPr lang="en-US" kern="0" dirty="0" smtClean="0">
              <a:latin typeface="+mj-lt"/>
            </a:endParaRPr>
          </a:p>
          <a:p>
            <a:endParaRPr lang="en-US" sz="2600" kern="0" dirty="0" smtClean="0">
              <a:latin typeface="+mj-lt"/>
            </a:endParaRPr>
          </a:p>
        </p:txBody>
      </p:sp>
    </p:spTree>
    <p:extLst>
      <p:ext uri="{BB962C8B-B14F-4D97-AF65-F5344CB8AC3E}">
        <p14:creationId xmlns:p14="http://schemas.microsoft.com/office/powerpoint/2010/main" val="1709844031"/>
      </p:ext>
    </p:extLst>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DDT, Geckoes, Cats, and Rats</a:t>
            </a:r>
            <a:endParaRPr lang="en-US" sz="3200" dirty="0"/>
          </a:p>
        </p:txBody>
      </p:sp>
      <p:sp>
        <p:nvSpPr>
          <p:cNvPr id="10" name="Rectangle 6"/>
          <p:cNvSpPr>
            <a:spLocks noChangeArrowheads="1"/>
          </p:cNvSpPr>
          <p:nvPr/>
        </p:nvSpPr>
        <p:spPr bwMode="auto">
          <a:xfrm>
            <a:off x="0" y="1007562"/>
            <a:ext cx="9144000"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mn-lt"/>
                <a:cs typeface="Times New Roman" panose="02020603050405020304" pitchFamily="18" charset="0"/>
              </a:rPr>
              <a:t>As if that was not enough the insects, poisoned by DDT, were consumed by geckoes. The biological half-life of DDT is around 8-years, so animals like geckoes do not metabolize it very fast, and it stays in their system for a long time. Those geckoes, carrying the DDT poison, were in turn hunted and eaten by the cat population. With far less cats, rats took over and multiplied, and this in turn led to outbreaks of typhus and sylvatic plague (which are passed on by rats).</a:t>
            </a:r>
            <a:endParaRPr kumimoji="0" lang="en-US" altLang="en-US"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364245880"/>
      </p:ext>
    </p:extLst>
  </p:cSld>
  <p:clrMapOvr>
    <a:masterClrMapping/>
  </p:clrMapOvr>
  <p:transition>
    <p:zoom/>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77462"/>
          </a:xfrm>
        </p:spPr>
        <p:txBody>
          <a:bodyPr/>
          <a:lstStyle/>
          <a:p>
            <a:r>
              <a:rPr lang="en-US" sz="3200" dirty="0" smtClean="0"/>
              <a:t>Net Availability</a:t>
            </a:r>
            <a:endParaRPr lang="en-US" sz="3200" dirty="0"/>
          </a:p>
        </p:txBody>
      </p:sp>
      <p:sp>
        <p:nvSpPr>
          <p:cNvPr id="3" name="Content Placeholder 2"/>
          <p:cNvSpPr>
            <a:spLocks noGrp="1"/>
          </p:cNvSpPr>
          <p:nvPr>
            <p:ph idx="1"/>
          </p:nvPr>
        </p:nvSpPr>
        <p:spPr>
          <a:xfrm>
            <a:off x="0" y="1026072"/>
            <a:ext cx="9144000" cy="1961572"/>
          </a:xfrm>
        </p:spPr>
        <p:txBody>
          <a:bodyPr/>
          <a:lstStyle/>
          <a:p>
            <a:pPr marL="0" indent="0">
              <a:spcAft>
                <a:spcPts val="600"/>
              </a:spcAft>
              <a:buNone/>
            </a:pPr>
            <a:r>
              <a:rPr lang="en-US" b="1" dirty="0">
                <a:solidFill>
                  <a:srgbClr val="C00000"/>
                </a:solidFill>
              </a:rPr>
              <a:t>Net-availability</a:t>
            </a:r>
            <a:r>
              <a:rPr lang="en-US" dirty="0">
                <a:solidFill>
                  <a:srgbClr val="C00000"/>
                </a:solidFill>
              </a:rPr>
              <a:t>: </a:t>
            </a:r>
            <a:r>
              <a:rPr lang="en-US" dirty="0">
                <a:solidFill>
                  <a:srgbClr val="000000"/>
                </a:solidFill>
              </a:rPr>
              <a:t>the level of concentration during scheduled-availability. Surfing unrelated sites and text messaging in class are examples of net-availability detract. </a:t>
            </a:r>
          </a:p>
          <a:p>
            <a:pPr marL="236538" lvl="0" indent="-236538">
              <a:buNone/>
            </a:pPr>
            <a:r>
              <a:rPr lang="en-US" dirty="0" smtClean="0"/>
              <a:t>I </a:t>
            </a:r>
            <a:r>
              <a:rPr lang="en-US" dirty="0"/>
              <a:t>will </a:t>
            </a:r>
            <a:r>
              <a:rPr lang="en-US" dirty="0" smtClean="0"/>
              <a:t>have my cell </a:t>
            </a:r>
            <a:r>
              <a:rPr lang="en-US" dirty="0"/>
              <a:t>phone </a:t>
            </a:r>
            <a:r>
              <a:rPr lang="en-US" dirty="0" smtClean="0"/>
              <a:t>laptop </a:t>
            </a:r>
            <a:r>
              <a:rPr lang="en-US" dirty="0"/>
              <a:t>or tablet </a:t>
            </a:r>
            <a:r>
              <a:rPr lang="en-US" dirty="0" smtClean="0"/>
              <a:t>OFF  except for reasons directly and fully related  to SOM306 material. </a:t>
            </a:r>
            <a:endParaRPr lang="en-US" dirty="0"/>
          </a:p>
        </p:txBody>
      </p:sp>
      <p:pic>
        <p:nvPicPr>
          <p:cNvPr id="4" name="Picture 2" descr="http://static.ddmcdn.com/gif/send-pictures-phone-facebook-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417" r="-4477"/>
          <a:stretch/>
        </p:blipFill>
        <p:spPr bwMode="auto">
          <a:xfrm>
            <a:off x="5445101" y="3557387"/>
            <a:ext cx="3689477" cy="2840059"/>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2"/>
          <p:cNvSpPr txBox="1">
            <a:spLocks/>
          </p:cNvSpPr>
          <p:nvPr/>
        </p:nvSpPr>
        <p:spPr bwMode="auto">
          <a:xfrm>
            <a:off x="0" y="3188341"/>
            <a:ext cx="5377758" cy="3209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236538" indent="-236538">
              <a:buFont typeface="Book Antiqua" pitchFamily="18" charset="0"/>
              <a:buNone/>
            </a:pPr>
            <a:r>
              <a:rPr lang="en-US" kern="0" dirty="0" smtClean="0"/>
              <a:t>I will not create any background noise or disturbance during lectures. Otherwise, after the first not, my class participation grade will be set to zero. </a:t>
            </a:r>
          </a:p>
          <a:p>
            <a:pPr marL="236538" indent="-236538">
              <a:buFont typeface="Book Antiqua" pitchFamily="18" charset="0"/>
              <a:buNone/>
            </a:pPr>
            <a:r>
              <a:rPr lang="en-US" kern="0" dirty="0" smtClean="0"/>
              <a:t>I understand the Student Core Values are: Respect, Honesty, Integrity, Commitment, and Responsibility.</a:t>
            </a:r>
            <a:endParaRPr lang="en-US" sz="2600" kern="0" dirty="0" smtClean="0"/>
          </a:p>
        </p:txBody>
      </p:sp>
    </p:spTree>
    <p:extLst>
      <p:ext uri="{BB962C8B-B14F-4D97-AF65-F5344CB8AC3E}">
        <p14:creationId xmlns:p14="http://schemas.microsoft.com/office/powerpoint/2010/main" val="3020343772"/>
      </p:ext>
    </p:extLst>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
            <a:ext cx="9144064" cy="925967"/>
          </a:xfrm>
          <a:noFill/>
          <a:ln/>
        </p:spPr>
        <p:txBody>
          <a:bodyPr/>
          <a:lstStyle/>
          <a:p>
            <a:r>
              <a:rPr lang="en-US" sz="3200" dirty="0"/>
              <a:t>Binding Constraints</a:t>
            </a:r>
            <a:endParaRPr lang="en-US" sz="3200" dirty="0">
              <a:effectLst/>
            </a:endParaRPr>
          </a:p>
        </p:txBody>
      </p:sp>
      <p:sp>
        <p:nvSpPr>
          <p:cNvPr id="6" name="Rectangle 5"/>
          <p:cNvSpPr/>
          <p:nvPr/>
        </p:nvSpPr>
        <p:spPr>
          <a:xfrm>
            <a:off x="0" y="1056136"/>
            <a:ext cx="9017876" cy="1569660"/>
          </a:xfrm>
          <a:prstGeom prst="rect">
            <a:avLst/>
          </a:prstGeom>
        </p:spPr>
        <p:txBody>
          <a:bodyPr wrap="square">
            <a:spAutoFit/>
          </a:bodyPr>
          <a:lstStyle/>
          <a:p>
            <a:pPr algn="l"/>
            <a:r>
              <a:rPr lang="en-US" sz="2400" b="1" dirty="0" smtClean="0">
                <a:solidFill>
                  <a:srgbClr val="C00000"/>
                </a:solidFill>
                <a:effectLst/>
                <a:latin typeface="+mn-lt"/>
              </a:rPr>
              <a:t>Lack </a:t>
            </a:r>
            <a:r>
              <a:rPr lang="en-US" sz="2400" b="1" dirty="0">
                <a:solidFill>
                  <a:srgbClr val="C00000"/>
                </a:solidFill>
                <a:effectLst/>
                <a:latin typeface="+mn-lt"/>
              </a:rPr>
              <a:t>of Understanding the Requirements of Quantitative Courses. </a:t>
            </a:r>
            <a:r>
              <a:rPr lang="en-US" sz="2400" dirty="0">
                <a:solidFill>
                  <a:srgbClr val="000000"/>
                </a:solidFill>
                <a:effectLst/>
              </a:rPr>
              <a:t>There are profound differences in the nature, learning tools, </a:t>
            </a:r>
            <a:r>
              <a:rPr lang="en-US" sz="2400" dirty="0" smtClean="0">
                <a:solidFill>
                  <a:srgbClr val="000000"/>
                </a:solidFill>
                <a:effectLst/>
              </a:rPr>
              <a:t>technology, and </a:t>
            </a:r>
            <a:r>
              <a:rPr lang="en-US" sz="2400" dirty="0">
                <a:solidFill>
                  <a:srgbClr val="000000"/>
                </a:solidFill>
                <a:effectLst/>
              </a:rPr>
              <a:t>the requirements of quantitative vs. qualitative courses. </a:t>
            </a:r>
            <a:endParaRPr lang="en-US" sz="2400" dirty="0" smtClean="0">
              <a:solidFill>
                <a:srgbClr val="000000"/>
              </a:solidFill>
              <a:effectLst/>
            </a:endParaRPr>
          </a:p>
        </p:txBody>
      </p:sp>
      <p:sp>
        <p:nvSpPr>
          <p:cNvPr id="4" name="Rectangle 3"/>
          <p:cNvSpPr/>
          <p:nvPr/>
        </p:nvSpPr>
        <p:spPr>
          <a:xfrm>
            <a:off x="26276" y="3103171"/>
            <a:ext cx="8991600" cy="3046988"/>
          </a:xfrm>
          <a:prstGeom prst="rect">
            <a:avLst/>
          </a:prstGeom>
        </p:spPr>
        <p:txBody>
          <a:bodyPr wrap="square">
            <a:spAutoFit/>
          </a:bodyPr>
          <a:lstStyle/>
          <a:p>
            <a:pPr algn="l"/>
            <a:r>
              <a:rPr lang="en-US" sz="2400" b="1" dirty="0" smtClean="0">
                <a:solidFill>
                  <a:srgbClr val="C00000"/>
                </a:solidFill>
                <a:effectLst/>
                <a:latin typeface="+mn-lt"/>
              </a:rPr>
              <a:t>Lack </a:t>
            </a:r>
            <a:r>
              <a:rPr lang="en-US" sz="2400" b="1" dirty="0">
                <a:solidFill>
                  <a:srgbClr val="C00000"/>
                </a:solidFill>
                <a:effectLst/>
                <a:latin typeface="+mn-lt"/>
              </a:rPr>
              <a:t>of Understanding </a:t>
            </a:r>
            <a:r>
              <a:rPr lang="en-US" sz="2400" b="1" dirty="0" smtClean="0">
                <a:solidFill>
                  <a:srgbClr val="C00000"/>
                </a:solidFill>
                <a:effectLst/>
                <a:latin typeface="+mn-lt"/>
              </a:rPr>
              <a:t>the Appropriateness of Online Courses. </a:t>
            </a:r>
          </a:p>
          <a:p>
            <a:pPr algn="l"/>
            <a:r>
              <a:rPr lang="en-US" sz="2400" dirty="0">
                <a:solidFill>
                  <a:srgbClr val="000000"/>
                </a:solidFill>
                <a:effectLst/>
              </a:rPr>
              <a:t>Assuming four rows of a matrix as freshman, sophomore, junior, and senior, and four columns of quantitative, close to quantitative, close to qualitative, and qualitative courses, directions of our future research is to analyze which of traditional, hybrid, online, and flipped classes is the strategic fit for each of the 16 elements of this matrix. </a:t>
            </a:r>
          </a:p>
          <a:p>
            <a:pPr algn="l"/>
            <a:endParaRPr lang="en-US" sz="2400" dirty="0" smtClean="0">
              <a:solidFill>
                <a:srgbClr val="000000"/>
              </a:solidFill>
              <a:effectLst/>
            </a:endParaRPr>
          </a:p>
        </p:txBody>
      </p:sp>
    </p:spTree>
    <p:extLst>
      <p:ext uri="{BB962C8B-B14F-4D97-AF65-F5344CB8AC3E}">
        <p14:creationId xmlns:p14="http://schemas.microsoft.com/office/powerpoint/2010/main" val="197125911"/>
      </p:ext>
    </p:extLst>
  </p:cSld>
  <p:clrMapOvr>
    <a:masterClrMapping/>
  </p:clrMapOvr>
  <p:transition>
    <p:zoom/>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Course Delivery System Matrix</a:t>
            </a:r>
            <a:endParaRPr lang="en-US" sz="3200" dirty="0"/>
          </a:p>
        </p:txBody>
      </p:sp>
      <p:sp>
        <p:nvSpPr>
          <p:cNvPr id="3" name="Content Placeholder 2"/>
          <p:cNvSpPr>
            <a:spLocks noGrp="1"/>
          </p:cNvSpPr>
          <p:nvPr>
            <p:ph idx="1"/>
          </p:nvPr>
        </p:nvSpPr>
        <p:spPr>
          <a:xfrm>
            <a:off x="0" y="978776"/>
            <a:ext cx="8853714" cy="5299076"/>
          </a:xfrm>
        </p:spPr>
        <p:txBody>
          <a:bodyPr/>
          <a:lstStyle/>
          <a:p>
            <a:r>
              <a:rPr lang="en-US" dirty="0" smtClean="0"/>
              <a:t>Traditional, Hybrid, Online, or Flipped</a:t>
            </a:r>
          </a:p>
          <a:p>
            <a:pPr lvl="1"/>
            <a:r>
              <a:rPr lang="en-US" dirty="0" smtClean="0"/>
              <a:t>On the spectrum from pure qualitative to pure quantitative, where the course is standing. Which of the 4 course delivery system is the strategic fit for this type of courses. </a:t>
            </a:r>
          </a:p>
          <a:p>
            <a:pPr lvl="1"/>
            <a:r>
              <a:rPr lang="en-US" dirty="0" smtClean="0"/>
              <a:t>Where the student is standing; FM, SM, JR, SR</a:t>
            </a:r>
            <a:r>
              <a:rPr lang="en-US" dirty="0"/>
              <a:t>. Which of the 4 course delivery system is the strategic fit for this </a:t>
            </a:r>
            <a:r>
              <a:rPr lang="en-US" dirty="0" smtClean="0"/>
              <a:t>year in the  program.  </a:t>
            </a:r>
            <a:endParaRPr lang="en-US" dirty="0"/>
          </a:p>
          <a:p>
            <a:pPr lvl="1"/>
            <a:r>
              <a:rPr lang="en-US" dirty="0" smtClean="0"/>
              <a:t>On </a:t>
            </a:r>
            <a:r>
              <a:rPr lang="en-US" dirty="0"/>
              <a:t>the spectrum </a:t>
            </a:r>
            <a:r>
              <a:rPr lang="en-US" dirty="0" smtClean="0"/>
              <a:t>from </a:t>
            </a:r>
            <a:r>
              <a:rPr lang="en-US" dirty="0"/>
              <a:t>pure </a:t>
            </a:r>
            <a:r>
              <a:rPr lang="en-US" dirty="0" smtClean="0"/>
              <a:t>individual work to pure teamwork, </a:t>
            </a:r>
            <a:r>
              <a:rPr lang="en-US" dirty="0"/>
              <a:t>where the course is standing. Which of the 4 course delivery system is the strategic fit for this </a:t>
            </a:r>
            <a:r>
              <a:rPr lang="en-US" dirty="0" smtClean="0"/>
              <a:t>type of course.  </a:t>
            </a:r>
          </a:p>
          <a:p>
            <a:pPr lvl="1"/>
            <a:r>
              <a:rPr lang="en-US" dirty="0"/>
              <a:t>On the spectrum from pure qualitative to pure quantitative, where the course is standing. What  can Ipad do for this type of courses. </a:t>
            </a:r>
          </a:p>
          <a:p>
            <a:pPr lvl="1"/>
            <a:endParaRPr lang="en-US" dirty="0"/>
          </a:p>
          <a:p>
            <a:pPr marL="0" indent="0">
              <a:buNone/>
            </a:pPr>
            <a:endParaRPr lang="en-US" dirty="0"/>
          </a:p>
        </p:txBody>
      </p:sp>
    </p:spTree>
    <p:extLst>
      <p:ext uri="{BB962C8B-B14F-4D97-AF65-F5344CB8AC3E}">
        <p14:creationId xmlns:p14="http://schemas.microsoft.com/office/powerpoint/2010/main" val="3504501053"/>
      </p:ext>
    </p:extLst>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dirty="0" smtClean="0"/>
              <a:t>Flipped Classroom</a:t>
            </a:r>
            <a:endParaRPr lang="en-US"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937681"/>
      </p:ext>
    </p:extLst>
  </p:cSld>
  <p:clrMapOvr>
    <a:masterClrMapping/>
  </p:clrMapOvr>
  <p:transition>
    <p:zoom/>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w="19050">
            <a:solidFill>
              <a:schemeClr val="tx1"/>
            </a:solidFill>
          </a:ln>
        </p:spPr>
      </p:pic>
    </p:spTree>
    <p:extLst>
      <p:ext uri="{BB962C8B-B14F-4D97-AF65-F5344CB8AC3E}">
        <p14:creationId xmlns:p14="http://schemas.microsoft.com/office/powerpoint/2010/main" val="4024328479"/>
      </p:ext>
    </p:extLst>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0"/>
            <a:ext cx="9144000" cy="945931"/>
          </a:xfrm>
        </p:spPr>
        <p:txBody>
          <a:bodyPr>
            <a:noAutofit/>
          </a:bodyPr>
          <a:lstStyle/>
          <a:p>
            <a:r>
              <a:rPr lang="en-US" sz="3200" dirty="0"/>
              <a:t>Admissions &amp; Records; Inverse Seasonality Relationship</a:t>
            </a:r>
          </a:p>
        </p:txBody>
      </p:sp>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3922" y="977461"/>
            <a:ext cx="9197922" cy="5470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589537"/>
      </p:ext>
    </p:extLst>
  </p:cSld>
  <p:clrMapOvr>
    <a:masterClrMapping/>
  </p:clrMapOvr>
  <p:transition>
    <p:zoom/>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normAutofit/>
          </a:bodyPr>
          <a:lstStyle/>
          <a:p>
            <a:r>
              <a:rPr lang="en-US" sz="3200" dirty="0"/>
              <a:t>eTranscript </a:t>
            </a:r>
            <a:r>
              <a:rPr lang="en-US" sz="3200" dirty="0" smtClean="0"/>
              <a:t> </a:t>
            </a:r>
            <a:endParaRPr lang="en-US" sz="3200" dirty="0"/>
          </a:p>
        </p:txBody>
      </p:sp>
      <p:pic>
        <p:nvPicPr>
          <p:cNvPr id="8" name="Picture 7" descr="eTranscript.jpg"/>
          <p:cNvPicPr>
            <a:picLocks noChangeAspect="1"/>
          </p:cNvPicPr>
          <p:nvPr/>
        </p:nvPicPr>
        <p:blipFill>
          <a:blip r:embed="rId3"/>
          <a:stretch>
            <a:fillRect/>
          </a:stretch>
        </p:blipFill>
        <p:spPr>
          <a:xfrm>
            <a:off x="220717" y="1014242"/>
            <a:ext cx="8639504" cy="5402324"/>
          </a:xfrm>
          <a:prstGeom prst="rect">
            <a:avLst/>
          </a:prstGeom>
        </p:spPr>
      </p:pic>
    </p:spTree>
    <p:extLst>
      <p:ext uri="{BB962C8B-B14F-4D97-AF65-F5344CB8AC3E}">
        <p14:creationId xmlns:p14="http://schemas.microsoft.com/office/powerpoint/2010/main" val="1280750180"/>
      </p:ext>
    </p:extLst>
  </p:cSld>
  <p:clrMapOvr>
    <a:masterClrMapping/>
  </p:clrMapOvr>
  <p:transition>
    <p:zoom/>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04" y="0"/>
            <a:ext cx="9172903" cy="882869"/>
          </a:xfrm>
        </p:spPr>
        <p:txBody>
          <a:bodyPr>
            <a:noAutofit/>
          </a:bodyPr>
          <a:lstStyle/>
          <a:p>
            <a:r>
              <a:rPr lang="en-US" sz="3200" dirty="0" smtClean="0"/>
              <a:t>Centralized Admission</a:t>
            </a:r>
            <a:endParaRPr lang="en-US" sz="32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56" y="1098926"/>
            <a:ext cx="8734096" cy="5177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3743147"/>
      </p:ext>
    </p:extLst>
  </p:cSld>
  <p:clrMapOvr>
    <a:masterClrMapping/>
  </p:clrMapOvr>
  <p:transition>
    <p:zoom/>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5931"/>
          </a:xfrm>
        </p:spPr>
        <p:txBody>
          <a:bodyPr>
            <a:normAutofit/>
          </a:bodyPr>
          <a:lstStyle/>
          <a:p>
            <a:r>
              <a:rPr lang="en-US" sz="3200" dirty="0" smtClean="0"/>
              <a:t>DPR Knowledge; Questionnaire Results</a:t>
            </a:r>
            <a:endParaRPr lang="en-US" sz="3200"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752600"/>
            <a:ext cx="89916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2803130"/>
      </p:ext>
    </p:extLst>
  </p:cSld>
  <p:clrMapOvr>
    <a:masterClrMapping/>
  </p:clrMapOvr>
  <p:transition>
    <p:zo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a:t>Academic Advisement Reform</a:t>
            </a:r>
          </a:p>
        </p:txBody>
      </p:sp>
      <p:sp>
        <p:nvSpPr>
          <p:cNvPr id="3" name="Content Placeholder 2"/>
          <p:cNvSpPr>
            <a:spLocks noGrp="1"/>
          </p:cNvSpPr>
          <p:nvPr>
            <p:ph idx="1"/>
          </p:nvPr>
        </p:nvSpPr>
        <p:spPr>
          <a:xfrm>
            <a:off x="0" y="994541"/>
            <a:ext cx="9144000" cy="5299076"/>
          </a:xfrm>
        </p:spPr>
        <p:txBody>
          <a:bodyPr/>
          <a:lstStyle/>
          <a:p>
            <a:r>
              <a:rPr lang="en-US" dirty="0"/>
              <a:t>Use $9.7M in potential cost savings from e-Transcript and Master Auto Admit to:</a:t>
            </a:r>
          </a:p>
          <a:p>
            <a:endParaRPr lang="en-US" dirty="0"/>
          </a:p>
          <a:p>
            <a:pPr lvl="1"/>
            <a:r>
              <a:rPr lang="en-US" dirty="0"/>
              <a:t>Hire more academic advisors </a:t>
            </a:r>
          </a:p>
          <a:p>
            <a:pPr lvl="2"/>
            <a:r>
              <a:rPr lang="en-US" dirty="0"/>
              <a:t>$70,000 annual salary/academic advisor</a:t>
            </a:r>
          </a:p>
          <a:p>
            <a:pPr lvl="2"/>
            <a:r>
              <a:rPr lang="en-US" dirty="0"/>
              <a:t>138 new academic advisors ($9.7M/$70K)</a:t>
            </a:r>
          </a:p>
          <a:p>
            <a:pPr lvl="2"/>
            <a:r>
              <a:rPr lang="en-US" dirty="0"/>
              <a:t>CSUN gets 12 more academic advisors per year</a:t>
            </a:r>
          </a:p>
          <a:p>
            <a:endParaRPr lang="en-US" dirty="0"/>
          </a:p>
          <a:p>
            <a:pPr lvl="1"/>
            <a:r>
              <a:rPr lang="en-US" dirty="0"/>
              <a:t>Provide advising services during evening hours</a:t>
            </a:r>
          </a:p>
          <a:p>
            <a:endParaRPr lang="en-US" dirty="0"/>
          </a:p>
          <a:p>
            <a:pPr lvl="1"/>
            <a:r>
              <a:rPr lang="en-US" dirty="0"/>
              <a:t>Mandatory advisement for students with GPA &lt; 3.0 every semester.</a:t>
            </a:r>
          </a:p>
          <a:p>
            <a:pPr lvl="1"/>
            <a:r>
              <a:rPr lang="en-US" dirty="0" smtClean="0"/>
              <a:t>Provide </a:t>
            </a:r>
            <a:r>
              <a:rPr lang="en-US" dirty="0"/>
              <a:t>more workshop on DPR knowledge</a:t>
            </a:r>
          </a:p>
          <a:p>
            <a:endParaRPr lang="en-US" dirty="0"/>
          </a:p>
        </p:txBody>
      </p:sp>
    </p:spTree>
    <p:extLst>
      <p:ext uri="{BB962C8B-B14F-4D97-AF65-F5344CB8AC3E}">
        <p14:creationId xmlns:p14="http://schemas.microsoft.com/office/powerpoint/2010/main" val="3139167584"/>
      </p:ext>
    </p:extLst>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r>
              <a:rPr lang="en-US" sz="3200" dirty="0" smtClean="0"/>
              <a:t>Mission Accomplished</a:t>
            </a:r>
            <a:endParaRPr lang="en-US" sz="3200" dirty="0"/>
          </a:p>
        </p:txBody>
      </p:sp>
      <p:sp>
        <p:nvSpPr>
          <p:cNvPr id="10" name="Rectangle 6"/>
          <p:cNvSpPr>
            <a:spLocks noChangeArrowheads="1"/>
          </p:cNvSpPr>
          <p:nvPr/>
        </p:nvSpPr>
        <p:spPr bwMode="auto">
          <a:xfrm>
            <a:off x="0" y="1007562"/>
            <a:ext cx="91440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l">
              <a:defRPr>
                <a:solidFill>
                  <a:schemeClr val="tx1"/>
                </a:solidFill>
                <a:latin typeface="Arial" panose="020B0604020202020204" pitchFamily="34" charset="0"/>
              </a:defRPr>
            </a:lvl1pPr>
            <a:lvl2pPr algn="l">
              <a:defRPr>
                <a:solidFill>
                  <a:schemeClr val="tx1"/>
                </a:solidFill>
                <a:latin typeface="Arial" panose="020B0604020202020204" pitchFamily="34" charset="0"/>
              </a:defRPr>
            </a:lvl2pPr>
            <a:lvl3pPr algn="l">
              <a:defRPr>
                <a:solidFill>
                  <a:schemeClr val="tx1"/>
                </a:solidFill>
                <a:latin typeface="Arial" panose="020B0604020202020204" pitchFamily="34" charset="0"/>
              </a:defRPr>
            </a:lvl3pPr>
            <a:lvl4pPr algn="l">
              <a:defRPr>
                <a:solidFill>
                  <a:schemeClr val="tx1"/>
                </a:solidFill>
                <a:latin typeface="Arial" panose="020B0604020202020204" pitchFamily="34" charset="0"/>
              </a:defRPr>
            </a:lvl4pPr>
            <a:lvl5pPr algn="l">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smtClean="0">
                <a:ln>
                  <a:noFill/>
                </a:ln>
                <a:solidFill>
                  <a:srgbClr val="000000"/>
                </a:solidFill>
                <a:effectLst/>
                <a:latin typeface="+mn-lt"/>
                <a:cs typeface="Times New Roman" panose="02020603050405020304" pitchFamily="18" charset="0"/>
              </a:rPr>
              <a:t>By now the cure had become worse than the initial disease, so the WHO parachuted a bunch of live cats into Borneo. The event was known as Operation Cat Drop.</a:t>
            </a:r>
            <a:endParaRPr kumimoji="0" lang="en-US" altLang="en-US" sz="3200" b="0" i="0" u="none" strike="noStrike" cap="none" normalizeH="0" baseline="0" dirty="0" smtClean="0">
              <a:ln>
                <a:noFill/>
              </a:ln>
              <a:solidFill>
                <a:schemeClr val="tx1"/>
              </a:solidFill>
              <a:effectLst/>
              <a:latin typeface="+mn-lt"/>
            </a:endParaRPr>
          </a:p>
        </p:txBody>
      </p:sp>
    </p:spTree>
    <p:extLst>
      <p:ext uri="{BB962C8B-B14F-4D97-AF65-F5344CB8AC3E}">
        <p14:creationId xmlns:p14="http://schemas.microsoft.com/office/powerpoint/2010/main" val="1764943847"/>
      </p:ext>
    </p:extLst>
  </p:cSld>
  <p:clrMapOvr>
    <a:masterClrMapping/>
  </p:clrMapOvr>
  <p:transition>
    <p:zoom/>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normAutofit/>
          </a:bodyPr>
          <a:lstStyle/>
          <a:p>
            <a:r>
              <a:rPr lang="en-US" sz="3200" dirty="0" smtClean="0"/>
              <a:t>Savings from One Semester Shorter TtG</a:t>
            </a:r>
            <a:endParaRPr lang="en-US" sz="3200" dirty="0"/>
          </a:p>
        </p:txBody>
      </p:sp>
    </p:spTree>
    <p:extLst>
      <p:ext uri="{BB962C8B-B14F-4D97-AF65-F5344CB8AC3E}">
        <p14:creationId xmlns:p14="http://schemas.microsoft.com/office/powerpoint/2010/main" val="916456669"/>
      </p:ext>
    </p:extLst>
  </p:cSld>
  <p:clrMapOvr>
    <a:masterClrMapping/>
  </p:clrMapOvr>
  <p:transition>
    <p:zoom/>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Course Repetition Reduction</a:t>
            </a:r>
            <a:endParaRPr lang="en-US" sz="3200" dirty="0"/>
          </a:p>
        </p:txBody>
      </p:sp>
      <p:sp>
        <p:nvSpPr>
          <p:cNvPr id="3" name="Content Placeholder 2"/>
          <p:cNvSpPr>
            <a:spLocks noGrp="1"/>
          </p:cNvSpPr>
          <p:nvPr>
            <p:ph idx="1"/>
          </p:nvPr>
        </p:nvSpPr>
        <p:spPr>
          <a:xfrm>
            <a:off x="0" y="994541"/>
            <a:ext cx="9144000" cy="5299076"/>
          </a:xfrm>
        </p:spPr>
        <p:txBody>
          <a:bodyPr/>
          <a:lstStyle/>
          <a:p>
            <a:r>
              <a:rPr lang="en-US" dirty="0"/>
              <a:t>Each (resident) student reduces course repetition by 1.2 semester units per semester. </a:t>
            </a:r>
          </a:p>
          <a:p>
            <a:endParaRPr lang="en-US" dirty="0"/>
          </a:p>
          <a:p>
            <a:r>
              <a:rPr lang="en-US" dirty="0"/>
              <a:t>CSU saves $16.4 million per year</a:t>
            </a:r>
          </a:p>
          <a:p>
            <a:pPr marL="0" indent="0">
              <a:buNone/>
            </a:pPr>
            <a:endParaRPr lang="en-US" dirty="0"/>
          </a:p>
        </p:txBody>
      </p:sp>
    </p:spTree>
    <p:extLst>
      <p:ext uri="{BB962C8B-B14F-4D97-AF65-F5344CB8AC3E}">
        <p14:creationId xmlns:p14="http://schemas.microsoft.com/office/powerpoint/2010/main" val="1906712486"/>
      </p:ext>
    </p:extLst>
  </p:cSld>
  <p:clrMapOvr>
    <a:masterClrMapping/>
  </p:clrMapOvr>
  <p:transition>
    <p:zoom/>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1743"/>
          </a:xfrm>
        </p:spPr>
        <p:txBody>
          <a:bodyPr/>
          <a:lstStyle/>
          <a:p>
            <a:r>
              <a:rPr lang="en-US" sz="3200" dirty="0" smtClean="0"/>
              <a:t>Flipped Classroom</a:t>
            </a:r>
            <a:endParaRPr lang="en-US" sz="3200" dirty="0"/>
          </a:p>
        </p:txBody>
      </p:sp>
      <p:sp>
        <p:nvSpPr>
          <p:cNvPr id="3" name="Rectangle 2"/>
          <p:cNvSpPr/>
          <p:nvPr/>
        </p:nvSpPr>
        <p:spPr bwMode="auto">
          <a:xfrm>
            <a:off x="3531476" y="3736428"/>
            <a:ext cx="1387366" cy="867104"/>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10" name="Rectangle 9"/>
          <p:cNvSpPr/>
          <p:nvPr/>
        </p:nvSpPr>
        <p:spPr bwMode="auto">
          <a:xfrm>
            <a:off x="2159050" y="3519588"/>
            <a:ext cx="1660636" cy="620110"/>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9" name="Content Placeholder 2"/>
          <p:cNvSpPr txBox="1">
            <a:spLocks/>
          </p:cNvSpPr>
          <p:nvPr/>
        </p:nvSpPr>
        <p:spPr bwMode="auto">
          <a:xfrm>
            <a:off x="0" y="5659827"/>
            <a:ext cx="9144000" cy="819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lvl="2" indent="0">
              <a:buSzPct val="130000"/>
              <a:buFont typeface="Book Antiqua" pitchFamily="18" charset="0"/>
              <a:buNone/>
            </a:pPr>
            <a:r>
              <a:rPr lang="en-US" sz="2400" dirty="0" smtClean="0"/>
              <a:t>longer spent on teaching the basic concepts, but on more value-added activities</a:t>
            </a:r>
          </a:p>
          <a:p>
            <a:pPr marL="0" lvl="2" indent="0">
              <a:buSzPct val="130000"/>
              <a:buFont typeface="Book Antiqua" pitchFamily="18" charset="0"/>
              <a:buNone/>
            </a:pPr>
            <a:endParaRPr lang="en-US" sz="2400" b="1" dirty="0" smtClean="0">
              <a:solidFill>
                <a:srgbClr val="C00000"/>
              </a:solidFill>
            </a:endParaRPr>
          </a:p>
          <a:p>
            <a:pPr marL="914400" lvl="2" indent="0">
              <a:buFont typeface="Book Antiqua" pitchFamily="18" charset="0"/>
              <a:buNone/>
            </a:pPr>
            <a:endParaRPr lang="en-US" dirty="0"/>
          </a:p>
        </p:txBody>
      </p:sp>
      <p:grpSp>
        <p:nvGrpSpPr>
          <p:cNvPr id="4" name="Group 3"/>
          <p:cNvGrpSpPr/>
          <p:nvPr/>
        </p:nvGrpSpPr>
        <p:grpSpPr>
          <a:xfrm>
            <a:off x="299328" y="1024737"/>
            <a:ext cx="5117805" cy="4812825"/>
            <a:chOff x="299328" y="1024737"/>
            <a:chExt cx="5117805" cy="4812825"/>
          </a:xfrm>
        </p:grpSpPr>
        <p:sp>
          <p:nvSpPr>
            <p:cNvPr id="18" name="Content Placeholder 2"/>
            <p:cNvSpPr txBox="1">
              <a:spLocks/>
            </p:cNvSpPr>
            <p:nvPr/>
          </p:nvSpPr>
          <p:spPr bwMode="auto">
            <a:xfrm rot="19646983">
              <a:off x="299328" y="1371575"/>
              <a:ext cx="2632842" cy="99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spcBef>
                  <a:spcPts val="600"/>
                </a:spcBef>
                <a:buFont typeface="Book Antiqua" pitchFamily="18" charset="0"/>
                <a:buNone/>
              </a:pPr>
              <a:r>
                <a:rPr lang="en-US" dirty="0" smtClean="0"/>
                <a:t>Problem solving</a:t>
              </a:r>
            </a:p>
            <a:p>
              <a:pPr marL="0" indent="0">
                <a:spcBef>
                  <a:spcPts val="600"/>
                </a:spcBef>
                <a:buFont typeface="Book Antiqua" pitchFamily="18" charset="0"/>
                <a:buNone/>
              </a:pPr>
              <a:r>
                <a:rPr lang="en-US" dirty="0" smtClean="0"/>
                <a:t>Trouble shouting</a:t>
              </a:r>
            </a:p>
            <a:p>
              <a:pPr marL="457200" lvl="1" indent="0">
                <a:spcBef>
                  <a:spcPts val="600"/>
                </a:spcBef>
                <a:buFont typeface="Book Antiqua" pitchFamily="18" charset="0"/>
                <a:buNone/>
              </a:pPr>
              <a:endParaRPr lang="en-US" dirty="0" smtClean="0"/>
            </a:p>
            <a:p>
              <a:pPr lvl="1"/>
              <a:endParaRPr lang="en-US" dirty="0" smtClean="0"/>
            </a:p>
            <a:p>
              <a:pPr lvl="1"/>
              <a:endParaRPr lang="en-US" dirty="0" smtClean="0"/>
            </a:p>
            <a:p>
              <a:pPr lvl="2"/>
              <a:endParaRPr lang="en-US" sz="2400" dirty="0" smtClean="0"/>
            </a:p>
            <a:p>
              <a:pPr lvl="2"/>
              <a:endParaRPr lang="en-US" dirty="0" smtClean="0"/>
            </a:p>
            <a:p>
              <a:endParaRPr lang="en-US" dirty="0"/>
            </a:p>
          </p:txBody>
        </p:sp>
        <p:sp>
          <p:nvSpPr>
            <p:cNvPr id="19" name="Content Placeholder 2"/>
            <p:cNvSpPr txBox="1">
              <a:spLocks/>
            </p:cNvSpPr>
            <p:nvPr/>
          </p:nvSpPr>
          <p:spPr bwMode="auto">
            <a:xfrm rot="1997942">
              <a:off x="3259644" y="1500614"/>
              <a:ext cx="2157489"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Participation</a:t>
              </a:r>
            </a:p>
            <a:p>
              <a:pPr marL="0" indent="0" algn="ctr">
                <a:spcBef>
                  <a:spcPts val="600"/>
                </a:spcBef>
                <a:buFont typeface="Book Antiqua" pitchFamily="18" charset="0"/>
                <a:buNone/>
              </a:pPr>
              <a:r>
                <a:rPr lang="en-US" dirty="0" smtClean="0"/>
                <a:t>Enhancement</a:t>
              </a:r>
            </a:p>
            <a:p>
              <a:pPr lvl="1"/>
              <a:endParaRPr lang="en-US" dirty="0" smtClean="0"/>
            </a:p>
            <a:p>
              <a:pPr lvl="2"/>
              <a:endParaRPr lang="en-US" sz="2400" dirty="0" smtClean="0"/>
            </a:p>
            <a:p>
              <a:pPr lvl="2"/>
              <a:endParaRPr lang="en-US" dirty="0" smtClean="0"/>
            </a:p>
            <a:p>
              <a:endParaRPr lang="en-US" dirty="0"/>
            </a:p>
          </p:txBody>
        </p:sp>
        <p:sp>
          <p:nvSpPr>
            <p:cNvPr id="20" name="Content Placeholder 2"/>
            <p:cNvSpPr txBox="1">
              <a:spLocks/>
            </p:cNvSpPr>
            <p:nvPr/>
          </p:nvSpPr>
          <p:spPr bwMode="auto">
            <a:xfrm rot="4252758">
              <a:off x="-686767" y="3638279"/>
              <a:ext cx="3021017" cy="843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Real world Apps</a:t>
              </a:r>
            </a:p>
            <a:p>
              <a:pPr marL="0" indent="0" algn="ctr">
                <a:spcBef>
                  <a:spcPts val="600"/>
                </a:spcBef>
                <a:buFont typeface="Book Antiqua" pitchFamily="18" charset="0"/>
                <a:buNone/>
              </a:pPr>
              <a:r>
                <a:rPr lang="en-US" dirty="0" smtClean="0"/>
                <a:t>and </a:t>
              </a:r>
              <a:r>
                <a:rPr lang="en-US" dirty="0"/>
                <a:t>D</a:t>
              </a:r>
              <a:r>
                <a:rPr lang="en-US" dirty="0" smtClean="0"/>
                <a:t>iscussions</a:t>
              </a:r>
            </a:p>
          </p:txBody>
        </p:sp>
        <p:sp>
          <p:nvSpPr>
            <p:cNvPr id="21" name="Content Placeholder 2"/>
            <p:cNvSpPr txBox="1">
              <a:spLocks/>
            </p:cNvSpPr>
            <p:nvPr/>
          </p:nvSpPr>
          <p:spPr bwMode="auto">
            <a:xfrm rot="17349744">
              <a:off x="3478875" y="3546278"/>
              <a:ext cx="2774731" cy="87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Systems-thinking</a:t>
              </a:r>
            </a:p>
            <a:p>
              <a:pPr marL="0" indent="0" algn="ctr">
                <a:spcBef>
                  <a:spcPts val="600"/>
                </a:spcBef>
                <a:buFont typeface="Book Antiqua" pitchFamily="18" charset="0"/>
                <a:buNone/>
              </a:pPr>
              <a:r>
                <a:rPr lang="en-US" dirty="0" smtClean="0"/>
                <a:t>Creative -thinking</a:t>
              </a:r>
            </a:p>
            <a:p>
              <a:pPr lvl="2"/>
              <a:endParaRPr lang="en-US" sz="2400" dirty="0" smtClean="0"/>
            </a:p>
            <a:p>
              <a:pPr lvl="2"/>
              <a:endParaRPr lang="en-US" dirty="0" smtClean="0"/>
            </a:p>
            <a:p>
              <a:endParaRPr lang="en-US" dirty="0"/>
            </a:p>
          </p:txBody>
        </p:sp>
        <p:sp>
          <p:nvSpPr>
            <p:cNvPr id="22" name="Content Placeholder 2"/>
            <p:cNvSpPr txBox="1">
              <a:spLocks/>
            </p:cNvSpPr>
            <p:nvPr/>
          </p:nvSpPr>
          <p:spPr bwMode="auto">
            <a:xfrm>
              <a:off x="1098280" y="4941114"/>
              <a:ext cx="3820561" cy="89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lvl1pPr marL="342900" indent="-342900" algn="l" rtl="0" eaLnBrk="0" fontAlgn="base" hangingPunct="0">
                <a:spcBef>
                  <a:spcPct val="20000"/>
                </a:spcBef>
                <a:spcAft>
                  <a:spcPct val="0"/>
                </a:spcAft>
                <a:buClr>
                  <a:schemeClr val="accent4">
                    <a:lumMod val="10000"/>
                  </a:schemeClr>
                </a:buClr>
                <a:buSzPct val="130000"/>
                <a:buFont typeface="Book Antiqua" pitchFamily="18" charset="0"/>
                <a:buChar char="■"/>
                <a:defRPr sz="2400">
                  <a:solidFill>
                    <a:schemeClr val="accent4">
                      <a:lumMod val="10000"/>
                    </a:schemeClr>
                  </a:solidFill>
                  <a:effectLst/>
                  <a:latin typeface="+mn-lt"/>
                  <a:ea typeface="+mn-ea"/>
                  <a:cs typeface="+mn-cs"/>
                </a:defRPr>
              </a:lvl1pPr>
              <a:lvl2pPr marL="800100" indent="-342900" algn="l" rtl="0" eaLnBrk="0" fontAlgn="base" hangingPunct="0">
                <a:spcBef>
                  <a:spcPct val="20000"/>
                </a:spcBef>
                <a:spcAft>
                  <a:spcPct val="0"/>
                </a:spcAft>
                <a:buClr>
                  <a:schemeClr val="accent4">
                    <a:lumMod val="10000"/>
                  </a:schemeClr>
                </a:buClr>
                <a:buSzPct val="125000"/>
                <a:buFont typeface="Book Antiqua" pitchFamily="18" charset="0"/>
                <a:buChar char="■"/>
                <a:defRPr sz="2200">
                  <a:solidFill>
                    <a:schemeClr val="accent4">
                      <a:lumMod val="10000"/>
                    </a:schemeClr>
                  </a:solidFill>
                  <a:effectLst/>
                  <a:latin typeface="+mn-lt"/>
                </a:defRPr>
              </a:lvl2pPr>
              <a:lvl3pPr marL="1257300" indent="-342900" algn="l" rtl="0" eaLnBrk="0" fontAlgn="base" hangingPunct="0">
                <a:spcBef>
                  <a:spcPct val="20000"/>
                </a:spcBef>
                <a:spcAft>
                  <a:spcPct val="0"/>
                </a:spcAft>
                <a:buClr>
                  <a:schemeClr val="accent4">
                    <a:lumMod val="10000"/>
                  </a:schemeClr>
                </a:buClr>
                <a:buFont typeface="Book Antiqua" pitchFamily="18" charset="0"/>
                <a:buChar char="■"/>
                <a:defRPr sz="2000">
                  <a:solidFill>
                    <a:schemeClr val="accent4">
                      <a:lumMod val="10000"/>
                    </a:schemeClr>
                  </a:solidFill>
                  <a:effectLst/>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a:lstStyle>
            <a:p>
              <a:pPr marL="0" indent="0" algn="ctr">
                <a:spcBef>
                  <a:spcPts val="600"/>
                </a:spcBef>
                <a:buFont typeface="Book Antiqua" pitchFamily="18" charset="0"/>
                <a:buNone/>
              </a:pPr>
              <a:r>
                <a:rPr lang="en-US" dirty="0" smtClean="0"/>
                <a:t>Case studies </a:t>
              </a:r>
            </a:p>
            <a:p>
              <a:pPr marL="0" indent="0" algn="ctr">
                <a:spcBef>
                  <a:spcPts val="600"/>
                </a:spcBef>
                <a:buFont typeface="Book Antiqua" pitchFamily="18" charset="0"/>
                <a:buNone/>
              </a:pPr>
              <a:r>
                <a:rPr lang="en-US" dirty="0" smtClean="0"/>
                <a:t>Web-based Simulation</a:t>
              </a:r>
              <a:endParaRPr lang="en-US" sz="2600" dirty="0" smtClean="0"/>
            </a:p>
            <a:p>
              <a:pPr lvl="2" algn="ctr"/>
              <a:endParaRPr lang="en-US" dirty="0" smtClean="0"/>
            </a:p>
            <a:p>
              <a:pPr algn="ctr"/>
              <a:endParaRPr lang="en-US" dirty="0"/>
            </a:p>
          </p:txBody>
        </p:sp>
        <p:sp>
          <p:nvSpPr>
            <p:cNvPr id="23" name="Regular Pentagon 22"/>
            <p:cNvSpPr/>
            <p:nvPr/>
          </p:nvSpPr>
          <p:spPr bwMode="auto">
            <a:xfrm>
              <a:off x="331026" y="1024737"/>
              <a:ext cx="5044966" cy="4351283"/>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24" name="Regular Pentagon 23"/>
            <p:cNvSpPr/>
            <p:nvPr/>
          </p:nvSpPr>
          <p:spPr bwMode="auto">
            <a:xfrm>
              <a:off x="1098281" y="1774705"/>
              <a:ext cx="3510456" cy="3182175"/>
            </a:xfrm>
            <a:prstGeom prst="pentagon">
              <a:avLst/>
            </a:prstGeom>
            <a:noFill/>
            <a:ln w="7620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grpSp>
      <p:sp>
        <p:nvSpPr>
          <p:cNvPr id="8" name="Content Placeholder 2"/>
          <p:cNvSpPr>
            <a:spLocks noGrp="1"/>
          </p:cNvSpPr>
          <p:nvPr>
            <p:ph idx="1"/>
          </p:nvPr>
        </p:nvSpPr>
        <p:spPr>
          <a:xfrm>
            <a:off x="5912066" y="996948"/>
            <a:ext cx="3231934" cy="4788997"/>
          </a:xfrm>
        </p:spPr>
        <p:txBody>
          <a:bodyPr/>
          <a:lstStyle/>
          <a:p>
            <a:pPr marL="0" lvl="2" indent="0">
              <a:buSzPct val="130000"/>
              <a:buNone/>
            </a:pPr>
            <a:r>
              <a:rPr lang="en-US" sz="2400" dirty="0" smtClean="0">
                <a:hlinkClick r:id="rId3" action="ppaction://hlinkfile"/>
              </a:rPr>
              <a:t>By delivering the </a:t>
            </a:r>
            <a:r>
              <a:rPr lang="en-US" sz="2400" dirty="0" smtClean="0"/>
              <a:t>lectures online using recorded screen captures, the  students are empowered to </a:t>
            </a:r>
            <a:r>
              <a:rPr lang="en-US" sz="2400" b="1" dirty="0" smtClean="0">
                <a:solidFill>
                  <a:srgbClr val="C00000"/>
                </a:solidFill>
              </a:rPr>
              <a:t>stop, rewind, and Fast Forward the professor.  </a:t>
            </a:r>
          </a:p>
          <a:p>
            <a:pPr marL="0" lvl="2" indent="0">
              <a:buSzPct val="130000"/>
              <a:buNone/>
            </a:pPr>
            <a:endParaRPr lang="en-US" sz="2400" dirty="0" smtClean="0"/>
          </a:p>
          <a:p>
            <a:pPr marL="0" lvl="2" indent="0">
              <a:buSzPct val="130000"/>
              <a:buNone/>
            </a:pPr>
            <a:r>
              <a:rPr lang="en-US" sz="2400" dirty="0" smtClean="0"/>
              <a:t>This is an excellent learning power. </a:t>
            </a:r>
          </a:p>
          <a:p>
            <a:pPr marL="0" lvl="2" indent="0">
              <a:buSzPct val="130000"/>
              <a:buNone/>
            </a:pPr>
            <a:r>
              <a:rPr lang="en-US" sz="2400" dirty="0" smtClean="0"/>
              <a:t>Class time is no</a:t>
            </a:r>
            <a:endParaRPr lang="en-US" dirty="0">
              <a:effectLst/>
            </a:endParaRPr>
          </a:p>
        </p:txBody>
      </p:sp>
    </p:spTree>
    <p:extLst>
      <p:ext uri="{BB962C8B-B14F-4D97-AF65-F5344CB8AC3E}">
        <p14:creationId xmlns:p14="http://schemas.microsoft.com/office/powerpoint/2010/main" val="1642902416"/>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xit" presetSubtype="0" fill="hold" grpId="0" nodeType="withEffect">
                                  <p:stCondLst>
                                    <p:cond delay="0"/>
                                  </p:stCondLst>
                                  <p:childTnLst>
                                    <p:animEffect transition="out" filter="dissolve">
                                      <p:cBhvr>
                                        <p:cTn id="6" dur="500"/>
                                        <p:tgtEl>
                                          <p:spTgt spid="8">
                                            <p:txEl>
                                              <p:pRg st="0" end="0"/>
                                            </p:txEl>
                                          </p:spTgt>
                                        </p:tgtEl>
                                      </p:cBhvr>
                                    </p:animEffect>
                                    <p:set>
                                      <p:cBhvr>
                                        <p:cTn id="7" dur="1" fill="hold">
                                          <p:stCondLst>
                                            <p:cond delay="499"/>
                                          </p:stCondLst>
                                        </p:cTn>
                                        <p:tgtEl>
                                          <p:spTgt spid="8">
                                            <p:txEl>
                                              <p:pRg st="0" end="0"/>
                                            </p:txEl>
                                          </p:spTgt>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8">
                                            <p:txEl>
                                              <p:pRg st="2" end="2"/>
                                            </p:txEl>
                                          </p:spTgt>
                                        </p:tgtEl>
                                      </p:cBhvr>
                                    </p:animEffect>
                                    <p:set>
                                      <p:cBhvr>
                                        <p:cTn id="10" dur="1" fill="hold">
                                          <p:stCondLst>
                                            <p:cond delay="499"/>
                                          </p:stCondLst>
                                        </p:cTn>
                                        <p:tgtEl>
                                          <p:spTgt spid="8">
                                            <p:txEl>
                                              <p:pRg st="2" end="2"/>
                                            </p:txEl>
                                          </p:spTgt>
                                        </p:tgtEl>
                                        <p:attrNameLst>
                                          <p:attrName>style.visibility</p:attrName>
                                        </p:attrNameLst>
                                      </p:cBhvr>
                                      <p:to>
                                        <p:strVal val="hidden"/>
                                      </p:to>
                                    </p:set>
                                  </p:childTnLst>
                                </p:cTn>
                              </p:par>
                              <p:par>
                                <p:cTn id="11" presetID="9" presetClass="exit" presetSubtype="0" fill="hold" grpId="0" nodeType="withEffect">
                                  <p:stCondLst>
                                    <p:cond delay="0"/>
                                  </p:stCondLst>
                                  <p:childTnLst>
                                    <p:animEffect transition="out" filter="dissolve">
                                      <p:cBhvr>
                                        <p:cTn id="12" dur="500"/>
                                        <p:tgtEl>
                                          <p:spTgt spid="8">
                                            <p:txEl>
                                              <p:pRg st="3" end="3"/>
                                            </p:txEl>
                                          </p:spTgt>
                                        </p:tgtEl>
                                      </p:cBhvr>
                                    </p:animEffect>
                                    <p:set>
                                      <p:cBhvr>
                                        <p:cTn id="13" dur="1" fill="hold">
                                          <p:stCondLst>
                                            <p:cond delay="499"/>
                                          </p:stCondLst>
                                        </p:cTn>
                                        <p:tgtEl>
                                          <p:spTgt spid="8">
                                            <p:txEl>
                                              <p:pRg st="3" end="3"/>
                                            </p:txEl>
                                          </p:spTgt>
                                        </p:tgtEl>
                                        <p:attrNameLst>
                                          <p:attrName>style.visibility</p:attrName>
                                        </p:attrNameLst>
                                      </p:cBhvr>
                                      <p:to>
                                        <p:strVal val="hidden"/>
                                      </p:to>
                                    </p:set>
                                  </p:childTnLst>
                                </p:cTn>
                              </p:par>
                              <p:par>
                                <p:cTn id="14" presetID="9" presetClass="exit" presetSubtype="0" fill="hold" grpId="0" nodeType="withEffect">
                                  <p:stCondLst>
                                    <p:cond delay="0"/>
                                  </p:stCondLst>
                                  <p:childTnLst>
                                    <p:animEffect transition="out" filter="dissolve">
                                      <p:cBhvr>
                                        <p:cTn id="15" dur="500"/>
                                        <p:tgtEl>
                                          <p:spTgt spid="9"/>
                                        </p:tgtEl>
                                      </p:cBhvr>
                                    </p:animEffect>
                                    <p:set>
                                      <p:cBhvr>
                                        <p:cTn id="1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09299" cy="878681"/>
          </a:xfrm>
        </p:spPr>
        <p:txBody>
          <a:bodyPr/>
          <a:lstStyle/>
          <a:p>
            <a:r>
              <a:rPr lang="en-US" sz="3200" dirty="0" smtClean="0"/>
              <a:t>Retention Rate vs.  Variety</a:t>
            </a:r>
            <a:endParaRPr lang="en-US" sz="3200" dirty="0"/>
          </a:p>
        </p:txBody>
      </p:sp>
      <p:sp>
        <p:nvSpPr>
          <p:cNvPr id="6" name="TextBox 5"/>
          <p:cNvSpPr txBox="1"/>
          <p:nvPr/>
        </p:nvSpPr>
        <p:spPr>
          <a:xfrm rot="16200000">
            <a:off x="-297988" y="3600048"/>
            <a:ext cx="1087156" cy="430887"/>
          </a:xfrm>
          <a:prstGeom prst="rect">
            <a:avLst/>
          </a:prstGeom>
          <a:noFill/>
        </p:spPr>
        <p:txBody>
          <a:bodyPr wrap="none" rtlCol="0">
            <a:spAutoFit/>
          </a:bodyPr>
          <a:lstStyle/>
          <a:p>
            <a:r>
              <a:rPr lang="en-US" dirty="0" smtClean="0">
                <a:solidFill>
                  <a:schemeClr val="accent4">
                    <a:lumMod val="10000"/>
                  </a:schemeClr>
                </a:solidFill>
                <a:effectLst/>
              </a:rPr>
              <a:t>Variety</a:t>
            </a:r>
            <a:endParaRPr lang="en-US" dirty="0">
              <a:solidFill>
                <a:schemeClr val="accent4">
                  <a:lumMod val="10000"/>
                </a:schemeClr>
              </a:solidFill>
              <a:effectLst/>
            </a:endParaRPr>
          </a:p>
        </p:txBody>
      </p:sp>
      <p:sp>
        <p:nvSpPr>
          <p:cNvPr id="7" name="TextBox 6"/>
          <p:cNvSpPr txBox="1"/>
          <p:nvPr/>
        </p:nvSpPr>
        <p:spPr>
          <a:xfrm>
            <a:off x="413901" y="6041531"/>
            <a:ext cx="2733441" cy="430887"/>
          </a:xfrm>
          <a:prstGeom prst="rect">
            <a:avLst/>
          </a:prstGeom>
          <a:noFill/>
        </p:spPr>
        <p:txBody>
          <a:bodyPr wrap="none" rtlCol="0">
            <a:spAutoFit/>
          </a:bodyPr>
          <a:lstStyle/>
          <a:p>
            <a:r>
              <a:rPr lang="en-US" dirty="0" smtClean="0">
                <a:solidFill>
                  <a:srgbClr val="000000"/>
                </a:solidFill>
                <a:effectLst/>
              </a:rPr>
              <a:t>Retention Rate (RR)</a:t>
            </a:r>
            <a:endParaRPr lang="en-US" dirty="0">
              <a:solidFill>
                <a:srgbClr val="000000"/>
              </a:solidFill>
              <a:effectLst/>
            </a:endParaRPr>
          </a:p>
        </p:txBody>
      </p:sp>
      <p:cxnSp>
        <p:nvCxnSpPr>
          <p:cNvPr id="11" name="Straight Connector 10"/>
          <p:cNvCxnSpPr/>
          <p:nvPr/>
        </p:nvCxnSpPr>
        <p:spPr bwMode="auto">
          <a:xfrm>
            <a:off x="631803" y="1429063"/>
            <a:ext cx="0" cy="456506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2" name="Straight Connector 61"/>
          <p:cNvCxnSpPr/>
          <p:nvPr/>
        </p:nvCxnSpPr>
        <p:spPr bwMode="auto">
          <a:xfrm>
            <a:off x="617320" y="345364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p:nvPr/>
        </p:nvCxnSpPr>
        <p:spPr bwMode="auto">
          <a:xfrm>
            <a:off x="599704" y="2117667"/>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Oval 2"/>
          <p:cNvSpPr/>
          <p:nvPr/>
        </p:nvSpPr>
        <p:spPr bwMode="auto">
          <a:xfrm>
            <a:off x="4238387" y="4772725"/>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grpSp>
        <p:nvGrpSpPr>
          <p:cNvPr id="8" name="Group 7"/>
          <p:cNvGrpSpPr/>
          <p:nvPr/>
        </p:nvGrpSpPr>
        <p:grpSpPr>
          <a:xfrm>
            <a:off x="587848" y="5809995"/>
            <a:ext cx="7657507" cy="208005"/>
            <a:chOff x="903169" y="5809995"/>
            <a:chExt cx="5692211" cy="208005"/>
          </a:xfrm>
        </p:grpSpPr>
        <p:cxnSp>
          <p:nvCxnSpPr>
            <p:cNvPr id="13" name="Straight Connector 12"/>
            <p:cNvCxnSpPr/>
            <p:nvPr/>
          </p:nvCxnSpPr>
          <p:spPr bwMode="auto">
            <a:xfrm flipH="1">
              <a:off x="903169" y="5991728"/>
              <a:ext cx="5692211"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p:cNvCxnSpPr/>
            <p:nvPr/>
          </p:nvCxnSpPr>
          <p:spPr bwMode="auto">
            <a:xfrm>
              <a:off x="1513496" y="5810009"/>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p:cNvCxnSpPr/>
            <p:nvPr/>
          </p:nvCxnSpPr>
          <p:spPr bwMode="auto">
            <a:xfrm>
              <a:off x="2107344"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5" name="Straight Connector 84"/>
            <p:cNvCxnSpPr/>
            <p:nvPr/>
          </p:nvCxnSpPr>
          <p:spPr bwMode="auto">
            <a:xfrm>
              <a:off x="270119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7" name="Straight Connector 86"/>
            <p:cNvCxnSpPr/>
            <p:nvPr/>
          </p:nvCxnSpPr>
          <p:spPr bwMode="auto">
            <a:xfrm>
              <a:off x="3253002"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p:cNvCxnSpPr/>
            <p:nvPr/>
          </p:nvCxnSpPr>
          <p:spPr bwMode="auto">
            <a:xfrm>
              <a:off x="3810072" y="582051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p:cNvCxnSpPr/>
            <p:nvPr/>
          </p:nvCxnSpPr>
          <p:spPr bwMode="auto">
            <a:xfrm>
              <a:off x="4372388" y="581525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p:cNvCxnSpPr/>
            <p:nvPr/>
          </p:nvCxnSpPr>
          <p:spPr bwMode="auto">
            <a:xfrm>
              <a:off x="4934704" y="5809995"/>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5" name="Straight Connector 94"/>
            <p:cNvCxnSpPr/>
            <p:nvPr/>
          </p:nvCxnSpPr>
          <p:spPr bwMode="auto">
            <a:xfrm>
              <a:off x="6048830"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p:cNvCxnSpPr/>
            <p:nvPr/>
          </p:nvCxnSpPr>
          <p:spPr bwMode="auto">
            <a:xfrm>
              <a:off x="5481254" y="582050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p:cNvCxnSpPr/>
            <p:nvPr/>
          </p:nvCxnSpPr>
          <p:spPr bwMode="auto">
            <a:xfrm>
              <a:off x="6595380" y="5815241"/>
              <a:ext cx="0" cy="197485"/>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00" name="Straight Connector 99"/>
          <p:cNvCxnSpPr/>
          <p:nvPr/>
        </p:nvCxnSpPr>
        <p:spPr bwMode="auto">
          <a:xfrm>
            <a:off x="627826" y="4788492"/>
            <a:ext cx="152400" cy="0"/>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Oval 101"/>
          <p:cNvSpPr/>
          <p:nvPr/>
        </p:nvSpPr>
        <p:spPr bwMode="auto">
          <a:xfrm>
            <a:off x="5738252" y="3270207"/>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47" name="Straight Connector 46"/>
          <p:cNvCxnSpPr/>
          <p:nvPr/>
        </p:nvCxnSpPr>
        <p:spPr bwMode="auto">
          <a:xfrm flipH="1">
            <a:off x="4490635" y="3453642"/>
            <a:ext cx="1520678" cy="1502723"/>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6" name="Oval 105"/>
          <p:cNvSpPr/>
          <p:nvPr/>
        </p:nvSpPr>
        <p:spPr bwMode="auto">
          <a:xfrm>
            <a:off x="6422282" y="1750386"/>
            <a:ext cx="504497" cy="367281"/>
          </a:xfrm>
          <a:prstGeom prst="ellipse">
            <a:avLst/>
          </a:prstGeom>
          <a:solidFill>
            <a:schemeClr val="accent3">
              <a:lumMod val="50000"/>
            </a:schemeClr>
          </a:solidFill>
          <a:ln w="57150" cap="flat" cmpd="sng" algn="ctr">
            <a:solidFill>
              <a:schemeClr val="accent4">
                <a:lumMod val="1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solidFill>
                  <a:srgbClr val="000000"/>
                </a:solidFill>
              </a:ln>
              <a:solidFill>
                <a:schemeClr val="tx1"/>
              </a:solidFill>
              <a:effectLst>
                <a:outerShdw blurRad="38100" dist="38100" dir="2700000" algn="tl">
                  <a:srgbClr val="000000">
                    <a:alpha val="43137"/>
                  </a:srgbClr>
                </a:outerShdw>
              </a:effectLst>
              <a:latin typeface="MS Reference Serif" pitchFamily="18" charset="0"/>
            </a:endParaRPr>
          </a:p>
        </p:txBody>
      </p:sp>
      <p:cxnSp>
        <p:nvCxnSpPr>
          <p:cNvPr id="110" name="Straight Connector 109"/>
          <p:cNvCxnSpPr/>
          <p:nvPr/>
        </p:nvCxnSpPr>
        <p:spPr bwMode="auto">
          <a:xfrm flipH="1">
            <a:off x="5990500" y="1934026"/>
            <a:ext cx="684030" cy="1519821"/>
          </a:xfrm>
          <a:prstGeom prst="line">
            <a:avLst/>
          </a:prstGeom>
          <a:solidFill>
            <a:schemeClr val="accent1"/>
          </a:solidFill>
          <a:ln w="57150" cap="flat" cmpd="sng" algn="ctr">
            <a:solidFill>
              <a:schemeClr val="accent4">
                <a:lumMod val="1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 name="TextBox 40"/>
          <p:cNvSpPr txBox="1"/>
          <p:nvPr/>
        </p:nvSpPr>
        <p:spPr>
          <a:xfrm>
            <a:off x="4082884" y="5941493"/>
            <a:ext cx="737702" cy="430887"/>
          </a:xfrm>
          <a:prstGeom prst="rect">
            <a:avLst/>
          </a:prstGeom>
          <a:noFill/>
        </p:spPr>
        <p:txBody>
          <a:bodyPr wrap="none" rtlCol="0">
            <a:spAutoFit/>
          </a:bodyPr>
          <a:lstStyle/>
          <a:p>
            <a:r>
              <a:rPr lang="en-US" dirty="0" smtClean="0">
                <a:solidFill>
                  <a:srgbClr val="000000"/>
                </a:solidFill>
                <a:effectLst/>
              </a:rPr>
              <a:t>50%</a:t>
            </a:r>
            <a:endParaRPr lang="en-US" dirty="0">
              <a:solidFill>
                <a:srgbClr val="000000"/>
              </a:solidFill>
              <a:effectLst/>
            </a:endParaRPr>
          </a:p>
        </p:txBody>
      </p:sp>
      <p:sp>
        <p:nvSpPr>
          <p:cNvPr id="42" name="TextBox 41"/>
          <p:cNvSpPr txBox="1"/>
          <p:nvPr/>
        </p:nvSpPr>
        <p:spPr>
          <a:xfrm>
            <a:off x="4891846" y="5999297"/>
            <a:ext cx="748923" cy="430887"/>
          </a:xfrm>
          <a:prstGeom prst="rect">
            <a:avLst/>
          </a:prstGeom>
          <a:noFill/>
        </p:spPr>
        <p:txBody>
          <a:bodyPr wrap="none" rtlCol="0">
            <a:spAutoFit/>
          </a:bodyPr>
          <a:lstStyle/>
          <a:p>
            <a:r>
              <a:rPr lang="en-US" dirty="0" smtClean="0">
                <a:solidFill>
                  <a:srgbClr val="000000"/>
                </a:solidFill>
                <a:effectLst/>
              </a:rPr>
              <a:t>60%</a:t>
            </a:r>
            <a:endParaRPr lang="en-US" dirty="0">
              <a:solidFill>
                <a:srgbClr val="000000"/>
              </a:solidFill>
              <a:effectLst/>
            </a:endParaRPr>
          </a:p>
        </p:txBody>
      </p:sp>
      <p:sp>
        <p:nvSpPr>
          <p:cNvPr id="43" name="TextBox 42"/>
          <p:cNvSpPr txBox="1"/>
          <p:nvPr/>
        </p:nvSpPr>
        <p:spPr>
          <a:xfrm>
            <a:off x="5636689" y="5963327"/>
            <a:ext cx="729687" cy="430887"/>
          </a:xfrm>
          <a:prstGeom prst="rect">
            <a:avLst/>
          </a:prstGeom>
          <a:noFill/>
        </p:spPr>
        <p:txBody>
          <a:bodyPr wrap="none" rtlCol="0">
            <a:spAutoFit/>
          </a:bodyPr>
          <a:lstStyle/>
          <a:p>
            <a:r>
              <a:rPr lang="en-US" dirty="0" smtClean="0">
                <a:solidFill>
                  <a:srgbClr val="000000"/>
                </a:solidFill>
                <a:effectLst/>
              </a:rPr>
              <a:t>70%</a:t>
            </a:r>
            <a:endParaRPr lang="en-US" dirty="0">
              <a:solidFill>
                <a:srgbClr val="000000"/>
              </a:solidFill>
              <a:effectLst/>
            </a:endParaRPr>
          </a:p>
        </p:txBody>
      </p:sp>
      <p:sp>
        <p:nvSpPr>
          <p:cNvPr id="44" name="TextBox 43"/>
          <p:cNvSpPr txBox="1"/>
          <p:nvPr/>
        </p:nvSpPr>
        <p:spPr>
          <a:xfrm>
            <a:off x="6368096" y="5994232"/>
            <a:ext cx="756938" cy="430887"/>
          </a:xfrm>
          <a:prstGeom prst="rect">
            <a:avLst/>
          </a:prstGeom>
          <a:noFill/>
        </p:spPr>
        <p:txBody>
          <a:bodyPr wrap="none" rtlCol="0">
            <a:spAutoFit/>
          </a:bodyPr>
          <a:lstStyle/>
          <a:p>
            <a:r>
              <a:rPr lang="en-US" dirty="0" smtClean="0">
                <a:solidFill>
                  <a:srgbClr val="000000"/>
                </a:solidFill>
                <a:effectLst/>
              </a:rPr>
              <a:t>80%</a:t>
            </a:r>
            <a:endParaRPr lang="en-US" dirty="0">
              <a:solidFill>
                <a:srgbClr val="000000"/>
              </a:solidFill>
              <a:effectLst/>
            </a:endParaRPr>
          </a:p>
        </p:txBody>
      </p:sp>
      <p:sp>
        <p:nvSpPr>
          <p:cNvPr id="45" name="TextBox 44"/>
          <p:cNvSpPr txBox="1"/>
          <p:nvPr/>
        </p:nvSpPr>
        <p:spPr>
          <a:xfrm>
            <a:off x="7163578" y="5947520"/>
            <a:ext cx="748923" cy="430887"/>
          </a:xfrm>
          <a:prstGeom prst="rect">
            <a:avLst/>
          </a:prstGeom>
          <a:noFill/>
        </p:spPr>
        <p:txBody>
          <a:bodyPr wrap="none" rtlCol="0">
            <a:spAutoFit/>
          </a:bodyPr>
          <a:lstStyle/>
          <a:p>
            <a:r>
              <a:rPr lang="en-US" dirty="0" smtClean="0">
                <a:solidFill>
                  <a:srgbClr val="000000"/>
                </a:solidFill>
                <a:effectLst/>
              </a:rPr>
              <a:t>90%</a:t>
            </a:r>
            <a:endParaRPr lang="en-US" dirty="0">
              <a:solidFill>
                <a:srgbClr val="000000"/>
              </a:solidFill>
              <a:effectLst/>
            </a:endParaRPr>
          </a:p>
        </p:txBody>
      </p:sp>
      <p:sp>
        <p:nvSpPr>
          <p:cNvPr id="46" name="TextBox 45"/>
          <p:cNvSpPr txBox="1"/>
          <p:nvPr/>
        </p:nvSpPr>
        <p:spPr>
          <a:xfrm>
            <a:off x="3373338" y="5946934"/>
            <a:ext cx="747320" cy="430887"/>
          </a:xfrm>
          <a:prstGeom prst="rect">
            <a:avLst/>
          </a:prstGeom>
          <a:noFill/>
        </p:spPr>
        <p:txBody>
          <a:bodyPr wrap="none" rtlCol="0">
            <a:spAutoFit/>
          </a:bodyPr>
          <a:lstStyle/>
          <a:p>
            <a:r>
              <a:rPr lang="en-US" dirty="0" smtClean="0">
                <a:solidFill>
                  <a:srgbClr val="000000"/>
                </a:solidFill>
                <a:effectLst/>
              </a:rPr>
              <a:t>40%</a:t>
            </a:r>
            <a:endParaRPr lang="en-US" dirty="0">
              <a:solidFill>
                <a:srgbClr val="000000"/>
              </a:solidFill>
              <a:effectLst/>
            </a:endParaRPr>
          </a:p>
        </p:txBody>
      </p:sp>
    </p:spTree>
    <p:extLst>
      <p:ext uri="{BB962C8B-B14F-4D97-AF65-F5344CB8AC3E}">
        <p14:creationId xmlns:p14="http://schemas.microsoft.com/office/powerpoint/2010/main" val="2081243765"/>
      </p:ext>
    </p:extLst>
  </p:cSld>
  <p:clrMapOvr>
    <a:masterClrMapping/>
  </p:clrMapOvr>
  <p:transition>
    <p:zoom/>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14387"/>
          </a:xfrm>
        </p:spPr>
        <p:txBody>
          <a:bodyPr/>
          <a:lstStyle/>
          <a:p>
            <a:r>
              <a:rPr lang="en-US" sz="3200" dirty="0" smtClean="0"/>
              <a:t>Flipped Classroom Has All the Competing Edges of Traditional, Hybrid, and Online Courses</a:t>
            </a:r>
            <a:endParaRPr lang="en-US" sz="3200" dirty="0"/>
          </a:p>
        </p:txBody>
      </p:sp>
      <p:sp>
        <p:nvSpPr>
          <p:cNvPr id="3" name="Content Placeholder 2"/>
          <p:cNvSpPr>
            <a:spLocks noGrp="1"/>
          </p:cNvSpPr>
          <p:nvPr>
            <p:ph idx="1"/>
          </p:nvPr>
        </p:nvSpPr>
        <p:spPr>
          <a:xfrm>
            <a:off x="290286" y="1104900"/>
            <a:ext cx="8853714" cy="5299076"/>
          </a:xfrm>
        </p:spPr>
        <p:txBody>
          <a:bodyPr/>
          <a:lstStyle/>
          <a:p>
            <a:r>
              <a:rPr lang="en-US" dirty="0"/>
              <a:t>In order for a flipped classroom to outperform its substitutes it need to at least have all online and hybrid capabilities. </a:t>
            </a:r>
          </a:p>
          <a:p>
            <a:r>
              <a:rPr lang="en-US" dirty="0"/>
              <a:t>Four competing edges of a successful course is clear, consistent, high expectations,   just in time  support,  continual assessment (early feedback and understand secret of early effective warning system warning on performance and how to improve) ,  student engagement social engagement collaborative teaching</a:t>
            </a:r>
          </a:p>
          <a:p>
            <a:endParaRPr lang="en-US" dirty="0"/>
          </a:p>
        </p:txBody>
      </p:sp>
    </p:spTree>
    <p:extLst>
      <p:ext uri="{BB962C8B-B14F-4D97-AF65-F5344CB8AC3E}">
        <p14:creationId xmlns:p14="http://schemas.microsoft.com/office/powerpoint/2010/main" val="3303200771"/>
      </p:ext>
    </p:extLst>
  </p:cSld>
  <p:clrMapOvr>
    <a:masterClrMapping/>
  </p:clrMapOvr>
  <p:transition>
    <p:zoom/>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09299" cy="878681"/>
          </a:xfrm>
        </p:spPr>
        <p:txBody>
          <a:bodyPr/>
          <a:lstStyle/>
          <a:p>
            <a:r>
              <a:rPr lang="en-US" sz="3200" dirty="0" smtClean="0"/>
              <a:t>The Total Flipped Classroom System</a:t>
            </a:r>
            <a:endParaRPr lang="en-US" sz="3200"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883" y="1010539"/>
            <a:ext cx="7893296" cy="5372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74887"/>
      </p:ext>
    </p:extLst>
  </p:cSld>
  <p:clrMapOvr>
    <a:masterClrMapping/>
  </p:clrMapOvr>
  <p:transition>
    <p:zoom/>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972464"/>
          </a:xfrm>
          <a:noFill/>
          <a:ln/>
        </p:spPr>
        <p:txBody>
          <a:bodyPr/>
          <a:lstStyle/>
          <a:p>
            <a:pPr algn="l"/>
            <a:r>
              <a:rPr lang="en-US" sz="3200" dirty="0" smtClean="0">
                <a:solidFill>
                  <a:schemeClr val="accent5">
                    <a:lumMod val="10000"/>
                  </a:schemeClr>
                </a:solidFill>
                <a:effectLst/>
              </a:rPr>
              <a:t>From 2 dimensional space of Quality-Cost to one dimensional space of Quality/Cost</a:t>
            </a:r>
            <a:endParaRPr lang="en-US" sz="3200" dirty="0">
              <a:solidFill>
                <a:schemeClr val="accent5">
                  <a:lumMod val="10000"/>
                </a:schemeClr>
              </a:solidFill>
              <a:effectLst/>
            </a:endParaRPr>
          </a:p>
        </p:txBody>
      </p:sp>
      <p:sp>
        <p:nvSpPr>
          <p:cNvPr id="2" name="Rectangle 1"/>
          <p:cNvSpPr/>
          <p:nvPr/>
        </p:nvSpPr>
        <p:spPr>
          <a:xfrm>
            <a:off x="0" y="1098588"/>
            <a:ext cx="9144000" cy="5124480"/>
          </a:xfrm>
          <a:prstGeom prst="rect">
            <a:avLst/>
          </a:prstGeom>
        </p:spPr>
        <p:txBody>
          <a:bodyPr wrap="square">
            <a:spAutoFit/>
          </a:bodyPr>
          <a:lstStyle/>
          <a:p>
            <a:pPr algn="l">
              <a:spcAft>
                <a:spcPts val="600"/>
              </a:spcAft>
            </a:pPr>
            <a:r>
              <a:rPr lang="en-US" sz="2400" dirty="0" smtClean="0">
                <a:solidFill>
                  <a:schemeClr val="accent4">
                    <a:lumMod val="10000"/>
                  </a:schemeClr>
                </a:solidFill>
                <a:effectLst/>
                <a:latin typeface="+mn-lt"/>
              </a:rPr>
              <a:t>Based on the subjective evaluation  of about 1000 SOM306 students we reached to the conclusion that the quality of the resources and learning processes of a world class institute such as Stanford is twice of that of CSUN. We can argue this. You may believe it is more or less. So please give me your numbers.  </a:t>
            </a:r>
          </a:p>
          <a:p>
            <a:pPr algn="l">
              <a:spcAft>
                <a:spcPts val="600"/>
              </a:spcAft>
            </a:pPr>
            <a:r>
              <a:rPr lang="en-US" sz="2400" dirty="0" smtClean="0">
                <a:solidFill>
                  <a:schemeClr val="accent4">
                    <a:lumMod val="10000"/>
                  </a:schemeClr>
                </a:solidFill>
                <a:effectLst/>
                <a:latin typeface="+mn-lt"/>
              </a:rPr>
              <a:t>At the same time., I am working on quantifying this. So if you have sources of data that we can help to quantify this let me know. Thanks.</a:t>
            </a:r>
          </a:p>
          <a:p>
            <a:pPr algn="l">
              <a:spcAft>
                <a:spcPts val="600"/>
              </a:spcAft>
            </a:pPr>
            <a:r>
              <a:rPr lang="en-US" sz="2400" dirty="0" smtClean="0">
                <a:solidFill>
                  <a:schemeClr val="accent4">
                    <a:lumMod val="10000"/>
                  </a:schemeClr>
                </a:solidFill>
                <a:effectLst/>
                <a:latin typeface="+mn-lt"/>
              </a:rPr>
              <a:t>Based on the tuition  and its related fees we reached to the conclusion that the cost efficiency of CSUN is 6 times of that of Stanford.</a:t>
            </a:r>
          </a:p>
          <a:p>
            <a:pPr algn="l">
              <a:spcAft>
                <a:spcPts val="600"/>
              </a:spcAft>
            </a:pPr>
            <a:r>
              <a:rPr lang="en-US" sz="2400" dirty="0" smtClean="0">
                <a:solidFill>
                  <a:schemeClr val="accent4">
                    <a:lumMod val="10000"/>
                  </a:schemeClr>
                </a:solidFill>
                <a:effectLst/>
                <a:latin typeface="+mn-lt"/>
              </a:rPr>
              <a:t>We then can conclude that quality to cost for CSUN is 3 times of that of Stanford. </a:t>
            </a:r>
            <a:endParaRPr lang="en-US" sz="2400" dirty="0">
              <a:solidFill>
                <a:schemeClr val="accent4">
                  <a:lumMod val="10000"/>
                </a:schemeClr>
              </a:solidFill>
              <a:effectLst/>
              <a:latin typeface="+mn-lt"/>
            </a:endParaRPr>
          </a:p>
        </p:txBody>
      </p:sp>
    </p:spTree>
    <p:extLst>
      <p:ext uri="{BB962C8B-B14F-4D97-AF65-F5344CB8AC3E}">
        <p14:creationId xmlns:p14="http://schemas.microsoft.com/office/powerpoint/2010/main" val="3573670951"/>
      </p:ext>
    </p:extLst>
  </p:cSld>
  <p:clrMapOvr>
    <a:masterClrMapping/>
  </p:clrMapOvr>
  <p:transition>
    <p:zoom/>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73534"/>
            <a:ext cx="9144001" cy="6784466"/>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a:solidFill>
                <a:schemeClr val="accent5">
                  <a:lumMod val="10000"/>
                </a:schemeClr>
              </a:solidFill>
              <a:effectLst/>
            </a:endParaRPr>
          </a:p>
        </p:txBody>
      </p:sp>
      <p:sp>
        <p:nvSpPr>
          <p:cNvPr id="2" name="Rectangle 1"/>
          <p:cNvSpPr/>
          <p:nvPr/>
        </p:nvSpPr>
        <p:spPr>
          <a:xfrm>
            <a:off x="-1" y="698221"/>
            <a:ext cx="8924925" cy="1775614"/>
          </a:xfrm>
          <a:prstGeom prst="rect">
            <a:avLst/>
          </a:prstGeom>
        </p:spPr>
        <p:txBody>
          <a:bodyPr wrap="square">
            <a:spAutoFit/>
          </a:bodyPr>
          <a:lstStyle/>
          <a:p>
            <a:pPr marL="0" marR="0">
              <a:lnSpc>
                <a:spcPct val="107000"/>
              </a:lnSpc>
              <a:spcBef>
                <a:spcPts val="0"/>
              </a:spcBef>
              <a:spcAft>
                <a:spcPts val="800"/>
              </a:spcAft>
            </a:pP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2"/>
              </a:rPr>
              <a:t>http://siteresources.worldbank.org/INTAFRREGTOPTEIA/Resources/acad_qual_rank_guide.pdf</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2400" u="sng"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https://www.google.com/#q=How+can+I+measure+quality+of+undergraduate+business+schools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2710829" y="5288340"/>
            <a:ext cx="6433171" cy="1569660"/>
          </a:xfrm>
          <a:prstGeom prst="rect">
            <a:avLst/>
          </a:prstGeom>
          <a:noFill/>
        </p:spPr>
        <p:txBody>
          <a:bodyPr wrap="none" rtlCol="0">
            <a:spAutoFit/>
          </a:bodyPr>
          <a:lstStyle/>
          <a:p>
            <a:pPr algn="r"/>
            <a:r>
              <a:rPr lang="en-US" sz="2400" i="1" dirty="0">
                <a:solidFill>
                  <a:schemeClr val="accent5">
                    <a:lumMod val="10000"/>
                  </a:schemeClr>
                </a:solidFill>
                <a:effectLst/>
              </a:rPr>
              <a:t>Count what is countable. </a:t>
            </a:r>
            <a:endParaRPr lang="en-US" sz="2400" dirty="0">
              <a:solidFill>
                <a:schemeClr val="accent5">
                  <a:lumMod val="10000"/>
                </a:schemeClr>
              </a:solidFill>
              <a:effectLst/>
            </a:endParaRPr>
          </a:p>
          <a:p>
            <a:pPr algn="r"/>
            <a:r>
              <a:rPr lang="en-US" sz="2400" i="1" dirty="0">
                <a:solidFill>
                  <a:schemeClr val="accent5">
                    <a:lumMod val="10000"/>
                  </a:schemeClr>
                </a:solidFill>
                <a:effectLst/>
              </a:rPr>
              <a:t>Measure what is measurable.  </a:t>
            </a:r>
            <a:endParaRPr lang="en-US" sz="2400" dirty="0">
              <a:solidFill>
                <a:schemeClr val="accent5">
                  <a:lumMod val="10000"/>
                </a:schemeClr>
              </a:solidFill>
              <a:effectLst/>
            </a:endParaRPr>
          </a:p>
          <a:p>
            <a:pPr algn="r"/>
            <a:r>
              <a:rPr lang="en-US" sz="2400" i="1" dirty="0">
                <a:solidFill>
                  <a:schemeClr val="accent5">
                    <a:lumMod val="10000"/>
                  </a:schemeClr>
                </a:solidFill>
                <a:effectLst/>
              </a:rPr>
              <a:t>What is not measurable, make it measurable.</a:t>
            </a:r>
            <a:endParaRPr lang="en-US" sz="2400" dirty="0">
              <a:solidFill>
                <a:schemeClr val="accent5">
                  <a:lumMod val="10000"/>
                </a:schemeClr>
              </a:solidFill>
              <a:effectLst/>
            </a:endParaRPr>
          </a:p>
          <a:p>
            <a:pPr algn="r"/>
            <a:r>
              <a:rPr lang="en-US" sz="2400" i="1" dirty="0">
                <a:solidFill>
                  <a:schemeClr val="accent5">
                    <a:lumMod val="10000"/>
                  </a:schemeClr>
                </a:solidFill>
                <a:effectLst/>
              </a:rPr>
              <a:t>Galileo Galilei, 1564 -1642</a:t>
            </a:r>
            <a:r>
              <a:rPr lang="en-US" sz="2400" i="1" dirty="0" smtClean="0">
                <a:solidFill>
                  <a:schemeClr val="accent5">
                    <a:lumMod val="10000"/>
                  </a:schemeClr>
                </a:solidFill>
                <a:effectLst/>
              </a:rPr>
              <a:t>.</a:t>
            </a:r>
            <a:endParaRPr lang="en-US" dirty="0"/>
          </a:p>
        </p:txBody>
      </p:sp>
    </p:spTree>
    <p:extLst>
      <p:ext uri="{BB962C8B-B14F-4D97-AF65-F5344CB8AC3E}">
        <p14:creationId xmlns:p14="http://schemas.microsoft.com/office/powerpoint/2010/main" val="62404827"/>
      </p:ext>
    </p:extLst>
  </p:cSld>
  <p:clrMapOvr>
    <a:masterClrMapping/>
  </p:clrMapOvr>
  <p:transition>
    <p:zoom/>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962025" y="997586"/>
            <a:ext cx="7677150" cy="5365113"/>
          </a:xfrm>
          <a:prstGeom prst="rect">
            <a:avLst/>
          </a:prstGeom>
        </p:spPr>
      </p:pic>
      <p:sp>
        <p:nvSpPr>
          <p:cNvPr id="2" name="Title 1"/>
          <p:cNvSpPr>
            <a:spLocks noGrp="1"/>
          </p:cNvSpPr>
          <p:nvPr>
            <p:ph type="title"/>
          </p:nvPr>
        </p:nvSpPr>
        <p:spPr>
          <a:xfrm>
            <a:off x="0" y="64294"/>
            <a:ext cx="9109299" cy="814387"/>
          </a:xfrm>
        </p:spPr>
        <p:txBody>
          <a:bodyPr/>
          <a:lstStyle/>
          <a:p>
            <a:endParaRPr lang="en-US" dirty="0"/>
          </a:p>
        </p:txBody>
      </p:sp>
    </p:spTree>
    <p:extLst>
      <p:ext uri="{BB962C8B-B14F-4D97-AF65-F5344CB8AC3E}">
        <p14:creationId xmlns:p14="http://schemas.microsoft.com/office/powerpoint/2010/main" val="711468469"/>
      </p:ext>
    </p:extLst>
  </p:cSld>
  <p:clrMapOvr>
    <a:masterClrMapping/>
  </p:clrMapOvr>
  <p:transition>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118636" cy="814387"/>
          </a:xfrm>
        </p:spPr>
        <p:txBody>
          <a:bodyPr/>
          <a:lstStyle/>
          <a:p>
            <a:endParaRPr lang="en-US" dirty="0"/>
          </a:p>
        </p:txBody>
      </p:sp>
      <p:pic>
        <p:nvPicPr>
          <p:cNvPr id="4" name="Picture 3"/>
          <p:cNvPicPr>
            <a:picLocks noChangeAspect="1"/>
          </p:cNvPicPr>
          <p:nvPr/>
        </p:nvPicPr>
        <p:blipFill>
          <a:blip r:embed="rId2"/>
          <a:stretch>
            <a:fillRect/>
          </a:stretch>
        </p:blipFill>
        <p:spPr>
          <a:xfrm>
            <a:off x="542925" y="962024"/>
            <a:ext cx="8074484" cy="5457825"/>
          </a:xfrm>
          <a:prstGeom prst="rect">
            <a:avLst/>
          </a:prstGeom>
        </p:spPr>
      </p:pic>
    </p:spTree>
    <p:extLst>
      <p:ext uri="{BB962C8B-B14F-4D97-AF65-F5344CB8AC3E}">
        <p14:creationId xmlns:p14="http://schemas.microsoft.com/office/powerpoint/2010/main" val="3176848099"/>
      </p:ext>
    </p:extLst>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187"/>
          <p:cNvGrpSpPr/>
          <p:nvPr/>
        </p:nvGrpSpPr>
        <p:grpSpPr>
          <a:xfrm>
            <a:off x="-72261" y="1102106"/>
            <a:ext cx="9224350" cy="5236627"/>
            <a:chOff x="-81381" y="1102107"/>
            <a:chExt cx="9224350" cy="5236627"/>
          </a:xfrm>
        </p:grpSpPr>
        <p:sp>
          <p:nvSpPr>
            <p:cNvPr id="189" name="Rectangle 6"/>
            <p:cNvSpPr>
              <a:spLocks noChangeArrowheads="1"/>
            </p:cNvSpPr>
            <p:nvPr/>
          </p:nvSpPr>
          <p:spPr bwMode="auto">
            <a:xfrm>
              <a:off x="-81381" y="2993319"/>
              <a:ext cx="2348864" cy="462307"/>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3">
                      <a:lumMod val="60000"/>
                      <a:lumOff val="40000"/>
                    </a:schemeClr>
                  </a:solidFill>
                  <a:effectLst/>
                  <a:latin typeface="+mn-lt"/>
                </a:rPr>
                <a:t>Freshmen</a:t>
              </a:r>
              <a:endParaRPr lang="en-US" sz="2400" dirty="0">
                <a:solidFill>
                  <a:schemeClr val="accent3">
                    <a:lumMod val="60000"/>
                    <a:lumOff val="40000"/>
                  </a:schemeClr>
                </a:solidFill>
                <a:effectLst/>
                <a:latin typeface="+mn-lt"/>
              </a:endParaRPr>
            </a:p>
          </p:txBody>
        </p:sp>
        <p:sp>
          <p:nvSpPr>
            <p:cNvPr id="190" name="Line 30"/>
            <p:cNvSpPr>
              <a:spLocks noChangeShapeType="1"/>
            </p:cNvSpPr>
            <p:nvPr/>
          </p:nvSpPr>
          <p:spPr bwMode="auto">
            <a:xfrm>
              <a:off x="536019" y="356368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1" name="Line 30"/>
            <p:cNvSpPr>
              <a:spLocks noChangeShapeType="1"/>
            </p:cNvSpPr>
            <p:nvPr/>
          </p:nvSpPr>
          <p:spPr bwMode="auto">
            <a:xfrm>
              <a:off x="536019" y="3742720"/>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3" name="Line 30"/>
            <p:cNvSpPr>
              <a:spLocks noChangeShapeType="1"/>
            </p:cNvSpPr>
            <p:nvPr/>
          </p:nvSpPr>
          <p:spPr bwMode="auto">
            <a:xfrm>
              <a:off x="536019" y="392632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194" name="Rectangle 6"/>
            <p:cNvSpPr>
              <a:spLocks noChangeArrowheads="1"/>
            </p:cNvSpPr>
            <p:nvPr/>
          </p:nvSpPr>
          <p:spPr bwMode="auto">
            <a:xfrm>
              <a:off x="-1318" y="4094683"/>
              <a:ext cx="2277921" cy="831639"/>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3">
                      <a:lumMod val="60000"/>
                      <a:lumOff val="40000"/>
                    </a:schemeClr>
                  </a:solidFill>
                  <a:effectLst/>
                </a:rPr>
                <a:t>Transfers</a:t>
              </a:r>
              <a:endParaRPr lang="en-US" sz="2400" dirty="0">
                <a:solidFill>
                  <a:schemeClr val="accent3">
                    <a:lumMod val="60000"/>
                    <a:lumOff val="40000"/>
                  </a:schemeClr>
                </a:solidFill>
                <a:effectLst/>
              </a:endParaRPr>
            </a:p>
            <a:p>
              <a:pPr algn="l"/>
              <a:r>
                <a:rPr lang="en-US" sz="2400" dirty="0" smtClean="0">
                  <a:solidFill>
                    <a:schemeClr val="accent3">
                      <a:lumMod val="60000"/>
                      <a:lumOff val="40000"/>
                    </a:schemeClr>
                  </a:solidFill>
                  <a:effectLst/>
                </a:rPr>
                <a:t>   </a:t>
              </a:r>
              <a:r>
                <a:rPr lang="en-US" sz="2400" dirty="0" smtClean="0">
                  <a:solidFill>
                    <a:schemeClr val="accent3">
                      <a:lumMod val="60000"/>
                      <a:lumOff val="40000"/>
                    </a:schemeClr>
                  </a:solidFill>
                  <a:effectLst/>
                  <a:latin typeface="+mn-lt"/>
                </a:rPr>
                <a:t> </a:t>
              </a:r>
            </a:p>
          </p:txBody>
        </p:sp>
        <p:grpSp>
          <p:nvGrpSpPr>
            <p:cNvPr id="195" name="Group 194"/>
            <p:cNvGrpSpPr/>
            <p:nvPr/>
          </p:nvGrpSpPr>
          <p:grpSpPr>
            <a:xfrm>
              <a:off x="2112169" y="2317518"/>
              <a:ext cx="5351538" cy="3121590"/>
              <a:chOff x="2112169" y="2317518"/>
              <a:chExt cx="5351538" cy="3121590"/>
            </a:xfrm>
          </p:grpSpPr>
          <p:sp>
            <p:nvSpPr>
              <p:cNvPr id="212" name="Rectangle 3"/>
              <p:cNvSpPr>
                <a:spLocks noChangeArrowheads="1"/>
              </p:cNvSpPr>
              <p:nvPr/>
            </p:nvSpPr>
            <p:spPr bwMode="auto">
              <a:xfrm>
                <a:off x="2125650" y="2317518"/>
                <a:ext cx="5173791" cy="3121590"/>
              </a:xfrm>
              <a:prstGeom prst="rect">
                <a:avLst/>
              </a:prstGeom>
              <a:solidFill>
                <a:srgbClr val="EAEAEA"/>
              </a:solidFill>
              <a:ln w="25400">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3" name="Rectangle 11"/>
              <p:cNvSpPr>
                <a:spLocks noChangeArrowheads="1"/>
              </p:cNvSpPr>
              <p:nvPr/>
            </p:nvSpPr>
            <p:spPr bwMode="auto">
              <a:xfrm>
                <a:off x="2112169" y="2317518"/>
                <a:ext cx="5351538" cy="831639"/>
              </a:xfrm>
              <a:prstGeom prst="rect">
                <a:avLst/>
              </a:prstGeom>
              <a:noFill/>
              <a:ln w="9525">
                <a:noFill/>
                <a:miter lim="800000"/>
                <a:headEnd/>
                <a:tailEnd/>
              </a:ln>
            </p:spPr>
            <p:txBody>
              <a:bodyPr wrap="square" lIns="92075" tIns="46038" rIns="92075" bIns="46038">
                <a:spAutoFit/>
              </a:bodyPr>
              <a:lstStyle/>
              <a:p>
                <a:r>
                  <a:rPr lang="en-US" sz="2400" dirty="0">
                    <a:solidFill>
                      <a:schemeClr val="accent3">
                        <a:lumMod val="60000"/>
                        <a:lumOff val="40000"/>
                      </a:schemeClr>
                    </a:solidFill>
                    <a:effectLst/>
                    <a:latin typeface="+mn-lt"/>
                  </a:rPr>
                  <a:t>Network </a:t>
                </a:r>
                <a:r>
                  <a:rPr lang="en-US" sz="2400" dirty="0" smtClean="0">
                    <a:solidFill>
                      <a:schemeClr val="accent3">
                        <a:lumMod val="60000"/>
                        <a:lumOff val="40000"/>
                      </a:schemeClr>
                    </a:solidFill>
                    <a:effectLst/>
                    <a:latin typeface="+mn-lt"/>
                  </a:rPr>
                  <a:t>of Value Added and</a:t>
                </a:r>
                <a:r>
                  <a:rPr lang="en-US" sz="2400" dirty="0">
                    <a:solidFill>
                      <a:schemeClr val="accent3">
                        <a:lumMod val="60000"/>
                        <a:lumOff val="40000"/>
                      </a:schemeClr>
                    </a:solidFill>
                    <a:effectLst/>
                  </a:rPr>
                  <a:t> </a:t>
                </a:r>
                <a:r>
                  <a:rPr lang="en-US" sz="2400" dirty="0" smtClean="0">
                    <a:solidFill>
                      <a:schemeClr val="accent3">
                        <a:lumMod val="60000"/>
                        <a:lumOff val="40000"/>
                      </a:schemeClr>
                    </a:solidFill>
                    <a:effectLst/>
                  </a:rPr>
                  <a:t>Non-Value </a:t>
                </a:r>
                <a:r>
                  <a:rPr lang="en-US" sz="2400" dirty="0">
                    <a:solidFill>
                      <a:schemeClr val="accent3">
                        <a:lumMod val="60000"/>
                        <a:lumOff val="40000"/>
                      </a:schemeClr>
                    </a:solidFill>
                    <a:effectLst/>
                  </a:rPr>
                  <a:t>Added</a:t>
                </a:r>
                <a:r>
                  <a:rPr lang="en-US" sz="2400" dirty="0" smtClean="0">
                    <a:solidFill>
                      <a:schemeClr val="accent3">
                        <a:lumMod val="60000"/>
                        <a:lumOff val="40000"/>
                      </a:schemeClr>
                    </a:solidFill>
                    <a:effectLst/>
                    <a:latin typeface="+mn-lt"/>
                  </a:rPr>
                  <a:t> Activities</a:t>
                </a:r>
                <a:endParaRPr lang="en-US" sz="2400" dirty="0">
                  <a:solidFill>
                    <a:schemeClr val="accent3">
                      <a:lumMod val="60000"/>
                      <a:lumOff val="40000"/>
                    </a:schemeClr>
                  </a:solidFill>
                  <a:effectLst/>
                  <a:latin typeface="+mn-lt"/>
                </a:endParaRPr>
              </a:p>
            </p:txBody>
          </p:sp>
          <p:sp>
            <p:nvSpPr>
              <p:cNvPr id="214" name="Rectangle 15"/>
              <p:cNvSpPr>
                <a:spLocks noChangeArrowheads="1"/>
              </p:cNvSpPr>
              <p:nvPr/>
            </p:nvSpPr>
            <p:spPr bwMode="auto">
              <a:xfrm>
                <a:off x="2348863" y="3582228"/>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5" name="Freeform 19"/>
              <p:cNvSpPr>
                <a:spLocks/>
              </p:cNvSpPr>
              <p:nvPr/>
            </p:nvSpPr>
            <p:spPr bwMode="auto">
              <a:xfrm>
                <a:off x="3468415" y="3577656"/>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16" name="Line 30"/>
              <p:cNvSpPr>
                <a:spLocks noChangeShapeType="1"/>
              </p:cNvSpPr>
              <p:nvPr/>
            </p:nvSpPr>
            <p:spPr bwMode="auto">
              <a:xfrm>
                <a:off x="3133786" y="3831702"/>
                <a:ext cx="49001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17" name="Rectangle 15"/>
              <p:cNvSpPr>
                <a:spLocks noChangeArrowheads="1"/>
              </p:cNvSpPr>
              <p:nvPr/>
            </p:nvSpPr>
            <p:spPr bwMode="auto">
              <a:xfrm>
                <a:off x="4255711" y="3585034"/>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18" name="Freeform 19"/>
              <p:cNvSpPr>
                <a:spLocks/>
              </p:cNvSpPr>
              <p:nvPr/>
            </p:nvSpPr>
            <p:spPr bwMode="auto">
              <a:xfrm>
                <a:off x="5264364" y="3585034"/>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19" name="Rectangle 15"/>
              <p:cNvSpPr>
                <a:spLocks noChangeArrowheads="1"/>
              </p:cNvSpPr>
              <p:nvPr/>
            </p:nvSpPr>
            <p:spPr bwMode="auto">
              <a:xfrm>
                <a:off x="6098113" y="3590646"/>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20" name="Freeform 19"/>
              <p:cNvSpPr>
                <a:spLocks/>
              </p:cNvSpPr>
              <p:nvPr/>
            </p:nvSpPr>
            <p:spPr bwMode="auto">
              <a:xfrm>
                <a:off x="4068410" y="4411061"/>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3">
                  <a:lumMod val="60000"/>
                  <a:lumOff val="40000"/>
                </a:schemeClr>
              </a:solidFill>
              <a:ln w="28575">
                <a:solidFill>
                  <a:schemeClr val="accent3">
                    <a:lumMod val="60000"/>
                    <a:lumOff val="40000"/>
                  </a:schemeClr>
                </a:solidFill>
                <a:round/>
                <a:headEnd/>
                <a:tailEnd/>
              </a:ln>
            </p:spPr>
            <p:txBody>
              <a:bodyPr wrap="none" anchor="ctr"/>
              <a:lstStyle/>
              <a:p>
                <a:endParaRPr lang="en-US" dirty="0">
                  <a:solidFill>
                    <a:schemeClr val="accent3">
                      <a:lumMod val="60000"/>
                      <a:lumOff val="40000"/>
                    </a:schemeClr>
                  </a:solidFill>
                  <a:effectLst/>
                  <a:latin typeface="+mn-lt"/>
                </a:endParaRPr>
              </a:p>
            </p:txBody>
          </p:sp>
          <p:sp>
            <p:nvSpPr>
              <p:cNvPr id="221" name="Rectangle 15"/>
              <p:cNvSpPr>
                <a:spLocks noChangeArrowheads="1"/>
              </p:cNvSpPr>
              <p:nvPr/>
            </p:nvSpPr>
            <p:spPr bwMode="auto">
              <a:xfrm>
                <a:off x="4872009" y="4413867"/>
                <a:ext cx="784924" cy="493341"/>
              </a:xfrm>
              <a:prstGeom prst="rect">
                <a:avLst/>
              </a:prstGeom>
              <a:solidFill>
                <a:schemeClr val="accent3">
                  <a:lumMod val="60000"/>
                  <a:lumOff val="40000"/>
                </a:schemeClr>
              </a:solidFill>
              <a:ln w="28575" algn="ctr">
                <a:solidFill>
                  <a:schemeClr val="accent3">
                    <a:lumMod val="60000"/>
                    <a:lumOff val="40000"/>
                  </a:schemeClr>
                </a:solidFill>
                <a:miter lim="800000"/>
                <a:headEnd/>
                <a:tailEnd/>
              </a:ln>
            </p:spPr>
            <p:txBody>
              <a:bodyPr wrap="none" anchor="ctr"/>
              <a:lstStyle/>
              <a:p>
                <a:endParaRPr lang="en-US" dirty="0">
                  <a:solidFill>
                    <a:schemeClr val="accent3">
                      <a:lumMod val="60000"/>
                      <a:lumOff val="40000"/>
                    </a:schemeClr>
                  </a:solidFill>
                  <a:effectLst/>
                  <a:latin typeface="+mn-lt"/>
                </a:endParaRPr>
              </a:p>
            </p:txBody>
          </p:sp>
          <p:sp>
            <p:nvSpPr>
              <p:cNvPr id="222" name="Line 30"/>
              <p:cNvSpPr>
                <a:spLocks noChangeShapeType="1"/>
              </p:cNvSpPr>
              <p:nvPr/>
            </p:nvSpPr>
            <p:spPr bwMode="auto">
              <a:xfrm>
                <a:off x="3922974" y="3821301"/>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3" name="Line 30"/>
              <p:cNvSpPr>
                <a:spLocks noChangeShapeType="1"/>
              </p:cNvSpPr>
              <p:nvPr/>
            </p:nvSpPr>
            <p:spPr bwMode="auto">
              <a:xfrm>
                <a:off x="5065518" y="3822934"/>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4" name="Line 30"/>
              <p:cNvSpPr>
                <a:spLocks noChangeShapeType="1"/>
              </p:cNvSpPr>
              <p:nvPr/>
            </p:nvSpPr>
            <p:spPr bwMode="auto">
              <a:xfrm>
                <a:off x="5755507" y="3837067"/>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5" name="Line 30"/>
              <p:cNvSpPr>
                <a:spLocks noChangeShapeType="1"/>
              </p:cNvSpPr>
              <p:nvPr/>
            </p:nvSpPr>
            <p:spPr bwMode="auto">
              <a:xfrm>
                <a:off x="4558345" y="4665900"/>
                <a:ext cx="303096" cy="0"/>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6" name="Line 30"/>
              <p:cNvSpPr>
                <a:spLocks noChangeShapeType="1"/>
              </p:cNvSpPr>
              <p:nvPr/>
            </p:nvSpPr>
            <p:spPr bwMode="auto">
              <a:xfrm>
                <a:off x="3133787" y="3978272"/>
                <a:ext cx="980030" cy="687627"/>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27" name="Line 30"/>
              <p:cNvSpPr>
                <a:spLocks noChangeShapeType="1"/>
              </p:cNvSpPr>
              <p:nvPr/>
            </p:nvSpPr>
            <p:spPr bwMode="auto">
              <a:xfrm flipV="1">
                <a:off x="5755507" y="4271973"/>
                <a:ext cx="700062" cy="393927"/>
              </a:xfrm>
              <a:prstGeom prst="line">
                <a:avLst/>
              </a:prstGeom>
              <a:noFill/>
              <a:ln w="381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grpSp>
          <p:nvGrpSpPr>
            <p:cNvPr id="196" name="Group 195"/>
            <p:cNvGrpSpPr/>
            <p:nvPr/>
          </p:nvGrpSpPr>
          <p:grpSpPr>
            <a:xfrm>
              <a:off x="6953366" y="3433959"/>
              <a:ext cx="2189603" cy="831639"/>
              <a:chOff x="6953366" y="3433959"/>
              <a:chExt cx="2189603" cy="831639"/>
            </a:xfrm>
          </p:grpSpPr>
          <p:sp>
            <p:nvSpPr>
              <p:cNvPr id="208" name="Rectangle 8"/>
              <p:cNvSpPr>
                <a:spLocks noChangeArrowheads="1"/>
              </p:cNvSpPr>
              <p:nvPr/>
            </p:nvSpPr>
            <p:spPr bwMode="auto">
              <a:xfrm>
                <a:off x="7555995" y="3433959"/>
                <a:ext cx="1586974" cy="831639"/>
              </a:xfrm>
              <a:prstGeom prst="rect">
                <a:avLst/>
              </a:prstGeom>
              <a:noFill/>
              <a:ln w="9525">
                <a:noFill/>
                <a:miter lim="800000"/>
                <a:headEnd/>
                <a:tailEnd/>
              </a:ln>
            </p:spPr>
            <p:txBody>
              <a:bodyPr wrap="none" lIns="92075" tIns="46038" rIns="92075" bIns="46038">
                <a:spAutoFit/>
              </a:bodyPr>
              <a:lstStyle/>
              <a:p>
                <a:r>
                  <a:rPr lang="en-US" sz="2400" dirty="0" smtClean="0">
                    <a:solidFill>
                      <a:schemeClr val="accent3">
                        <a:lumMod val="60000"/>
                        <a:lumOff val="40000"/>
                      </a:schemeClr>
                    </a:solidFill>
                    <a:effectLst/>
                  </a:rPr>
                  <a:t>Graduate</a:t>
                </a:r>
              </a:p>
              <a:p>
                <a:r>
                  <a:rPr lang="en-US" sz="2400" dirty="0" smtClean="0">
                    <a:solidFill>
                      <a:schemeClr val="accent3">
                        <a:lumMod val="60000"/>
                        <a:lumOff val="40000"/>
                      </a:schemeClr>
                    </a:solidFill>
                    <a:effectLst/>
                    <a:latin typeface="+mn-lt"/>
                  </a:rPr>
                  <a:t>Drop-outs</a:t>
                </a:r>
              </a:p>
            </p:txBody>
          </p:sp>
          <p:sp>
            <p:nvSpPr>
              <p:cNvPr id="209" name="Line 30"/>
              <p:cNvSpPr>
                <a:spLocks noChangeShapeType="1"/>
              </p:cNvSpPr>
              <p:nvPr/>
            </p:nvSpPr>
            <p:spPr bwMode="auto">
              <a:xfrm>
                <a:off x="6953366" y="3702061"/>
                <a:ext cx="738097" cy="5148"/>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11" name="Line 30"/>
              <p:cNvSpPr>
                <a:spLocks noChangeShapeType="1"/>
              </p:cNvSpPr>
              <p:nvPr/>
            </p:nvSpPr>
            <p:spPr bwMode="auto">
              <a:xfrm flipV="1">
                <a:off x="6974388" y="4052455"/>
                <a:ext cx="727591"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sp>
          <p:nvSpPr>
            <p:cNvPr id="197" name="Line 30"/>
            <p:cNvSpPr>
              <a:spLocks noChangeShapeType="1"/>
            </p:cNvSpPr>
            <p:nvPr/>
          </p:nvSpPr>
          <p:spPr bwMode="auto">
            <a:xfrm>
              <a:off x="530759" y="4078727"/>
              <a:ext cx="1441030" cy="0"/>
            </a:xfrm>
            <a:prstGeom prst="line">
              <a:avLst/>
            </a:prstGeom>
            <a:noFill/>
            <a:ln w="5715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nvGrpSpPr>
            <p:cNvPr id="198" name="Group 197"/>
            <p:cNvGrpSpPr/>
            <p:nvPr/>
          </p:nvGrpSpPr>
          <p:grpSpPr>
            <a:xfrm>
              <a:off x="1937419" y="4902369"/>
              <a:ext cx="5418258" cy="1436365"/>
              <a:chOff x="1937419" y="4902369"/>
              <a:chExt cx="5418258" cy="1436365"/>
            </a:xfrm>
          </p:grpSpPr>
          <p:sp>
            <p:nvSpPr>
              <p:cNvPr id="204" name="Rectangle 9"/>
              <p:cNvSpPr>
                <a:spLocks noChangeArrowheads="1"/>
              </p:cNvSpPr>
              <p:nvPr/>
            </p:nvSpPr>
            <p:spPr bwMode="auto">
              <a:xfrm>
                <a:off x="1937419" y="5507095"/>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3">
                        <a:lumMod val="60000"/>
                        <a:lumOff val="40000"/>
                      </a:schemeClr>
                    </a:solidFill>
                    <a:effectLst/>
                    <a:latin typeface="+mn-lt"/>
                  </a:rPr>
                  <a:t>Human</a:t>
                </a:r>
              </a:p>
              <a:p>
                <a:r>
                  <a:rPr lang="en-US" sz="2400" dirty="0" smtClean="0">
                    <a:solidFill>
                      <a:schemeClr val="accent3">
                        <a:lumMod val="60000"/>
                        <a:lumOff val="40000"/>
                      </a:schemeClr>
                    </a:solidFill>
                    <a:effectLst/>
                  </a:rPr>
                  <a:t>Resources</a:t>
                </a:r>
                <a:endParaRPr lang="en-US" sz="2400" dirty="0">
                  <a:solidFill>
                    <a:schemeClr val="accent3">
                      <a:lumMod val="60000"/>
                      <a:lumOff val="40000"/>
                    </a:schemeClr>
                  </a:solidFill>
                  <a:effectLst/>
                </a:endParaRPr>
              </a:p>
            </p:txBody>
          </p:sp>
          <p:sp>
            <p:nvSpPr>
              <p:cNvPr id="205" name="Rectangle 9"/>
              <p:cNvSpPr>
                <a:spLocks noChangeArrowheads="1"/>
              </p:cNvSpPr>
              <p:nvPr/>
            </p:nvSpPr>
            <p:spPr bwMode="auto">
              <a:xfrm>
                <a:off x="5779925" y="5507094"/>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3">
                        <a:lumMod val="60000"/>
                        <a:lumOff val="40000"/>
                      </a:schemeClr>
                    </a:solidFill>
                    <a:effectLst/>
                    <a:latin typeface="+mn-lt"/>
                  </a:rPr>
                  <a:t>Capital</a:t>
                </a:r>
              </a:p>
              <a:p>
                <a:r>
                  <a:rPr lang="en-US" sz="2400" dirty="0" smtClean="0">
                    <a:solidFill>
                      <a:schemeClr val="accent3">
                        <a:lumMod val="60000"/>
                        <a:lumOff val="40000"/>
                      </a:schemeClr>
                    </a:solidFill>
                    <a:effectLst/>
                  </a:rPr>
                  <a:t>Resources</a:t>
                </a:r>
                <a:endParaRPr lang="en-US" sz="2400" dirty="0">
                  <a:solidFill>
                    <a:schemeClr val="accent3">
                      <a:lumMod val="60000"/>
                      <a:lumOff val="40000"/>
                    </a:schemeClr>
                  </a:solidFill>
                  <a:effectLst/>
                </a:endParaRPr>
              </a:p>
            </p:txBody>
          </p:sp>
          <p:sp>
            <p:nvSpPr>
              <p:cNvPr id="206" name="Line 30"/>
              <p:cNvSpPr>
                <a:spLocks noChangeShapeType="1"/>
              </p:cNvSpPr>
              <p:nvPr/>
            </p:nvSpPr>
            <p:spPr bwMode="auto">
              <a:xfrm flipV="1">
                <a:off x="2715697" y="4907208"/>
                <a:ext cx="0" cy="723506"/>
              </a:xfrm>
              <a:prstGeom prst="line">
                <a:avLst/>
              </a:prstGeom>
              <a:noFill/>
              <a:ln w="762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sp>
            <p:nvSpPr>
              <p:cNvPr id="207" name="Line 30"/>
              <p:cNvSpPr>
                <a:spLocks noChangeShapeType="1"/>
              </p:cNvSpPr>
              <p:nvPr/>
            </p:nvSpPr>
            <p:spPr bwMode="auto">
              <a:xfrm flipV="1">
                <a:off x="6636052" y="4902369"/>
                <a:ext cx="0" cy="723506"/>
              </a:xfrm>
              <a:prstGeom prst="line">
                <a:avLst/>
              </a:prstGeom>
              <a:noFill/>
              <a:ln w="76200">
                <a:solidFill>
                  <a:schemeClr val="accent3">
                    <a:lumMod val="60000"/>
                    <a:lumOff val="40000"/>
                  </a:schemeClr>
                </a:solidFill>
                <a:round/>
                <a:headEnd type="none" w="sm" len="sm"/>
                <a:tailEnd type="stealth" w="med" len="med"/>
              </a:ln>
            </p:spPr>
            <p:txBody>
              <a:bodyPr wrap="none" anchor="ctr"/>
              <a:lstStyle/>
              <a:p>
                <a:endParaRPr lang="en-US" dirty="0">
                  <a:solidFill>
                    <a:schemeClr val="accent3">
                      <a:lumMod val="60000"/>
                      <a:lumOff val="40000"/>
                    </a:schemeClr>
                  </a:solidFill>
                  <a:effectLst/>
                  <a:latin typeface="+mn-lt"/>
                </a:endParaRPr>
              </a:p>
            </p:txBody>
          </p:sp>
        </p:grpSp>
        <p:grpSp>
          <p:nvGrpSpPr>
            <p:cNvPr id="199" name="Group 198"/>
            <p:cNvGrpSpPr/>
            <p:nvPr/>
          </p:nvGrpSpPr>
          <p:grpSpPr>
            <a:xfrm>
              <a:off x="2450030" y="1102107"/>
              <a:ext cx="4359448" cy="2475548"/>
              <a:chOff x="2450030" y="1102107"/>
              <a:chExt cx="4359448" cy="2475548"/>
            </a:xfrm>
          </p:grpSpPr>
          <p:sp>
            <p:nvSpPr>
              <p:cNvPr id="200" name="Rectangle 10"/>
              <p:cNvSpPr>
                <a:spLocks noChangeArrowheads="1"/>
              </p:cNvSpPr>
              <p:nvPr/>
            </p:nvSpPr>
            <p:spPr bwMode="auto">
              <a:xfrm>
                <a:off x="2450030" y="1102107"/>
                <a:ext cx="4359448" cy="831639"/>
              </a:xfrm>
              <a:prstGeom prst="rect">
                <a:avLst/>
              </a:prstGeom>
              <a:noFill/>
              <a:ln w="9525">
                <a:noFill/>
                <a:miter lim="800000"/>
                <a:headEnd/>
                <a:tailEnd/>
              </a:ln>
            </p:spPr>
            <p:txBody>
              <a:bodyPr wrap="square" lIns="92075" tIns="46038" rIns="92075" bIns="46038">
                <a:spAutoFit/>
              </a:bodyPr>
              <a:lstStyle/>
              <a:p>
                <a:pPr eaLnBrk="0" hangingPunct="0"/>
                <a:r>
                  <a:rPr lang="en-US" sz="2400" dirty="0" smtClean="0">
                    <a:solidFill>
                      <a:schemeClr val="accent3">
                        <a:lumMod val="60000"/>
                        <a:lumOff val="40000"/>
                      </a:schemeClr>
                    </a:solidFill>
                    <a:effectLst/>
                    <a:latin typeface="+mn-lt"/>
                  </a:rPr>
                  <a:t>Value System</a:t>
                </a:r>
              </a:p>
              <a:p>
                <a:pPr eaLnBrk="0" hangingPunct="0"/>
                <a:r>
                  <a:rPr lang="en-US" sz="2400" dirty="0" smtClean="0">
                    <a:solidFill>
                      <a:schemeClr val="accent3">
                        <a:lumMod val="60000"/>
                        <a:lumOff val="40000"/>
                      </a:schemeClr>
                    </a:solidFill>
                    <a:effectLst/>
                    <a:latin typeface="+mn-lt"/>
                  </a:rPr>
                  <a:t>Information Infrastructure </a:t>
                </a:r>
                <a:endParaRPr lang="en-US" sz="2400" dirty="0">
                  <a:solidFill>
                    <a:schemeClr val="accent3">
                      <a:lumMod val="60000"/>
                      <a:lumOff val="40000"/>
                    </a:schemeClr>
                  </a:solidFill>
                  <a:effectLst/>
                  <a:latin typeface="+mn-lt"/>
                </a:endParaRPr>
              </a:p>
            </p:txBody>
          </p:sp>
          <p:sp>
            <p:nvSpPr>
              <p:cNvPr id="201" name="Line 30"/>
              <p:cNvSpPr>
                <a:spLocks noChangeShapeType="1"/>
              </p:cNvSpPr>
              <p:nvPr/>
            </p:nvSpPr>
            <p:spPr bwMode="auto">
              <a:xfrm flipV="1">
                <a:off x="6550165" y="1533693"/>
                <a:ext cx="0" cy="2023734"/>
              </a:xfrm>
              <a:prstGeom prst="line">
                <a:avLst/>
              </a:prstGeom>
              <a:noFill/>
              <a:ln w="28575">
                <a:solidFill>
                  <a:schemeClr val="accent3">
                    <a:lumMod val="60000"/>
                    <a:lumOff val="40000"/>
                  </a:schemeClr>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3">
                      <a:lumMod val="60000"/>
                      <a:lumOff val="40000"/>
                    </a:schemeClr>
                  </a:solidFill>
                  <a:effectLst/>
                  <a:latin typeface="+mn-lt"/>
                </a:endParaRPr>
              </a:p>
            </p:txBody>
          </p:sp>
          <p:sp>
            <p:nvSpPr>
              <p:cNvPr id="202" name="Line 30"/>
              <p:cNvSpPr>
                <a:spLocks noChangeShapeType="1"/>
              </p:cNvSpPr>
              <p:nvPr/>
            </p:nvSpPr>
            <p:spPr bwMode="auto">
              <a:xfrm flipH="1" flipV="1">
                <a:off x="2725295" y="1533692"/>
                <a:ext cx="16030" cy="2043963"/>
              </a:xfrm>
              <a:prstGeom prst="line">
                <a:avLst/>
              </a:prstGeom>
              <a:noFill/>
              <a:ln w="28575">
                <a:solidFill>
                  <a:schemeClr val="accent3">
                    <a:lumMod val="60000"/>
                    <a:lumOff val="40000"/>
                  </a:schemeClr>
                </a:solidFill>
                <a:prstDash val="sysDash"/>
                <a:round/>
                <a:headEnd type="triangle" w="med" len="med"/>
                <a:tailEnd type="none" w="med" len="med"/>
              </a:ln>
            </p:spPr>
            <p:txBody>
              <a:bodyPr wrap="none" anchor="ctr"/>
              <a:lstStyle/>
              <a:p>
                <a:endParaRPr lang="en-US" dirty="0">
                  <a:ln>
                    <a:solidFill>
                      <a:schemeClr val="tx1"/>
                    </a:solidFill>
                    <a:prstDash val="sysDash"/>
                  </a:ln>
                  <a:solidFill>
                    <a:schemeClr val="accent3">
                      <a:lumMod val="60000"/>
                      <a:lumOff val="40000"/>
                    </a:schemeClr>
                  </a:solidFill>
                  <a:effectLst/>
                  <a:latin typeface="+mn-lt"/>
                </a:endParaRPr>
              </a:p>
            </p:txBody>
          </p:sp>
          <p:sp>
            <p:nvSpPr>
              <p:cNvPr id="203" name="Line 30"/>
              <p:cNvSpPr>
                <a:spLocks noChangeShapeType="1"/>
              </p:cNvSpPr>
              <p:nvPr/>
            </p:nvSpPr>
            <p:spPr bwMode="auto">
              <a:xfrm flipH="1" flipV="1">
                <a:off x="2715697" y="1533693"/>
                <a:ext cx="3808839" cy="0"/>
              </a:xfrm>
              <a:prstGeom prst="line">
                <a:avLst/>
              </a:prstGeom>
              <a:noFill/>
              <a:ln w="28575">
                <a:solidFill>
                  <a:schemeClr val="accent3">
                    <a:lumMod val="60000"/>
                    <a:lumOff val="40000"/>
                  </a:schemeClr>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3">
                      <a:lumMod val="60000"/>
                      <a:lumOff val="40000"/>
                    </a:schemeClr>
                  </a:solidFill>
                  <a:effectLst/>
                  <a:latin typeface="+mn-lt"/>
                </a:endParaRPr>
              </a:p>
            </p:txBody>
          </p:sp>
        </p:grpSp>
      </p:grpSp>
      <p:sp>
        <p:nvSpPr>
          <p:cNvPr id="65" name="Rectangle 2"/>
          <p:cNvSpPr txBox="1">
            <a:spLocks noChangeArrowheads="1"/>
          </p:cNvSpPr>
          <p:nvPr/>
        </p:nvSpPr>
        <p:spPr bwMode="auto">
          <a:xfrm>
            <a:off x="1" y="15766"/>
            <a:ext cx="911121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CCFF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lvl1pPr algn="l" rtl="0" eaLnBrk="0" fontAlgn="base" hangingPunct="0">
              <a:spcBef>
                <a:spcPct val="0"/>
              </a:spcBef>
              <a:spcAft>
                <a:spcPct val="0"/>
              </a:spcAft>
              <a:buFontTx/>
              <a:buNone/>
              <a:defRPr sz="2800">
                <a:solidFill>
                  <a:schemeClr val="accent4">
                    <a:lumMod val="10000"/>
                  </a:schemeClr>
                </a:solidFill>
                <a:effectLst/>
                <a:latin typeface="Impact" pitchFamily="34" charset="0"/>
                <a:ea typeface="+mj-ea"/>
                <a:cs typeface="+mj-cs"/>
              </a:defRPr>
            </a:lvl1pPr>
            <a:lvl2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2pPr>
            <a:lvl3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3pPr>
            <a:lvl4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4pPr>
            <a:lvl5pPr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5pPr>
            <a:lvl6pPr marL="4572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6pPr>
            <a:lvl7pPr marL="9144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7pPr>
            <a:lvl8pPr marL="13716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8pPr>
            <a:lvl9pPr marL="1828800" algn="ctr" rtl="0" eaLnBrk="0" fontAlgn="base" hangingPunct="0">
              <a:spcBef>
                <a:spcPct val="0"/>
              </a:spcBef>
              <a:spcAft>
                <a:spcPct val="0"/>
              </a:spcAft>
              <a:defRPr sz="2800">
                <a:solidFill>
                  <a:srgbClr val="66FFFF"/>
                </a:solidFill>
                <a:effectLst>
                  <a:outerShdw blurRad="38100" dist="38100" dir="2700000" algn="tl">
                    <a:srgbClr val="000000"/>
                  </a:outerShdw>
                </a:effectLst>
                <a:latin typeface="Book Antiqua" pitchFamily="18" charset="0"/>
              </a:defRPr>
            </a:lvl9pPr>
          </a:lstStyle>
          <a:p>
            <a:r>
              <a:rPr lang="en-US" sz="3200" dirty="0" smtClean="0"/>
              <a:t>CSUN Transformation Process </a:t>
            </a:r>
            <a:endParaRPr lang="en-US" sz="3200" dirty="0"/>
          </a:p>
        </p:txBody>
      </p:sp>
      <p:grpSp>
        <p:nvGrpSpPr>
          <p:cNvPr id="14" name="Group 13"/>
          <p:cNvGrpSpPr/>
          <p:nvPr/>
        </p:nvGrpSpPr>
        <p:grpSpPr>
          <a:xfrm>
            <a:off x="2112169" y="2317518"/>
            <a:ext cx="5351538" cy="3121590"/>
            <a:chOff x="2112169" y="2317518"/>
            <a:chExt cx="5351538" cy="3121590"/>
          </a:xfrm>
        </p:grpSpPr>
        <p:sp>
          <p:nvSpPr>
            <p:cNvPr id="3" name="Rectangle 3"/>
            <p:cNvSpPr>
              <a:spLocks noChangeArrowheads="1"/>
            </p:cNvSpPr>
            <p:nvPr/>
          </p:nvSpPr>
          <p:spPr bwMode="auto">
            <a:xfrm>
              <a:off x="2125650" y="2317518"/>
              <a:ext cx="5173791" cy="3121590"/>
            </a:xfrm>
            <a:prstGeom prst="rect">
              <a:avLst/>
            </a:prstGeom>
            <a:solidFill>
              <a:srgbClr val="EAEAEA"/>
            </a:solidFill>
            <a:ln w="25400">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11" name="Rectangle 11"/>
            <p:cNvSpPr>
              <a:spLocks noChangeArrowheads="1"/>
            </p:cNvSpPr>
            <p:nvPr/>
          </p:nvSpPr>
          <p:spPr bwMode="auto">
            <a:xfrm>
              <a:off x="2112169" y="2317518"/>
              <a:ext cx="5351538" cy="831639"/>
            </a:xfrm>
            <a:prstGeom prst="rect">
              <a:avLst/>
            </a:prstGeom>
            <a:noFill/>
            <a:ln w="9525">
              <a:noFill/>
              <a:miter lim="800000"/>
              <a:headEnd/>
              <a:tailEnd/>
            </a:ln>
          </p:spPr>
          <p:txBody>
            <a:bodyPr wrap="square" lIns="92075" tIns="46038" rIns="92075" bIns="46038">
              <a:spAutoFit/>
            </a:bodyPr>
            <a:lstStyle/>
            <a:p>
              <a:r>
                <a:rPr lang="en-US" sz="2400" dirty="0">
                  <a:solidFill>
                    <a:schemeClr val="accent4">
                      <a:lumMod val="10000"/>
                    </a:schemeClr>
                  </a:solidFill>
                  <a:effectLst/>
                  <a:latin typeface="+mn-lt"/>
                </a:rPr>
                <a:t>Network </a:t>
              </a:r>
              <a:r>
                <a:rPr lang="en-US" sz="2400" dirty="0" smtClean="0">
                  <a:solidFill>
                    <a:schemeClr val="accent4">
                      <a:lumMod val="10000"/>
                    </a:schemeClr>
                  </a:solidFill>
                  <a:effectLst/>
                  <a:latin typeface="+mn-lt"/>
                </a:rPr>
                <a:t>of Value Added and</a:t>
              </a:r>
              <a:r>
                <a:rPr lang="en-US" sz="2400" dirty="0">
                  <a:solidFill>
                    <a:schemeClr val="accent4">
                      <a:lumMod val="10000"/>
                    </a:schemeClr>
                  </a:solidFill>
                  <a:effectLst/>
                </a:rPr>
                <a:t> </a:t>
              </a:r>
              <a:r>
                <a:rPr lang="en-US" sz="2400" dirty="0" smtClean="0">
                  <a:solidFill>
                    <a:schemeClr val="accent4">
                      <a:lumMod val="10000"/>
                    </a:schemeClr>
                  </a:solidFill>
                  <a:effectLst/>
                </a:rPr>
                <a:t>Non-Value </a:t>
              </a:r>
              <a:r>
                <a:rPr lang="en-US" sz="2400" dirty="0">
                  <a:solidFill>
                    <a:schemeClr val="accent4">
                      <a:lumMod val="10000"/>
                    </a:schemeClr>
                  </a:solidFill>
                  <a:effectLst/>
                </a:rPr>
                <a:t>Added</a:t>
              </a:r>
              <a:r>
                <a:rPr lang="en-US" sz="2400" dirty="0" smtClean="0">
                  <a:solidFill>
                    <a:schemeClr val="accent4">
                      <a:lumMod val="10000"/>
                    </a:schemeClr>
                  </a:solidFill>
                  <a:effectLst/>
                  <a:latin typeface="+mn-lt"/>
                </a:rPr>
                <a:t> Activities</a:t>
              </a:r>
              <a:endParaRPr lang="en-US" sz="2400" dirty="0">
                <a:solidFill>
                  <a:schemeClr val="accent4">
                    <a:lumMod val="10000"/>
                  </a:schemeClr>
                </a:solidFill>
                <a:effectLst/>
                <a:latin typeface="+mn-lt"/>
              </a:endParaRPr>
            </a:p>
          </p:txBody>
        </p:sp>
        <p:sp>
          <p:nvSpPr>
            <p:cNvPr id="15" name="Rectangle 15"/>
            <p:cNvSpPr>
              <a:spLocks noChangeArrowheads="1"/>
            </p:cNvSpPr>
            <p:nvPr/>
          </p:nvSpPr>
          <p:spPr bwMode="auto">
            <a:xfrm>
              <a:off x="2348863" y="3582228"/>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19" name="Freeform 19"/>
            <p:cNvSpPr>
              <a:spLocks/>
            </p:cNvSpPr>
            <p:nvPr/>
          </p:nvSpPr>
          <p:spPr bwMode="auto">
            <a:xfrm>
              <a:off x="3468415" y="3577656"/>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30" name="Line 30"/>
            <p:cNvSpPr>
              <a:spLocks noChangeShapeType="1"/>
            </p:cNvSpPr>
            <p:nvPr/>
          </p:nvSpPr>
          <p:spPr bwMode="auto">
            <a:xfrm>
              <a:off x="3133786" y="3831702"/>
              <a:ext cx="49001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8" name="Rectangle 15"/>
            <p:cNvSpPr>
              <a:spLocks noChangeArrowheads="1"/>
            </p:cNvSpPr>
            <p:nvPr/>
          </p:nvSpPr>
          <p:spPr bwMode="auto">
            <a:xfrm>
              <a:off x="4255711" y="3585034"/>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49" name="Freeform 19"/>
            <p:cNvSpPr>
              <a:spLocks/>
            </p:cNvSpPr>
            <p:nvPr/>
          </p:nvSpPr>
          <p:spPr bwMode="auto">
            <a:xfrm>
              <a:off x="5264364" y="3585034"/>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50" name="Rectangle 15"/>
            <p:cNvSpPr>
              <a:spLocks noChangeArrowheads="1"/>
            </p:cNvSpPr>
            <p:nvPr/>
          </p:nvSpPr>
          <p:spPr bwMode="auto">
            <a:xfrm>
              <a:off x="6098113" y="3590646"/>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51" name="Freeform 19"/>
            <p:cNvSpPr>
              <a:spLocks/>
            </p:cNvSpPr>
            <p:nvPr/>
          </p:nvSpPr>
          <p:spPr bwMode="auto">
            <a:xfrm>
              <a:off x="4068410" y="4411061"/>
              <a:ext cx="581761" cy="487290"/>
            </a:xfrm>
            <a:custGeom>
              <a:avLst/>
              <a:gdLst>
                <a:gd name="T0" fmla="*/ 0 w 193"/>
                <a:gd name="T1" fmla="*/ 483869256 h 193"/>
                <a:gd name="T2" fmla="*/ 241935418 w 193"/>
                <a:gd name="T3" fmla="*/ 0 h 193"/>
                <a:gd name="T4" fmla="*/ 483870835 w 193"/>
                <a:gd name="T5" fmla="*/ 483869256 h 193"/>
                <a:gd name="T6" fmla="*/ 0 w 193"/>
                <a:gd name="T7" fmla="*/ 483869256 h 193"/>
                <a:gd name="T8" fmla="*/ 0 60000 65536"/>
                <a:gd name="T9" fmla="*/ 0 60000 65536"/>
                <a:gd name="T10" fmla="*/ 0 60000 65536"/>
                <a:gd name="T11" fmla="*/ 0 60000 65536"/>
                <a:gd name="T12" fmla="*/ 0 w 193"/>
                <a:gd name="T13" fmla="*/ 0 h 193"/>
                <a:gd name="T14" fmla="*/ 193 w 193"/>
                <a:gd name="T15" fmla="*/ 193 h 193"/>
              </a:gdLst>
              <a:ahLst/>
              <a:cxnLst>
                <a:cxn ang="T8">
                  <a:pos x="T0" y="T1"/>
                </a:cxn>
                <a:cxn ang="T9">
                  <a:pos x="T2" y="T3"/>
                </a:cxn>
                <a:cxn ang="T10">
                  <a:pos x="T4" y="T5"/>
                </a:cxn>
                <a:cxn ang="T11">
                  <a:pos x="T6" y="T7"/>
                </a:cxn>
              </a:cxnLst>
              <a:rect l="T12" t="T13" r="T14" b="T15"/>
              <a:pathLst>
                <a:path w="193" h="193">
                  <a:moveTo>
                    <a:pt x="0" y="192"/>
                  </a:moveTo>
                  <a:lnTo>
                    <a:pt x="96" y="0"/>
                  </a:lnTo>
                  <a:lnTo>
                    <a:pt x="192" y="192"/>
                  </a:lnTo>
                  <a:lnTo>
                    <a:pt x="0" y="192"/>
                  </a:lnTo>
                </a:path>
              </a:pathLst>
            </a:custGeom>
            <a:solidFill>
              <a:schemeClr val="accent4">
                <a:lumMod val="50000"/>
              </a:schemeClr>
            </a:solidFill>
            <a:ln w="28575">
              <a:solidFill>
                <a:srgbClr val="000000"/>
              </a:solidFill>
              <a:round/>
              <a:headEnd/>
              <a:tailEnd/>
            </a:ln>
          </p:spPr>
          <p:txBody>
            <a:bodyPr wrap="none" anchor="ctr"/>
            <a:lstStyle/>
            <a:p>
              <a:endParaRPr lang="en-US" dirty="0">
                <a:solidFill>
                  <a:schemeClr val="accent4">
                    <a:lumMod val="10000"/>
                  </a:schemeClr>
                </a:solidFill>
                <a:effectLst/>
                <a:latin typeface="+mn-lt"/>
              </a:endParaRPr>
            </a:p>
          </p:txBody>
        </p:sp>
        <p:sp>
          <p:nvSpPr>
            <p:cNvPr id="52" name="Rectangle 15"/>
            <p:cNvSpPr>
              <a:spLocks noChangeArrowheads="1"/>
            </p:cNvSpPr>
            <p:nvPr/>
          </p:nvSpPr>
          <p:spPr bwMode="auto">
            <a:xfrm>
              <a:off x="4872009" y="4413867"/>
              <a:ext cx="784924" cy="493341"/>
            </a:xfrm>
            <a:prstGeom prst="rect">
              <a:avLst/>
            </a:prstGeom>
            <a:solidFill>
              <a:schemeClr val="accent4">
                <a:lumMod val="50000"/>
              </a:schemeClr>
            </a:solidFill>
            <a:ln w="28575" algn="ctr">
              <a:solidFill>
                <a:srgbClr val="000000"/>
              </a:solidFill>
              <a:miter lim="800000"/>
              <a:headEnd/>
              <a:tailEnd/>
            </a:ln>
          </p:spPr>
          <p:txBody>
            <a:bodyPr wrap="none" anchor="ctr"/>
            <a:lstStyle/>
            <a:p>
              <a:endParaRPr lang="en-US" dirty="0">
                <a:solidFill>
                  <a:schemeClr val="accent4">
                    <a:lumMod val="10000"/>
                  </a:schemeClr>
                </a:solidFill>
                <a:effectLst/>
                <a:latin typeface="+mn-lt"/>
              </a:endParaRPr>
            </a:p>
          </p:txBody>
        </p:sp>
        <p:sp>
          <p:nvSpPr>
            <p:cNvPr id="53" name="Line 30"/>
            <p:cNvSpPr>
              <a:spLocks noChangeShapeType="1"/>
            </p:cNvSpPr>
            <p:nvPr/>
          </p:nvSpPr>
          <p:spPr bwMode="auto">
            <a:xfrm>
              <a:off x="3922974" y="3821301"/>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4" name="Line 30"/>
            <p:cNvSpPr>
              <a:spLocks noChangeShapeType="1"/>
            </p:cNvSpPr>
            <p:nvPr/>
          </p:nvSpPr>
          <p:spPr bwMode="auto">
            <a:xfrm>
              <a:off x="5065518" y="3822934"/>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5" name="Line 30"/>
            <p:cNvSpPr>
              <a:spLocks noChangeShapeType="1"/>
            </p:cNvSpPr>
            <p:nvPr/>
          </p:nvSpPr>
          <p:spPr bwMode="auto">
            <a:xfrm>
              <a:off x="5755507" y="3837067"/>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6" name="Line 30"/>
            <p:cNvSpPr>
              <a:spLocks noChangeShapeType="1"/>
            </p:cNvSpPr>
            <p:nvPr/>
          </p:nvSpPr>
          <p:spPr bwMode="auto">
            <a:xfrm>
              <a:off x="4558345" y="4665900"/>
              <a:ext cx="303096" cy="0"/>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7" name="Line 30"/>
            <p:cNvSpPr>
              <a:spLocks noChangeShapeType="1"/>
            </p:cNvSpPr>
            <p:nvPr/>
          </p:nvSpPr>
          <p:spPr bwMode="auto">
            <a:xfrm>
              <a:off x="3133787" y="3978272"/>
              <a:ext cx="980030" cy="687627"/>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58" name="Line 30"/>
            <p:cNvSpPr>
              <a:spLocks noChangeShapeType="1"/>
            </p:cNvSpPr>
            <p:nvPr/>
          </p:nvSpPr>
          <p:spPr bwMode="auto">
            <a:xfrm flipV="1">
              <a:off x="5755507" y="4271973"/>
              <a:ext cx="700062" cy="393927"/>
            </a:xfrm>
            <a:prstGeom prst="line">
              <a:avLst/>
            </a:prstGeom>
            <a:noFill/>
            <a:ln w="381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6" name="Group 15"/>
          <p:cNvGrpSpPr/>
          <p:nvPr/>
        </p:nvGrpSpPr>
        <p:grpSpPr>
          <a:xfrm>
            <a:off x="6968268" y="3417191"/>
            <a:ext cx="2189602" cy="831639"/>
            <a:chOff x="6953366" y="3433959"/>
            <a:chExt cx="2189602" cy="831639"/>
          </a:xfrm>
        </p:grpSpPr>
        <p:sp>
          <p:nvSpPr>
            <p:cNvPr id="8" name="Rectangle 8"/>
            <p:cNvSpPr>
              <a:spLocks noChangeArrowheads="1"/>
            </p:cNvSpPr>
            <p:nvPr/>
          </p:nvSpPr>
          <p:spPr bwMode="auto">
            <a:xfrm>
              <a:off x="7555994" y="3433959"/>
              <a:ext cx="1586974" cy="831639"/>
            </a:xfrm>
            <a:prstGeom prst="rect">
              <a:avLst/>
            </a:prstGeom>
            <a:noFill/>
            <a:ln w="9525">
              <a:noFill/>
              <a:miter lim="800000"/>
              <a:headEnd/>
              <a:tailEnd/>
            </a:ln>
          </p:spPr>
          <p:txBody>
            <a:bodyPr wrap="none" lIns="92075" tIns="46038" rIns="92075" bIns="46038">
              <a:spAutoFit/>
            </a:bodyPr>
            <a:lstStyle/>
            <a:p>
              <a:r>
                <a:rPr lang="en-US" sz="2400" dirty="0" smtClean="0">
                  <a:solidFill>
                    <a:schemeClr val="accent4">
                      <a:lumMod val="10000"/>
                    </a:schemeClr>
                  </a:solidFill>
                  <a:effectLst/>
                </a:rPr>
                <a:t>Graduate</a:t>
              </a:r>
            </a:p>
            <a:p>
              <a:r>
                <a:rPr lang="en-US" sz="2400" dirty="0" smtClean="0">
                  <a:solidFill>
                    <a:schemeClr val="accent4">
                      <a:lumMod val="10000"/>
                    </a:schemeClr>
                  </a:solidFill>
                  <a:effectLst/>
                  <a:latin typeface="+mn-lt"/>
                </a:rPr>
                <a:t>Drop-outs</a:t>
              </a:r>
            </a:p>
          </p:txBody>
        </p:sp>
        <p:sp>
          <p:nvSpPr>
            <p:cNvPr id="59" name="Line 30"/>
            <p:cNvSpPr>
              <a:spLocks noChangeShapeType="1"/>
            </p:cNvSpPr>
            <p:nvPr/>
          </p:nvSpPr>
          <p:spPr bwMode="auto">
            <a:xfrm>
              <a:off x="6953366" y="3702061"/>
              <a:ext cx="738097" cy="5148"/>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2" name="Line 30"/>
            <p:cNvSpPr>
              <a:spLocks noChangeShapeType="1"/>
            </p:cNvSpPr>
            <p:nvPr/>
          </p:nvSpPr>
          <p:spPr bwMode="auto">
            <a:xfrm flipV="1">
              <a:off x="6974388" y="4052455"/>
              <a:ext cx="727591"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7" name="Group 16"/>
          <p:cNvGrpSpPr/>
          <p:nvPr/>
        </p:nvGrpSpPr>
        <p:grpSpPr>
          <a:xfrm>
            <a:off x="-84088" y="2997843"/>
            <a:ext cx="2360691" cy="1928479"/>
            <a:chOff x="-84088" y="2997843"/>
            <a:chExt cx="2360691" cy="1928479"/>
          </a:xfrm>
        </p:grpSpPr>
        <p:sp>
          <p:nvSpPr>
            <p:cNvPr id="6" name="Rectangle 6"/>
            <p:cNvSpPr>
              <a:spLocks noChangeArrowheads="1"/>
            </p:cNvSpPr>
            <p:nvPr/>
          </p:nvSpPr>
          <p:spPr bwMode="auto">
            <a:xfrm>
              <a:off x="-84088" y="2997843"/>
              <a:ext cx="2348864" cy="831639"/>
            </a:xfrm>
            <a:prstGeom prst="rect">
              <a:avLst/>
            </a:prstGeom>
            <a:noFill/>
            <a:ln w="9525">
              <a:noFill/>
              <a:miter lim="800000"/>
              <a:headEnd/>
              <a:tailEnd/>
            </a:ln>
          </p:spPr>
          <p:txBody>
            <a:bodyPr wrap="square" lIns="92075" tIns="46038" rIns="92075" bIns="46038">
              <a:spAutoFit/>
            </a:bodyPr>
            <a:lstStyle/>
            <a:p>
              <a:pPr algn="l"/>
              <a:r>
                <a:rPr lang="en-US" sz="2400" dirty="0">
                  <a:solidFill>
                    <a:schemeClr val="accent4">
                      <a:lumMod val="10000"/>
                    </a:schemeClr>
                  </a:solidFill>
                  <a:effectLst/>
                  <a:latin typeface="+mn-lt"/>
                </a:rPr>
                <a:t>Freshmen</a:t>
              </a:r>
            </a:p>
            <a:p>
              <a:pPr algn="l" eaLnBrk="0" hangingPunct="0"/>
              <a:r>
                <a:rPr lang="en-US" sz="2400" dirty="0" smtClean="0">
                  <a:solidFill>
                    <a:schemeClr val="accent4">
                      <a:lumMod val="10000"/>
                    </a:schemeClr>
                  </a:solidFill>
                  <a:effectLst/>
                  <a:latin typeface="+mn-lt"/>
                </a:rPr>
                <a:t>  </a:t>
              </a:r>
            </a:p>
          </p:txBody>
        </p:sp>
        <p:sp>
          <p:nvSpPr>
            <p:cNvPr id="61" name="Line 30"/>
            <p:cNvSpPr>
              <a:spLocks noChangeShapeType="1"/>
            </p:cNvSpPr>
            <p:nvPr/>
          </p:nvSpPr>
          <p:spPr bwMode="auto">
            <a:xfrm>
              <a:off x="536019" y="356368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70" name="Line 30"/>
            <p:cNvSpPr>
              <a:spLocks noChangeShapeType="1"/>
            </p:cNvSpPr>
            <p:nvPr/>
          </p:nvSpPr>
          <p:spPr bwMode="auto">
            <a:xfrm>
              <a:off x="536019" y="3742720"/>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72" name="Line 30"/>
            <p:cNvSpPr>
              <a:spLocks noChangeShapeType="1"/>
            </p:cNvSpPr>
            <p:nvPr/>
          </p:nvSpPr>
          <p:spPr bwMode="auto">
            <a:xfrm>
              <a:off x="536019" y="392632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38" name="Rectangle 6"/>
            <p:cNvSpPr>
              <a:spLocks noChangeArrowheads="1"/>
            </p:cNvSpPr>
            <p:nvPr/>
          </p:nvSpPr>
          <p:spPr bwMode="auto">
            <a:xfrm>
              <a:off x="-1318" y="4094683"/>
              <a:ext cx="2277921" cy="831639"/>
            </a:xfrm>
            <a:prstGeom prst="rect">
              <a:avLst/>
            </a:prstGeom>
            <a:noFill/>
            <a:ln w="9525">
              <a:noFill/>
              <a:miter lim="800000"/>
              <a:headEnd/>
              <a:tailEnd/>
            </a:ln>
          </p:spPr>
          <p:txBody>
            <a:bodyPr wrap="square" lIns="92075" tIns="46038" rIns="92075" bIns="46038">
              <a:spAutoFit/>
            </a:bodyPr>
            <a:lstStyle/>
            <a:p>
              <a:pPr algn="l"/>
              <a:r>
                <a:rPr lang="en-US" sz="2400" dirty="0" smtClean="0">
                  <a:solidFill>
                    <a:schemeClr val="accent4">
                      <a:lumMod val="10000"/>
                    </a:schemeClr>
                  </a:solidFill>
                  <a:effectLst/>
                </a:rPr>
                <a:t>Transfers</a:t>
              </a:r>
              <a:endParaRPr lang="en-US" sz="2400" dirty="0">
                <a:solidFill>
                  <a:schemeClr val="accent4">
                    <a:lumMod val="10000"/>
                  </a:schemeClr>
                </a:solidFill>
                <a:effectLst/>
              </a:endParaRPr>
            </a:p>
            <a:p>
              <a:pPr algn="l"/>
              <a:r>
                <a:rPr lang="en-US" sz="2400" dirty="0" smtClean="0">
                  <a:solidFill>
                    <a:schemeClr val="accent4">
                      <a:lumMod val="10000"/>
                    </a:schemeClr>
                  </a:solidFill>
                  <a:effectLst/>
                </a:rPr>
                <a:t>   </a:t>
              </a:r>
              <a:r>
                <a:rPr lang="en-US" sz="2400" dirty="0" smtClean="0">
                  <a:solidFill>
                    <a:schemeClr val="accent4">
                      <a:lumMod val="10000"/>
                    </a:schemeClr>
                  </a:solidFill>
                  <a:effectLst/>
                  <a:latin typeface="+mn-lt"/>
                </a:rPr>
                <a:t> </a:t>
              </a:r>
            </a:p>
          </p:txBody>
        </p:sp>
        <p:sp>
          <p:nvSpPr>
            <p:cNvPr id="43" name="Line 30"/>
            <p:cNvSpPr>
              <a:spLocks noChangeShapeType="1"/>
            </p:cNvSpPr>
            <p:nvPr/>
          </p:nvSpPr>
          <p:spPr bwMode="auto">
            <a:xfrm>
              <a:off x="530759" y="4078727"/>
              <a:ext cx="1441030" cy="0"/>
            </a:xfrm>
            <a:prstGeom prst="line">
              <a:avLst/>
            </a:prstGeom>
            <a:noFill/>
            <a:ln w="5715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2" name="Group 1"/>
          <p:cNvGrpSpPr/>
          <p:nvPr/>
        </p:nvGrpSpPr>
        <p:grpSpPr>
          <a:xfrm>
            <a:off x="1937419" y="4902369"/>
            <a:ext cx="5418258" cy="1436365"/>
            <a:chOff x="1937419" y="4902369"/>
            <a:chExt cx="5418258" cy="1436365"/>
          </a:xfrm>
        </p:grpSpPr>
        <p:sp>
          <p:nvSpPr>
            <p:cNvPr id="9" name="Rectangle 9"/>
            <p:cNvSpPr>
              <a:spLocks noChangeArrowheads="1"/>
            </p:cNvSpPr>
            <p:nvPr/>
          </p:nvSpPr>
          <p:spPr bwMode="auto">
            <a:xfrm>
              <a:off x="1937419" y="5507095"/>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4">
                      <a:lumMod val="10000"/>
                    </a:schemeClr>
                  </a:solidFill>
                  <a:effectLst/>
                  <a:latin typeface="+mn-lt"/>
                </a:rPr>
                <a:t>Human</a:t>
              </a:r>
            </a:p>
            <a:p>
              <a:r>
                <a:rPr lang="en-US" sz="2400" dirty="0" smtClean="0">
                  <a:solidFill>
                    <a:schemeClr val="accent4">
                      <a:lumMod val="10000"/>
                    </a:schemeClr>
                  </a:solidFill>
                  <a:effectLst/>
                </a:rPr>
                <a:t>Resources</a:t>
              </a:r>
              <a:endParaRPr lang="en-US" sz="2400" dirty="0">
                <a:solidFill>
                  <a:schemeClr val="accent4">
                    <a:lumMod val="10000"/>
                  </a:schemeClr>
                </a:solidFill>
                <a:effectLst/>
              </a:endParaRPr>
            </a:p>
          </p:txBody>
        </p:sp>
        <p:sp>
          <p:nvSpPr>
            <p:cNvPr id="35" name="Rectangle 9"/>
            <p:cNvSpPr>
              <a:spLocks noChangeArrowheads="1"/>
            </p:cNvSpPr>
            <p:nvPr/>
          </p:nvSpPr>
          <p:spPr bwMode="auto">
            <a:xfrm>
              <a:off x="5779925" y="5507094"/>
              <a:ext cx="1575752" cy="831639"/>
            </a:xfrm>
            <a:prstGeom prst="rect">
              <a:avLst/>
            </a:prstGeom>
            <a:noFill/>
            <a:ln w="9525">
              <a:noFill/>
              <a:miter lim="800000"/>
              <a:headEnd/>
              <a:tailEnd/>
            </a:ln>
          </p:spPr>
          <p:txBody>
            <a:bodyPr wrap="none" lIns="92075" tIns="46038" rIns="92075" bIns="46038">
              <a:spAutoFit/>
            </a:bodyPr>
            <a:lstStyle/>
            <a:p>
              <a:pPr eaLnBrk="0" hangingPunct="0"/>
              <a:r>
                <a:rPr lang="en-US" sz="2400" dirty="0" smtClean="0">
                  <a:solidFill>
                    <a:schemeClr val="accent4">
                      <a:lumMod val="10000"/>
                    </a:schemeClr>
                  </a:solidFill>
                  <a:effectLst/>
                  <a:latin typeface="+mn-lt"/>
                </a:rPr>
                <a:t>Capital</a:t>
              </a:r>
            </a:p>
            <a:p>
              <a:r>
                <a:rPr lang="en-US" sz="2400" dirty="0" smtClean="0">
                  <a:solidFill>
                    <a:schemeClr val="accent4">
                      <a:lumMod val="10000"/>
                    </a:schemeClr>
                  </a:solidFill>
                  <a:effectLst/>
                </a:rPr>
                <a:t>Resources</a:t>
              </a:r>
              <a:endParaRPr lang="en-US" sz="2400" dirty="0">
                <a:solidFill>
                  <a:schemeClr val="accent4">
                    <a:lumMod val="10000"/>
                  </a:schemeClr>
                </a:solidFill>
                <a:effectLst/>
              </a:endParaRPr>
            </a:p>
          </p:txBody>
        </p:sp>
        <p:sp>
          <p:nvSpPr>
            <p:cNvPr id="39" name="Line 30"/>
            <p:cNvSpPr>
              <a:spLocks noChangeShapeType="1"/>
            </p:cNvSpPr>
            <p:nvPr/>
          </p:nvSpPr>
          <p:spPr bwMode="auto">
            <a:xfrm flipV="1">
              <a:off x="2715697" y="4907208"/>
              <a:ext cx="0" cy="723506"/>
            </a:xfrm>
            <a:prstGeom prst="line">
              <a:avLst/>
            </a:prstGeom>
            <a:noFill/>
            <a:ln w="762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sp>
          <p:nvSpPr>
            <p:cNvPr id="40" name="Line 30"/>
            <p:cNvSpPr>
              <a:spLocks noChangeShapeType="1"/>
            </p:cNvSpPr>
            <p:nvPr/>
          </p:nvSpPr>
          <p:spPr bwMode="auto">
            <a:xfrm flipV="1">
              <a:off x="6636052" y="4902369"/>
              <a:ext cx="0" cy="723506"/>
            </a:xfrm>
            <a:prstGeom prst="line">
              <a:avLst/>
            </a:prstGeom>
            <a:noFill/>
            <a:ln w="76200">
              <a:solidFill>
                <a:srgbClr val="000000"/>
              </a:solidFill>
              <a:round/>
              <a:headEnd type="none" w="sm" len="sm"/>
              <a:tailEnd type="stealth" w="med" len="med"/>
            </a:ln>
          </p:spPr>
          <p:txBody>
            <a:bodyPr wrap="none" anchor="ctr"/>
            <a:lstStyle/>
            <a:p>
              <a:endParaRPr lang="en-US" dirty="0">
                <a:solidFill>
                  <a:schemeClr val="accent4">
                    <a:lumMod val="10000"/>
                  </a:schemeClr>
                </a:solidFill>
                <a:effectLst/>
                <a:latin typeface="+mn-lt"/>
              </a:endParaRPr>
            </a:p>
          </p:txBody>
        </p:sp>
      </p:grpSp>
      <p:grpSp>
        <p:nvGrpSpPr>
          <p:cNvPr id="12" name="Group 11"/>
          <p:cNvGrpSpPr/>
          <p:nvPr/>
        </p:nvGrpSpPr>
        <p:grpSpPr>
          <a:xfrm>
            <a:off x="2450030" y="1102107"/>
            <a:ext cx="4359448" cy="2475548"/>
            <a:chOff x="2450030" y="1102107"/>
            <a:chExt cx="4359448" cy="2475548"/>
          </a:xfrm>
        </p:grpSpPr>
        <p:sp>
          <p:nvSpPr>
            <p:cNvPr id="10" name="Rectangle 10"/>
            <p:cNvSpPr>
              <a:spLocks noChangeArrowheads="1"/>
            </p:cNvSpPr>
            <p:nvPr/>
          </p:nvSpPr>
          <p:spPr bwMode="auto">
            <a:xfrm>
              <a:off x="2450030" y="1102107"/>
              <a:ext cx="4359448" cy="831639"/>
            </a:xfrm>
            <a:prstGeom prst="rect">
              <a:avLst/>
            </a:prstGeom>
            <a:noFill/>
            <a:ln w="9525">
              <a:noFill/>
              <a:miter lim="800000"/>
              <a:headEnd/>
              <a:tailEnd/>
            </a:ln>
          </p:spPr>
          <p:txBody>
            <a:bodyPr wrap="square" lIns="92075" tIns="46038" rIns="92075" bIns="46038">
              <a:spAutoFit/>
            </a:bodyPr>
            <a:lstStyle/>
            <a:p>
              <a:pPr eaLnBrk="0" hangingPunct="0"/>
              <a:r>
                <a:rPr lang="en-US" sz="2400" dirty="0" smtClean="0">
                  <a:solidFill>
                    <a:schemeClr val="accent4">
                      <a:lumMod val="10000"/>
                    </a:schemeClr>
                  </a:solidFill>
                  <a:effectLst/>
                  <a:latin typeface="+mn-lt"/>
                </a:rPr>
                <a:t>Value System</a:t>
              </a:r>
            </a:p>
            <a:p>
              <a:pPr eaLnBrk="0" hangingPunct="0"/>
              <a:r>
                <a:rPr lang="en-US" sz="2400" dirty="0" smtClean="0">
                  <a:solidFill>
                    <a:schemeClr val="accent4">
                      <a:lumMod val="10000"/>
                    </a:schemeClr>
                  </a:solidFill>
                  <a:effectLst/>
                  <a:latin typeface="+mn-lt"/>
                </a:rPr>
                <a:t>Information Infrastructure </a:t>
              </a:r>
              <a:endParaRPr lang="en-US" sz="2400" dirty="0">
                <a:solidFill>
                  <a:schemeClr val="accent4">
                    <a:lumMod val="10000"/>
                  </a:schemeClr>
                </a:solidFill>
                <a:effectLst/>
                <a:latin typeface="+mn-lt"/>
              </a:endParaRPr>
            </a:p>
          </p:txBody>
        </p:sp>
        <p:sp>
          <p:nvSpPr>
            <p:cNvPr id="67" name="Line 30"/>
            <p:cNvSpPr>
              <a:spLocks noChangeShapeType="1"/>
            </p:cNvSpPr>
            <p:nvPr/>
          </p:nvSpPr>
          <p:spPr bwMode="auto">
            <a:xfrm flipV="1">
              <a:off x="6550165" y="1533693"/>
              <a:ext cx="0" cy="2023734"/>
            </a:xfrm>
            <a:prstGeom prst="line">
              <a:avLst/>
            </a:prstGeom>
            <a:noFill/>
            <a:ln w="28575">
              <a:solidFill>
                <a:srgbClr val="000000"/>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4">
                    <a:lumMod val="10000"/>
                  </a:schemeClr>
                </a:solidFill>
                <a:effectLst/>
                <a:latin typeface="+mn-lt"/>
              </a:endParaRPr>
            </a:p>
          </p:txBody>
        </p:sp>
        <p:sp>
          <p:nvSpPr>
            <p:cNvPr id="68" name="Line 30"/>
            <p:cNvSpPr>
              <a:spLocks noChangeShapeType="1"/>
            </p:cNvSpPr>
            <p:nvPr/>
          </p:nvSpPr>
          <p:spPr bwMode="auto">
            <a:xfrm flipH="1" flipV="1">
              <a:off x="2725295" y="1533692"/>
              <a:ext cx="16030" cy="2043963"/>
            </a:xfrm>
            <a:prstGeom prst="line">
              <a:avLst/>
            </a:prstGeom>
            <a:noFill/>
            <a:ln w="28575">
              <a:solidFill>
                <a:srgbClr val="000000"/>
              </a:solidFill>
              <a:prstDash val="sysDash"/>
              <a:round/>
              <a:headEnd type="triangle" w="med" len="med"/>
              <a:tailEnd type="none" w="med" len="med"/>
            </a:ln>
          </p:spPr>
          <p:txBody>
            <a:bodyPr wrap="none" anchor="ctr"/>
            <a:lstStyle/>
            <a:p>
              <a:endParaRPr lang="en-US" dirty="0">
                <a:ln>
                  <a:solidFill>
                    <a:schemeClr val="tx1"/>
                  </a:solidFill>
                  <a:prstDash val="sysDash"/>
                </a:ln>
                <a:solidFill>
                  <a:schemeClr val="accent4">
                    <a:lumMod val="10000"/>
                  </a:schemeClr>
                </a:solidFill>
                <a:effectLst/>
                <a:latin typeface="+mn-lt"/>
              </a:endParaRPr>
            </a:p>
          </p:txBody>
        </p:sp>
        <p:sp>
          <p:nvSpPr>
            <p:cNvPr id="69" name="Line 30"/>
            <p:cNvSpPr>
              <a:spLocks noChangeShapeType="1"/>
            </p:cNvSpPr>
            <p:nvPr/>
          </p:nvSpPr>
          <p:spPr bwMode="auto">
            <a:xfrm flipH="1" flipV="1">
              <a:off x="2715697" y="1533693"/>
              <a:ext cx="3808839" cy="0"/>
            </a:xfrm>
            <a:prstGeom prst="line">
              <a:avLst/>
            </a:prstGeom>
            <a:noFill/>
            <a:ln w="28575">
              <a:solidFill>
                <a:srgbClr val="000000"/>
              </a:solidFill>
              <a:prstDash val="sysDash"/>
              <a:round/>
              <a:headEnd type="none" w="med" len="med"/>
              <a:tailEnd type="none" w="med" len="med"/>
            </a:ln>
          </p:spPr>
          <p:txBody>
            <a:bodyPr wrap="none" anchor="ctr"/>
            <a:lstStyle/>
            <a:p>
              <a:endParaRPr lang="en-US" dirty="0">
                <a:ln>
                  <a:solidFill>
                    <a:schemeClr val="tx1"/>
                  </a:solidFill>
                  <a:prstDash val="sysDot"/>
                </a:ln>
                <a:solidFill>
                  <a:schemeClr val="accent4">
                    <a:lumMod val="10000"/>
                  </a:schemeClr>
                </a:solidFill>
                <a:effectLst/>
                <a:latin typeface="+mn-lt"/>
              </a:endParaRPr>
            </a:p>
          </p:txBody>
        </p:sp>
      </p:grpSp>
    </p:spTree>
    <p:extLst>
      <p:ext uri="{BB962C8B-B14F-4D97-AF65-F5344CB8AC3E}">
        <p14:creationId xmlns:p14="http://schemas.microsoft.com/office/powerpoint/2010/main" val="247095470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dissolve">
                                      <p:cBhvr>
                                        <p:cTn id="2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endParaRPr lang="en-US" dirty="0"/>
          </a:p>
        </p:txBody>
      </p:sp>
      <p:pic>
        <p:nvPicPr>
          <p:cNvPr id="4" name="Picture 3"/>
          <p:cNvPicPr>
            <a:picLocks noChangeAspect="1"/>
          </p:cNvPicPr>
          <p:nvPr/>
        </p:nvPicPr>
        <p:blipFill>
          <a:blip r:embed="rId2"/>
          <a:stretch>
            <a:fillRect/>
          </a:stretch>
        </p:blipFill>
        <p:spPr>
          <a:xfrm>
            <a:off x="1" y="878681"/>
            <a:ext cx="8343900" cy="5570413"/>
          </a:xfrm>
          <a:prstGeom prst="rect">
            <a:avLst/>
          </a:prstGeom>
        </p:spPr>
      </p:pic>
    </p:spTree>
    <p:extLst>
      <p:ext uri="{BB962C8B-B14F-4D97-AF65-F5344CB8AC3E}">
        <p14:creationId xmlns:p14="http://schemas.microsoft.com/office/powerpoint/2010/main" val="3584993403"/>
      </p:ext>
    </p:extLst>
  </p:cSld>
  <p:clrMapOvr>
    <a:masterClrMapping/>
  </p:clrMapOvr>
  <p:transition>
    <p:zoom/>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09299" cy="814387"/>
          </a:xfrm>
        </p:spPr>
        <p:txBody>
          <a:bodyPr/>
          <a:lstStyle/>
          <a:p>
            <a:endParaRPr lang="en-US" dirty="0"/>
          </a:p>
        </p:txBody>
      </p:sp>
      <p:pic>
        <p:nvPicPr>
          <p:cNvPr id="4" name="Picture 3"/>
          <p:cNvPicPr>
            <a:picLocks noChangeAspect="1"/>
          </p:cNvPicPr>
          <p:nvPr/>
        </p:nvPicPr>
        <p:blipFill>
          <a:blip r:embed="rId2"/>
          <a:stretch>
            <a:fillRect/>
          </a:stretch>
        </p:blipFill>
        <p:spPr>
          <a:xfrm>
            <a:off x="0" y="878681"/>
            <a:ext cx="8867775" cy="5593758"/>
          </a:xfrm>
          <a:prstGeom prst="rect">
            <a:avLst/>
          </a:prstGeom>
        </p:spPr>
      </p:pic>
    </p:spTree>
    <p:extLst>
      <p:ext uri="{BB962C8B-B14F-4D97-AF65-F5344CB8AC3E}">
        <p14:creationId xmlns:p14="http://schemas.microsoft.com/office/powerpoint/2010/main" val="3968779970"/>
      </p:ext>
    </p:extLst>
  </p:cSld>
  <p:clrMapOvr>
    <a:masterClrMapping/>
  </p:clrMapOvr>
  <p:transition>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44000" cy="814387"/>
          </a:xfrm>
        </p:spPr>
        <p:txBody>
          <a:bodyPr/>
          <a:lstStyle/>
          <a:p>
            <a:r>
              <a:rPr lang="en-US" sz="3200" dirty="0" smtClean="0"/>
              <a:t>Flow Time: COABE. Graduation Rate and Time To Graduation Performance</a:t>
            </a:r>
            <a:endParaRPr lang="en-US" sz="3200" dirty="0"/>
          </a:p>
        </p:txBody>
      </p:sp>
      <p:pic>
        <p:nvPicPr>
          <p:cNvPr id="8197" name="Picture 5"/>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80963" y="1008993"/>
            <a:ext cx="8980487" cy="546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3" y="1008993"/>
            <a:ext cx="8980487" cy="54661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Object 3"/>
          <p:cNvGraphicFramePr>
            <a:graphicFrameLocks noChangeAspect="1"/>
          </p:cNvGraphicFramePr>
          <p:nvPr>
            <p:extLst/>
          </p:nvPr>
        </p:nvGraphicFramePr>
        <p:xfrm>
          <a:off x="517525" y="2812611"/>
          <a:ext cx="8107362" cy="1858962"/>
        </p:xfrm>
        <a:graphic>
          <a:graphicData uri="http://schemas.openxmlformats.org/presentationml/2006/ole">
            <mc:AlternateContent xmlns:mc="http://schemas.openxmlformats.org/markup-compatibility/2006">
              <mc:Choice xmlns:v="urn:schemas-microsoft-com:vml" Requires="v">
                <p:oleObj spid="_x0000_s21508" name="Worksheet" r:id="rId4" imgW="5200681" imgH="1162064" progId="Excel.Sheet.12">
                  <p:embed/>
                </p:oleObj>
              </mc:Choice>
              <mc:Fallback>
                <p:oleObj name="Worksheet" r:id="rId4" imgW="5200681" imgH="1162064" progId="Excel.Sheet.12">
                  <p:embed/>
                  <p:pic>
                    <p:nvPicPr>
                      <p:cNvPr id="4"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7525" y="2812611"/>
                        <a:ext cx="8107362"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579622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9219"/>
                                        </p:tgtEl>
                                      </p:cBhvr>
                                    </p:animEffect>
                                    <p:set>
                                      <p:cBhvr>
                                        <p:cTn id="7" dur="1" fill="hold">
                                          <p:stCondLst>
                                            <p:cond delay="499"/>
                                          </p:stCondLst>
                                        </p:cTn>
                                        <p:tgtEl>
                                          <p:spTgt spid="921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15766"/>
            <a:ext cx="9144000" cy="930166"/>
          </a:xfrm>
          <a:noFill/>
          <a:ln/>
        </p:spPr>
        <p:txBody>
          <a:bodyPr/>
          <a:lstStyle/>
          <a:p>
            <a:r>
              <a:rPr lang="en-US" sz="3200" dirty="0" smtClean="0"/>
              <a:t>Flow Time: Time To Graduation</a:t>
            </a:r>
            <a:endParaRPr lang="en-US" sz="3200" dirty="0">
              <a:effectLst/>
            </a:endParaRPr>
          </a:p>
        </p:txBody>
      </p:sp>
      <p:graphicFrame>
        <p:nvGraphicFramePr>
          <p:cNvPr id="4" name="Object 3"/>
          <p:cNvGraphicFramePr>
            <a:graphicFrameLocks noChangeAspect="1"/>
          </p:cNvGraphicFramePr>
          <p:nvPr>
            <p:extLst/>
          </p:nvPr>
        </p:nvGraphicFramePr>
        <p:xfrm>
          <a:off x="29000" y="1326735"/>
          <a:ext cx="9114999" cy="4191196"/>
        </p:xfrm>
        <a:graphic>
          <a:graphicData uri="http://schemas.openxmlformats.org/presentationml/2006/ole">
            <mc:AlternateContent xmlns:mc="http://schemas.openxmlformats.org/markup-compatibility/2006">
              <mc:Choice xmlns:v="urn:schemas-microsoft-com:vml" Requires="v">
                <p:oleObj spid="_x0000_s22532" name="Worksheet" r:id="rId4" imgW="5095944" imgH="2343023" progId="Excel.Sheet.12">
                  <p:embed/>
                </p:oleObj>
              </mc:Choice>
              <mc:Fallback>
                <p:oleObj name="Worksheet" r:id="rId4" imgW="5095944" imgH="2343023" progId="Excel.Sheet.12">
                  <p:embed/>
                  <p:pic>
                    <p:nvPicPr>
                      <p:cNvPr id="4" name="Object 3"/>
                      <p:cNvPicPr/>
                      <p:nvPr/>
                    </p:nvPicPr>
                    <p:blipFill>
                      <a:blip r:embed="rId5"/>
                      <a:stretch>
                        <a:fillRect/>
                      </a:stretch>
                    </p:blipFill>
                    <p:spPr>
                      <a:xfrm>
                        <a:off x="29000" y="1326735"/>
                        <a:ext cx="9114999" cy="4191196"/>
                      </a:xfrm>
                      <a:prstGeom prst="rect">
                        <a:avLst/>
                      </a:prstGeom>
                    </p:spPr>
                  </p:pic>
                </p:oleObj>
              </mc:Fallback>
            </mc:AlternateContent>
          </a:graphicData>
        </a:graphic>
      </p:graphicFrame>
      <p:pic>
        <p:nvPicPr>
          <p:cNvPr id="172036" name="Picture 4" descr="http://www.sic.edu/files/uploads/personal/20/grad_cap.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15766" y="1246870"/>
            <a:ext cx="977462" cy="65357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7">
            <a:extLst>
              <a:ext uri="{BEBA8EAE-BF5A-486C-A8C5-ECC9F3942E4B}">
                <a14:imgProps xmlns:a14="http://schemas.microsoft.com/office/drawing/2010/main">
                  <a14:imgLayer r:embed="rId8">
                    <a14:imgEffect>
                      <a14:backgroundRemoval t="0" b="89189" l="9565" r="89565">
                        <a14:foregroundMark x1="55652" y1="58108" x2="55652" y2="58108"/>
                        <a14:backgroundMark x1="95652" y1="75676" x2="95652" y2="75676"/>
                        <a14:backgroundMark x1="38261" y1="98649" x2="38261" y2="98649"/>
                      </a14:backgroundRemoval>
                    </a14:imgEffect>
                  </a14:imgLayer>
                </a14:imgProps>
              </a:ext>
              <a:ext uri="{28A0092B-C50C-407E-A947-70E740481C1C}">
                <a14:useLocalDpi xmlns:a14="http://schemas.microsoft.com/office/drawing/2010/main" val="0"/>
              </a:ext>
            </a:extLst>
          </a:blip>
          <a:stretch>
            <a:fillRect/>
          </a:stretch>
        </p:blipFill>
        <p:spPr>
          <a:xfrm>
            <a:off x="-74723" y="1246870"/>
            <a:ext cx="1095375" cy="704850"/>
          </a:xfrm>
          <a:prstGeom prst="rect">
            <a:avLst/>
          </a:prstGeom>
        </p:spPr>
      </p:pic>
    </p:spTree>
    <p:extLst>
      <p:ext uri="{BB962C8B-B14F-4D97-AF65-F5344CB8AC3E}">
        <p14:creationId xmlns:p14="http://schemas.microsoft.com/office/powerpoint/2010/main" val="250563524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72036"/>
                                        </p:tgtEl>
                                        <p:attrNameLst>
                                          <p:attrName>style.visibility</p:attrName>
                                        </p:attrNameLst>
                                      </p:cBhvr>
                                      <p:to>
                                        <p:strVal val="hidden"/>
                                      </p:to>
                                    </p:set>
                                  </p:childTnLst>
                                </p:cTn>
                              </p:par>
                              <p:par>
                                <p:cTn id="7" presetID="0" presetClass="path" presetSubtype="0" accel="50000" decel="50000" fill="hold" nodeType="withEffect">
                                  <p:stCondLst>
                                    <p:cond delay="0"/>
                                  </p:stCondLst>
                                  <p:childTnLst>
                                    <p:animMotion origin="layout" path="M -0.02396 -0.01389 C -0.02188 -0.00278 -0.01875 0.0044 -0.01355 0.01366 C -0.01025 0.02685 -0.0033 0.04051 0.00538 0.04815 C 0.00781 0.05718 0.01371 0.05996 0.01927 0.06644 C 0.02586 0.07431 0.03333 0.08148 0.03993 0.08935 C 0.0559 0.10857 0.04566 0.10278 0.05711 0.10787 C 0.06111 0.1132 0.06319 0.11412 0.06406 0.12153 C 0.06718 0.15 0.05937 0.14421 0.071 0.14931 C 0.08819 0.14144 0.09132 0.11713 0.11215 0.11019 C 0.1276 0.09653 0.12135 0.10023 0.15711 0.10787 C 0.1592 0.10834 0.15937 0.1125 0.16059 0.11482 C 0.16215 0.11783 0.16406 0.12084 0.16579 0.12384 C 0.16788 0.13472 0.16614 0.13866 0.1743 0.14236 C 0.20191 0.1382 0.22934 0.13079 0.25694 0.12616 C 0.28454 0.12778 0.31232 0.12778 0.33993 0.13079 C 0.34548 0.13148 0.35642 0.14514 0.36059 0.14931 C 0.37014 0.15903 0.37882 0.16505 0.38993 0.16991 C 0.40017 0.16921 0.41059 0.16921 0.421 0.16759 C 0.43003 0.16597 0.44288 0.16042 0.45347 0.15834 C 0.47968 0.14699 0.50746 0.14144 0.53472 0.13542 C 0.55086 0.12685 0.56562 0.12384 0.58246 0.12153 C 0.60069 0.11435 0.59843 0.11736 0.6276 0.11945 C 0.64027 0.11875 0.65312 0.11829 0.66579 0.11713 C 0.67795 0.11597 0.67048 0.11435 0.68125 0.1125 C 0.70312 0.1088 0.72482 0.10371 0.7467 0.10093 C 0.76336 0.0919 0.74774 0.09908 0.7743 0.09398 C 0.78628 0.09167 0.79861 0.08773 0.81059 0.08496 C 0.81354 0.08565 0.81684 0.08496 0.81909 0.08704 C 0.82083 0.08843 0.82066 0.09167 0.821 0.09398 C 0.82656 0.1331 0.81927 0.09329 0.8243 0.11945 C 0.82482 0.14236 0.825 0.16528 0.82604 0.1882 C 0.82656 0.20046 0.82795 0.19445 0.83125 0.2044 C 0.83281 0.2088 0.83333 0.21366 0.83472 0.21829 C 0.83507 0.2206 0.83645 0.225 0.83645 0.22523 C 0.83767 0.23773 0.83854 0.24954 0.84166 0.26181 C 0.8427 0.29028 0.83767 0.30255 0.85 0.31945 C 0.85816 0.35162 0.84895 0.37315 0.84166 0.40209 C 0.8401 0.40834 0.83507 0.41181 0.83125 0.41597 C 0.83038 0.4169 0.81076 0.43565 0.80538 0.43889 C 0.79826 0.44306 0.77482 0.44352 0.7743 0.44352 C 0.76788 0.4463 0.76371 0.4507 0.75711 0.45278 C 0.74774 0.46065 0.73732 0.46042 0.72777 0.46875 C 0.721 0.47454 0.71666 0.47593 0.70885 0.47801 C 0.69913 0.47732 0.68923 0.47755 0.67951 0.4757 C 0.67743 0.47523 0.67621 0.47222 0.6743 0.47107 C 0.66024 0.46343 0.64791 0.46134 0.63281 0.45949 C 0.61163 0.46019 0.59166 0.46042 0.57048 0.46181 C 0.5618 0.46227 0.55329 0.46783 0.54461 0.46875 C 0.53264 0.46991 0.52066 0.47037 0.50868 0.47107 C 0.49704 0.47616 0.48889 0.47662 0.47552 0.47801 C 0.4625 0.48241 0.45173 0.48542 0.43819 0.48704 C 0.36475 0.48542 0.34774 0.48634 0.28975 0.47338 C 0.25642 0.47454 0.18559 0.46852 0.15364 0.48264 C 0.14965 0.48033 0.14496 0.4794 0.14166 0.4757 C 0.13836 0.47222 0.13698 0.46644 0.13472 0.46181 C 0.12691 0.44607 0.11701 0.43195 0.11215 0.41366 C 0.11163 0.40741 0.11163 0.40116 0.11059 0.39514 C 0.10972 0.39051 0.10711 0.38148 0.10711 0.38171 C 0.10764 0.37616 0.10711 0.37037 0.10868 0.36528 C 0.10972 0.36273 0.11267 0.36273 0.11371 0.36065 C 0.11649 0.35602 0.11753 0.35 0.11892 0.34468 C 0.12135 0.33796 0.1243 0.32384 0.1243 0.32408 C 0.12534 0.30857 0.12343 0.29236 0.12777 0.27801 C 0.12847 0.27546 0.13038 0.28241 0.13125 0.28496 C 0.13211 0.28704 0.13229 0.28959 0.13298 0.29167 C 0.13541 0.29908 0.13663 0.30301 0.14166 0.30787 C 0.14687 0.31296 0.15329 0.31551 0.15885 0.31945 C 0.17725 0.33287 0.16059 0.32709 0.18472 0.33079 C 0.33264 0.32824 0.27309 0.34259 0.33125 0.31945 C 0.33472 0.30116 0.34062 0.3081 0.35538 0.31019 C 0.36336 0.31551 0.371 0.31806 0.37951 0.32153 C 0.38142 0.33681 0.38142 0.33773 0.39166 0.34236 C 0.3927 0.34468 0.39357 0.34746 0.39514 0.34931 C 0.39861 0.35301 0.41302 0.35695 0.41701 0.35834 C 0.43107 0.35533 0.44461 0.34699 0.45868 0.34699 " pathEditMode="relative" rAng="0" ptsTypes="AAAAAAAAAAAAAAAAAAAAAAAAAAAAAAAAAAAAAAAAAAAAAAAAAAAAAAAAAAAAAAAAAAAAAAAAAAA">
                                      <p:cBhvr>
                                        <p:cTn id="8" dur="2000" fill="hold"/>
                                        <p:tgtEl>
                                          <p:spTgt spid="3"/>
                                        </p:tgtEl>
                                        <p:attrNameLst>
                                          <p:attrName>ppt_x</p:attrName>
                                          <p:attrName>ppt_y</p:attrName>
                                        </p:attrNameLst>
                                      </p:cBhvr>
                                      <p:rCtr x="43854" y="2504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294"/>
            <a:ext cx="9144000" cy="814387"/>
          </a:xfrm>
        </p:spPr>
        <p:txBody>
          <a:bodyPr/>
          <a:lstStyle/>
          <a:p>
            <a:r>
              <a:rPr lang="en-US" sz="3200" dirty="0"/>
              <a:t>CSUN. </a:t>
            </a:r>
            <a:r>
              <a:rPr lang="en-US" sz="3200" dirty="0" smtClean="0"/>
              <a:t>Graduation </a:t>
            </a:r>
            <a:r>
              <a:rPr lang="en-US" sz="3200" dirty="0"/>
              <a:t>Rate and Time To Graduation Performance</a:t>
            </a:r>
          </a:p>
        </p:txBody>
      </p:sp>
      <p:graphicFrame>
        <p:nvGraphicFramePr>
          <p:cNvPr id="5" name="Object 4"/>
          <p:cNvGraphicFramePr>
            <a:graphicFrameLocks noChangeAspect="1"/>
          </p:cNvGraphicFramePr>
          <p:nvPr>
            <p:extLst/>
          </p:nvPr>
        </p:nvGraphicFramePr>
        <p:xfrm>
          <a:off x="38729" y="1008994"/>
          <a:ext cx="9143910" cy="5391806"/>
        </p:xfrm>
        <a:graphic>
          <a:graphicData uri="http://schemas.openxmlformats.org/presentationml/2006/ole">
            <mc:AlternateContent xmlns:mc="http://schemas.openxmlformats.org/markup-compatibility/2006">
              <mc:Choice xmlns:v="urn:schemas-microsoft-com:vml" Requires="v">
                <p:oleObj spid="_x0000_s23558" name="Worksheet" r:id="rId3" imgW="7315128" imgH="3190885" progId="Excel.Sheet.12">
                  <p:embed/>
                </p:oleObj>
              </mc:Choice>
              <mc:Fallback>
                <p:oleObj name="Worksheet" r:id="rId3" imgW="7315128" imgH="3190885" progId="Excel.Sheet.12">
                  <p:embed/>
                  <p:pic>
                    <p:nvPicPr>
                      <p:cNvPr id="5" name="Object 4"/>
                      <p:cNvPicPr/>
                      <p:nvPr/>
                    </p:nvPicPr>
                    <p:blipFill>
                      <a:blip r:embed="rId4"/>
                      <a:stretch>
                        <a:fillRect/>
                      </a:stretch>
                    </p:blipFill>
                    <p:spPr>
                      <a:xfrm>
                        <a:off x="38729" y="1008994"/>
                        <a:ext cx="9143910" cy="5391806"/>
                      </a:xfrm>
                      <a:prstGeom prst="rect">
                        <a:avLst/>
                      </a:prstGeom>
                    </p:spPr>
                  </p:pic>
                </p:oleObj>
              </mc:Fallback>
            </mc:AlternateContent>
          </a:graphicData>
        </a:graphic>
      </p:graphicFrame>
      <p:pic>
        <p:nvPicPr>
          <p:cNvPr id="10250" name="Picture 10"/>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353" y="1017213"/>
            <a:ext cx="9142413" cy="539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Object 8"/>
          <p:cNvGraphicFramePr>
            <a:graphicFrameLocks noChangeAspect="1"/>
          </p:cNvGraphicFramePr>
          <p:nvPr>
            <p:extLst/>
          </p:nvPr>
        </p:nvGraphicFramePr>
        <p:xfrm>
          <a:off x="51477" y="2790824"/>
          <a:ext cx="9006547" cy="2222610"/>
        </p:xfrm>
        <a:graphic>
          <a:graphicData uri="http://schemas.openxmlformats.org/presentationml/2006/ole">
            <mc:AlternateContent xmlns:mc="http://schemas.openxmlformats.org/markup-compatibility/2006">
              <mc:Choice xmlns:v="urn:schemas-microsoft-com:vml" Requires="v">
                <p:oleObj spid="_x0000_s23559" name="Worksheet" r:id="rId6" imgW="5172067" imgH="1276246" progId="Excel.Sheet.12">
                  <p:embed/>
                </p:oleObj>
              </mc:Choice>
              <mc:Fallback>
                <p:oleObj name="Worksheet" r:id="rId6" imgW="5172067" imgH="1276246" progId="Excel.Sheet.12">
                  <p:embed/>
                  <p:pic>
                    <p:nvPicPr>
                      <p:cNvPr id="9" name="Object 8"/>
                      <p:cNvPicPr/>
                      <p:nvPr/>
                    </p:nvPicPr>
                    <p:blipFill>
                      <a:blip r:embed="rId7"/>
                      <a:stretch>
                        <a:fillRect/>
                      </a:stretch>
                    </p:blipFill>
                    <p:spPr>
                      <a:xfrm>
                        <a:off x="51477" y="2790824"/>
                        <a:ext cx="9006547" cy="2222610"/>
                      </a:xfrm>
                      <a:prstGeom prst="rect">
                        <a:avLst/>
                      </a:prstGeom>
                    </p:spPr>
                  </p:pic>
                </p:oleObj>
              </mc:Fallback>
            </mc:AlternateContent>
          </a:graphicData>
        </a:graphic>
      </p:graphicFrame>
    </p:spTree>
    <p:extLst>
      <p:ext uri="{BB962C8B-B14F-4D97-AF65-F5344CB8AC3E}">
        <p14:creationId xmlns:p14="http://schemas.microsoft.com/office/powerpoint/2010/main" val="26575879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9" presetClass="entr" presetSubtype="0" fill="hold" nodeType="withEffect">
                                  <p:stCondLst>
                                    <p:cond delay="0"/>
                                  </p:stCondLst>
                                  <p:childTnLst>
                                    <p:set>
                                      <p:cBhvr>
                                        <p:cTn id="9" dur="1" fill="hold">
                                          <p:stCondLst>
                                            <p:cond delay="0"/>
                                          </p:stCondLst>
                                        </p:cTn>
                                        <p:tgtEl>
                                          <p:spTgt spid="10250"/>
                                        </p:tgtEl>
                                        <p:attrNameLst>
                                          <p:attrName>style.visibility</p:attrName>
                                        </p:attrNameLst>
                                      </p:cBhvr>
                                      <p:to>
                                        <p:strVal val="visible"/>
                                      </p:to>
                                    </p:set>
                                    <p:animEffect transition="in" filter="dissolve">
                                      <p:cBhvr>
                                        <p:cTn id="10" dur="500"/>
                                        <p:tgtEl>
                                          <p:spTgt spid="10250"/>
                                        </p:tgtEl>
                                      </p:cBhvr>
                                    </p:animEffect>
                                  </p:childTnLst>
                                </p:cTn>
                              </p:par>
                              <p:par>
                                <p:cTn id="11" presetID="9"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 y="1"/>
            <a:ext cx="9144000" cy="882867"/>
          </a:xfrm>
          <a:noFill/>
          <a:ln/>
        </p:spPr>
        <p:txBody>
          <a:bodyPr/>
          <a:lstStyle/>
          <a:p>
            <a:r>
              <a:rPr lang="en-US" sz="3200" dirty="0" smtClean="0"/>
              <a:t>Flow Time at CSUN: Time </a:t>
            </a:r>
            <a:r>
              <a:rPr lang="en-US" sz="3200" dirty="0"/>
              <a:t>To </a:t>
            </a:r>
            <a:r>
              <a:rPr lang="en-US" sz="3200" dirty="0" smtClean="0"/>
              <a:t>Graduation</a:t>
            </a:r>
            <a:endParaRPr lang="en-US" sz="3200" dirty="0">
              <a:solidFill>
                <a:schemeClr val="accent5">
                  <a:lumMod val="10000"/>
                </a:schemeClr>
              </a:solidFill>
              <a:effectLst/>
            </a:endParaRPr>
          </a:p>
        </p:txBody>
      </p:sp>
      <p:pic>
        <p:nvPicPr>
          <p:cNvPr id="165" name="Picture 164"/>
          <p:cNvPicPr/>
          <p:nvPr/>
        </p:nvPicPr>
        <p:blipFill rotWithShape="1">
          <a:blip r:embed="rId3">
            <a:extLst>
              <a:ext uri="{28A0092B-C50C-407E-A947-70E740481C1C}">
                <a14:useLocalDpi xmlns:a14="http://schemas.microsoft.com/office/drawing/2010/main" val="0"/>
              </a:ext>
            </a:extLst>
          </a:blip>
          <a:srcRect l="48443" t="7142" r="9" b="46079"/>
          <a:stretch/>
        </p:blipFill>
        <p:spPr bwMode="auto">
          <a:xfrm>
            <a:off x="232472" y="1162351"/>
            <a:ext cx="8415579" cy="2355741"/>
          </a:xfrm>
          <a:prstGeom prst="rect">
            <a:avLst/>
          </a:prstGeom>
          <a:noFill/>
          <a:ln>
            <a:noFill/>
          </a:ln>
        </p:spPr>
      </p:pic>
      <p:sp>
        <p:nvSpPr>
          <p:cNvPr id="4" name="Rectangle 3"/>
          <p:cNvSpPr/>
          <p:nvPr/>
        </p:nvSpPr>
        <p:spPr>
          <a:xfrm>
            <a:off x="201467" y="3749323"/>
            <a:ext cx="8338091" cy="830997"/>
          </a:xfrm>
          <a:prstGeom prst="rect">
            <a:avLst/>
          </a:prstGeom>
        </p:spPr>
        <p:txBody>
          <a:bodyPr wrap="square">
            <a:spAutoFit/>
          </a:bodyPr>
          <a:lstStyle/>
          <a:p>
            <a:pPr algn="l"/>
            <a:r>
              <a:rPr lang="en-US" sz="2400" dirty="0">
                <a:solidFill>
                  <a:schemeClr val="accent4">
                    <a:lumMod val="10000"/>
                  </a:schemeClr>
                </a:solidFill>
                <a:effectLst/>
              </a:rPr>
              <a:t>4-year GR </a:t>
            </a:r>
            <a:r>
              <a:rPr lang="en-US" sz="2400" dirty="0" smtClean="0">
                <a:solidFill>
                  <a:schemeClr val="accent4">
                    <a:lumMod val="10000"/>
                  </a:schemeClr>
                </a:solidFill>
                <a:effectLst/>
              </a:rPr>
              <a:t>=13%, </a:t>
            </a:r>
            <a:r>
              <a:rPr lang="en-US" sz="2400" dirty="0">
                <a:solidFill>
                  <a:schemeClr val="accent4">
                    <a:lumMod val="10000"/>
                  </a:schemeClr>
                </a:solidFill>
                <a:effectLst/>
              </a:rPr>
              <a:t>9- </a:t>
            </a:r>
            <a:r>
              <a:rPr lang="en-US" sz="2400" dirty="0" smtClean="0">
                <a:solidFill>
                  <a:schemeClr val="accent4">
                    <a:lumMod val="10000"/>
                  </a:schemeClr>
                </a:solidFill>
                <a:effectLst/>
              </a:rPr>
              <a:t>year GR= 67%.  Time </a:t>
            </a:r>
            <a:r>
              <a:rPr lang="en-US" sz="2400" dirty="0">
                <a:solidFill>
                  <a:schemeClr val="accent4">
                    <a:lumMod val="10000"/>
                  </a:schemeClr>
                </a:solidFill>
                <a:effectLst/>
              </a:rPr>
              <a:t>to graduation, for those graduating in </a:t>
            </a:r>
            <a:r>
              <a:rPr lang="en-US" sz="2400" dirty="0" smtClean="0">
                <a:solidFill>
                  <a:schemeClr val="accent4">
                    <a:lumMod val="10000"/>
                  </a:schemeClr>
                </a:solidFill>
                <a:effectLst/>
              </a:rPr>
              <a:t>≤ </a:t>
            </a:r>
            <a:r>
              <a:rPr lang="en-US" sz="2400" dirty="0">
                <a:solidFill>
                  <a:schemeClr val="accent4">
                    <a:lumMod val="10000"/>
                  </a:schemeClr>
                </a:solidFill>
                <a:effectLst/>
              </a:rPr>
              <a:t>9 years </a:t>
            </a:r>
            <a:r>
              <a:rPr lang="en-US" sz="2400" dirty="0" smtClean="0">
                <a:solidFill>
                  <a:schemeClr val="accent4">
                    <a:lumMod val="10000"/>
                  </a:schemeClr>
                </a:solidFill>
                <a:effectLst/>
              </a:rPr>
              <a:t>has  µ =  6.3, </a:t>
            </a:r>
            <a:r>
              <a:rPr lang="el-GR" sz="2400" dirty="0" smtClean="0">
                <a:solidFill>
                  <a:schemeClr val="accent4">
                    <a:lumMod val="10000"/>
                  </a:schemeClr>
                </a:solidFill>
                <a:effectLst/>
              </a:rPr>
              <a:t>σ</a:t>
            </a:r>
            <a:r>
              <a:rPr lang="en-US" sz="2400" dirty="0" smtClean="0">
                <a:solidFill>
                  <a:schemeClr val="accent4">
                    <a:lumMod val="10000"/>
                  </a:schemeClr>
                </a:solidFill>
                <a:effectLst/>
              </a:rPr>
              <a:t> = 2.6 years.</a:t>
            </a:r>
            <a:endParaRPr lang="en-US" sz="2400" dirty="0">
              <a:solidFill>
                <a:schemeClr val="accent4">
                  <a:lumMod val="10000"/>
                </a:schemeClr>
              </a:solidFill>
            </a:endParaRPr>
          </a:p>
        </p:txBody>
      </p:sp>
      <p:pic>
        <p:nvPicPr>
          <p:cNvPr id="6" name="Picture 4" descr="http://www.sic.edu/files/uploads/personal/20/grad_c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518" y="4495506"/>
            <a:ext cx="2490962" cy="191230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bwMode="auto">
          <a:xfrm>
            <a:off x="4099035" y="1162350"/>
            <a:ext cx="945932" cy="2355741"/>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
        <p:nvSpPr>
          <p:cNvPr id="8" name="Rectangle 7"/>
          <p:cNvSpPr/>
          <p:nvPr/>
        </p:nvSpPr>
        <p:spPr bwMode="auto">
          <a:xfrm>
            <a:off x="7702119" y="1168563"/>
            <a:ext cx="945932" cy="2355741"/>
          </a:xfrm>
          <a:prstGeom prst="rect">
            <a:avLst/>
          </a:prstGeom>
          <a:noFill/>
          <a:ln w="571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457200" marR="0" indent="-457200" algn="ctr" defTabSz="914400" rtl="0" eaLnBrk="0" fontAlgn="base" latinLnBrk="0" hangingPunct="0">
              <a:lnSpc>
                <a:spcPct val="100000"/>
              </a:lnSpc>
              <a:spcBef>
                <a:spcPct val="0"/>
              </a:spcBef>
              <a:spcAft>
                <a:spcPct val="0"/>
              </a:spcAft>
              <a:buClrTx/>
              <a:buSzTx/>
              <a:buFontTx/>
              <a:buNone/>
              <a:tabLst/>
            </a:pPr>
            <a:endParaRPr kumimoji="0" lang="en-US" sz="2200" b="0" i="0" u="none" strike="noStrike" cap="none" normalizeH="0" baseline="0" dirty="0" smtClean="0">
              <a:ln>
                <a:noFill/>
              </a:ln>
              <a:solidFill>
                <a:schemeClr val="tx1"/>
              </a:solidFill>
              <a:effectLst>
                <a:outerShdw blurRad="38100" dist="38100" dir="2700000" algn="tl">
                  <a:srgbClr val="000000">
                    <a:alpha val="43137"/>
                  </a:srgbClr>
                </a:outerShdw>
              </a:effectLst>
              <a:latin typeface="MS Reference Serif" pitchFamily="18" charset="0"/>
            </a:endParaRPr>
          </a:p>
        </p:txBody>
      </p:sp>
    </p:spTree>
    <p:extLst>
      <p:ext uri="{BB962C8B-B14F-4D97-AF65-F5344CB8AC3E}">
        <p14:creationId xmlns:p14="http://schemas.microsoft.com/office/powerpoint/2010/main" val="2259638309"/>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318" y="0"/>
            <a:ext cx="8343361" cy="914400"/>
          </a:xfrm>
          <a:noFill/>
          <a:ln/>
        </p:spPr>
        <p:txBody>
          <a:bodyPr/>
          <a:lstStyle/>
          <a:p>
            <a:pPr algn="l"/>
            <a:r>
              <a:rPr lang="en-US" sz="3200" dirty="0" smtClean="0"/>
              <a:t>Process Competencies</a:t>
            </a:r>
            <a:endParaRPr lang="en-US" sz="3200" dirty="0">
              <a:effectLst/>
            </a:endParaRPr>
          </a:p>
        </p:txBody>
      </p:sp>
      <p:sp>
        <p:nvSpPr>
          <p:cNvPr id="5" name="Rectangle 3"/>
          <p:cNvSpPr>
            <a:spLocks noChangeArrowheads="1"/>
          </p:cNvSpPr>
          <p:nvPr/>
        </p:nvSpPr>
        <p:spPr bwMode="auto">
          <a:xfrm>
            <a:off x="358775" y="1243708"/>
            <a:ext cx="8497888" cy="755650"/>
          </a:xfrm>
          <a:prstGeom prst="rect">
            <a:avLst/>
          </a:prstGeom>
          <a:noFill/>
          <a:ln w="9525">
            <a:noFill/>
            <a:miter lim="800000"/>
            <a:headEnd/>
            <a:tailEnd/>
          </a:ln>
        </p:spPr>
        <p:txBody>
          <a:bodyPr lIns="92075" tIns="46038" rIns="92075" bIns="46038"/>
          <a:lstStyle/>
          <a:p>
            <a:pPr>
              <a:spcBef>
                <a:spcPct val="20000"/>
              </a:spcBef>
              <a:buClr>
                <a:srgbClr val="000000"/>
              </a:buClr>
              <a:buSzPct val="80000"/>
              <a:buFont typeface="Wingdings" pitchFamily="2" charset="2"/>
              <a:buNone/>
            </a:pP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nvGrpSpPr>
          <p:cNvPr id="37" name="Group 36"/>
          <p:cNvGrpSpPr/>
          <p:nvPr/>
        </p:nvGrpSpPr>
        <p:grpSpPr>
          <a:xfrm>
            <a:off x="4389656" y="4263133"/>
            <a:ext cx="2789525" cy="2063750"/>
            <a:chOff x="4389656" y="4263133"/>
            <a:chExt cx="2789525" cy="2063750"/>
          </a:xfrm>
        </p:grpSpPr>
        <p:grpSp>
          <p:nvGrpSpPr>
            <p:cNvPr id="3" name="Group 2"/>
            <p:cNvGrpSpPr/>
            <p:nvPr/>
          </p:nvGrpSpPr>
          <p:grpSpPr>
            <a:xfrm>
              <a:off x="4389656" y="4497061"/>
              <a:ext cx="1009650" cy="1530969"/>
              <a:chOff x="4389656" y="4497061"/>
              <a:chExt cx="1009650" cy="1530969"/>
            </a:xfrm>
          </p:grpSpPr>
          <p:sp>
            <p:nvSpPr>
              <p:cNvPr id="20" name="Text Box 5"/>
              <p:cNvSpPr txBox="1">
                <a:spLocks noChangeArrowheads="1"/>
              </p:cNvSpPr>
              <p:nvPr/>
            </p:nvSpPr>
            <p:spPr bwMode="auto">
              <a:xfrm rot="2569721">
                <a:off x="4389656" y="5770074"/>
                <a:ext cx="1009650" cy="257956"/>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Quality </a:t>
                </a:r>
              </a:p>
            </p:txBody>
          </p:sp>
          <p:sp>
            <p:nvSpPr>
              <p:cNvPr id="22" name="Text Box 8"/>
              <p:cNvSpPr txBox="1">
                <a:spLocks noChangeArrowheads="1"/>
              </p:cNvSpPr>
              <p:nvPr/>
            </p:nvSpPr>
            <p:spPr bwMode="auto">
              <a:xfrm rot="-2698385">
                <a:off x="4554582" y="4497061"/>
                <a:ext cx="684212" cy="369888"/>
              </a:xfrm>
              <a:prstGeom prst="rect">
                <a:avLst/>
              </a:prstGeom>
              <a:noFill/>
              <a:ln w="9525">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rPr>
                  <a:t>Cost</a:t>
                </a:r>
              </a:p>
            </p:txBody>
          </p:sp>
        </p:grpSp>
        <p:grpSp>
          <p:nvGrpSpPr>
            <p:cNvPr id="36" name="Group 35"/>
            <p:cNvGrpSpPr/>
            <p:nvPr/>
          </p:nvGrpSpPr>
          <p:grpSpPr>
            <a:xfrm>
              <a:off x="4525963" y="4263133"/>
              <a:ext cx="2653218" cy="2063750"/>
              <a:chOff x="4525963" y="4263133"/>
              <a:chExt cx="2653218" cy="2063750"/>
            </a:xfrm>
          </p:grpSpPr>
          <p:sp>
            <p:nvSpPr>
              <p:cNvPr id="19" name="Text Box 7"/>
              <p:cNvSpPr txBox="1">
                <a:spLocks noChangeArrowheads="1"/>
              </p:cNvSpPr>
              <p:nvPr/>
            </p:nvSpPr>
            <p:spPr bwMode="auto">
              <a:xfrm rot="2664736">
                <a:off x="5302032" y="4583485"/>
                <a:ext cx="1808163" cy="230832"/>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chemeClr val="accent4">
                        <a:lumMod val="10000"/>
                      </a:schemeClr>
                    </a:solidFill>
                    <a:effectLst/>
                    <a:latin typeface="+mn-lt"/>
                    <a:ea typeface="Arial Unicode MS" pitchFamily="34" charset="-128"/>
                    <a:cs typeface="Arial Unicode MS" pitchFamily="34" charset="-128"/>
                  </a:rPr>
                  <a:t>Flow Time</a:t>
                </a:r>
              </a:p>
            </p:txBody>
          </p:sp>
          <p:sp>
            <p:nvSpPr>
              <p:cNvPr id="21" name="AutoShape 6"/>
              <p:cNvSpPr>
                <a:spLocks noChangeArrowheads="1"/>
              </p:cNvSpPr>
              <p:nvPr/>
            </p:nvSpPr>
            <p:spPr bwMode="auto">
              <a:xfrm>
                <a:off x="4525963" y="4263133"/>
                <a:ext cx="2163762" cy="2063750"/>
              </a:xfrm>
              <a:prstGeom prst="diamond">
                <a:avLst/>
              </a:prstGeom>
              <a:noFill/>
              <a:ln w="57150" algn="ctr">
                <a:solidFill>
                  <a:schemeClr val="accent4">
                    <a:lumMod val="10000"/>
                  </a:schemeClr>
                </a:solidFill>
                <a:miter lim="800000"/>
                <a:headEnd/>
                <a:tailEnd/>
              </a:ln>
            </p:spPr>
            <p:txBody>
              <a:bodyPr wrap="none" anchor="ctr"/>
              <a:lstStyle/>
              <a:p>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29" name="Text Box 9"/>
              <p:cNvSpPr txBox="1">
                <a:spLocks noChangeArrowheads="1"/>
              </p:cNvSpPr>
              <p:nvPr/>
            </p:nvSpPr>
            <p:spPr bwMode="auto">
              <a:xfrm rot="18967412">
                <a:off x="5398006" y="5683547"/>
                <a:ext cx="1781175" cy="430887"/>
              </a:xfrm>
              <a:prstGeom prst="rect">
                <a:avLst/>
              </a:prstGeom>
              <a:noFill/>
              <a:ln w="9525">
                <a:noFill/>
                <a:miter lim="800000"/>
                <a:headEnd/>
                <a:tailEnd/>
              </a:ln>
            </p:spPr>
            <p:txBody>
              <a:bodyPr>
                <a:spAutoFit/>
              </a:bodyPr>
              <a:lstStyle/>
              <a:p>
                <a:pPr>
                  <a:spcBef>
                    <a:spcPct val="50000"/>
                  </a:spcBef>
                </a:pPr>
                <a:r>
                  <a:rPr lang="en-US" sz="1800" b="1" dirty="0" smtClean="0">
                    <a:solidFill>
                      <a:schemeClr val="accent4">
                        <a:lumMod val="10000"/>
                      </a:schemeClr>
                    </a:solidFill>
                    <a:effectLst/>
                    <a:latin typeface="+mn-lt"/>
                    <a:ea typeface="Arial Unicode MS" pitchFamily="34" charset="-128"/>
                    <a:cs typeface="Arial Unicode MS" pitchFamily="34" charset="-128"/>
                  </a:rPr>
                  <a:t>Flexibility</a:t>
                </a:r>
                <a:r>
                  <a:rPr lang="en-US" b="1" dirty="0" smtClean="0">
                    <a:solidFill>
                      <a:schemeClr val="accent4">
                        <a:lumMod val="10000"/>
                      </a:schemeClr>
                    </a:solidFill>
                    <a:effectLst/>
                    <a:latin typeface="+mn-lt"/>
                  </a:rPr>
                  <a:t> </a:t>
                </a:r>
                <a:endParaRPr lang="en-US" b="1" dirty="0">
                  <a:solidFill>
                    <a:schemeClr val="accent4">
                      <a:lumMod val="10000"/>
                    </a:schemeClr>
                  </a:solidFill>
                  <a:effectLst/>
                  <a:latin typeface="+mn-lt"/>
                </a:endParaRPr>
              </a:p>
            </p:txBody>
          </p:sp>
        </p:grpSp>
      </p:grpSp>
      <p:grpSp>
        <p:nvGrpSpPr>
          <p:cNvPr id="9" name="Group 8"/>
          <p:cNvGrpSpPr/>
          <p:nvPr/>
        </p:nvGrpSpPr>
        <p:grpSpPr>
          <a:xfrm>
            <a:off x="7382997" y="2137177"/>
            <a:ext cx="383044" cy="773297"/>
            <a:chOff x="7382997" y="2137177"/>
            <a:chExt cx="383044" cy="773297"/>
          </a:xfrm>
        </p:grpSpPr>
        <p:sp>
          <p:nvSpPr>
            <p:cNvPr id="14" name="Text Box 39"/>
            <p:cNvSpPr txBox="1">
              <a:spLocks noChangeArrowheads="1"/>
            </p:cNvSpPr>
            <p:nvPr/>
          </p:nvSpPr>
          <p:spPr bwMode="auto">
            <a:xfrm rot="5400000">
              <a:off x="7318703" y="2477880"/>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8" name="Text Box 39"/>
            <p:cNvSpPr txBox="1">
              <a:spLocks noChangeArrowheads="1"/>
            </p:cNvSpPr>
            <p:nvPr/>
          </p:nvSpPr>
          <p:spPr bwMode="auto">
            <a:xfrm rot="16200000">
              <a:off x="7333447" y="2201471"/>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35" name="Group 34"/>
          <p:cNvGrpSpPr/>
          <p:nvPr/>
        </p:nvGrpSpPr>
        <p:grpSpPr>
          <a:xfrm>
            <a:off x="6033016" y="1633296"/>
            <a:ext cx="3077368" cy="658254"/>
            <a:chOff x="6033016" y="1633296"/>
            <a:chExt cx="3077368" cy="658254"/>
          </a:xfrm>
        </p:grpSpPr>
        <p:sp>
          <p:nvSpPr>
            <p:cNvPr id="8" name="Rectangle 11"/>
            <p:cNvSpPr>
              <a:spLocks noChangeArrowheads="1"/>
            </p:cNvSpPr>
            <p:nvPr/>
          </p:nvSpPr>
          <p:spPr bwMode="auto">
            <a:xfrm>
              <a:off x="6033016" y="1645219"/>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Stakeholders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0" name="Rectangle 11"/>
            <p:cNvSpPr>
              <a:spLocks noChangeArrowheads="1"/>
            </p:cNvSpPr>
            <p:nvPr/>
          </p:nvSpPr>
          <p:spPr bwMode="auto">
            <a:xfrm>
              <a:off x="7609403" y="1633296"/>
              <a:ext cx="1500981" cy="646331"/>
            </a:xfrm>
            <a:prstGeom prst="rect">
              <a:avLst/>
            </a:prstGeom>
            <a:noFill/>
            <a:ln w="28575">
              <a:solidFill>
                <a:schemeClr val="accent4">
                  <a:lumMod val="10000"/>
                </a:schemeClr>
              </a:solidFill>
              <a:miter lim="800000"/>
              <a:headEnd/>
              <a:tailEnd/>
            </a:ln>
          </p:spPr>
          <p:txBody>
            <a:bodyPr wrap="squar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rPr>
                <a:t>Customer Satisfaction</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4" name="Group 3"/>
          <p:cNvGrpSpPr/>
          <p:nvPr/>
        </p:nvGrpSpPr>
        <p:grpSpPr>
          <a:xfrm>
            <a:off x="6033016" y="2800111"/>
            <a:ext cx="3077369" cy="657914"/>
            <a:chOff x="6033016" y="2800111"/>
            <a:chExt cx="3077369" cy="657914"/>
          </a:xfrm>
        </p:grpSpPr>
        <p:sp>
          <p:nvSpPr>
            <p:cNvPr id="10" name="Text Box 15"/>
            <p:cNvSpPr txBox="1">
              <a:spLocks noChangeArrowheads="1"/>
            </p:cNvSpPr>
            <p:nvPr/>
          </p:nvSpPr>
          <p:spPr bwMode="auto">
            <a:xfrm>
              <a:off x="6033016" y="2800111"/>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Value Chain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31" name="Text Box 15"/>
            <p:cNvSpPr txBox="1">
              <a:spLocks noChangeArrowheads="1"/>
            </p:cNvSpPr>
            <p:nvPr/>
          </p:nvSpPr>
          <p:spPr bwMode="auto">
            <a:xfrm>
              <a:off x="7609404" y="2811694"/>
              <a:ext cx="1500981" cy="646331"/>
            </a:xfrm>
            <a:prstGeom prst="rect">
              <a:avLst/>
            </a:prstGeom>
            <a:noFill/>
            <a:ln w="28575">
              <a:solidFill>
                <a:schemeClr val="accent4">
                  <a:lumMod val="10000"/>
                </a:schemeClr>
              </a:solidFill>
              <a:miter lim="800000"/>
              <a:headEnd/>
              <a:tailEnd/>
            </a:ln>
          </p:spPr>
          <p:txBody>
            <a:bodyPr wrap="square">
              <a:spAutoFit/>
            </a:bodyPr>
            <a:lstStyle/>
            <a:p>
              <a:pPr>
                <a:spcBef>
                  <a:spcPct val="50000"/>
                </a:spcBef>
              </a:pPr>
              <a:r>
                <a:rPr lang="en-US" sz="1800" dirty="0" smtClean="0">
                  <a:solidFill>
                    <a:schemeClr val="accent4">
                      <a:lumMod val="10000"/>
                    </a:schemeClr>
                  </a:solidFill>
                  <a:effectLst/>
                  <a:latin typeface="+mn-lt"/>
                  <a:ea typeface="Arial Unicode MS" pitchFamily="34" charset="-128"/>
                  <a:cs typeface="Arial Unicode MS" pitchFamily="34" charset="-128"/>
                </a:rPr>
                <a:t>Financial  </a:t>
              </a:r>
              <a:r>
                <a:rPr lang="en-US" sz="1800" dirty="0">
                  <a:solidFill>
                    <a:schemeClr val="accent4">
                      <a:lumMod val="10000"/>
                    </a:schemeClr>
                  </a:solidFill>
                  <a:effectLst/>
                  <a:latin typeface="+mn-lt"/>
                  <a:ea typeface="Arial Unicode MS" pitchFamily="34" charset="-128"/>
                  <a:cs typeface="Arial Unicode MS" pitchFamily="34" charset="-128"/>
                </a:rPr>
                <a:t>P</a:t>
              </a:r>
              <a:r>
                <a:rPr lang="en-US" sz="1800" dirty="0" smtClean="0">
                  <a:solidFill>
                    <a:schemeClr val="accent4">
                      <a:lumMod val="10000"/>
                    </a:schemeClr>
                  </a:solidFill>
                  <a:effectLst/>
                  <a:latin typeface="+mn-lt"/>
                  <a:ea typeface="Arial Unicode MS" pitchFamily="34" charset="-128"/>
                  <a:cs typeface="Arial Unicode MS" pitchFamily="34" charset="-128"/>
                </a:rPr>
                <a:t>erformance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34" name="Group 33"/>
          <p:cNvGrpSpPr/>
          <p:nvPr/>
        </p:nvGrpSpPr>
        <p:grpSpPr>
          <a:xfrm>
            <a:off x="3683811" y="1492085"/>
            <a:ext cx="2456619" cy="858437"/>
            <a:chOff x="3683811" y="1492085"/>
            <a:chExt cx="2456619" cy="858437"/>
          </a:xfrm>
        </p:grpSpPr>
        <p:sp>
          <p:nvSpPr>
            <p:cNvPr id="15" name="Text Box 41"/>
            <p:cNvSpPr txBox="1">
              <a:spLocks noChangeArrowheads="1"/>
            </p:cNvSpPr>
            <p:nvPr/>
          </p:nvSpPr>
          <p:spPr bwMode="auto">
            <a:xfrm>
              <a:off x="5635605" y="1730434"/>
              <a:ext cx="504825" cy="369888"/>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16" name="Text Box 42"/>
            <p:cNvSpPr txBox="1">
              <a:spLocks noChangeArrowheads="1"/>
            </p:cNvSpPr>
            <p:nvPr/>
          </p:nvSpPr>
          <p:spPr bwMode="auto">
            <a:xfrm rot="10800000">
              <a:off x="3683811" y="1738292"/>
              <a:ext cx="504825" cy="368300"/>
            </a:xfrm>
            <a:prstGeom prst="rect">
              <a:avLst/>
            </a:prstGeom>
            <a:noFill/>
            <a:ln w="9525">
              <a:no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nvGrpSpPr>
            <p:cNvPr id="11" name="Group 10"/>
            <p:cNvGrpSpPr/>
            <p:nvPr/>
          </p:nvGrpSpPr>
          <p:grpSpPr>
            <a:xfrm>
              <a:off x="4080502" y="1492085"/>
              <a:ext cx="1662106" cy="858437"/>
              <a:chOff x="4080502" y="1492085"/>
              <a:chExt cx="1662106" cy="858437"/>
            </a:xfrm>
          </p:grpSpPr>
          <p:sp>
            <p:nvSpPr>
              <p:cNvPr id="38" name="Text Box 4"/>
              <p:cNvSpPr txBox="1">
                <a:spLocks noChangeArrowheads="1"/>
              </p:cNvSpPr>
              <p:nvPr/>
            </p:nvSpPr>
            <p:spPr bwMode="auto">
              <a:xfrm>
                <a:off x="4080502" y="1981190"/>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Expectations</a:t>
                </a:r>
              </a:p>
            </p:txBody>
          </p:sp>
          <p:sp>
            <p:nvSpPr>
              <p:cNvPr id="39" name="Text Box 4"/>
              <p:cNvSpPr txBox="1">
                <a:spLocks noChangeArrowheads="1"/>
              </p:cNvSpPr>
              <p:nvPr/>
            </p:nvSpPr>
            <p:spPr bwMode="auto">
              <a:xfrm>
                <a:off x="4080502" y="1492085"/>
                <a:ext cx="1662106" cy="369332"/>
              </a:xfrm>
              <a:prstGeom prst="rect">
                <a:avLst/>
              </a:prstGeom>
              <a:noFill/>
              <a:ln w="28575">
                <a:solidFill>
                  <a:schemeClr val="accent4">
                    <a:lumMod val="10000"/>
                  </a:schemeClr>
                </a:solidFill>
                <a:miter lim="800000"/>
                <a:headEnd/>
                <a:tailEnd/>
              </a:ln>
            </p:spPr>
            <p:txBody>
              <a:bodyPr wrap="square">
                <a:spAutoFit/>
              </a:bodyPr>
              <a:lstStyle/>
              <a:p>
                <a:pPr>
                  <a:spcBef>
                    <a:spcPts val="0"/>
                  </a:spcBef>
                </a:pPr>
                <a:r>
                  <a:rPr lang="en-US" sz="1800" dirty="0" smtClean="0">
                    <a:solidFill>
                      <a:schemeClr val="accent4">
                        <a:lumMod val="10000"/>
                      </a:schemeClr>
                    </a:solidFill>
                    <a:effectLst/>
                    <a:latin typeface="+mn-lt"/>
                    <a:ea typeface="Arial Unicode MS" pitchFamily="34" charset="-128"/>
                    <a:cs typeface="Arial Unicode MS" pitchFamily="34" charset="-128"/>
                  </a:rPr>
                  <a:t>Perceptions</a:t>
                </a:r>
              </a:p>
            </p:txBody>
          </p:sp>
        </p:grpSp>
      </p:grpSp>
      <p:grpSp>
        <p:nvGrpSpPr>
          <p:cNvPr id="12" name="Group 11"/>
          <p:cNvGrpSpPr/>
          <p:nvPr/>
        </p:nvGrpSpPr>
        <p:grpSpPr>
          <a:xfrm>
            <a:off x="69353" y="1063278"/>
            <a:ext cx="4392224" cy="3183980"/>
            <a:chOff x="69353" y="1063278"/>
            <a:chExt cx="4392224" cy="3183980"/>
          </a:xfrm>
        </p:grpSpPr>
        <p:sp>
          <p:nvSpPr>
            <p:cNvPr id="6" name="Text Box 4"/>
            <p:cNvSpPr txBox="1">
              <a:spLocks noChangeArrowheads="1"/>
            </p:cNvSpPr>
            <p:nvPr/>
          </p:nvSpPr>
          <p:spPr bwMode="auto">
            <a:xfrm>
              <a:off x="809097" y="2835456"/>
              <a:ext cx="2484438" cy="369888"/>
            </a:xfrm>
            <a:prstGeom prst="rect">
              <a:avLst/>
            </a:prstGeom>
            <a:noFill/>
            <a:ln w="28575">
              <a:solidFill>
                <a:schemeClr val="accent4">
                  <a:lumMod val="10000"/>
                </a:schemeClr>
              </a:solidFill>
              <a:miter lim="800000"/>
              <a:headEnd/>
              <a:tailEnd/>
            </a:ln>
          </p:spPr>
          <p:txBody>
            <a:bodyPr>
              <a:spAutoFit/>
            </a:bodyPr>
            <a:lstStyle/>
            <a:p>
              <a:pPr>
                <a:spcBef>
                  <a:spcPct val="50000"/>
                </a:spcBef>
              </a:pPr>
              <a:r>
                <a:rPr lang="en-US" sz="1800" dirty="0">
                  <a:solidFill>
                    <a:schemeClr val="accent4">
                      <a:lumMod val="10000"/>
                    </a:schemeClr>
                  </a:solidFill>
                  <a:effectLst/>
                  <a:latin typeface="+mn-lt"/>
                  <a:ea typeface="Arial Unicode MS" pitchFamily="34" charset="-128"/>
                  <a:cs typeface="Arial Unicode MS" pitchFamily="34" charset="-128"/>
                </a:rPr>
                <a:t>Process </a:t>
              </a:r>
              <a:r>
                <a:rPr lang="en-US" sz="1800" dirty="0" smtClean="0">
                  <a:solidFill>
                    <a:schemeClr val="accent4">
                      <a:lumMod val="10000"/>
                    </a:schemeClr>
                  </a:solidFill>
                  <a:effectLst/>
                  <a:latin typeface="+mn-lt"/>
                  <a:ea typeface="Arial Unicode MS" pitchFamily="34" charset="-128"/>
                  <a:cs typeface="Arial Unicode MS" pitchFamily="34" charset="-128"/>
                </a:rPr>
                <a:t>Competencies</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7" name="Rectangle 8"/>
            <p:cNvSpPr>
              <a:spLocks noChangeArrowheads="1"/>
            </p:cNvSpPr>
            <p:nvPr/>
          </p:nvSpPr>
          <p:spPr bwMode="auto">
            <a:xfrm>
              <a:off x="429497" y="1761996"/>
              <a:ext cx="3176588" cy="369887"/>
            </a:xfrm>
            <a:prstGeom prst="rect">
              <a:avLst/>
            </a:prstGeom>
            <a:noFill/>
            <a:ln w="28575">
              <a:solidFill>
                <a:schemeClr val="accent4">
                  <a:lumMod val="10000"/>
                </a:schemeClr>
              </a:solid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rPr>
                <a:t>Customer Value Proposition</a:t>
              </a:r>
            </a:p>
          </p:txBody>
        </p:sp>
        <p:sp>
          <p:nvSpPr>
            <p:cNvPr id="13" name="Oval 18"/>
            <p:cNvSpPr>
              <a:spLocks noChangeArrowheads="1"/>
            </p:cNvSpPr>
            <p:nvPr/>
          </p:nvSpPr>
          <p:spPr bwMode="auto">
            <a:xfrm>
              <a:off x="69353" y="1063278"/>
              <a:ext cx="3819416" cy="2586037"/>
            </a:xfrm>
            <a:prstGeom prst="ellipse">
              <a:avLst/>
            </a:prstGeom>
            <a:noFill/>
            <a:ln w="38100">
              <a:solidFill>
                <a:schemeClr val="accent4">
                  <a:lumMod val="10000"/>
                </a:schemeClr>
              </a:solidFill>
              <a:prstDash val="sysDash"/>
              <a:round/>
              <a:headEnd/>
              <a:tailEnd/>
            </a:ln>
          </p:spPr>
          <p:txBody>
            <a:bodyPr wrap="none" anchor="ctr"/>
            <a:lstStyle/>
            <a:p>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7" name="Text Box 43"/>
            <p:cNvSpPr txBox="1">
              <a:spLocks noChangeArrowheads="1"/>
            </p:cNvSpPr>
            <p:nvPr/>
          </p:nvSpPr>
          <p:spPr bwMode="auto">
            <a:xfrm rot="13474385" flipV="1">
              <a:off x="3837690" y="3724971"/>
              <a:ext cx="471488" cy="369888"/>
            </a:xfrm>
            <a:prstGeom prst="rect">
              <a:avLst/>
            </a:prstGeom>
            <a:noFill/>
            <a:ln w="9525" algn="ctr">
              <a:noFill/>
              <a:miter lim="800000"/>
              <a:headEnd/>
              <a:tailEnd/>
            </a:ln>
          </p:spPr>
          <p:txBody>
            <a:bodyPr>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23" name="Text Box 43"/>
            <p:cNvSpPr txBox="1">
              <a:spLocks noChangeArrowheads="1"/>
            </p:cNvSpPr>
            <p:nvPr/>
          </p:nvSpPr>
          <p:spPr bwMode="auto">
            <a:xfrm rot="13474385" flipV="1">
              <a:off x="3990089" y="3877370"/>
              <a:ext cx="471488" cy="369888"/>
            </a:xfrm>
            <a:prstGeom prst="rect">
              <a:avLst/>
            </a:prstGeom>
            <a:noFill/>
            <a:ln w="9525" algn="ctr">
              <a:noFill/>
              <a:miter lim="800000"/>
              <a:headEnd/>
              <a:tailEnd/>
            </a:ln>
          </p:spPr>
          <p:txBody>
            <a:bodyPr>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40" name="Text Box 44"/>
            <p:cNvSpPr txBox="1">
              <a:spLocks noChangeArrowheads="1"/>
            </p:cNvSpPr>
            <p:nvPr/>
          </p:nvSpPr>
          <p:spPr bwMode="auto">
            <a:xfrm rot="5400000">
              <a:off x="1898378" y="2214650"/>
              <a:ext cx="242374" cy="369332"/>
            </a:xfrm>
            <a:prstGeom prst="rect">
              <a:avLst/>
            </a:prstGeom>
            <a:noFill/>
            <a:ln w="9525" algn="ctr">
              <a:noFill/>
              <a:miter lim="800000"/>
              <a:headEnd/>
              <a:tailEnd/>
            </a:ln>
          </p:spPr>
          <p:txBody>
            <a:bodyPr wrap="non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2" name="Group 1"/>
          <p:cNvGrpSpPr/>
          <p:nvPr/>
        </p:nvGrpSpPr>
        <p:grpSpPr>
          <a:xfrm>
            <a:off x="4390963" y="4496211"/>
            <a:ext cx="1009650" cy="1531280"/>
            <a:chOff x="4547709" y="4649461"/>
            <a:chExt cx="1009650" cy="1531280"/>
          </a:xfrm>
        </p:grpSpPr>
        <p:sp>
          <p:nvSpPr>
            <p:cNvPr id="32" name="Text Box 5"/>
            <p:cNvSpPr txBox="1">
              <a:spLocks noChangeArrowheads="1"/>
            </p:cNvSpPr>
            <p:nvPr/>
          </p:nvSpPr>
          <p:spPr bwMode="auto">
            <a:xfrm rot="2569721">
              <a:off x="4547709" y="5926826"/>
              <a:ext cx="1009650" cy="253915"/>
            </a:xfrm>
            <a:prstGeom prst="rect">
              <a:avLst/>
            </a:prstGeom>
            <a:noFill/>
            <a:ln w="9525">
              <a:noFill/>
              <a:miter lim="800000"/>
              <a:headEnd/>
              <a:tailEnd/>
            </a:ln>
          </p:spPr>
          <p:txBody>
            <a:bodyPr>
              <a:spAutoFit/>
            </a:bodyPr>
            <a:lstStyle/>
            <a:p>
              <a:pPr>
                <a:lnSpc>
                  <a:spcPct val="50000"/>
                </a:lnSpc>
                <a:spcBef>
                  <a:spcPct val="50000"/>
                </a:spcBef>
              </a:pPr>
              <a:r>
                <a:rPr lang="en-US" sz="1800" b="1" dirty="0">
                  <a:solidFill>
                    <a:srgbClr val="C00000"/>
                  </a:solidFill>
                  <a:effectLst/>
                  <a:latin typeface="+mn-lt"/>
                  <a:ea typeface="Arial Unicode MS" pitchFamily="34" charset="-128"/>
                  <a:cs typeface="Arial Unicode MS" pitchFamily="34" charset="-128"/>
                </a:rPr>
                <a:t>Quality </a:t>
              </a:r>
            </a:p>
          </p:txBody>
        </p:sp>
        <p:sp>
          <p:nvSpPr>
            <p:cNvPr id="33" name="Text Box 8"/>
            <p:cNvSpPr txBox="1">
              <a:spLocks noChangeArrowheads="1"/>
            </p:cNvSpPr>
            <p:nvPr/>
          </p:nvSpPr>
          <p:spPr bwMode="auto">
            <a:xfrm rot="18901615">
              <a:off x="4706982" y="4649461"/>
              <a:ext cx="684212" cy="369888"/>
            </a:xfrm>
            <a:prstGeom prst="rect">
              <a:avLst/>
            </a:prstGeom>
            <a:noFill/>
            <a:ln w="9525">
              <a:noFill/>
              <a:miter lim="800000"/>
              <a:headEnd/>
              <a:tailEnd/>
            </a:ln>
          </p:spPr>
          <p:txBody>
            <a:bodyPr>
              <a:spAutoFit/>
            </a:bodyPr>
            <a:lstStyle/>
            <a:p>
              <a:r>
                <a:rPr lang="en-US" sz="1800" b="1" dirty="0">
                  <a:solidFill>
                    <a:srgbClr val="C00000"/>
                  </a:solidFill>
                  <a:effectLst/>
                  <a:latin typeface="+mn-lt"/>
                  <a:ea typeface="Arial Unicode MS" pitchFamily="34" charset="-128"/>
                  <a:cs typeface="Arial Unicode MS" pitchFamily="34" charset="-128"/>
                </a:rPr>
                <a:t>Cost</a:t>
              </a:r>
            </a:p>
          </p:txBody>
        </p:sp>
      </p:grpSp>
      <p:grpSp>
        <p:nvGrpSpPr>
          <p:cNvPr id="43" name="Group 42"/>
          <p:cNvGrpSpPr/>
          <p:nvPr/>
        </p:nvGrpSpPr>
        <p:grpSpPr>
          <a:xfrm>
            <a:off x="1885232" y="2108796"/>
            <a:ext cx="383044" cy="773297"/>
            <a:chOff x="7382997" y="2137177"/>
            <a:chExt cx="383044" cy="773297"/>
          </a:xfrm>
        </p:grpSpPr>
        <p:sp>
          <p:nvSpPr>
            <p:cNvPr id="44" name="Text Box 39"/>
            <p:cNvSpPr txBox="1">
              <a:spLocks noChangeArrowheads="1"/>
            </p:cNvSpPr>
            <p:nvPr/>
          </p:nvSpPr>
          <p:spPr bwMode="auto">
            <a:xfrm rot="5400000">
              <a:off x="7318703" y="2477880"/>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45" name="Text Box 39"/>
            <p:cNvSpPr txBox="1">
              <a:spLocks noChangeArrowheads="1"/>
            </p:cNvSpPr>
            <p:nvPr/>
          </p:nvSpPr>
          <p:spPr bwMode="auto">
            <a:xfrm rot="16200000">
              <a:off x="7333447" y="2201471"/>
              <a:ext cx="496888" cy="368300"/>
            </a:xfrm>
            <a:prstGeom prst="rect">
              <a:avLst/>
            </a:prstGeom>
            <a:noFill/>
            <a:ln w="9525" algn="ctr">
              <a:noFill/>
              <a:miter lim="800000"/>
              <a:headEnd/>
              <a:tailEnd/>
            </a:ln>
          </p:spPr>
          <p:txBody>
            <a:bodyPr wrap="none">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grpSp>
        <p:nvGrpSpPr>
          <p:cNvPr id="46" name="Group 45"/>
          <p:cNvGrpSpPr/>
          <p:nvPr/>
        </p:nvGrpSpPr>
        <p:grpSpPr>
          <a:xfrm>
            <a:off x="1784858" y="2215256"/>
            <a:ext cx="2931478" cy="2273929"/>
            <a:chOff x="1834899" y="2278129"/>
            <a:chExt cx="2931478" cy="2273929"/>
          </a:xfrm>
        </p:grpSpPr>
        <p:sp>
          <p:nvSpPr>
            <p:cNvPr id="50" name="Text Box 43"/>
            <p:cNvSpPr txBox="1">
              <a:spLocks noChangeArrowheads="1"/>
            </p:cNvSpPr>
            <p:nvPr/>
          </p:nvSpPr>
          <p:spPr bwMode="auto">
            <a:xfrm rot="13474385" flipV="1">
              <a:off x="3532889" y="34201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1" name="Text Box 43"/>
            <p:cNvSpPr txBox="1">
              <a:spLocks noChangeArrowheads="1"/>
            </p:cNvSpPr>
            <p:nvPr/>
          </p:nvSpPr>
          <p:spPr bwMode="auto">
            <a:xfrm rot="13474385" flipV="1">
              <a:off x="3685289" y="35725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2" name="Text Box 43"/>
            <p:cNvSpPr txBox="1">
              <a:spLocks noChangeArrowheads="1"/>
            </p:cNvSpPr>
            <p:nvPr/>
          </p:nvSpPr>
          <p:spPr bwMode="auto">
            <a:xfrm rot="13474385" flipV="1">
              <a:off x="3837689" y="37249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3" name="Text Box 43"/>
            <p:cNvSpPr txBox="1">
              <a:spLocks noChangeArrowheads="1"/>
            </p:cNvSpPr>
            <p:nvPr/>
          </p:nvSpPr>
          <p:spPr bwMode="auto">
            <a:xfrm rot="13474385" flipV="1">
              <a:off x="3990089" y="38773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4" name="Text Box 43"/>
            <p:cNvSpPr txBox="1">
              <a:spLocks noChangeArrowheads="1"/>
            </p:cNvSpPr>
            <p:nvPr/>
          </p:nvSpPr>
          <p:spPr bwMode="auto">
            <a:xfrm rot="13474385" flipV="1">
              <a:off x="4142489" y="4029770"/>
              <a:ext cx="471488" cy="369888"/>
            </a:xfrm>
            <a:prstGeom prst="rect">
              <a:avLst/>
            </a:prstGeom>
            <a:noFill/>
            <a:ln w="9525" algn="ctr">
              <a:noFill/>
              <a:miter lim="800000"/>
              <a:headEnd/>
              <a:tailEnd/>
            </a:ln>
          </p:spPr>
          <p:txBody>
            <a:bodyPr>
              <a:spAutoFit/>
            </a:bodyPr>
            <a:lstStyle/>
            <a:p>
              <a:r>
                <a:rPr lang="en-US" sz="1800"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sp>
          <p:nvSpPr>
            <p:cNvPr id="55" name="Text Box 43"/>
            <p:cNvSpPr txBox="1">
              <a:spLocks noChangeArrowheads="1"/>
            </p:cNvSpPr>
            <p:nvPr/>
          </p:nvSpPr>
          <p:spPr bwMode="auto">
            <a:xfrm rot="13474385" flipV="1">
              <a:off x="4294889" y="4182170"/>
              <a:ext cx="471488" cy="369888"/>
            </a:xfrm>
            <a:prstGeom prst="rect">
              <a:avLst/>
            </a:prstGeom>
            <a:noFill/>
            <a:ln w="9525" algn="ctr">
              <a:noFill/>
              <a:miter lim="800000"/>
              <a:headEnd/>
              <a:tailEnd/>
            </a:ln>
          </p:spPr>
          <p:txBody>
            <a:bodyPr>
              <a:spAutoFit/>
            </a:bodyPr>
            <a:lstStyle/>
            <a:p>
              <a:r>
                <a:rPr lang="en-US" sz="1800" b="1" dirty="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b="1" dirty="0">
                <a:solidFill>
                  <a:schemeClr val="accent4">
                    <a:lumMod val="10000"/>
                  </a:schemeClr>
                </a:solidFill>
                <a:effectLst/>
                <a:latin typeface="+mn-lt"/>
                <a:ea typeface="Arial Unicode MS" pitchFamily="34" charset="-128"/>
                <a:cs typeface="Arial Unicode MS" pitchFamily="34" charset="-128"/>
              </a:endParaRPr>
            </a:p>
          </p:txBody>
        </p:sp>
        <p:sp>
          <p:nvSpPr>
            <p:cNvPr id="56" name="Text Box 44"/>
            <p:cNvSpPr txBox="1">
              <a:spLocks noChangeArrowheads="1"/>
            </p:cNvSpPr>
            <p:nvPr/>
          </p:nvSpPr>
          <p:spPr bwMode="auto">
            <a:xfrm rot="5400000">
              <a:off x="1898378" y="2214650"/>
              <a:ext cx="242374" cy="369332"/>
            </a:xfrm>
            <a:prstGeom prst="rect">
              <a:avLst/>
            </a:prstGeom>
            <a:noFill/>
            <a:ln w="9525" algn="ctr">
              <a:noFill/>
              <a:miter lim="800000"/>
              <a:headEnd/>
              <a:tailEnd/>
            </a:ln>
          </p:spPr>
          <p:txBody>
            <a:bodyPr wrap="none">
              <a:spAutoFit/>
            </a:bodyPr>
            <a:lstStyle/>
            <a:p>
              <a:r>
                <a:rPr lang="en-US" sz="1800" dirty="0" smtClean="0">
                  <a:solidFill>
                    <a:schemeClr val="accent4">
                      <a:lumMod val="10000"/>
                    </a:schemeClr>
                  </a:solidFill>
                  <a:effectLst/>
                  <a:latin typeface="+mn-lt"/>
                  <a:ea typeface="Arial Unicode MS" pitchFamily="34" charset="-128"/>
                  <a:cs typeface="Arial Unicode MS" pitchFamily="34" charset="-128"/>
                  <a:sym typeface="Wingdings" pitchFamily="2" charset="2"/>
                </a:rPr>
                <a:t> </a:t>
              </a:r>
              <a:endParaRPr lang="en-US" sz="1800" dirty="0">
                <a:solidFill>
                  <a:schemeClr val="accent4">
                    <a:lumMod val="10000"/>
                  </a:schemeClr>
                </a:solidFill>
                <a:effectLst/>
                <a:latin typeface="+mn-lt"/>
                <a:ea typeface="Arial Unicode MS" pitchFamily="34" charset="-128"/>
                <a:cs typeface="Arial Unicode MS" pitchFamily="34" charset="-128"/>
              </a:endParaRPr>
            </a:p>
          </p:txBody>
        </p:sp>
      </p:grpSp>
    </p:spTree>
    <p:extLst>
      <p:ext uri="{BB962C8B-B14F-4D97-AF65-F5344CB8AC3E}">
        <p14:creationId xmlns:p14="http://schemas.microsoft.com/office/powerpoint/2010/main" val="1064781313"/>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dissolv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dissolv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3"/>
                                        </p:tgtEl>
                                        <p:attrNameLst>
                                          <p:attrName>style.visibility</p:attrName>
                                        </p:attrNameLst>
                                      </p:cBhvr>
                                      <p:to>
                                        <p:strVal val="visible"/>
                                      </p:to>
                                    </p:set>
                                    <p:animEffect transition="in" filter="dissolve">
                                      <p:cBhvr>
                                        <p:cTn id="32" dur="500"/>
                                        <p:tgtEl>
                                          <p:spTgt spid="4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dissolv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dissolve">
                                      <p:cBhvr>
                                        <p:cTn id="42" dur="500"/>
                                        <p:tgtEl>
                                          <p:spTgt spid="3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1" y="73534"/>
            <a:ext cx="9144001" cy="6784466"/>
          </a:xfrm>
          <a:prstGeom prst="rect">
            <a:avLst/>
          </a:prstGeom>
          <a:solidFill>
            <a:schemeClr val="tx1"/>
          </a:solid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smtClean="0">
              <a:solidFill>
                <a:schemeClr val="accent5">
                  <a:lumMod val="10000"/>
                </a:schemeClr>
              </a:solidFill>
              <a:effectLst/>
            </a:endParaRPr>
          </a:p>
          <a:p>
            <a:pPr algn="r"/>
            <a:endParaRPr lang="en-US" sz="3200" i="1" dirty="0">
              <a:solidFill>
                <a:schemeClr val="accent5">
                  <a:lumMod val="10000"/>
                </a:schemeClr>
              </a:solidFill>
              <a:effectLst/>
            </a:endParaRPr>
          </a:p>
        </p:txBody>
      </p:sp>
      <p:sp>
        <p:nvSpPr>
          <p:cNvPr id="3" name="TextBox 2"/>
          <p:cNvSpPr txBox="1"/>
          <p:nvPr/>
        </p:nvSpPr>
        <p:spPr>
          <a:xfrm>
            <a:off x="110758" y="4795897"/>
            <a:ext cx="9033242" cy="2185214"/>
          </a:xfrm>
          <a:prstGeom prst="rect">
            <a:avLst/>
          </a:prstGeom>
          <a:noFill/>
        </p:spPr>
        <p:txBody>
          <a:bodyPr wrap="none" rtlCol="0">
            <a:spAutoFit/>
          </a:bodyPr>
          <a:lstStyle/>
          <a:p>
            <a:pPr algn="r"/>
            <a:r>
              <a:rPr lang="en-US" sz="3400" i="1" dirty="0">
                <a:solidFill>
                  <a:schemeClr val="accent5">
                    <a:lumMod val="10000"/>
                  </a:schemeClr>
                </a:solidFill>
                <a:effectLst/>
              </a:rPr>
              <a:t>Count what is countable. </a:t>
            </a:r>
            <a:endParaRPr lang="en-US" sz="3400" dirty="0">
              <a:solidFill>
                <a:schemeClr val="accent5">
                  <a:lumMod val="10000"/>
                </a:schemeClr>
              </a:solidFill>
              <a:effectLst/>
            </a:endParaRPr>
          </a:p>
          <a:p>
            <a:pPr algn="r"/>
            <a:r>
              <a:rPr lang="en-US" sz="3400" i="1" dirty="0">
                <a:solidFill>
                  <a:schemeClr val="accent5">
                    <a:lumMod val="10000"/>
                  </a:schemeClr>
                </a:solidFill>
                <a:effectLst/>
              </a:rPr>
              <a:t>Measure what is measurable.  </a:t>
            </a:r>
            <a:endParaRPr lang="en-US" sz="3400" dirty="0">
              <a:solidFill>
                <a:schemeClr val="accent5">
                  <a:lumMod val="10000"/>
                </a:schemeClr>
              </a:solidFill>
              <a:effectLst/>
            </a:endParaRPr>
          </a:p>
          <a:p>
            <a:pPr algn="r"/>
            <a:r>
              <a:rPr lang="en-US" sz="3400" i="1" dirty="0">
                <a:solidFill>
                  <a:schemeClr val="accent5">
                    <a:lumMod val="10000"/>
                  </a:schemeClr>
                </a:solidFill>
                <a:effectLst/>
              </a:rPr>
              <a:t>What is not measurable, make it measurable.</a:t>
            </a:r>
            <a:endParaRPr lang="en-US" sz="3400" dirty="0">
              <a:solidFill>
                <a:schemeClr val="accent5">
                  <a:lumMod val="10000"/>
                </a:schemeClr>
              </a:solidFill>
              <a:effectLst/>
            </a:endParaRPr>
          </a:p>
          <a:p>
            <a:pPr algn="r"/>
            <a:r>
              <a:rPr lang="en-US" sz="3400" i="1" dirty="0">
                <a:solidFill>
                  <a:schemeClr val="accent5">
                    <a:lumMod val="10000"/>
                  </a:schemeClr>
                </a:solidFill>
                <a:effectLst/>
              </a:rPr>
              <a:t>Galileo Galilei, 1564 -1642</a:t>
            </a:r>
            <a:r>
              <a:rPr lang="en-US" sz="3400" i="1" dirty="0" smtClean="0">
                <a:solidFill>
                  <a:schemeClr val="accent5">
                    <a:lumMod val="10000"/>
                  </a:schemeClr>
                </a:solidFill>
                <a:effectLst/>
              </a:rPr>
              <a:t>.</a:t>
            </a:r>
            <a:endParaRPr lang="en-US" sz="3400" dirty="0"/>
          </a:p>
        </p:txBody>
      </p:sp>
    </p:spTree>
    <p:extLst>
      <p:ext uri="{BB962C8B-B14F-4D97-AF65-F5344CB8AC3E}">
        <p14:creationId xmlns:p14="http://schemas.microsoft.com/office/powerpoint/2010/main" val="739503431"/>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100"/>
                                  </p:iterate>
                                  <p:childTnLst>
                                    <p:set>
                                      <p:cBhvr>
                                        <p:cTn id="6" dur="1" fill="hold">
                                          <p:stCondLst>
                                            <p:cond delay="0"/>
                                          </p:stCondLst>
                                        </p:cTn>
                                        <p:tgtEl>
                                          <p:spTgt spid="3"/>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EMBS3ch01">
  <a:themeElements>
    <a:clrScheme name="">
      <a:dk1>
        <a:srgbClr val="3C0023"/>
      </a:dk1>
      <a:lt1>
        <a:srgbClr val="FFFFFF"/>
      </a:lt1>
      <a:dk2>
        <a:srgbClr val="300153"/>
      </a:dk2>
      <a:lt2>
        <a:srgbClr val="F6BF69"/>
      </a:lt2>
      <a:accent1>
        <a:srgbClr val="618FFD"/>
      </a:accent1>
      <a:accent2>
        <a:srgbClr val="B760F9"/>
      </a:accent2>
      <a:accent3>
        <a:srgbClr val="ADAAB3"/>
      </a:accent3>
      <a:accent4>
        <a:srgbClr val="DADADA"/>
      </a:accent4>
      <a:accent5>
        <a:srgbClr val="B7C6FE"/>
      </a:accent5>
      <a:accent6>
        <a:srgbClr val="A656E2"/>
      </a:accent6>
      <a:hlink>
        <a:srgbClr val="919191"/>
      </a:hlink>
      <a:folHlink>
        <a:srgbClr val="B50069"/>
      </a:folHlink>
    </a:clrScheme>
    <a:fontScheme name="EMBS3ch01">
      <a:majorFont>
        <a:latin typeface="Book Antiqua"/>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457200" marR="0" indent="-457200" algn="ctr"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smtClean="0">
            <a:ln>
              <a:noFill/>
            </a:ln>
            <a:solidFill>
              <a:schemeClr val="tx1"/>
            </a:solidFill>
            <a:effectLst>
              <a:outerShdw blurRad="38100" dist="38100" dir="2700000" algn="tl">
                <a:srgbClr val="000000">
                  <a:alpha val="43137"/>
                </a:srgbClr>
              </a:outerShdw>
            </a:effectLst>
            <a:latin typeface="MS Reference Serif" pitchFamily="18" charset="0"/>
          </a:defRPr>
        </a:defPPr>
      </a:lstStyle>
    </a:lnDef>
  </a:objectDefaults>
  <a:extraClrSchemeLst>
    <a:extraClrScheme>
      <a:clrScheme name="EMBS3ch0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MBS3ch0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MBS3ch0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MBS3ch0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MBS3ch0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MBS3ch0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MBS3ch0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C:\Slides\EMBS3ppt\EMBS3ch01.PPT</Template>
  <TotalTime>33527</TotalTime>
  <Pages>39</Pages>
  <Words>3310</Words>
  <Application>Microsoft Office PowerPoint</Application>
  <PresentationFormat>On-screen Show (4:3)</PresentationFormat>
  <Paragraphs>447</Paragraphs>
  <Slides>75</Slides>
  <Notes>34</Notes>
  <HiddenSlides>0</HiddenSlides>
  <MMClips>1</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75</vt:i4>
      </vt:variant>
    </vt:vector>
  </HeadingPairs>
  <TitlesOfParts>
    <vt:vector size="86" baseType="lpstr">
      <vt:lpstr>Symbol</vt:lpstr>
      <vt:lpstr>Arial Unicode MS</vt:lpstr>
      <vt:lpstr>Calibri</vt:lpstr>
      <vt:lpstr>Wingdings</vt:lpstr>
      <vt:lpstr>Impact</vt:lpstr>
      <vt:lpstr>FrankRuehl</vt:lpstr>
      <vt:lpstr>Times New Roman</vt:lpstr>
      <vt:lpstr>MS Reference Serif</vt:lpstr>
      <vt:lpstr>Book Antiqua</vt:lpstr>
      <vt:lpstr>EMBS3ch01</vt:lpstr>
      <vt:lpstr>Worksheet</vt:lpstr>
      <vt:lpstr>PowerPoint Presentation</vt:lpstr>
      <vt:lpstr>PowerPoint Presentation</vt:lpstr>
      <vt:lpstr>Malaria, mosquito, and DDT</vt:lpstr>
      <vt:lpstr>DDT, Wasps, Caterpillars, and Roofs</vt:lpstr>
      <vt:lpstr>DDT, Geckoes, Cats, and Rats</vt:lpstr>
      <vt:lpstr>Mission Accomplished</vt:lpstr>
      <vt:lpstr>PowerPoint Presentation</vt:lpstr>
      <vt:lpstr>Process Competencies</vt:lpstr>
      <vt:lpstr>PowerPoint Presentation</vt:lpstr>
      <vt:lpstr>Quality of Human and Capital Resources</vt:lpstr>
      <vt:lpstr>Competitive Space;  Quality and Cost Efficiency</vt:lpstr>
      <vt:lpstr>Competitive Space;  Quality and Cost Efficiency</vt:lpstr>
      <vt:lpstr>Competitive Space;  Quality and Cost Efficiency</vt:lpstr>
      <vt:lpstr>Competing Edges and Process Competencies</vt:lpstr>
      <vt:lpstr>Process Flow: 16-Year Performance. Head Counts, Incomings, Graduates, Drop-outs, </vt:lpstr>
      <vt:lpstr>6-Period Moving Average (alpha =0.29 ES), Incomings, Graduates, Drop-outs</vt:lpstr>
      <vt:lpstr>Competing Edges and Process Competencies at DN-CBAE</vt:lpstr>
      <vt:lpstr>95% Confidence Interval for Time to Graduation (TtG) of First-Time-Freshmen and First-Time-Transfers </vt:lpstr>
      <vt:lpstr>Incoming FTF/FTT Ratio, Headcount FTF/FTT</vt:lpstr>
      <vt:lpstr>From 3-D space of Quality-Cost-Time, 1-D space of Q/C/T</vt:lpstr>
      <vt:lpstr>Competitive Space;  Quality/Cost/Time Efficiency</vt:lpstr>
      <vt:lpstr>Competitive Space;  Quality/Cost/Time Efficiency</vt:lpstr>
      <vt:lpstr>Flexibility of Processes  vs. Quality of Row Material</vt:lpstr>
      <vt:lpstr>Competitive Space;  Quality and Cost Efficiency</vt:lpstr>
      <vt:lpstr>The University-Wide  Event, Feb. 2014. “Enhancing the Academic Potential of our Students.”  Solutions↓</vt:lpstr>
      <vt:lpstr>The University-Wide  Event, Feb. 2014. “Enhancing the Academic Potential of our Students.”  Solutions↓</vt:lpstr>
      <vt:lpstr>The University-Wide  Event, Feb. 2014. “Enhancing the Academic Potential of our Students.”  Solutions↓</vt:lpstr>
      <vt:lpstr>More Recently- Mid 2017</vt:lpstr>
      <vt:lpstr>More Recently- Mid 2017</vt:lpstr>
      <vt:lpstr>Where is the Solution?</vt:lpstr>
      <vt:lpstr>Effect of Performance Measures</vt:lpstr>
      <vt:lpstr>Faculty Senate Last Meeting, 2016</vt:lpstr>
      <vt:lpstr>Faculty Senate Last Meeting, 2016</vt:lpstr>
      <vt:lpstr>PowerPoint Presentation</vt:lpstr>
      <vt:lpstr>PowerPoint Presentation</vt:lpstr>
      <vt:lpstr>Theory of Constraints</vt:lpstr>
      <vt:lpstr>FTE/Student; FTF, FTT, HC-Net-Freshmen, HC-Nt-Transfers</vt:lpstr>
      <vt:lpstr>SAT (V&amp;M), H-GPA</vt:lpstr>
      <vt:lpstr>SAT (V&amp;M), H-GPA</vt:lpstr>
      <vt:lpstr>95% 1-Tail Test of Hypothesis</vt:lpstr>
      <vt:lpstr>PowerPoint Presentation</vt:lpstr>
      <vt:lpstr>PowerPoint Presentation</vt:lpstr>
      <vt:lpstr>The Efficient Frontier: CSUN vs Stanford</vt:lpstr>
      <vt:lpstr>Binding Constraints</vt:lpstr>
      <vt:lpstr>PowerPoint Presentation</vt:lpstr>
      <vt:lpstr>Competitive Space;  Quality and Cost Efficiency</vt:lpstr>
      <vt:lpstr>Time to Graduation vs.  Variety</vt:lpstr>
      <vt:lpstr>Continuity </vt:lpstr>
      <vt:lpstr>Scheduled Availability</vt:lpstr>
      <vt:lpstr>Net Availability</vt:lpstr>
      <vt:lpstr>Binding Constraints</vt:lpstr>
      <vt:lpstr>Course Delivery System Matrix</vt:lpstr>
      <vt:lpstr>Flipped Classroom</vt:lpstr>
      <vt:lpstr>PowerPoint Presentation</vt:lpstr>
      <vt:lpstr>Admissions &amp; Records; Inverse Seasonality Relationship</vt:lpstr>
      <vt:lpstr>eTranscript  </vt:lpstr>
      <vt:lpstr>Centralized Admission</vt:lpstr>
      <vt:lpstr>DPR Knowledge; Questionnaire Results</vt:lpstr>
      <vt:lpstr>Academic Advisement Reform</vt:lpstr>
      <vt:lpstr>Savings from One Semester Shorter TtG</vt:lpstr>
      <vt:lpstr>Course Repetition Reduction</vt:lpstr>
      <vt:lpstr>Flipped Classroom</vt:lpstr>
      <vt:lpstr>Retention Rate vs.  Variety</vt:lpstr>
      <vt:lpstr>Flipped Classroom Has All the Competing Edges of Traditional, Hybrid, and Online Courses</vt:lpstr>
      <vt:lpstr>The Total Flipped Classroom System</vt:lpstr>
      <vt:lpstr>From 2 dimensional space of Quality-Cost to one dimensional space of Quality/Cost</vt:lpstr>
      <vt:lpstr>PowerPoint Presentation</vt:lpstr>
      <vt:lpstr>PowerPoint Presentation</vt:lpstr>
      <vt:lpstr>PowerPoint Presentation</vt:lpstr>
      <vt:lpstr>PowerPoint Presentation</vt:lpstr>
      <vt:lpstr>PowerPoint Presentation</vt:lpstr>
      <vt:lpstr>Flow Time: COABE. Graduation Rate and Time To Graduation Performance</vt:lpstr>
      <vt:lpstr>Flow Time: Time To Graduation</vt:lpstr>
      <vt:lpstr>CSUN. Graduation Rate and Time To Graduation Performance</vt:lpstr>
      <vt:lpstr>Flow Time at CSUN: Time To Graduation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DESCRIPTIVE STATISTICS I: TABULAR AND GRAPHICAL METHODS</dc:title>
  <dc:creator>John S. Loucks IV</dc:creator>
  <cp:lastModifiedBy>Asef-Vaziri, Ardavan</cp:lastModifiedBy>
  <cp:revision>479</cp:revision>
  <cp:lastPrinted>1601-01-01T00:00:00Z</cp:lastPrinted>
  <dcterms:created xsi:type="dcterms:W3CDTF">1996-08-26T10:41:32Z</dcterms:created>
  <dcterms:modified xsi:type="dcterms:W3CDTF">2017-01-23T05:47:23Z</dcterms:modified>
</cp:coreProperties>
</file>