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  <p:sldMasterId id="2147483656" r:id="rId3"/>
    <p:sldMasterId id="2147483660" r:id="rId4"/>
  </p:sldMasterIdLst>
  <p:notesMasterIdLst>
    <p:notesMasterId r:id="rId14"/>
  </p:notesMasterIdLst>
  <p:handoutMasterIdLst>
    <p:handoutMasterId r:id="rId15"/>
  </p:handoutMasterIdLst>
  <p:sldIdLst>
    <p:sldId id="352" r:id="rId5"/>
    <p:sldId id="361" r:id="rId6"/>
    <p:sldId id="372" r:id="rId7"/>
    <p:sldId id="366" r:id="rId8"/>
    <p:sldId id="367" r:id="rId9"/>
    <p:sldId id="368" r:id="rId10"/>
    <p:sldId id="370" r:id="rId11"/>
    <p:sldId id="373" r:id="rId12"/>
    <p:sldId id="374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3"/>
    <a:srgbClr val="C3C8EE"/>
    <a:srgbClr val="EEFFFF"/>
    <a:srgbClr val="DDEEFF"/>
    <a:srgbClr val="D519B1"/>
    <a:srgbClr val="000078"/>
    <a:srgbClr val="A80000"/>
    <a:srgbClr val="000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1" autoAdjust="0"/>
    <p:restoredTop sz="94660"/>
  </p:normalViewPr>
  <p:slideViewPr>
    <p:cSldViewPr>
      <p:cViewPr>
        <p:scale>
          <a:sx n="77" d="100"/>
          <a:sy n="77" d="100"/>
        </p:scale>
        <p:origin x="-972" y="-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363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186B-400D-4624-82D1-203DE0AF0EEF}" type="datetimeFigureOut">
              <a:rPr lang="en-US" smtClean="0"/>
              <a:pPr/>
              <a:t>8/19/2013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2CB61-0B8C-464B-856B-111D8B5619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33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8C8DB6-9E1D-439C-B96B-0657302EFE49}" type="datetime1">
              <a:rPr lang="en-US"/>
              <a:pPr/>
              <a:t>8/19/2013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C678DA-66FA-46F9-8031-1CB2E52D81F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21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9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617B2-863C-40BB-B4D2-0E1A81F0F01B}" type="slidenum">
              <a:rPr lang="en-US" smtClean="0">
                <a:latin typeface="Times New Roman" pitchFamily="18" charset="0"/>
              </a:rPr>
              <a:pPr/>
              <a:t>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388CD-C0A1-4CD4-BD8D-CBE04236FC0F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94855-B698-438B-8732-0E325FF7F4F4}" type="slidenum">
              <a:rPr lang="en-US" smtClean="0">
                <a:latin typeface="Times New Roman" pitchFamily="18" charset="0"/>
              </a:rPr>
              <a:pPr/>
              <a:t>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438400"/>
          </a:xfrm>
          <a:prstGeom prst="rect">
            <a:avLst/>
          </a:prstGeom>
          <a:ln>
            <a:solidFill>
              <a:schemeClr val="accent4">
                <a:lumMod val="65000"/>
                <a:lumOff val="35000"/>
              </a:schemeClr>
            </a:solidFill>
          </a:ln>
        </p:spPr>
        <p:txBody>
          <a:bodyPr/>
          <a:lstStyle>
            <a:lvl1pPr algn="ctr">
              <a:defRPr sz="5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5486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>
            <a:lvl1pPr>
              <a:buSzPct val="88000"/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1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219200"/>
            <a:ext cx="91440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0225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>
            <a:lvl1pPr>
              <a:buSzPct val="88000"/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893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58394084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62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893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891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chemeClr val="tx1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3745031" y="6553199"/>
            <a:ext cx="36463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i="1" kern="1200" dirty="0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Ardavan </a:t>
            </a:r>
            <a:r>
              <a:rPr lang="en-US" sz="1200" b="1" i="1" kern="1200" dirty="0" smtClean="0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Asef-Vaziri     August , 2013 </a:t>
            </a:r>
            <a:endParaRPr lang="en-US" sz="1200" b="1" i="1" kern="1200" dirty="0">
              <a:solidFill>
                <a:schemeClr val="tx1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baseline="0" dirty="0" smtClean="0">
                <a:solidFill>
                  <a:schemeClr val="tx1"/>
                </a:solidFill>
              </a:rPr>
              <a:t>Process View &amp; Operations Strategy</a:t>
            </a:r>
            <a:r>
              <a:rPr lang="en-US" sz="1200" b="1" i="1" dirty="0" smtClean="0">
                <a:solidFill>
                  <a:schemeClr val="tx1"/>
                </a:solidFill>
              </a:rPr>
              <a:t> 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838200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3" r:id="rId6"/>
    <p:sldLayoutId id="2147483665" r:id="rId7"/>
    <p:sldLayoutId id="2147483666" r:id="rId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p"/>
        <a:defRPr sz="2400">
          <a:solidFill>
            <a:schemeClr val="tx1"/>
          </a:solidFill>
          <a:latin typeface="Book Antiqua" pitchFamily="18" charset="0"/>
          <a:ea typeface="ＭＳ Ｐゴシック" pitchFamily="-65" charset="-128"/>
          <a:cs typeface="Book Antiqua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Book Antiqua" pitchFamily="18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Book Antiqua" pitchFamily="18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Book Antiqua" pitchFamily="18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Ardavan Asef-Vaziri    </a:t>
            </a:r>
            <a:r>
              <a:rPr lang="en-US" sz="1200" b="1" i="1" dirty="0" smtClean="0">
                <a:solidFill>
                  <a:srgbClr val="00B050"/>
                </a:solidFill>
              </a:rPr>
              <a:t>Jul-09</a:t>
            </a:r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kern="1200" dirty="0" smtClean="0">
                <a:solidFill>
                  <a:srgbClr val="00B050"/>
                </a:solidFill>
                <a:latin typeface="Verdana" pitchFamily="34" charset="0"/>
                <a:ea typeface="ＭＳ Ｐゴシック" charset="-128"/>
                <a:cs typeface="+mn-cs"/>
              </a:rPr>
              <a:t>Theory of Constraints:  1- Throughput World </a:t>
            </a:r>
            <a:endParaRPr lang="en-US" sz="1200" b="1" i="1" kern="1200" dirty="0">
              <a:solidFill>
                <a:srgbClr val="00B050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152400" y="-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 smtClean="0">
                <a:solidFill>
                  <a:srgbClr val="00B050"/>
                </a:solidFill>
                <a:latin typeface="Impact" pitchFamily="34" charset="0"/>
              </a:rPr>
              <a:t>Information</a:t>
            </a:r>
            <a:endParaRPr lang="en-US" sz="2800" b="0" i="0" dirty="0">
              <a:solidFill>
                <a:srgbClr val="00B050"/>
              </a:solidFill>
              <a:latin typeface="Impac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chemeClr val="tx1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128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206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206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2060"/>
                </a:solidFill>
              </a:rPr>
              <a:t>Ardavan Asef-Vaziri    </a:t>
            </a:r>
            <a:r>
              <a:rPr lang="en-US" sz="1200" b="1" i="1" dirty="0" smtClean="0">
                <a:solidFill>
                  <a:srgbClr val="002060"/>
                </a:solidFill>
              </a:rPr>
              <a:t>Jul-09</a:t>
            </a:r>
            <a:endParaRPr lang="en-US" sz="1200" b="1" i="1" dirty="0">
              <a:solidFill>
                <a:srgbClr val="002060"/>
              </a:solidFill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dirty="0" smtClean="0">
                <a:solidFill>
                  <a:srgbClr val="002060"/>
                </a:solidFill>
                <a:latin typeface="Verdana" pitchFamily="34" charset="0"/>
                <a:ea typeface="ＭＳ Ｐゴシック" charset="-128"/>
                <a:cs typeface="+mn-cs"/>
              </a:rPr>
              <a:t>Theory of Constraints:  1- Throughput World </a:t>
            </a:r>
            <a:endParaRPr lang="en-US" sz="1200" b="1" i="1" kern="1200" dirty="0">
              <a:solidFill>
                <a:srgbClr val="002060"/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6645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Practice: </a:t>
            </a:r>
            <a:br>
              <a:rPr lang="en-US" dirty="0" smtClean="0"/>
            </a:br>
            <a:endParaRPr lang="en-US" dirty="0" smtClean="0"/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11414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p"/>
        <a:defRPr sz="2800">
          <a:solidFill>
            <a:srgbClr val="00206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Ardavan Asef-Vaziri    6/4/2009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 smtClean="0">
                <a:solidFill>
                  <a:srgbClr val="00B050"/>
                </a:solidFill>
              </a:rPr>
              <a:t>Lean Thinking:  1- Introduction </a:t>
            </a:r>
            <a:endParaRPr lang="en-US" sz="1200" b="1" i="1" dirty="0">
              <a:solidFill>
                <a:srgbClr val="00B050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152400" y="-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 smtClean="0">
                <a:solidFill>
                  <a:srgbClr val="00B050"/>
                </a:solidFill>
                <a:latin typeface="Impact" pitchFamily="34" charset="0"/>
              </a:rPr>
              <a:t>Information</a:t>
            </a:r>
            <a:endParaRPr lang="en-US" sz="2800" b="0" i="0" dirty="0">
              <a:solidFill>
                <a:srgbClr val="00B050"/>
              </a:solidFill>
              <a:latin typeface="Impac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rgbClr val="00B05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.png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.png"/><Relationship Id="rId15" Type="http://schemas.openxmlformats.org/officeDocument/2006/relationships/image" Target="../media/image5.png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11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Relationship Id="rId1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400"/>
            <a:ext cx="9144000" cy="5562600"/>
          </a:xfrm>
        </p:spPr>
        <p:txBody>
          <a:bodyPr/>
          <a:lstStyle/>
          <a:p>
            <a:r>
              <a:rPr lang="en-US" dirty="0" smtClean="0"/>
              <a:t>Process View</a:t>
            </a:r>
            <a:br>
              <a:rPr lang="en-US" dirty="0" smtClean="0"/>
            </a:br>
            <a:r>
              <a:rPr lang="en-US" dirty="0" smtClean="0"/>
              <a:t>&amp; </a:t>
            </a:r>
            <a:br>
              <a:rPr lang="en-US" dirty="0" smtClean="0"/>
            </a:br>
            <a:r>
              <a:rPr lang="en-US" dirty="0" smtClean="0"/>
              <a:t>Strategy</a:t>
            </a:r>
            <a:br>
              <a:rPr lang="en-US" dirty="0" smtClean="0"/>
            </a:br>
            <a:r>
              <a:rPr lang="en-US" sz="3600" dirty="0" smtClean="0"/>
              <a:t>Part 4- Some OM Tools and Techniques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3386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Processing Time, Waiting Time; Long Waiting Line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848917"/>
              </p:ext>
            </p:extLst>
          </p:nvPr>
        </p:nvGraphicFramePr>
        <p:xfrm>
          <a:off x="228600" y="1295400"/>
          <a:ext cx="1371429" cy="1274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8" name="Photo Editor Photo" r:id="rId4" imgW="6857143" imgH="6373115" progId="">
                  <p:embed/>
                </p:oleObj>
              </mc:Choice>
              <mc:Fallback>
                <p:oleObj name="Photo Editor Photo" r:id="rId4" imgW="6857143" imgH="637311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95400"/>
                        <a:ext cx="1371429" cy="12746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565196"/>
              </p:ext>
            </p:extLst>
          </p:nvPr>
        </p:nvGraphicFramePr>
        <p:xfrm>
          <a:off x="1752600" y="1219200"/>
          <a:ext cx="1371429" cy="13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9" name="Photo Editor Photo" r:id="rId6" imgW="6857143" imgH="6620799" progId="">
                  <p:embed/>
                </p:oleObj>
              </mc:Choice>
              <mc:Fallback>
                <p:oleObj name="Photo Editor Photo" r:id="rId6" imgW="6857143" imgH="66207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19200"/>
                        <a:ext cx="1371429" cy="1324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27765"/>
              </p:ext>
            </p:extLst>
          </p:nvPr>
        </p:nvGraphicFramePr>
        <p:xfrm>
          <a:off x="3276600" y="1219200"/>
          <a:ext cx="1272381" cy="1371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0" name="Photo Editor Photo" r:id="rId8" imgW="6361905" imgH="6857143" progId="">
                  <p:embed/>
                </p:oleObj>
              </mc:Choice>
              <mc:Fallback>
                <p:oleObj name="Photo Editor Photo" r:id="rId8" imgW="6361905" imgH="68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219200"/>
                        <a:ext cx="1272381" cy="13714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48339"/>
              </p:ext>
            </p:extLst>
          </p:nvPr>
        </p:nvGraphicFramePr>
        <p:xfrm>
          <a:off x="7411181" y="1066980"/>
          <a:ext cx="1371429" cy="13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" name="Photo Editor Photo" r:id="rId10" imgW="6857143" imgH="6620799" progId="">
                  <p:embed/>
                </p:oleObj>
              </mc:Choice>
              <mc:Fallback>
                <p:oleObj name="Photo Editor Photo" r:id="rId10" imgW="6857143" imgH="66207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1181" y="1066980"/>
                        <a:ext cx="1371429" cy="1324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410200" y="1143173"/>
            <a:ext cx="1371431" cy="2874650"/>
            <a:chOff x="5410200" y="1143173"/>
            <a:chExt cx="1371431" cy="2874650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722971"/>
                </p:ext>
              </p:extLst>
            </p:nvPr>
          </p:nvGraphicFramePr>
          <p:xfrm>
            <a:off x="5410202" y="1143173"/>
            <a:ext cx="1371429" cy="1274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2" name="Photo Editor Photo" r:id="rId11" imgW="6857143" imgH="6373115" progId="">
                    <p:embed/>
                  </p:oleObj>
                </mc:Choice>
                <mc:Fallback>
                  <p:oleObj name="Photo Editor Photo" r:id="rId11" imgW="6857143" imgH="6373115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0202" y="1143173"/>
                          <a:ext cx="1371429" cy="12746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8444723"/>
                </p:ext>
              </p:extLst>
            </p:nvPr>
          </p:nvGraphicFramePr>
          <p:xfrm>
            <a:off x="5410200" y="2743200"/>
            <a:ext cx="1371429" cy="1274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3" name="Photo Editor Photo" r:id="rId12" imgW="6857143" imgH="6373115" progId="">
                    <p:embed/>
                  </p:oleObj>
                </mc:Choice>
                <mc:Fallback>
                  <p:oleObj name="Photo Editor Photo" r:id="rId12" imgW="6857143" imgH="6373115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0200" y="2743200"/>
                          <a:ext cx="1371429" cy="12746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936989"/>
              </p:ext>
            </p:extLst>
          </p:nvPr>
        </p:nvGraphicFramePr>
        <p:xfrm>
          <a:off x="7467600" y="2667000"/>
          <a:ext cx="1272381" cy="1371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4" name="Photo Editor Photo" r:id="rId14" imgW="6361905" imgH="6857143" progId="">
                  <p:embed/>
                </p:oleObj>
              </mc:Choice>
              <mc:Fallback>
                <p:oleObj name="Photo Editor Photo" r:id="rId14" imgW="6361905" imgH="6857143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667000"/>
                        <a:ext cx="1272381" cy="13714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937419" y="3525977"/>
            <a:ext cx="1371429" cy="2722423"/>
            <a:chOff x="937419" y="3525977"/>
            <a:chExt cx="1371429" cy="2722423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8551987"/>
                </p:ext>
              </p:extLst>
            </p:nvPr>
          </p:nvGraphicFramePr>
          <p:xfrm>
            <a:off x="937419" y="3525977"/>
            <a:ext cx="1371429" cy="1274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5" name="Photo Editor Photo" r:id="rId16" imgW="6857143" imgH="6373115" progId="">
                    <p:embed/>
                  </p:oleObj>
                </mc:Choice>
                <mc:Fallback>
                  <p:oleObj name="Photo Editor Photo" r:id="rId16" imgW="6857143" imgH="6373115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7419" y="3525977"/>
                          <a:ext cx="1371429" cy="12746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5439928"/>
                </p:ext>
              </p:extLst>
            </p:nvPr>
          </p:nvGraphicFramePr>
          <p:xfrm>
            <a:off x="937419" y="4973777"/>
            <a:ext cx="1371429" cy="1274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6" name="Photo Editor Photo" r:id="rId17" imgW="6857143" imgH="6373115" progId="">
                    <p:embed/>
                  </p:oleObj>
                </mc:Choice>
                <mc:Fallback>
                  <p:oleObj name="Photo Editor Photo" r:id="rId17" imgW="6857143" imgH="6373115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7419" y="4973777"/>
                          <a:ext cx="1371429" cy="12746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842401"/>
              </p:ext>
            </p:extLst>
          </p:nvPr>
        </p:nvGraphicFramePr>
        <p:xfrm>
          <a:off x="2842419" y="4467040"/>
          <a:ext cx="1371429" cy="13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7" name="Photo Editor Photo" r:id="rId18" imgW="6857143" imgH="6620799" progId="">
                  <p:embed/>
                </p:oleObj>
              </mc:Choice>
              <mc:Fallback>
                <p:oleObj name="Photo Editor Photo" r:id="rId18" imgW="6857143" imgH="662079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419" y="4467040"/>
                        <a:ext cx="1371429" cy="1324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649331"/>
              </p:ext>
            </p:extLst>
          </p:nvPr>
        </p:nvGraphicFramePr>
        <p:xfrm>
          <a:off x="4671219" y="4343400"/>
          <a:ext cx="1272381" cy="1371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8" name="Photo Editor Photo" r:id="rId19" imgW="6361905" imgH="6857143" progId="">
                  <p:embed/>
                </p:oleObj>
              </mc:Choice>
              <mc:Fallback>
                <p:oleObj name="Photo Editor Photo" r:id="rId19" imgW="6361905" imgH="6857143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1219" y="4343400"/>
                        <a:ext cx="1272381" cy="13714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76200" y="990600"/>
            <a:ext cx="4572000" cy="18288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105400" y="972064"/>
            <a:ext cx="3810000" cy="1533268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05400" y="2634048"/>
            <a:ext cx="3810000" cy="1533268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25162" y="3252916"/>
            <a:ext cx="2065638" cy="314788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590800" y="4267200"/>
            <a:ext cx="3589638" cy="16764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flipH="1">
            <a:off x="2557438" y="4306329"/>
            <a:ext cx="45719" cy="160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38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Recent Trends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067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b="1" dirty="0" smtClean="0"/>
              <a:t>Global Competition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Global Market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Global Suppliers </a:t>
            </a:r>
          </a:p>
          <a:p>
            <a:pPr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b="1" dirty="0"/>
              <a:t>Supply Chain Management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Not </a:t>
            </a:r>
            <a:r>
              <a:rPr lang="en-US" sz="2000" dirty="0"/>
              <a:t>from RM storage to FG warehouse, but from the original suppliers to final consumers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Under separate ownerships</a:t>
            </a:r>
          </a:p>
          <a:p>
            <a:pPr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b="1" dirty="0"/>
              <a:t>Workers Involvement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Workers are not costs, they are assets</a:t>
            </a:r>
          </a:p>
          <a:p>
            <a:pPr lvl="1">
              <a:lnSpc>
                <a:spcPct val="90000"/>
              </a:lnSpc>
              <a:buSzTx/>
              <a:buNone/>
            </a:pPr>
            <a:endParaRPr lang="en-US" sz="1100" b="1" dirty="0"/>
          </a:p>
          <a:p>
            <a:pPr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sz="2800" b="1" dirty="0"/>
              <a:t>Total Quality Management</a:t>
            </a:r>
          </a:p>
          <a:p>
            <a:pPr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sz="2800" b="1" dirty="0" smtClean="0"/>
              <a:t> </a:t>
            </a:r>
            <a:r>
              <a:rPr lang="en-US" b="1" dirty="0"/>
              <a:t>Lean Manufacturing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Inventory is waste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Variability is </a:t>
            </a:r>
            <a:r>
              <a:rPr lang="en-US" sz="2000" dirty="0" smtClean="0"/>
              <a:t>evil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5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2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2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2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11" y="914400"/>
            <a:ext cx="8915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Inventory adversely affects all competing edges (P/Q/V/T)</a:t>
            </a:r>
          </a:p>
          <a:p>
            <a:pPr lvl="0"/>
            <a:r>
              <a:rPr lang="en-US" sz="2200" dirty="0" smtClean="0"/>
              <a:t>Has cost</a:t>
            </a:r>
          </a:p>
          <a:p>
            <a:pPr lvl="1"/>
            <a:r>
              <a:rPr lang="en-US" sz="2200" dirty="0" smtClean="0"/>
              <a:t>Physical carrying costs</a:t>
            </a:r>
          </a:p>
          <a:p>
            <a:pPr lvl="1"/>
            <a:r>
              <a:rPr lang="en-US" sz="2200" dirty="0" smtClean="0"/>
              <a:t>Financial costs</a:t>
            </a:r>
          </a:p>
          <a:p>
            <a:r>
              <a:rPr lang="en-US" sz="2200" dirty="0" smtClean="0"/>
              <a:t>Has risk of obsolescence </a:t>
            </a:r>
          </a:p>
          <a:p>
            <a:pPr lvl="1"/>
            <a:r>
              <a:rPr lang="en-US" sz="2200" dirty="0" smtClean="0"/>
              <a:t>Due to market changes</a:t>
            </a:r>
          </a:p>
          <a:p>
            <a:pPr lvl="1"/>
            <a:r>
              <a:rPr lang="en-US" sz="2200" dirty="0" smtClean="0"/>
              <a:t>Due to technology changes</a:t>
            </a:r>
          </a:p>
          <a:p>
            <a:pPr lvl="0"/>
            <a:r>
              <a:rPr lang="en-US" sz="2200" dirty="0" smtClean="0"/>
              <a:t>Leads to poor quality </a:t>
            </a:r>
          </a:p>
          <a:p>
            <a:pPr lvl="1"/>
            <a:r>
              <a:rPr lang="en-US" sz="2200" dirty="0" smtClean="0"/>
              <a:t>Feed back loop is long</a:t>
            </a:r>
          </a:p>
          <a:p>
            <a:pPr lvl="0"/>
            <a:r>
              <a:rPr lang="en-US" sz="2200" dirty="0" smtClean="0"/>
              <a:t>Hides problems</a:t>
            </a:r>
          </a:p>
          <a:p>
            <a:pPr lvl="1"/>
            <a:r>
              <a:rPr lang="en-US" sz="2200" dirty="0" smtClean="0"/>
              <a:t>Unreliable suppliers, machine breakdowns, long changeover times, too much scrap.</a:t>
            </a:r>
          </a:p>
          <a:p>
            <a:r>
              <a:rPr lang="en-US" sz="2200" dirty="0" smtClean="0"/>
              <a:t>Causes long flow time</a:t>
            </a:r>
          </a:p>
          <a:p>
            <a:pPr lvl="1"/>
            <a:endParaRPr lang="en-US" sz="2200" dirty="0" smtClean="0"/>
          </a:p>
          <a:p>
            <a:pPr lvl="1">
              <a:buNone/>
            </a:pPr>
            <a:r>
              <a:rPr lang="en-US" sz="2200" dirty="0" smtClean="0"/>
              <a:t>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8238" y="18534"/>
            <a:ext cx="9144000" cy="74346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Lean  Operations: The Real Cost of Inventory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5999057" y="2058084"/>
            <a:ext cx="2590800" cy="2346221"/>
            <a:chOff x="3581400" y="3994512"/>
            <a:chExt cx="2590800" cy="2346221"/>
          </a:xfrm>
        </p:grpSpPr>
        <p:sp>
          <p:nvSpPr>
            <p:cNvPr id="5" name="Isosceles Triangle 4"/>
            <p:cNvSpPr/>
            <p:nvPr/>
          </p:nvSpPr>
          <p:spPr bwMode="auto">
            <a:xfrm>
              <a:off x="3581400" y="4114800"/>
              <a:ext cx="2590800" cy="1752600"/>
            </a:xfrm>
            <a:prstGeom prst="triangl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1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70114" y="5879068"/>
              <a:ext cx="15448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Book Antiqua" pitchFamily="18" charset="0"/>
                  <a:ea typeface="ＭＳ Ｐゴシック" pitchFamily="-65" charset="-128"/>
                  <a:cs typeface="Book Antiqua" pitchFamily="18" charset="0"/>
                </a:rPr>
                <a:t>Customer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3161202">
              <a:off x="5095101" y="4569331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Book Antiqua" pitchFamily="18" charset="0"/>
                  <a:ea typeface="ＭＳ Ｐゴシック" pitchFamily="-65" charset="-128"/>
                  <a:cs typeface="Book Antiqua" pitchFamily="18" charset="0"/>
                </a:rPr>
                <a:t>Product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08387" y="4840069"/>
              <a:ext cx="1254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Book Antiqua" pitchFamily="18" charset="0"/>
                  <a:ea typeface="ＭＳ Ｐゴシック" pitchFamily="-65" charset="-128"/>
                  <a:cs typeface="Book Antiqua" pitchFamily="18" charset="0"/>
                </a:rPr>
                <a:t>Wait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8403427">
              <a:off x="3410088" y="4449479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Book Antiqua" pitchFamily="18" charset="0"/>
                  <a:ea typeface="ＭＳ Ｐゴシック" pitchFamily="-65" charset="-128"/>
                  <a:cs typeface="Book Antiqua" pitchFamily="18" charset="0"/>
                </a:rPr>
                <a:t>Product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042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63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Centralization; </a:t>
            </a:r>
            <a:r>
              <a:rPr lang="en-US" sz="3200" smtClean="0"/>
              <a:t>inventory and </a:t>
            </a:r>
            <a:r>
              <a:rPr lang="en-US" sz="3200" dirty="0" smtClean="0"/>
              <a:t>Capacity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5975" y="1493838"/>
            <a:ext cx="8328025" cy="4632325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1143000" y="1874838"/>
            <a:ext cx="38100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n-US" sz="1400" b="1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0" y="3278188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78188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32781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86136" name="Text Box 24"/>
          <p:cNvSpPr txBox="1">
            <a:spLocks noChangeArrowheads="1"/>
          </p:cNvSpPr>
          <p:nvPr/>
        </p:nvSpPr>
        <p:spPr bwMode="auto">
          <a:xfrm>
            <a:off x="0" y="914400"/>
            <a:ext cx="9144000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sz="2300" dirty="0">
                <a:latin typeface="Times New Roman" pitchFamily="18" charset="0"/>
              </a:rPr>
              <a:t>C</a:t>
            </a:r>
            <a:r>
              <a:rPr lang="en-US" sz="2300" dirty="0" smtClean="0">
                <a:latin typeface="Times New Roman" pitchFamily="18" charset="0"/>
              </a:rPr>
              <a:t>entralization </a:t>
            </a:r>
            <a:r>
              <a:rPr lang="en-US" sz="2300" dirty="0">
                <a:latin typeface="Times New Roman" pitchFamily="18" charset="0"/>
              </a:rPr>
              <a:t>of stocks reduces </a:t>
            </a:r>
            <a:r>
              <a:rPr lang="en-US" sz="2300" dirty="0" smtClean="0">
                <a:latin typeface="Times New Roman" pitchFamily="18" charset="0"/>
              </a:rPr>
              <a:t>inventory.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300" dirty="0" smtClean="0">
                <a:latin typeface="Times New Roman" pitchFamily="18" charset="0"/>
              </a:rPr>
              <a:t>Centralization of Servers </a:t>
            </a:r>
            <a:r>
              <a:rPr lang="en-US" sz="2300" dirty="0">
                <a:latin typeface="Times New Roman" pitchFamily="18" charset="0"/>
              </a:rPr>
              <a:t>reduces </a:t>
            </a:r>
            <a:r>
              <a:rPr lang="en-US" sz="2300" dirty="0" smtClean="0">
                <a:latin typeface="Times New Roman" pitchFamily="18" charset="0"/>
              </a:rPr>
              <a:t>waiting line.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300" dirty="0" smtClean="0">
                <a:latin typeface="Times New Roman" pitchFamily="18" charset="0"/>
              </a:rPr>
              <a:t>Why </a:t>
            </a:r>
            <a:r>
              <a:rPr lang="en-US" sz="2300" dirty="0">
                <a:latin typeface="Times New Roman" pitchFamily="18" charset="0"/>
              </a:rPr>
              <a:t>doesn’t everybody do it?  </a:t>
            </a:r>
          </a:p>
          <a:p>
            <a:pPr lvl="1"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Char char="–"/>
            </a:pPr>
            <a:r>
              <a:rPr lang="en-US" sz="2300" dirty="0">
                <a:latin typeface="Times New Roman" pitchFamily="18" charset="0"/>
              </a:rPr>
              <a:t> Longer response time</a:t>
            </a:r>
          </a:p>
          <a:p>
            <a:pPr lvl="1"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Char char="–"/>
            </a:pPr>
            <a:r>
              <a:rPr lang="en-US" sz="2300" dirty="0">
                <a:latin typeface="Times New Roman" pitchFamily="18" charset="0"/>
              </a:rPr>
              <a:t> Higher shipping cost</a:t>
            </a:r>
          </a:p>
          <a:p>
            <a:pPr lvl="1"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Char char="–"/>
            </a:pPr>
            <a:r>
              <a:rPr lang="en-US" sz="2300" dirty="0">
                <a:latin typeface="Times New Roman" pitchFamily="18" charset="0"/>
              </a:rPr>
              <a:t> Less understanding of customer needs</a:t>
            </a:r>
          </a:p>
          <a:p>
            <a:pPr lvl="1"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Char char="–"/>
            </a:pPr>
            <a:r>
              <a:rPr lang="en-US" sz="2300" dirty="0">
                <a:latin typeface="Times New Roman" pitchFamily="18" charset="0"/>
              </a:rPr>
              <a:t> Less understanding of cultural, linguistics, and regulatory barriers</a:t>
            </a:r>
          </a:p>
          <a:p>
            <a:pPr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None/>
            </a:pPr>
            <a:r>
              <a:rPr lang="en-US" sz="2300" dirty="0">
                <a:latin typeface="Times New Roman" pitchFamily="18" charset="0"/>
              </a:rPr>
              <a:t>These disadvantages my reduce the demand</a:t>
            </a:r>
            <a:r>
              <a:rPr lang="en-US" dirty="0">
                <a:latin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5633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86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86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86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86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86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86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86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36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Pareto phenomenon (ABC analysis)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34" y="914400"/>
            <a:ext cx="9049265" cy="190500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dirty="0" smtClean="0"/>
              <a:t>Classifying items, activities, or tasks according to some measure of importance and allocating efforts and resources  accordingly 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2000" dirty="0" smtClean="0"/>
              <a:t>A vital few things are important for reaching an objective or solving a problem.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Tx/>
            </a:pPr>
            <a:r>
              <a:rPr lang="en-US" sz="2000" dirty="0" smtClean="0"/>
              <a:t>80/20 rule – 80% of the problems are caused by 20% of the activities.</a:t>
            </a:r>
            <a:endParaRPr lang="en-US" sz="2400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462071" y="4695374"/>
            <a:ext cx="411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p"/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65" charset="-128"/>
                <a:cs typeface="Book Antiqua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S Reference Sans Serif" pitchFamily="34" charset="0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57150" indent="0"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None/>
            </a:pPr>
            <a:r>
              <a:rPr lang="en-US" sz="2600" kern="0" dirty="0" smtClean="0"/>
              <a:t>Recognition of Priorities.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ClrTx/>
            </a:pPr>
            <a:endParaRPr lang="en-US" sz="2400" kern="0" dirty="0" smtClean="0"/>
          </a:p>
          <a:p>
            <a:pPr>
              <a:buFont typeface="Wingdings" pitchFamily="2" charset="2"/>
              <a:buNone/>
            </a:pPr>
            <a:endParaRPr lang="en-US" kern="0" dirty="0" smtClean="0"/>
          </a:p>
          <a:p>
            <a:pPr>
              <a:buFont typeface="Wingdings" pitchFamily="2" charset="2"/>
              <a:buNone/>
            </a:pPr>
            <a:endParaRPr lang="en-US" kern="0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838200" y="3200400"/>
            <a:ext cx="216545" cy="295652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54745" y="3429000"/>
            <a:ext cx="216546" cy="273308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271291" y="3733800"/>
            <a:ext cx="216545" cy="242828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487836" y="4038600"/>
            <a:ext cx="216545" cy="212348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04381" y="4678663"/>
            <a:ext cx="216545" cy="148341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920927" y="4948318"/>
            <a:ext cx="216545" cy="121376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137472" y="5150367"/>
            <a:ext cx="216545" cy="100655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354018" y="5426171"/>
            <a:ext cx="216545" cy="73591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36744" y="5830514"/>
            <a:ext cx="216545" cy="33850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736017" y="5999876"/>
            <a:ext cx="216545" cy="16925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52562" y="6002452"/>
            <a:ext cx="216545" cy="16925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69107" y="6008018"/>
            <a:ext cx="216545" cy="15386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815310" y="6018333"/>
            <a:ext cx="216545" cy="15386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92941" y="6026671"/>
            <a:ext cx="216545" cy="13317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519471" y="5983787"/>
            <a:ext cx="216545" cy="17565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382367" y="6018332"/>
            <a:ext cx="216545" cy="15386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98913" y="6022199"/>
            <a:ext cx="216545" cy="14549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653290" y="5858636"/>
            <a:ext cx="216545" cy="30065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869835" y="5884529"/>
            <a:ext cx="216545" cy="27566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086380" y="5932084"/>
            <a:ext cx="216545" cy="23528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302926" y="5967155"/>
            <a:ext cx="216545" cy="20051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339612" y="6047730"/>
            <a:ext cx="216545" cy="12276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032157" y="6021546"/>
            <a:ext cx="216545" cy="13504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6255204" y="6019800"/>
            <a:ext cx="216545" cy="13504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6472404" y="6019800"/>
            <a:ext cx="216545" cy="13504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7125171" y="6044621"/>
            <a:ext cx="216545" cy="12466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911549" y="6044719"/>
            <a:ext cx="216545" cy="12466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570563" y="5592111"/>
            <a:ext cx="216545" cy="56622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2787108" y="5695533"/>
            <a:ext cx="216545" cy="47197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3003654" y="5790905"/>
            <a:ext cx="216545" cy="36620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220199" y="5818770"/>
            <a:ext cx="216545" cy="3433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7555855" y="6049436"/>
            <a:ext cx="216545" cy="12276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7772400" y="6049436"/>
            <a:ext cx="216545" cy="12276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7988643" y="6060596"/>
            <a:ext cx="216545" cy="11160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 bwMode="auto">
          <a:xfrm flipV="1">
            <a:off x="838200" y="2819400"/>
            <a:ext cx="0" cy="3575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533400" y="6158283"/>
            <a:ext cx="8077200" cy="47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533400" y="2819400"/>
            <a:ext cx="1279253" cy="3575670"/>
          </a:xfrm>
          <a:prstGeom prst="ellipse">
            <a:avLst/>
          </a:prstGeom>
          <a:noFill/>
          <a:ln w="57150" cap="flat" cmpd="sng" algn="ctr">
            <a:solidFill>
              <a:srgbClr val="A500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3885212" y="5884529"/>
            <a:ext cx="4631861" cy="510542"/>
          </a:xfrm>
          <a:prstGeom prst="ellipse">
            <a:avLst/>
          </a:prstGeom>
          <a:noFill/>
          <a:ln w="57150" cap="flat" cmpd="sng" algn="ctr">
            <a:solidFill>
              <a:srgbClr val="A500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1054745" y="4531035"/>
            <a:ext cx="3681271" cy="1717365"/>
          </a:xfrm>
          <a:prstGeom prst="ellipse">
            <a:avLst/>
          </a:prstGeom>
          <a:noFill/>
          <a:ln w="57150" cap="flat" cmpd="sng" algn="ctr">
            <a:solidFill>
              <a:srgbClr val="A500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Models -Representations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5255741" cy="3886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 smtClean="0"/>
              <a:t>A model is an abstraction of reality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Narrative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Tabular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Schematic (Some times Physical)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Mathematical</a:t>
            </a:r>
          </a:p>
          <a:p>
            <a:pPr lvl="2"/>
            <a:r>
              <a:rPr lang="en-US" dirty="0" smtClean="0"/>
              <a:t>Linear programming</a:t>
            </a:r>
          </a:p>
          <a:p>
            <a:pPr lvl="2"/>
            <a:r>
              <a:rPr lang="en-US" dirty="0" smtClean="0"/>
              <a:t>Transportation model</a:t>
            </a:r>
          </a:p>
          <a:p>
            <a:pPr lvl="2"/>
            <a:r>
              <a:rPr lang="en-US" dirty="0" smtClean="0"/>
              <a:t>Inventory models</a:t>
            </a:r>
          </a:p>
          <a:p>
            <a:pPr lvl="2"/>
            <a:r>
              <a:rPr lang="en-US" dirty="0" smtClean="0"/>
              <a:t>Waiting line models </a:t>
            </a:r>
          </a:p>
          <a:p>
            <a:pPr lvl="2"/>
            <a:r>
              <a:rPr lang="en-US" dirty="0" smtClean="0"/>
              <a:t>Statistical models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914400"/>
            <a:ext cx="906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p"/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65" charset="-128"/>
                <a:cs typeface="Book Antiqua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MS Reference Sans Serif" pitchFamily="34" charset="0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-11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dirty="0"/>
              <a:t>Count what is countable. Measure what is measurable</a:t>
            </a:r>
            <a:r>
              <a:rPr lang="en-US" dirty="0" smtClean="0"/>
              <a:t>. What </a:t>
            </a:r>
            <a:r>
              <a:rPr lang="en-US" dirty="0"/>
              <a:t>is not measurable, make it measurable. Galileo </a:t>
            </a:r>
            <a:r>
              <a:rPr lang="en-US" dirty="0" err="1"/>
              <a:t>Galilei</a:t>
            </a:r>
            <a:r>
              <a:rPr lang="en-US" dirty="0"/>
              <a:t>, 1564 -1642.</a:t>
            </a:r>
          </a:p>
        </p:txBody>
      </p:sp>
    </p:spTree>
    <p:extLst>
      <p:ext uri="{BB962C8B-B14F-4D97-AF65-F5344CB8AC3E}">
        <p14:creationId xmlns:p14="http://schemas.microsoft.com/office/powerpoint/2010/main" val="33678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dirty="0" smtClean="0"/>
              <a:t>Schematic Representation of the Process (Flow Charts)</a:t>
            </a:r>
          </a:p>
        </p:txBody>
      </p:sp>
      <p:grpSp>
        <p:nvGrpSpPr>
          <p:cNvPr id="10244" name="Group 26"/>
          <p:cNvGrpSpPr>
            <a:grpSpLocks/>
          </p:cNvGrpSpPr>
          <p:nvPr/>
        </p:nvGrpSpPr>
        <p:grpSpPr bwMode="auto">
          <a:xfrm>
            <a:off x="365534" y="1600200"/>
            <a:ext cx="8572500" cy="990600"/>
            <a:chOff x="1600200" y="3581400"/>
            <a:chExt cx="8572500" cy="990600"/>
          </a:xfrm>
          <a:solidFill>
            <a:schemeClr val="bg1">
              <a:lumMod val="50000"/>
            </a:schemeClr>
          </a:solidFill>
        </p:grpSpPr>
        <p:sp>
          <p:nvSpPr>
            <p:cNvPr id="10254" name="AutoShape 4"/>
            <p:cNvSpPr>
              <a:spLocks noChangeArrowheads="1"/>
            </p:cNvSpPr>
            <p:nvPr/>
          </p:nvSpPr>
          <p:spPr bwMode="auto">
            <a:xfrm>
              <a:off x="1600200" y="3581400"/>
              <a:ext cx="1143000" cy="914400"/>
            </a:xfrm>
            <a:prstGeom prst="flowChartMerg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Book Antiqua" pitchFamily="18" charset="0"/>
                </a:rPr>
                <a:t>Raw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Book Antiqua" pitchFamily="18" charset="0"/>
                </a:rPr>
                <a:t>Material</a:t>
              </a:r>
            </a:p>
          </p:txBody>
        </p:sp>
        <p:sp>
          <p:nvSpPr>
            <p:cNvPr id="10255" name="AutoShape 5"/>
            <p:cNvSpPr>
              <a:spLocks noChangeArrowheads="1"/>
            </p:cNvSpPr>
            <p:nvPr/>
          </p:nvSpPr>
          <p:spPr bwMode="auto">
            <a:xfrm>
              <a:off x="3390900" y="3733800"/>
              <a:ext cx="760412" cy="609600"/>
            </a:xfrm>
            <a:prstGeom prst="flowChart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Book Antiqua" pitchFamily="18" charset="0"/>
                </a:rPr>
                <a:t>Cook</a:t>
              </a:r>
            </a:p>
          </p:txBody>
        </p:sp>
        <p:sp>
          <p:nvSpPr>
            <p:cNvPr id="10256" name="AutoShape 6"/>
            <p:cNvSpPr>
              <a:spLocks noChangeArrowheads="1"/>
            </p:cNvSpPr>
            <p:nvPr/>
          </p:nvSpPr>
          <p:spPr bwMode="auto">
            <a:xfrm>
              <a:off x="6019800" y="3657600"/>
              <a:ext cx="1143000" cy="914400"/>
            </a:xfrm>
            <a:prstGeom prst="flowChartMerg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Book Antiqua" pitchFamily="18" charset="0"/>
                </a:rPr>
                <a:t>Finished 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Book Antiqua" pitchFamily="18" charset="0"/>
                </a:rPr>
                <a:t>Goods</a:t>
              </a:r>
            </a:p>
          </p:txBody>
        </p:sp>
        <p:sp>
          <p:nvSpPr>
            <p:cNvPr id="10257" name="AutoShape 7"/>
            <p:cNvSpPr>
              <a:spLocks noChangeArrowheads="1"/>
            </p:cNvSpPr>
            <p:nvPr/>
          </p:nvSpPr>
          <p:spPr bwMode="auto">
            <a:xfrm>
              <a:off x="4648200" y="3733800"/>
              <a:ext cx="921568" cy="609600"/>
            </a:xfrm>
            <a:prstGeom prst="flowChart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Book Antiqua" pitchFamily="18" charset="0"/>
                </a:rPr>
                <a:t>Assemble</a:t>
              </a:r>
            </a:p>
          </p:txBody>
        </p:sp>
        <p:sp>
          <p:nvSpPr>
            <p:cNvPr id="10258" name="AutoShape 8"/>
            <p:cNvSpPr>
              <a:spLocks noChangeArrowheads="1"/>
            </p:cNvSpPr>
            <p:nvPr/>
          </p:nvSpPr>
          <p:spPr bwMode="auto">
            <a:xfrm>
              <a:off x="7580312" y="3733800"/>
              <a:ext cx="762000" cy="609600"/>
            </a:xfrm>
            <a:prstGeom prst="flowChart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Book Antiqua" pitchFamily="18" charset="0"/>
                </a:rPr>
                <a:t>Deliver</a:t>
              </a:r>
            </a:p>
          </p:txBody>
        </p:sp>
        <p:sp>
          <p:nvSpPr>
            <p:cNvPr id="10259" name="AutoShape 9"/>
            <p:cNvSpPr>
              <a:spLocks noChangeArrowheads="1"/>
            </p:cNvSpPr>
            <p:nvPr/>
          </p:nvSpPr>
          <p:spPr bwMode="auto">
            <a:xfrm>
              <a:off x="9029700" y="3731741"/>
              <a:ext cx="1143000" cy="609600"/>
            </a:xfrm>
            <a:prstGeom prst="flowChart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Book Antiqua" pitchFamily="18" charset="0"/>
                </a:rPr>
                <a:t>Customer 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Book Antiqua" pitchFamily="18" charset="0"/>
                </a:rPr>
                <a:t>places order</a:t>
              </a:r>
            </a:p>
          </p:txBody>
        </p:sp>
        <p:sp>
          <p:nvSpPr>
            <p:cNvPr id="10260" name="Line 10"/>
            <p:cNvSpPr>
              <a:spLocks noChangeShapeType="1"/>
            </p:cNvSpPr>
            <p:nvPr/>
          </p:nvSpPr>
          <p:spPr bwMode="auto">
            <a:xfrm>
              <a:off x="2648513" y="4038600"/>
              <a:ext cx="475687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10261" name="Line 11"/>
            <p:cNvSpPr>
              <a:spLocks noChangeShapeType="1"/>
            </p:cNvSpPr>
            <p:nvPr/>
          </p:nvSpPr>
          <p:spPr bwMode="auto">
            <a:xfrm>
              <a:off x="4227512" y="4038600"/>
              <a:ext cx="268288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10262" name="Line 12"/>
            <p:cNvSpPr>
              <a:spLocks noChangeShapeType="1"/>
            </p:cNvSpPr>
            <p:nvPr/>
          </p:nvSpPr>
          <p:spPr bwMode="auto">
            <a:xfrm>
              <a:off x="5751512" y="4038600"/>
              <a:ext cx="420688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10263" name="Line 13"/>
            <p:cNvSpPr>
              <a:spLocks noChangeShapeType="1"/>
            </p:cNvSpPr>
            <p:nvPr/>
          </p:nvSpPr>
          <p:spPr bwMode="auto">
            <a:xfrm>
              <a:off x="7086600" y="4038600"/>
              <a:ext cx="34131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10264" name="Line 14"/>
            <p:cNvSpPr>
              <a:spLocks noChangeShapeType="1"/>
            </p:cNvSpPr>
            <p:nvPr/>
          </p:nvSpPr>
          <p:spPr bwMode="auto">
            <a:xfrm flipH="1">
              <a:off x="8420100" y="4062968"/>
              <a:ext cx="4953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latin typeface="Book Antiqua" pitchFamily="18" charset="0"/>
              </a:endParaRPr>
            </a:p>
          </p:txBody>
        </p:sp>
      </p:grpSp>
      <p:sp>
        <p:nvSpPr>
          <p:cNvPr id="10245" name="Text Box 15"/>
          <p:cNvSpPr txBox="1">
            <a:spLocks noChangeArrowheads="1"/>
          </p:cNvSpPr>
          <p:nvPr/>
        </p:nvSpPr>
        <p:spPr bwMode="auto">
          <a:xfrm>
            <a:off x="1545662" y="1078468"/>
            <a:ext cx="5887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Book Antiqua" pitchFamily="18" charset="0"/>
              </a:rPr>
              <a:t>Mc Donald's make-to-stock </a:t>
            </a:r>
            <a:r>
              <a:rPr lang="en-US" dirty="0">
                <a:latin typeface="Book Antiqua" pitchFamily="18" charset="0"/>
              </a:rPr>
              <a:t>system  (Prior to 1999</a:t>
            </a:r>
            <a:r>
              <a:rPr lang="en-US" dirty="0" smtClean="0">
                <a:latin typeface="Book Antiqua" pitchFamily="18" charset="0"/>
              </a:rPr>
              <a:t>).  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12108" y="2743200"/>
            <a:ext cx="8954530" cy="37338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Points </a:t>
            </a:r>
            <a:r>
              <a:rPr lang="en-US" dirty="0" smtClean="0"/>
              <a:t>where processing times are large.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Activities that contains </a:t>
            </a:r>
            <a:r>
              <a:rPr lang="en-US" dirty="0" smtClean="0"/>
              <a:t>material </a:t>
            </a:r>
            <a:r>
              <a:rPr lang="en-US" dirty="0" smtClean="0"/>
              <a:t>or capacity constraints.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Points where there is a high degree of resource sharing. When the same resource is required to process a variety of products.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Divergence points where common materials are transformed into different product streams.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Convergence points where multiple materials must come together.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Points of excessive variation. </a:t>
            </a:r>
          </a:p>
        </p:txBody>
      </p:sp>
    </p:spTree>
    <p:extLst>
      <p:ext uri="{BB962C8B-B14F-4D97-AF65-F5344CB8AC3E}">
        <p14:creationId xmlns:p14="http://schemas.microsoft.com/office/powerpoint/2010/main" val="1868046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Value Stream Mapping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0" y="914401"/>
            <a:ext cx="8954530" cy="37338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Points </a:t>
            </a:r>
            <a:r>
              <a:rPr lang="en-US" dirty="0" smtClean="0"/>
              <a:t>where processing times are large.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Activities that contains </a:t>
            </a:r>
            <a:r>
              <a:rPr lang="en-US" dirty="0" smtClean="0"/>
              <a:t>material </a:t>
            </a:r>
            <a:r>
              <a:rPr lang="en-US" dirty="0" smtClean="0"/>
              <a:t>or capacity constraints.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Points where there is a high degree of resource sharing. When the same resource is required to process a variety of products.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Divergence points where common materials are transformed into different product streams.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Convergence points where multiple materials must come together.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Points of excessive variation. </a:t>
            </a:r>
          </a:p>
        </p:txBody>
      </p:sp>
    </p:spTree>
    <p:extLst>
      <p:ext uri="{BB962C8B-B14F-4D97-AF65-F5344CB8AC3E}">
        <p14:creationId xmlns:p14="http://schemas.microsoft.com/office/powerpoint/2010/main" val="2049597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n Thinking Final.ppt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Lean Thinking Final.ppt</Template>
  <TotalTime>12592</TotalTime>
  <Words>472</Words>
  <Application>Microsoft Office PowerPoint</Application>
  <PresentationFormat>On-screen Show (4:3)</PresentationFormat>
  <Paragraphs>91</Paragraphs>
  <Slides>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Lean Thinking Final.ppt</vt:lpstr>
      <vt:lpstr>1_Lean Thinking Final</vt:lpstr>
      <vt:lpstr>Lean Thinking Final</vt:lpstr>
      <vt:lpstr>2_Lean Thinking Final</vt:lpstr>
      <vt:lpstr>Photo Editor Photo</vt:lpstr>
      <vt:lpstr>Equation</vt:lpstr>
      <vt:lpstr>Process View &amp;  Strategy Part 4- Some OM Tools and Techniques    </vt:lpstr>
      <vt:lpstr>Processing Time, Waiting Time; Long Waiting Line</vt:lpstr>
      <vt:lpstr>Recent Trends</vt:lpstr>
      <vt:lpstr>Lean  Operations: The Real Cost of Inventory</vt:lpstr>
      <vt:lpstr>Centralization; inventory and Capacity</vt:lpstr>
      <vt:lpstr>Pareto phenomenon (ABC analysis)</vt:lpstr>
      <vt:lpstr>Models -Representations</vt:lpstr>
      <vt:lpstr>Schematic Representation of the Process (Flow Charts)</vt:lpstr>
      <vt:lpstr>Value Stream Mapping </vt:lpstr>
    </vt:vector>
  </TitlesOfParts>
  <Company>CSU, Northridge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Thinking</dc:title>
  <dc:creator>aa2035</dc:creator>
  <cp:lastModifiedBy>Asef-Vaziri, Ardavan</cp:lastModifiedBy>
  <cp:revision>342</cp:revision>
  <dcterms:created xsi:type="dcterms:W3CDTF">2013-08-08T17:53:12Z</dcterms:created>
  <dcterms:modified xsi:type="dcterms:W3CDTF">2013-08-20T02:11:39Z</dcterms:modified>
</cp:coreProperties>
</file>