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36" r:id="rId2"/>
    <p:sldId id="329" r:id="rId3"/>
    <p:sldId id="331" r:id="rId4"/>
    <p:sldId id="330" r:id="rId5"/>
    <p:sldId id="325" r:id="rId6"/>
    <p:sldId id="355" r:id="rId7"/>
    <p:sldId id="286" r:id="rId8"/>
    <p:sldId id="320" r:id="rId9"/>
    <p:sldId id="321" r:id="rId10"/>
    <p:sldId id="302" r:id="rId11"/>
    <p:sldId id="303" r:id="rId12"/>
    <p:sldId id="304" r:id="rId13"/>
    <p:sldId id="311" r:id="rId14"/>
    <p:sldId id="337" r:id="rId15"/>
    <p:sldId id="354" r:id="rId16"/>
    <p:sldId id="356" r:id="rId17"/>
    <p:sldId id="342" r:id="rId18"/>
    <p:sldId id="343" r:id="rId19"/>
    <p:sldId id="344" r:id="rId20"/>
    <p:sldId id="346" r:id="rId21"/>
    <p:sldId id="347" r:id="rId22"/>
    <p:sldId id="352" r:id="rId23"/>
    <p:sldId id="349" r:id="rId24"/>
    <p:sldId id="350" r:id="rId25"/>
    <p:sldId id="351" r:id="rId26"/>
  </p:sldIdLst>
  <p:sldSz cx="9144000" cy="6858000" type="screen4x3"/>
  <p:notesSz cx="6921500" cy="9423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087"/>
    <a:srgbClr val="12449E"/>
    <a:srgbClr val="000000"/>
    <a:srgbClr val="CC0066"/>
    <a:srgbClr val="EAEAEA"/>
    <a:srgbClr val="FF0000"/>
    <a:srgbClr val="FFFFFF"/>
    <a:srgbClr val="7028C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7" autoAdjust="0"/>
    <p:restoredTop sz="94399" autoAdjust="0"/>
  </p:normalViewPr>
  <p:slideViewPr>
    <p:cSldViewPr>
      <p:cViewPr>
        <p:scale>
          <a:sx n="66" d="100"/>
          <a:sy n="66" d="100"/>
        </p:scale>
        <p:origin x="-23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987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1125" y="0"/>
            <a:ext cx="29987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706438"/>
            <a:ext cx="4711700" cy="3533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2150" y="4476750"/>
            <a:ext cx="5537200" cy="424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8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50325"/>
            <a:ext cx="29987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1125" y="8950325"/>
            <a:ext cx="29987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A0E0002-9015-4A1D-BFA1-74E2938E14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1532-56FB-4BD6-B74D-B8B3707E7EEF}" type="slidenum">
              <a:rPr lang="en-US" smtClean="0">
                <a:latin typeface="Times New Roman" pitchFamily="18" charset="0"/>
              </a:rPr>
              <a:pPr/>
              <a:t>1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0CD17C-7A0F-4FC9-9D8C-B2EEE446F3F4}" type="slidenum">
              <a:rPr lang="en-US" smtClean="0">
                <a:latin typeface="Times New Roman" pitchFamily="18" charset="0"/>
              </a:rPr>
              <a:pPr/>
              <a:t>11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0F2C19-E5F3-4ABE-BE4A-910AF16F0A57}" type="slidenum">
              <a:rPr lang="en-US" smtClean="0">
                <a:latin typeface="Times New Roman" pitchFamily="18" charset="0"/>
              </a:rPr>
              <a:pPr/>
              <a:t>12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82B9A7-02B8-4B95-9177-EBA0F4849458}" type="slidenum">
              <a:rPr lang="en-US" smtClean="0">
                <a:latin typeface="Times New Roman" pitchFamily="18" charset="0"/>
              </a:rPr>
              <a:pPr/>
              <a:t>13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DDCB04-7CF6-4D7D-B008-7AD553C8497B}" type="slidenum">
              <a:rPr lang="en-US" smtClean="0">
                <a:latin typeface="Times New Roman" pitchFamily="18" charset="0"/>
              </a:rPr>
              <a:pPr/>
              <a:t>14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678DA-66FA-46F9-8031-1CB2E52D81F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C388CD-C0A1-4CD4-BD8D-CBE04236FC0F}" type="slidenum">
              <a:rPr lang="en-US" smtClean="0">
                <a:latin typeface="Arial" charset="0"/>
              </a:rPr>
              <a:pPr/>
              <a:t>16</a:t>
            </a:fld>
            <a:endParaRPr lang="en-US" smtClean="0">
              <a:latin typeface="Arial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708025"/>
            <a:ext cx="4708525" cy="3530600"/>
          </a:xfrm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D46E2D-51D0-4B38-833C-61A2822836F4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4BD7AC-5D90-44F1-AB10-E738FE71A4C4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9CFFF4-B259-4FF1-B652-AAA7A8BDA735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B94855-B698-438B-8732-0E325FF7F4F4}" type="slidenum">
              <a:rPr lang="en-US" smtClean="0">
                <a:latin typeface="Times New Roman" pitchFamily="18" charset="0"/>
              </a:rPr>
              <a:pPr/>
              <a:t>5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0C1AF7-351B-4EEF-A3D9-9C9717928874}" type="slidenum">
              <a:rPr lang="en-US" smtClean="0">
                <a:latin typeface="Times New Roman" pitchFamily="18" charset="0"/>
              </a:rPr>
              <a:pPr/>
              <a:t>7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86A81D-48F5-46D4-ADA1-582EE90941D4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FD984C-8EFF-4592-B6D9-7B84CDA71208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9617B2-863C-40BB-B4D2-0E1A81F0F01B}" type="slidenum">
              <a:rPr lang="en-US" smtClean="0">
                <a:latin typeface="Times New Roman" pitchFamily="18" charset="0"/>
              </a:rPr>
              <a:pPr/>
              <a:t>10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188913"/>
            <a:ext cx="8497888" cy="863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588" y="188913"/>
            <a:ext cx="2124075" cy="640873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8775" y="188913"/>
            <a:ext cx="6221413" cy="6408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188913"/>
            <a:ext cx="8497888" cy="863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4338" y="1438275"/>
            <a:ext cx="4071937" cy="5159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675" y="1438275"/>
            <a:ext cx="4073525" cy="5159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4"/>
          <p:cNvSpPr>
            <a:spLocks noChangeArrowheads="1"/>
          </p:cNvSpPr>
          <p:nvPr userDrawn="1"/>
        </p:nvSpPr>
        <p:spPr bwMode="gray">
          <a:xfrm>
            <a:off x="-1588" y="-63500"/>
            <a:ext cx="9232901" cy="69659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173062"/>
              </a:gs>
            </a:gsLst>
            <a:lin ang="0" scaled="1"/>
          </a:gradFill>
          <a:ln w="952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5" name="Rectangle 45"/>
          <p:cNvSpPr>
            <a:spLocks noChangeArrowheads="1"/>
          </p:cNvSpPr>
          <p:nvPr userDrawn="1"/>
        </p:nvSpPr>
        <p:spPr bwMode="gray">
          <a:xfrm>
            <a:off x="215900" y="206375"/>
            <a:ext cx="8712200" cy="8937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6" name="Text Box 57"/>
          <p:cNvSpPr txBox="1">
            <a:spLocks noChangeArrowheads="1"/>
          </p:cNvSpPr>
          <p:nvPr userDrawn="1"/>
        </p:nvSpPr>
        <p:spPr bwMode="auto">
          <a:xfrm>
            <a:off x="6434138" y="6621463"/>
            <a:ext cx="2482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200" b="1" i="1" dirty="0">
                <a:solidFill>
                  <a:schemeClr val="bg1"/>
                </a:solidFill>
              </a:rPr>
              <a:t>Moving Average  </a:t>
            </a:r>
            <a:fld id="{F3DCBD45-29DA-4154-8570-53095B4F761C}" type="slidenum">
              <a:rPr lang="en-US" sz="1200" b="1">
                <a:solidFill>
                  <a:schemeClr val="bg1"/>
                </a:solidFill>
                <a:latin typeface="Arial" pitchFamily="34" charset="0"/>
              </a:rPr>
              <a:pPr algn="r">
                <a:defRPr/>
              </a:pPr>
              <a:t>‹#›</a:t>
            </a:fld>
            <a:endParaRPr lang="en-US" sz="1200" b="1" i="1" dirty="0">
              <a:solidFill>
                <a:schemeClr val="bg1"/>
              </a:solidFill>
            </a:endParaRPr>
          </a:p>
        </p:txBody>
      </p:sp>
      <p:sp>
        <p:nvSpPr>
          <p:cNvPr id="7" name="Rectangle 12"/>
          <p:cNvSpPr>
            <a:spLocks noChangeArrowheads="1"/>
          </p:cNvSpPr>
          <p:nvPr userDrawn="1"/>
        </p:nvSpPr>
        <p:spPr bwMode="auto">
          <a:xfrm>
            <a:off x="215900" y="1341438"/>
            <a:ext cx="8712200" cy="5291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8" name="Text Box 57"/>
          <p:cNvSpPr txBox="1">
            <a:spLocks noChangeArrowheads="1"/>
          </p:cNvSpPr>
          <p:nvPr userDrawn="1"/>
        </p:nvSpPr>
        <p:spPr bwMode="auto">
          <a:xfrm>
            <a:off x="263525" y="6621463"/>
            <a:ext cx="306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i="1" dirty="0">
                <a:solidFill>
                  <a:schemeClr val="bg1"/>
                </a:solidFill>
              </a:rPr>
              <a:t>Ardavan Asef-Vaziri    6/4/2009</a:t>
            </a:r>
          </a:p>
        </p:txBody>
      </p:sp>
      <p:sp>
        <p:nvSpPr>
          <p:cNvPr id="9" name="Text Box 57"/>
          <p:cNvSpPr txBox="1">
            <a:spLocks noChangeArrowheads="1"/>
          </p:cNvSpPr>
          <p:nvPr userDrawn="1"/>
        </p:nvSpPr>
        <p:spPr bwMode="auto">
          <a:xfrm>
            <a:off x="6872288" y="-39688"/>
            <a:ext cx="2081212" cy="27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200" b="1" i="1" dirty="0">
                <a:solidFill>
                  <a:schemeClr val="bg1"/>
                </a:solidFill>
              </a:rPr>
              <a:t>Forecasting -1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188913"/>
            <a:ext cx="8497888" cy="863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14338" y="1438275"/>
            <a:ext cx="8297862" cy="51593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12875"/>
            <a:ext cx="8915400" cy="4530725"/>
          </a:xfrm>
        </p:spPr>
        <p:txBody>
          <a:bodyPr/>
          <a:lstStyle>
            <a:lvl1pPr>
              <a:buSzPct val="88000"/>
              <a:defRPr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0"/>
            <a:ext cx="88931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188913"/>
            <a:ext cx="8497888" cy="863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4338" y="1438275"/>
            <a:ext cx="4071937" cy="5159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675" y="1438275"/>
            <a:ext cx="4073525" cy="5159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188913"/>
            <a:ext cx="8497888" cy="863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Text Box 53"/>
          <p:cNvSpPr txBox="1">
            <a:spLocks noChangeArrowheads="1"/>
          </p:cNvSpPr>
          <p:nvPr userDrawn="1"/>
        </p:nvSpPr>
        <p:spPr bwMode="auto">
          <a:xfrm>
            <a:off x="8810625" y="1016000"/>
            <a:ext cx="3698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fld id="{C898E5ED-986B-49B4-9BCC-D65F82628D7A}" type="slidenum">
              <a:rPr lang="en-US" sz="1200" b="1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79" name="Text Box 55"/>
          <p:cNvSpPr txBox="1">
            <a:spLocks noChangeArrowheads="1"/>
          </p:cNvSpPr>
          <p:nvPr userDrawn="1"/>
        </p:nvSpPr>
        <p:spPr bwMode="auto">
          <a:xfrm>
            <a:off x="6300788" y="-63500"/>
            <a:ext cx="28416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 dirty="0">
                <a:solidFill>
                  <a:schemeClr val="bg1"/>
                </a:solidFill>
              </a:rPr>
              <a:t>   Process Management and Strategy</a:t>
            </a:r>
          </a:p>
        </p:txBody>
      </p:sp>
      <p:sp>
        <p:nvSpPr>
          <p:cNvPr id="41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4338" y="1438275"/>
            <a:ext cx="8297862" cy="515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Rectangle 44"/>
          <p:cNvSpPr>
            <a:spLocks noChangeArrowheads="1"/>
          </p:cNvSpPr>
          <p:nvPr userDrawn="1"/>
        </p:nvSpPr>
        <p:spPr bwMode="gray">
          <a:xfrm>
            <a:off x="-1588" y="-63500"/>
            <a:ext cx="9232901" cy="69659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173062"/>
              </a:gs>
            </a:gsLst>
            <a:lin ang="0" scaled="1"/>
          </a:gradFill>
          <a:ln w="952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11" name="Text Box 57"/>
          <p:cNvSpPr txBox="1">
            <a:spLocks noChangeArrowheads="1"/>
          </p:cNvSpPr>
          <p:nvPr userDrawn="1"/>
        </p:nvSpPr>
        <p:spPr bwMode="auto">
          <a:xfrm>
            <a:off x="6434138" y="6621463"/>
            <a:ext cx="2482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200" b="1" i="1" dirty="0">
                <a:solidFill>
                  <a:schemeClr val="bg1"/>
                </a:solidFill>
              </a:rPr>
              <a:t>Introduction </a:t>
            </a:r>
            <a:fld id="{3B890880-C297-436D-839B-60B33C288422}" type="slidenum">
              <a:rPr lang="en-US" sz="1200" b="1">
                <a:solidFill>
                  <a:schemeClr val="bg1"/>
                </a:solidFill>
                <a:latin typeface="Arial" pitchFamily="34" charset="0"/>
              </a:rPr>
              <a:pPr algn="r">
                <a:defRPr/>
              </a:pPr>
              <a:t>‹#›</a:t>
            </a:fld>
            <a:endParaRPr lang="en-US" sz="1200" b="1" i="1" dirty="0">
              <a:solidFill>
                <a:schemeClr val="bg1"/>
              </a:solidFill>
            </a:endParaRPr>
          </a:p>
        </p:txBody>
      </p:sp>
      <p:sp>
        <p:nvSpPr>
          <p:cNvPr id="12" name="Rectangle 12"/>
          <p:cNvSpPr>
            <a:spLocks noChangeArrowheads="1"/>
          </p:cNvSpPr>
          <p:nvPr userDrawn="1"/>
        </p:nvSpPr>
        <p:spPr bwMode="auto">
          <a:xfrm>
            <a:off x="215900" y="1341438"/>
            <a:ext cx="8712200" cy="5291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3" name="Text Box 57"/>
          <p:cNvSpPr txBox="1">
            <a:spLocks noChangeArrowheads="1"/>
          </p:cNvSpPr>
          <p:nvPr userDrawn="1"/>
        </p:nvSpPr>
        <p:spPr bwMode="auto">
          <a:xfrm>
            <a:off x="263525" y="6621463"/>
            <a:ext cx="306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i="1" dirty="0">
                <a:solidFill>
                  <a:schemeClr val="bg1"/>
                </a:solidFill>
              </a:rPr>
              <a:t>Ardavan Asef-Vaziri    Sep-09</a:t>
            </a:r>
          </a:p>
        </p:txBody>
      </p:sp>
      <p:sp>
        <p:nvSpPr>
          <p:cNvPr id="14" name="Text Box 57"/>
          <p:cNvSpPr txBox="1">
            <a:spLocks noChangeArrowheads="1"/>
          </p:cNvSpPr>
          <p:nvPr userDrawn="1"/>
        </p:nvSpPr>
        <p:spPr bwMode="auto">
          <a:xfrm>
            <a:off x="6872288" y="-39688"/>
            <a:ext cx="2081212" cy="27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200" b="1" i="1" dirty="0">
                <a:solidFill>
                  <a:schemeClr val="bg1"/>
                </a:solidFill>
              </a:rPr>
              <a:t>Process -1</a:t>
            </a:r>
          </a:p>
        </p:txBody>
      </p:sp>
      <p:sp>
        <p:nvSpPr>
          <p:cNvPr id="15" name="Rectangle 45"/>
          <p:cNvSpPr>
            <a:spLocks noChangeArrowheads="1"/>
          </p:cNvSpPr>
          <p:nvPr userDrawn="1"/>
        </p:nvSpPr>
        <p:spPr bwMode="gray">
          <a:xfrm>
            <a:off x="215900" y="206375"/>
            <a:ext cx="8712200" cy="8937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sp>
        <p:nvSpPr>
          <p:cNvPr id="4107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250825" y="225425"/>
            <a:ext cx="86772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</a:t>
            </a:r>
            <a:br>
              <a:rPr lang="en-US" smtClean="0"/>
            </a:br>
            <a:r>
              <a:rPr lang="en-US" smtClean="0"/>
              <a:t>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2" r:id="rId13"/>
    <p:sldLayoutId id="2147483871" r:id="rId14"/>
    <p:sldLayoutId id="2147483873" r:id="rId1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Impac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Impac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Impac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Impac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Impac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Impac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Impac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Impac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80000"/>
        <a:buFont typeface="Wingdings" pitchFamily="2" charset="2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–"/>
        <a:defRPr sz="24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»"/>
        <a:defRPr sz="20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Monotype Sorts" pitchFamily="2" charset="2"/>
        <a:buChar char="u"/>
        <a:defRPr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–"/>
        <a:defRPr sz="1600">
          <a:solidFill>
            <a:srgbClr val="000000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–"/>
        <a:defRPr sz="1600">
          <a:solidFill>
            <a:srgbClr val="0000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–"/>
        <a:defRPr sz="1600">
          <a:solidFill>
            <a:srgbClr val="0000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–"/>
        <a:defRPr sz="1600">
          <a:solidFill>
            <a:srgbClr val="0000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–"/>
        <a:defRPr sz="16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12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677275" cy="8636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Business Process Management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Building block of Operations Management</a:t>
            </a:r>
          </a:p>
          <a:p>
            <a:pPr lvl="1" eaLnBrk="1" hangingPunct="1"/>
            <a:r>
              <a:rPr lang="en-US" dirty="0" smtClean="0"/>
              <a:t>System view</a:t>
            </a:r>
          </a:p>
          <a:p>
            <a:pPr lvl="1" eaLnBrk="1" hangingPunct="1"/>
            <a:r>
              <a:rPr lang="en-US" dirty="0" smtClean="0"/>
              <a:t>Process chart – Schematic representation</a:t>
            </a:r>
          </a:p>
          <a:p>
            <a:pPr lvl="1" eaLnBrk="1" hangingPunct="1"/>
            <a:r>
              <a:rPr lang="en-US" dirty="0" smtClean="0"/>
              <a:t>Value stream mapping</a:t>
            </a:r>
          </a:p>
          <a:p>
            <a:pPr lvl="1" eaLnBrk="1" hangingPunct="1"/>
            <a:r>
              <a:rPr lang="en-US" dirty="0" smtClean="0"/>
              <a:t>Evaluation and trade-offs</a:t>
            </a:r>
          </a:p>
          <a:p>
            <a:pPr lvl="1" eaLnBrk="1" hangingPunct="1"/>
            <a:r>
              <a:rPr lang="en-US" dirty="0" smtClean="0"/>
              <a:t>Make-to-order vs. Make-to-stock</a:t>
            </a:r>
          </a:p>
          <a:p>
            <a:pPr lvl="1" eaLnBrk="1" hangingPunct="1"/>
            <a:r>
              <a:rPr lang="en-US" dirty="0" smtClean="0"/>
              <a:t>Risk-pooling  - in Waiting lines, in Inventory</a:t>
            </a:r>
          </a:p>
          <a:p>
            <a:pPr lvl="1" eaLnBrk="1" hangingPunct="1"/>
            <a:r>
              <a:rPr lang="en-US" dirty="0" smtClean="0"/>
              <a:t>Reducing Inventory and Centralization</a:t>
            </a:r>
          </a:p>
          <a:p>
            <a:pPr lvl="1" eaLnBrk="1" hangingPunct="1"/>
            <a:r>
              <a:rPr lang="en-US" dirty="0" smtClean="0"/>
              <a:t>Removing variability </a:t>
            </a:r>
          </a:p>
          <a:p>
            <a:pPr lvl="1"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Processing Time, Waiting Time; Long Waiting Line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 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914400" y="2590800"/>
          <a:ext cx="2286000" cy="2124075"/>
        </p:xfrm>
        <a:graphic>
          <a:graphicData uri="http://schemas.openxmlformats.org/presentationml/2006/ole">
            <p:oleObj spid="_x0000_s1026" name="Photo Editor Photo" r:id="rId4" imgW="6857143" imgH="6373115" progId="">
              <p:embed/>
            </p:oleObj>
          </a:graphicData>
        </a:graphic>
      </p:graphicFrame>
      <p:graphicFrame>
        <p:nvGraphicFramePr>
          <p:cNvPr id="76805" name="Object 5"/>
          <p:cNvGraphicFramePr>
            <a:graphicFrameLocks noChangeAspect="1"/>
          </p:cNvGraphicFramePr>
          <p:nvPr/>
        </p:nvGraphicFramePr>
        <p:xfrm>
          <a:off x="3200400" y="2590800"/>
          <a:ext cx="2057400" cy="2133600"/>
        </p:xfrm>
        <a:graphic>
          <a:graphicData uri="http://schemas.openxmlformats.org/presentationml/2006/ole">
            <p:oleObj spid="_x0000_s1027" name="Photo Editor Photo" r:id="rId5" imgW="6857143" imgH="6620799" progId="">
              <p:embed/>
            </p:oleObj>
          </a:graphicData>
        </a:graphic>
      </p:graphicFrame>
      <p:graphicFrame>
        <p:nvGraphicFramePr>
          <p:cNvPr id="76806" name="Object 6"/>
          <p:cNvGraphicFramePr>
            <a:graphicFrameLocks noChangeAspect="1"/>
          </p:cNvGraphicFramePr>
          <p:nvPr/>
        </p:nvGraphicFramePr>
        <p:xfrm>
          <a:off x="5181600" y="2667000"/>
          <a:ext cx="1908175" cy="2057400"/>
        </p:xfrm>
        <a:graphic>
          <a:graphicData uri="http://schemas.openxmlformats.org/presentationml/2006/ole">
            <p:oleObj spid="_x0000_s1028" name="Photo Editor Photo" r:id="rId6" imgW="6361905" imgH="6857143" progId="">
              <p:embed/>
            </p:oleObj>
          </a:graphicData>
        </a:graphic>
      </p:graphicFrame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1203325" y="5375275"/>
            <a:ext cx="6354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We are interested in the management of processes.</a:t>
            </a:r>
          </a:p>
          <a:p>
            <a:r>
              <a:rPr lang="en-US"/>
              <a:t>Selling a ticket seems easy, but 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More Servers + Specialization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 </a:t>
            </a:r>
          </a:p>
        </p:txBody>
      </p:sp>
      <p:graphicFrame>
        <p:nvGraphicFramePr>
          <p:cNvPr id="77828" name="Object 4"/>
          <p:cNvGraphicFramePr>
            <a:graphicFrameLocks noChangeAspect="1"/>
          </p:cNvGraphicFramePr>
          <p:nvPr/>
        </p:nvGraphicFramePr>
        <p:xfrm>
          <a:off x="1981200" y="1905000"/>
          <a:ext cx="2286000" cy="2124075"/>
        </p:xfrm>
        <a:graphic>
          <a:graphicData uri="http://schemas.openxmlformats.org/presentationml/2006/ole">
            <p:oleObj spid="_x0000_s2050" name="Photo Editor Photo" r:id="rId4" imgW="6857143" imgH="6373115" progId="">
              <p:embed/>
            </p:oleObj>
          </a:graphicData>
        </a:graphic>
      </p:graphicFrame>
      <p:graphicFrame>
        <p:nvGraphicFramePr>
          <p:cNvPr id="77829" name="Object 5"/>
          <p:cNvGraphicFramePr>
            <a:graphicFrameLocks noChangeAspect="1"/>
          </p:cNvGraphicFramePr>
          <p:nvPr/>
        </p:nvGraphicFramePr>
        <p:xfrm>
          <a:off x="4495800" y="1905000"/>
          <a:ext cx="2057400" cy="2133600"/>
        </p:xfrm>
        <a:graphic>
          <a:graphicData uri="http://schemas.openxmlformats.org/presentationml/2006/ole">
            <p:oleObj spid="_x0000_s2051" name="Photo Editor Photo" r:id="rId5" imgW="6857143" imgH="6620799" progId="">
              <p:embed/>
            </p:oleObj>
          </a:graphicData>
        </a:graphic>
      </p:graphicFrame>
      <p:sp>
        <p:nvSpPr>
          <p:cNvPr id="2056" name="Rectangle 6"/>
          <p:cNvSpPr>
            <a:spLocks noChangeArrowheads="1"/>
          </p:cNvSpPr>
          <p:nvPr/>
        </p:nvSpPr>
        <p:spPr bwMode="auto">
          <a:xfrm>
            <a:off x="4191000" y="3429000"/>
            <a:ext cx="2057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7" name="Rectangle 7"/>
          <p:cNvSpPr>
            <a:spLocks noChangeArrowheads="1"/>
          </p:cNvSpPr>
          <p:nvPr/>
        </p:nvSpPr>
        <p:spPr bwMode="auto">
          <a:xfrm>
            <a:off x="1828800" y="34290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7833" name="Object 9"/>
          <p:cNvGraphicFramePr>
            <a:graphicFrameLocks noChangeAspect="1"/>
          </p:cNvGraphicFramePr>
          <p:nvPr/>
        </p:nvGraphicFramePr>
        <p:xfrm>
          <a:off x="1981200" y="4191000"/>
          <a:ext cx="2286000" cy="2124075"/>
        </p:xfrm>
        <a:graphic>
          <a:graphicData uri="http://schemas.openxmlformats.org/presentationml/2006/ole">
            <p:oleObj spid="_x0000_s2052" name="Photo Editor Photo" r:id="rId6" imgW="6857143" imgH="6373115" progId="">
              <p:embed/>
            </p:oleObj>
          </a:graphicData>
        </a:graphic>
      </p:graphicFrame>
      <p:graphicFrame>
        <p:nvGraphicFramePr>
          <p:cNvPr id="77834" name="Object 10"/>
          <p:cNvGraphicFramePr>
            <a:graphicFrameLocks noChangeAspect="1"/>
          </p:cNvGraphicFramePr>
          <p:nvPr/>
        </p:nvGraphicFramePr>
        <p:xfrm>
          <a:off x="4419600" y="4191000"/>
          <a:ext cx="1908175" cy="2057400"/>
        </p:xfrm>
        <a:graphic>
          <a:graphicData uri="http://schemas.openxmlformats.org/presentationml/2006/ole">
            <p:oleObj spid="_x0000_s2053" name="Photo Editor Photo" r:id="rId7" imgW="6361905" imgH="6857143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Polling:  Lower Waiting Time, Longer Processing Time (Perhaps)</a:t>
            </a:r>
          </a:p>
        </p:txBody>
      </p:sp>
      <p:sp>
        <p:nvSpPr>
          <p:cNvPr id="30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 </a:t>
            </a:r>
          </a:p>
        </p:txBody>
      </p:sp>
      <p:graphicFrame>
        <p:nvGraphicFramePr>
          <p:cNvPr id="78852" name="Object 4"/>
          <p:cNvGraphicFramePr>
            <a:graphicFrameLocks noChangeAspect="1"/>
          </p:cNvGraphicFramePr>
          <p:nvPr/>
        </p:nvGraphicFramePr>
        <p:xfrm>
          <a:off x="685800" y="1981200"/>
          <a:ext cx="2286000" cy="2124075"/>
        </p:xfrm>
        <a:graphic>
          <a:graphicData uri="http://schemas.openxmlformats.org/presentationml/2006/ole">
            <p:oleObj spid="_x0000_s3074" name="Photo Editor Photo" r:id="rId4" imgW="6857143" imgH="6373115" progId="">
              <p:embed/>
            </p:oleObj>
          </a:graphicData>
        </a:graphic>
      </p:graphicFrame>
      <p:graphicFrame>
        <p:nvGraphicFramePr>
          <p:cNvPr id="78853" name="Object 5"/>
          <p:cNvGraphicFramePr>
            <a:graphicFrameLocks noChangeAspect="1"/>
          </p:cNvGraphicFramePr>
          <p:nvPr/>
        </p:nvGraphicFramePr>
        <p:xfrm>
          <a:off x="685800" y="4343400"/>
          <a:ext cx="2286000" cy="2124075"/>
        </p:xfrm>
        <a:graphic>
          <a:graphicData uri="http://schemas.openxmlformats.org/presentationml/2006/ole">
            <p:oleObj spid="_x0000_s3075" name="Photo Editor Photo" r:id="rId5" imgW="6857143" imgH="6373115" progId="">
              <p:embed/>
            </p:oleObj>
          </a:graphicData>
        </a:graphic>
      </p:graphicFrame>
      <p:graphicFrame>
        <p:nvGraphicFramePr>
          <p:cNvPr id="78854" name="Object 6"/>
          <p:cNvGraphicFramePr>
            <a:graphicFrameLocks noChangeAspect="1"/>
          </p:cNvGraphicFramePr>
          <p:nvPr/>
        </p:nvGraphicFramePr>
        <p:xfrm>
          <a:off x="4191000" y="3276600"/>
          <a:ext cx="2057400" cy="2133600"/>
        </p:xfrm>
        <a:graphic>
          <a:graphicData uri="http://schemas.openxmlformats.org/presentationml/2006/ole">
            <p:oleObj spid="_x0000_s3076" name="Photo Editor Photo" r:id="rId6" imgW="6857143" imgH="6620799" progId="">
              <p:embed/>
            </p:oleObj>
          </a:graphicData>
        </a:graphic>
      </p:graphicFrame>
      <p:graphicFrame>
        <p:nvGraphicFramePr>
          <p:cNvPr id="78855" name="Object 7"/>
          <p:cNvGraphicFramePr>
            <a:graphicFrameLocks noChangeAspect="1"/>
          </p:cNvGraphicFramePr>
          <p:nvPr/>
        </p:nvGraphicFramePr>
        <p:xfrm>
          <a:off x="6248400" y="3352800"/>
          <a:ext cx="1908175" cy="2057400"/>
        </p:xfrm>
        <a:graphic>
          <a:graphicData uri="http://schemas.openxmlformats.org/presentationml/2006/ole">
            <p:oleObj spid="_x0000_s3077" name="Photo Editor Photo" r:id="rId7" imgW="6361905" imgH="6857143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Uncertainty: Potential Solution</a:t>
            </a:r>
          </a:p>
        </p:txBody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002060"/>
                </a:solidFill>
              </a:rPr>
              <a:t>Inventory</a:t>
            </a:r>
          </a:p>
          <a:p>
            <a:pPr lvl="1" eaLnBrk="1" hangingPunct="1"/>
            <a:r>
              <a:rPr lang="en-US" dirty="0" smtClean="0">
                <a:solidFill>
                  <a:srgbClr val="002060"/>
                </a:solidFill>
              </a:rPr>
              <a:t>How much inventories?</a:t>
            </a:r>
          </a:p>
          <a:p>
            <a:pPr lvl="1" eaLnBrk="1" hangingPunct="1"/>
            <a:r>
              <a:rPr lang="en-US" dirty="0" smtClean="0">
                <a:solidFill>
                  <a:srgbClr val="002060"/>
                </a:solidFill>
              </a:rPr>
              <a:t>If too many … 	opportunity cost, spoilage cost</a:t>
            </a:r>
          </a:p>
          <a:p>
            <a:pPr lvl="1" eaLnBrk="1" hangingPunct="1"/>
            <a:r>
              <a:rPr lang="en-US" dirty="0" smtClean="0">
                <a:solidFill>
                  <a:srgbClr val="002060"/>
                </a:solidFill>
              </a:rPr>
              <a:t>If too few …		loss of sales</a:t>
            </a:r>
          </a:p>
          <a:p>
            <a:pPr lvl="1" eaLnBrk="1" hangingPunct="1"/>
            <a:r>
              <a:rPr lang="en-US" dirty="0" smtClean="0">
                <a:solidFill>
                  <a:srgbClr val="002060"/>
                </a:solidFill>
              </a:rPr>
              <a:t>It is costly to solve uncertainty using inventory.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1520" y="3753036"/>
            <a:ext cx="860495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Notice that: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It is not difficult to deliver books very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 fast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It is not difficult to deliver books at a very low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cost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But, it is very difficult to deliver book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fast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 and at a low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cost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					</a:t>
            </a:r>
            <a:r>
              <a:rPr kumimoji="0" lang="en-US" sz="6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1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1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Amazon.com: Delivering Books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23528" y="1376772"/>
            <a:ext cx="8297862" cy="2350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Example:  In the early days of Amazon.com the company did not keep any inventory of books.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The supplier Ingram kept the books for Amazon.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Once Amazon received an order it was transmitted to Ingram.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Ingram would ship the book directly to the consumer.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23528" y="4077072"/>
            <a:ext cx="8297862" cy="249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are the advantages for such an arrangement for Amazon and Ingram?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Risking pooling (less inventory is needed)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are the disadvantages of this arrangement for Amazon and Ingram?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Allocation priority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8915400" cy="5257800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 smtClean="0"/>
              <a:t>Inventory adversely affects all competing edges </a:t>
            </a:r>
            <a:r>
              <a:rPr lang="en-US" sz="2200" smtClean="0"/>
              <a:t>(</a:t>
            </a:r>
            <a:r>
              <a:rPr lang="en-US" sz="2200" smtClean="0"/>
              <a:t>P/Q/V/T)</a:t>
            </a:r>
            <a:endParaRPr lang="en-US" sz="2200" dirty="0" smtClean="0"/>
          </a:p>
          <a:p>
            <a:pPr lvl="0"/>
            <a:r>
              <a:rPr lang="en-US" sz="2200" dirty="0" smtClean="0"/>
              <a:t>Has cost</a:t>
            </a:r>
          </a:p>
          <a:p>
            <a:pPr lvl="1"/>
            <a:r>
              <a:rPr lang="en-US" sz="2200" dirty="0" smtClean="0"/>
              <a:t>Physical carrying costs</a:t>
            </a:r>
          </a:p>
          <a:p>
            <a:pPr lvl="1"/>
            <a:r>
              <a:rPr lang="en-US" sz="2200" dirty="0" smtClean="0"/>
              <a:t>Financial costs</a:t>
            </a:r>
          </a:p>
          <a:p>
            <a:r>
              <a:rPr lang="en-US" sz="2200" dirty="0" smtClean="0"/>
              <a:t>Has risk of obsolescence </a:t>
            </a:r>
          </a:p>
          <a:p>
            <a:pPr lvl="1"/>
            <a:r>
              <a:rPr lang="en-US" sz="2200" dirty="0" smtClean="0"/>
              <a:t>Due to market changes</a:t>
            </a:r>
          </a:p>
          <a:p>
            <a:pPr lvl="1"/>
            <a:r>
              <a:rPr lang="en-US" sz="2200" dirty="0" smtClean="0"/>
              <a:t>Due to technology changes</a:t>
            </a:r>
          </a:p>
          <a:p>
            <a:pPr lvl="0"/>
            <a:r>
              <a:rPr lang="en-US" sz="2200" dirty="0" smtClean="0"/>
              <a:t>Leads to poor quality </a:t>
            </a:r>
          </a:p>
          <a:p>
            <a:pPr lvl="1"/>
            <a:r>
              <a:rPr lang="en-US" sz="2200" dirty="0" smtClean="0"/>
              <a:t>Feed back loop is long</a:t>
            </a:r>
          </a:p>
          <a:p>
            <a:pPr lvl="0"/>
            <a:r>
              <a:rPr lang="en-US" sz="2200" dirty="0" smtClean="0"/>
              <a:t>Hides problems</a:t>
            </a:r>
          </a:p>
          <a:p>
            <a:pPr lvl="1"/>
            <a:r>
              <a:rPr lang="en-US" sz="2200" dirty="0" smtClean="0"/>
              <a:t>Unreliable suppliers, machine breakdowns, long changeover times, too much scrap.</a:t>
            </a:r>
          </a:p>
          <a:p>
            <a:r>
              <a:rPr lang="en-US" sz="2200" dirty="0" smtClean="0"/>
              <a:t>Causes long flow time</a:t>
            </a:r>
          </a:p>
          <a:p>
            <a:pPr lvl="1"/>
            <a:endParaRPr lang="en-US" sz="2200" dirty="0" smtClean="0"/>
          </a:p>
          <a:p>
            <a:pPr lvl="1">
              <a:buNone/>
            </a:pPr>
            <a:r>
              <a:rPr lang="en-US" sz="2200" dirty="0" smtClean="0"/>
              <a:t> 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516" y="252760"/>
            <a:ext cx="9144000" cy="1016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Lean  Operations: The Real Cost of Inventory</a:t>
            </a:r>
            <a:endParaRPr 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188913"/>
            <a:ext cx="8820150" cy="8636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Inventory Centralization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15975" y="1493838"/>
            <a:ext cx="8328025" cy="4632325"/>
          </a:xfrm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1143000" y="1874838"/>
            <a:ext cx="381000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endParaRPr lang="en-US" sz="1400" b="1"/>
          </a:p>
        </p:txBody>
      </p:sp>
      <p:graphicFrame>
        <p:nvGraphicFramePr>
          <p:cNvPr id="4098" name="Object 5"/>
          <p:cNvGraphicFramePr>
            <a:graphicFrameLocks noChangeAspect="1"/>
          </p:cNvGraphicFramePr>
          <p:nvPr/>
        </p:nvGraphicFramePr>
        <p:xfrm>
          <a:off x="0" y="3278188"/>
          <a:ext cx="114300" cy="219075"/>
        </p:xfrm>
        <a:graphic>
          <a:graphicData uri="http://schemas.openxmlformats.org/presentationml/2006/ole">
            <p:oleObj spid="_x0000_s40962" name="Equation" r:id="rId4" imgW="114151" imgH="215619" progId="Equation.3">
              <p:embed/>
            </p:oleObj>
          </a:graphicData>
        </a:graphic>
      </p:graphicFrame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0" y="3278188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86136" name="Text Box 24"/>
          <p:cNvSpPr txBox="1">
            <a:spLocks noChangeArrowheads="1"/>
          </p:cNvSpPr>
          <p:nvPr/>
        </p:nvSpPr>
        <p:spPr bwMode="auto">
          <a:xfrm>
            <a:off x="287524" y="1376772"/>
            <a:ext cx="8568952" cy="341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spcBef>
                <a:spcPct val="20000"/>
              </a:spcBef>
              <a:buClr>
                <a:srgbClr val="000000"/>
              </a:buClr>
              <a:buFont typeface="Wingdings" pitchFamily="2" charset="2"/>
              <a:buNone/>
            </a:pPr>
            <a:r>
              <a:rPr lang="en-US" sz="2300" dirty="0">
                <a:latin typeface="Times New Roman" pitchFamily="18" charset="0"/>
              </a:rPr>
              <a:t>If centralization of stocks reduces inventory, why doesn’t everybody do it?  </a:t>
            </a:r>
          </a:p>
          <a:p>
            <a:pPr lvl="1" eaLnBrk="0" hangingPunct="0">
              <a:lnSpc>
                <a:spcPct val="120000"/>
              </a:lnSpc>
              <a:spcBef>
                <a:spcPct val="20000"/>
              </a:spcBef>
              <a:buClr>
                <a:srgbClr val="1A1A74"/>
              </a:buClr>
              <a:buFont typeface="Times New Roman" pitchFamily="18" charset="0"/>
              <a:buChar char="–"/>
            </a:pPr>
            <a:r>
              <a:rPr lang="en-US" sz="2300" dirty="0">
                <a:latin typeface="Times New Roman" pitchFamily="18" charset="0"/>
              </a:rPr>
              <a:t> Longer response time</a:t>
            </a:r>
          </a:p>
          <a:p>
            <a:pPr lvl="1" eaLnBrk="0" hangingPunct="0">
              <a:lnSpc>
                <a:spcPct val="120000"/>
              </a:lnSpc>
              <a:spcBef>
                <a:spcPct val="20000"/>
              </a:spcBef>
              <a:buClr>
                <a:srgbClr val="1A1A74"/>
              </a:buClr>
              <a:buFont typeface="Times New Roman" pitchFamily="18" charset="0"/>
              <a:buChar char="–"/>
            </a:pPr>
            <a:r>
              <a:rPr lang="en-US" sz="2300" dirty="0">
                <a:latin typeface="Times New Roman" pitchFamily="18" charset="0"/>
              </a:rPr>
              <a:t> Higher shipping cost</a:t>
            </a:r>
          </a:p>
          <a:p>
            <a:pPr lvl="1" eaLnBrk="0" hangingPunct="0">
              <a:lnSpc>
                <a:spcPct val="120000"/>
              </a:lnSpc>
              <a:spcBef>
                <a:spcPct val="20000"/>
              </a:spcBef>
              <a:buClr>
                <a:srgbClr val="1A1A74"/>
              </a:buClr>
              <a:buFont typeface="Times New Roman" pitchFamily="18" charset="0"/>
              <a:buChar char="–"/>
            </a:pPr>
            <a:r>
              <a:rPr lang="en-US" sz="2300" dirty="0">
                <a:latin typeface="Times New Roman" pitchFamily="18" charset="0"/>
              </a:rPr>
              <a:t> Less understanding of customer needs</a:t>
            </a:r>
          </a:p>
          <a:p>
            <a:pPr lvl="1" eaLnBrk="0" hangingPunct="0">
              <a:lnSpc>
                <a:spcPct val="120000"/>
              </a:lnSpc>
              <a:spcBef>
                <a:spcPct val="20000"/>
              </a:spcBef>
              <a:buClr>
                <a:srgbClr val="1A1A74"/>
              </a:buClr>
              <a:buFont typeface="Times New Roman" pitchFamily="18" charset="0"/>
              <a:buChar char="–"/>
            </a:pPr>
            <a:r>
              <a:rPr lang="en-US" sz="2300" dirty="0">
                <a:latin typeface="Times New Roman" pitchFamily="18" charset="0"/>
              </a:rPr>
              <a:t> Less understanding of cultural, linguistics, and regulatory barriers</a:t>
            </a:r>
          </a:p>
          <a:p>
            <a:pPr eaLnBrk="0" hangingPunct="0">
              <a:lnSpc>
                <a:spcPct val="120000"/>
              </a:lnSpc>
              <a:spcBef>
                <a:spcPct val="20000"/>
              </a:spcBef>
              <a:buClr>
                <a:srgbClr val="1A1A74"/>
              </a:buClr>
              <a:buFont typeface="Times New Roman" pitchFamily="18" charset="0"/>
              <a:buNone/>
            </a:pPr>
            <a:r>
              <a:rPr lang="en-US" sz="2300" dirty="0">
                <a:latin typeface="Times New Roman" pitchFamily="18" charset="0"/>
              </a:rPr>
              <a:t>These disadvantages my reduce the demand</a:t>
            </a:r>
            <a:r>
              <a:rPr lang="en-US" dirty="0">
                <a:latin typeface="Times New Roman" pitchFamily="18" charset="0"/>
              </a:rPr>
              <a:t>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86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86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86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86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86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861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6136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Pareto phenomenon (ABC analysis)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2590800"/>
          </a:xfrm>
        </p:spPr>
        <p:txBody>
          <a:bodyPr/>
          <a:lstStyle/>
          <a:p>
            <a:pPr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en-US" sz="2000" b="1" smtClean="0">
                <a:solidFill>
                  <a:schemeClr val="accent2"/>
                </a:solidFill>
              </a:rPr>
              <a:t>Classifying items, activities, or tasks according to some measure of importance and allocating efforts and resources  accordingly </a:t>
            </a:r>
          </a:p>
          <a:p>
            <a:pPr lvl="3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b="1" smtClean="0">
              <a:solidFill>
                <a:schemeClr val="accent2"/>
              </a:solidFill>
            </a:endParaRPr>
          </a:p>
          <a:p>
            <a:pPr lvl="3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en-US" sz="1600" b="1" smtClean="0">
                <a:solidFill>
                  <a:srgbClr val="008080"/>
                </a:solidFill>
              </a:rPr>
              <a:t>A vital few things are important for reaching an objective or solving a problem</a:t>
            </a:r>
          </a:p>
          <a:p>
            <a:pPr lvl="3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sz="1600" b="1" smtClean="0">
              <a:solidFill>
                <a:srgbClr val="008080"/>
              </a:solidFill>
            </a:endParaRPr>
          </a:p>
          <a:p>
            <a:pPr lvl="3">
              <a:spcBef>
                <a:spcPct val="0"/>
              </a:spcBef>
              <a:buClrTx/>
              <a:buSzTx/>
              <a:buFont typeface="Wingdings" pitchFamily="2" charset="2"/>
              <a:buChar char="Ø"/>
            </a:pPr>
            <a:r>
              <a:rPr lang="en-US" sz="1600" b="1" smtClean="0">
                <a:solidFill>
                  <a:srgbClr val="008080"/>
                </a:solidFill>
              </a:rPr>
              <a:t>80/20 rule – 80% of the problems are caused by 20% of the activities</a:t>
            </a:r>
          </a:p>
          <a:p>
            <a:pPr lvl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sz="1600" b="1" smtClean="0">
              <a:solidFill>
                <a:srgbClr val="00808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sz="2400" smtClean="0"/>
          </a:p>
          <a:p>
            <a:pPr eaLnBrk="1" hangingPunct="1">
              <a:buFont typeface="Wingdings" pitchFamily="2" charset="2"/>
              <a:buNone/>
            </a:pPr>
            <a:endParaRPr lang="en-US" smtClean="0"/>
          </a:p>
          <a:p>
            <a:pPr eaLnBrk="1" hangingPunct="1">
              <a:buFont typeface="Wingdings" pitchFamily="2" charset="2"/>
              <a:buNone/>
            </a:pPr>
            <a:endParaRPr lang="en-US" smtClean="0"/>
          </a:p>
        </p:txBody>
      </p:sp>
      <p:sp>
        <p:nvSpPr>
          <p:cNvPr id="3076" name="Freeform 4"/>
          <p:cNvSpPr>
            <a:spLocks/>
          </p:cNvSpPr>
          <p:nvPr/>
        </p:nvSpPr>
        <p:spPr bwMode="auto">
          <a:xfrm>
            <a:off x="838200" y="4419600"/>
            <a:ext cx="7542213" cy="1522413"/>
          </a:xfrm>
          <a:custGeom>
            <a:avLst/>
            <a:gdLst>
              <a:gd name="T0" fmla="*/ 2147483647 w 4751"/>
              <a:gd name="T1" fmla="*/ 2147483647 h 959"/>
              <a:gd name="T2" fmla="*/ 2147483647 w 4751"/>
              <a:gd name="T3" fmla="*/ 2147483647 h 959"/>
              <a:gd name="T4" fmla="*/ 2147483647 w 4751"/>
              <a:gd name="T5" fmla="*/ 2147483647 h 959"/>
              <a:gd name="T6" fmla="*/ 2147483647 w 4751"/>
              <a:gd name="T7" fmla="*/ 2147483647 h 959"/>
              <a:gd name="T8" fmla="*/ 2147483647 w 4751"/>
              <a:gd name="T9" fmla="*/ 2147483647 h 959"/>
              <a:gd name="T10" fmla="*/ 2147483647 w 4751"/>
              <a:gd name="T11" fmla="*/ 2147483647 h 959"/>
              <a:gd name="T12" fmla="*/ 2147483647 w 4751"/>
              <a:gd name="T13" fmla="*/ 2147483647 h 959"/>
              <a:gd name="T14" fmla="*/ 2147483647 w 4751"/>
              <a:gd name="T15" fmla="*/ 2147483647 h 959"/>
              <a:gd name="T16" fmla="*/ 2147483647 w 4751"/>
              <a:gd name="T17" fmla="*/ 2147483647 h 959"/>
              <a:gd name="T18" fmla="*/ 2147483647 w 4751"/>
              <a:gd name="T19" fmla="*/ 2147483647 h 959"/>
              <a:gd name="T20" fmla="*/ 2147483647 w 4751"/>
              <a:gd name="T21" fmla="*/ 2147483647 h 959"/>
              <a:gd name="T22" fmla="*/ 2147483647 w 4751"/>
              <a:gd name="T23" fmla="*/ 2147483647 h 959"/>
              <a:gd name="T24" fmla="*/ 2147483647 w 4751"/>
              <a:gd name="T25" fmla="*/ 2147483647 h 959"/>
              <a:gd name="T26" fmla="*/ 2147483647 w 4751"/>
              <a:gd name="T27" fmla="*/ 2147483647 h 959"/>
              <a:gd name="T28" fmla="*/ 2147483647 w 4751"/>
              <a:gd name="T29" fmla="*/ 2147483647 h 959"/>
              <a:gd name="T30" fmla="*/ 2147483647 w 4751"/>
              <a:gd name="T31" fmla="*/ 2147483647 h 959"/>
              <a:gd name="T32" fmla="*/ 2147483647 w 4751"/>
              <a:gd name="T33" fmla="*/ 2147483647 h 959"/>
              <a:gd name="T34" fmla="*/ 2147483647 w 4751"/>
              <a:gd name="T35" fmla="*/ 2147483647 h 959"/>
              <a:gd name="T36" fmla="*/ 0 w 4751"/>
              <a:gd name="T37" fmla="*/ 2147483647 h 959"/>
              <a:gd name="T38" fmla="*/ 2147483647 w 4751"/>
              <a:gd name="T39" fmla="*/ 2147483647 h 959"/>
              <a:gd name="T40" fmla="*/ 2147483647 w 4751"/>
              <a:gd name="T41" fmla="*/ 2147483647 h 959"/>
              <a:gd name="T42" fmla="*/ 2147483647 w 4751"/>
              <a:gd name="T43" fmla="*/ 2147483647 h 959"/>
              <a:gd name="T44" fmla="*/ 2147483647 w 4751"/>
              <a:gd name="T45" fmla="*/ 2147483647 h 959"/>
              <a:gd name="T46" fmla="*/ 2147483647 w 4751"/>
              <a:gd name="T47" fmla="*/ 2147483647 h 959"/>
              <a:gd name="T48" fmla="*/ 2147483647 w 4751"/>
              <a:gd name="T49" fmla="*/ 2147483647 h 959"/>
              <a:gd name="T50" fmla="*/ 2147483647 w 4751"/>
              <a:gd name="T51" fmla="*/ 2147483647 h 959"/>
              <a:gd name="T52" fmla="*/ 2147483647 w 4751"/>
              <a:gd name="T53" fmla="*/ 2147483647 h 959"/>
              <a:gd name="T54" fmla="*/ 2147483647 w 4751"/>
              <a:gd name="T55" fmla="*/ 2147483647 h 959"/>
              <a:gd name="T56" fmla="*/ 2147483647 w 4751"/>
              <a:gd name="T57" fmla="*/ 2147483647 h 959"/>
              <a:gd name="T58" fmla="*/ 2147483647 w 4751"/>
              <a:gd name="T59" fmla="*/ 2147483647 h 959"/>
              <a:gd name="T60" fmla="*/ 2147483647 w 4751"/>
              <a:gd name="T61" fmla="*/ 2147483647 h 959"/>
              <a:gd name="T62" fmla="*/ 2147483647 w 4751"/>
              <a:gd name="T63" fmla="*/ 2147483647 h 959"/>
              <a:gd name="T64" fmla="*/ 2147483647 w 4751"/>
              <a:gd name="T65" fmla="*/ 2147483647 h 959"/>
              <a:gd name="T66" fmla="*/ 2147483647 w 4751"/>
              <a:gd name="T67" fmla="*/ 2147483647 h 959"/>
              <a:gd name="T68" fmla="*/ 2147483647 w 4751"/>
              <a:gd name="T69" fmla="*/ 2147483647 h 959"/>
              <a:gd name="T70" fmla="*/ 2147483647 w 4751"/>
              <a:gd name="T71" fmla="*/ 2147483647 h 959"/>
              <a:gd name="T72" fmla="*/ 2147483647 w 4751"/>
              <a:gd name="T73" fmla="*/ 2147483647 h 959"/>
              <a:gd name="T74" fmla="*/ 2147483647 w 4751"/>
              <a:gd name="T75" fmla="*/ 2147483647 h 959"/>
              <a:gd name="T76" fmla="*/ 2147483647 w 4751"/>
              <a:gd name="T77" fmla="*/ 2147483647 h 959"/>
              <a:gd name="T78" fmla="*/ 2147483647 w 4751"/>
              <a:gd name="T79" fmla="*/ 2147483647 h 959"/>
              <a:gd name="T80" fmla="*/ 2147483647 w 4751"/>
              <a:gd name="T81" fmla="*/ 2147483647 h 959"/>
              <a:gd name="T82" fmla="*/ 2147483647 w 4751"/>
              <a:gd name="T83" fmla="*/ 2147483647 h 959"/>
              <a:gd name="T84" fmla="*/ 2147483647 w 4751"/>
              <a:gd name="T85" fmla="*/ 2147483647 h 959"/>
              <a:gd name="T86" fmla="*/ 2147483647 w 4751"/>
              <a:gd name="T87" fmla="*/ 2147483647 h 959"/>
              <a:gd name="T88" fmla="*/ 2147483647 w 4751"/>
              <a:gd name="T89" fmla="*/ 2147483647 h 959"/>
              <a:gd name="T90" fmla="*/ 2147483647 w 4751"/>
              <a:gd name="T91" fmla="*/ 2147483647 h 959"/>
              <a:gd name="T92" fmla="*/ 2147483647 w 4751"/>
              <a:gd name="T93" fmla="*/ 2147483647 h 959"/>
              <a:gd name="T94" fmla="*/ 2147483647 w 4751"/>
              <a:gd name="T95" fmla="*/ 2147483647 h 959"/>
              <a:gd name="T96" fmla="*/ 2147483647 w 4751"/>
              <a:gd name="T97" fmla="*/ 2147483647 h 959"/>
              <a:gd name="T98" fmla="*/ 2147483647 w 4751"/>
              <a:gd name="T99" fmla="*/ 2147483647 h 959"/>
              <a:gd name="T100" fmla="*/ 2147483647 w 4751"/>
              <a:gd name="T101" fmla="*/ 2147483647 h 959"/>
              <a:gd name="T102" fmla="*/ 2147483647 w 4751"/>
              <a:gd name="T103" fmla="*/ 2147483647 h 959"/>
              <a:gd name="T104" fmla="*/ 2147483647 w 4751"/>
              <a:gd name="T105" fmla="*/ 2147483647 h 959"/>
              <a:gd name="T106" fmla="*/ 2147483647 w 4751"/>
              <a:gd name="T107" fmla="*/ 2147483647 h 959"/>
              <a:gd name="T108" fmla="*/ 2147483647 w 4751"/>
              <a:gd name="T109" fmla="*/ 2147483647 h 959"/>
              <a:gd name="T110" fmla="*/ 2147483647 w 4751"/>
              <a:gd name="T111" fmla="*/ 2147483647 h 959"/>
              <a:gd name="T112" fmla="*/ 2147483647 w 4751"/>
              <a:gd name="T113" fmla="*/ 2147483647 h 959"/>
              <a:gd name="T114" fmla="*/ 2147483647 w 4751"/>
              <a:gd name="T115" fmla="*/ 2147483647 h 95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751"/>
              <a:gd name="T175" fmla="*/ 0 h 959"/>
              <a:gd name="T176" fmla="*/ 4751 w 4751"/>
              <a:gd name="T177" fmla="*/ 959 h 95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751" h="959">
                <a:moveTo>
                  <a:pt x="4034" y="800"/>
                </a:moveTo>
                <a:lnTo>
                  <a:pt x="4112" y="798"/>
                </a:lnTo>
                <a:lnTo>
                  <a:pt x="4188" y="794"/>
                </a:lnTo>
                <a:lnTo>
                  <a:pt x="4260" y="789"/>
                </a:lnTo>
                <a:lnTo>
                  <a:pt x="4329" y="782"/>
                </a:lnTo>
                <a:lnTo>
                  <a:pt x="4363" y="778"/>
                </a:lnTo>
                <a:lnTo>
                  <a:pt x="4395" y="775"/>
                </a:lnTo>
                <a:lnTo>
                  <a:pt x="4426" y="770"/>
                </a:lnTo>
                <a:lnTo>
                  <a:pt x="4454" y="766"/>
                </a:lnTo>
                <a:lnTo>
                  <a:pt x="4483" y="761"/>
                </a:lnTo>
                <a:lnTo>
                  <a:pt x="4511" y="756"/>
                </a:lnTo>
                <a:lnTo>
                  <a:pt x="4514" y="755"/>
                </a:lnTo>
                <a:lnTo>
                  <a:pt x="4540" y="750"/>
                </a:lnTo>
                <a:lnTo>
                  <a:pt x="4565" y="744"/>
                </a:lnTo>
                <a:lnTo>
                  <a:pt x="4588" y="738"/>
                </a:lnTo>
                <a:lnTo>
                  <a:pt x="4610" y="732"/>
                </a:lnTo>
                <a:lnTo>
                  <a:pt x="4631" y="725"/>
                </a:lnTo>
                <a:lnTo>
                  <a:pt x="4650" y="718"/>
                </a:lnTo>
                <a:lnTo>
                  <a:pt x="4667" y="712"/>
                </a:lnTo>
                <a:lnTo>
                  <a:pt x="4683" y="705"/>
                </a:lnTo>
                <a:lnTo>
                  <a:pt x="4697" y="697"/>
                </a:lnTo>
                <a:lnTo>
                  <a:pt x="4709" y="690"/>
                </a:lnTo>
                <a:lnTo>
                  <a:pt x="4712" y="688"/>
                </a:lnTo>
                <a:lnTo>
                  <a:pt x="4723" y="680"/>
                </a:lnTo>
                <a:lnTo>
                  <a:pt x="4731" y="673"/>
                </a:lnTo>
                <a:lnTo>
                  <a:pt x="4738" y="665"/>
                </a:lnTo>
                <a:lnTo>
                  <a:pt x="4740" y="662"/>
                </a:lnTo>
                <a:lnTo>
                  <a:pt x="4745" y="655"/>
                </a:lnTo>
                <a:lnTo>
                  <a:pt x="4749" y="647"/>
                </a:lnTo>
                <a:lnTo>
                  <a:pt x="4749" y="644"/>
                </a:lnTo>
                <a:lnTo>
                  <a:pt x="4750" y="636"/>
                </a:lnTo>
                <a:lnTo>
                  <a:pt x="4750" y="165"/>
                </a:lnTo>
                <a:lnTo>
                  <a:pt x="4749" y="157"/>
                </a:lnTo>
                <a:lnTo>
                  <a:pt x="4749" y="154"/>
                </a:lnTo>
                <a:lnTo>
                  <a:pt x="4745" y="146"/>
                </a:lnTo>
                <a:lnTo>
                  <a:pt x="4740" y="138"/>
                </a:lnTo>
                <a:lnTo>
                  <a:pt x="4738" y="136"/>
                </a:lnTo>
                <a:lnTo>
                  <a:pt x="4731" y="128"/>
                </a:lnTo>
                <a:lnTo>
                  <a:pt x="4723" y="120"/>
                </a:lnTo>
                <a:lnTo>
                  <a:pt x="4712" y="113"/>
                </a:lnTo>
                <a:lnTo>
                  <a:pt x="4709" y="111"/>
                </a:lnTo>
                <a:lnTo>
                  <a:pt x="4697" y="103"/>
                </a:lnTo>
                <a:lnTo>
                  <a:pt x="4683" y="96"/>
                </a:lnTo>
                <a:lnTo>
                  <a:pt x="4667" y="89"/>
                </a:lnTo>
                <a:lnTo>
                  <a:pt x="4650" y="82"/>
                </a:lnTo>
                <a:lnTo>
                  <a:pt x="4631" y="76"/>
                </a:lnTo>
                <a:lnTo>
                  <a:pt x="4610" y="69"/>
                </a:lnTo>
                <a:lnTo>
                  <a:pt x="4588" y="63"/>
                </a:lnTo>
                <a:lnTo>
                  <a:pt x="4565" y="58"/>
                </a:lnTo>
                <a:lnTo>
                  <a:pt x="4540" y="52"/>
                </a:lnTo>
                <a:lnTo>
                  <a:pt x="4514" y="47"/>
                </a:lnTo>
                <a:lnTo>
                  <a:pt x="4511" y="46"/>
                </a:lnTo>
                <a:lnTo>
                  <a:pt x="4483" y="41"/>
                </a:lnTo>
                <a:lnTo>
                  <a:pt x="4454" y="36"/>
                </a:lnTo>
                <a:lnTo>
                  <a:pt x="4426" y="31"/>
                </a:lnTo>
                <a:lnTo>
                  <a:pt x="4395" y="27"/>
                </a:lnTo>
                <a:lnTo>
                  <a:pt x="4363" y="23"/>
                </a:lnTo>
                <a:lnTo>
                  <a:pt x="4329" y="19"/>
                </a:lnTo>
                <a:lnTo>
                  <a:pt x="4260" y="12"/>
                </a:lnTo>
                <a:lnTo>
                  <a:pt x="4188" y="7"/>
                </a:lnTo>
                <a:lnTo>
                  <a:pt x="4112" y="3"/>
                </a:lnTo>
                <a:lnTo>
                  <a:pt x="4034" y="1"/>
                </a:lnTo>
                <a:lnTo>
                  <a:pt x="3953" y="0"/>
                </a:lnTo>
                <a:lnTo>
                  <a:pt x="797" y="0"/>
                </a:lnTo>
                <a:lnTo>
                  <a:pt x="716" y="1"/>
                </a:lnTo>
                <a:lnTo>
                  <a:pt x="638" y="3"/>
                </a:lnTo>
                <a:lnTo>
                  <a:pt x="562" y="7"/>
                </a:lnTo>
                <a:lnTo>
                  <a:pt x="490" y="12"/>
                </a:lnTo>
                <a:lnTo>
                  <a:pt x="421" y="19"/>
                </a:lnTo>
                <a:lnTo>
                  <a:pt x="388" y="23"/>
                </a:lnTo>
                <a:lnTo>
                  <a:pt x="355" y="27"/>
                </a:lnTo>
                <a:lnTo>
                  <a:pt x="324" y="31"/>
                </a:lnTo>
                <a:lnTo>
                  <a:pt x="296" y="36"/>
                </a:lnTo>
                <a:lnTo>
                  <a:pt x="267" y="41"/>
                </a:lnTo>
                <a:lnTo>
                  <a:pt x="240" y="46"/>
                </a:lnTo>
                <a:lnTo>
                  <a:pt x="237" y="47"/>
                </a:lnTo>
                <a:lnTo>
                  <a:pt x="210" y="52"/>
                </a:lnTo>
                <a:lnTo>
                  <a:pt x="186" y="58"/>
                </a:lnTo>
                <a:lnTo>
                  <a:pt x="162" y="63"/>
                </a:lnTo>
                <a:lnTo>
                  <a:pt x="140" y="69"/>
                </a:lnTo>
                <a:lnTo>
                  <a:pt x="119" y="76"/>
                </a:lnTo>
                <a:lnTo>
                  <a:pt x="100" y="82"/>
                </a:lnTo>
                <a:lnTo>
                  <a:pt x="83" y="89"/>
                </a:lnTo>
                <a:lnTo>
                  <a:pt x="67" y="96"/>
                </a:lnTo>
                <a:lnTo>
                  <a:pt x="53" y="103"/>
                </a:lnTo>
                <a:lnTo>
                  <a:pt x="41" y="111"/>
                </a:lnTo>
                <a:lnTo>
                  <a:pt x="38" y="113"/>
                </a:lnTo>
                <a:lnTo>
                  <a:pt x="27" y="120"/>
                </a:lnTo>
                <a:lnTo>
                  <a:pt x="19" y="128"/>
                </a:lnTo>
                <a:lnTo>
                  <a:pt x="12" y="136"/>
                </a:lnTo>
                <a:lnTo>
                  <a:pt x="10" y="138"/>
                </a:lnTo>
                <a:lnTo>
                  <a:pt x="5" y="146"/>
                </a:lnTo>
                <a:lnTo>
                  <a:pt x="2" y="154"/>
                </a:lnTo>
                <a:lnTo>
                  <a:pt x="1" y="157"/>
                </a:lnTo>
                <a:lnTo>
                  <a:pt x="0" y="165"/>
                </a:lnTo>
                <a:lnTo>
                  <a:pt x="0" y="636"/>
                </a:lnTo>
                <a:lnTo>
                  <a:pt x="1" y="644"/>
                </a:lnTo>
                <a:lnTo>
                  <a:pt x="2" y="647"/>
                </a:lnTo>
                <a:lnTo>
                  <a:pt x="5" y="655"/>
                </a:lnTo>
                <a:lnTo>
                  <a:pt x="10" y="662"/>
                </a:lnTo>
                <a:lnTo>
                  <a:pt x="12" y="665"/>
                </a:lnTo>
                <a:lnTo>
                  <a:pt x="19" y="673"/>
                </a:lnTo>
                <a:lnTo>
                  <a:pt x="27" y="680"/>
                </a:lnTo>
                <a:lnTo>
                  <a:pt x="38" y="688"/>
                </a:lnTo>
                <a:lnTo>
                  <a:pt x="41" y="690"/>
                </a:lnTo>
                <a:lnTo>
                  <a:pt x="53" y="697"/>
                </a:lnTo>
                <a:lnTo>
                  <a:pt x="67" y="705"/>
                </a:lnTo>
                <a:lnTo>
                  <a:pt x="83" y="712"/>
                </a:lnTo>
                <a:lnTo>
                  <a:pt x="100" y="718"/>
                </a:lnTo>
                <a:lnTo>
                  <a:pt x="119" y="725"/>
                </a:lnTo>
                <a:lnTo>
                  <a:pt x="140" y="732"/>
                </a:lnTo>
                <a:lnTo>
                  <a:pt x="162" y="738"/>
                </a:lnTo>
                <a:lnTo>
                  <a:pt x="186" y="744"/>
                </a:lnTo>
                <a:lnTo>
                  <a:pt x="210" y="750"/>
                </a:lnTo>
                <a:lnTo>
                  <a:pt x="237" y="755"/>
                </a:lnTo>
                <a:lnTo>
                  <a:pt x="240" y="756"/>
                </a:lnTo>
                <a:lnTo>
                  <a:pt x="267" y="761"/>
                </a:lnTo>
                <a:lnTo>
                  <a:pt x="296" y="766"/>
                </a:lnTo>
                <a:lnTo>
                  <a:pt x="324" y="770"/>
                </a:lnTo>
                <a:lnTo>
                  <a:pt x="355" y="775"/>
                </a:lnTo>
                <a:lnTo>
                  <a:pt x="388" y="778"/>
                </a:lnTo>
                <a:lnTo>
                  <a:pt x="421" y="782"/>
                </a:lnTo>
                <a:lnTo>
                  <a:pt x="490" y="789"/>
                </a:lnTo>
                <a:lnTo>
                  <a:pt x="562" y="794"/>
                </a:lnTo>
                <a:lnTo>
                  <a:pt x="638" y="798"/>
                </a:lnTo>
                <a:lnTo>
                  <a:pt x="716" y="800"/>
                </a:lnTo>
                <a:lnTo>
                  <a:pt x="797" y="801"/>
                </a:lnTo>
                <a:lnTo>
                  <a:pt x="797" y="793"/>
                </a:lnTo>
                <a:lnTo>
                  <a:pt x="794" y="786"/>
                </a:lnTo>
                <a:lnTo>
                  <a:pt x="395" y="943"/>
                </a:lnTo>
                <a:lnTo>
                  <a:pt x="400" y="958"/>
                </a:lnTo>
                <a:lnTo>
                  <a:pt x="1193" y="801"/>
                </a:lnTo>
                <a:lnTo>
                  <a:pt x="1191" y="793"/>
                </a:lnTo>
                <a:lnTo>
                  <a:pt x="1191" y="801"/>
                </a:lnTo>
                <a:lnTo>
                  <a:pt x="3953" y="801"/>
                </a:lnTo>
                <a:lnTo>
                  <a:pt x="4034" y="800"/>
                </a:lnTo>
                <a:lnTo>
                  <a:pt x="3953" y="785"/>
                </a:lnTo>
                <a:lnTo>
                  <a:pt x="1191" y="785"/>
                </a:lnTo>
                <a:lnTo>
                  <a:pt x="1192" y="785"/>
                </a:lnTo>
                <a:lnTo>
                  <a:pt x="1190" y="786"/>
                </a:lnTo>
                <a:lnTo>
                  <a:pt x="397" y="943"/>
                </a:lnTo>
                <a:lnTo>
                  <a:pt x="398" y="950"/>
                </a:lnTo>
                <a:lnTo>
                  <a:pt x="401" y="958"/>
                </a:lnTo>
                <a:lnTo>
                  <a:pt x="800" y="801"/>
                </a:lnTo>
                <a:lnTo>
                  <a:pt x="838" y="785"/>
                </a:lnTo>
                <a:lnTo>
                  <a:pt x="797" y="785"/>
                </a:lnTo>
                <a:lnTo>
                  <a:pt x="716" y="784"/>
                </a:lnTo>
                <a:lnTo>
                  <a:pt x="638" y="782"/>
                </a:lnTo>
                <a:lnTo>
                  <a:pt x="562" y="778"/>
                </a:lnTo>
                <a:lnTo>
                  <a:pt x="490" y="774"/>
                </a:lnTo>
                <a:lnTo>
                  <a:pt x="421" y="767"/>
                </a:lnTo>
                <a:lnTo>
                  <a:pt x="388" y="763"/>
                </a:lnTo>
                <a:lnTo>
                  <a:pt x="355" y="759"/>
                </a:lnTo>
                <a:lnTo>
                  <a:pt x="324" y="754"/>
                </a:lnTo>
                <a:lnTo>
                  <a:pt x="296" y="750"/>
                </a:lnTo>
                <a:lnTo>
                  <a:pt x="267" y="745"/>
                </a:lnTo>
                <a:lnTo>
                  <a:pt x="240" y="740"/>
                </a:lnTo>
                <a:lnTo>
                  <a:pt x="240" y="748"/>
                </a:lnTo>
                <a:lnTo>
                  <a:pt x="243" y="740"/>
                </a:lnTo>
                <a:lnTo>
                  <a:pt x="216" y="735"/>
                </a:lnTo>
                <a:lnTo>
                  <a:pt x="192" y="729"/>
                </a:lnTo>
                <a:lnTo>
                  <a:pt x="168" y="723"/>
                </a:lnTo>
                <a:lnTo>
                  <a:pt x="146" y="717"/>
                </a:lnTo>
                <a:lnTo>
                  <a:pt x="125" y="710"/>
                </a:lnTo>
                <a:lnTo>
                  <a:pt x="106" y="703"/>
                </a:lnTo>
                <a:lnTo>
                  <a:pt x="89" y="697"/>
                </a:lnTo>
                <a:lnTo>
                  <a:pt x="73" y="690"/>
                </a:lnTo>
                <a:lnTo>
                  <a:pt x="59" y="682"/>
                </a:lnTo>
                <a:lnTo>
                  <a:pt x="47" y="675"/>
                </a:lnTo>
                <a:lnTo>
                  <a:pt x="44" y="682"/>
                </a:lnTo>
                <a:lnTo>
                  <a:pt x="49" y="677"/>
                </a:lnTo>
                <a:lnTo>
                  <a:pt x="38" y="669"/>
                </a:lnTo>
                <a:lnTo>
                  <a:pt x="30" y="662"/>
                </a:lnTo>
                <a:lnTo>
                  <a:pt x="23" y="655"/>
                </a:lnTo>
                <a:lnTo>
                  <a:pt x="17" y="659"/>
                </a:lnTo>
                <a:lnTo>
                  <a:pt x="25" y="657"/>
                </a:lnTo>
                <a:lnTo>
                  <a:pt x="20" y="649"/>
                </a:lnTo>
                <a:lnTo>
                  <a:pt x="17" y="641"/>
                </a:lnTo>
                <a:lnTo>
                  <a:pt x="9" y="644"/>
                </a:lnTo>
                <a:lnTo>
                  <a:pt x="17" y="644"/>
                </a:lnTo>
                <a:lnTo>
                  <a:pt x="16" y="636"/>
                </a:lnTo>
                <a:lnTo>
                  <a:pt x="16" y="165"/>
                </a:lnTo>
                <a:lnTo>
                  <a:pt x="17" y="157"/>
                </a:lnTo>
                <a:lnTo>
                  <a:pt x="9" y="157"/>
                </a:lnTo>
                <a:lnTo>
                  <a:pt x="17" y="160"/>
                </a:lnTo>
                <a:lnTo>
                  <a:pt x="20" y="152"/>
                </a:lnTo>
                <a:lnTo>
                  <a:pt x="25" y="144"/>
                </a:lnTo>
                <a:lnTo>
                  <a:pt x="17" y="141"/>
                </a:lnTo>
                <a:lnTo>
                  <a:pt x="23" y="147"/>
                </a:lnTo>
                <a:lnTo>
                  <a:pt x="30" y="139"/>
                </a:lnTo>
                <a:lnTo>
                  <a:pt x="38" y="131"/>
                </a:lnTo>
                <a:lnTo>
                  <a:pt x="49" y="124"/>
                </a:lnTo>
                <a:lnTo>
                  <a:pt x="44" y="118"/>
                </a:lnTo>
                <a:lnTo>
                  <a:pt x="47" y="126"/>
                </a:lnTo>
                <a:lnTo>
                  <a:pt x="59" y="118"/>
                </a:lnTo>
                <a:lnTo>
                  <a:pt x="73" y="111"/>
                </a:lnTo>
                <a:lnTo>
                  <a:pt x="89" y="104"/>
                </a:lnTo>
                <a:lnTo>
                  <a:pt x="106" y="97"/>
                </a:lnTo>
                <a:lnTo>
                  <a:pt x="125" y="91"/>
                </a:lnTo>
                <a:lnTo>
                  <a:pt x="146" y="84"/>
                </a:lnTo>
                <a:lnTo>
                  <a:pt x="168" y="78"/>
                </a:lnTo>
                <a:lnTo>
                  <a:pt x="192" y="72"/>
                </a:lnTo>
                <a:lnTo>
                  <a:pt x="216" y="66"/>
                </a:lnTo>
                <a:lnTo>
                  <a:pt x="243" y="61"/>
                </a:lnTo>
                <a:lnTo>
                  <a:pt x="240" y="54"/>
                </a:lnTo>
                <a:lnTo>
                  <a:pt x="240" y="61"/>
                </a:lnTo>
                <a:lnTo>
                  <a:pt x="267" y="57"/>
                </a:lnTo>
                <a:lnTo>
                  <a:pt x="296" y="52"/>
                </a:lnTo>
                <a:lnTo>
                  <a:pt x="324" y="47"/>
                </a:lnTo>
                <a:lnTo>
                  <a:pt x="355" y="43"/>
                </a:lnTo>
                <a:lnTo>
                  <a:pt x="388" y="39"/>
                </a:lnTo>
                <a:lnTo>
                  <a:pt x="421" y="35"/>
                </a:lnTo>
                <a:lnTo>
                  <a:pt x="490" y="28"/>
                </a:lnTo>
                <a:lnTo>
                  <a:pt x="562" y="23"/>
                </a:lnTo>
                <a:lnTo>
                  <a:pt x="638" y="19"/>
                </a:lnTo>
                <a:lnTo>
                  <a:pt x="716" y="17"/>
                </a:lnTo>
                <a:lnTo>
                  <a:pt x="797" y="16"/>
                </a:lnTo>
                <a:lnTo>
                  <a:pt x="3953" y="16"/>
                </a:lnTo>
                <a:lnTo>
                  <a:pt x="4034" y="17"/>
                </a:lnTo>
                <a:lnTo>
                  <a:pt x="4112" y="19"/>
                </a:lnTo>
                <a:lnTo>
                  <a:pt x="4188" y="23"/>
                </a:lnTo>
                <a:lnTo>
                  <a:pt x="4260" y="28"/>
                </a:lnTo>
                <a:lnTo>
                  <a:pt x="4329" y="35"/>
                </a:lnTo>
                <a:lnTo>
                  <a:pt x="4363" y="39"/>
                </a:lnTo>
                <a:lnTo>
                  <a:pt x="4395" y="43"/>
                </a:lnTo>
                <a:lnTo>
                  <a:pt x="4426" y="47"/>
                </a:lnTo>
                <a:lnTo>
                  <a:pt x="4454" y="52"/>
                </a:lnTo>
                <a:lnTo>
                  <a:pt x="4483" y="57"/>
                </a:lnTo>
                <a:lnTo>
                  <a:pt x="4511" y="61"/>
                </a:lnTo>
                <a:lnTo>
                  <a:pt x="4511" y="54"/>
                </a:lnTo>
                <a:lnTo>
                  <a:pt x="4508" y="61"/>
                </a:lnTo>
                <a:lnTo>
                  <a:pt x="4534" y="66"/>
                </a:lnTo>
                <a:lnTo>
                  <a:pt x="4559" y="72"/>
                </a:lnTo>
                <a:lnTo>
                  <a:pt x="4582" y="78"/>
                </a:lnTo>
                <a:lnTo>
                  <a:pt x="4604" y="84"/>
                </a:lnTo>
                <a:lnTo>
                  <a:pt x="4625" y="91"/>
                </a:lnTo>
                <a:lnTo>
                  <a:pt x="4644" y="97"/>
                </a:lnTo>
                <a:lnTo>
                  <a:pt x="4661" y="104"/>
                </a:lnTo>
                <a:lnTo>
                  <a:pt x="4677" y="111"/>
                </a:lnTo>
                <a:lnTo>
                  <a:pt x="4691" y="118"/>
                </a:lnTo>
                <a:lnTo>
                  <a:pt x="4703" y="126"/>
                </a:lnTo>
                <a:lnTo>
                  <a:pt x="4706" y="118"/>
                </a:lnTo>
                <a:lnTo>
                  <a:pt x="4701" y="124"/>
                </a:lnTo>
                <a:lnTo>
                  <a:pt x="4712" y="131"/>
                </a:lnTo>
                <a:lnTo>
                  <a:pt x="4720" y="139"/>
                </a:lnTo>
                <a:lnTo>
                  <a:pt x="4727" y="147"/>
                </a:lnTo>
                <a:lnTo>
                  <a:pt x="4733" y="141"/>
                </a:lnTo>
                <a:lnTo>
                  <a:pt x="4725" y="144"/>
                </a:lnTo>
                <a:lnTo>
                  <a:pt x="4730" y="152"/>
                </a:lnTo>
                <a:lnTo>
                  <a:pt x="4734" y="160"/>
                </a:lnTo>
                <a:lnTo>
                  <a:pt x="4741" y="157"/>
                </a:lnTo>
                <a:lnTo>
                  <a:pt x="4733" y="157"/>
                </a:lnTo>
                <a:lnTo>
                  <a:pt x="4734" y="165"/>
                </a:lnTo>
                <a:lnTo>
                  <a:pt x="4734" y="636"/>
                </a:lnTo>
                <a:lnTo>
                  <a:pt x="4733" y="644"/>
                </a:lnTo>
                <a:lnTo>
                  <a:pt x="4741" y="644"/>
                </a:lnTo>
                <a:lnTo>
                  <a:pt x="4734" y="641"/>
                </a:lnTo>
                <a:lnTo>
                  <a:pt x="4730" y="649"/>
                </a:lnTo>
                <a:lnTo>
                  <a:pt x="4725" y="657"/>
                </a:lnTo>
                <a:lnTo>
                  <a:pt x="4733" y="659"/>
                </a:lnTo>
                <a:lnTo>
                  <a:pt x="4727" y="655"/>
                </a:lnTo>
                <a:lnTo>
                  <a:pt x="4720" y="662"/>
                </a:lnTo>
                <a:lnTo>
                  <a:pt x="4712" y="669"/>
                </a:lnTo>
                <a:lnTo>
                  <a:pt x="4701" y="677"/>
                </a:lnTo>
                <a:lnTo>
                  <a:pt x="4706" y="682"/>
                </a:lnTo>
                <a:lnTo>
                  <a:pt x="4703" y="675"/>
                </a:lnTo>
                <a:lnTo>
                  <a:pt x="4691" y="682"/>
                </a:lnTo>
                <a:lnTo>
                  <a:pt x="4677" y="690"/>
                </a:lnTo>
                <a:lnTo>
                  <a:pt x="4661" y="697"/>
                </a:lnTo>
                <a:lnTo>
                  <a:pt x="4644" y="703"/>
                </a:lnTo>
                <a:lnTo>
                  <a:pt x="4625" y="710"/>
                </a:lnTo>
                <a:lnTo>
                  <a:pt x="4604" y="717"/>
                </a:lnTo>
                <a:lnTo>
                  <a:pt x="4582" y="723"/>
                </a:lnTo>
                <a:lnTo>
                  <a:pt x="4559" y="729"/>
                </a:lnTo>
                <a:lnTo>
                  <a:pt x="4534" y="735"/>
                </a:lnTo>
                <a:lnTo>
                  <a:pt x="4508" y="740"/>
                </a:lnTo>
                <a:lnTo>
                  <a:pt x="4511" y="748"/>
                </a:lnTo>
                <a:lnTo>
                  <a:pt x="4511" y="740"/>
                </a:lnTo>
                <a:lnTo>
                  <a:pt x="4483" y="745"/>
                </a:lnTo>
                <a:lnTo>
                  <a:pt x="4454" y="750"/>
                </a:lnTo>
                <a:lnTo>
                  <a:pt x="4426" y="754"/>
                </a:lnTo>
                <a:lnTo>
                  <a:pt x="4395" y="759"/>
                </a:lnTo>
                <a:lnTo>
                  <a:pt x="4363" y="763"/>
                </a:lnTo>
                <a:lnTo>
                  <a:pt x="4329" y="767"/>
                </a:lnTo>
                <a:lnTo>
                  <a:pt x="4260" y="774"/>
                </a:lnTo>
                <a:lnTo>
                  <a:pt x="4188" y="778"/>
                </a:lnTo>
                <a:lnTo>
                  <a:pt x="4112" y="782"/>
                </a:lnTo>
                <a:lnTo>
                  <a:pt x="4034" y="784"/>
                </a:lnTo>
                <a:lnTo>
                  <a:pt x="3953" y="785"/>
                </a:lnTo>
                <a:lnTo>
                  <a:pt x="4034" y="800"/>
                </a:lnTo>
              </a:path>
            </a:pathLst>
          </a:custGeom>
          <a:solidFill>
            <a:srgbClr val="B22A92"/>
          </a:solidFill>
          <a:ln w="12700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838200" y="4724400"/>
            <a:ext cx="76295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sz="3200" i="0">
                <a:solidFill>
                  <a:srgbClr val="387867"/>
                </a:solidFill>
              </a:rPr>
              <a:t>How do we identify the vital few?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Pareto phenomenon, ABC analysis, &amp; Recognition of Priorities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181600"/>
            <a:ext cx="8229600" cy="9493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1800" smtClean="0">
                <a:solidFill>
                  <a:srgbClr val="0099CC"/>
                </a:solidFill>
              </a:rPr>
              <a:t>Acknowledging the fact that certain aspects of any management situation are more important than others is called </a:t>
            </a:r>
            <a:r>
              <a:rPr lang="en-US" sz="1800" b="1" smtClean="0">
                <a:solidFill>
                  <a:srgbClr val="0099CC"/>
                </a:solidFill>
              </a:rPr>
              <a:t>Recognition of Priorities.</a:t>
            </a:r>
          </a:p>
        </p:txBody>
      </p:sp>
      <p:pic>
        <p:nvPicPr>
          <p:cNvPr id="32778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782763"/>
            <a:ext cx="4953000" cy="327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Models -Representations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359532" y="1376772"/>
            <a:ext cx="68580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 b="1" dirty="0" smtClean="0">
                <a:solidFill>
                  <a:srgbClr val="1D4087"/>
                </a:solidFill>
              </a:rPr>
              <a:t>A model is an abstraction of reality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1D4087"/>
                </a:solidFill>
              </a:rPr>
              <a:t>Narrative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1D4087"/>
                </a:solidFill>
              </a:rPr>
              <a:t>Tabular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1D4087"/>
                </a:solidFill>
              </a:rPr>
              <a:t>Schematic (Some times Physical)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1D4087"/>
                </a:solidFill>
              </a:rPr>
              <a:t>Mathematical</a:t>
            </a:r>
          </a:p>
          <a:p>
            <a:pPr lvl="1" eaLnBrk="1" hangingPunct="1"/>
            <a:r>
              <a:rPr lang="en-US" sz="2800" b="1" dirty="0" smtClean="0">
                <a:solidFill>
                  <a:srgbClr val="1D4087"/>
                </a:solidFill>
              </a:rPr>
              <a:t>Linear programming</a:t>
            </a:r>
          </a:p>
          <a:p>
            <a:pPr lvl="1" eaLnBrk="1" hangingPunct="1"/>
            <a:r>
              <a:rPr lang="en-US" sz="2800" b="1" dirty="0" smtClean="0">
                <a:solidFill>
                  <a:srgbClr val="1D4087"/>
                </a:solidFill>
              </a:rPr>
              <a:t>Transportation model</a:t>
            </a:r>
          </a:p>
          <a:p>
            <a:pPr lvl="1" eaLnBrk="1" hangingPunct="1"/>
            <a:r>
              <a:rPr lang="en-US" sz="2800" b="1" dirty="0" smtClean="0">
                <a:solidFill>
                  <a:srgbClr val="1D4087"/>
                </a:solidFill>
              </a:rPr>
              <a:t>Inventory models</a:t>
            </a:r>
          </a:p>
          <a:p>
            <a:pPr lvl="1" eaLnBrk="1" hangingPunct="1"/>
            <a:r>
              <a:rPr lang="en-US" sz="2800" b="1" dirty="0" smtClean="0">
                <a:solidFill>
                  <a:srgbClr val="1D4087"/>
                </a:solidFill>
              </a:rPr>
              <a:t>Waiting line models </a:t>
            </a:r>
          </a:p>
          <a:p>
            <a:pPr lvl="1" eaLnBrk="1" hangingPunct="1"/>
            <a:r>
              <a:rPr lang="en-US" sz="2800" b="1" dirty="0" smtClean="0">
                <a:solidFill>
                  <a:srgbClr val="1D4087"/>
                </a:solidFill>
              </a:rPr>
              <a:t>Statistical models</a:t>
            </a:r>
          </a:p>
          <a:p>
            <a:pPr eaLnBrk="1" hangingPunct="1"/>
            <a:endParaRPr lang="en-US" b="1" dirty="0" smtClean="0">
              <a:solidFill>
                <a:srgbClr val="008080"/>
              </a:solidFill>
            </a:endParaRPr>
          </a:p>
          <a:p>
            <a:pPr lvl="2" eaLnBrk="1" hangingPunct="1">
              <a:lnSpc>
                <a:spcPct val="90000"/>
              </a:lnSpc>
            </a:pPr>
            <a:endParaRPr lang="en-US" sz="2400" b="1" dirty="0" smtClean="0">
              <a:solidFill>
                <a:srgbClr val="00808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Systems approach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683125"/>
          </a:xfrm>
        </p:spPr>
        <p:txBody>
          <a:bodyPr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700" b="1" smtClean="0">
                <a:solidFill>
                  <a:srgbClr val="95237A"/>
                </a:solidFill>
              </a:rPr>
              <a:t>“</a:t>
            </a:r>
            <a:r>
              <a:rPr lang="en-US" sz="2700" b="1" i="1" smtClean="0">
                <a:solidFill>
                  <a:srgbClr val="95237A"/>
                </a:solidFill>
              </a:rPr>
              <a:t>The whole is greater than the sum of the parts</a:t>
            </a:r>
            <a:r>
              <a:rPr lang="en-US" sz="2700" b="1" smtClean="0">
                <a:solidFill>
                  <a:srgbClr val="95237A"/>
                </a:solidFill>
              </a:rPr>
              <a:t>.”</a:t>
            </a:r>
          </a:p>
          <a:p>
            <a:pPr eaLnBrk="1" hangingPunct="1"/>
            <a:endParaRPr lang="en-US" sz="2700" smtClean="0"/>
          </a:p>
        </p:txBody>
      </p:sp>
      <p:sp>
        <p:nvSpPr>
          <p:cNvPr id="37892" name="Oval 4"/>
          <p:cNvSpPr>
            <a:spLocks noChangeArrowheads="1"/>
          </p:cNvSpPr>
          <p:nvPr/>
        </p:nvSpPr>
        <p:spPr bwMode="auto">
          <a:xfrm>
            <a:off x="2514600" y="2438400"/>
            <a:ext cx="4095750" cy="2800350"/>
          </a:xfrm>
          <a:prstGeom prst="ellipse">
            <a:avLst/>
          </a:prstGeom>
          <a:gradFill rotWithShape="0">
            <a:gsLst>
              <a:gs pos="0">
                <a:srgbClr val="FCE7C6"/>
              </a:gs>
              <a:gs pos="100000">
                <a:srgbClr val="F9CF8E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206FB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2743200" y="3429000"/>
            <a:ext cx="3733800" cy="668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hangingPunct="0">
              <a:defRPr/>
            </a:pPr>
            <a:r>
              <a:rPr lang="en-US" sz="3800" dirty="0">
                <a:solidFill>
                  <a:srgbClr val="0079A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Suboptimization</a:t>
            </a: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3810000" y="5486400"/>
            <a:ext cx="1600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>
                <a:solidFill>
                  <a:srgbClr val="0079A4"/>
                </a:solidFill>
              </a:rPr>
              <a:t>2 &gt; 1+1</a:t>
            </a:r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3048000" y="2895600"/>
            <a:ext cx="3027363" cy="1884363"/>
          </a:xfrm>
          <a:prstGeom prst="line">
            <a:avLst/>
          </a:prstGeom>
          <a:noFill/>
          <a:ln w="25400">
            <a:solidFill>
              <a:srgbClr val="206FB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animBg="1"/>
      <p:bldP spid="37894" grpId="0"/>
      <p:bldP spid="37895" grpId="0"/>
      <p:bldP spid="3789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Recent Trends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448780"/>
            <a:ext cx="5105400" cy="5112568"/>
          </a:xfrm>
        </p:spPr>
        <p:txBody>
          <a:bodyPr/>
          <a:lstStyle/>
          <a:p>
            <a:pPr eaLnBrk="1" hangingPunct="1">
              <a:buClr>
                <a:srgbClr val="002060"/>
              </a:buClr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1D4087"/>
                </a:solidFill>
              </a:rPr>
              <a:t>Global Competition </a:t>
            </a:r>
          </a:p>
          <a:p>
            <a:pPr eaLnBrk="1" hangingPunct="1">
              <a:buClr>
                <a:srgbClr val="002060"/>
              </a:buClr>
              <a:buFont typeface="Wingdings" pitchFamily="2" charset="2"/>
              <a:buChar char="v"/>
            </a:pPr>
            <a:endParaRPr lang="en-US" sz="1000" b="1" dirty="0" smtClean="0">
              <a:solidFill>
                <a:srgbClr val="1D4087"/>
              </a:solidFill>
            </a:endParaRPr>
          </a:p>
          <a:p>
            <a:pPr eaLnBrk="1" hangingPunct="1">
              <a:buClr>
                <a:srgbClr val="002060"/>
              </a:buClr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1D4087"/>
                </a:solidFill>
              </a:rPr>
              <a:t>Operations Strategy</a:t>
            </a:r>
            <a:r>
              <a:rPr lang="en-US" sz="2000" dirty="0" smtClean="0">
                <a:solidFill>
                  <a:srgbClr val="1D4087"/>
                </a:solidFill>
              </a:rPr>
              <a:t> </a:t>
            </a:r>
          </a:p>
          <a:p>
            <a:pPr eaLnBrk="1" hangingPunct="1">
              <a:buClr>
                <a:srgbClr val="002060"/>
              </a:buClr>
              <a:buFont typeface="Wingdings" pitchFamily="2" charset="2"/>
              <a:buChar char="v"/>
            </a:pPr>
            <a:endParaRPr lang="en-US" sz="900" dirty="0" smtClean="0">
              <a:solidFill>
                <a:srgbClr val="1D4087"/>
              </a:solidFill>
            </a:endParaRPr>
          </a:p>
          <a:p>
            <a:pPr eaLnBrk="1" hangingPunct="1">
              <a:buClr>
                <a:srgbClr val="002060"/>
              </a:buClr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1D4087"/>
                </a:solidFill>
              </a:rPr>
              <a:t>Flexibility</a:t>
            </a:r>
            <a:r>
              <a:rPr lang="en-US" sz="2000" b="1" dirty="0" smtClean="0">
                <a:solidFill>
                  <a:srgbClr val="1D4087"/>
                </a:solidFill>
              </a:rPr>
              <a:t> </a:t>
            </a:r>
          </a:p>
          <a:p>
            <a:pPr eaLnBrk="1" hangingPunct="1">
              <a:buClr>
                <a:srgbClr val="002060"/>
              </a:buClr>
              <a:buFont typeface="Wingdings" pitchFamily="2" charset="2"/>
              <a:buChar char="v"/>
            </a:pPr>
            <a:endParaRPr lang="en-US" sz="900" b="1" dirty="0" smtClean="0">
              <a:solidFill>
                <a:srgbClr val="1D4087"/>
              </a:solidFill>
            </a:endParaRPr>
          </a:p>
          <a:p>
            <a:pPr eaLnBrk="1" hangingPunct="1">
              <a:buClr>
                <a:srgbClr val="002060"/>
              </a:buClr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1D4087"/>
                </a:solidFill>
              </a:rPr>
              <a:t>Cycle Time Reduction</a:t>
            </a:r>
          </a:p>
          <a:p>
            <a:pPr eaLnBrk="1" hangingPunct="1">
              <a:buClr>
                <a:srgbClr val="002060"/>
              </a:buClr>
              <a:buFont typeface="Wingdings" pitchFamily="2" charset="2"/>
              <a:buChar char="v"/>
            </a:pPr>
            <a:endParaRPr lang="en-US" sz="900" b="1" dirty="0" smtClean="0">
              <a:solidFill>
                <a:srgbClr val="1D4087"/>
              </a:solidFill>
            </a:endParaRPr>
          </a:p>
          <a:p>
            <a:pPr eaLnBrk="1" hangingPunct="1">
              <a:buClr>
                <a:srgbClr val="002060"/>
              </a:buClr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1D4087"/>
                </a:solidFill>
              </a:rPr>
              <a:t>Business Process Re-engineering</a:t>
            </a:r>
          </a:p>
          <a:p>
            <a:pPr eaLnBrk="1" hangingPunct="1">
              <a:buClr>
                <a:srgbClr val="002060"/>
              </a:buClr>
              <a:buFont typeface="Wingdings" pitchFamily="2" charset="2"/>
              <a:buNone/>
            </a:pPr>
            <a:endParaRPr lang="en-US" sz="900" b="1" dirty="0" smtClean="0">
              <a:solidFill>
                <a:srgbClr val="1D4087"/>
              </a:solidFill>
            </a:endParaRPr>
          </a:p>
          <a:p>
            <a:pPr eaLnBrk="1" hangingPunct="1">
              <a:buClr>
                <a:srgbClr val="002060"/>
              </a:buClr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1D4087"/>
                </a:solidFill>
              </a:rPr>
              <a:t>Supply Chain Management</a:t>
            </a:r>
          </a:p>
          <a:p>
            <a:pPr eaLnBrk="1" hangingPunct="1">
              <a:buClr>
                <a:srgbClr val="002060"/>
              </a:buClr>
              <a:buFont typeface="Wingdings" pitchFamily="2" charset="2"/>
              <a:buNone/>
            </a:pPr>
            <a:r>
              <a:rPr lang="en-US" sz="1000" b="1" dirty="0" smtClean="0">
                <a:solidFill>
                  <a:srgbClr val="1D4087"/>
                </a:solidFill>
              </a:rPr>
              <a:t> </a:t>
            </a:r>
          </a:p>
          <a:p>
            <a:pPr eaLnBrk="1" hangingPunct="1">
              <a:buClr>
                <a:srgbClr val="002060"/>
              </a:buClr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1D4087"/>
                </a:solidFill>
              </a:rPr>
              <a:t>Workers Involvement</a:t>
            </a:r>
          </a:p>
          <a:p>
            <a:pPr eaLnBrk="1" hangingPunct="1">
              <a:buClr>
                <a:srgbClr val="002060"/>
              </a:buClr>
              <a:buFont typeface="Wingdings" pitchFamily="2" charset="2"/>
              <a:buNone/>
            </a:pPr>
            <a:endParaRPr lang="en-US" sz="1000" b="1" dirty="0" smtClean="0">
              <a:solidFill>
                <a:srgbClr val="1D4087"/>
              </a:solidFill>
            </a:endParaRPr>
          </a:p>
          <a:p>
            <a:pPr eaLnBrk="1" hangingPunct="1">
              <a:buClr>
                <a:srgbClr val="002060"/>
              </a:buClr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1D4087"/>
                </a:solidFill>
              </a:rPr>
              <a:t>Lean Manufacturing</a:t>
            </a:r>
            <a:r>
              <a:rPr lang="en-US" sz="2000" b="1" dirty="0" smtClean="0">
                <a:solidFill>
                  <a:srgbClr val="1D4087"/>
                </a:solidFill>
              </a:rPr>
              <a:t> </a:t>
            </a:r>
          </a:p>
          <a:p>
            <a:pPr eaLnBrk="1" hangingPunct="1">
              <a:buClr>
                <a:srgbClr val="002060"/>
              </a:buClr>
              <a:buFont typeface="Wingdings" pitchFamily="2" charset="2"/>
              <a:buNone/>
            </a:pPr>
            <a:endParaRPr lang="en-US" sz="1000" b="1" dirty="0" smtClean="0">
              <a:solidFill>
                <a:srgbClr val="1D4087"/>
              </a:solidFill>
            </a:endParaRPr>
          </a:p>
          <a:p>
            <a:pPr eaLnBrk="1" hangingPunct="1">
              <a:buClr>
                <a:srgbClr val="002060"/>
              </a:buClr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1D4087"/>
                </a:solidFill>
              </a:rPr>
              <a:t>Total Quality Management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Recent Trends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520788"/>
            <a:ext cx="8424936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tx2">
                  <a:lumMod val="50000"/>
                </a:schemeClr>
              </a:buClr>
              <a:buSzTx/>
              <a:buFont typeface="Wingdings" pitchFamily="2" charset="2"/>
              <a:buChar char="v"/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Global Competition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Global Market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Global Suppliers </a:t>
            </a: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Clr>
                <a:schemeClr val="tx2">
                  <a:lumMod val="50000"/>
                </a:schemeClr>
              </a:buClr>
              <a:buSzTx/>
              <a:buFont typeface="Wingdings" pitchFamily="2" charset="2"/>
              <a:buChar char="v"/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Operations Strategy</a:t>
            </a:r>
          </a:p>
          <a:p>
            <a:pPr lvl="1" eaLnBrk="1" hangingPunct="1">
              <a:lnSpc>
                <a:spcPct val="80000"/>
              </a:lnSpc>
              <a:buSzTx/>
              <a:buFont typeface="Wingdings" pitchFamily="2" charset="2"/>
              <a:buChar char="§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Quality based</a:t>
            </a:r>
          </a:p>
          <a:p>
            <a:pPr lvl="1" eaLnBrk="1" hangingPunct="1">
              <a:lnSpc>
                <a:spcPct val="80000"/>
              </a:lnSpc>
              <a:buSzTx/>
              <a:buFont typeface="Wingdings" pitchFamily="2" charset="2"/>
              <a:buChar char="§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Time based</a:t>
            </a:r>
          </a:p>
          <a:p>
            <a:pPr eaLnBrk="1" hangingPunct="1">
              <a:lnSpc>
                <a:spcPct val="80000"/>
              </a:lnSpc>
              <a:buClr>
                <a:schemeClr val="tx2">
                  <a:lumMod val="50000"/>
                </a:schemeClr>
              </a:buClr>
              <a:buSzTx/>
              <a:buFont typeface="Wingdings" pitchFamily="2" charset="2"/>
              <a:buChar char="v"/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Flexibility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Variety of products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High Volume as well as Low Volume</a:t>
            </a:r>
          </a:p>
          <a:p>
            <a:pPr eaLnBrk="1" hangingPunct="1">
              <a:lnSpc>
                <a:spcPct val="80000"/>
              </a:lnSpc>
              <a:buClr>
                <a:schemeClr val="tx2">
                  <a:lumMod val="50000"/>
                </a:schemeClr>
              </a:buClr>
              <a:buSzTx/>
              <a:buFont typeface="Wingdings" pitchFamily="2" charset="2"/>
              <a:buChar char="v"/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Cycle Time Reduction</a:t>
            </a:r>
          </a:p>
          <a:p>
            <a:pPr lvl="1" eaLnBrk="1" hangingPunct="1">
              <a:lnSpc>
                <a:spcPct val="80000"/>
              </a:lnSpc>
              <a:buSzTx/>
              <a:buFont typeface="Wingdings" pitchFamily="2" charset="2"/>
              <a:buChar char="§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less time RM (Raw Material), WIP (Work In Process), FG (Finished Goods) spend in the Manufacturing and Logistics process, the less opportunity they have to absorb costs.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2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2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2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2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2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22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22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22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Recent Trends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520788"/>
            <a:ext cx="8424936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tx2">
                  <a:lumMod val="50000"/>
                </a:schemeClr>
              </a:buClr>
              <a:buSzTx/>
              <a:buFont typeface="Wingdings" pitchFamily="2" charset="2"/>
              <a:buChar char="v"/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Business Process Re-engineering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Value added and NVA activities</a:t>
            </a:r>
          </a:p>
          <a:p>
            <a:pPr eaLnBrk="1" hangingPunct="1">
              <a:lnSpc>
                <a:spcPct val="90000"/>
              </a:lnSpc>
              <a:buSzTx/>
              <a:buFont typeface="Wingdings" pitchFamily="2" charset="2"/>
              <a:buChar char="v"/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Supply Chain Management</a:t>
            </a:r>
          </a:p>
          <a:p>
            <a:pPr lvl="1" eaLnBrk="1" hangingPunct="1">
              <a:lnSpc>
                <a:spcPct val="80000"/>
              </a:lnSpc>
              <a:buSzTx/>
              <a:buFont typeface="Wingdings" pitchFamily="2" charset="2"/>
              <a:buChar char="§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NOT from RM storage to FG warehouse, but from the original suppliers to final consumers</a:t>
            </a:r>
          </a:p>
          <a:p>
            <a:pPr lvl="1" eaLnBrk="1" hangingPunct="1">
              <a:lnSpc>
                <a:spcPct val="80000"/>
              </a:lnSpc>
              <a:buSzTx/>
              <a:buFont typeface="Wingdings" pitchFamily="2" charset="2"/>
              <a:buChar char="§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Under separate ownerships</a:t>
            </a:r>
          </a:p>
          <a:p>
            <a:pPr eaLnBrk="1" hangingPunct="1">
              <a:lnSpc>
                <a:spcPct val="90000"/>
              </a:lnSpc>
              <a:buSzTx/>
              <a:buFont typeface="Wingdings" pitchFamily="2" charset="2"/>
              <a:buChar char="v"/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Workers Involvement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Workers are not costs, they are assets</a:t>
            </a:r>
          </a:p>
          <a:p>
            <a:pPr lvl="1" eaLnBrk="1" hangingPunct="1">
              <a:lnSpc>
                <a:spcPct val="90000"/>
              </a:lnSpc>
              <a:buSzTx/>
              <a:buFont typeface="Wingdings" pitchFamily="2" charset="2"/>
              <a:buNone/>
            </a:pPr>
            <a:endParaRPr lang="en-US" sz="1100" b="1" dirty="0" smtClean="0">
              <a:solidFill>
                <a:srgbClr val="008080"/>
              </a:solidFill>
            </a:endParaRPr>
          </a:p>
          <a:p>
            <a:pPr eaLnBrk="1" hangingPunct="1">
              <a:lnSpc>
                <a:spcPct val="90000"/>
              </a:lnSpc>
              <a:buSzTx/>
              <a:buFont typeface="Wingdings" pitchFamily="2" charset="2"/>
              <a:buChar char="v"/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 Lean Manufacturing</a:t>
            </a:r>
          </a:p>
          <a:p>
            <a:pPr lvl="1" eaLnBrk="1" hangingPunct="1">
              <a:lnSpc>
                <a:spcPct val="80000"/>
              </a:lnSpc>
              <a:buSzTx/>
              <a:buFont typeface="Wingdings" pitchFamily="2" charset="2"/>
              <a:buChar char="§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Inventory is waste</a:t>
            </a:r>
          </a:p>
          <a:p>
            <a:pPr lvl="1" eaLnBrk="1" hangingPunct="1">
              <a:lnSpc>
                <a:spcPct val="80000"/>
              </a:lnSpc>
              <a:buSzTx/>
              <a:buFont typeface="Wingdings" pitchFamily="2" charset="2"/>
              <a:buChar char="§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Variability is evil</a:t>
            </a:r>
          </a:p>
          <a:p>
            <a:pPr eaLnBrk="1" hangingPunct="1">
              <a:lnSpc>
                <a:spcPct val="90000"/>
              </a:lnSpc>
              <a:buSzTx/>
              <a:buFont typeface="Wingdings" pitchFamily="2" charset="2"/>
              <a:buChar char="v"/>
            </a:pPr>
            <a:r>
              <a:rPr lang="en-US" sz="26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Total Quality Management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Examples of Exam Questions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457200" y="1600200"/>
            <a:ext cx="7772400" cy="251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39788" lvl="1" indent="-495300" algn="l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sz="1600" i="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1. The following activities are all a part of system operations as opposed to system design</a:t>
            </a:r>
          </a:p>
          <a:p>
            <a:pPr marL="839788" lvl="1" indent="-495300" algn="l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endParaRPr lang="en-US" sz="1600" b="0" i="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pPr marL="1090613" lvl="2" indent="-419100" algn="l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AutoNum type="alphaLcParenR"/>
            </a:pPr>
            <a:r>
              <a:rPr lang="en-US" sz="1600" b="0" i="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long term forecasting, product  design, capacity planning, inventory management. </a:t>
            </a:r>
          </a:p>
          <a:p>
            <a:pPr marL="1090613" lvl="2" indent="-419100" algn="l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AutoNum type="alphaLcParenR"/>
            </a:pPr>
            <a:r>
              <a:rPr lang="en-US" sz="1600" b="0" i="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short term forecasting, product  design, capacity planning, inventory management</a:t>
            </a:r>
          </a:p>
          <a:p>
            <a:pPr marL="1090613" lvl="2" indent="-419100" algn="l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AutoNum type="alphaLcParenR"/>
            </a:pPr>
            <a:r>
              <a:rPr lang="en-US" sz="1600" b="0" i="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short term forecasting, production planning, capacity planning, inventory management</a:t>
            </a:r>
          </a:p>
          <a:p>
            <a:pPr marL="1090613" lvl="2" indent="-419100" algn="l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AutoNum type="alphaLcParenR"/>
            </a:pPr>
            <a:r>
              <a:rPr lang="en-US" sz="1600" b="0" i="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short term forecasting, production planning, quality assurance, inventory management</a:t>
            </a:r>
          </a:p>
          <a:p>
            <a:pPr marL="1090613" lvl="2" indent="-419100" algn="l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AutoNum type="alphaLcParenR"/>
            </a:pPr>
            <a:r>
              <a:rPr lang="en-US" sz="1600" b="0" i="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none of the above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99592" y="4401108"/>
            <a:ext cx="7467600" cy="212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71500" indent="-571500" algn="l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en-US" sz="1600" i="0" kern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2. Pareto Phenomenon is the same as </a:t>
            </a:r>
          </a:p>
          <a:p>
            <a:pPr marL="571500" indent="-571500" algn="l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/>
            </a:pPr>
            <a:endParaRPr lang="en-US" sz="1600" i="0" kern="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839788" lvl="1" indent="-495300" algn="l">
              <a:spcBef>
                <a:spcPct val="20000"/>
              </a:spcBef>
              <a:buClr>
                <a:schemeClr val="tx2"/>
              </a:buClr>
              <a:buFont typeface="Wingdings" pitchFamily="2" charset="2"/>
              <a:buAutoNum type="alphaLcParenR"/>
              <a:defRPr/>
            </a:pPr>
            <a:r>
              <a:rPr lang="en-US" sz="1600" b="0" i="0" kern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ABC analysis</a:t>
            </a:r>
          </a:p>
          <a:p>
            <a:pPr marL="839788" lvl="1" indent="-495300" algn="l">
              <a:spcBef>
                <a:spcPct val="20000"/>
              </a:spcBef>
              <a:buClr>
                <a:schemeClr val="tx2"/>
              </a:buClr>
              <a:buFont typeface="Wingdings" pitchFamily="2" charset="2"/>
              <a:buAutoNum type="alphaLcParenR"/>
              <a:defRPr/>
            </a:pPr>
            <a:r>
              <a:rPr lang="en-US" sz="1600" b="0" i="0" kern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analysis of trade-off</a:t>
            </a:r>
          </a:p>
          <a:p>
            <a:pPr marL="839788" lvl="1" indent="-495300" algn="l">
              <a:spcBef>
                <a:spcPct val="20000"/>
              </a:spcBef>
              <a:buClr>
                <a:schemeClr val="tx2"/>
              </a:buClr>
              <a:buFont typeface="Wingdings" pitchFamily="2" charset="2"/>
              <a:buAutoNum type="alphaLcParenR"/>
              <a:defRPr/>
            </a:pPr>
            <a:r>
              <a:rPr lang="en-US" sz="1600" b="0" i="0" kern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systems analysis</a:t>
            </a:r>
          </a:p>
          <a:p>
            <a:pPr marL="839788" lvl="1" indent="-495300" algn="l">
              <a:spcBef>
                <a:spcPct val="20000"/>
              </a:spcBef>
              <a:buClr>
                <a:schemeClr val="tx2"/>
              </a:buClr>
              <a:buFont typeface="Wingdings" pitchFamily="2" charset="2"/>
              <a:buAutoNum type="alphaLcParenR"/>
              <a:defRPr/>
            </a:pPr>
            <a:r>
              <a:rPr lang="en-US" sz="1600" b="0" i="0" kern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quantitative approaches</a:t>
            </a:r>
          </a:p>
          <a:p>
            <a:pPr marL="839788" lvl="1" indent="-495300" algn="l">
              <a:spcBef>
                <a:spcPct val="20000"/>
              </a:spcBef>
              <a:buClr>
                <a:schemeClr val="tx2"/>
              </a:buClr>
              <a:buFont typeface="Wingdings" pitchFamily="2" charset="2"/>
              <a:buAutoNum type="alphaLcParenR"/>
              <a:defRPr/>
            </a:pPr>
            <a:r>
              <a:rPr lang="en-US" sz="1600" b="0" i="0" kern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none of the above</a:t>
            </a:r>
          </a:p>
          <a:p>
            <a:pPr marL="839788" lvl="1" indent="-495300" algn="l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/>
            </a:pPr>
            <a:endParaRPr lang="en-US" sz="1300" b="0" i="0" kern="0" dirty="0">
              <a:solidFill>
                <a:schemeClr val="tx2"/>
              </a:solidFill>
              <a:latin typeface="+mn-lt"/>
            </a:endParaRPr>
          </a:p>
          <a:p>
            <a:pPr marL="839788" lvl="1" indent="-495300" algn="l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en-US" sz="1600" b="0" i="0" kern="0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24644"/>
            <a:ext cx="8677275" cy="8636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Review Questions (cont.)</a:t>
            </a: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762000" y="1447800"/>
            <a:ext cx="7848600" cy="208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71500" indent="-571500" algn="l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 sz="1600" i="0" dirty="0">
                <a:solidFill>
                  <a:schemeClr val="tx2"/>
                </a:solidFill>
                <a:latin typeface="Arial" charset="0"/>
              </a:rPr>
              <a:t>3. In ABC analysis</a:t>
            </a:r>
          </a:p>
          <a:p>
            <a:pPr marL="571500" indent="-571500" algn="l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endParaRPr lang="en-US" sz="1600" i="0" dirty="0">
              <a:solidFill>
                <a:schemeClr val="tx2"/>
              </a:solidFill>
              <a:latin typeface="Arial" charset="0"/>
            </a:endParaRPr>
          </a:p>
          <a:p>
            <a:pPr marL="839788" lvl="1" indent="-495300" algn="l">
              <a:spcBef>
                <a:spcPct val="20000"/>
              </a:spcBef>
              <a:buClr>
                <a:schemeClr val="tx2"/>
              </a:buClr>
              <a:buFont typeface="Wingdings" pitchFamily="2" charset="2"/>
              <a:buAutoNum type="alphaLcParenR"/>
            </a:pPr>
            <a:r>
              <a:rPr lang="en-US" sz="1600" b="0" i="0" dirty="0">
                <a:solidFill>
                  <a:schemeClr val="tx2"/>
                </a:solidFill>
                <a:latin typeface="Arial" charset="0"/>
              </a:rPr>
              <a:t>25% of items form 25% of the measure of importance</a:t>
            </a:r>
          </a:p>
          <a:p>
            <a:pPr marL="839788" lvl="1" indent="-495300" algn="l">
              <a:spcBef>
                <a:spcPct val="20000"/>
              </a:spcBef>
              <a:buClr>
                <a:schemeClr val="tx2"/>
              </a:buClr>
              <a:buFont typeface="Wingdings" pitchFamily="2" charset="2"/>
              <a:buAutoNum type="alphaLcParenR"/>
            </a:pPr>
            <a:r>
              <a:rPr lang="en-US" sz="1600" b="0" i="0" dirty="0">
                <a:solidFill>
                  <a:schemeClr val="tx2"/>
                </a:solidFill>
                <a:latin typeface="Arial" charset="0"/>
              </a:rPr>
              <a:t>10% of items form 10% of the measure of importance</a:t>
            </a:r>
          </a:p>
          <a:p>
            <a:pPr marL="839788" lvl="1" indent="-495300" algn="l">
              <a:spcBef>
                <a:spcPct val="20000"/>
              </a:spcBef>
              <a:buClr>
                <a:schemeClr val="tx2"/>
              </a:buClr>
              <a:buFont typeface="Wingdings" pitchFamily="2" charset="2"/>
              <a:buAutoNum type="alphaLcParenR"/>
            </a:pPr>
            <a:r>
              <a:rPr lang="en-US" sz="1600" b="0" i="0" dirty="0">
                <a:solidFill>
                  <a:schemeClr val="tx2"/>
                </a:solidFill>
                <a:latin typeface="Arial" charset="0"/>
              </a:rPr>
              <a:t>90% of items form 90% of the measure of importance</a:t>
            </a:r>
          </a:p>
          <a:p>
            <a:pPr marL="839788" lvl="1" indent="-495300" algn="l">
              <a:spcBef>
                <a:spcPct val="20000"/>
              </a:spcBef>
              <a:buClr>
                <a:schemeClr val="tx2"/>
              </a:buClr>
              <a:buFont typeface="Wingdings" pitchFamily="2" charset="2"/>
              <a:buAutoNum type="alphaLcParenR"/>
            </a:pPr>
            <a:r>
              <a:rPr lang="en-US" sz="1600" b="0" i="0" dirty="0">
                <a:solidFill>
                  <a:schemeClr val="tx2"/>
                </a:solidFill>
                <a:latin typeface="Arial" charset="0"/>
              </a:rPr>
              <a:t>50% of items form 50% of the measure of importance</a:t>
            </a:r>
          </a:p>
          <a:p>
            <a:pPr marL="839788" lvl="1" indent="-495300" algn="l">
              <a:spcBef>
                <a:spcPct val="20000"/>
              </a:spcBef>
              <a:buClr>
                <a:schemeClr val="tx2"/>
              </a:buClr>
              <a:buFont typeface="Wingdings" pitchFamily="2" charset="2"/>
              <a:buAutoNum type="alphaLcParenR"/>
            </a:pPr>
            <a:r>
              <a:rPr lang="en-US" sz="1600" b="0" i="0" dirty="0">
                <a:solidFill>
                  <a:schemeClr val="tx2"/>
                </a:solidFill>
                <a:latin typeface="Arial" charset="0"/>
              </a:rPr>
              <a:t>15% of items form 75% of the measure of importance</a:t>
            </a:r>
          </a:p>
          <a:p>
            <a:pPr marL="571500" indent="-571500" algn="l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AutoNum type="arabicPeriod"/>
            </a:pPr>
            <a:endParaRPr lang="en-US" sz="1500" b="0" i="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0" y="3657600"/>
            <a:ext cx="8001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71500" indent="-571500" algn="l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r>
              <a:rPr lang="en-US" sz="1600" i="0" kern="0" dirty="0">
                <a:solidFill>
                  <a:schemeClr val="tx2"/>
                </a:solidFill>
                <a:latin typeface="+mn-lt"/>
              </a:rPr>
              <a:t>4. </a:t>
            </a:r>
            <a:r>
              <a:rPr lang="en-US" sz="1600" i="0" kern="0" dirty="0" smtClean="0">
                <a:solidFill>
                  <a:schemeClr val="tx2"/>
                </a:solidFill>
                <a:latin typeface="+mn-lt"/>
              </a:rPr>
              <a:t>Given: </a:t>
            </a:r>
            <a:endParaRPr lang="en-US" sz="1600" i="0" kern="0" dirty="0">
              <a:solidFill>
                <a:schemeClr val="tx2"/>
              </a:solidFill>
              <a:latin typeface="+mn-lt"/>
            </a:endParaRPr>
          </a:p>
          <a:p>
            <a:pPr marL="571500" indent="-571500" algn="l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r>
              <a:rPr lang="en-US" sz="1600" i="0" kern="0" dirty="0">
                <a:solidFill>
                  <a:schemeClr val="tx2"/>
                </a:solidFill>
                <a:latin typeface="+mn-lt"/>
              </a:rPr>
              <a:t>	(I) Lean operations, (II) Operations strategy, (III) Business process re-engineering</a:t>
            </a:r>
          </a:p>
          <a:p>
            <a:pPr marL="571500" indent="-571500" algn="l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r>
              <a:rPr lang="en-US" sz="1600" i="0" kern="0" dirty="0">
                <a:solidFill>
                  <a:schemeClr val="tx2"/>
                </a:solidFill>
                <a:latin typeface="+mn-lt"/>
              </a:rPr>
              <a:t>	(A) Inventory is waste, (B) Time based operations, (C) High Volume as well as Low Volume, </a:t>
            </a:r>
          </a:p>
          <a:p>
            <a:pPr marL="571500" indent="-571500" algn="l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r>
              <a:rPr lang="en-US" sz="1600" i="0" kern="0" dirty="0">
                <a:solidFill>
                  <a:schemeClr val="tx2"/>
                </a:solidFill>
                <a:latin typeface="+mn-lt"/>
              </a:rPr>
              <a:t>	(D)  Value-added and NVA activities</a:t>
            </a:r>
          </a:p>
          <a:p>
            <a:pPr marL="571500" indent="-571500" algn="l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r>
              <a:rPr lang="en-US" sz="1600" i="0" kern="0" dirty="0">
                <a:solidFill>
                  <a:schemeClr val="tx2"/>
                </a:solidFill>
                <a:latin typeface="+mn-lt"/>
              </a:rPr>
              <a:t>Which of the following selections is correct?</a:t>
            </a:r>
          </a:p>
          <a:p>
            <a:pPr marL="571500" indent="-571500" algn="l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endParaRPr lang="en-US" sz="1600" i="0" kern="0" dirty="0">
              <a:solidFill>
                <a:schemeClr val="tx2"/>
              </a:solidFill>
              <a:latin typeface="+mn-lt"/>
            </a:endParaRPr>
          </a:p>
          <a:p>
            <a:pPr marL="839788" lvl="1" indent="-495300" algn="l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AutoNum type="alphaLcParenR"/>
              <a:defRPr/>
            </a:pPr>
            <a:r>
              <a:rPr lang="en-US" sz="1600" b="0" i="0" kern="0" dirty="0">
                <a:solidFill>
                  <a:schemeClr val="tx2"/>
                </a:solidFill>
                <a:latin typeface="+mn-lt"/>
              </a:rPr>
              <a:t> (I)  matches with (D), (II) matches with (C), (III) matches with (B)</a:t>
            </a:r>
          </a:p>
          <a:p>
            <a:pPr marL="839788" lvl="1" indent="-495300" algn="l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AutoNum type="alphaLcParenR"/>
              <a:defRPr/>
            </a:pPr>
            <a:r>
              <a:rPr lang="en-US" sz="1600" b="0" i="0" kern="0" dirty="0">
                <a:solidFill>
                  <a:schemeClr val="tx2"/>
                </a:solidFill>
                <a:latin typeface="+mn-lt"/>
              </a:rPr>
              <a:t> (I)  matches with (A), (II)  matches with (B), (III)  matches with (C)</a:t>
            </a:r>
          </a:p>
          <a:p>
            <a:pPr marL="839788" lvl="1" indent="-495300" algn="l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AutoNum type="alphaLcParenR"/>
              <a:defRPr/>
            </a:pPr>
            <a:r>
              <a:rPr lang="en-US" sz="1600" b="0" i="0" kern="0" dirty="0">
                <a:solidFill>
                  <a:schemeClr val="tx2"/>
                </a:solidFill>
                <a:latin typeface="+mn-lt"/>
              </a:rPr>
              <a:t> (I)  matches with (A), (II)  matches with (B), (III)  matches with (D)</a:t>
            </a:r>
          </a:p>
          <a:p>
            <a:pPr marL="839788" lvl="1" indent="-495300" algn="l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AutoNum type="alphaLcParenR"/>
              <a:defRPr/>
            </a:pPr>
            <a:r>
              <a:rPr lang="en-US" sz="1600" b="0" i="0" kern="0" dirty="0">
                <a:solidFill>
                  <a:schemeClr val="tx2"/>
                </a:solidFill>
                <a:latin typeface="+mn-lt"/>
              </a:rPr>
              <a:t> (I)  matches with (A), (II)  matches with (D), (III)  matches with (C)</a:t>
            </a:r>
          </a:p>
          <a:p>
            <a:pPr marL="839788" lvl="1" indent="-495300" algn="l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AutoNum type="alphaLcParenR"/>
              <a:defRPr/>
            </a:pPr>
            <a:r>
              <a:rPr lang="en-US" sz="1600" b="0" i="0" kern="0" dirty="0">
                <a:solidFill>
                  <a:schemeClr val="tx2"/>
                </a:solidFill>
                <a:latin typeface="+mn-lt"/>
              </a:rPr>
              <a:t> (I)  matches with (C), (II)  matches with (D), (III)  matches with (B)</a:t>
            </a:r>
          </a:p>
          <a:p>
            <a:pPr marL="839788" lvl="1" indent="-495300" algn="l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en-US" sz="1200" b="0" i="0" kern="0" dirty="0">
              <a:solidFill>
                <a:schemeClr val="tx2"/>
              </a:solidFill>
              <a:latin typeface="+mn-lt"/>
            </a:endParaRPr>
          </a:p>
          <a:p>
            <a:pPr marL="839788" lvl="1" indent="-495300" algn="l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en-US" sz="1500" b="0" i="0" kern="0" dirty="0">
              <a:solidFill>
                <a:schemeClr val="tx1"/>
              </a:solidFill>
              <a:latin typeface="+mn-lt"/>
            </a:endParaRPr>
          </a:p>
          <a:p>
            <a:pPr marL="571500" indent="-571500" algn="l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AutoNum type="alphaLcParenR"/>
              <a:defRPr/>
            </a:pPr>
            <a:endParaRPr lang="en-US" sz="1000" b="0" i="0" kern="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53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53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53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53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Review Questions (cont.)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609600" y="1447800"/>
            <a:ext cx="7772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71500" indent="-571500" algn="l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1600" i="0" dirty="0">
                <a:solidFill>
                  <a:schemeClr val="tx2"/>
                </a:solidFill>
                <a:latin typeface="Arial" charset="0"/>
              </a:rPr>
              <a:t>5. Given</a:t>
            </a:r>
          </a:p>
          <a:p>
            <a:pPr marL="571500" indent="-571500" algn="l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1600" i="0" dirty="0">
                <a:solidFill>
                  <a:schemeClr val="tx2"/>
                </a:solidFill>
                <a:latin typeface="Arial" charset="0"/>
              </a:rPr>
              <a:t>	(I) supply chain management, (II) Flexibility, (III) Operations strategy</a:t>
            </a:r>
          </a:p>
          <a:p>
            <a:pPr marL="571500" indent="-571500" algn="l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1600" i="0" dirty="0">
                <a:solidFill>
                  <a:schemeClr val="tx2"/>
                </a:solidFill>
                <a:latin typeface="Arial" charset="0"/>
              </a:rPr>
              <a:t>	(A) Quality based operations, (B) Workers are asset, (C)  Value added and NVA activities, </a:t>
            </a:r>
          </a:p>
          <a:p>
            <a:pPr marL="571500" indent="-571500" algn="l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1600" i="0" dirty="0">
                <a:solidFill>
                  <a:schemeClr val="tx2"/>
                </a:solidFill>
                <a:latin typeface="Arial" charset="0"/>
              </a:rPr>
              <a:t>	(D) from suppliers to consumers, (E) High Volume as well as low volume</a:t>
            </a:r>
          </a:p>
          <a:p>
            <a:pPr marL="571500" indent="-571500" algn="l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1600" i="0" dirty="0">
                <a:solidFill>
                  <a:schemeClr val="tx2"/>
                </a:solidFill>
                <a:latin typeface="Arial" charset="0"/>
              </a:rPr>
              <a:t>Which of the following selections is correct?</a:t>
            </a:r>
          </a:p>
          <a:p>
            <a:pPr marL="571500" indent="-571500" algn="l" eaLnBrk="0" hangingPunct="0"/>
            <a:endParaRPr lang="en-US" sz="1600" b="0" i="0" dirty="0">
              <a:solidFill>
                <a:schemeClr val="tx2"/>
              </a:solidFill>
              <a:latin typeface="Arial" charset="0"/>
            </a:endParaRPr>
          </a:p>
          <a:p>
            <a:pPr marL="839788" lvl="1" indent="-495300" algn="l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AutoNum type="alphaLcParenR"/>
            </a:pPr>
            <a:r>
              <a:rPr lang="en-US" sz="1600" b="0" i="0" dirty="0">
                <a:solidFill>
                  <a:schemeClr val="tx2"/>
                </a:solidFill>
                <a:latin typeface="Arial" charset="0"/>
              </a:rPr>
              <a:t>(I) matches with (D), (II) matches with (E), (III) matches with (C)</a:t>
            </a:r>
          </a:p>
          <a:p>
            <a:pPr marL="839788" lvl="1" indent="-495300" algn="l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AutoNum type="alphaLcParenR"/>
            </a:pPr>
            <a:r>
              <a:rPr lang="en-US" sz="1600" b="0" i="0" dirty="0">
                <a:solidFill>
                  <a:schemeClr val="tx2"/>
                </a:solidFill>
                <a:latin typeface="Arial" charset="0"/>
              </a:rPr>
              <a:t>(I)  matches with (D), (II)  matches with (E), (III)  matches with (A)</a:t>
            </a:r>
          </a:p>
          <a:p>
            <a:pPr marL="839788" lvl="1" indent="-495300" algn="l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AutoNum type="alphaLcParenR"/>
            </a:pPr>
            <a:r>
              <a:rPr lang="en-US" sz="1600" b="0" i="0" dirty="0">
                <a:solidFill>
                  <a:schemeClr val="tx2"/>
                </a:solidFill>
                <a:latin typeface="Arial" charset="0"/>
              </a:rPr>
              <a:t>(I)  matches with (A), (II)  matches with (E), (III)  matches with (D)</a:t>
            </a:r>
          </a:p>
          <a:p>
            <a:pPr marL="839788" lvl="1" indent="-495300" algn="l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AutoNum type="alphaLcParenR"/>
            </a:pPr>
            <a:r>
              <a:rPr lang="en-US" sz="1600" b="0" i="0" dirty="0">
                <a:solidFill>
                  <a:schemeClr val="tx2"/>
                </a:solidFill>
                <a:latin typeface="Arial" charset="0"/>
              </a:rPr>
              <a:t>(I)  matches with (C), (II)  matches with (D), (III)  matches with (E)</a:t>
            </a:r>
          </a:p>
          <a:p>
            <a:pPr marL="839788" lvl="1" indent="-495300" algn="l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AutoNum type="alphaLcParenR"/>
            </a:pPr>
            <a:r>
              <a:rPr lang="en-US" sz="1600" b="0" i="0" dirty="0">
                <a:solidFill>
                  <a:schemeClr val="tx2"/>
                </a:solidFill>
                <a:latin typeface="Arial" charset="0"/>
              </a:rPr>
              <a:t>(I)  matches with (E), (II)  matches with (B), (III)  matches with (D)</a:t>
            </a:r>
          </a:p>
          <a:p>
            <a:pPr marL="571500" indent="-571500" algn="l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AutoNum type="alphaLcParenR"/>
            </a:pPr>
            <a:endParaRPr lang="en-US" sz="1200" b="0" i="0" dirty="0">
              <a:solidFill>
                <a:schemeClr val="tx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83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83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83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83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Systems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524000"/>
            <a:ext cx="7924800" cy="4785320"/>
          </a:xfrm>
        </p:spPr>
        <p:txBody>
          <a:bodyPr/>
          <a:lstStyle/>
          <a:p>
            <a:pPr algn="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A set of parts with interrelationships between parts organized to achieve a goal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1600" dirty="0" smtClean="0">
              <a:solidFill>
                <a:srgbClr val="801E69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1600" dirty="0" smtClean="0"/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1600" dirty="0" smtClean="0"/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1600" dirty="0" smtClean="0"/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1600" dirty="0" smtClean="0"/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1600" dirty="0" smtClean="0"/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1600" dirty="0" smtClean="0"/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1600" dirty="0" smtClean="0"/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1600" dirty="0" smtClean="0"/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1600" dirty="0" smtClean="0"/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	How systems grow up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Performance measure of Sub-systems must be linked to the performance measure of the total system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b="1" dirty="0" smtClean="0"/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2971800" y="5486400"/>
            <a:ext cx="2987675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sz="2400"/>
          </a:p>
          <a:p>
            <a:pPr eaLnBrk="0" hangingPunct="0"/>
            <a:endParaRPr lang="en-US" sz="2400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6545263" y="4754563"/>
            <a:ext cx="113665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Oval 9"/>
          <p:cNvSpPr>
            <a:spLocks noChangeArrowheads="1"/>
          </p:cNvSpPr>
          <p:nvPr/>
        </p:nvSpPr>
        <p:spPr bwMode="auto">
          <a:xfrm>
            <a:off x="2325688" y="3627438"/>
            <a:ext cx="274637" cy="274637"/>
          </a:xfrm>
          <a:prstGeom prst="ellipse">
            <a:avLst/>
          </a:prstGeom>
          <a:solidFill>
            <a:srgbClr val="00CC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Oval 10"/>
          <p:cNvSpPr>
            <a:spLocks noChangeArrowheads="1"/>
          </p:cNvSpPr>
          <p:nvPr/>
        </p:nvSpPr>
        <p:spPr bwMode="auto">
          <a:xfrm>
            <a:off x="3011488" y="3856038"/>
            <a:ext cx="274637" cy="274637"/>
          </a:xfrm>
          <a:prstGeom prst="ellipse">
            <a:avLst/>
          </a:prstGeom>
          <a:solidFill>
            <a:srgbClr val="00CC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Oval 11"/>
          <p:cNvSpPr>
            <a:spLocks noChangeArrowheads="1"/>
          </p:cNvSpPr>
          <p:nvPr/>
        </p:nvSpPr>
        <p:spPr bwMode="auto">
          <a:xfrm>
            <a:off x="3560763" y="3717925"/>
            <a:ext cx="273050" cy="274638"/>
          </a:xfrm>
          <a:prstGeom prst="ellipse">
            <a:avLst/>
          </a:prstGeom>
          <a:solidFill>
            <a:srgbClr val="00CC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Oval 12"/>
          <p:cNvSpPr>
            <a:spLocks noChangeArrowheads="1"/>
          </p:cNvSpPr>
          <p:nvPr/>
        </p:nvSpPr>
        <p:spPr bwMode="auto">
          <a:xfrm>
            <a:off x="3200400" y="3276600"/>
            <a:ext cx="274638" cy="274638"/>
          </a:xfrm>
          <a:prstGeom prst="ellipse">
            <a:avLst/>
          </a:prstGeom>
          <a:solidFill>
            <a:srgbClr val="00CC99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Line 13"/>
          <p:cNvSpPr>
            <a:spLocks noChangeShapeType="1"/>
          </p:cNvSpPr>
          <p:nvPr/>
        </p:nvSpPr>
        <p:spPr bwMode="auto">
          <a:xfrm>
            <a:off x="3422650" y="3535363"/>
            <a:ext cx="138113" cy="2286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Line 14"/>
          <p:cNvSpPr>
            <a:spLocks noChangeShapeType="1"/>
          </p:cNvSpPr>
          <p:nvPr/>
        </p:nvSpPr>
        <p:spPr bwMode="auto">
          <a:xfrm flipH="1">
            <a:off x="3124200" y="3505200"/>
            <a:ext cx="138113" cy="3667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Line 15"/>
          <p:cNvSpPr>
            <a:spLocks noChangeShapeType="1"/>
          </p:cNvSpPr>
          <p:nvPr/>
        </p:nvSpPr>
        <p:spPr bwMode="auto">
          <a:xfrm flipH="1">
            <a:off x="2590800" y="3429000"/>
            <a:ext cx="593725" cy="273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6248400" y="4114800"/>
            <a:ext cx="1509713" cy="868363"/>
            <a:chOff x="3504" y="3120"/>
            <a:chExt cx="1584" cy="912"/>
          </a:xfrm>
        </p:grpSpPr>
        <p:grpSp>
          <p:nvGrpSpPr>
            <p:cNvPr id="9242" name="Group 17"/>
            <p:cNvGrpSpPr>
              <a:grpSpLocks/>
            </p:cNvGrpSpPr>
            <p:nvPr/>
          </p:nvGrpSpPr>
          <p:grpSpPr bwMode="auto">
            <a:xfrm>
              <a:off x="3504" y="3120"/>
              <a:ext cx="1584" cy="912"/>
              <a:chOff x="0" y="2208"/>
              <a:chExt cx="1584" cy="912"/>
            </a:xfrm>
          </p:grpSpPr>
          <p:grpSp>
            <p:nvGrpSpPr>
              <p:cNvPr id="9246" name="Group 18"/>
              <p:cNvGrpSpPr>
                <a:grpSpLocks/>
              </p:cNvGrpSpPr>
              <p:nvPr/>
            </p:nvGrpSpPr>
            <p:grpSpPr bwMode="auto">
              <a:xfrm>
                <a:off x="0" y="2208"/>
                <a:ext cx="1584" cy="912"/>
                <a:chOff x="672" y="2256"/>
                <a:chExt cx="1584" cy="912"/>
              </a:xfrm>
            </p:grpSpPr>
            <p:sp>
              <p:nvSpPr>
                <p:cNvPr id="9250" name="Oval 19"/>
                <p:cNvSpPr>
                  <a:spLocks noChangeArrowheads="1"/>
                </p:cNvSpPr>
                <p:nvPr/>
              </p:nvSpPr>
              <p:spPr bwMode="auto">
                <a:xfrm>
                  <a:off x="672" y="2640"/>
                  <a:ext cx="288" cy="288"/>
                </a:xfrm>
                <a:prstGeom prst="ellipse">
                  <a:avLst/>
                </a:prstGeom>
                <a:solidFill>
                  <a:srgbClr val="00CC99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9251" name="Oval 20"/>
                <p:cNvSpPr>
                  <a:spLocks noChangeArrowheads="1"/>
                </p:cNvSpPr>
                <p:nvPr/>
              </p:nvSpPr>
              <p:spPr bwMode="auto">
                <a:xfrm>
                  <a:off x="1392" y="2880"/>
                  <a:ext cx="288" cy="288"/>
                </a:xfrm>
                <a:prstGeom prst="ellipse">
                  <a:avLst/>
                </a:prstGeom>
                <a:solidFill>
                  <a:srgbClr val="00CC99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9252" name="Oval 21"/>
                <p:cNvSpPr>
                  <a:spLocks noChangeArrowheads="1"/>
                </p:cNvSpPr>
                <p:nvPr/>
              </p:nvSpPr>
              <p:spPr bwMode="auto">
                <a:xfrm>
                  <a:off x="1968" y="2736"/>
                  <a:ext cx="288" cy="288"/>
                </a:xfrm>
                <a:prstGeom prst="ellipse">
                  <a:avLst/>
                </a:prstGeom>
                <a:solidFill>
                  <a:srgbClr val="00CC99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9253" name="Oval 22"/>
                <p:cNvSpPr>
                  <a:spLocks noChangeArrowheads="1"/>
                </p:cNvSpPr>
                <p:nvPr/>
              </p:nvSpPr>
              <p:spPr bwMode="auto">
                <a:xfrm>
                  <a:off x="1584" y="2256"/>
                  <a:ext cx="288" cy="288"/>
                </a:xfrm>
                <a:prstGeom prst="ellipse">
                  <a:avLst/>
                </a:prstGeom>
                <a:solidFill>
                  <a:srgbClr val="00CC99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9247" name="Line 23"/>
              <p:cNvSpPr>
                <a:spLocks noChangeShapeType="1"/>
              </p:cNvSpPr>
              <p:nvPr/>
            </p:nvSpPr>
            <p:spPr bwMode="auto">
              <a:xfrm>
                <a:off x="1152" y="2496"/>
                <a:ext cx="144" cy="2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9248" name="Line 24"/>
              <p:cNvSpPr>
                <a:spLocks noChangeShapeType="1"/>
              </p:cNvSpPr>
              <p:nvPr/>
            </p:nvSpPr>
            <p:spPr bwMode="auto">
              <a:xfrm flipH="1">
                <a:off x="864" y="2448"/>
                <a:ext cx="144" cy="38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9249" name="Line 25"/>
              <p:cNvSpPr>
                <a:spLocks noChangeShapeType="1"/>
              </p:cNvSpPr>
              <p:nvPr/>
            </p:nvSpPr>
            <p:spPr bwMode="auto">
              <a:xfrm flipH="1">
                <a:off x="288" y="2400"/>
                <a:ext cx="624" cy="2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9243" name="Line 26"/>
            <p:cNvSpPr>
              <a:spLocks noChangeShapeType="1"/>
            </p:cNvSpPr>
            <p:nvPr/>
          </p:nvSpPr>
          <p:spPr bwMode="auto">
            <a:xfrm>
              <a:off x="3792" y="3744"/>
              <a:ext cx="384" cy="1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244" name="Line 27"/>
            <p:cNvSpPr>
              <a:spLocks noChangeShapeType="1"/>
            </p:cNvSpPr>
            <p:nvPr/>
          </p:nvSpPr>
          <p:spPr bwMode="auto">
            <a:xfrm flipV="1">
              <a:off x="4512" y="3840"/>
              <a:ext cx="288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245" name="Line 28"/>
            <p:cNvSpPr>
              <a:spLocks noChangeShapeType="1"/>
            </p:cNvSpPr>
            <p:nvPr/>
          </p:nvSpPr>
          <p:spPr bwMode="auto">
            <a:xfrm>
              <a:off x="3840" y="3648"/>
              <a:ext cx="960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4267200" y="2819400"/>
            <a:ext cx="2012950" cy="868363"/>
            <a:chOff x="2544" y="2016"/>
            <a:chExt cx="2112" cy="912"/>
          </a:xfrm>
        </p:grpSpPr>
        <p:grpSp>
          <p:nvGrpSpPr>
            <p:cNvPr id="9231" name="Group 30"/>
            <p:cNvGrpSpPr>
              <a:grpSpLocks/>
            </p:cNvGrpSpPr>
            <p:nvPr/>
          </p:nvGrpSpPr>
          <p:grpSpPr bwMode="auto">
            <a:xfrm>
              <a:off x="2544" y="2016"/>
              <a:ext cx="1584" cy="912"/>
              <a:chOff x="0" y="2208"/>
              <a:chExt cx="1584" cy="912"/>
            </a:xfrm>
          </p:grpSpPr>
          <p:grpSp>
            <p:nvGrpSpPr>
              <p:cNvPr id="9234" name="Group 31"/>
              <p:cNvGrpSpPr>
                <a:grpSpLocks/>
              </p:cNvGrpSpPr>
              <p:nvPr/>
            </p:nvGrpSpPr>
            <p:grpSpPr bwMode="auto">
              <a:xfrm>
                <a:off x="0" y="2208"/>
                <a:ext cx="1584" cy="912"/>
                <a:chOff x="672" y="2256"/>
                <a:chExt cx="1584" cy="912"/>
              </a:xfrm>
            </p:grpSpPr>
            <p:sp>
              <p:nvSpPr>
                <p:cNvPr id="9238" name="Oval 32"/>
                <p:cNvSpPr>
                  <a:spLocks noChangeArrowheads="1"/>
                </p:cNvSpPr>
                <p:nvPr/>
              </p:nvSpPr>
              <p:spPr bwMode="auto">
                <a:xfrm>
                  <a:off x="672" y="2640"/>
                  <a:ext cx="288" cy="288"/>
                </a:xfrm>
                <a:prstGeom prst="ellipse">
                  <a:avLst/>
                </a:prstGeom>
                <a:solidFill>
                  <a:srgbClr val="00CC99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9239" name="Oval 33"/>
                <p:cNvSpPr>
                  <a:spLocks noChangeArrowheads="1"/>
                </p:cNvSpPr>
                <p:nvPr/>
              </p:nvSpPr>
              <p:spPr bwMode="auto">
                <a:xfrm>
                  <a:off x="1392" y="2880"/>
                  <a:ext cx="288" cy="288"/>
                </a:xfrm>
                <a:prstGeom prst="ellipse">
                  <a:avLst/>
                </a:prstGeom>
                <a:solidFill>
                  <a:srgbClr val="00CC99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9240" name="Oval 34"/>
                <p:cNvSpPr>
                  <a:spLocks noChangeArrowheads="1"/>
                </p:cNvSpPr>
                <p:nvPr/>
              </p:nvSpPr>
              <p:spPr bwMode="auto">
                <a:xfrm>
                  <a:off x="1968" y="2736"/>
                  <a:ext cx="288" cy="288"/>
                </a:xfrm>
                <a:prstGeom prst="ellipse">
                  <a:avLst/>
                </a:prstGeom>
                <a:solidFill>
                  <a:srgbClr val="00CC99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9241" name="Oval 35"/>
                <p:cNvSpPr>
                  <a:spLocks noChangeArrowheads="1"/>
                </p:cNvSpPr>
                <p:nvPr/>
              </p:nvSpPr>
              <p:spPr bwMode="auto">
                <a:xfrm>
                  <a:off x="1584" y="2256"/>
                  <a:ext cx="288" cy="288"/>
                </a:xfrm>
                <a:prstGeom prst="ellipse">
                  <a:avLst/>
                </a:prstGeom>
                <a:solidFill>
                  <a:srgbClr val="00CC99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9235" name="Line 36"/>
              <p:cNvSpPr>
                <a:spLocks noChangeShapeType="1"/>
              </p:cNvSpPr>
              <p:nvPr/>
            </p:nvSpPr>
            <p:spPr bwMode="auto">
              <a:xfrm>
                <a:off x="1152" y="2496"/>
                <a:ext cx="144" cy="2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9236" name="Line 37"/>
              <p:cNvSpPr>
                <a:spLocks noChangeShapeType="1"/>
              </p:cNvSpPr>
              <p:nvPr/>
            </p:nvSpPr>
            <p:spPr bwMode="auto">
              <a:xfrm flipH="1">
                <a:off x="864" y="2448"/>
                <a:ext cx="144" cy="38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9237" name="Line 38"/>
              <p:cNvSpPr>
                <a:spLocks noChangeShapeType="1"/>
              </p:cNvSpPr>
              <p:nvPr/>
            </p:nvSpPr>
            <p:spPr bwMode="auto">
              <a:xfrm flipH="1">
                <a:off x="288" y="2400"/>
                <a:ext cx="624" cy="2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9232" name="Oval 39"/>
            <p:cNvSpPr>
              <a:spLocks noChangeArrowheads="1"/>
            </p:cNvSpPr>
            <p:nvPr/>
          </p:nvSpPr>
          <p:spPr bwMode="auto">
            <a:xfrm>
              <a:off x="4368" y="2256"/>
              <a:ext cx="288" cy="288"/>
            </a:xfrm>
            <a:prstGeom prst="ellipse">
              <a:avLst/>
            </a:prstGeom>
            <a:solidFill>
              <a:srgbClr val="00CC99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233" name="Line 40"/>
            <p:cNvSpPr>
              <a:spLocks noChangeShapeType="1"/>
            </p:cNvSpPr>
            <p:nvPr/>
          </p:nvSpPr>
          <p:spPr bwMode="auto">
            <a:xfrm>
              <a:off x="3744" y="2160"/>
              <a:ext cx="624" cy="1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99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99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Systems approach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4338" y="1438275"/>
            <a:ext cx="4085654" cy="2170745"/>
          </a:xfrm>
        </p:spPr>
        <p:txBody>
          <a:bodyPr/>
          <a:lstStyle/>
          <a:p>
            <a:pPr marL="0" lvl="2" indent="0" eaLnBrk="1" hangingPunct="1">
              <a:buClr>
                <a:schemeClr val="tx2"/>
              </a:buClr>
              <a:buSzPct val="85000"/>
              <a:buFontTx/>
              <a:buNone/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Systems approach and</a:t>
            </a:r>
          </a:p>
          <a:p>
            <a:pPr marL="457200" lvl="3" indent="0" eaLnBrk="1" hangingPunct="1">
              <a:buClr>
                <a:schemeClr val="accent4"/>
              </a:buClr>
              <a:buSzPct val="85000"/>
              <a:buFont typeface="Wingdings" pitchFamily="2" charset="2"/>
              <a:buChar char="v"/>
              <a:defRPr/>
            </a:pPr>
            <a:r>
              <a:rPr lang="en-US" sz="2600" dirty="0" smtClean="0">
                <a:solidFill>
                  <a:srgbClr val="002060"/>
                </a:solidFill>
              </a:rPr>
              <a:t>Sales</a:t>
            </a:r>
          </a:p>
          <a:p>
            <a:pPr marL="457200" lvl="3" indent="0" eaLnBrk="1" hangingPunct="1">
              <a:buClr>
                <a:schemeClr val="accent4"/>
              </a:buClr>
              <a:buSzPct val="85000"/>
              <a:buFont typeface="Wingdings" pitchFamily="2" charset="2"/>
              <a:buChar char="v"/>
              <a:defRPr/>
            </a:pPr>
            <a:r>
              <a:rPr lang="en-US" sz="2600" dirty="0" smtClean="0">
                <a:solidFill>
                  <a:srgbClr val="002060"/>
                </a:solidFill>
              </a:rPr>
              <a:t>Purchasing</a:t>
            </a:r>
          </a:p>
          <a:p>
            <a:pPr marL="457200" lvl="3" indent="0" eaLnBrk="1" hangingPunct="1">
              <a:buClr>
                <a:schemeClr val="accent4"/>
              </a:buClr>
              <a:buSzPct val="85000"/>
              <a:buFont typeface="Wingdings" pitchFamily="2" charset="2"/>
              <a:buChar char="v"/>
              <a:defRPr/>
            </a:pPr>
            <a:r>
              <a:rPr lang="en-US" sz="2600" dirty="0" smtClean="0">
                <a:solidFill>
                  <a:srgbClr val="002060"/>
                </a:solidFill>
              </a:rPr>
              <a:t>Production</a:t>
            </a:r>
          </a:p>
          <a:p>
            <a:pPr eaLnBrk="1" hangingPunct="1">
              <a:defRPr/>
            </a:pPr>
            <a:endParaRPr lang="en-US" sz="2800" dirty="0" smtClean="0">
              <a:solidFill>
                <a:srgbClr val="0079A4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95536" y="3681028"/>
            <a:ext cx="4085654" cy="2268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Link Performance of the subsystems to the performance of the total system.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 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79A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Schematic Representation of the Process (Flow Charts)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076056" y="4905164"/>
            <a:ext cx="1995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(Prior to 1999)</a:t>
            </a:r>
          </a:p>
        </p:txBody>
      </p:sp>
      <p:grpSp>
        <p:nvGrpSpPr>
          <p:cNvPr id="10244" name="Group 26"/>
          <p:cNvGrpSpPr>
            <a:grpSpLocks/>
          </p:cNvGrpSpPr>
          <p:nvPr/>
        </p:nvGrpSpPr>
        <p:grpSpPr bwMode="auto">
          <a:xfrm>
            <a:off x="1106488" y="1773238"/>
            <a:ext cx="6858000" cy="2133600"/>
            <a:chOff x="1600200" y="2438400"/>
            <a:chExt cx="6858000" cy="2133600"/>
          </a:xfrm>
        </p:grpSpPr>
        <p:sp>
          <p:nvSpPr>
            <p:cNvPr id="10254" name="AutoShape 4"/>
            <p:cNvSpPr>
              <a:spLocks noChangeArrowheads="1"/>
            </p:cNvSpPr>
            <p:nvPr/>
          </p:nvSpPr>
          <p:spPr bwMode="auto">
            <a:xfrm>
              <a:off x="1600200" y="3581400"/>
              <a:ext cx="1143000" cy="914400"/>
            </a:xfrm>
            <a:prstGeom prst="flowChartMerg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Raw</a:t>
              </a:r>
            </a:p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Material</a:t>
              </a:r>
            </a:p>
          </p:txBody>
        </p:sp>
        <p:sp>
          <p:nvSpPr>
            <p:cNvPr id="10255" name="AutoShape 5"/>
            <p:cNvSpPr>
              <a:spLocks noChangeArrowheads="1"/>
            </p:cNvSpPr>
            <p:nvPr/>
          </p:nvSpPr>
          <p:spPr bwMode="auto">
            <a:xfrm>
              <a:off x="3276600" y="3733800"/>
              <a:ext cx="990600" cy="609600"/>
            </a:xfrm>
            <a:prstGeom prst="flowChart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Cook</a:t>
              </a:r>
            </a:p>
          </p:txBody>
        </p:sp>
        <p:sp>
          <p:nvSpPr>
            <p:cNvPr id="10256" name="AutoShape 6"/>
            <p:cNvSpPr>
              <a:spLocks noChangeArrowheads="1"/>
            </p:cNvSpPr>
            <p:nvPr/>
          </p:nvSpPr>
          <p:spPr bwMode="auto">
            <a:xfrm>
              <a:off x="6019800" y="3657600"/>
              <a:ext cx="1143000" cy="914400"/>
            </a:xfrm>
            <a:prstGeom prst="flowChartMerg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Finished </a:t>
              </a:r>
            </a:p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Goods</a:t>
              </a:r>
            </a:p>
          </p:txBody>
        </p:sp>
        <p:sp>
          <p:nvSpPr>
            <p:cNvPr id="10257" name="AutoShape 7"/>
            <p:cNvSpPr>
              <a:spLocks noChangeArrowheads="1"/>
            </p:cNvSpPr>
            <p:nvPr/>
          </p:nvSpPr>
          <p:spPr bwMode="auto">
            <a:xfrm>
              <a:off x="4648200" y="3733800"/>
              <a:ext cx="990600" cy="609600"/>
            </a:xfrm>
            <a:prstGeom prst="flowChart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Assemble</a:t>
              </a:r>
            </a:p>
          </p:txBody>
        </p:sp>
        <p:sp>
          <p:nvSpPr>
            <p:cNvPr id="10258" name="AutoShape 8"/>
            <p:cNvSpPr>
              <a:spLocks noChangeArrowheads="1"/>
            </p:cNvSpPr>
            <p:nvPr/>
          </p:nvSpPr>
          <p:spPr bwMode="auto">
            <a:xfrm>
              <a:off x="7467600" y="3733800"/>
              <a:ext cx="990600" cy="609600"/>
            </a:xfrm>
            <a:prstGeom prst="flowChart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Deliver</a:t>
              </a:r>
            </a:p>
          </p:txBody>
        </p:sp>
        <p:sp>
          <p:nvSpPr>
            <p:cNvPr id="10259" name="AutoShape 9"/>
            <p:cNvSpPr>
              <a:spLocks noChangeArrowheads="1"/>
            </p:cNvSpPr>
            <p:nvPr/>
          </p:nvSpPr>
          <p:spPr bwMode="auto">
            <a:xfrm>
              <a:off x="7467600" y="2438400"/>
              <a:ext cx="990600" cy="609600"/>
            </a:xfrm>
            <a:prstGeom prst="flowChart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Customer </a:t>
              </a:r>
            </a:p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places order</a:t>
              </a:r>
            </a:p>
          </p:txBody>
        </p:sp>
        <p:sp>
          <p:nvSpPr>
            <p:cNvPr id="10260" name="Line 10"/>
            <p:cNvSpPr>
              <a:spLocks noChangeShapeType="1"/>
            </p:cNvSpPr>
            <p:nvPr/>
          </p:nvSpPr>
          <p:spPr bwMode="auto">
            <a:xfrm>
              <a:off x="2819400" y="4038600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61" name="Line 11"/>
            <p:cNvSpPr>
              <a:spLocks noChangeShapeType="1"/>
            </p:cNvSpPr>
            <p:nvPr/>
          </p:nvSpPr>
          <p:spPr bwMode="auto">
            <a:xfrm>
              <a:off x="4343400" y="4038600"/>
              <a:ext cx="15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62" name="Line 12"/>
            <p:cNvSpPr>
              <a:spLocks noChangeShapeType="1"/>
            </p:cNvSpPr>
            <p:nvPr/>
          </p:nvSpPr>
          <p:spPr bwMode="auto">
            <a:xfrm>
              <a:off x="5867400" y="4038600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63" name="Line 13"/>
            <p:cNvSpPr>
              <a:spLocks noChangeShapeType="1"/>
            </p:cNvSpPr>
            <p:nvPr/>
          </p:nvSpPr>
          <p:spPr bwMode="auto">
            <a:xfrm>
              <a:off x="7086600" y="4038600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64" name="Line 14"/>
            <p:cNvSpPr>
              <a:spLocks noChangeShapeType="1"/>
            </p:cNvSpPr>
            <p:nvPr/>
          </p:nvSpPr>
          <p:spPr bwMode="auto">
            <a:xfrm>
              <a:off x="7924800" y="320040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0245" name="Text Box 15"/>
          <p:cNvSpPr txBox="1">
            <a:spLocks noChangeArrowheads="1"/>
          </p:cNvSpPr>
          <p:nvPr/>
        </p:nvSpPr>
        <p:spPr bwMode="auto">
          <a:xfrm>
            <a:off x="4154488" y="4516438"/>
            <a:ext cx="38827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Mc Donald's make-to-stock system.</a:t>
            </a:r>
            <a:endParaRPr lang="en-US" dirty="0"/>
          </a:p>
        </p:txBody>
      </p:sp>
      <p:sp>
        <p:nvSpPr>
          <p:cNvPr id="10246" name="Rectangle 16"/>
          <p:cNvSpPr>
            <a:spLocks noChangeArrowheads="1"/>
          </p:cNvSpPr>
          <p:nvPr/>
        </p:nvSpPr>
        <p:spPr bwMode="auto">
          <a:xfrm>
            <a:off x="725488" y="4287838"/>
            <a:ext cx="381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Text Box 17"/>
          <p:cNvSpPr txBox="1">
            <a:spLocks noChangeArrowheads="1"/>
          </p:cNvSpPr>
          <p:nvPr/>
        </p:nvSpPr>
        <p:spPr bwMode="auto">
          <a:xfrm>
            <a:off x="1144588" y="4287838"/>
            <a:ext cx="1181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Activity</a:t>
            </a:r>
          </a:p>
        </p:txBody>
      </p:sp>
      <p:sp>
        <p:nvSpPr>
          <p:cNvPr id="10248" name="AutoShape 18"/>
          <p:cNvSpPr>
            <a:spLocks noChangeArrowheads="1"/>
          </p:cNvSpPr>
          <p:nvPr/>
        </p:nvSpPr>
        <p:spPr bwMode="auto">
          <a:xfrm>
            <a:off x="649288" y="4897438"/>
            <a:ext cx="533400" cy="533400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Text Box 19"/>
          <p:cNvSpPr txBox="1">
            <a:spLocks noChangeArrowheads="1"/>
          </p:cNvSpPr>
          <p:nvPr/>
        </p:nvSpPr>
        <p:spPr bwMode="auto">
          <a:xfrm>
            <a:off x="1168400" y="4973638"/>
            <a:ext cx="1266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Decision</a:t>
            </a:r>
          </a:p>
        </p:txBody>
      </p:sp>
      <p:sp>
        <p:nvSpPr>
          <p:cNvPr id="10250" name="AutoShape 20"/>
          <p:cNvSpPr>
            <a:spLocks noChangeArrowheads="1"/>
          </p:cNvSpPr>
          <p:nvPr/>
        </p:nvSpPr>
        <p:spPr bwMode="auto">
          <a:xfrm rot="10800000">
            <a:off x="2401888" y="4287838"/>
            <a:ext cx="533400" cy="457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1" name="Text Box 21"/>
          <p:cNvSpPr txBox="1">
            <a:spLocks noChangeArrowheads="1"/>
          </p:cNvSpPr>
          <p:nvPr/>
        </p:nvSpPr>
        <p:spPr bwMode="auto">
          <a:xfrm>
            <a:off x="2897188" y="4287838"/>
            <a:ext cx="1114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Storage</a:t>
            </a:r>
          </a:p>
        </p:txBody>
      </p:sp>
      <p:sp>
        <p:nvSpPr>
          <p:cNvPr id="10252" name="Line 22"/>
          <p:cNvSpPr>
            <a:spLocks noChangeShapeType="1"/>
          </p:cNvSpPr>
          <p:nvPr/>
        </p:nvSpPr>
        <p:spPr bwMode="auto">
          <a:xfrm>
            <a:off x="2554288" y="520223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253" name="Text Box 23"/>
          <p:cNvSpPr txBox="1">
            <a:spLocks noChangeArrowheads="1"/>
          </p:cNvSpPr>
          <p:nvPr/>
        </p:nvSpPr>
        <p:spPr bwMode="auto">
          <a:xfrm>
            <a:off x="2859088" y="4973638"/>
            <a:ext cx="811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Flow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Value Stream Mapping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338" y="1438275"/>
            <a:ext cx="8442138" cy="5159375"/>
          </a:xfrm>
        </p:spPr>
        <p:txBody>
          <a:bodyPr/>
          <a:lstStyle/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>
                <a:solidFill>
                  <a:srgbClr val="1D4087"/>
                </a:solidFill>
              </a:rPr>
              <a:t>There are several key areas of concern in any product flow. 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>
                <a:solidFill>
                  <a:srgbClr val="1D4087"/>
                </a:solidFill>
              </a:rPr>
              <a:t>Points where processing times are large.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>
                <a:solidFill>
                  <a:srgbClr val="1D4087"/>
                </a:solidFill>
              </a:rPr>
              <a:t>Activities that contains physical constraints – material or capacity constraints.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>
                <a:solidFill>
                  <a:srgbClr val="1D4087"/>
                </a:solidFill>
              </a:rPr>
              <a:t>Points where there is a high degree of resource sharing. When the same resource is required to process a variety of products.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>
                <a:solidFill>
                  <a:srgbClr val="1D4087"/>
                </a:solidFill>
              </a:rPr>
              <a:t>Divergence points where common materials are transformed into different product streams.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>
                <a:solidFill>
                  <a:srgbClr val="1D4087"/>
                </a:solidFill>
              </a:rPr>
              <a:t>Convergence points where multiple materials must come together.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 smtClean="0">
                <a:solidFill>
                  <a:srgbClr val="1D4087"/>
                </a:solidFill>
              </a:rPr>
              <a:t>Points of excessive variation.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Make to Stock vs. Make to Order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1D4087"/>
                </a:solidFill>
              </a:rPr>
              <a:t>Will different companies intentionally choose different processes to accomplish the same goal? </a:t>
            </a:r>
          </a:p>
          <a:p>
            <a:pPr lvl="1" eaLnBrk="1" hangingPunct="1"/>
            <a:r>
              <a:rPr lang="en-US" dirty="0" smtClean="0">
                <a:solidFill>
                  <a:srgbClr val="1D4087"/>
                </a:solidFill>
              </a:rPr>
              <a:t>in McDonald</a:t>
            </a:r>
          </a:p>
          <a:p>
            <a:pPr lvl="1" eaLnBrk="1" hangingPunct="1"/>
            <a:r>
              <a:rPr lang="en-US" dirty="0" smtClean="0">
                <a:solidFill>
                  <a:srgbClr val="1D4087"/>
                </a:solidFill>
              </a:rPr>
              <a:t>in In &amp; Out</a:t>
            </a:r>
          </a:p>
          <a:p>
            <a:pPr lvl="1" eaLnBrk="1" hangingPunct="1"/>
            <a:endParaRPr lang="en-US" dirty="0" smtClean="0">
              <a:solidFill>
                <a:srgbClr val="1D4087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1D4087"/>
                </a:solidFill>
              </a:rPr>
              <a:t>Process Evaluation</a:t>
            </a:r>
          </a:p>
          <a:p>
            <a:pPr lvl="1" eaLnBrk="1" hangingPunct="1"/>
            <a:r>
              <a:rPr lang="en-US" dirty="0" smtClean="0">
                <a:solidFill>
                  <a:srgbClr val="1D4087"/>
                </a:solidFill>
              </a:rPr>
              <a:t>Different processes lead to different advantages and disadvantages. </a:t>
            </a:r>
          </a:p>
          <a:p>
            <a:pPr lvl="1" eaLnBrk="1" hangingPunct="1"/>
            <a:endParaRPr lang="en-US" dirty="0" smtClean="0">
              <a:solidFill>
                <a:srgbClr val="1D4087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1D4087"/>
                </a:solidFill>
              </a:rPr>
              <a:t>Is there a simply better process, i.e., no trade-offs?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Analysis of Tradeoffs</a:t>
            </a:r>
          </a:p>
        </p:txBody>
      </p:sp>
      <p:sp>
        <p:nvSpPr>
          <p:cNvPr id="34820" name="AutoShape 4"/>
          <p:cNvSpPr>
            <a:spLocks noGrp="1" noChangeArrowheads="1"/>
          </p:cNvSpPr>
          <p:nvPr>
            <p:ph type="body" idx="1"/>
          </p:nvPr>
        </p:nvSpPr>
        <p:spPr>
          <a:xfrm>
            <a:off x="2667000" y="1447800"/>
            <a:ext cx="4343400" cy="274320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BE2BB"/>
              </a:gs>
              <a:gs pos="100000">
                <a:srgbClr val="F9CF8E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206FB1"/>
            </a:solidFill>
          </a:ln>
        </p:spPr>
        <p:txBody>
          <a:bodyPr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sz="2000" b="1" smtClean="0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3600" b="1" smtClean="0"/>
              <a:t>Tradeoffs</a:t>
            </a: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1222375" y="5089525"/>
            <a:ext cx="6932613" cy="588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3200"/>
              <a:t>What are the pros and cons of models?</a:t>
            </a:r>
          </a:p>
        </p:txBody>
      </p:sp>
      <p:sp>
        <p:nvSpPr>
          <p:cNvPr id="34822" name="Freeform 6"/>
          <p:cNvSpPr>
            <a:spLocks/>
          </p:cNvSpPr>
          <p:nvPr/>
        </p:nvSpPr>
        <p:spPr bwMode="auto">
          <a:xfrm>
            <a:off x="685800" y="4876800"/>
            <a:ext cx="8018463" cy="1312863"/>
          </a:xfrm>
          <a:custGeom>
            <a:avLst/>
            <a:gdLst>
              <a:gd name="T0" fmla="*/ 2147483647 w 5051"/>
              <a:gd name="T1" fmla="*/ 2147483647 h 827"/>
              <a:gd name="T2" fmla="*/ 2147483647 w 5051"/>
              <a:gd name="T3" fmla="*/ 2147483647 h 827"/>
              <a:gd name="T4" fmla="*/ 2147483647 w 5051"/>
              <a:gd name="T5" fmla="*/ 2147483647 h 827"/>
              <a:gd name="T6" fmla="*/ 2147483647 w 5051"/>
              <a:gd name="T7" fmla="*/ 2147483647 h 827"/>
              <a:gd name="T8" fmla="*/ 2147483647 w 5051"/>
              <a:gd name="T9" fmla="*/ 2147483647 h 827"/>
              <a:gd name="T10" fmla="*/ 2147483647 w 5051"/>
              <a:gd name="T11" fmla="*/ 2147483647 h 827"/>
              <a:gd name="T12" fmla="*/ 2147483647 w 5051"/>
              <a:gd name="T13" fmla="*/ 2147483647 h 827"/>
              <a:gd name="T14" fmla="*/ 2147483647 w 5051"/>
              <a:gd name="T15" fmla="*/ 2147483647 h 827"/>
              <a:gd name="T16" fmla="*/ 2147483647 w 5051"/>
              <a:gd name="T17" fmla="*/ 2147483647 h 827"/>
              <a:gd name="T18" fmla="*/ 2147483647 w 5051"/>
              <a:gd name="T19" fmla="*/ 2147483647 h 827"/>
              <a:gd name="T20" fmla="*/ 2147483647 w 5051"/>
              <a:gd name="T21" fmla="*/ 2147483647 h 827"/>
              <a:gd name="T22" fmla="*/ 2147483647 w 5051"/>
              <a:gd name="T23" fmla="*/ 2147483647 h 827"/>
              <a:gd name="T24" fmla="*/ 2147483647 w 5051"/>
              <a:gd name="T25" fmla="*/ 0 h 827"/>
              <a:gd name="T26" fmla="*/ 2147483647 w 5051"/>
              <a:gd name="T27" fmla="*/ 2147483647 h 827"/>
              <a:gd name="T28" fmla="*/ 2147483647 w 5051"/>
              <a:gd name="T29" fmla="*/ 2147483647 h 827"/>
              <a:gd name="T30" fmla="*/ 2147483647 w 5051"/>
              <a:gd name="T31" fmla="*/ 2147483647 h 827"/>
              <a:gd name="T32" fmla="*/ 2147483647 w 5051"/>
              <a:gd name="T33" fmla="*/ 2147483647 h 827"/>
              <a:gd name="T34" fmla="*/ 2147483647 w 5051"/>
              <a:gd name="T35" fmla="*/ 2147483647 h 827"/>
              <a:gd name="T36" fmla="*/ 2147483647 w 5051"/>
              <a:gd name="T37" fmla="*/ 2147483647 h 827"/>
              <a:gd name="T38" fmla="*/ 2147483647 w 5051"/>
              <a:gd name="T39" fmla="*/ 2147483647 h 827"/>
              <a:gd name="T40" fmla="*/ 2147483647 w 5051"/>
              <a:gd name="T41" fmla="*/ 2147483647 h 827"/>
              <a:gd name="T42" fmla="*/ 2147483647 w 5051"/>
              <a:gd name="T43" fmla="*/ 2147483647 h 827"/>
              <a:gd name="T44" fmla="*/ 2147483647 w 5051"/>
              <a:gd name="T45" fmla="*/ 2147483647 h 827"/>
              <a:gd name="T46" fmla="*/ 2147483647 w 5051"/>
              <a:gd name="T47" fmla="*/ 2147483647 h 827"/>
              <a:gd name="T48" fmla="*/ 2147483647 w 5051"/>
              <a:gd name="T49" fmla="*/ 2147483647 h 827"/>
              <a:gd name="T50" fmla="*/ 2147483647 w 5051"/>
              <a:gd name="T51" fmla="*/ 2147483647 h 827"/>
              <a:gd name="T52" fmla="*/ 2147483647 w 5051"/>
              <a:gd name="T53" fmla="*/ 2147483647 h 827"/>
              <a:gd name="T54" fmla="*/ 2147483647 w 5051"/>
              <a:gd name="T55" fmla="*/ 2147483647 h 827"/>
              <a:gd name="T56" fmla="*/ 2147483647 w 5051"/>
              <a:gd name="T57" fmla="*/ 2147483647 h 827"/>
              <a:gd name="T58" fmla="*/ 2147483647 w 5051"/>
              <a:gd name="T59" fmla="*/ 2147483647 h 827"/>
              <a:gd name="T60" fmla="*/ 2147483647 w 5051"/>
              <a:gd name="T61" fmla="*/ 2147483647 h 827"/>
              <a:gd name="T62" fmla="*/ 2147483647 w 5051"/>
              <a:gd name="T63" fmla="*/ 2147483647 h 827"/>
              <a:gd name="T64" fmla="*/ 2147483647 w 5051"/>
              <a:gd name="T65" fmla="*/ 2147483647 h 827"/>
              <a:gd name="T66" fmla="*/ 2147483647 w 5051"/>
              <a:gd name="T67" fmla="*/ 2147483647 h 827"/>
              <a:gd name="T68" fmla="*/ 2147483647 w 5051"/>
              <a:gd name="T69" fmla="*/ 2147483647 h 827"/>
              <a:gd name="T70" fmla="*/ 2147483647 w 5051"/>
              <a:gd name="T71" fmla="*/ 2147483647 h 827"/>
              <a:gd name="T72" fmla="*/ 2147483647 w 5051"/>
              <a:gd name="T73" fmla="*/ 2147483647 h 827"/>
              <a:gd name="T74" fmla="*/ 2147483647 w 5051"/>
              <a:gd name="T75" fmla="*/ 2147483647 h 827"/>
              <a:gd name="T76" fmla="*/ 2147483647 w 5051"/>
              <a:gd name="T77" fmla="*/ 2147483647 h 827"/>
              <a:gd name="T78" fmla="*/ 2147483647 w 5051"/>
              <a:gd name="T79" fmla="*/ 2147483647 h 827"/>
              <a:gd name="T80" fmla="*/ 2147483647 w 5051"/>
              <a:gd name="T81" fmla="*/ 2147483647 h 827"/>
              <a:gd name="T82" fmla="*/ 2147483647 w 5051"/>
              <a:gd name="T83" fmla="*/ 2147483647 h 827"/>
              <a:gd name="T84" fmla="*/ 2147483647 w 5051"/>
              <a:gd name="T85" fmla="*/ 2147483647 h 827"/>
              <a:gd name="T86" fmla="*/ 2147483647 w 5051"/>
              <a:gd name="T87" fmla="*/ 2147483647 h 827"/>
              <a:gd name="T88" fmla="*/ 2147483647 w 5051"/>
              <a:gd name="T89" fmla="*/ 2147483647 h 827"/>
              <a:gd name="T90" fmla="*/ 2147483647 w 5051"/>
              <a:gd name="T91" fmla="*/ 2147483647 h 827"/>
              <a:gd name="T92" fmla="*/ 2147483647 w 5051"/>
              <a:gd name="T93" fmla="*/ 2147483647 h 827"/>
              <a:gd name="T94" fmla="*/ 2147483647 w 5051"/>
              <a:gd name="T95" fmla="*/ 2147483647 h 827"/>
              <a:gd name="T96" fmla="*/ 2147483647 w 5051"/>
              <a:gd name="T97" fmla="*/ 2147483647 h 827"/>
              <a:gd name="T98" fmla="*/ 2147483647 w 5051"/>
              <a:gd name="T99" fmla="*/ 2147483647 h 827"/>
              <a:gd name="T100" fmla="*/ 2147483647 w 5051"/>
              <a:gd name="T101" fmla="*/ 2147483647 h 827"/>
              <a:gd name="T102" fmla="*/ 2147483647 w 5051"/>
              <a:gd name="T103" fmla="*/ 2147483647 h 827"/>
              <a:gd name="T104" fmla="*/ 2147483647 w 5051"/>
              <a:gd name="T105" fmla="*/ 2147483647 h 827"/>
              <a:gd name="T106" fmla="*/ 2147483647 w 5051"/>
              <a:gd name="T107" fmla="*/ 2147483647 h 827"/>
              <a:gd name="T108" fmla="*/ 2147483647 w 5051"/>
              <a:gd name="T109" fmla="*/ 2147483647 h 827"/>
              <a:gd name="T110" fmla="*/ 2147483647 w 5051"/>
              <a:gd name="T111" fmla="*/ 2147483647 h 827"/>
              <a:gd name="T112" fmla="*/ 2147483647 w 5051"/>
              <a:gd name="T113" fmla="*/ 2147483647 h 827"/>
              <a:gd name="T114" fmla="*/ 2147483647 w 5051"/>
              <a:gd name="T115" fmla="*/ 2147483647 h 827"/>
              <a:gd name="T116" fmla="*/ 2147483647 w 5051"/>
              <a:gd name="T117" fmla="*/ 2147483647 h 82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051"/>
              <a:gd name="T178" fmla="*/ 0 h 827"/>
              <a:gd name="T179" fmla="*/ 5051 w 5051"/>
              <a:gd name="T180" fmla="*/ 827 h 82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051" h="827">
                <a:moveTo>
                  <a:pt x="4289" y="690"/>
                </a:moveTo>
                <a:lnTo>
                  <a:pt x="4372" y="688"/>
                </a:lnTo>
                <a:lnTo>
                  <a:pt x="4453" y="685"/>
                </a:lnTo>
                <a:lnTo>
                  <a:pt x="4530" y="680"/>
                </a:lnTo>
                <a:lnTo>
                  <a:pt x="4567" y="678"/>
                </a:lnTo>
                <a:lnTo>
                  <a:pt x="4603" y="675"/>
                </a:lnTo>
                <a:lnTo>
                  <a:pt x="4639" y="671"/>
                </a:lnTo>
                <a:lnTo>
                  <a:pt x="4673" y="669"/>
                </a:lnTo>
                <a:lnTo>
                  <a:pt x="4706" y="665"/>
                </a:lnTo>
                <a:lnTo>
                  <a:pt x="4736" y="661"/>
                </a:lnTo>
                <a:lnTo>
                  <a:pt x="4767" y="657"/>
                </a:lnTo>
                <a:lnTo>
                  <a:pt x="4796" y="652"/>
                </a:lnTo>
                <a:lnTo>
                  <a:pt x="4824" y="647"/>
                </a:lnTo>
                <a:lnTo>
                  <a:pt x="4850" y="642"/>
                </a:lnTo>
                <a:lnTo>
                  <a:pt x="4853" y="642"/>
                </a:lnTo>
                <a:lnTo>
                  <a:pt x="4878" y="637"/>
                </a:lnTo>
                <a:lnTo>
                  <a:pt x="4902" y="631"/>
                </a:lnTo>
                <a:lnTo>
                  <a:pt x="4923" y="626"/>
                </a:lnTo>
                <a:lnTo>
                  <a:pt x="4944" y="620"/>
                </a:lnTo>
                <a:lnTo>
                  <a:pt x="4962" y="614"/>
                </a:lnTo>
                <a:lnTo>
                  <a:pt x="4979" y="608"/>
                </a:lnTo>
                <a:lnTo>
                  <a:pt x="4994" y="602"/>
                </a:lnTo>
                <a:lnTo>
                  <a:pt x="5007" y="595"/>
                </a:lnTo>
                <a:lnTo>
                  <a:pt x="5019" y="589"/>
                </a:lnTo>
                <a:lnTo>
                  <a:pt x="5021" y="587"/>
                </a:lnTo>
                <a:lnTo>
                  <a:pt x="5030" y="580"/>
                </a:lnTo>
                <a:lnTo>
                  <a:pt x="5038" y="573"/>
                </a:lnTo>
                <a:lnTo>
                  <a:pt x="5043" y="568"/>
                </a:lnTo>
                <a:lnTo>
                  <a:pt x="5045" y="565"/>
                </a:lnTo>
                <a:lnTo>
                  <a:pt x="5048" y="558"/>
                </a:lnTo>
                <a:lnTo>
                  <a:pt x="5049" y="555"/>
                </a:lnTo>
                <a:lnTo>
                  <a:pt x="5050" y="548"/>
                </a:lnTo>
                <a:lnTo>
                  <a:pt x="5050" y="143"/>
                </a:lnTo>
                <a:lnTo>
                  <a:pt x="5049" y="136"/>
                </a:lnTo>
                <a:lnTo>
                  <a:pt x="5048" y="133"/>
                </a:lnTo>
                <a:lnTo>
                  <a:pt x="5045" y="126"/>
                </a:lnTo>
                <a:lnTo>
                  <a:pt x="5043" y="124"/>
                </a:lnTo>
                <a:lnTo>
                  <a:pt x="5038" y="117"/>
                </a:lnTo>
                <a:lnTo>
                  <a:pt x="5030" y="110"/>
                </a:lnTo>
                <a:lnTo>
                  <a:pt x="5021" y="104"/>
                </a:lnTo>
                <a:lnTo>
                  <a:pt x="5019" y="102"/>
                </a:lnTo>
                <a:lnTo>
                  <a:pt x="5007" y="95"/>
                </a:lnTo>
                <a:lnTo>
                  <a:pt x="4994" y="89"/>
                </a:lnTo>
                <a:lnTo>
                  <a:pt x="4979" y="83"/>
                </a:lnTo>
                <a:lnTo>
                  <a:pt x="4962" y="77"/>
                </a:lnTo>
                <a:lnTo>
                  <a:pt x="4944" y="71"/>
                </a:lnTo>
                <a:lnTo>
                  <a:pt x="4923" y="65"/>
                </a:lnTo>
                <a:lnTo>
                  <a:pt x="4902" y="60"/>
                </a:lnTo>
                <a:lnTo>
                  <a:pt x="4878" y="54"/>
                </a:lnTo>
                <a:lnTo>
                  <a:pt x="4853" y="50"/>
                </a:lnTo>
                <a:lnTo>
                  <a:pt x="4850" y="50"/>
                </a:lnTo>
                <a:lnTo>
                  <a:pt x="4824" y="45"/>
                </a:lnTo>
                <a:lnTo>
                  <a:pt x="4796" y="40"/>
                </a:lnTo>
                <a:lnTo>
                  <a:pt x="4767" y="35"/>
                </a:lnTo>
                <a:lnTo>
                  <a:pt x="4736" y="31"/>
                </a:lnTo>
                <a:lnTo>
                  <a:pt x="4706" y="27"/>
                </a:lnTo>
                <a:lnTo>
                  <a:pt x="4673" y="23"/>
                </a:lnTo>
                <a:lnTo>
                  <a:pt x="4639" y="20"/>
                </a:lnTo>
                <a:lnTo>
                  <a:pt x="4603" y="16"/>
                </a:lnTo>
                <a:lnTo>
                  <a:pt x="4567" y="13"/>
                </a:lnTo>
                <a:lnTo>
                  <a:pt x="4530" y="11"/>
                </a:lnTo>
                <a:lnTo>
                  <a:pt x="4453" y="6"/>
                </a:lnTo>
                <a:lnTo>
                  <a:pt x="4372" y="3"/>
                </a:lnTo>
                <a:lnTo>
                  <a:pt x="4289" y="1"/>
                </a:lnTo>
                <a:lnTo>
                  <a:pt x="4203" y="0"/>
                </a:lnTo>
                <a:lnTo>
                  <a:pt x="847" y="0"/>
                </a:lnTo>
                <a:lnTo>
                  <a:pt x="761" y="1"/>
                </a:lnTo>
                <a:lnTo>
                  <a:pt x="678" y="3"/>
                </a:lnTo>
                <a:lnTo>
                  <a:pt x="597" y="6"/>
                </a:lnTo>
                <a:lnTo>
                  <a:pt x="520" y="11"/>
                </a:lnTo>
                <a:lnTo>
                  <a:pt x="483" y="13"/>
                </a:lnTo>
                <a:lnTo>
                  <a:pt x="447" y="16"/>
                </a:lnTo>
                <a:lnTo>
                  <a:pt x="411" y="20"/>
                </a:lnTo>
                <a:lnTo>
                  <a:pt x="377" y="23"/>
                </a:lnTo>
                <a:lnTo>
                  <a:pt x="344" y="27"/>
                </a:lnTo>
                <a:lnTo>
                  <a:pt x="314" y="31"/>
                </a:lnTo>
                <a:lnTo>
                  <a:pt x="283" y="35"/>
                </a:lnTo>
                <a:lnTo>
                  <a:pt x="254" y="40"/>
                </a:lnTo>
                <a:lnTo>
                  <a:pt x="226" y="45"/>
                </a:lnTo>
                <a:lnTo>
                  <a:pt x="200" y="50"/>
                </a:lnTo>
                <a:lnTo>
                  <a:pt x="197" y="50"/>
                </a:lnTo>
                <a:lnTo>
                  <a:pt x="172" y="54"/>
                </a:lnTo>
                <a:lnTo>
                  <a:pt x="148" y="60"/>
                </a:lnTo>
                <a:lnTo>
                  <a:pt x="127" y="65"/>
                </a:lnTo>
                <a:lnTo>
                  <a:pt x="106" y="71"/>
                </a:lnTo>
                <a:lnTo>
                  <a:pt x="88" y="77"/>
                </a:lnTo>
                <a:lnTo>
                  <a:pt x="71" y="83"/>
                </a:lnTo>
                <a:lnTo>
                  <a:pt x="56" y="89"/>
                </a:lnTo>
                <a:lnTo>
                  <a:pt x="43" y="95"/>
                </a:lnTo>
                <a:lnTo>
                  <a:pt x="31" y="102"/>
                </a:lnTo>
                <a:lnTo>
                  <a:pt x="29" y="104"/>
                </a:lnTo>
                <a:lnTo>
                  <a:pt x="20" y="110"/>
                </a:lnTo>
                <a:lnTo>
                  <a:pt x="12" y="117"/>
                </a:lnTo>
                <a:lnTo>
                  <a:pt x="7" y="124"/>
                </a:lnTo>
                <a:lnTo>
                  <a:pt x="5" y="126"/>
                </a:lnTo>
                <a:lnTo>
                  <a:pt x="2" y="133"/>
                </a:lnTo>
                <a:lnTo>
                  <a:pt x="1" y="136"/>
                </a:lnTo>
                <a:lnTo>
                  <a:pt x="0" y="143"/>
                </a:lnTo>
                <a:lnTo>
                  <a:pt x="0" y="548"/>
                </a:lnTo>
                <a:lnTo>
                  <a:pt x="1" y="555"/>
                </a:lnTo>
                <a:lnTo>
                  <a:pt x="2" y="558"/>
                </a:lnTo>
                <a:lnTo>
                  <a:pt x="5" y="565"/>
                </a:lnTo>
                <a:lnTo>
                  <a:pt x="7" y="568"/>
                </a:lnTo>
                <a:lnTo>
                  <a:pt x="12" y="573"/>
                </a:lnTo>
                <a:lnTo>
                  <a:pt x="20" y="580"/>
                </a:lnTo>
                <a:lnTo>
                  <a:pt x="29" y="587"/>
                </a:lnTo>
                <a:lnTo>
                  <a:pt x="31" y="589"/>
                </a:lnTo>
                <a:lnTo>
                  <a:pt x="43" y="595"/>
                </a:lnTo>
                <a:lnTo>
                  <a:pt x="56" y="602"/>
                </a:lnTo>
                <a:lnTo>
                  <a:pt x="71" y="608"/>
                </a:lnTo>
                <a:lnTo>
                  <a:pt x="88" y="614"/>
                </a:lnTo>
                <a:lnTo>
                  <a:pt x="106" y="620"/>
                </a:lnTo>
                <a:lnTo>
                  <a:pt x="127" y="626"/>
                </a:lnTo>
                <a:lnTo>
                  <a:pt x="148" y="631"/>
                </a:lnTo>
                <a:lnTo>
                  <a:pt x="172" y="637"/>
                </a:lnTo>
                <a:lnTo>
                  <a:pt x="197" y="642"/>
                </a:lnTo>
                <a:lnTo>
                  <a:pt x="200" y="642"/>
                </a:lnTo>
                <a:lnTo>
                  <a:pt x="226" y="647"/>
                </a:lnTo>
                <a:lnTo>
                  <a:pt x="254" y="652"/>
                </a:lnTo>
                <a:lnTo>
                  <a:pt x="283" y="657"/>
                </a:lnTo>
                <a:lnTo>
                  <a:pt x="314" y="661"/>
                </a:lnTo>
                <a:lnTo>
                  <a:pt x="344" y="665"/>
                </a:lnTo>
                <a:lnTo>
                  <a:pt x="377" y="669"/>
                </a:lnTo>
                <a:lnTo>
                  <a:pt x="411" y="671"/>
                </a:lnTo>
                <a:lnTo>
                  <a:pt x="447" y="675"/>
                </a:lnTo>
                <a:lnTo>
                  <a:pt x="483" y="678"/>
                </a:lnTo>
                <a:lnTo>
                  <a:pt x="520" y="680"/>
                </a:lnTo>
                <a:lnTo>
                  <a:pt x="597" y="685"/>
                </a:lnTo>
                <a:lnTo>
                  <a:pt x="678" y="688"/>
                </a:lnTo>
                <a:lnTo>
                  <a:pt x="761" y="690"/>
                </a:lnTo>
                <a:lnTo>
                  <a:pt x="847" y="691"/>
                </a:lnTo>
                <a:lnTo>
                  <a:pt x="847" y="683"/>
                </a:lnTo>
                <a:lnTo>
                  <a:pt x="845" y="676"/>
                </a:lnTo>
                <a:lnTo>
                  <a:pt x="421" y="811"/>
                </a:lnTo>
                <a:lnTo>
                  <a:pt x="424" y="826"/>
                </a:lnTo>
                <a:lnTo>
                  <a:pt x="1267" y="691"/>
                </a:lnTo>
                <a:lnTo>
                  <a:pt x="1266" y="683"/>
                </a:lnTo>
                <a:lnTo>
                  <a:pt x="1266" y="691"/>
                </a:lnTo>
                <a:lnTo>
                  <a:pt x="4203" y="691"/>
                </a:lnTo>
                <a:lnTo>
                  <a:pt x="4289" y="690"/>
                </a:lnTo>
                <a:lnTo>
                  <a:pt x="4203" y="675"/>
                </a:lnTo>
                <a:lnTo>
                  <a:pt x="1266" y="675"/>
                </a:lnTo>
                <a:lnTo>
                  <a:pt x="1265" y="675"/>
                </a:lnTo>
                <a:lnTo>
                  <a:pt x="422" y="810"/>
                </a:lnTo>
                <a:lnTo>
                  <a:pt x="423" y="818"/>
                </a:lnTo>
                <a:lnTo>
                  <a:pt x="426" y="826"/>
                </a:lnTo>
                <a:lnTo>
                  <a:pt x="850" y="691"/>
                </a:lnTo>
                <a:lnTo>
                  <a:pt x="897" y="675"/>
                </a:lnTo>
                <a:lnTo>
                  <a:pt x="847" y="675"/>
                </a:lnTo>
                <a:lnTo>
                  <a:pt x="761" y="674"/>
                </a:lnTo>
                <a:lnTo>
                  <a:pt x="678" y="672"/>
                </a:lnTo>
                <a:lnTo>
                  <a:pt x="597" y="670"/>
                </a:lnTo>
                <a:lnTo>
                  <a:pt x="520" y="665"/>
                </a:lnTo>
                <a:lnTo>
                  <a:pt x="483" y="663"/>
                </a:lnTo>
                <a:lnTo>
                  <a:pt x="447" y="660"/>
                </a:lnTo>
                <a:lnTo>
                  <a:pt x="411" y="656"/>
                </a:lnTo>
                <a:lnTo>
                  <a:pt x="377" y="653"/>
                </a:lnTo>
                <a:lnTo>
                  <a:pt x="344" y="649"/>
                </a:lnTo>
                <a:lnTo>
                  <a:pt x="314" y="645"/>
                </a:lnTo>
                <a:lnTo>
                  <a:pt x="283" y="641"/>
                </a:lnTo>
                <a:lnTo>
                  <a:pt x="254" y="636"/>
                </a:lnTo>
                <a:lnTo>
                  <a:pt x="226" y="631"/>
                </a:lnTo>
                <a:lnTo>
                  <a:pt x="200" y="626"/>
                </a:lnTo>
                <a:lnTo>
                  <a:pt x="200" y="634"/>
                </a:lnTo>
                <a:lnTo>
                  <a:pt x="203" y="627"/>
                </a:lnTo>
                <a:lnTo>
                  <a:pt x="178" y="622"/>
                </a:lnTo>
                <a:lnTo>
                  <a:pt x="154" y="616"/>
                </a:lnTo>
                <a:lnTo>
                  <a:pt x="133" y="611"/>
                </a:lnTo>
                <a:lnTo>
                  <a:pt x="112" y="605"/>
                </a:lnTo>
                <a:lnTo>
                  <a:pt x="94" y="599"/>
                </a:lnTo>
                <a:lnTo>
                  <a:pt x="77" y="593"/>
                </a:lnTo>
                <a:lnTo>
                  <a:pt x="62" y="587"/>
                </a:lnTo>
                <a:lnTo>
                  <a:pt x="49" y="580"/>
                </a:lnTo>
                <a:lnTo>
                  <a:pt x="37" y="574"/>
                </a:lnTo>
                <a:lnTo>
                  <a:pt x="34" y="581"/>
                </a:lnTo>
                <a:lnTo>
                  <a:pt x="40" y="576"/>
                </a:lnTo>
                <a:lnTo>
                  <a:pt x="31" y="569"/>
                </a:lnTo>
                <a:lnTo>
                  <a:pt x="23" y="563"/>
                </a:lnTo>
                <a:lnTo>
                  <a:pt x="18" y="557"/>
                </a:lnTo>
                <a:lnTo>
                  <a:pt x="12" y="562"/>
                </a:lnTo>
                <a:lnTo>
                  <a:pt x="20" y="559"/>
                </a:lnTo>
                <a:lnTo>
                  <a:pt x="17" y="552"/>
                </a:lnTo>
                <a:lnTo>
                  <a:pt x="9" y="555"/>
                </a:lnTo>
                <a:lnTo>
                  <a:pt x="17" y="555"/>
                </a:lnTo>
                <a:lnTo>
                  <a:pt x="16" y="548"/>
                </a:lnTo>
                <a:lnTo>
                  <a:pt x="16" y="143"/>
                </a:lnTo>
                <a:lnTo>
                  <a:pt x="17" y="136"/>
                </a:lnTo>
                <a:lnTo>
                  <a:pt x="9" y="136"/>
                </a:lnTo>
                <a:lnTo>
                  <a:pt x="17" y="139"/>
                </a:lnTo>
                <a:lnTo>
                  <a:pt x="20" y="132"/>
                </a:lnTo>
                <a:lnTo>
                  <a:pt x="12" y="129"/>
                </a:lnTo>
                <a:lnTo>
                  <a:pt x="18" y="135"/>
                </a:lnTo>
                <a:lnTo>
                  <a:pt x="23" y="128"/>
                </a:lnTo>
                <a:lnTo>
                  <a:pt x="31" y="121"/>
                </a:lnTo>
                <a:lnTo>
                  <a:pt x="40" y="115"/>
                </a:lnTo>
                <a:lnTo>
                  <a:pt x="34" y="109"/>
                </a:lnTo>
                <a:lnTo>
                  <a:pt x="37" y="117"/>
                </a:lnTo>
                <a:lnTo>
                  <a:pt x="49" y="110"/>
                </a:lnTo>
                <a:lnTo>
                  <a:pt x="62" y="104"/>
                </a:lnTo>
                <a:lnTo>
                  <a:pt x="77" y="98"/>
                </a:lnTo>
                <a:lnTo>
                  <a:pt x="94" y="92"/>
                </a:lnTo>
                <a:lnTo>
                  <a:pt x="112" y="86"/>
                </a:lnTo>
                <a:lnTo>
                  <a:pt x="133" y="80"/>
                </a:lnTo>
                <a:lnTo>
                  <a:pt x="154" y="75"/>
                </a:lnTo>
                <a:lnTo>
                  <a:pt x="178" y="69"/>
                </a:lnTo>
                <a:lnTo>
                  <a:pt x="203" y="64"/>
                </a:lnTo>
                <a:lnTo>
                  <a:pt x="200" y="57"/>
                </a:lnTo>
                <a:lnTo>
                  <a:pt x="200" y="65"/>
                </a:lnTo>
                <a:lnTo>
                  <a:pt x="226" y="60"/>
                </a:lnTo>
                <a:lnTo>
                  <a:pt x="254" y="55"/>
                </a:lnTo>
                <a:lnTo>
                  <a:pt x="283" y="51"/>
                </a:lnTo>
                <a:lnTo>
                  <a:pt x="314" y="47"/>
                </a:lnTo>
                <a:lnTo>
                  <a:pt x="344" y="43"/>
                </a:lnTo>
                <a:lnTo>
                  <a:pt x="377" y="39"/>
                </a:lnTo>
                <a:lnTo>
                  <a:pt x="411" y="36"/>
                </a:lnTo>
                <a:lnTo>
                  <a:pt x="447" y="32"/>
                </a:lnTo>
                <a:lnTo>
                  <a:pt x="483" y="29"/>
                </a:lnTo>
                <a:lnTo>
                  <a:pt x="520" y="27"/>
                </a:lnTo>
                <a:lnTo>
                  <a:pt x="597" y="22"/>
                </a:lnTo>
                <a:lnTo>
                  <a:pt x="678" y="19"/>
                </a:lnTo>
                <a:lnTo>
                  <a:pt x="761" y="17"/>
                </a:lnTo>
                <a:lnTo>
                  <a:pt x="847" y="16"/>
                </a:lnTo>
                <a:lnTo>
                  <a:pt x="4203" y="16"/>
                </a:lnTo>
                <a:lnTo>
                  <a:pt x="4289" y="17"/>
                </a:lnTo>
                <a:lnTo>
                  <a:pt x="4372" y="19"/>
                </a:lnTo>
                <a:lnTo>
                  <a:pt x="4453" y="22"/>
                </a:lnTo>
                <a:lnTo>
                  <a:pt x="4530" y="27"/>
                </a:lnTo>
                <a:lnTo>
                  <a:pt x="4567" y="29"/>
                </a:lnTo>
                <a:lnTo>
                  <a:pt x="4603" y="32"/>
                </a:lnTo>
                <a:lnTo>
                  <a:pt x="4639" y="36"/>
                </a:lnTo>
                <a:lnTo>
                  <a:pt x="4673" y="39"/>
                </a:lnTo>
                <a:lnTo>
                  <a:pt x="4706" y="43"/>
                </a:lnTo>
                <a:lnTo>
                  <a:pt x="4736" y="47"/>
                </a:lnTo>
                <a:lnTo>
                  <a:pt x="4767" y="51"/>
                </a:lnTo>
                <a:lnTo>
                  <a:pt x="4796" y="55"/>
                </a:lnTo>
                <a:lnTo>
                  <a:pt x="4824" y="60"/>
                </a:lnTo>
                <a:lnTo>
                  <a:pt x="4850" y="65"/>
                </a:lnTo>
                <a:lnTo>
                  <a:pt x="4850" y="57"/>
                </a:lnTo>
                <a:lnTo>
                  <a:pt x="4847" y="64"/>
                </a:lnTo>
                <a:lnTo>
                  <a:pt x="4872" y="69"/>
                </a:lnTo>
                <a:lnTo>
                  <a:pt x="4896" y="75"/>
                </a:lnTo>
                <a:lnTo>
                  <a:pt x="4917" y="80"/>
                </a:lnTo>
                <a:lnTo>
                  <a:pt x="4938" y="86"/>
                </a:lnTo>
                <a:lnTo>
                  <a:pt x="4956" y="92"/>
                </a:lnTo>
                <a:lnTo>
                  <a:pt x="4973" y="98"/>
                </a:lnTo>
                <a:lnTo>
                  <a:pt x="4988" y="104"/>
                </a:lnTo>
                <a:lnTo>
                  <a:pt x="5001" y="110"/>
                </a:lnTo>
                <a:lnTo>
                  <a:pt x="5013" y="117"/>
                </a:lnTo>
                <a:lnTo>
                  <a:pt x="5016" y="109"/>
                </a:lnTo>
                <a:lnTo>
                  <a:pt x="5010" y="115"/>
                </a:lnTo>
                <a:lnTo>
                  <a:pt x="5019" y="121"/>
                </a:lnTo>
                <a:lnTo>
                  <a:pt x="5027" y="128"/>
                </a:lnTo>
                <a:lnTo>
                  <a:pt x="5032" y="135"/>
                </a:lnTo>
                <a:lnTo>
                  <a:pt x="5038" y="129"/>
                </a:lnTo>
                <a:lnTo>
                  <a:pt x="5030" y="132"/>
                </a:lnTo>
                <a:lnTo>
                  <a:pt x="5033" y="139"/>
                </a:lnTo>
                <a:lnTo>
                  <a:pt x="5041" y="136"/>
                </a:lnTo>
                <a:lnTo>
                  <a:pt x="5033" y="136"/>
                </a:lnTo>
                <a:lnTo>
                  <a:pt x="5034" y="143"/>
                </a:lnTo>
                <a:lnTo>
                  <a:pt x="5034" y="548"/>
                </a:lnTo>
                <a:lnTo>
                  <a:pt x="5033" y="555"/>
                </a:lnTo>
                <a:lnTo>
                  <a:pt x="5041" y="555"/>
                </a:lnTo>
                <a:lnTo>
                  <a:pt x="5033" y="552"/>
                </a:lnTo>
                <a:lnTo>
                  <a:pt x="5030" y="559"/>
                </a:lnTo>
                <a:lnTo>
                  <a:pt x="5038" y="562"/>
                </a:lnTo>
                <a:lnTo>
                  <a:pt x="5032" y="557"/>
                </a:lnTo>
                <a:lnTo>
                  <a:pt x="5027" y="563"/>
                </a:lnTo>
                <a:lnTo>
                  <a:pt x="5019" y="569"/>
                </a:lnTo>
                <a:lnTo>
                  <a:pt x="5010" y="576"/>
                </a:lnTo>
                <a:lnTo>
                  <a:pt x="5016" y="581"/>
                </a:lnTo>
                <a:lnTo>
                  <a:pt x="5013" y="574"/>
                </a:lnTo>
                <a:lnTo>
                  <a:pt x="5001" y="580"/>
                </a:lnTo>
                <a:lnTo>
                  <a:pt x="4988" y="587"/>
                </a:lnTo>
                <a:lnTo>
                  <a:pt x="4973" y="593"/>
                </a:lnTo>
                <a:lnTo>
                  <a:pt x="4956" y="599"/>
                </a:lnTo>
                <a:lnTo>
                  <a:pt x="4938" y="605"/>
                </a:lnTo>
                <a:lnTo>
                  <a:pt x="4917" y="611"/>
                </a:lnTo>
                <a:lnTo>
                  <a:pt x="4896" y="616"/>
                </a:lnTo>
                <a:lnTo>
                  <a:pt x="4872" y="622"/>
                </a:lnTo>
                <a:lnTo>
                  <a:pt x="4847" y="627"/>
                </a:lnTo>
                <a:lnTo>
                  <a:pt x="4850" y="634"/>
                </a:lnTo>
                <a:lnTo>
                  <a:pt x="4850" y="626"/>
                </a:lnTo>
                <a:lnTo>
                  <a:pt x="4824" y="631"/>
                </a:lnTo>
                <a:lnTo>
                  <a:pt x="4796" y="636"/>
                </a:lnTo>
                <a:lnTo>
                  <a:pt x="4767" y="641"/>
                </a:lnTo>
                <a:lnTo>
                  <a:pt x="4736" y="645"/>
                </a:lnTo>
                <a:lnTo>
                  <a:pt x="4706" y="649"/>
                </a:lnTo>
                <a:lnTo>
                  <a:pt x="4673" y="653"/>
                </a:lnTo>
                <a:lnTo>
                  <a:pt x="4639" y="656"/>
                </a:lnTo>
                <a:lnTo>
                  <a:pt x="4603" y="660"/>
                </a:lnTo>
                <a:lnTo>
                  <a:pt x="4567" y="663"/>
                </a:lnTo>
                <a:lnTo>
                  <a:pt x="4530" y="665"/>
                </a:lnTo>
                <a:lnTo>
                  <a:pt x="4453" y="670"/>
                </a:lnTo>
                <a:lnTo>
                  <a:pt x="4372" y="672"/>
                </a:lnTo>
                <a:lnTo>
                  <a:pt x="4289" y="674"/>
                </a:lnTo>
                <a:lnTo>
                  <a:pt x="4203" y="675"/>
                </a:lnTo>
                <a:lnTo>
                  <a:pt x="4289" y="690"/>
                </a:lnTo>
              </a:path>
            </a:pathLst>
          </a:custGeom>
          <a:solidFill>
            <a:srgbClr val="B22A92"/>
          </a:solidFill>
          <a:ln w="12700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48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build="p" animBg="1"/>
      <p:bldP spid="34821" grpId="0"/>
      <p:bldP spid="348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Analysis of tradeoffs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4114800" cy="4606925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Buying a new machine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marL="0" indent="0" eaLnBrk="1" hangingPunct="1">
              <a:buClr>
                <a:schemeClr val="tx2"/>
              </a:buClr>
              <a:defRPr/>
            </a:pPr>
            <a:r>
              <a:rPr lang="en-US" sz="2000" dirty="0" smtClean="0">
                <a:solidFill>
                  <a:srgbClr val="1D4087"/>
                </a:solidFill>
              </a:rPr>
              <a:t>Additional Investment</a:t>
            </a:r>
          </a:p>
          <a:p>
            <a:pPr marL="0" indent="0" eaLnBrk="1" hangingPunct="1">
              <a:buClr>
                <a:schemeClr val="tx2"/>
              </a:buClr>
              <a:defRPr/>
            </a:pPr>
            <a:r>
              <a:rPr lang="en-US" sz="2000" dirty="0" smtClean="0">
                <a:solidFill>
                  <a:srgbClr val="1D4087"/>
                </a:solidFill>
              </a:rPr>
              <a:t>Integration with existing system</a:t>
            </a:r>
          </a:p>
          <a:p>
            <a:pPr marL="0" indent="0" eaLnBrk="1" hangingPunct="1">
              <a:buClr>
                <a:schemeClr val="tx2"/>
              </a:buClr>
              <a:defRPr/>
            </a:pPr>
            <a:r>
              <a:rPr lang="en-US" sz="2000" dirty="0" smtClean="0">
                <a:solidFill>
                  <a:srgbClr val="1D4087"/>
                </a:solidFill>
              </a:rPr>
              <a:t>Training</a:t>
            </a:r>
          </a:p>
          <a:p>
            <a:pPr marL="0" indent="0" eaLnBrk="1" hangingPunct="1">
              <a:buClr>
                <a:schemeClr val="tx2"/>
              </a:buClr>
              <a:buSzPct val="70000"/>
              <a:buFontTx/>
              <a:buNone/>
              <a:defRPr/>
            </a:pPr>
            <a:endParaRPr lang="en-US" sz="2000" b="1" u="sng" dirty="0" smtClean="0">
              <a:solidFill>
                <a:srgbClr val="0099CC"/>
              </a:solidFill>
            </a:endParaRPr>
          </a:p>
          <a:p>
            <a:pPr marL="0" indent="0" eaLnBrk="1" hangingPunct="1">
              <a:buClr>
                <a:schemeClr val="tx2"/>
              </a:buClr>
              <a:buSzPct val="70000"/>
              <a:buFontTx/>
              <a:buNone/>
              <a:defRPr/>
            </a:pPr>
            <a:endParaRPr lang="en-US" sz="3600" b="1" u="sng" dirty="0" smtClean="0">
              <a:solidFill>
                <a:srgbClr val="005000"/>
              </a:solidFill>
            </a:endParaRPr>
          </a:p>
          <a:p>
            <a:pPr marL="0" indent="0" eaLnBrk="1" hangingPunct="1">
              <a:defRPr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Having more inventory</a:t>
            </a:r>
          </a:p>
          <a:p>
            <a:pPr marL="0" indent="0" eaLnBrk="1" hangingPunct="1">
              <a:buClr>
                <a:schemeClr val="tx2"/>
              </a:buClr>
              <a:defRPr/>
            </a:pPr>
            <a:r>
              <a:rPr lang="en-US" sz="2000" dirty="0" smtClean="0">
                <a:solidFill>
                  <a:srgbClr val="1D4087"/>
                </a:solidFill>
              </a:rPr>
              <a:t>Higher Carrying Costs</a:t>
            </a:r>
          </a:p>
          <a:p>
            <a:pPr marL="0" indent="0" eaLnBrk="1" hangingPunct="1">
              <a:buClr>
                <a:schemeClr val="tx2"/>
              </a:buClr>
              <a:defRPr/>
            </a:pPr>
            <a:r>
              <a:rPr lang="en-US" sz="2000" dirty="0" smtClean="0">
                <a:solidFill>
                  <a:srgbClr val="1D4087"/>
                </a:solidFill>
              </a:rPr>
              <a:t>More Obsolescence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1592263"/>
            <a:ext cx="4114800" cy="1765300"/>
          </a:xfrm>
        </p:spPr>
        <p:txBody>
          <a:bodyPr/>
          <a:lstStyle/>
          <a:p>
            <a:pPr marL="0" indent="0" eaLnBrk="1" hangingPunct="1">
              <a:defRPr/>
            </a:pPr>
            <a:endParaRPr lang="en-US" sz="1400" b="1" dirty="0" smtClean="0">
              <a:solidFill>
                <a:srgbClr val="B22A92"/>
              </a:solidFill>
            </a:endParaRPr>
          </a:p>
          <a:p>
            <a:pPr marL="0" indent="0" eaLnBrk="1" hangingPunct="1">
              <a:defRPr/>
            </a:pPr>
            <a:endParaRPr lang="en-US" sz="1600" b="1" dirty="0" smtClean="0">
              <a:solidFill>
                <a:srgbClr val="B22A92"/>
              </a:solidFill>
            </a:endParaRPr>
          </a:p>
          <a:p>
            <a:pPr marL="0" indent="0" eaLnBrk="1" hangingPunct="1">
              <a:buClr>
                <a:schemeClr val="tx2"/>
              </a:buClr>
              <a:defRPr/>
            </a:pPr>
            <a:r>
              <a:rPr lang="en-US" sz="2000" dirty="0" smtClean="0">
                <a:solidFill>
                  <a:srgbClr val="1D4087"/>
                </a:solidFill>
              </a:rPr>
              <a:t>Higher Productivity</a:t>
            </a:r>
          </a:p>
          <a:p>
            <a:pPr marL="0" indent="0" eaLnBrk="1" hangingPunct="1">
              <a:buClr>
                <a:schemeClr val="tx2"/>
              </a:buClr>
              <a:defRPr/>
            </a:pPr>
            <a:r>
              <a:rPr lang="en-US" sz="2000" dirty="0" smtClean="0">
                <a:solidFill>
                  <a:srgbClr val="1D4087"/>
                </a:solidFill>
              </a:rPr>
              <a:t>Better Quality</a:t>
            </a:r>
          </a:p>
          <a:p>
            <a:pPr marL="0" indent="0" eaLnBrk="1" hangingPunct="1">
              <a:buClr>
                <a:schemeClr val="tx2"/>
              </a:buClr>
              <a:defRPr/>
            </a:pPr>
            <a:r>
              <a:rPr lang="en-US" sz="2000" dirty="0" smtClean="0">
                <a:solidFill>
                  <a:srgbClr val="1D4087"/>
                </a:solidFill>
              </a:rPr>
              <a:t>More Flexibility</a:t>
            </a:r>
          </a:p>
          <a:p>
            <a:pPr marL="0" indent="0" eaLnBrk="1" hangingPunct="1">
              <a:buClr>
                <a:schemeClr val="tx2"/>
              </a:buClr>
              <a:buSzPct val="85000"/>
              <a:buFontTx/>
              <a:buChar char="•"/>
              <a:defRPr/>
            </a:pPr>
            <a:endParaRPr lang="en-US" sz="2200" b="1" dirty="0" smtClean="0">
              <a:solidFill>
                <a:srgbClr val="0099CC"/>
              </a:solidFill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4535488" y="4592638"/>
            <a:ext cx="411480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rgbClr val="000000"/>
              </a:buClr>
              <a:buSzPct val="80000"/>
              <a:buFont typeface="Wingdings" pitchFamily="2" charset="2"/>
              <a:buNone/>
              <a:defRPr/>
            </a:pPr>
            <a:endParaRPr lang="en-US" sz="1400" b="1" kern="0" dirty="0">
              <a:solidFill>
                <a:srgbClr val="B22A92"/>
              </a:solidFill>
              <a:latin typeface="+mn-lt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1D4087"/>
                </a:solidFill>
                <a:latin typeface="+mn-lt"/>
              </a:rPr>
              <a:t>Lower Ordering Cost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1D4087"/>
                </a:solidFill>
                <a:latin typeface="+mn-lt"/>
              </a:rPr>
              <a:t>Purchasing Discount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1D4087"/>
                </a:solidFill>
                <a:latin typeface="+mn-lt"/>
              </a:rPr>
              <a:t>Product Availability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80000"/>
              <a:buFont typeface="Wingdings" pitchFamily="2" charset="2"/>
              <a:buNone/>
              <a:defRPr/>
            </a:pPr>
            <a:endParaRPr lang="en-US" kern="0" dirty="0">
              <a:solidFill>
                <a:srgbClr val="0099CC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5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58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58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ample presentation slides with animation [2]">
  <a:themeElements>
    <a:clrScheme name="Sample presentation slides with animation [2] 1">
      <a:dk1>
        <a:srgbClr val="1A1A70"/>
      </a:dk1>
      <a:lt1>
        <a:srgbClr val="FFFFFF"/>
      </a:lt1>
      <a:dk2>
        <a:srgbClr val="12449E"/>
      </a:dk2>
      <a:lt2>
        <a:srgbClr val="C0C0C0"/>
      </a:lt2>
      <a:accent1>
        <a:srgbClr val="3167D3"/>
      </a:accent1>
      <a:accent2>
        <a:srgbClr val="87A3E9"/>
      </a:accent2>
      <a:accent3>
        <a:srgbClr val="FFFFFF"/>
      </a:accent3>
      <a:accent4>
        <a:srgbClr val="14145F"/>
      </a:accent4>
      <a:accent5>
        <a:srgbClr val="ADB8E6"/>
      </a:accent5>
      <a:accent6>
        <a:srgbClr val="7A93D3"/>
      </a:accent6>
      <a:hlink>
        <a:srgbClr val="90B54D"/>
      </a:hlink>
      <a:folHlink>
        <a:srgbClr val="F6A23C"/>
      </a:folHlink>
    </a:clrScheme>
    <a:fontScheme name="Sample presentation slides with animation [2]">
      <a:majorFont>
        <a:latin typeface="Impact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presentation slides with animation [2] 1">
        <a:dk1>
          <a:srgbClr val="1A1A70"/>
        </a:dk1>
        <a:lt1>
          <a:srgbClr val="FFFFFF"/>
        </a:lt1>
        <a:dk2>
          <a:srgbClr val="12449E"/>
        </a:dk2>
        <a:lt2>
          <a:srgbClr val="C0C0C0"/>
        </a:lt2>
        <a:accent1>
          <a:srgbClr val="3167D3"/>
        </a:accent1>
        <a:accent2>
          <a:srgbClr val="87A3E9"/>
        </a:accent2>
        <a:accent3>
          <a:srgbClr val="FFFFFF"/>
        </a:accent3>
        <a:accent4>
          <a:srgbClr val="14145F"/>
        </a:accent4>
        <a:accent5>
          <a:srgbClr val="ADB8E6"/>
        </a:accent5>
        <a:accent6>
          <a:srgbClr val="7A93D3"/>
        </a:accent6>
        <a:hlink>
          <a:srgbClr val="90B54D"/>
        </a:hlink>
        <a:folHlink>
          <a:srgbClr val="F6A23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resentation slides with animation [2] 2">
        <a:dk1>
          <a:srgbClr val="0E5D92"/>
        </a:dk1>
        <a:lt1>
          <a:srgbClr val="FFFFFF"/>
        </a:lt1>
        <a:dk2>
          <a:srgbClr val="137C9D"/>
        </a:dk2>
        <a:lt2>
          <a:srgbClr val="C0C0C0"/>
        </a:lt2>
        <a:accent1>
          <a:srgbClr val="35AACF"/>
        </a:accent1>
        <a:accent2>
          <a:srgbClr val="75CDB2"/>
        </a:accent2>
        <a:accent3>
          <a:srgbClr val="FFFFFF"/>
        </a:accent3>
        <a:accent4>
          <a:srgbClr val="0A4E7C"/>
        </a:accent4>
        <a:accent5>
          <a:srgbClr val="AED2E4"/>
        </a:accent5>
        <a:accent6>
          <a:srgbClr val="69BAA1"/>
        </a:accent6>
        <a:hlink>
          <a:srgbClr val="E8C86E"/>
        </a:hlink>
        <a:folHlink>
          <a:srgbClr val="1E68D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resentation slides with animation [2] 3">
        <a:dk1>
          <a:srgbClr val="164D60"/>
        </a:dk1>
        <a:lt1>
          <a:srgbClr val="FFFFFF"/>
        </a:lt1>
        <a:dk2>
          <a:srgbClr val="2A8486"/>
        </a:dk2>
        <a:lt2>
          <a:srgbClr val="C0C0C0"/>
        </a:lt2>
        <a:accent1>
          <a:srgbClr val="48BC77"/>
        </a:accent1>
        <a:accent2>
          <a:srgbClr val="ECCA4C"/>
        </a:accent2>
        <a:accent3>
          <a:srgbClr val="FFFFFF"/>
        </a:accent3>
        <a:accent4>
          <a:srgbClr val="114051"/>
        </a:accent4>
        <a:accent5>
          <a:srgbClr val="B1DABD"/>
        </a:accent5>
        <a:accent6>
          <a:srgbClr val="D6B744"/>
        </a:accent6>
        <a:hlink>
          <a:srgbClr val="3191E9"/>
        </a:hlink>
        <a:folHlink>
          <a:srgbClr val="E3694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ample presentation slides with animation [2] 1">
    <a:dk1>
      <a:srgbClr val="1A1A70"/>
    </a:dk1>
    <a:lt1>
      <a:srgbClr val="FFFFFF"/>
    </a:lt1>
    <a:dk2>
      <a:srgbClr val="12449E"/>
    </a:dk2>
    <a:lt2>
      <a:srgbClr val="C0C0C0"/>
    </a:lt2>
    <a:accent1>
      <a:srgbClr val="3167D3"/>
    </a:accent1>
    <a:accent2>
      <a:srgbClr val="87A3E9"/>
    </a:accent2>
    <a:accent3>
      <a:srgbClr val="FFFFFF"/>
    </a:accent3>
    <a:accent4>
      <a:srgbClr val="14145F"/>
    </a:accent4>
    <a:accent5>
      <a:srgbClr val="ADB8E6"/>
    </a:accent5>
    <a:accent6>
      <a:srgbClr val="7A93D3"/>
    </a:accent6>
    <a:hlink>
      <a:srgbClr val="90B54D"/>
    </a:hlink>
    <a:folHlink>
      <a:srgbClr val="F6A23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20991</TotalTime>
  <Words>1062</Words>
  <Application>Microsoft Office PowerPoint</Application>
  <PresentationFormat>On-screen Show (4:3)</PresentationFormat>
  <Paragraphs>268</Paragraphs>
  <Slides>25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Sample presentation slides with animation [2]</vt:lpstr>
      <vt:lpstr>Photo Editor Photo</vt:lpstr>
      <vt:lpstr>Equation</vt:lpstr>
      <vt:lpstr>Business Process Management</vt:lpstr>
      <vt:lpstr>Systems approach</vt:lpstr>
      <vt:lpstr>Systems</vt:lpstr>
      <vt:lpstr>Systems approach</vt:lpstr>
      <vt:lpstr>Schematic Representation of the Process (Flow Charts)</vt:lpstr>
      <vt:lpstr>Value Stream Mapping </vt:lpstr>
      <vt:lpstr>Make to Stock vs. Make to Order</vt:lpstr>
      <vt:lpstr>Analysis of Tradeoffs</vt:lpstr>
      <vt:lpstr>Analysis of tradeoffs</vt:lpstr>
      <vt:lpstr>Processing Time, Waiting Time; Long Waiting Line</vt:lpstr>
      <vt:lpstr>More Servers + Specialization</vt:lpstr>
      <vt:lpstr>Polling:  Lower Waiting Time, Longer Processing Time (Perhaps)</vt:lpstr>
      <vt:lpstr>Uncertainty: Potential Solution</vt:lpstr>
      <vt:lpstr>Amazon.com: Delivering Books</vt:lpstr>
      <vt:lpstr>Lean  Operations: The Real Cost of Inventory</vt:lpstr>
      <vt:lpstr>Inventory Centralization</vt:lpstr>
      <vt:lpstr>Pareto phenomenon (ABC analysis)</vt:lpstr>
      <vt:lpstr>Pareto phenomenon, ABC analysis, &amp; Recognition of Priorities</vt:lpstr>
      <vt:lpstr>Models -Representations</vt:lpstr>
      <vt:lpstr>Recent Trends</vt:lpstr>
      <vt:lpstr>Recent Trends</vt:lpstr>
      <vt:lpstr>Recent Trends</vt:lpstr>
      <vt:lpstr>Examples of Exam Questions</vt:lpstr>
      <vt:lpstr>Review Questions (cont.)</vt:lpstr>
      <vt:lpstr>Review Questions (cont.)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subject/>
  <dc:creator>Tony Barnett</dc:creator>
  <cp:keywords/>
  <dc:description/>
  <cp:lastModifiedBy>aa2035</cp:lastModifiedBy>
  <cp:revision>113</cp:revision>
  <dcterms:created xsi:type="dcterms:W3CDTF">2005-11-30T06:54:40Z</dcterms:created>
  <dcterms:modified xsi:type="dcterms:W3CDTF">2011-11-07T21:59:57Z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TC011367991033</vt:lpwstr>
  </property>
</Properties>
</file>