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64" r:id="rId2"/>
    <p:sldMasterId id="2147483785" r:id="rId3"/>
  </p:sldMasterIdLst>
  <p:notesMasterIdLst>
    <p:notesMasterId r:id="rId15"/>
  </p:notesMasterIdLst>
  <p:handoutMasterIdLst>
    <p:handoutMasterId r:id="rId16"/>
  </p:handoutMasterIdLst>
  <p:sldIdLst>
    <p:sldId id="625" r:id="rId4"/>
    <p:sldId id="586" r:id="rId5"/>
    <p:sldId id="731" r:id="rId6"/>
    <p:sldId id="732" r:id="rId7"/>
    <p:sldId id="733" r:id="rId8"/>
    <p:sldId id="734" r:id="rId9"/>
    <p:sldId id="728" r:id="rId10"/>
    <p:sldId id="595" r:id="rId11"/>
    <p:sldId id="588" r:id="rId12"/>
    <p:sldId id="589" r:id="rId13"/>
    <p:sldId id="591" r:id="rId14"/>
  </p:sldIdLst>
  <p:sldSz cx="12192000" cy="6858000"/>
  <p:notesSz cx="7010400" cy="92964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ldamez, Jonathan" initials="GJ" lastIdx="20" clrIdx="0">
    <p:extLst>
      <p:ext uri="{19B8F6BF-5375-455C-9EA6-DF929625EA0E}">
        <p15:presenceInfo xmlns:p15="http://schemas.microsoft.com/office/powerpoint/2012/main" userId="S::jonathan.galdamez.32@my.csun.edu::e134a394-32d1-4300-8ff0-4ad8322f83a2" providerId="AD"/>
      </p:ext>
    </p:extLst>
  </p:cmAuthor>
  <p:cmAuthor id="2" name="Asef-Vaziri, Ardavan" initials="AA" lastIdx="1" clrIdx="1">
    <p:extLst>
      <p:ext uri="{19B8F6BF-5375-455C-9EA6-DF929625EA0E}">
        <p15:presenceInfo xmlns:p15="http://schemas.microsoft.com/office/powerpoint/2012/main" userId="S-1-5-21-789336058-1708537768-1957994488-2436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0000"/>
    <a:srgbClr val="00007D"/>
    <a:srgbClr val="A50023"/>
    <a:srgbClr val="A80000"/>
    <a:srgbClr val="000000"/>
    <a:srgbClr val="AA0000"/>
    <a:srgbClr val="FF9900"/>
    <a:srgbClr val="0000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895" autoAdjust="0"/>
    <p:restoredTop sz="91618" autoAdjust="0"/>
  </p:normalViewPr>
  <p:slideViewPr>
    <p:cSldViewPr>
      <p:cViewPr varScale="1">
        <p:scale>
          <a:sx n="110" d="100"/>
          <a:sy n="110" d="100"/>
        </p:scale>
        <p:origin x="1188" y="108"/>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varScale="1">
        <p:scale>
          <a:sx n="65" d="100"/>
          <a:sy n="65" d="100"/>
        </p:scale>
        <p:origin x="324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5" rIns="93170" bIns="46585"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0" tIns="46585" rIns="93170" bIns="46585" rtlCol="0"/>
          <a:lstStyle>
            <a:lvl1pPr algn="r">
              <a:defRPr sz="1300"/>
            </a:lvl1pPr>
          </a:lstStyle>
          <a:p>
            <a:fld id="{3DC6186B-400D-4624-82D1-203DE0AF0EEF}" type="datetimeFigureOut">
              <a:rPr lang="en-US" smtClean="0"/>
              <a:pPr/>
              <a:t>10/16/2020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0" tIns="46585" rIns="93170" bIns="46585"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0" tIns="46585" rIns="93170" bIns="46585" rtlCol="0" anchor="b"/>
          <a:lstStyle>
            <a:lvl1pPr algn="r">
              <a:defRPr sz="1300"/>
            </a:lvl1pPr>
          </a:lstStyle>
          <a:p>
            <a:fld id="{DE32CB61-0B8C-464B-856B-111D8B5619C2}" type="slidenum">
              <a:rPr lang="en-US" smtClean="0"/>
              <a:pPr/>
              <a:t>‹#›</a:t>
            </a:fld>
            <a:endParaRPr lang="en-US" dirty="0"/>
          </a:p>
        </p:txBody>
      </p:sp>
    </p:spTree>
    <p:extLst>
      <p:ext uri="{BB962C8B-B14F-4D97-AF65-F5344CB8AC3E}">
        <p14:creationId xmlns:p14="http://schemas.microsoft.com/office/powerpoint/2010/main" val="2493197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wrap="square" lIns="93170" tIns="46585" rIns="93170" bIns="46585" numCol="1" anchor="t" anchorCtr="0" compatLnSpc="1">
            <a:prstTxWarp prst="textNoShape">
              <a:avLst/>
            </a:prstTxWarp>
          </a:bodyPr>
          <a:lstStyle>
            <a:lvl1pPr>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wrap="square" lIns="93170" tIns="46585" rIns="93170" bIns="46585" numCol="1" anchor="t" anchorCtr="0" compatLnSpc="1">
            <a:prstTxWarp prst="textNoShape">
              <a:avLst/>
            </a:prstTxWarp>
          </a:bodyPr>
          <a:lstStyle>
            <a:lvl1pPr algn="r">
              <a:defRPr sz="1300"/>
            </a:lvl1pPr>
          </a:lstStyle>
          <a:p>
            <a:fld id="{FD8C8DB6-9E1D-439C-B96B-0657302EFE49}" type="datetime1">
              <a:rPr lang="en-US"/>
              <a:pPr/>
              <a:t>10/16/2020</a:t>
            </a:fld>
            <a:endParaRPr lang="en-US" dirty="0"/>
          </a:p>
        </p:txBody>
      </p:sp>
      <p:sp>
        <p:nvSpPr>
          <p:cNvPr id="4" name="Slide Image Placeholder 3"/>
          <p:cNvSpPr>
            <a:spLocks noGrp="1" noRot="1" noChangeAspect="1"/>
          </p:cNvSpPr>
          <p:nvPr>
            <p:ph type="sldImg" idx="2"/>
          </p:nvPr>
        </p:nvSpPr>
        <p:spPr>
          <a:xfrm>
            <a:off x="406400" y="698500"/>
            <a:ext cx="6197600" cy="3486150"/>
          </a:xfrm>
          <a:prstGeom prst="rect">
            <a:avLst/>
          </a:prstGeom>
          <a:noFill/>
          <a:ln w="12700">
            <a:solidFill>
              <a:prstClr val="black"/>
            </a:solidFill>
          </a:ln>
        </p:spPr>
        <p:txBody>
          <a:bodyPr vert="horz" wrap="square" lIns="93170" tIns="46585" rIns="93170" bIns="46585" numCol="1" anchor="ctr" anchorCtr="0" compatLnSpc="1">
            <a:prstTxWarp prst="textNoShape">
              <a:avLst/>
            </a:prstTxWarp>
          </a:bodyPr>
          <a:lstStyle/>
          <a:p>
            <a:pPr lvl="0"/>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wrap="square" lIns="93170" tIns="46585" rIns="93170" bIns="46585"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wrap="square" lIns="93170" tIns="46585" rIns="93170" bIns="46585" numCol="1" anchor="b" anchorCtr="0" compatLnSpc="1">
            <a:prstTxWarp prst="textNoShape">
              <a:avLst/>
            </a:prstTxWarp>
          </a:bodyPr>
          <a:lstStyle>
            <a:lvl1pPr>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0" tIns="46585" rIns="93170" bIns="46585" numCol="1" anchor="b" anchorCtr="0" compatLnSpc="1">
            <a:prstTxWarp prst="textNoShape">
              <a:avLst/>
            </a:prstTxWarp>
          </a:bodyPr>
          <a:lstStyle>
            <a:lvl1pPr algn="r">
              <a:defRPr sz="1300"/>
            </a:lvl1pPr>
          </a:lstStyle>
          <a:p>
            <a:fld id="{F7C678DA-66FA-46F9-8031-1CB2E52D81FB}" type="slidenum">
              <a:rPr lang="en-US"/>
              <a:pPr/>
              <a:t>‹#›</a:t>
            </a:fld>
            <a:endParaRPr lang="en-US" dirty="0"/>
          </a:p>
        </p:txBody>
      </p:sp>
    </p:spTree>
    <p:extLst>
      <p:ext uri="{BB962C8B-B14F-4D97-AF65-F5344CB8AC3E}">
        <p14:creationId xmlns:p14="http://schemas.microsoft.com/office/powerpoint/2010/main" val="139197964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pPr>
                <a:defRPr/>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pPr>
                <a:defRPr/>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070600" cy="3416300"/>
          </a:xfrm>
        </p:spPr>
      </p:sp>
      <p:sp>
        <p:nvSpPr>
          <p:cNvPr id="3" name="Notes Placeholder 2"/>
          <p:cNvSpPr>
            <a:spLocks noGrp="1"/>
          </p:cNvSpPr>
          <p:nvPr>
            <p:ph type="body" idx="1"/>
          </p:nvPr>
        </p:nvSpPr>
        <p:spPr/>
        <p:txBody>
          <a:bodyPr>
            <a:normAutofit/>
          </a:bodyPr>
          <a:lstStyle/>
          <a:p>
            <a:r>
              <a:rPr lang="en-US" b="0" dirty="0"/>
              <a:t>HP: computer, printer</a:t>
            </a:r>
          </a:p>
        </p:txBody>
      </p:sp>
      <p:sp>
        <p:nvSpPr>
          <p:cNvPr id="4" name="Slide Number Placeholder 3"/>
          <p:cNvSpPr>
            <a:spLocks noGrp="1"/>
          </p:cNvSpPr>
          <p:nvPr>
            <p:ph type="sldNum" sz="quarter" idx="10"/>
          </p:nvPr>
        </p:nvSpPr>
        <p:spPr/>
        <p:txBody>
          <a:bodyPr/>
          <a:lstStyle/>
          <a:p>
            <a:fld id="{30EC2074-61C3-466D-B375-8A18DECCFC62}" type="slidenum">
              <a:rPr lang="en-US" smtClean="0"/>
              <a:pPr/>
              <a:t>3</a:t>
            </a:fld>
            <a:endParaRPr lang="en-US"/>
          </a:p>
        </p:txBody>
      </p:sp>
    </p:spTree>
    <p:extLst>
      <p:ext uri="{BB962C8B-B14F-4D97-AF65-F5344CB8AC3E}">
        <p14:creationId xmlns:p14="http://schemas.microsoft.com/office/powerpoint/2010/main" val="2906808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070600" cy="3416300"/>
          </a:xfrm>
        </p:spPr>
      </p:sp>
      <p:sp>
        <p:nvSpPr>
          <p:cNvPr id="3" name="Notes Placeholder 2"/>
          <p:cNvSpPr>
            <a:spLocks noGrp="1"/>
          </p:cNvSpPr>
          <p:nvPr>
            <p:ph type="body" idx="1"/>
          </p:nvPr>
        </p:nvSpPr>
        <p:spPr/>
        <p:txBody>
          <a:bodyPr>
            <a:normAutofit/>
          </a:bodyPr>
          <a:lstStyle/>
          <a:p>
            <a:r>
              <a:rPr lang="en-US" b="0" dirty="0"/>
              <a:t>HP: computer, printer</a:t>
            </a:r>
          </a:p>
        </p:txBody>
      </p:sp>
      <p:sp>
        <p:nvSpPr>
          <p:cNvPr id="4" name="Slide Number Placeholder 3"/>
          <p:cNvSpPr>
            <a:spLocks noGrp="1"/>
          </p:cNvSpPr>
          <p:nvPr>
            <p:ph type="sldNum" sz="quarter" idx="10"/>
          </p:nvPr>
        </p:nvSpPr>
        <p:spPr/>
        <p:txBody>
          <a:bodyPr/>
          <a:lstStyle/>
          <a:p>
            <a:fld id="{30EC2074-61C3-466D-B375-8A18DECCFC62}" type="slidenum">
              <a:rPr lang="en-US" smtClean="0"/>
              <a:pPr/>
              <a:t>4</a:t>
            </a:fld>
            <a:endParaRPr lang="en-US"/>
          </a:p>
        </p:txBody>
      </p:sp>
    </p:spTree>
    <p:extLst>
      <p:ext uri="{BB962C8B-B14F-4D97-AF65-F5344CB8AC3E}">
        <p14:creationId xmlns:p14="http://schemas.microsoft.com/office/powerpoint/2010/main" val="4127984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070600" cy="3416300"/>
          </a:xfrm>
        </p:spPr>
      </p:sp>
      <p:sp>
        <p:nvSpPr>
          <p:cNvPr id="3" name="Notes Placeholder 2"/>
          <p:cNvSpPr>
            <a:spLocks noGrp="1"/>
          </p:cNvSpPr>
          <p:nvPr>
            <p:ph type="body" idx="1"/>
          </p:nvPr>
        </p:nvSpPr>
        <p:spPr/>
        <p:txBody>
          <a:bodyPr>
            <a:normAutofit/>
          </a:bodyPr>
          <a:lstStyle/>
          <a:p>
            <a:r>
              <a:rPr lang="en-US" b="0" dirty="0"/>
              <a:t>HP: computer, printer</a:t>
            </a:r>
          </a:p>
        </p:txBody>
      </p:sp>
      <p:sp>
        <p:nvSpPr>
          <p:cNvPr id="4" name="Slide Number Placeholder 3"/>
          <p:cNvSpPr>
            <a:spLocks noGrp="1"/>
          </p:cNvSpPr>
          <p:nvPr>
            <p:ph type="sldNum" sz="quarter" idx="10"/>
          </p:nvPr>
        </p:nvSpPr>
        <p:spPr/>
        <p:txBody>
          <a:bodyPr/>
          <a:lstStyle/>
          <a:p>
            <a:fld id="{30EC2074-61C3-466D-B375-8A18DECCFC62}" type="slidenum">
              <a:rPr lang="en-US" smtClean="0"/>
              <a:pPr/>
              <a:t>5</a:t>
            </a:fld>
            <a:endParaRPr lang="en-US"/>
          </a:p>
        </p:txBody>
      </p:sp>
    </p:spTree>
    <p:extLst>
      <p:ext uri="{BB962C8B-B14F-4D97-AF65-F5344CB8AC3E}">
        <p14:creationId xmlns:p14="http://schemas.microsoft.com/office/powerpoint/2010/main" val="17088580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070600" cy="3416300"/>
          </a:xfrm>
        </p:spPr>
      </p:sp>
      <p:sp>
        <p:nvSpPr>
          <p:cNvPr id="3" name="Notes Placeholder 2"/>
          <p:cNvSpPr>
            <a:spLocks noGrp="1"/>
          </p:cNvSpPr>
          <p:nvPr>
            <p:ph type="body" idx="1"/>
          </p:nvPr>
        </p:nvSpPr>
        <p:spPr/>
        <p:txBody>
          <a:bodyPr>
            <a:normAutofit/>
          </a:bodyPr>
          <a:lstStyle/>
          <a:p>
            <a:r>
              <a:rPr lang="en-US" b="0" dirty="0"/>
              <a:t>HP: computer, printer</a:t>
            </a:r>
          </a:p>
        </p:txBody>
      </p:sp>
      <p:sp>
        <p:nvSpPr>
          <p:cNvPr id="4" name="Slide Number Placeholder 3"/>
          <p:cNvSpPr>
            <a:spLocks noGrp="1"/>
          </p:cNvSpPr>
          <p:nvPr>
            <p:ph type="sldNum" sz="quarter" idx="10"/>
          </p:nvPr>
        </p:nvSpPr>
        <p:spPr/>
        <p:txBody>
          <a:bodyPr/>
          <a:lstStyle/>
          <a:p>
            <a:fld id="{30EC2074-61C3-466D-B375-8A18DECCFC62}" type="slidenum">
              <a:rPr lang="en-US" smtClean="0"/>
              <a:pPr/>
              <a:t>6</a:t>
            </a:fld>
            <a:endParaRPr lang="en-US"/>
          </a:p>
        </p:txBody>
      </p:sp>
    </p:spTree>
    <p:extLst>
      <p:ext uri="{BB962C8B-B14F-4D97-AF65-F5344CB8AC3E}">
        <p14:creationId xmlns:p14="http://schemas.microsoft.com/office/powerpoint/2010/main" val="42165823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pPr>
                <a:defRPr/>
              </a:pPr>
              <a:t>7</a:t>
            </a:fld>
            <a:endParaRPr lang="en-US"/>
          </a:p>
        </p:txBody>
      </p:sp>
    </p:spTree>
    <p:extLst>
      <p:ext uri="{BB962C8B-B14F-4D97-AF65-F5344CB8AC3E}">
        <p14:creationId xmlns:p14="http://schemas.microsoft.com/office/powerpoint/2010/main" val="37874415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a:spLocks noGrp="1" noChangeArrowheads="1"/>
          </p:cNvSpPr>
          <p:nvPr>
            <p:ph type="hdr" sz="quarter"/>
          </p:nvPr>
        </p:nvSpPr>
        <p:spPr>
          <a:xfrm>
            <a:off x="0" y="0"/>
            <a:ext cx="2971800" cy="457200"/>
          </a:xfrm>
          <a:prstGeom prst="rect">
            <a:avLst/>
          </a:prstGeom>
        </p:spPr>
        <p:txBody>
          <a:bodyPr/>
          <a:lstStyle/>
          <a:p>
            <a:pPr>
              <a:defRPr/>
            </a:pPr>
            <a:endParaRPr lang="en-US"/>
          </a:p>
        </p:txBody>
      </p:sp>
      <p:sp>
        <p:nvSpPr>
          <p:cNvPr id="3" name="Rectangle 1027"/>
          <p:cNvSpPr>
            <a:spLocks noGrp="1" noChangeArrowheads="1"/>
          </p:cNvSpPr>
          <p:nvPr>
            <p:ph type="dt" sz="quarter" idx="1"/>
          </p:nvPr>
        </p:nvSpPr>
        <p:spPr>
          <a:xfrm>
            <a:off x="3884613" y="0"/>
            <a:ext cx="2971800" cy="457200"/>
          </a:xfrm>
          <a:prstGeom prst="rect">
            <a:avLst/>
          </a:prstGeom>
        </p:spPr>
        <p:txBody>
          <a:bodyPr/>
          <a:lstStyle/>
          <a:p>
            <a:pPr>
              <a:defRPr/>
            </a:pPr>
            <a:endParaRPr lang="en-US"/>
          </a:p>
        </p:txBody>
      </p:sp>
      <p:sp>
        <p:nvSpPr>
          <p:cNvPr id="4" name="Rectangle 1030"/>
          <p:cNvSpPr>
            <a:spLocks noGrp="1" noChangeArrowheads="1"/>
          </p:cNvSpPr>
          <p:nvPr>
            <p:ph type="ftr" sz="quarter" idx="4"/>
          </p:nvPr>
        </p:nvSpPr>
        <p:spPr>
          <a:xfrm>
            <a:off x="0" y="8685213"/>
            <a:ext cx="2971800" cy="457200"/>
          </a:xfrm>
          <a:prstGeom prst="rect">
            <a:avLst/>
          </a:prstGeom>
        </p:spPr>
        <p:txBody>
          <a:bodyPr/>
          <a:lstStyle/>
          <a:p>
            <a:pPr>
              <a:defRPr/>
            </a:pPr>
            <a:endParaRPr lang="en-US"/>
          </a:p>
        </p:txBody>
      </p:sp>
      <p:sp>
        <p:nvSpPr>
          <p:cNvPr id="5" name="Rectangle 1031"/>
          <p:cNvSpPr>
            <a:spLocks noGrp="1" noChangeArrowheads="1"/>
          </p:cNvSpPr>
          <p:nvPr>
            <p:ph type="sldNum" sz="quarter" idx="5"/>
          </p:nvPr>
        </p:nvSpPr>
        <p:spPr>
          <a:xfrm>
            <a:off x="3884613" y="8685213"/>
            <a:ext cx="2971800" cy="457200"/>
          </a:xfrm>
          <a:prstGeom prst="rect">
            <a:avLst/>
          </a:prstGeom>
        </p:spPr>
        <p:txBody>
          <a:bodyPr/>
          <a:lstStyle/>
          <a:p>
            <a:pPr>
              <a:defRPr/>
            </a:pPr>
            <a:fld id="{2451D47E-A50C-430E-BA51-1D96DD276BDF}" type="slidenum">
              <a:rPr lang="en-US"/>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8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a:t>Click to edit Master 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06400" y="685800"/>
            <a:ext cx="11379200" cy="5486400"/>
          </a:xfrm>
          <a:prstGeom prst="rect">
            <a:avLst/>
          </a:prstGeom>
        </p:spPr>
        <p:txBody>
          <a:bodyPr/>
          <a:lstStyle>
            <a:lvl1pPr>
              <a:defRPr sz="2000">
                <a:latin typeface="Tahoma" pitchFamily="34" charset="0"/>
                <a:cs typeface="Tahoma" pitchFamily="34" charset="0"/>
              </a:defRPr>
            </a:lvl1pPr>
          </a:lstStyle>
          <a:p>
            <a:r>
              <a:rPr lang="en-US" dirty="0"/>
              <a:t>Click to edit Master title style</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12192000" cy="5715000"/>
          </a:xfrm>
          <a:prstGeom prst="rect">
            <a:avLst/>
          </a:prstGeom>
        </p:spPr>
        <p:txBody>
          <a:bodyPr/>
          <a:lstStyle>
            <a:lvl1pPr>
              <a:buSzPct val="88000"/>
              <a:defRPr sz="2400">
                <a:solidFill>
                  <a:schemeClr val="tx1"/>
                </a:solidFill>
                <a:latin typeface="Book Antiqua" panose="02040602050305030304" pitchFamily="18" charset="0"/>
              </a:defRPr>
            </a:lvl1pPr>
            <a:lvl2pPr>
              <a:defRPr sz="2400">
                <a:solidFill>
                  <a:schemeClr val="tx1"/>
                </a:solidFill>
                <a:latin typeface="Book Antiqua" panose="02040602050305030304" pitchFamily="18" charset="0"/>
              </a:defRPr>
            </a:lvl2pPr>
            <a:lvl3pPr>
              <a:defRPr sz="2200">
                <a:solidFill>
                  <a:schemeClr val="tx1"/>
                </a:solidFill>
                <a:latin typeface="Book Antiqua" panose="02040602050305030304" pitchFamily="18" charset="0"/>
              </a:defRPr>
            </a:lvl3pPr>
            <a:lvl4pPr>
              <a:defRPr sz="2000">
                <a:solidFill>
                  <a:schemeClr val="tx1"/>
                </a:solidFill>
                <a:latin typeface="Book Antiqua" panose="02040602050305030304" pitchFamily="18" charset="0"/>
              </a:defRPr>
            </a:lvl4pPr>
            <a:lvl5pPr>
              <a:buClrTx/>
              <a:defRPr sz="1800">
                <a:solidFill>
                  <a:schemeClr val="tx1"/>
                </a:solidFill>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0" y="0"/>
            <a:ext cx="121920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
        <p:nvSpPr>
          <p:cNvPr id="7" name="Rectangle 6"/>
          <p:cNvSpPr/>
          <p:nvPr userDrawn="1"/>
        </p:nvSpPr>
        <p:spPr bwMode="auto">
          <a:xfrm>
            <a:off x="0" y="1219200"/>
            <a:ext cx="12192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914400" y="609600"/>
            <a:ext cx="10363200" cy="1143000"/>
          </a:xfrm>
        </p:spPr>
        <p:txBody>
          <a:bodyPr/>
          <a:lstStyle/>
          <a:p>
            <a:r>
              <a:rPr lang="en-US"/>
              <a:t>Click to edit Master title style</a:t>
            </a:r>
          </a:p>
        </p:txBody>
      </p:sp>
      <p:sp>
        <p:nvSpPr>
          <p:cNvPr id="3" name="Content Placeholder 2"/>
          <p:cNvSpPr>
            <a:spLocks noGrp="1"/>
          </p:cNvSpPr>
          <p:nvPr>
            <p:ph sz="quarter" idx="1"/>
          </p:nvPr>
        </p:nvSpPr>
        <p:spPr>
          <a:xfrm>
            <a:off x="914400" y="1981200"/>
            <a:ext cx="508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981200"/>
            <a:ext cx="508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914400" y="4114800"/>
            <a:ext cx="508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7600" y="4114800"/>
            <a:ext cx="508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914400" y="6248400"/>
            <a:ext cx="2540000" cy="457200"/>
          </a:xfrm>
        </p:spPr>
        <p:txBody>
          <a:bodyPr/>
          <a:lstStyle>
            <a:lvl1pPr>
              <a:defRPr/>
            </a:lvl1pPr>
          </a:lstStyle>
          <a:p>
            <a:endParaRPr lang="en-US"/>
          </a:p>
        </p:txBody>
      </p:sp>
      <p:sp>
        <p:nvSpPr>
          <p:cNvPr id="8" name="Footer Placeholder 7"/>
          <p:cNvSpPr>
            <a:spLocks noGrp="1"/>
          </p:cNvSpPr>
          <p:nvPr>
            <p:ph type="ftr" sz="quarter" idx="11"/>
          </p:nvPr>
        </p:nvSpPr>
        <p:spPr>
          <a:xfrm>
            <a:off x="4165600" y="6248400"/>
            <a:ext cx="3860800" cy="457200"/>
          </a:xfrm>
        </p:spPr>
        <p:txBody>
          <a:bodyPr/>
          <a:lstStyle>
            <a:lvl1pPr>
              <a:defRPr/>
            </a:lvl1pPr>
          </a:lstStyle>
          <a:p>
            <a:endParaRPr lang="en-US"/>
          </a:p>
        </p:txBody>
      </p:sp>
      <p:sp>
        <p:nvSpPr>
          <p:cNvPr id="9" name="Slide Number Placeholder 8"/>
          <p:cNvSpPr>
            <a:spLocks noGrp="1"/>
          </p:cNvSpPr>
          <p:nvPr>
            <p:ph type="sldNum" sz="quarter" idx="12"/>
          </p:nvPr>
        </p:nvSpPr>
        <p:spPr>
          <a:xfrm>
            <a:off x="8737600" y="6248400"/>
            <a:ext cx="2540000" cy="457200"/>
          </a:xfrm>
        </p:spPr>
        <p:txBody>
          <a:bodyPr/>
          <a:lstStyle>
            <a:lvl1pPr>
              <a:defRPr/>
            </a:lvl1pPr>
          </a:lstStyle>
          <a:p>
            <a:fld id="{D0944D79-BC56-44F6-9F07-E5F5D587D50A}" type="slidenum">
              <a:rPr lang="en-US"/>
              <a:pPr/>
              <a:t>‹#›</a:t>
            </a:fld>
            <a:endParaRPr lang="en-US"/>
          </a:p>
        </p:txBody>
      </p:sp>
    </p:spTree>
    <p:extLst>
      <p:ext uri="{BB962C8B-B14F-4D97-AF65-F5344CB8AC3E}">
        <p14:creationId xmlns:p14="http://schemas.microsoft.com/office/powerpoint/2010/main" val="2538414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1.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50"/>
          <p:cNvSpPr>
            <a:spLocks noGrp="1" noChangeArrowheads="1"/>
          </p:cNvSpPr>
          <p:nvPr>
            <p:ph type="title"/>
          </p:nvPr>
        </p:nvSpPr>
        <p:spPr bwMode="gray">
          <a:xfrm>
            <a:off x="0" y="0"/>
            <a:ext cx="12192000" cy="687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cxnSp>
        <p:nvCxnSpPr>
          <p:cNvPr id="19" name="Straight Connector 18"/>
          <p:cNvCxnSpPr/>
          <p:nvPr userDrawn="1"/>
        </p:nvCxnSpPr>
        <p:spPr bwMode="auto">
          <a:xfrm>
            <a:off x="0" y="762000"/>
            <a:ext cx="12192000" cy="1588"/>
          </a:xfrm>
          <a:prstGeom prst="line">
            <a:avLst/>
          </a:prstGeom>
          <a:solidFill>
            <a:schemeClr val="accent1"/>
          </a:solidFill>
          <a:ln w="76200" cap="flat" cmpd="sng" algn="ctr">
            <a:solidFill>
              <a:srgbClr val="A50023"/>
            </a:solidFill>
            <a:prstDash val="solid"/>
            <a:round/>
            <a:headEnd type="none" w="med" len="med"/>
            <a:tailEnd type="none" w="med" len="med"/>
          </a:ln>
          <a:effectLst/>
        </p:spPr>
      </p:cxnSp>
      <p:cxnSp>
        <p:nvCxnSpPr>
          <p:cNvPr id="20" name="Straight Connector 19"/>
          <p:cNvCxnSpPr/>
          <p:nvPr userDrawn="1"/>
        </p:nvCxnSpPr>
        <p:spPr bwMode="auto">
          <a:xfrm>
            <a:off x="27460" y="6675227"/>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flipV="1">
            <a:off x="-8237" y="6678406"/>
            <a:ext cx="12227697" cy="27601"/>
          </a:xfrm>
          <a:prstGeom prst="line">
            <a:avLst/>
          </a:prstGeom>
          <a:solidFill>
            <a:schemeClr val="accent1"/>
          </a:solidFill>
          <a:ln w="371475" cap="flat" cmpd="sng" algn="ctr">
            <a:solidFill>
              <a:srgbClr val="A50023"/>
            </a:solidFill>
            <a:prstDash val="solid"/>
            <a:round/>
            <a:headEnd type="none" w="med" len="med"/>
            <a:tailEnd type="none" w="med" len="med"/>
          </a:ln>
          <a:effectLst/>
        </p:spPr>
      </p:cxnSp>
      <p:sp>
        <p:nvSpPr>
          <p:cNvPr id="11" name="Text Box 57"/>
          <p:cNvSpPr txBox="1">
            <a:spLocks noChangeArrowheads="1"/>
          </p:cNvSpPr>
          <p:nvPr userDrawn="1"/>
        </p:nvSpPr>
        <p:spPr bwMode="auto">
          <a:xfrm>
            <a:off x="11318919" y="6598094"/>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bg1"/>
                </a:solidFill>
                <a:latin typeface="Book Antiqua" panose="02040602050305030304" pitchFamily="18" charset="0"/>
              </a:rPr>
              <a:pPr algn="r">
                <a:defRPr/>
              </a:pPr>
              <a:t>‹#›</a:t>
            </a:fld>
            <a:endParaRPr lang="en-US" sz="1200" b="1" i="1" dirty="0">
              <a:solidFill>
                <a:schemeClr val="bg1"/>
              </a:solidFill>
              <a:latin typeface="Book Antiqua" panose="02040602050305030304" pitchFamily="18" charset="0"/>
            </a:endParaRPr>
          </a:p>
        </p:txBody>
      </p:sp>
      <p:pic>
        <p:nvPicPr>
          <p:cNvPr id="8" name="Picture 7">
            <a:extLst>
              <a:ext uri="{FF2B5EF4-FFF2-40B4-BE49-F238E27FC236}">
                <a16:creationId xmlns:a16="http://schemas.microsoft.com/office/drawing/2014/main" id="{499AC113-6F25-9D47-8F20-2C9E9E8AD645}"/>
              </a:ext>
            </a:extLst>
          </p:cNvPr>
          <p:cNvPicPr>
            <a:picLocks noChangeAspect="1"/>
          </p:cNvPicPr>
          <p:nvPr userDrawn="1"/>
        </p:nvPicPr>
        <p:blipFill>
          <a:blip r:embed="rId8"/>
          <a:stretch>
            <a:fillRect/>
          </a:stretch>
        </p:blipFill>
        <p:spPr>
          <a:xfrm>
            <a:off x="9414616" y="6502379"/>
            <a:ext cx="2540000" cy="337457"/>
          </a:xfrm>
          <a:prstGeom prst="rect">
            <a:avLst/>
          </a:prstGeom>
          <a:noFill/>
        </p:spPr>
      </p:pic>
      <p:sp>
        <p:nvSpPr>
          <p:cNvPr id="15" name="Text Box 57"/>
          <p:cNvSpPr txBox="1">
            <a:spLocks noChangeArrowheads="1"/>
          </p:cNvSpPr>
          <p:nvPr userDrawn="1"/>
        </p:nvSpPr>
        <p:spPr bwMode="auto">
          <a:xfrm>
            <a:off x="-22096" y="6550224"/>
            <a:ext cx="9422853" cy="307777"/>
          </a:xfrm>
          <a:prstGeom prst="rect">
            <a:avLst/>
          </a:prstGeom>
          <a:solidFill>
            <a:srgbClr val="AA0000"/>
          </a:solid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i="1" baseline="0" dirty="0">
                <a:ln>
                  <a:noFill/>
                </a:ln>
                <a:solidFill>
                  <a:schemeClr val="bg1"/>
                </a:solidFill>
                <a:latin typeface="Book Antiqua" panose="02040602050305030304" pitchFamily="18" charset="0"/>
                <a:sym typeface="Symbol" panose="05050102010706020507" pitchFamily="18" charset="2"/>
              </a:rPr>
              <a:t>Offshoring Location Considerations, </a:t>
            </a:r>
            <a:r>
              <a:rPr lang="en-US" sz="1400" b="1" i="1" dirty="0">
                <a:ln>
                  <a:noFill/>
                </a:ln>
                <a:solidFill>
                  <a:schemeClr val="bg1"/>
                </a:solidFill>
                <a:latin typeface="Book Antiqua" panose="02040602050305030304" pitchFamily="18" charset="0"/>
              </a:rPr>
              <a:t>A. Asef-Vaziri,</a:t>
            </a:r>
            <a:r>
              <a:rPr lang="en-US" sz="1400" b="1" i="1" baseline="0" dirty="0">
                <a:ln>
                  <a:noFill/>
                </a:ln>
                <a:solidFill>
                  <a:schemeClr val="bg1"/>
                </a:solidFill>
                <a:latin typeface="Book Antiqua" panose="02040602050305030304" pitchFamily="18" charset="0"/>
              </a:rPr>
              <a:t> Systems &amp; Operations Management</a:t>
            </a:r>
            <a:endParaRPr lang="en-US" sz="1400" b="1" i="1" dirty="0">
              <a:ln>
                <a:noFill/>
              </a:ln>
              <a:solidFill>
                <a:schemeClr val="bg1"/>
              </a:solidFill>
              <a:latin typeface="Book Antiqua" panose="02040602050305030304" pitchFamily="18" charset="0"/>
            </a:endParaRPr>
          </a:p>
        </p:txBody>
      </p: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 id="2147483815" r:id="rId6"/>
  </p:sldLayoutIdLst>
  <p:transition/>
  <p:txStyles>
    <p:titleStyle>
      <a:lvl1pPr algn="l" rtl="0" eaLnBrk="1" fontAlgn="base" hangingPunct="1">
        <a:spcBef>
          <a:spcPct val="0"/>
        </a:spcBef>
        <a:spcAft>
          <a:spcPct val="0"/>
        </a:spcAft>
        <a:defRPr sz="3600">
          <a:solidFill>
            <a:srgbClr val="A8000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1412876"/>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206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a:solidFill>
                  <a:srgbClr val="002060"/>
                </a:solidFill>
                <a:latin typeface="Verdana" pitchFamily="34" charset="0"/>
                <a:ea typeface="ＭＳ Ｐゴシック" charset="-128"/>
                <a:cs typeface="+mn-cs"/>
              </a:rPr>
              <a:t>Theory of Constraints:  1- Throughput World </a:t>
            </a:r>
          </a:p>
        </p:txBody>
      </p:sp>
      <p:sp>
        <p:nvSpPr>
          <p:cNvPr id="14" name="Rectangle 50"/>
          <p:cNvSpPr>
            <a:spLocks noGrp="1" noChangeArrowheads="1"/>
          </p:cNvSpPr>
          <p:nvPr>
            <p:ph type="title"/>
          </p:nvPr>
        </p:nvSpPr>
        <p:spPr bwMode="gray">
          <a:xfrm>
            <a:off x="334434" y="0"/>
            <a:ext cx="1155276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Practice: </a:t>
            </a:r>
            <a:br>
              <a:rPr lang="en-US" dirty="0"/>
            </a:br>
            <a:endParaRPr lang="en-US" dirty="0"/>
          </a:p>
        </p:txBody>
      </p:sp>
      <p:cxnSp>
        <p:nvCxnSpPr>
          <p:cNvPr id="19" name="Straight Connector 18"/>
          <p:cNvCxnSpPr/>
          <p:nvPr userDrawn="1"/>
        </p:nvCxnSpPr>
        <p:spPr bwMode="auto">
          <a:xfrm>
            <a:off x="0" y="1141412"/>
            <a:ext cx="12192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225"/>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6/4/2009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6.xml"/><Relationship Id="rId1" Type="http://schemas.openxmlformats.org/officeDocument/2006/relationships/vmlDrawing" Target="../drawings/vmlDrawing5.vml"/><Relationship Id="rId5" Type="http://schemas.openxmlformats.org/officeDocument/2006/relationships/image" Target="../media/image2.wmf"/><Relationship Id="rId4" Type="http://schemas.openxmlformats.org/officeDocument/2006/relationships/oleObject" Target="../embeddings/oleObject4.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xml"/><Relationship Id="rId1" Type="http://schemas.openxmlformats.org/officeDocument/2006/relationships/vmlDrawing" Target="../drawings/vmlDrawing6.vml"/><Relationship Id="rId5" Type="http://schemas.openxmlformats.org/officeDocument/2006/relationships/image" Target="../media/image2.wmf"/><Relationship Id="rId4" Type="http://schemas.openxmlformats.org/officeDocument/2006/relationships/oleObject" Target="../embeddings/oleObject5.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vmlDrawing" Target="../drawings/vmlDrawing4.vml"/><Relationship Id="rId5" Type="http://schemas.openxmlformats.org/officeDocument/2006/relationships/image" Target="../media/image2.wmf"/><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700D-B646-4E22-AE0A-018A251C54D5}"/>
              </a:ext>
            </a:extLst>
          </p:cNvPr>
          <p:cNvSpPr/>
          <p:nvPr/>
        </p:nvSpPr>
        <p:spPr>
          <a:xfrm>
            <a:off x="-304800" y="1509"/>
            <a:ext cx="12192000" cy="1569660"/>
          </a:xfrm>
          <a:prstGeom prst="rect">
            <a:avLst/>
          </a:prstGeom>
        </p:spPr>
        <p:txBody>
          <a:bodyPr wrap="square">
            <a:spAutoFit/>
          </a:bodyPr>
          <a:lstStyle/>
          <a:p>
            <a:pPr algn="ctr" eaLnBrk="1" hangingPunct="1"/>
            <a:r>
              <a:rPr lang="en-US" sz="4800" dirty="0">
                <a:solidFill>
                  <a:schemeClr val="bg1"/>
                </a:solidFill>
                <a:latin typeface="Impact" panose="020B0806030902050204" pitchFamily="34" charset="0"/>
              </a:rPr>
              <a:t>Globalization (Offshoring) </a:t>
            </a:r>
          </a:p>
          <a:p>
            <a:pPr algn="ctr" eaLnBrk="1" hangingPunct="1"/>
            <a:endParaRPr lang="en-US" sz="4800" dirty="0">
              <a:solidFill>
                <a:schemeClr val="bg1"/>
              </a:solidFill>
              <a:latin typeface="Impact" panose="020B0806030902050204" pitchFamily="34" charset="0"/>
            </a:endParaRPr>
          </a:p>
        </p:txBody>
      </p:sp>
    </p:spTree>
    <p:extLst>
      <p:ext uri="{BB962C8B-B14F-4D97-AF65-F5344CB8AC3E}">
        <p14:creationId xmlns:p14="http://schemas.microsoft.com/office/powerpoint/2010/main" val="216746800"/>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8020050" y="2882900"/>
          <a:ext cx="114300" cy="177800"/>
        </p:xfrm>
        <a:graphic>
          <a:graphicData uri="http://schemas.openxmlformats.org/presentationml/2006/ole">
            <mc:AlternateContent xmlns:mc="http://schemas.openxmlformats.org/markup-compatibility/2006">
              <mc:Choice xmlns:v="urn:schemas-microsoft-com:vml" Requires="v">
                <p:oleObj spid="_x0000_s19472" name="Equation" r:id="rId4" imgW="114102" imgH="177492" progId="">
                  <p:embed/>
                </p:oleObj>
              </mc:Choice>
              <mc:Fallback>
                <p:oleObj name="Equation" r:id="rId4" imgW="114102" imgH="177492" progId="">
                  <p:embed/>
                  <p:pic>
                    <p:nvPicPr>
                      <p:cNvPr id="15363"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20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5" name="Text Box 9"/>
          <p:cNvSpPr txBox="1">
            <a:spLocks noChangeArrowheads="1"/>
          </p:cNvSpPr>
          <p:nvPr/>
        </p:nvSpPr>
        <p:spPr bwMode="auto">
          <a:xfrm>
            <a:off x="2208213" y="5445126"/>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endParaRPr lang="en-US" sz="2800"/>
          </a:p>
        </p:txBody>
      </p:sp>
      <p:sp>
        <p:nvSpPr>
          <p:cNvPr id="5" name="Rectangle 10"/>
          <p:cNvSpPr>
            <a:spLocks noChangeArrowheads="1"/>
          </p:cNvSpPr>
          <p:nvPr/>
        </p:nvSpPr>
        <p:spPr bwMode="auto">
          <a:xfrm>
            <a:off x="29635" y="762000"/>
            <a:ext cx="12072664" cy="270843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indent="-457200">
              <a:buAutoNum type="arabicPeriod" startAt="7"/>
            </a:pPr>
            <a:r>
              <a:rPr lang="en-US" sz="2400" dirty="0">
                <a:latin typeface="Book Antiqua" pitchFamily="18" charset="0"/>
              </a:rPr>
              <a:t>The network model of the physical goods supply chain contains all but one of the following elements.</a:t>
            </a:r>
          </a:p>
          <a:p>
            <a:endParaRPr lang="en-US" sz="1200" dirty="0">
              <a:latin typeface="Book Antiqua" pitchFamily="18" charset="0"/>
            </a:endParaRPr>
          </a:p>
          <a:p>
            <a:pPr marL="914400" lvl="1" indent="-457200">
              <a:buFont typeface="+mj-lt"/>
              <a:buAutoNum type="alphaUcPeriod"/>
            </a:pPr>
            <a:r>
              <a:rPr lang="en-US" sz="2200" dirty="0">
                <a:latin typeface="Book Antiqua" pitchFamily="18" charset="0"/>
              </a:rPr>
              <a:t>Competitor</a:t>
            </a:r>
          </a:p>
          <a:p>
            <a:pPr marL="914400" lvl="1" indent="-457200">
              <a:buFont typeface="+mj-lt"/>
              <a:buAutoNum type="alphaUcPeriod"/>
            </a:pPr>
            <a:r>
              <a:rPr lang="en-US" sz="2200" dirty="0">
                <a:latin typeface="Book Antiqua" pitchFamily="18" charset="0"/>
              </a:rPr>
              <a:t>Distributor</a:t>
            </a:r>
          </a:p>
          <a:p>
            <a:pPr marL="914400" lvl="1" indent="-457200">
              <a:buFont typeface="+mj-lt"/>
              <a:buAutoNum type="alphaUcPeriod"/>
            </a:pPr>
            <a:r>
              <a:rPr lang="en-US" sz="2200" dirty="0">
                <a:latin typeface="Book Antiqua" pitchFamily="18" charset="0"/>
              </a:rPr>
              <a:t>Retailer</a:t>
            </a:r>
          </a:p>
          <a:p>
            <a:pPr marL="914400" lvl="1" indent="-457200">
              <a:buFont typeface="+mj-lt"/>
              <a:buAutoNum type="alphaUcPeriod"/>
            </a:pPr>
            <a:r>
              <a:rPr lang="en-US" sz="2200" dirty="0">
                <a:latin typeface="Book Antiqua" pitchFamily="18" charset="0"/>
              </a:rPr>
              <a:t>Customer</a:t>
            </a:r>
          </a:p>
          <a:p>
            <a:pPr marL="914400" lvl="1" indent="-457200">
              <a:buFont typeface="+mj-lt"/>
              <a:buAutoNum type="alphaUcPeriod"/>
            </a:pPr>
            <a:r>
              <a:rPr lang="en-US" sz="2200" dirty="0">
                <a:latin typeface="Book Antiqua" pitchFamily="18" charset="0"/>
              </a:rPr>
              <a:t>Supplier</a:t>
            </a:r>
            <a:r>
              <a:rPr lang="en-US" sz="2200" b="1" dirty="0">
                <a:latin typeface="Book Antiqua" pitchFamily="18" charset="0"/>
              </a:rPr>
              <a:t> </a:t>
            </a:r>
            <a:endParaRPr lang="en-US" sz="2200" dirty="0">
              <a:latin typeface="Book Antiqua" pitchFamily="18" charset="0"/>
            </a:endParaRPr>
          </a:p>
        </p:txBody>
      </p:sp>
      <p:sp>
        <p:nvSpPr>
          <p:cNvPr id="6" name="Title 1">
            <a:extLst>
              <a:ext uri="{FF2B5EF4-FFF2-40B4-BE49-F238E27FC236}">
                <a16:creationId xmlns:a16="http://schemas.microsoft.com/office/drawing/2014/main" id="{CE2F195E-8D0F-49C9-B127-AE170E7AE29D}"/>
              </a:ext>
            </a:extLst>
          </p:cNvPr>
          <p:cNvSpPr>
            <a:spLocks noGrp="1"/>
          </p:cNvSpPr>
          <p:nvPr>
            <p:ph type="title" sz="quarter"/>
          </p:nvPr>
        </p:nvSpPr>
        <p:spPr>
          <a:xfrm>
            <a:off x="0" y="0"/>
            <a:ext cx="12192000" cy="762000"/>
          </a:xfrm>
        </p:spPr>
        <p:txBody>
          <a:bodyPr/>
          <a:lstStyle/>
          <a:p>
            <a:r>
              <a:rPr lang="en-US" dirty="0"/>
              <a:t>Questions</a:t>
            </a:r>
          </a:p>
        </p:txBody>
      </p:sp>
      <p:sp>
        <p:nvSpPr>
          <p:cNvPr id="7" name="Rectangle 10">
            <a:extLst>
              <a:ext uri="{FF2B5EF4-FFF2-40B4-BE49-F238E27FC236}">
                <a16:creationId xmlns:a16="http://schemas.microsoft.com/office/drawing/2014/main" id="{6DA98BF7-7291-42DB-B7B4-4C3964D934BF}"/>
              </a:ext>
            </a:extLst>
          </p:cNvPr>
          <p:cNvSpPr>
            <a:spLocks noChangeArrowheads="1"/>
          </p:cNvSpPr>
          <p:nvPr/>
        </p:nvSpPr>
        <p:spPr bwMode="auto">
          <a:xfrm>
            <a:off x="31812" y="3917722"/>
            <a:ext cx="11964652"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a:latin typeface="Book Antiqua" pitchFamily="18" charset="0"/>
              </a:rPr>
              <a:t>8. Which of the following represents reasons for globalizing operations?</a:t>
            </a:r>
          </a:p>
          <a:p>
            <a:endParaRPr lang="en-US" sz="1000" dirty="0">
              <a:latin typeface="Book Antiqua" pitchFamily="18" charset="0"/>
            </a:endParaRPr>
          </a:p>
          <a:p>
            <a:pPr marL="914400" lvl="1" indent="-457200">
              <a:buFont typeface="+mj-lt"/>
              <a:buAutoNum type="alphaUcPeriod"/>
            </a:pPr>
            <a:r>
              <a:rPr lang="en-US" sz="2200" dirty="0">
                <a:latin typeface="Book Antiqua" pitchFamily="18" charset="0"/>
              </a:rPr>
              <a:t>Gain improvements in supply chain</a:t>
            </a:r>
          </a:p>
          <a:p>
            <a:pPr marL="914400" lvl="1" indent="-457200">
              <a:buFont typeface="+mj-lt"/>
              <a:buAutoNum type="alphaUcPeriod"/>
            </a:pPr>
            <a:r>
              <a:rPr lang="en-US" sz="2200" dirty="0">
                <a:latin typeface="Book Antiqua" pitchFamily="18" charset="0"/>
              </a:rPr>
              <a:t>Improve operations</a:t>
            </a:r>
          </a:p>
          <a:p>
            <a:pPr marL="914400" lvl="1" indent="-457200">
              <a:buFont typeface="+mj-lt"/>
              <a:buAutoNum type="alphaUcPeriod"/>
            </a:pPr>
            <a:r>
              <a:rPr lang="en-US" sz="2200" dirty="0">
                <a:latin typeface="Book Antiqua" pitchFamily="18" charset="0"/>
              </a:rPr>
              <a:t>Expand product life cycle</a:t>
            </a:r>
          </a:p>
          <a:p>
            <a:pPr marL="914400" lvl="1" indent="-457200">
              <a:buFont typeface="+mj-lt"/>
              <a:buAutoNum type="alphaUcPeriod"/>
            </a:pPr>
            <a:r>
              <a:rPr lang="en-US" sz="2200" dirty="0">
                <a:latin typeface="Book Antiqua" pitchFamily="18" charset="0"/>
              </a:rPr>
              <a:t>Attract and retain global talent</a:t>
            </a:r>
          </a:p>
          <a:p>
            <a:pPr marL="914400" lvl="1" indent="-457200">
              <a:buFont typeface="+mj-lt"/>
              <a:buAutoNum type="alphaUcPeriod"/>
            </a:pPr>
            <a:r>
              <a:rPr lang="en-US" sz="2200" dirty="0">
                <a:latin typeface="Book Antiqua" pitchFamily="18" charset="0"/>
              </a:rPr>
              <a:t>All answers are correct</a:t>
            </a:r>
          </a:p>
        </p:txBody>
      </p:sp>
    </p:spTree>
    <p:extLst>
      <p:ext uri="{BB962C8B-B14F-4D97-AF65-F5344CB8AC3E}">
        <p14:creationId xmlns:p14="http://schemas.microsoft.com/office/powerpoint/2010/main" val="7470777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5">
                                            <p:txEl>
                                              <p:pRg st="2" end="2"/>
                                            </p:txEl>
                                          </p:spTgt>
                                        </p:tgtEl>
                                        <p:attrNameLst>
                                          <p:attrName>style.color</p:attrName>
                                        </p:attrNameLst>
                                      </p:cBhvr>
                                      <p:to>
                                        <a:schemeClr val="accent2"/>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2000" fill="hold"/>
                                        <p:tgtEl>
                                          <p:spTgt spid="7">
                                            <p:txEl>
                                              <p:pRg st="6" end="6"/>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8020050" y="2882900"/>
          <a:ext cx="114300" cy="177800"/>
        </p:xfrm>
        <a:graphic>
          <a:graphicData uri="http://schemas.openxmlformats.org/presentationml/2006/ole">
            <mc:AlternateContent xmlns:mc="http://schemas.openxmlformats.org/markup-compatibility/2006">
              <mc:Choice xmlns:v="urn:schemas-microsoft-com:vml" Requires="v">
                <p:oleObj spid="_x0000_s20496" name="Equation" r:id="rId4" imgW="114102" imgH="177492" progId="">
                  <p:embed/>
                </p:oleObj>
              </mc:Choice>
              <mc:Fallback>
                <p:oleObj name="Equation" r:id="rId4" imgW="114102" imgH="177492" progId="">
                  <p:embed/>
                  <p:pic>
                    <p:nvPicPr>
                      <p:cNvPr id="15363"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20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5" name="Text Box 9"/>
          <p:cNvSpPr txBox="1">
            <a:spLocks noChangeArrowheads="1"/>
          </p:cNvSpPr>
          <p:nvPr/>
        </p:nvSpPr>
        <p:spPr bwMode="auto">
          <a:xfrm>
            <a:off x="2208213" y="5445126"/>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endParaRPr lang="en-US" sz="2800"/>
          </a:p>
        </p:txBody>
      </p:sp>
      <p:sp>
        <p:nvSpPr>
          <p:cNvPr id="633866" name="Rectangle 10"/>
          <p:cNvSpPr>
            <a:spLocks noChangeArrowheads="1"/>
          </p:cNvSpPr>
          <p:nvPr/>
        </p:nvSpPr>
        <p:spPr bwMode="auto">
          <a:xfrm>
            <a:off x="-6531" y="774700"/>
            <a:ext cx="11964652" cy="21544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a:latin typeface="Book Antiqua" panose="02040602050305030304" pitchFamily="18" charset="0"/>
              </a:rPr>
              <a:t>9. Multinational organizations can shop from country to country and cut costs through</a:t>
            </a:r>
          </a:p>
          <a:p>
            <a:pPr marL="914400" lvl="1" indent="-457200">
              <a:buFont typeface="+mj-lt"/>
              <a:buAutoNum type="alphaUcPeriod"/>
            </a:pPr>
            <a:r>
              <a:rPr lang="en-US" sz="2200" dirty="0">
                <a:latin typeface="Book Antiqua" panose="02040602050305030304" pitchFamily="18" charset="0"/>
              </a:rPr>
              <a:t>Lower wage scales</a:t>
            </a:r>
          </a:p>
          <a:p>
            <a:pPr marL="914400" lvl="1" indent="-457200">
              <a:buFont typeface="+mj-lt"/>
              <a:buAutoNum type="alphaUcPeriod"/>
            </a:pPr>
            <a:r>
              <a:rPr lang="en-US" sz="2200" dirty="0">
                <a:latin typeface="Book Antiqua" panose="02040602050305030304" pitchFamily="18" charset="0"/>
              </a:rPr>
              <a:t>Lower indirect labor costs</a:t>
            </a:r>
          </a:p>
          <a:p>
            <a:pPr marL="914400" lvl="1" indent="-457200">
              <a:buFont typeface="+mj-lt"/>
              <a:buAutoNum type="alphaUcPeriod"/>
            </a:pPr>
            <a:r>
              <a:rPr lang="en-US" sz="2200" dirty="0">
                <a:latin typeface="Book Antiqua" panose="02040602050305030304" pitchFamily="18" charset="0"/>
              </a:rPr>
              <a:t>Less stringent regulations</a:t>
            </a:r>
          </a:p>
          <a:p>
            <a:pPr marL="914400" lvl="1" indent="-457200">
              <a:buFont typeface="+mj-lt"/>
              <a:buAutoNum type="alphaUcPeriod"/>
            </a:pPr>
            <a:r>
              <a:rPr lang="en-US" sz="2200" dirty="0">
                <a:latin typeface="Book Antiqua" panose="02040602050305030304" pitchFamily="18" charset="0"/>
              </a:rPr>
              <a:t>Lower taxes and tariffs</a:t>
            </a:r>
          </a:p>
          <a:p>
            <a:pPr marL="914400" lvl="1" indent="-457200">
              <a:buFont typeface="+mj-lt"/>
              <a:buAutoNum type="alphaUcPeriod"/>
            </a:pPr>
            <a:r>
              <a:rPr lang="en-US" sz="2200" dirty="0">
                <a:latin typeface="Book Antiqua" panose="02040602050305030304" pitchFamily="18" charset="0"/>
              </a:rPr>
              <a:t>All answers are correct</a:t>
            </a:r>
          </a:p>
        </p:txBody>
      </p:sp>
      <p:sp>
        <p:nvSpPr>
          <p:cNvPr id="5" name="Title 1">
            <a:extLst>
              <a:ext uri="{FF2B5EF4-FFF2-40B4-BE49-F238E27FC236}">
                <a16:creationId xmlns:a16="http://schemas.microsoft.com/office/drawing/2014/main" id="{5EB385F8-C44A-4E15-9673-1E66403B998F}"/>
              </a:ext>
            </a:extLst>
          </p:cNvPr>
          <p:cNvSpPr>
            <a:spLocks noGrp="1"/>
          </p:cNvSpPr>
          <p:nvPr>
            <p:ph type="title" sz="quarter"/>
          </p:nvPr>
        </p:nvSpPr>
        <p:spPr>
          <a:xfrm>
            <a:off x="0" y="0"/>
            <a:ext cx="12192000" cy="762000"/>
          </a:xfrm>
        </p:spPr>
        <p:txBody>
          <a:bodyPr/>
          <a:lstStyle/>
          <a:p>
            <a:r>
              <a:rPr lang="en-US" dirty="0"/>
              <a:t>Questions</a:t>
            </a:r>
          </a:p>
        </p:txBody>
      </p:sp>
      <p:sp>
        <p:nvSpPr>
          <p:cNvPr id="6" name="Rectangle 10">
            <a:extLst>
              <a:ext uri="{FF2B5EF4-FFF2-40B4-BE49-F238E27FC236}">
                <a16:creationId xmlns:a16="http://schemas.microsoft.com/office/drawing/2014/main" id="{C78421B7-769A-42BB-BB9B-94E98E184B0C}"/>
              </a:ext>
            </a:extLst>
          </p:cNvPr>
          <p:cNvSpPr>
            <a:spLocks noChangeArrowheads="1"/>
          </p:cNvSpPr>
          <p:nvPr/>
        </p:nvSpPr>
        <p:spPr bwMode="auto">
          <a:xfrm>
            <a:off x="59668" y="3026613"/>
            <a:ext cx="12072664"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a:latin typeface="Book Antiqua" pitchFamily="18" charset="0"/>
              </a:rPr>
              <a:t>10. Offshoring is a global operations strategy that involves moving processes to another country. Which of the following statement related with offshoring is  true? </a:t>
            </a:r>
          </a:p>
          <a:p>
            <a:pPr marL="914400" lvl="1" indent="-457200">
              <a:buFont typeface="+mj-lt"/>
              <a:buAutoNum type="alphaUcPeriod"/>
            </a:pPr>
            <a:r>
              <a:rPr lang="en-US" sz="2200" dirty="0">
                <a:latin typeface="Book Antiqua" pitchFamily="18" charset="0"/>
              </a:rPr>
              <a:t>Firms can reduce labor costs by outsourcing processes to low labor-cost countries</a:t>
            </a:r>
          </a:p>
          <a:p>
            <a:pPr marL="914400" lvl="1" indent="-457200">
              <a:buFont typeface="+mj-lt"/>
              <a:buAutoNum type="alphaUcPeriod"/>
            </a:pPr>
            <a:r>
              <a:rPr lang="en-US" sz="2200" dirty="0">
                <a:latin typeface="Book Antiqua" pitchFamily="18" charset="0"/>
              </a:rPr>
              <a:t>Firms can reduce the logistical costs of delivering products to international customers by offshoring</a:t>
            </a:r>
          </a:p>
          <a:p>
            <a:pPr marL="914400" lvl="1" indent="-457200">
              <a:buFont typeface="+mj-lt"/>
              <a:buAutoNum type="alphaUcPeriod"/>
            </a:pPr>
            <a:r>
              <a:rPr lang="en-US" sz="2200" dirty="0">
                <a:latin typeface="Book Antiqua" pitchFamily="18" charset="0"/>
              </a:rPr>
              <a:t>Firms can avoid tariffs by assembling the products in other countries rather than exporting them  </a:t>
            </a:r>
          </a:p>
          <a:p>
            <a:pPr marL="914400" lvl="1" indent="-457200">
              <a:buFont typeface="+mj-lt"/>
              <a:buAutoNum type="alphaUcPeriod"/>
            </a:pPr>
            <a:r>
              <a:rPr lang="en-US" sz="2200" dirty="0">
                <a:latin typeface="Book Antiqua" pitchFamily="18" charset="0"/>
              </a:rPr>
              <a:t>Offshoring may not be the best choice, even if local labor wages far exceed those of other countries  </a:t>
            </a:r>
          </a:p>
          <a:p>
            <a:pPr marL="914400" lvl="1" indent="-457200">
              <a:buFont typeface="+mj-lt"/>
              <a:buAutoNum type="alphaUcPeriod"/>
            </a:pPr>
            <a:r>
              <a:rPr lang="en-US" sz="2200" dirty="0">
                <a:latin typeface="Book Antiqua" pitchFamily="18" charset="0"/>
              </a:rPr>
              <a:t>All answers are correct</a:t>
            </a:r>
          </a:p>
        </p:txBody>
      </p:sp>
    </p:spTree>
    <p:extLst>
      <p:ext uri="{BB962C8B-B14F-4D97-AF65-F5344CB8AC3E}">
        <p14:creationId xmlns:p14="http://schemas.microsoft.com/office/powerpoint/2010/main" val="26843810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633866">
                                            <p:txEl>
                                              <p:pRg st="5" end="5"/>
                                            </p:txEl>
                                          </p:spTgt>
                                        </p:tgtEl>
                                        <p:attrNameLst>
                                          <p:attrName>style.color</p:attrName>
                                        </p:attrNameLst>
                                      </p:cBhvr>
                                      <p:to>
                                        <a:schemeClr val="accent2"/>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2000" fill="hold"/>
                                        <p:tgtEl>
                                          <p:spTgt spid="6">
                                            <p:txEl>
                                              <p:pRg st="5" end="5"/>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8020050" y="2882900"/>
          <a:ext cx="114300" cy="177800"/>
        </p:xfrm>
        <a:graphic>
          <a:graphicData uri="http://schemas.openxmlformats.org/presentationml/2006/ole">
            <mc:AlternateContent xmlns:mc="http://schemas.openxmlformats.org/markup-compatibility/2006">
              <mc:Choice xmlns:v="urn:schemas-microsoft-com:vml" Requires="v">
                <p:oleObj spid="_x0000_s16400" name="Equation" r:id="rId4" imgW="114102" imgH="177492" progId="">
                  <p:embed/>
                </p:oleObj>
              </mc:Choice>
              <mc:Fallback>
                <p:oleObj name="Equation" r:id="rId4" imgW="114102" imgH="177492" progId="">
                  <p:embed/>
                  <p:pic>
                    <p:nvPicPr>
                      <p:cNvPr id="15363"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20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5" name="Text Box 9"/>
          <p:cNvSpPr txBox="1">
            <a:spLocks noChangeArrowheads="1"/>
          </p:cNvSpPr>
          <p:nvPr/>
        </p:nvSpPr>
        <p:spPr bwMode="auto">
          <a:xfrm>
            <a:off x="2208213" y="5445126"/>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endParaRPr lang="en-US" sz="2800"/>
          </a:p>
        </p:txBody>
      </p:sp>
      <p:sp>
        <p:nvSpPr>
          <p:cNvPr id="5" name="Title 1">
            <a:extLst>
              <a:ext uri="{FF2B5EF4-FFF2-40B4-BE49-F238E27FC236}">
                <a16:creationId xmlns:a16="http://schemas.microsoft.com/office/drawing/2014/main" id="{A3CEED5A-DC2D-427E-897F-4496140BC618}"/>
              </a:ext>
            </a:extLst>
          </p:cNvPr>
          <p:cNvSpPr>
            <a:spLocks noGrp="1"/>
          </p:cNvSpPr>
          <p:nvPr>
            <p:ph type="title" sz="quarter"/>
          </p:nvPr>
        </p:nvSpPr>
        <p:spPr>
          <a:xfrm>
            <a:off x="0" y="0"/>
            <a:ext cx="12192000" cy="762000"/>
          </a:xfrm>
        </p:spPr>
        <p:txBody>
          <a:bodyPr/>
          <a:lstStyle/>
          <a:p>
            <a:r>
              <a:rPr lang="en-US" dirty="0"/>
              <a:t>Supply Chain &amp; Globalization</a:t>
            </a:r>
          </a:p>
        </p:txBody>
      </p:sp>
      <p:sp>
        <p:nvSpPr>
          <p:cNvPr id="2" name="Rectangle 1">
            <a:extLst>
              <a:ext uri="{FF2B5EF4-FFF2-40B4-BE49-F238E27FC236}">
                <a16:creationId xmlns:a16="http://schemas.microsoft.com/office/drawing/2014/main" id="{A1845AFF-C4C3-4830-9789-B5D52D4E5EDF}"/>
              </a:ext>
            </a:extLst>
          </p:cNvPr>
          <p:cNvSpPr/>
          <p:nvPr/>
        </p:nvSpPr>
        <p:spPr>
          <a:xfrm>
            <a:off x="0" y="795239"/>
            <a:ext cx="12192000" cy="4154984"/>
          </a:xfrm>
          <a:prstGeom prst="rect">
            <a:avLst/>
          </a:prstGeom>
        </p:spPr>
        <p:txBody>
          <a:bodyPr wrap="square">
            <a:spAutoFit/>
          </a:bodyPr>
          <a:lstStyle/>
          <a:p>
            <a:r>
              <a:rPr lang="en-US" sz="2400" dirty="0">
                <a:latin typeface="Book Antiqua" pitchFamily="18" charset="0"/>
              </a:rPr>
              <a:t>The supply chain for an organization is the network of enterprises that the organization uses to deliver products to the consumer. It includes the organization itself, its suppliers and suppliers of its suppliers, any down steam operations that may process the products further, and distributors, wholesalers, retailers, and transportation systems.  Supply Chain does not include competitors. Global supply chain or global operations management is when the chain expands over more than one country. </a:t>
            </a:r>
          </a:p>
          <a:p>
            <a:endParaRPr lang="en-US" sz="2400" dirty="0">
              <a:latin typeface="Book Antiqua" pitchFamily="18" charset="0"/>
            </a:endParaRPr>
          </a:p>
          <a:p>
            <a:r>
              <a:rPr lang="en-US" sz="2400" dirty="0">
                <a:latin typeface="Book Antiqua" pitchFamily="18" charset="0"/>
              </a:rPr>
              <a:t>Globalization in supply chain is often called “offshoring”, which is a supply chain strategy that involves moving part of the supply chain processes to a foreign country.</a:t>
            </a:r>
          </a:p>
          <a:p>
            <a:endParaRPr lang="en-US" sz="2400" dirty="0">
              <a:latin typeface="Book Antiqua" pitchFamily="18" charset="0"/>
            </a:endParaRPr>
          </a:p>
          <a:p>
            <a:r>
              <a:rPr lang="en-US" sz="2400" dirty="0">
                <a:latin typeface="Book Antiqua" pitchFamily="18" charset="0"/>
              </a:rPr>
              <a:t>There are Opportunities, Challenges, and Solutions. </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11963400" cy="4495800"/>
          </a:xfrm>
        </p:spPr>
        <p:txBody>
          <a:bodyPr>
            <a:noAutofit/>
          </a:bodyPr>
          <a:lstStyle/>
          <a:p>
            <a:pPr marL="400050"/>
            <a:r>
              <a:rPr lang="en-US" b="1" dirty="0"/>
              <a:t>Broader market</a:t>
            </a:r>
          </a:p>
          <a:p>
            <a:pPr marL="800100" lvl="1"/>
            <a:r>
              <a:rPr lang="en-US" dirty="0"/>
              <a:t>More customer</a:t>
            </a:r>
          </a:p>
          <a:p>
            <a:pPr marL="800100" lvl="1"/>
            <a:r>
              <a:rPr lang="en-US" dirty="0"/>
              <a:t>Less stringent regulations</a:t>
            </a:r>
          </a:p>
          <a:p>
            <a:pPr marL="800100" lvl="1"/>
            <a:r>
              <a:rPr lang="en-US" dirty="0"/>
              <a:t>Local government incentives</a:t>
            </a:r>
          </a:p>
          <a:p>
            <a:pPr marL="400050"/>
            <a:r>
              <a:rPr lang="en-US" b="1" dirty="0"/>
              <a:t>Lower costs</a:t>
            </a:r>
          </a:p>
          <a:p>
            <a:pPr marL="857250" lvl="1" fontAlgn="auto">
              <a:spcAft>
                <a:spcPts val="0"/>
              </a:spcAft>
            </a:pPr>
            <a:r>
              <a:rPr lang="en-US" dirty="0"/>
              <a:t>Lower labor costs</a:t>
            </a:r>
          </a:p>
          <a:p>
            <a:pPr marL="857250" lvl="1" fontAlgn="auto">
              <a:spcAft>
                <a:spcPts val="0"/>
              </a:spcAft>
            </a:pPr>
            <a:r>
              <a:rPr lang="en-US" dirty="0"/>
              <a:t>Lower raw materials costs</a:t>
            </a:r>
          </a:p>
          <a:p>
            <a:pPr marL="857250" lvl="1" fontAlgn="auto">
              <a:spcAft>
                <a:spcPts val="0"/>
              </a:spcAft>
            </a:pPr>
            <a:r>
              <a:rPr lang="en-US" dirty="0"/>
              <a:t>Less indirect labor costs (managers, purchasing staff, security guards, etc.) </a:t>
            </a:r>
          </a:p>
          <a:p>
            <a:pPr marL="857250" lvl="1" fontAlgn="auto">
              <a:spcAft>
                <a:spcPts val="0"/>
              </a:spcAft>
            </a:pPr>
            <a:r>
              <a:rPr lang="en-US" dirty="0"/>
              <a:t>Lower taxes and tariffs</a:t>
            </a:r>
          </a:p>
          <a:p>
            <a:pPr marL="857250" lvl="1" fontAlgn="auto">
              <a:spcAft>
                <a:spcPts val="0"/>
              </a:spcAft>
            </a:pPr>
            <a:r>
              <a:rPr lang="en-US" dirty="0"/>
              <a:t>Lower logistics cost for international customers</a:t>
            </a:r>
          </a:p>
        </p:txBody>
      </p:sp>
      <p:sp>
        <p:nvSpPr>
          <p:cNvPr id="4" name="Title 2">
            <a:extLst>
              <a:ext uri="{FF2B5EF4-FFF2-40B4-BE49-F238E27FC236}">
                <a16:creationId xmlns:a16="http://schemas.microsoft.com/office/drawing/2014/main" id="{331E450D-BC30-4916-821C-70C502D79F87}"/>
              </a:ext>
            </a:extLst>
          </p:cNvPr>
          <p:cNvSpPr>
            <a:spLocks noGrp="1"/>
          </p:cNvSpPr>
          <p:nvPr>
            <p:ph type="title"/>
          </p:nvPr>
        </p:nvSpPr>
        <p:spPr>
          <a:xfrm>
            <a:off x="0" y="0"/>
            <a:ext cx="12192000" cy="762000"/>
          </a:xfrm>
        </p:spPr>
        <p:txBody>
          <a:bodyPr/>
          <a:lstStyle/>
          <a:p>
            <a:r>
              <a:rPr lang="en-US" dirty="0"/>
              <a:t>Globalization Opportunities</a:t>
            </a:r>
          </a:p>
        </p:txBody>
      </p:sp>
    </p:spTree>
    <p:extLst>
      <p:ext uri="{BB962C8B-B14F-4D97-AF65-F5344CB8AC3E}">
        <p14:creationId xmlns:p14="http://schemas.microsoft.com/office/powerpoint/2010/main" val="301178158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11963400" cy="4495800"/>
          </a:xfrm>
        </p:spPr>
        <p:txBody>
          <a:bodyPr>
            <a:noAutofit/>
          </a:bodyPr>
          <a:lstStyle/>
          <a:p>
            <a:r>
              <a:rPr lang="en-US" dirty="0"/>
              <a:t>Language and Culture</a:t>
            </a:r>
          </a:p>
          <a:p>
            <a:r>
              <a:rPr lang="en-US" dirty="0"/>
              <a:t>Changes in currency values</a:t>
            </a:r>
          </a:p>
          <a:p>
            <a:r>
              <a:rPr lang="en-US" dirty="0"/>
              <a:t>Standards</a:t>
            </a:r>
          </a:p>
          <a:p>
            <a:pPr lvl="1"/>
            <a:r>
              <a:rPr lang="en-US" dirty="0">
                <a:ea typeface="ＭＳ Ｐゴシック" pitchFamily="-65" charset="-128"/>
              </a:rPr>
              <a:t>Voltages, outlets</a:t>
            </a:r>
          </a:p>
          <a:p>
            <a:pPr lvl="1"/>
            <a:r>
              <a:rPr lang="en-US" dirty="0">
                <a:ea typeface="ＭＳ Ｐゴシック" pitchFamily="-65" charset="-128"/>
              </a:rPr>
              <a:t>Metric system</a:t>
            </a:r>
          </a:p>
          <a:p>
            <a:r>
              <a:rPr lang="en-US" dirty="0"/>
              <a:t>Regulations</a:t>
            </a:r>
          </a:p>
          <a:p>
            <a:pPr lvl="1"/>
            <a:r>
              <a:rPr lang="en-US" dirty="0">
                <a:ea typeface="ＭＳ Ｐゴシック" pitchFamily="-65" charset="-128"/>
              </a:rPr>
              <a:t>Host government policy</a:t>
            </a:r>
          </a:p>
          <a:p>
            <a:pPr lvl="1"/>
            <a:r>
              <a:rPr lang="en-US" dirty="0">
                <a:ea typeface="ＭＳ Ｐゴシック" pitchFamily="-65" charset="-128"/>
              </a:rPr>
              <a:t>Labor norms</a:t>
            </a:r>
          </a:p>
          <a:p>
            <a:pPr lvl="1"/>
            <a:r>
              <a:rPr lang="en-US" dirty="0">
                <a:ea typeface="ＭＳ Ｐゴシック" pitchFamily="-65" charset="-128"/>
              </a:rPr>
              <a:t>Working hours</a:t>
            </a:r>
          </a:p>
          <a:p>
            <a:r>
              <a:rPr lang="en-US" dirty="0"/>
              <a:t>Political Stability</a:t>
            </a:r>
          </a:p>
        </p:txBody>
      </p:sp>
      <p:sp>
        <p:nvSpPr>
          <p:cNvPr id="4" name="Title 2">
            <a:extLst>
              <a:ext uri="{FF2B5EF4-FFF2-40B4-BE49-F238E27FC236}">
                <a16:creationId xmlns:a16="http://schemas.microsoft.com/office/drawing/2014/main" id="{331E450D-BC30-4916-821C-70C502D79F87}"/>
              </a:ext>
            </a:extLst>
          </p:cNvPr>
          <p:cNvSpPr>
            <a:spLocks noGrp="1"/>
          </p:cNvSpPr>
          <p:nvPr>
            <p:ph type="title"/>
          </p:nvPr>
        </p:nvSpPr>
        <p:spPr>
          <a:xfrm>
            <a:off x="0" y="0"/>
            <a:ext cx="12192000" cy="762000"/>
          </a:xfrm>
        </p:spPr>
        <p:txBody>
          <a:bodyPr/>
          <a:lstStyle/>
          <a:p>
            <a:r>
              <a:rPr lang="en-US" dirty="0"/>
              <a:t>Globalization Challenges</a:t>
            </a:r>
          </a:p>
        </p:txBody>
      </p:sp>
    </p:spTree>
    <p:extLst>
      <p:ext uri="{BB962C8B-B14F-4D97-AF65-F5344CB8AC3E}">
        <p14:creationId xmlns:p14="http://schemas.microsoft.com/office/powerpoint/2010/main" val="103690900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12192000" cy="5715000"/>
          </a:xfrm>
        </p:spPr>
        <p:txBody>
          <a:bodyPr>
            <a:noAutofit/>
          </a:bodyPr>
          <a:lstStyle/>
          <a:p>
            <a:r>
              <a:rPr lang="en-US" b="1" dirty="0"/>
              <a:t>Transportation Costs - </a:t>
            </a:r>
            <a:r>
              <a:rPr lang="en-US" dirty="0"/>
              <a:t>International customers &amp; Domestic customers</a:t>
            </a:r>
          </a:p>
          <a:p>
            <a:pPr lvl="1"/>
            <a:r>
              <a:rPr lang="en-US" dirty="0"/>
              <a:t>Third party logistics (3PL). Outsource logistics (distribution, warehousing, and fulfillment services) to a third party</a:t>
            </a:r>
          </a:p>
          <a:p>
            <a:pPr lvl="2"/>
            <a:r>
              <a:rPr lang="en-US" sz="2400" dirty="0"/>
              <a:t>The original company does not need to own warehouse or transport facilities</a:t>
            </a:r>
          </a:p>
          <a:p>
            <a:pPr lvl="2"/>
            <a:r>
              <a:rPr lang="en-US" sz="2400" dirty="0"/>
              <a:t>3PL may have better related knowledge, greater expertise and more global networks to ensure greater time and cost efficiencies</a:t>
            </a:r>
          </a:p>
          <a:p>
            <a:r>
              <a:rPr lang="en-US" b="1" dirty="0">
                <a:ea typeface="ＭＳ Ｐゴシック" pitchFamily="-112" charset="-128"/>
              </a:rPr>
              <a:t>Postponement</a:t>
            </a:r>
          </a:p>
          <a:p>
            <a:pPr lvl="1"/>
            <a:r>
              <a:rPr lang="en-US" dirty="0"/>
              <a:t>Leave some customization actives to a later time. </a:t>
            </a:r>
          </a:p>
          <a:p>
            <a:pPr lvl="2"/>
            <a:r>
              <a:rPr lang="en-US" sz="2400" dirty="0"/>
              <a:t>HP’s printer packaging postponement strategy</a:t>
            </a:r>
          </a:p>
          <a:p>
            <a:pPr lvl="3">
              <a:buFont typeface="Calibri" pitchFamily="34" charset="0"/>
              <a:buChar char="‒"/>
            </a:pPr>
            <a:r>
              <a:rPr lang="en-US" sz="2400" dirty="0"/>
              <a:t>Global production + pack language manuals &amp; electrical connectors in local distribution centers</a:t>
            </a:r>
          </a:p>
          <a:p>
            <a:pPr marL="0" indent="0">
              <a:buNone/>
            </a:pPr>
            <a:endParaRPr lang="en-US" dirty="0"/>
          </a:p>
        </p:txBody>
      </p:sp>
      <p:sp>
        <p:nvSpPr>
          <p:cNvPr id="4" name="Title 2">
            <a:extLst>
              <a:ext uri="{FF2B5EF4-FFF2-40B4-BE49-F238E27FC236}">
                <a16:creationId xmlns:a16="http://schemas.microsoft.com/office/drawing/2014/main" id="{331E450D-BC30-4916-821C-70C502D79F87}"/>
              </a:ext>
            </a:extLst>
          </p:cNvPr>
          <p:cNvSpPr>
            <a:spLocks noGrp="1"/>
          </p:cNvSpPr>
          <p:nvPr>
            <p:ph type="title"/>
          </p:nvPr>
        </p:nvSpPr>
        <p:spPr>
          <a:xfrm>
            <a:off x="0" y="0"/>
            <a:ext cx="12192000" cy="762000"/>
          </a:xfrm>
        </p:spPr>
        <p:txBody>
          <a:bodyPr/>
          <a:lstStyle/>
          <a:p>
            <a:r>
              <a:rPr lang="en-US" dirty="0"/>
              <a:t>Some Solutions </a:t>
            </a:r>
            <a:r>
              <a:rPr lang="en-US" dirty="0" err="1"/>
              <a:t>Solutions</a:t>
            </a:r>
            <a:endParaRPr lang="en-US" dirty="0"/>
          </a:p>
        </p:txBody>
      </p:sp>
    </p:spTree>
    <p:extLst>
      <p:ext uri="{BB962C8B-B14F-4D97-AF65-F5344CB8AC3E}">
        <p14:creationId xmlns:p14="http://schemas.microsoft.com/office/powerpoint/2010/main" val="222116875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12192000" cy="5715000"/>
          </a:xfrm>
        </p:spPr>
        <p:txBody>
          <a:bodyPr>
            <a:noAutofit/>
          </a:bodyPr>
          <a:lstStyle/>
          <a:p>
            <a:r>
              <a:rPr lang="en-US" b="1" dirty="0"/>
              <a:t>Culture Challenge Solution</a:t>
            </a:r>
            <a:r>
              <a:rPr lang="en-US" dirty="0"/>
              <a:t>: cultural transferability</a:t>
            </a:r>
          </a:p>
          <a:p>
            <a:pPr lvl="1"/>
            <a:r>
              <a:rPr lang="en-US" dirty="0"/>
              <a:t>Culture of a country impacts foreign companies doing business in that country.</a:t>
            </a:r>
          </a:p>
          <a:p>
            <a:pPr lvl="1"/>
            <a:r>
              <a:rPr lang="en-US" dirty="0"/>
              <a:t>Burger King’s cultural transferability strategy:</a:t>
            </a:r>
          </a:p>
          <a:p>
            <a:pPr lvl="2">
              <a:buFont typeface="Calibri" pitchFamily="34" charset="0"/>
              <a:buChar char="‒"/>
            </a:pPr>
            <a:r>
              <a:rPr lang="en-US" sz="2400" dirty="0"/>
              <a:t>Add taco to its menu in Mexico</a:t>
            </a:r>
          </a:p>
          <a:p>
            <a:pPr lvl="2">
              <a:buFont typeface="Calibri" pitchFamily="34" charset="0"/>
              <a:buChar char="‒"/>
            </a:pPr>
            <a:r>
              <a:rPr lang="en-US" sz="2400" dirty="0"/>
              <a:t>Add sushi to its menu in Japan</a:t>
            </a:r>
          </a:p>
          <a:p>
            <a:r>
              <a:rPr lang="en-US" b="1" dirty="0"/>
              <a:t>Legal Challenge Solutions</a:t>
            </a:r>
          </a:p>
          <a:p>
            <a:pPr lvl="1"/>
            <a:r>
              <a:rPr lang="en-US" dirty="0"/>
              <a:t>follow local regulations. International companies need to observe and follow local regulations and laws </a:t>
            </a:r>
          </a:p>
          <a:p>
            <a:r>
              <a:rPr lang="en-US" dirty="0"/>
              <a:t>Will Globalization/Offshoring Always Be the Best Choice?</a:t>
            </a:r>
          </a:p>
          <a:p>
            <a:r>
              <a:rPr lang="en-US" dirty="0"/>
              <a:t>May or May Not Be</a:t>
            </a:r>
          </a:p>
          <a:p>
            <a:pPr lvl="1"/>
            <a:r>
              <a:rPr lang="en-US" dirty="0"/>
              <a:t> There are tradeoffs between opportunities and challenges</a:t>
            </a:r>
          </a:p>
          <a:p>
            <a:pPr marL="0" indent="0">
              <a:buNone/>
            </a:pPr>
            <a:endParaRPr lang="en-US" sz="2800" dirty="0"/>
          </a:p>
          <a:p>
            <a:endParaRPr lang="en-US" dirty="0"/>
          </a:p>
        </p:txBody>
      </p:sp>
      <p:sp>
        <p:nvSpPr>
          <p:cNvPr id="4" name="Title 2">
            <a:extLst>
              <a:ext uri="{FF2B5EF4-FFF2-40B4-BE49-F238E27FC236}">
                <a16:creationId xmlns:a16="http://schemas.microsoft.com/office/drawing/2014/main" id="{331E450D-BC30-4916-821C-70C502D79F87}"/>
              </a:ext>
            </a:extLst>
          </p:cNvPr>
          <p:cNvSpPr>
            <a:spLocks noGrp="1"/>
          </p:cNvSpPr>
          <p:nvPr>
            <p:ph type="title"/>
          </p:nvPr>
        </p:nvSpPr>
        <p:spPr>
          <a:xfrm>
            <a:off x="0" y="0"/>
            <a:ext cx="12192000" cy="762000"/>
          </a:xfrm>
        </p:spPr>
        <p:txBody>
          <a:bodyPr/>
          <a:lstStyle/>
          <a:p>
            <a:r>
              <a:rPr lang="en-US" dirty="0"/>
              <a:t>Some Solutions</a:t>
            </a:r>
          </a:p>
        </p:txBody>
      </p:sp>
    </p:spTree>
    <p:extLst>
      <p:ext uri="{BB962C8B-B14F-4D97-AF65-F5344CB8AC3E}">
        <p14:creationId xmlns:p14="http://schemas.microsoft.com/office/powerpoint/2010/main" val="151778782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8020050" y="2882900"/>
          <a:ext cx="114300" cy="177800"/>
        </p:xfrm>
        <a:graphic>
          <a:graphicData uri="http://schemas.openxmlformats.org/presentationml/2006/ole">
            <mc:AlternateContent xmlns:mc="http://schemas.openxmlformats.org/markup-compatibility/2006">
              <mc:Choice xmlns:v="urn:schemas-microsoft-com:vml" Requires="v">
                <p:oleObj spid="_x0000_s25614" name="Equation" r:id="rId4" imgW="114102" imgH="177492" progId="">
                  <p:embed/>
                </p:oleObj>
              </mc:Choice>
              <mc:Fallback>
                <p:oleObj name="Equation" r:id="rId4" imgW="114102" imgH="177492" progId="">
                  <p:embed/>
                  <p:pic>
                    <p:nvPicPr>
                      <p:cNvPr id="15363"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20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5" name="Text Box 9"/>
          <p:cNvSpPr txBox="1">
            <a:spLocks noChangeArrowheads="1"/>
          </p:cNvSpPr>
          <p:nvPr/>
        </p:nvSpPr>
        <p:spPr bwMode="auto">
          <a:xfrm>
            <a:off x="2208213" y="5445126"/>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endParaRPr lang="en-US" sz="2800"/>
          </a:p>
        </p:txBody>
      </p:sp>
      <p:sp>
        <p:nvSpPr>
          <p:cNvPr id="633866" name="Rectangle 10"/>
          <p:cNvSpPr>
            <a:spLocks noChangeArrowheads="1"/>
          </p:cNvSpPr>
          <p:nvPr/>
        </p:nvSpPr>
        <p:spPr bwMode="auto">
          <a:xfrm>
            <a:off x="-76200" y="762815"/>
            <a:ext cx="121920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indent="-457200">
              <a:buAutoNum type="arabicPeriod"/>
            </a:pPr>
            <a:r>
              <a:rPr lang="en-US" sz="2400" dirty="0">
                <a:latin typeface="Book Antiqua" pitchFamily="18" charset="0"/>
              </a:rPr>
              <a:t>While selecting a factory location in a foreign country, consideration should be given to</a:t>
            </a:r>
          </a:p>
          <a:p>
            <a:endParaRPr lang="en-US" sz="1000" dirty="0">
              <a:latin typeface="Book Antiqua" pitchFamily="18" charset="0"/>
            </a:endParaRPr>
          </a:p>
          <a:p>
            <a:pPr marL="914400" lvl="1" indent="-457200">
              <a:buFont typeface="+mj-lt"/>
              <a:buAutoNum type="alphaUcPeriod"/>
            </a:pPr>
            <a:r>
              <a:rPr lang="en-US" sz="2200" dirty="0">
                <a:latin typeface="Book Antiqua" pitchFamily="18" charset="0"/>
              </a:rPr>
              <a:t>Culture 			</a:t>
            </a:r>
          </a:p>
          <a:p>
            <a:pPr marL="914400" lvl="1" indent="-457200">
              <a:buFont typeface="+mj-lt"/>
              <a:buAutoNum type="alphaUcPeriod"/>
            </a:pPr>
            <a:r>
              <a:rPr lang="en-US" sz="2200" dirty="0">
                <a:latin typeface="Book Antiqua" pitchFamily="18" charset="0"/>
              </a:rPr>
              <a:t>Legal system			</a:t>
            </a:r>
          </a:p>
          <a:p>
            <a:pPr marL="914400" lvl="1" indent="-457200">
              <a:buFont typeface="+mj-lt"/>
              <a:buAutoNum type="alphaUcPeriod"/>
            </a:pPr>
            <a:r>
              <a:rPr lang="en-US" sz="2200" dirty="0">
                <a:latin typeface="Book Antiqua" pitchFamily="18" charset="0"/>
              </a:rPr>
              <a:t>Monetary policies	</a:t>
            </a:r>
          </a:p>
          <a:p>
            <a:pPr marL="914400" lvl="1" indent="-457200">
              <a:buFont typeface="+mj-lt"/>
              <a:buAutoNum type="alphaUcPeriod"/>
            </a:pPr>
            <a:r>
              <a:rPr lang="en-US" sz="2200" dirty="0">
                <a:latin typeface="Book Antiqua" pitchFamily="18" charset="0"/>
              </a:rPr>
              <a:t>Transportation infrastructure</a:t>
            </a:r>
          </a:p>
          <a:p>
            <a:pPr marL="914400" lvl="1" indent="-457200">
              <a:buFont typeface="+mj-lt"/>
              <a:buAutoNum type="alphaUcPeriod"/>
            </a:pPr>
            <a:r>
              <a:rPr lang="en-US" sz="2200" dirty="0">
                <a:latin typeface="Book Antiqua" pitchFamily="18" charset="0"/>
              </a:rPr>
              <a:t>All answers are correct</a:t>
            </a:r>
          </a:p>
        </p:txBody>
      </p:sp>
      <p:sp>
        <p:nvSpPr>
          <p:cNvPr id="5" name="Title 1">
            <a:extLst>
              <a:ext uri="{FF2B5EF4-FFF2-40B4-BE49-F238E27FC236}">
                <a16:creationId xmlns:a16="http://schemas.microsoft.com/office/drawing/2014/main" id="{A3CEED5A-DC2D-427E-897F-4496140BC618}"/>
              </a:ext>
            </a:extLst>
          </p:cNvPr>
          <p:cNvSpPr>
            <a:spLocks noGrp="1"/>
          </p:cNvSpPr>
          <p:nvPr>
            <p:ph type="title" sz="quarter"/>
          </p:nvPr>
        </p:nvSpPr>
        <p:spPr>
          <a:xfrm>
            <a:off x="0" y="0"/>
            <a:ext cx="12192000" cy="762000"/>
          </a:xfrm>
        </p:spPr>
        <p:txBody>
          <a:bodyPr/>
          <a:lstStyle/>
          <a:p>
            <a:r>
              <a:rPr lang="en-US" dirty="0"/>
              <a:t>Questions</a:t>
            </a:r>
          </a:p>
        </p:txBody>
      </p:sp>
      <p:sp>
        <p:nvSpPr>
          <p:cNvPr id="6" name="Rectangle 10">
            <a:extLst>
              <a:ext uri="{FF2B5EF4-FFF2-40B4-BE49-F238E27FC236}">
                <a16:creationId xmlns:a16="http://schemas.microsoft.com/office/drawing/2014/main" id="{BAD130D1-FC16-42EA-8447-B518DD343FEB}"/>
              </a:ext>
            </a:extLst>
          </p:cNvPr>
          <p:cNvSpPr>
            <a:spLocks noChangeArrowheads="1"/>
          </p:cNvSpPr>
          <p:nvPr/>
        </p:nvSpPr>
        <p:spPr bwMode="auto">
          <a:xfrm>
            <a:off x="0" y="3581400"/>
            <a:ext cx="12192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a:latin typeface="Book Antiqua" pitchFamily="18" charset="0"/>
              </a:rPr>
              <a:t>2. Which of the following represent reasons for global operations?</a:t>
            </a:r>
          </a:p>
          <a:p>
            <a:endParaRPr lang="en-US" sz="1000" dirty="0">
              <a:latin typeface="Book Antiqua" pitchFamily="18" charset="0"/>
            </a:endParaRPr>
          </a:p>
          <a:p>
            <a:pPr marL="914400" lvl="1" indent="-457200">
              <a:buFont typeface="+mj-lt"/>
              <a:buAutoNum type="alphaUcPeriod"/>
            </a:pPr>
            <a:r>
              <a:rPr lang="en-US" sz="2200" dirty="0">
                <a:latin typeface="Book Antiqua" pitchFamily="18" charset="0"/>
              </a:rPr>
              <a:t>To gain improvements in the supply chain</a:t>
            </a:r>
          </a:p>
          <a:p>
            <a:pPr marL="914400" lvl="1" indent="-457200">
              <a:buFont typeface="+mj-lt"/>
              <a:buAutoNum type="alphaUcPeriod"/>
            </a:pPr>
            <a:r>
              <a:rPr lang="en-US" sz="2200" dirty="0">
                <a:latin typeface="Book Antiqua" pitchFamily="18" charset="0"/>
              </a:rPr>
              <a:t>To improve operations</a:t>
            </a:r>
          </a:p>
          <a:p>
            <a:pPr marL="914400" lvl="1" indent="-457200">
              <a:buFont typeface="+mj-lt"/>
              <a:buAutoNum type="alphaUcPeriod"/>
            </a:pPr>
            <a:r>
              <a:rPr lang="en-US" sz="2200" dirty="0">
                <a:latin typeface="Book Antiqua" pitchFamily="18" charset="0"/>
              </a:rPr>
              <a:t>To expand a product's life cycle</a:t>
            </a:r>
          </a:p>
          <a:p>
            <a:pPr marL="914400" lvl="1" indent="-457200">
              <a:buFont typeface="+mj-lt"/>
              <a:buAutoNum type="alphaUcPeriod"/>
            </a:pPr>
            <a:r>
              <a:rPr lang="en-US" sz="2200" dirty="0">
                <a:latin typeface="Book Antiqua" pitchFamily="18" charset="0"/>
              </a:rPr>
              <a:t>To attract and retain global talent</a:t>
            </a:r>
          </a:p>
          <a:p>
            <a:pPr marL="914400" lvl="1" indent="-457200">
              <a:buFont typeface="+mj-lt"/>
              <a:buAutoNum type="alphaUcPeriod"/>
            </a:pPr>
            <a:r>
              <a:rPr lang="en-US" sz="2200" dirty="0">
                <a:latin typeface="Book Antiqua" pitchFamily="18" charset="0"/>
              </a:rPr>
              <a:t>All answers are correct</a:t>
            </a:r>
          </a:p>
        </p:txBody>
      </p:sp>
    </p:spTree>
    <p:extLst>
      <p:ext uri="{BB962C8B-B14F-4D97-AF65-F5344CB8AC3E}">
        <p14:creationId xmlns:p14="http://schemas.microsoft.com/office/powerpoint/2010/main" val="20417025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633866">
                                            <p:txEl>
                                              <p:pRg st="6" end="6"/>
                                            </p:txEl>
                                          </p:spTgt>
                                        </p:tgtEl>
                                        <p:attrNameLst>
                                          <p:attrName>style.color</p:attrName>
                                        </p:attrNameLst>
                                      </p:cBhvr>
                                      <p:to>
                                        <a:schemeClr val="accent2"/>
                                      </p:to>
                                    </p:animClr>
                                  </p:childTnLst>
                                </p:cTn>
                              </p:par>
                            </p:childTnLst>
                          </p:cTn>
                        </p:par>
                      </p:childTnLst>
                    </p:cTn>
                  </p:par>
                  <p:par>
                    <p:cTn id="7" fill="hold">
                      <p:stCondLst>
                        <p:cond delay="indefinite"/>
                      </p:stCondLst>
                      <p:childTnLst>
                        <p:par>
                          <p:cTn id="8" fill="hold">
                            <p:stCondLst>
                              <p:cond delay="0"/>
                            </p:stCondLst>
                            <p:childTnLst>
                              <p:par>
                                <p:cTn id="9" presetID="19" presetClass="emph" presetSubtype="0" fill="hold" nodeType="clickEffect">
                                  <p:stCondLst>
                                    <p:cond delay="0"/>
                                  </p:stCondLst>
                                  <p:childTnLst>
                                    <p:animClr clrSpc="rgb" dir="cw">
                                      <p:cBhvr override="childStyle">
                                        <p:cTn id="10" dur="500" fill="hold"/>
                                        <p:tgtEl>
                                          <p:spTgt spid="6">
                                            <p:txEl>
                                              <p:pRg st="6" end="6"/>
                                            </p:txEl>
                                          </p:spTgt>
                                        </p:tgtEl>
                                        <p:attrNameLst>
                                          <p:attrName>style.color</p:attrName>
                                        </p:attrNameLst>
                                      </p:cBhvr>
                                      <p:to>
                                        <a:schemeClr val="accent2"/>
                                      </p:to>
                                    </p:animClr>
                                    <p:animClr clrSpc="rgb" dir="cw">
                                      <p:cBhvr>
                                        <p:cTn id="11" dur="500" fill="hold"/>
                                        <p:tgtEl>
                                          <p:spTgt spid="6">
                                            <p:txEl>
                                              <p:pRg st="6" end="6"/>
                                            </p:txEl>
                                          </p:spTgt>
                                        </p:tgtEl>
                                        <p:attrNameLst>
                                          <p:attrName>fillcolor</p:attrName>
                                        </p:attrNameLst>
                                      </p:cBhvr>
                                      <p:to>
                                        <a:schemeClr val="accent2"/>
                                      </p:to>
                                    </p:animClr>
                                    <p:set>
                                      <p:cBhvr>
                                        <p:cTn id="12" dur="500" fill="hold"/>
                                        <p:tgtEl>
                                          <p:spTgt spid="6">
                                            <p:txEl>
                                              <p:pRg st="6" end="6"/>
                                            </p:txEl>
                                          </p:spTgt>
                                        </p:tgtEl>
                                        <p:attrNameLst>
                                          <p:attrName>fill.type</p:attrName>
                                        </p:attrNameLst>
                                      </p:cBhvr>
                                      <p:to>
                                        <p:strVal val="solid"/>
                                      </p:to>
                                    </p:set>
                                    <p:set>
                                      <p:cBhvr>
                                        <p:cTn id="13" dur="500" fill="hold"/>
                                        <p:tgtEl>
                                          <p:spTgt spid="6">
                                            <p:txEl>
                                              <p:pRg st="6" end="6"/>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8020050" y="2882900"/>
          <a:ext cx="114300" cy="177800"/>
        </p:xfrm>
        <a:graphic>
          <a:graphicData uri="http://schemas.openxmlformats.org/presentationml/2006/ole">
            <mc:AlternateContent xmlns:mc="http://schemas.openxmlformats.org/markup-compatibility/2006">
              <mc:Choice xmlns:v="urn:schemas-microsoft-com:vml" Requires="v">
                <p:oleObj spid="_x0000_s17423" name="Equation" r:id="rId4" imgW="114102" imgH="177492" progId="">
                  <p:embed/>
                </p:oleObj>
              </mc:Choice>
              <mc:Fallback>
                <p:oleObj name="Equation" r:id="rId4" imgW="114102" imgH="177492" progId="">
                  <p:embed/>
                  <p:pic>
                    <p:nvPicPr>
                      <p:cNvPr id="15363"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20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5" name="Text Box 9"/>
          <p:cNvSpPr txBox="1">
            <a:spLocks noChangeArrowheads="1"/>
          </p:cNvSpPr>
          <p:nvPr/>
        </p:nvSpPr>
        <p:spPr bwMode="auto">
          <a:xfrm>
            <a:off x="2208213" y="5445126"/>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endParaRPr lang="en-US" sz="2800"/>
          </a:p>
        </p:txBody>
      </p:sp>
      <p:sp>
        <p:nvSpPr>
          <p:cNvPr id="5" name="Rectangle 10"/>
          <p:cNvSpPr>
            <a:spLocks noChangeArrowheads="1"/>
          </p:cNvSpPr>
          <p:nvPr/>
        </p:nvSpPr>
        <p:spPr bwMode="auto">
          <a:xfrm>
            <a:off x="-28303" y="762815"/>
            <a:ext cx="12108668"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a:latin typeface="Book Antiqua" pitchFamily="18" charset="0"/>
              </a:rPr>
              <a:t>3. McDonald’s includes beer in its menu for German franchises. This is an example of which of the following considerations for global operations:</a:t>
            </a:r>
          </a:p>
          <a:p>
            <a:endParaRPr lang="en-US" sz="1000" dirty="0">
              <a:latin typeface="Book Antiqua" pitchFamily="18" charset="0"/>
            </a:endParaRPr>
          </a:p>
          <a:p>
            <a:pPr marL="914400" lvl="1" indent="-457200">
              <a:buFont typeface="+mj-lt"/>
              <a:buAutoNum type="alphaUcPeriod"/>
            </a:pPr>
            <a:r>
              <a:rPr lang="en-US" sz="2200" dirty="0">
                <a:latin typeface="Book Antiqua" pitchFamily="18" charset="0"/>
              </a:rPr>
              <a:t> Cultural transferability </a:t>
            </a:r>
          </a:p>
          <a:p>
            <a:pPr marL="914400" lvl="1" indent="-457200">
              <a:buFont typeface="+mj-lt"/>
              <a:buAutoNum type="alphaUcPeriod"/>
            </a:pPr>
            <a:r>
              <a:rPr lang="en-US" sz="2200" dirty="0">
                <a:latin typeface="Book Antiqua" pitchFamily="18" charset="0"/>
              </a:rPr>
              <a:t> Network development</a:t>
            </a:r>
          </a:p>
          <a:p>
            <a:pPr marL="914400" lvl="1" indent="-457200">
              <a:buFont typeface="+mj-lt"/>
              <a:buAutoNum type="alphaUcPeriod"/>
            </a:pPr>
            <a:r>
              <a:rPr lang="en-US" sz="2200" dirty="0">
                <a:latin typeface="Book Antiqua" pitchFamily="18" charset="0"/>
              </a:rPr>
              <a:t> Host government policy</a:t>
            </a:r>
          </a:p>
          <a:p>
            <a:pPr marL="914400" lvl="1" indent="-457200">
              <a:buFont typeface="+mj-lt"/>
              <a:buAutoNum type="alphaUcPeriod"/>
            </a:pPr>
            <a:r>
              <a:rPr lang="en-US" sz="2200" dirty="0">
                <a:latin typeface="Book Antiqua" pitchFamily="18" charset="0"/>
              </a:rPr>
              <a:t> Labor norms</a:t>
            </a:r>
          </a:p>
          <a:p>
            <a:pPr marL="914400" lvl="1" indent="-457200">
              <a:buFont typeface="+mj-lt"/>
              <a:buAutoNum type="alphaUcPeriod"/>
            </a:pPr>
            <a:r>
              <a:rPr lang="en-US" sz="2200" dirty="0">
                <a:latin typeface="Book Antiqua" pitchFamily="18" charset="0"/>
              </a:rPr>
              <a:t>All answers are correct</a:t>
            </a:r>
          </a:p>
        </p:txBody>
      </p:sp>
      <p:sp>
        <p:nvSpPr>
          <p:cNvPr id="6" name="Title 1">
            <a:extLst>
              <a:ext uri="{FF2B5EF4-FFF2-40B4-BE49-F238E27FC236}">
                <a16:creationId xmlns:a16="http://schemas.microsoft.com/office/drawing/2014/main" id="{CD8EAA9C-D396-4694-B39E-075891F1263D}"/>
              </a:ext>
            </a:extLst>
          </p:cNvPr>
          <p:cNvSpPr>
            <a:spLocks noGrp="1"/>
          </p:cNvSpPr>
          <p:nvPr>
            <p:ph type="title" sz="quarter"/>
          </p:nvPr>
        </p:nvSpPr>
        <p:spPr>
          <a:xfrm>
            <a:off x="0" y="0"/>
            <a:ext cx="12192000" cy="762000"/>
          </a:xfrm>
        </p:spPr>
        <p:txBody>
          <a:bodyPr/>
          <a:lstStyle/>
          <a:p>
            <a:r>
              <a:rPr lang="en-US" dirty="0"/>
              <a:t>Questions</a:t>
            </a:r>
          </a:p>
        </p:txBody>
      </p:sp>
      <p:sp>
        <p:nvSpPr>
          <p:cNvPr id="7" name="Rectangle 10">
            <a:extLst>
              <a:ext uri="{FF2B5EF4-FFF2-40B4-BE49-F238E27FC236}">
                <a16:creationId xmlns:a16="http://schemas.microsoft.com/office/drawing/2014/main" id="{5FCBB30A-2E4E-433F-B2C5-BA47199968FC}"/>
              </a:ext>
            </a:extLst>
          </p:cNvPr>
          <p:cNvSpPr>
            <a:spLocks noChangeArrowheads="1"/>
          </p:cNvSpPr>
          <p:nvPr/>
        </p:nvSpPr>
        <p:spPr bwMode="auto">
          <a:xfrm>
            <a:off x="34413" y="3841522"/>
            <a:ext cx="12157587"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a:latin typeface="Book Antiqua" pitchFamily="18" charset="0"/>
              </a:rPr>
              <a:t>4. Which of the following is  a risk of global operations management?</a:t>
            </a:r>
          </a:p>
          <a:p>
            <a:endParaRPr lang="en-US" sz="1000" dirty="0">
              <a:latin typeface="Book Antiqua" pitchFamily="18" charset="0"/>
            </a:endParaRPr>
          </a:p>
          <a:p>
            <a:pPr marL="914400" lvl="1" indent="-457200">
              <a:buFont typeface="+mj-lt"/>
              <a:buAutoNum type="alphaUcPeriod"/>
            </a:pPr>
            <a:r>
              <a:rPr lang="en-US" sz="2200" dirty="0">
                <a:latin typeface="Book Antiqua" pitchFamily="18" charset="0"/>
              </a:rPr>
              <a:t>Intellectual rights issues</a:t>
            </a:r>
          </a:p>
          <a:p>
            <a:pPr marL="914400" lvl="1" indent="-457200">
              <a:buFont typeface="+mj-lt"/>
              <a:buAutoNum type="alphaUcPeriod"/>
            </a:pPr>
            <a:r>
              <a:rPr lang="en-US" sz="2200" dirty="0">
                <a:latin typeface="Book Antiqua" pitchFamily="18" charset="0"/>
              </a:rPr>
              <a:t>Contract compliance issues</a:t>
            </a:r>
          </a:p>
          <a:p>
            <a:pPr marL="914400" lvl="1" indent="-457200">
              <a:buFont typeface="+mj-lt"/>
              <a:buAutoNum type="alphaUcPeriod"/>
            </a:pPr>
            <a:r>
              <a:rPr lang="en-US" sz="2200" dirty="0">
                <a:latin typeface="Book Antiqua" pitchFamily="18" charset="0"/>
              </a:rPr>
              <a:t>Quality issues</a:t>
            </a:r>
          </a:p>
          <a:p>
            <a:pPr marL="914400" lvl="1" indent="-457200">
              <a:buFont typeface="+mj-lt"/>
              <a:buAutoNum type="alphaUcPeriod"/>
            </a:pPr>
            <a:r>
              <a:rPr lang="en-US" sz="2200" dirty="0">
                <a:latin typeface="Book Antiqua" pitchFamily="18" charset="0"/>
              </a:rPr>
              <a:t>Sustainability issues</a:t>
            </a:r>
          </a:p>
          <a:p>
            <a:pPr marL="914400" lvl="1" indent="-457200">
              <a:buFont typeface="+mj-lt"/>
              <a:buAutoNum type="alphaUcPeriod"/>
            </a:pPr>
            <a:r>
              <a:rPr lang="en-US" sz="2200" dirty="0">
                <a:latin typeface="Book Antiqua" pitchFamily="18" charset="0"/>
              </a:rPr>
              <a:t>All answers are correct</a:t>
            </a:r>
          </a:p>
        </p:txBody>
      </p:sp>
    </p:spTree>
    <p:extLst>
      <p:ext uri="{BB962C8B-B14F-4D97-AF65-F5344CB8AC3E}">
        <p14:creationId xmlns:p14="http://schemas.microsoft.com/office/powerpoint/2010/main" val="127897133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5">
                                            <p:txEl>
                                              <p:pRg st="2" end="2"/>
                                            </p:txEl>
                                          </p:spTgt>
                                        </p:tgtEl>
                                        <p:attrNameLst>
                                          <p:attrName>style.color</p:attrName>
                                        </p:attrNameLst>
                                      </p:cBhvr>
                                      <p:to>
                                        <a:schemeClr val="accent2"/>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2000" fill="hold"/>
                                        <p:tgtEl>
                                          <p:spTgt spid="7">
                                            <p:txEl>
                                              <p:pRg st="6" end="6"/>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3" name="Object 3"/>
          <p:cNvGraphicFramePr>
            <a:graphicFrameLocks noGrp="1" noChangeAspect="1"/>
          </p:cNvGraphicFramePr>
          <p:nvPr>
            <p:ph sz="quarter" idx="2"/>
          </p:nvPr>
        </p:nvGraphicFramePr>
        <p:xfrm>
          <a:off x="8020050" y="2882900"/>
          <a:ext cx="114300" cy="177800"/>
        </p:xfrm>
        <a:graphic>
          <a:graphicData uri="http://schemas.openxmlformats.org/presentationml/2006/ole">
            <mc:AlternateContent xmlns:mc="http://schemas.openxmlformats.org/markup-compatibility/2006">
              <mc:Choice xmlns:v="urn:schemas-microsoft-com:vml" Requires="v">
                <p:oleObj spid="_x0000_s18448" name="Equation" r:id="rId4" imgW="114102" imgH="177492" progId="">
                  <p:embed/>
                </p:oleObj>
              </mc:Choice>
              <mc:Fallback>
                <p:oleObj name="Equation" r:id="rId4" imgW="114102" imgH="177492" progId="">
                  <p:embed/>
                  <p:pic>
                    <p:nvPicPr>
                      <p:cNvPr id="15363"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20050" y="28829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8985" name="Text Box 9"/>
          <p:cNvSpPr txBox="1">
            <a:spLocks noChangeArrowheads="1"/>
          </p:cNvSpPr>
          <p:nvPr/>
        </p:nvSpPr>
        <p:spPr bwMode="auto">
          <a:xfrm>
            <a:off x="2208213" y="5445126"/>
            <a:ext cx="184150" cy="519113"/>
          </a:xfrm>
          <a:prstGeom prst="rect">
            <a:avLst/>
          </a:prstGeom>
          <a:noFill/>
          <a:ln w="12700">
            <a:noFill/>
            <a:miter lim="800000"/>
            <a:headEnd/>
            <a:tailEnd/>
          </a:ln>
          <a:effectLst>
            <a:outerShdw dist="107763" dir="2700000" algn="ctr" rotWithShape="0">
              <a:schemeClr val="bg2"/>
            </a:outerShdw>
          </a:effectLst>
        </p:spPr>
        <p:txBody>
          <a:bodyPr wrap="none">
            <a:spAutoFit/>
          </a:bodyPr>
          <a:lstStyle/>
          <a:p>
            <a:pPr>
              <a:defRPr/>
            </a:pPr>
            <a:endParaRPr lang="en-US" sz="2800"/>
          </a:p>
        </p:txBody>
      </p:sp>
      <p:sp>
        <p:nvSpPr>
          <p:cNvPr id="5" name="Rectangle 10"/>
          <p:cNvSpPr>
            <a:spLocks noChangeArrowheads="1"/>
          </p:cNvSpPr>
          <p:nvPr/>
        </p:nvSpPr>
        <p:spPr bwMode="auto">
          <a:xfrm>
            <a:off x="100329" y="803366"/>
            <a:ext cx="12091671" cy="28931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a:latin typeface="Book Antiqua" pitchFamily="18" charset="0"/>
              </a:rPr>
              <a:t>5. Which of the following is not an exclusive characteristic of global supply chains in comparison to domestic operations:</a:t>
            </a:r>
          </a:p>
          <a:p>
            <a:r>
              <a:rPr lang="en-US" sz="2400" dirty="0">
                <a:latin typeface="Book Antiqua" pitchFamily="18" charset="0"/>
              </a:rPr>
              <a:t> </a:t>
            </a:r>
          </a:p>
          <a:p>
            <a:pPr marL="914400" lvl="1" indent="-457200">
              <a:buFont typeface="+mj-lt"/>
              <a:buAutoNum type="alphaUcPeriod"/>
            </a:pPr>
            <a:r>
              <a:rPr lang="en-US" sz="2200" dirty="0">
                <a:latin typeface="Book Antiqua" pitchFamily="18" charset="0"/>
              </a:rPr>
              <a:t>Language and cultural differences</a:t>
            </a:r>
          </a:p>
          <a:p>
            <a:pPr marL="914400" lvl="1" indent="-457200">
              <a:buFont typeface="+mj-lt"/>
              <a:buAutoNum type="alphaUcPeriod"/>
            </a:pPr>
            <a:r>
              <a:rPr lang="en-US" sz="2200" dirty="0">
                <a:latin typeface="Book Antiqua" pitchFamily="18" charset="0"/>
              </a:rPr>
              <a:t>Currency fluctuations</a:t>
            </a:r>
          </a:p>
          <a:p>
            <a:pPr marL="914400" lvl="1" indent="-457200">
              <a:buFont typeface="+mj-lt"/>
              <a:buAutoNum type="alphaUcPeriod"/>
            </a:pPr>
            <a:r>
              <a:rPr lang="en-US" sz="2200" dirty="0">
                <a:latin typeface="Book Antiqua" pitchFamily="18" charset="0"/>
              </a:rPr>
              <a:t>Increase transportation costs and lead times</a:t>
            </a:r>
          </a:p>
          <a:p>
            <a:pPr marL="914400" lvl="1" indent="-457200">
              <a:buFont typeface="+mj-lt"/>
              <a:buAutoNum type="alphaUcPeriod"/>
            </a:pPr>
            <a:r>
              <a:rPr lang="en-US" sz="2200" dirty="0">
                <a:latin typeface="Book Antiqua" pitchFamily="18" charset="0"/>
              </a:rPr>
              <a:t>Increase need for trust and cooperation among supply chains partners</a:t>
            </a:r>
          </a:p>
          <a:p>
            <a:pPr marL="914400" lvl="1" indent="-457200">
              <a:buFont typeface="+mj-lt"/>
              <a:buAutoNum type="alphaUcPeriod"/>
            </a:pPr>
            <a:r>
              <a:rPr lang="en-US" sz="2200" dirty="0">
                <a:latin typeface="Book Antiqua" pitchFamily="18" charset="0"/>
              </a:rPr>
              <a:t>Technological advances in telecommunications</a:t>
            </a:r>
          </a:p>
        </p:txBody>
      </p:sp>
      <p:sp>
        <p:nvSpPr>
          <p:cNvPr id="6" name="Title 1">
            <a:extLst>
              <a:ext uri="{FF2B5EF4-FFF2-40B4-BE49-F238E27FC236}">
                <a16:creationId xmlns:a16="http://schemas.microsoft.com/office/drawing/2014/main" id="{8773EE64-A816-4790-9E47-4E3E825D4539}"/>
              </a:ext>
            </a:extLst>
          </p:cNvPr>
          <p:cNvSpPr>
            <a:spLocks noGrp="1"/>
          </p:cNvSpPr>
          <p:nvPr>
            <p:ph type="title" sz="quarter"/>
          </p:nvPr>
        </p:nvSpPr>
        <p:spPr>
          <a:xfrm>
            <a:off x="0" y="0"/>
            <a:ext cx="12192000" cy="762000"/>
          </a:xfrm>
        </p:spPr>
        <p:txBody>
          <a:bodyPr/>
          <a:lstStyle/>
          <a:p>
            <a:r>
              <a:rPr lang="en-US" dirty="0"/>
              <a:t>Questions</a:t>
            </a:r>
          </a:p>
        </p:txBody>
      </p:sp>
      <p:sp>
        <p:nvSpPr>
          <p:cNvPr id="7" name="Rectangle 10">
            <a:extLst>
              <a:ext uri="{FF2B5EF4-FFF2-40B4-BE49-F238E27FC236}">
                <a16:creationId xmlns:a16="http://schemas.microsoft.com/office/drawing/2014/main" id="{B77809CC-D102-4B56-8ABD-7594BEDFC86C}"/>
              </a:ext>
            </a:extLst>
          </p:cNvPr>
          <p:cNvSpPr>
            <a:spLocks noChangeArrowheads="1"/>
          </p:cNvSpPr>
          <p:nvPr/>
        </p:nvSpPr>
        <p:spPr bwMode="auto">
          <a:xfrm>
            <a:off x="-6531" y="3786017"/>
            <a:ext cx="12072664" cy="270843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dirty="0">
                <a:latin typeface="Book Antiqua" pitchFamily="18" charset="0"/>
              </a:rPr>
              <a:t>6. Which of the following is a factor that drives the globalization of operations and supply chain management?</a:t>
            </a:r>
          </a:p>
          <a:p>
            <a:endParaRPr lang="en-US" sz="1200" dirty="0">
              <a:latin typeface="Book Antiqua" pitchFamily="18" charset="0"/>
            </a:endParaRPr>
          </a:p>
          <a:p>
            <a:pPr marL="914400" lvl="1" indent="-457200">
              <a:buFont typeface="+mj-lt"/>
              <a:buAutoNum type="alphaUcPeriod"/>
            </a:pPr>
            <a:r>
              <a:rPr lang="en-US" sz="2200" dirty="0">
                <a:latin typeface="Book Antiqua" pitchFamily="18" charset="0"/>
              </a:rPr>
              <a:t>Availability of low-cost, high-quality labors in foreign countries </a:t>
            </a:r>
          </a:p>
          <a:p>
            <a:pPr marL="914400" lvl="1" indent="-457200">
              <a:buFont typeface="+mj-lt"/>
              <a:buAutoNum type="alphaUcPeriod"/>
            </a:pPr>
            <a:r>
              <a:rPr lang="en-US" sz="2200" dirty="0">
                <a:latin typeface="Book Antiqua" pitchFamily="18" charset="0"/>
              </a:rPr>
              <a:t>Growth in foreign-market demand </a:t>
            </a:r>
          </a:p>
          <a:p>
            <a:pPr marL="914400" lvl="1" indent="-457200">
              <a:buFont typeface="+mj-lt"/>
              <a:buAutoNum type="alphaUcPeriod"/>
            </a:pPr>
            <a:r>
              <a:rPr lang="en-US" sz="2200" dirty="0">
                <a:latin typeface="Book Antiqua" pitchFamily="18" charset="0"/>
              </a:rPr>
              <a:t>Advances in communication and transportation technology</a:t>
            </a:r>
          </a:p>
          <a:p>
            <a:pPr marL="914400" lvl="1" indent="-457200">
              <a:buFont typeface="+mj-lt"/>
              <a:buAutoNum type="alphaUcPeriod"/>
            </a:pPr>
            <a:r>
              <a:rPr lang="en-US" sz="2200" dirty="0">
                <a:latin typeface="Book Antiqua" pitchFamily="18" charset="0"/>
              </a:rPr>
              <a:t>Penetration of foreign companies into local markets </a:t>
            </a:r>
          </a:p>
          <a:p>
            <a:pPr marL="914400" lvl="1" indent="-457200">
              <a:buFont typeface="+mj-lt"/>
              <a:buAutoNum type="alphaUcPeriod"/>
            </a:pPr>
            <a:r>
              <a:rPr lang="en-US" sz="2200" dirty="0">
                <a:latin typeface="Book Antiqua" pitchFamily="18" charset="0"/>
              </a:rPr>
              <a:t>All answers are correct</a:t>
            </a:r>
          </a:p>
        </p:txBody>
      </p:sp>
    </p:spTree>
    <p:extLst>
      <p:ext uri="{BB962C8B-B14F-4D97-AF65-F5344CB8AC3E}">
        <p14:creationId xmlns:p14="http://schemas.microsoft.com/office/powerpoint/2010/main" val="5193120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5">
                                            <p:txEl>
                                              <p:pRg st="6" end="6"/>
                                            </p:txEl>
                                          </p:spTgt>
                                        </p:tgtEl>
                                        <p:attrNameLst>
                                          <p:attrName>style.color</p:attrName>
                                        </p:attrNameLst>
                                      </p:cBhvr>
                                      <p:to>
                                        <a:schemeClr val="accent2"/>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2000" fill="hold"/>
                                        <p:tgtEl>
                                          <p:spTgt spid="7">
                                            <p:txEl>
                                              <p:pRg st="6" end="6"/>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ean Thinking Final.ppt">
  <a:themeElements>
    <a:clrScheme name="Custom 2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FFFF"/>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51202</TotalTime>
  <Words>828</Words>
  <Application>Microsoft Office PowerPoint</Application>
  <PresentationFormat>Widescreen</PresentationFormat>
  <Paragraphs>136</Paragraphs>
  <Slides>11</Slides>
  <Notes>10</Notes>
  <HiddenSlides>0</HiddenSlides>
  <MMClips>0</MMClips>
  <ScaleCrop>false</ScaleCrop>
  <HeadingPairs>
    <vt:vector size="8" baseType="variant">
      <vt:variant>
        <vt:lpstr>Fonts Used</vt:lpstr>
      </vt:variant>
      <vt:variant>
        <vt:i4>8</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23" baseType="lpstr">
      <vt:lpstr>Book Antiqua</vt:lpstr>
      <vt:lpstr>Calibri</vt:lpstr>
      <vt:lpstr>Garamond</vt:lpstr>
      <vt:lpstr>Impact</vt:lpstr>
      <vt:lpstr>MS Reference Sans Serif</vt:lpstr>
      <vt:lpstr>Tahoma</vt:lpstr>
      <vt:lpstr>Verdana</vt:lpstr>
      <vt:lpstr>Wingdings</vt:lpstr>
      <vt:lpstr>Lean Thinking Final.ppt</vt:lpstr>
      <vt:lpstr>Lean Thinking Final</vt:lpstr>
      <vt:lpstr>2_Lean Thinking Final</vt:lpstr>
      <vt:lpstr>Equation</vt:lpstr>
      <vt:lpstr>PowerPoint Presentation</vt:lpstr>
      <vt:lpstr>Supply Chain &amp; Globalization</vt:lpstr>
      <vt:lpstr>Globalization Opportunities</vt:lpstr>
      <vt:lpstr>Globalization Challenges</vt:lpstr>
      <vt:lpstr>Some Solutions Solutions</vt:lpstr>
      <vt:lpstr>Some Solutions</vt:lpstr>
      <vt:lpstr>Questions</vt:lpstr>
      <vt:lpstr>Questions</vt:lpstr>
      <vt:lpstr>Questions</vt:lpstr>
      <vt:lpstr>Questions</vt:lpstr>
      <vt:lpstr>Questions</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 Ardavan</cp:lastModifiedBy>
  <cp:revision>765</cp:revision>
  <cp:lastPrinted>2019-05-09T17:43:43Z</cp:lastPrinted>
  <dcterms:created xsi:type="dcterms:W3CDTF">2008-11-22T01:06:20Z</dcterms:created>
  <dcterms:modified xsi:type="dcterms:W3CDTF">2020-10-16T22:01:32Z</dcterms:modified>
</cp:coreProperties>
</file>