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10"/>
  </p:notesMasterIdLst>
  <p:handoutMasterIdLst>
    <p:handoutMasterId r:id="rId11"/>
  </p:handoutMasterIdLst>
  <p:sldIdLst>
    <p:sldId id="586" r:id="rId2"/>
    <p:sldId id="595" r:id="rId3"/>
    <p:sldId id="588" r:id="rId4"/>
    <p:sldId id="589" r:id="rId5"/>
    <p:sldId id="591" r:id="rId6"/>
    <p:sldId id="590" r:id="rId7"/>
    <p:sldId id="592" r:id="rId8"/>
    <p:sldId id="593" r:id="rId9"/>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36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6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6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6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600" kern="1200">
        <a:solidFill>
          <a:schemeClr val="tx1"/>
        </a:solidFill>
        <a:latin typeface="Times New Roman" pitchFamily="18" charset="0"/>
        <a:ea typeface="+mn-ea"/>
        <a:cs typeface="+mn-cs"/>
      </a:defRPr>
    </a:lvl5pPr>
    <a:lvl6pPr marL="2286000" algn="l" defTabSz="914400" rtl="0" eaLnBrk="1" latinLnBrk="0" hangingPunct="1">
      <a:defRPr sz="3600" kern="1200">
        <a:solidFill>
          <a:schemeClr val="tx1"/>
        </a:solidFill>
        <a:latin typeface="Times New Roman" pitchFamily="18" charset="0"/>
        <a:ea typeface="+mn-ea"/>
        <a:cs typeface="+mn-cs"/>
      </a:defRPr>
    </a:lvl6pPr>
    <a:lvl7pPr marL="2743200" algn="l" defTabSz="914400" rtl="0" eaLnBrk="1" latinLnBrk="0" hangingPunct="1">
      <a:defRPr sz="3600" kern="1200">
        <a:solidFill>
          <a:schemeClr val="tx1"/>
        </a:solidFill>
        <a:latin typeface="Times New Roman" pitchFamily="18" charset="0"/>
        <a:ea typeface="+mn-ea"/>
        <a:cs typeface="+mn-cs"/>
      </a:defRPr>
    </a:lvl7pPr>
    <a:lvl8pPr marL="3200400" algn="l" defTabSz="914400" rtl="0" eaLnBrk="1" latinLnBrk="0" hangingPunct="1">
      <a:defRPr sz="3600" kern="1200">
        <a:solidFill>
          <a:schemeClr val="tx1"/>
        </a:solidFill>
        <a:latin typeface="Times New Roman" pitchFamily="18" charset="0"/>
        <a:ea typeface="+mn-ea"/>
        <a:cs typeface="+mn-cs"/>
      </a:defRPr>
    </a:lvl8pPr>
    <a:lvl9pPr marL="3657600" algn="l" defTabSz="914400" rtl="0" eaLnBrk="1" latinLnBrk="0" hangingPunct="1">
      <a:defRPr sz="3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1A5C"/>
    <a:srgbClr val="4EA68F"/>
    <a:srgbClr val="FBD589"/>
    <a:srgbClr val="FAB252"/>
    <a:srgbClr val="F5D3ED"/>
    <a:srgbClr val="397968"/>
    <a:srgbClr val="F18D07"/>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0861" autoAdjust="0"/>
    <p:restoredTop sz="94660"/>
  </p:normalViewPr>
  <p:slideViewPr>
    <p:cSldViewPr>
      <p:cViewPr>
        <p:scale>
          <a:sx n="50" d="100"/>
          <a:sy n="50" d="100"/>
        </p:scale>
        <p:origin x="-2190" y="-7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7" d="100"/>
          <a:sy n="37" d="100"/>
        </p:scale>
        <p:origin x="-1158"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305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13119021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5FBCE9-D96F-42BF-B127-C319F2884C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B67F3D-CDE9-4DF1-825B-BED63EC1A6E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675B00-01C4-4BB3-B62A-C36D6E82B67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a:lvl1pPr>
          </a:lstStyle>
          <a:p>
            <a:fld id="{D0944D79-BC56-44F6-9F07-E5F5D587D5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3533225-7A48-48B4-A6AF-E61E9E16859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996C884-D9FB-4D22-A47E-C5607AEECEB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EB40318-DBCB-4F57-B5B5-A894DC14674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03CCC10-1748-4BF9-AE08-355EA1FCCE1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503B089-EC56-4122-8F2F-5C54A6CFBCE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7A303F0-8526-417B-B69C-E753A2AE006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88A9A67-B177-4076-B0DA-9B174E8CBD6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DE6619E-1AB7-4FB3-8A4B-2FA2BC97A22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9561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9562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49562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49562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5CBE4A8-05B2-49A6-B9CD-38A18E588E5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1.w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1.w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1.w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5.vml"/><Relationship Id="rId5" Type="http://schemas.openxmlformats.org/officeDocument/2006/relationships/image" Target="../media/image1.wmf"/><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vmlDrawing" Target="../drawings/vmlDrawing6.vml"/><Relationship Id="rId5" Type="http://schemas.openxmlformats.org/officeDocument/2006/relationships/image" Target="../media/image1.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mlDrawing" Target="../drawings/vmlDrawing7.vml"/><Relationship Id="rId5" Type="http://schemas.openxmlformats.org/officeDocument/2006/relationships/image" Target="../media/image1.w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vmlDrawing" Target="../drawings/vmlDrawing8.vml"/><Relationship Id="rId5" Type="http://schemas.openxmlformats.org/officeDocument/2006/relationships/image" Target="../media/image1.w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6496050" y="2882900"/>
          <a:ext cx="114300" cy="177800"/>
        </p:xfrm>
        <a:graphic>
          <a:graphicData uri="http://schemas.openxmlformats.org/presentationml/2006/ole">
            <mc:AlternateContent xmlns:mc="http://schemas.openxmlformats.org/markup-compatibility/2006">
              <mc:Choice xmlns:v="urn:schemas-microsoft-com:vml" Requires="v">
                <p:oleObj spid="_x0000_s633878" name="Equation" r:id="rId4" imgW="114102" imgH="177492" progId="">
                  <p:embed/>
                </p:oleObj>
              </mc:Choice>
              <mc:Fallback>
                <p:oleObj name="Equation" r:id="rId4" imgW="114102" imgH="177492" progId="">
                  <p:embed/>
                  <p:pic>
                    <p:nvPicPr>
                      <p:cNvPr id="0" name="Picture 19"/>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6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684213" y="5445125"/>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12948" y="20225"/>
            <a:ext cx="9144000" cy="62170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b="1" dirty="0" smtClean="0">
                <a:latin typeface="Book Antiqua" pitchFamily="18" charset="0"/>
              </a:rPr>
              <a:t>The supply chain for an organization is the network of enterprises that the organization uses to deliver products to the consumer. It includes the organization itself, its suppliers and suppliers of its suppliers, any down steam operations that may process the products further, and distributors, wholesalers, retailers, and transportation systems.  Global supply chain or global operations management is when the chain expands over more than one country. </a:t>
            </a:r>
          </a:p>
          <a:p>
            <a:endParaRPr lang="en-US" sz="2400" b="1" dirty="0">
              <a:latin typeface="Book Antiqua" pitchFamily="18" charset="0"/>
            </a:endParaRPr>
          </a:p>
          <a:p>
            <a:pPr marL="457200" indent="-457200">
              <a:buAutoNum type="arabicPeriod"/>
            </a:pPr>
            <a:r>
              <a:rPr lang="en-US" sz="2400" dirty="0" smtClean="0">
                <a:latin typeface="Book Antiqua" pitchFamily="18" charset="0"/>
              </a:rPr>
              <a:t>While </a:t>
            </a:r>
            <a:r>
              <a:rPr lang="en-US" sz="2400" dirty="0">
                <a:latin typeface="Book Antiqua" pitchFamily="18" charset="0"/>
              </a:rPr>
              <a:t>selecting a factory location in a foreign country, consideration should be given </a:t>
            </a:r>
            <a:r>
              <a:rPr lang="en-US" sz="2400" dirty="0" smtClean="0">
                <a:latin typeface="Book Antiqua" pitchFamily="18" charset="0"/>
              </a:rPr>
              <a:t>to</a:t>
            </a:r>
          </a:p>
          <a:p>
            <a:endParaRPr lang="en-US" sz="2400" dirty="0">
              <a:latin typeface="Book Antiqua" pitchFamily="18" charset="0"/>
            </a:endParaRPr>
          </a:p>
          <a:p>
            <a:pPr marL="914400" lvl="1" indent="-457200">
              <a:buFont typeface="+mj-lt"/>
              <a:buAutoNum type="alphaUcPeriod"/>
            </a:pPr>
            <a:r>
              <a:rPr lang="en-US" sz="2200" dirty="0">
                <a:latin typeface="Book Antiqua" pitchFamily="18" charset="0"/>
              </a:rPr>
              <a:t>C</a:t>
            </a:r>
            <a:r>
              <a:rPr lang="en-US" sz="2200" dirty="0" smtClean="0">
                <a:latin typeface="Book Antiqua" pitchFamily="18" charset="0"/>
              </a:rPr>
              <a:t>ulture </a:t>
            </a:r>
            <a:r>
              <a:rPr lang="en-US" sz="2200" dirty="0">
                <a:latin typeface="Book Antiqua" pitchFamily="18" charset="0"/>
              </a:rPr>
              <a:t>			</a:t>
            </a:r>
          </a:p>
          <a:p>
            <a:pPr marL="914400" lvl="1" indent="-457200">
              <a:buFont typeface="+mj-lt"/>
              <a:buAutoNum type="alphaUcPeriod"/>
            </a:pPr>
            <a:r>
              <a:rPr lang="en-US" sz="2200" dirty="0" smtClean="0">
                <a:latin typeface="Book Antiqua" pitchFamily="18" charset="0"/>
              </a:rPr>
              <a:t>Legal </a:t>
            </a:r>
            <a:r>
              <a:rPr lang="en-US" sz="2200" dirty="0">
                <a:latin typeface="Book Antiqua" pitchFamily="18" charset="0"/>
              </a:rPr>
              <a:t>system			</a:t>
            </a:r>
          </a:p>
          <a:p>
            <a:pPr marL="914400" lvl="1" indent="-457200">
              <a:buFont typeface="+mj-lt"/>
              <a:buAutoNum type="alphaUcPeriod"/>
            </a:pPr>
            <a:r>
              <a:rPr lang="en-US" sz="2200" dirty="0" smtClean="0">
                <a:latin typeface="Book Antiqua" pitchFamily="18" charset="0"/>
              </a:rPr>
              <a:t>Monetary </a:t>
            </a:r>
            <a:r>
              <a:rPr lang="en-US" sz="2200" dirty="0">
                <a:latin typeface="Book Antiqua" pitchFamily="18" charset="0"/>
              </a:rPr>
              <a:t>policies	</a:t>
            </a:r>
          </a:p>
          <a:p>
            <a:pPr marL="914400" lvl="1" indent="-457200">
              <a:buFont typeface="+mj-lt"/>
              <a:buAutoNum type="alphaUcPeriod"/>
            </a:pPr>
            <a:r>
              <a:rPr lang="en-US" sz="2200" dirty="0" smtClean="0">
                <a:latin typeface="Book Antiqua" pitchFamily="18" charset="0"/>
              </a:rPr>
              <a:t>Transportation </a:t>
            </a:r>
            <a:r>
              <a:rPr lang="en-US" sz="2200" dirty="0">
                <a:latin typeface="Book Antiqua" pitchFamily="18" charset="0"/>
              </a:rPr>
              <a:t>infrastructure</a:t>
            </a:r>
          </a:p>
          <a:p>
            <a:pPr marL="914400" lvl="1" indent="-457200">
              <a:buFont typeface="+mj-lt"/>
              <a:buAutoNum type="alphaUcPeriod"/>
            </a:pPr>
            <a:r>
              <a:rPr lang="en-US" sz="2200" dirty="0" smtClean="0">
                <a:latin typeface="Book Antiqua" pitchFamily="18" charset="0"/>
              </a:rPr>
              <a:t>All answers are correct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33866">
                                            <p:txEl>
                                              <p:pRg st="8" end="8"/>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6496050" y="2882900"/>
          <a:ext cx="114300" cy="177800"/>
        </p:xfrm>
        <a:graphic>
          <a:graphicData uri="http://schemas.openxmlformats.org/presentationml/2006/ole">
            <mc:AlternateContent xmlns:mc="http://schemas.openxmlformats.org/markup-compatibility/2006">
              <mc:Choice xmlns:v="urn:schemas-microsoft-com:vml" Requires="v">
                <p:oleObj spid="_x0000_s656395" name="Equation" r:id="rId4" imgW="114102" imgH="177492" progId="">
                  <p:embed/>
                </p:oleObj>
              </mc:Choice>
              <mc:Fallback>
                <p:oleObj name="Equation" r:id="rId4" imgW="114102" imgH="177492" progId="">
                  <p:embed/>
                  <p:pic>
                    <p:nvPicPr>
                      <p:cNvPr id="0" name="Picture 8"/>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6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684213" y="5445125"/>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6102" y="15746"/>
            <a:ext cx="9144000" cy="2523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latin typeface="Book Antiqua" pitchFamily="18" charset="0"/>
              </a:rPr>
              <a:t>2. Which of the following represent reasons for global operations?</a:t>
            </a:r>
          </a:p>
          <a:p>
            <a:endParaRPr lang="en-US" sz="2400" dirty="0" smtClean="0">
              <a:latin typeface="Book Antiqua" pitchFamily="18" charset="0"/>
            </a:endParaRPr>
          </a:p>
          <a:p>
            <a:pPr marL="914400" lvl="1" indent="-457200">
              <a:buFont typeface="+mj-lt"/>
              <a:buAutoNum type="alphaUcPeriod"/>
            </a:pPr>
            <a:r>
              <a:rPr lang="en-US" sz="2200" dirty="0">
                <a:latin typeface="Book Antiqua" pitchFamily="18" charset="0"/>
              </a:rPr>
              <a:t>T</a:t>
            </a:r>
            <a:r>
              <a:rPr lang="en-US" sz="2200" dirty="0" smtClean="0">
                <a:latin typeface="Book Antiqua" pitchFamily="18" charset="0"/>
              </a:rPr>
              <a:t>o gain improvements in the supply chain</a:t>
            </a:r>
          </a:p>
          <a:p>
            <a:pPr marL="914400" lvl="1" indent="-457200">
              <a:buFont typeface="+mj-lt"/>
              <a:buAutoNum type="alphaUcPeriod"/>
            </a:pPr>
            <a:r>
              <a:rPr lang="en-US" sz="2200" dirty="0">
                <a:latin typeface="Book Antiqua" pitchFamily="18" charset="0"/>
              </a:rPr>
              <a:t>T</a:t>
            </a:r>
            <a:r>
              <a:rPr lang="en-US" sz="2200" dirty="0" smtClean="0">
                <a:latin typeface="Book Antiqua" pitchFamily="18" charset="0"/>
              </a:rPr>
              <a:t>o improve operations</a:t>
            </a:r>
          </a:p>
          <a:p>
            <a:pPr marL="914400" lvl="1" indent="-457200">
              <a:buFont typeface="+mj-lt"/>
              <a:buAutoNum type="alphaUcPeriod"/>
            </a:pPr>
            <a:r>
              <a:rPr lang="en-US" sz="2200" dirty="0">
                <a:latin typeface="Book Antiqua" pitchFamily="18" charset="0"/>
              </a:rPr>
              <a:t>T</a:t>
            </a:r>
            <a:r>
              <a:rPr lang="en-US" sz="2200" dirty="0" smtClean="0">
                <a:latin typeface="Book Antiqua" pitchFamily="18" charset="0"/>
              </a:rPr>
              <a:t>o expand a product's life cycle</a:t>
            </a:r>
          </a:p>
          <a:p>
            <a:pPr marL="914400" lvl="1" indent="-457200">
              <a:buFont typeface="+mj-lt"/>
              <a:buAutoNum type="alphaUcPeriod"/>
            </a:pPr>
            <a:r>
              <a:rPr lang="en-US" sz="2200" dirty="0">
                <a:latin typeface="Book Antiqua" pitchFamily="18" charset="0"/>
              </a:rPr>
              <a:t>T</a:t>
            </a:r>
            <a:r>
              <a:rPr lang="en-US" sz="2200" dirty="0" smtClean="0">
                <a:latin typeface="Book Antiqua" pitchFamily="18" charset="0"/>
              </a:rPr>
              <a:t>o attract and retain global talent</a:t>
            </a:r>
          </a:p>
          <a:p>
            <a:pPr marL="914400" lvl="1" indent="-457200">
              <a:buFont typeface="+mj-lt"/>
              <a:buAutoNum type="alphaUcPeriod"/>
            </a:pPr>
            <a:r>
              <a:rPr lang="en-US" sz="2200" dirty="0">
                <a:latin typeface="Book Antiqua" pitchFamily="18" charset="0"/>
              </a:rPr>
              <a:t>All answers are correct</a:t>
            </a:r>
          </a:p>
        </p:txBody>
      </p:sp>
      <p:sp>
        <p:nvSpPr>
          <p:cNvPr id="5" name="Rectangle 10"/>
          <p:cNvSpPr>
            <a:spLocks noChangeArrowheads="1"/>
          </p:cNvSpPr>
          <p:nvPr/>
        </p:nvSpPr>
        <p:spPr bwMode="auto">
          <a:xfrm>
            <a:off x="6102" y="3429290"/>
            <a:ext cx="9144000" cy="32624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latin typeface="Book Antiqua" pitchFamily="18" charset="0"/>
              </a:rPr>
              <a:t>3. McDonald’s includes beer in its menu for German franchises. This is an example of which of the following considerations for global operations:</a:t>
            </a:r>
          </a:p>
          <a:p>
            <a:endParaRPr lang="en-US" sz="2400" dirty="0" smtClean="0">
              <a:latin typeface="Book Antiqua" pitchFamily="18" charset="0"/>
            </a:endParaRPr>
          </a:p>
          <a:p>
            <a:pPr marL="914400" lvl="1" indent="-457200">
              <a:buFont typeface="+mj-lt"/>
              <a:buAutoNum type="alphaUcPeriod"/>
            </a:pPr>
            <a:r>
              <a:rPr lang="en-US" sz="2200" dirty="0" smtClean="0">
                <a:latin typeface="Book Antiqua" pitchFamily="18" charset="0"/>
              </a:rPr>
              <a:t> </a:t>
            </a:r>
            <a:r>
              <a:rPr lang="en-US" sz="2200" dirty="0">
                <a:latin typeface="Book Antiqua" pitchFamily="18" charset="0"/>
              </a:rPr>
              <a:t>Cultural transferability </a:t>
            </a:r>
          </a:p>
          <a:p>
            <a:pPr marL="914400" lvl="1" indent="-457200">
              <a:buFont typeface="+mj-lt"/>
              <a:buAutoNum type="alphaUcPeriod"/>
            </a:pPr>
            <a:r>
              <a:rPr lang="en-US" sz="2200" dirty="0">
                <a:latin typeface="Book Antiqua" pitchFamily="18" charset="0"/>
              </a:rPr>
              <a:t> Network development</a:t>
            </a:r>
          </a:p>
          <a:p>
            <a:pPr marL="914400" lvl="1" indent="-457200">
              <a:buFont typeface="+mj-lt"/>
              <a:buAutoNum type="alphaUcPeriod"/>
            </a:pPr>
            <a:r>
              <a:rPr lang="en-US" sz="2200" dirty="0">
                <a:latin typeface="Book Antiqua" pitchFamily="18" charset="0"/>
              </a:rPr>
              <a:t> Host government policy</a:t>
            </a:r>
          </a:p>
          <a:p>
            <a:pPr marL="914400" lvl="1" indent="-457200">
              <a:buFont typeface="+mj-lt"/>
              <a:buAutoNum type="alphaUcPeriod"/>
            </a:pPr>
            <a:r>
              <a:rPr lang="en-US" sz="2200" dirty="0">
                <a:latin typeface="Book Antiqua" pitchFamily="18" charset="0"/>
              </a:rPr>
              <a:t> Labor norms</a:t>
            </a:r>
          </a:p>
          <a:p>
            <a:pPr marL="914400" lvl="1" indent="-457200">
              <a:buFont typeface="+mj-lt"/>
              <a:buAutoNum type="alphaUcPeriod"/>
            </a:pPr>
            <a:r>
              <a:rPr lang="en-US" sz="2200" dirty="0">
                <a:latin typeface="Book Antiqua" pitchFamily="18" charset="0"/>
              </a:rPr>
              <a:t>All answers are correct</a:t>
            </a:r>
          </a:p>
        </p:txBody>
      </p:sp>
    </p:spTree>
    <p:extLst>
      <p:ext uri="{BB962C8B-B14F-4D97-AF65-F5344CB8AC3E}">
        <p14:creationId xmlns:p14="http://schemas.microsoft.com/office/powerpoint/2010/main" val="12789713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633866">
                                            <p:txEl>
                                              <p:pRg st="6" end="6"/>
                                            </p:txEl>
                                          </p:spTgt>
                                        </p:tgtEl>
                                        <p:attrNameLst>
                                          <p:attrName>style.color</p:attrName>
                                        </p:attrNameLst>
                                      </p:cBhvr>
                                      <p:to>
                                        <a:schemeClr val="accent2"/>
                                      </p:to>
                                    </p:animClr>
                                    <p:animClr clrSpc="rgb" dir="cw">
                                      <p:cBhvr>
                                        <p:cTn id="7" dur="500" fill="hold"/>
                                        <p:tgtEl>
                                          <p:spTgt spid="633866">
                                            <p:txEl>
                                              <p:pRg st="6" end="6"/>
                                            </p:txEl>
                                          </p:spTgt>
                                        </p:tgtEl>
                                        <p:attrNameLst>
                                          <p:attrName>fillcolor</p:attrName>
                                        </p:attrNameLst>
                                      </p:cBhvr>
                                      <p:to>
                                        <a:schemeClr val="accent2"/>
                                      </p:to>
                                    </p:animClr>
                                    <p:set>
                                      <p:cBhvr>
                                        <p:cTn id="8" dur="500" fill="hold"/>
                                        <p:tgtEl>
                                          <p:spTgt spid="633866">
                                            <p:txEl>
                                              <p:pRg st="6" end="6"/>
                                            </p:txEl>
                                          </p:spTgt>
                                        </p:tgtEl>
                                        <p:attrNameLst>
                                          <p:attrName>fill.type</p:attrName>
                                        </p:attrNameLst>
                                      </p:cBhvr>
                                      <p:to>
                                        <p:strVal val="solid"/>
                                      </p:to>
                                    </p:set>
                                    <p:set>
                                      <p:cBhvr>
                                        <p:cTn id="9" dur="500" fill="hold"/>
                                        <p:tgtEl>
                                          <p:spTgt spid="633866">
                                            <p:txEl>
                                              <p:pRg st="6" end="6"/>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3" presetClass="emph" presetSubtype="2" fill="hold" nodeType="clickEffect">
                                  <p:stCondLst>
                                    <p:cond delay="0"/>
                                  </p:stCondLst>
                                  <p:childTnLst>
                                    <p:animClr clrSpc="rgb" dir="cw">
                                      <p:cBhvr override="childStyle">
                                        <p:cTn id="13" dur="2000" fill="hold"/>
                                        <p:tgtEl>
                                          <p:spTgt spid="5">
                                            <p:txEl>
                                              <p:pRg st="2" end="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6496050" y="2882900"/>
          <a:ext cx="114300" cy="177800"/>
        </p:xfrm>
        <a:graphic>
          <a:graphicData uri="http://schemas.openxmlformats.org/presentationml/2006/ole">
            <mc:AlternateContent xmlns:mc="http://schemas.openxmlformats.org/markup-compatibility/2006">
              <mc:Choice xmlns:v="urn:schemas-microsoft-com:vml" Requires="v">
                <p:oleObj spid="_x0000_s648205" name="Equation" r:id="rId4" imgW="114102" imgH="177492" progId="">
                  <p:embed/>
                </p:oleObj>
              </mc:Choice>
              <mc:Fallback>
                <p:oleObj name="Equation" r:id="rId4" imgW="114102" imgH="177492" progId="">
                  <p:embed/>
                  <p:pic>
                    <p:nvPicPr>
                      <p:cNvPr id="0" name="Picture 10"/>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6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684213" y="5445125"/>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9364" y="67848"/>
            <a:ext cx="914400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latin typeface="Book Antiqua" pitchFamily="18" charset="0"/>
              </a:rPr>
              <a:t>4. Which of the following is  a risk of global operations management?</a:t>
            </a:r>
          </a:p>
          <a:p>
            <a:endParaRPr lang="en-US" sz="2400" dirty="0" smtClean="0">
              <a:latin typeface="Book Antiqua" pitchFamily="18" charset="0"/>
            </a:endParaRPr>
          </a:p>
          <a:p>
            <a:pPr marL="914400" lvl="1" indent="-457200">
              <a:buFont typeface="+mj-lt"/>
              <a:buAutoNum type="alphaUcPeriod"/>
            </a:pPr>
            <a:r>
              <a:rPr lang="en-US" sz="2200" dirty="0">
                <a:latin typeface="Book Antiqua" pitchFamily="18" charset="0"/>
              </a:rPr>
              <a:t>I</a:t>
            </a:r>
            <a:r>
              <a:rPr lang="en-US" sz="2200" dirty="0" smtClean="0">
                <a:latin typeface="Book Antiqua" pitchFamily="18" charset="0"/>
              </a:rPr>
              <a:t>ntellectual rights issues</a:t>
            </a:r>
          </a:p>
          <a:p>
            <a:pPr marL="914400" lvl="1" indent="-457200">
              <a:buFont typeface="+mj-lt"/>
              <a:buAutoNum type="alphaUcPeriod"/>
            </a:pPr>
            <a:r>
              <a:rPr lang="en-US" sz="2200" dirty="0" smtClean="0">
                <a:latin typeface="Book Antiqua" pitchFamily="18" charset="0"/>
              </a:rPr>
              <a:t>Contract compliance issues</a:t>
            </a:r>
          </a:p>
          <a:p>
            <a:pPr marL="914400" lvl="1" indent="-457200">
              <a:buFont typeface="+mj-lt"/>
              <a:buAutoNum type="alphaUcPeriod"/>
            </a:pPr>
            <a:r>
              <a:rPr lang="en-US" sz="2200" dirty="0">
                <a:latin typeface="Book Antiqua" pitchFamily="18" charset="0"/>
              </a:rPr>
              <a:t>Q</a:t>
            </a:r>
            <a:r>
              <a:rPr lang="en-US" sz="2200" dirty="0" smtClean="0">
                <a:latin typeface="Book Antiqua" pitchFamily="18" charset="0"/>
              </a:rPr>
              <a:t>uality issues</a:t>
            </a:r>
          </a:p>
          <a:p>
            <a:pPr marL="914400" lvl="1" indent="-457200">
              <a:buFont typeface="+mj-lt"/>
              <a:buAutoNum type="alphaUcPeriod"/>
            </a:pPr>
            <a:r>
              <a:rPr lang="en-US" sz="2200" dirty="0">
                <a:latin typeface="Book Antiqua" pitchFamily="18" charset="0"/>
              </a:rPr>
              <a:t>S</a:t>
            </a:r>
            <a:r>
              <a:rPr lang="en-US" sz="2200" dirty="0" smtClean="0">
                <a:latin typeface="Book Antiqua" pitchFamily="18" charset="0"/>
              </a:rPr>
              <a:t>ustainability issues</a:t>
            </a:r>
          </a:p>
          <a:p>
            <a:pPr marL="914400" lvl="1" indent="-457200">
              <a:buFont typeface="+mj-lt"/>
              <a:buAutoNum type="alphaUcPeriod"/>
            </a:pPr>
            <a:r>
              <a:rPr lang="en-US" sz="2200" dirty="0">
                <a:latin typeface="Book Antiqua" pitchFamily="18" charset="0"/>
              </a:rPr>
              <a:t>All answers are correct</a:t>
            </a:r>
          </a:p>
        </p:txBody>
      </p:sp>
      <p:sp>
        <p:nvSpPr>
          <p:cNvPr id="5" name="Rectangle 10"/>
          <p:cNvSpPr>
            <a:spLocks noChangeArrowheads="1"/>
          </p:cNvSpPr>
          <p:nvPr/>
        </p:nvSpPr>
        <p:spPr bwMode="auto">
          <a:xfrm>
            <a:off x="22498" y="3361906"/>
            <a:ext cx="9144000"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5. Which of the following is not an exclusive characteristic of global supply chains in comparison to domestic operations:</a:t>
            </a:r>
          </a:p>
          <a:p>
            <a:r>
              <a:rPr lang="en-US" sz="2400" dirty="0">
                <a:latin typeface="Book Antiqua" pitchFamily="18" charset="0"/>
              </a:rPr>
              <a:t> </a:t>
            </a:r>
          </a:p>
          <a:p>
            <a:pPr marL="914400" lvl="1" indent="-457200">
              <a:buFont typeface="+mj-lt"/>
              <a:buAutoNum type="alphaUcPeriod"/>
            </a:pPr>
            <a:r>
              <a:rPr lang="en-US" sz="2200" dirty="0">
                <a:latin typeface="Book Antiqua" pitchFamily="18" charset="0"/>
              </a:rPr>
              <a:t>Language and cultural differences</a:t>
            </a:r>
          </a:p>
          <a:p>
            <a:pPr marL="914400" lvl="1" indent="-457200">
              <a:buFont typeface="+mj-lt"/>
              <a:buAutoNum type="alphaUcPeriod"/>
            </a:pPr>
            <a:r>
              <a:rPr lang="en-US" sz="2200" dirty="0">
                <a:latin typeface="Book Antiqua" pitchFamily="18" charset="0"/>
              </a:rPr>
              <a:t>Currency fluctuations</a:t>
            </a:r>
          </a:p>
          <a:p>
            <a:pPr marL="914400" lvl="1" indent="-457200">
              <a:buFont typeface="+mj-lt"/>
              <a:buAutoNum type="alphaUcPeriod"/>
            </a:pPr>
            <a:r>
              <a:rPr lang="en-US" sz="2200" dirty="0">
                <a:latin typeface="Book Antiqua" pitchFamily="18" charset="0"/>
              </a:rPr>
              <a:t>Increase transportation costs and lead times</a:t>
            </a:r>
          </a:p>
          <a:p>
            <a:pPr marL="914400" lvl="1" indent="-457200">
              <a:buFont typeface="+mj-lt"/>
              <a:buAutoNum type="alphaUcPeriod"/>
            </a:pPr>
            <a:r>
              <a:rPr lang="en-US" sz="2200" dirty="0">
                <a:latin typeface="Book Antiqua" pitchFamily="18" charset="0"/>
              </a:rPr>
              <a:t>Increase need for trust and cooperation among supply chains partners</a:t>
            </a:r>
          </a:p>
          <a:p>
            <a:pPr marL="914400" lvl="1" indent="-457200">
              <a:buFont typeface="+mj-lt"/>
              <a:buAutoNum type="alphaUcPeriod"/>
            </a:pPr>
            <a:r>
              <a:rPr lang="en-US" sz="2200" dirty="0">
                <a:latin typeface="Book Antiqua" pitchFamily="18" charset="0"/>
              </a:rPr>
              <a:t>Technological advances in </a:t>
            </a:r>
            <a:r>
              <a:rPr lang="en-US" sz="2200" dirty="0" smtClean="0">
                <a:latin typeface="Book Antiqua" pitchFamily="18" charset="0"/>
              </a:rPr>
              <a:t>telecommunications</a:t>
            </a:r>
            <a:endParaRPr lang="en-US" sz="2200" dirty="0">
              <a:latin typeface="Book Antiqua" pitchFamily="18" charset="0"/>
            </a:endParaRPr>
          </a:p>
        </p:txBody>
      </p:sp>
    </p:spTree>
    <p:extLst>
      <p:ext uri="{BB962C8B-B14F-4D97-AF65-F5344CB8AC3E}">
        <p14:creationId xmlns:p14="http://schemas.microsoft.com/office/powerpoint/2010/main" val="5193120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33866">
                                            <p:txEl>
                                              <p:pRg st="6" end="6"/>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5">
                                            <p:txEl>
                                              <p:pRg st="6" end="6"/>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6496050" y="2882900"/>
          <a:ext cx="114300" cy="177800"/>
        </p:xfrm>
        <a:graphic>
          <a:graphicData uri="http://schemas.openxmlformats.org/presentationml/2006/ole">
            <mc:AlternateContent xmlns:mc="http://schemas.openxmlformats.org/markup-compatibility/2006">
              <mc:Choice xmlns:v="urn:schemas-microsoft-com:vml" Requires="v">
                <p:oleObj spid="_x0000_s649230" name="Equation" r:id="rId4" imgW="114102" imgH="177492" progId="">
                  <p:embed/>
                </p:oleObj>
              </mc:Choice>
              <mc:Fallback>
                <p:oleObj name="Equation" r:id="rId4" imgW="114102" imgH="177492" progId="">
                  <p:embed/>
                  <p:pic>
                    <p:nvPicPr>
                      <p:cNvPr id="0" name="Picture 11"/>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6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684213" y="5445125"/>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0" y="76944"/>
            <a:ext cx="914400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latin typeface="Book Antiqua" pitchFamily="18" charset="0"/>
              </a:rPr>
              <a:t>6</a:t>
            </a:r>
            <a:r>
              <a:rPr lang="en-US" sz="2400" dirty="0">
                <a:latin typeface="Book Antiqua" pitchFamily="18" charset="0"/>
              </a:rPr>
              <a:t>. Which of the following is a factor that drives the globalization of operations and supply chain management</a:t>
            </a:r>
            <a:r>
              <a:rPr lang="en-US" sz="2400" dirty="0" smtClean="0">
                <a:latin typeface="Book Antiqua" pitchFamily="18" charset="0"/>
              </a:rPr>
              <a:t>?</a:t>
            </a:r>
          </a:p>
          <a:p>
            <a:endParaRPr lang="en-US" sz="2400" dirty="0">
              <a:latin typeface="Book Antiqua" pitchFamily="18" charset="0"/>
            </a:endParaRPr>
          </a:p>
          <a:p>
            <a:pPr marL="914400" lvl="1" indent="-457200">
              <a:buFont typeface="+mj-lt"/>
              <a:buAutoNum type="alphaUcPeriod"/>
            </a:pPr>
            <a:r>
              <a:rPr lang="en-US" sz="2200" dirty="0" smtClean="0">
                <a:latin typeface="Book Antiqua" pitchFamily="18" charset="0"/>
              </a:rPr>
              <a:t>Availability </a:t>
            </a:r>
            <a:r>
              <a:rPr lang="en-US" sz="2200" dirty="0">
                <a:latin typeface="Book Antiqua" pitchFamily="18" charset="0"/>
              </a:rPr>
              <a:t>of low-cost, high-quality labors in foreign countries </a:t>
            </a:r>
          </a:p>
          <a:p>
            <a:pPr marL="914400" lvl="1" indent="-457200">
              <a:buFont typeface="+mj-lt"/>
              <a:buAutoNum type="alphaUcPeriod"/>
            </a:pPr>
            <a:r>
              <a:rPr lang="en-US" sz="2200" dirty="0" smtClean="0">
                <a:latin typeface="Book Antiqua" pitchFamily="18" charset="0"/>
              </a:rPr>
              <a:t>Growth </a:t>
            </a:r>
            <a:r>
              <a:rPr lang="en-US" sz="2200" dirty="0">
                <a:latin typeface="Book Antiqua" pitchFamily="18" charset="0"/>
              </a:rPr>
              <a:t>in foreign-market demand </a:t>
            </a:r>
          </a:p>
          <a:p>
            <a:pPr marL="914400" lvl="1" indent="-457200">
              <a:buFont typeface="+mj-lt"/>
              <a:buAutoNum type="alphaUcPeriod"/>
            </a:pPr>
            <a:r>
              <a:rPr lang="en-US" sz="2200" dirty="0" smtClean="0">
                <a:latin typeface="Book Antiqua" pitchFamily="18" charset="0"/>
              </a:rPr>
              <a:t>Advances </a:t>
            </a:r>
            <a:r>
              <a:rPr lang="en-US" sz="2200" dirty="0">
                <a:latin typeface="Book Antiqua" pitchFamily="18" charset="0"/>
              </a:rPr>
              <a:t>in communication and transportation technology</a:t>
            </a:r>
          </a:p>
          <a:p>
            <a:pPr marL="914400" lvl="1" indent="-457200">
              <a:buFont typeface="+mj-lt"/>
              <a:buAutoNum type="alphaUcPeriod"/>
            </a:pPr>
            <a:r>
              <a:rPr lang="en-US" sz="2200" dirty="0" smtClean="0">
                <a:latin typeface="Book Antiqua" pitchFamily="18" charset="0"/>
              </a:rPr>
              <a:t>Penetration </a:t>
            </a:r>
            <a:r>
              <a:rPr lang="en-US" sz="2200" dirty="0">
                <a:latin typeface="Book Antiqua" pitchFamily="18" charset="0"/>
              </a:rPr>
              <a:t>of foreign companies into local markets </a:t>
            </a:r>
          </a:p>
          <a:p>
            <a:pPr marL="914400" lvl="1" indent="-457200">
              <a:buFont typeface="+mj-lt"/>
              <a:buAutoNum type="alphaUcPeriod"/>
            </a:pPr>
            <a:r>
              <a:rPr lang="en-US" sz="2200" dirty="0">
                <a:latin typeface="Book Antiqua" pitchFamily="18" charset="0"/>
              </a:rPr>
              <a:t>All answers are correct</a:t>
            </a:r>
          </a:p>
        </p:txBody>
      </p:sp>
      <p:sp>
        <p:nvSpPr>
          <p:cNvPr id="5" name="Rectangle 10"/>
          <p:cNvSpPr>
            <a:spLocks noChangeArrowheads="1"/>
          </p:cNvSpPr>
          <p:nvPr/>
        </p:nvSpPr>
        <p:spPr bwMode="auto">
          <a:xfrm>
            <a:off x="1352" y="3645314"/>
            <a:ext cx="914400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buAutoNum type="arabicPeriod" startAt="7"/>
            </a:pPr>
            <a:r>
              <a:rPr lang="en-US" sz="2400" dirty="0" smtClean="0">
                <a:latin typeface="Book Antiqua" pitchFamily="18" charset="0"/>
              </a:rPr>
              <a:t>The </a:t>
            </a:r>
            <a:r>
              <a:rPr lang="en-US" sz="2400" dirty="0">
                <a:latin typeface="Book Antiqua" pitchFamily="18" charset="0"/>
              </a:rPr>
              <a:t>network model of the physical goods supply chain contains all but one of the following elements</a:t>
            </a:r>
            <a:r>
              <a:rPr lang="en-US" sz="2400" dirty="0" smtClean="0">
                <a:latin typeface="Book Antiqua" pitchFamily="18" charset="0"/>
              </a:rPr>
              <a:t>.</a:t>
            </a:r>
          </a:p>
          <a:p>
            <a:endParaRPr lang="en-US" sz="2400" dirty="0">
              <a:latin typeface="Book Antiqua" pitchFamily="18" charset="0"/>
            </a:endParaRPr>
          </a:p>
          <a:p>
            <a:pPr marL="914400" lvl="1" indent="-457200">
              <a:buFont typeface="+mj-lt"/>
              <a:buAutoNum type="alphaUcPeriod"/>
            </a:pPr>
            <a:r>
              <a:rPr lang="en-US" sz="2200" dirty="0">
                <a:latin typeface="Book Antiqua" pitchFamily="18" charset="0"/>
              </a:rPr>
              <a:t>C</a:t>
            </a:r>
            <a:r>
              <a:rPr lang="en-US" sz="2200" dirty="0" smtClean="0">
                <a:latin typeface="Book Antiqua" pitchFamily="18" charset="0"/>
              </a:rPr>
              <a:t>ompetitor</a:t>
            </a:r>
            <a:endParaRPr lang="en-US" sz="2200" dirty="0">
              <a:latin typeface="Book Antiqua" pitchFamily="18" charset="0"/>
            </a:endParaRPr>
          </a:p>
          <a:p>
            <a:pPr marL="914400" lvl="1" indent="-457200">
              <a:buFont typeface="+mj-lt"/>
              <a:buAutoNum type="alphaUcPeriod"/>
            </a:pPr>
            <a:r>
              <a:rPr lang="en-US" sz="2200" dirty="0">
                <a:latin typeface="Book Antiqua" pitchFamily="18" charset="0"/>
              </a:rPr>
              <a:t>D</a:t>
            </a:r>
            <a:r>
              <a:rPr lang="en-US" sz="2200" dirty="0" smtClean="0">
                <a:latin typeface="Book Antiqua" pitchFamily="18" charset="0"/>
              </a:rPr>
              <a:t>istributor</a:t>
            </a:r>
            <a:endParaRPr lang="en-US" sz="2200" dirty="0">
              <a:latin typeface="Book Antiqua" pitchFamily="18" charset="0"/>
            </a:endParaRPr>
          </a:p>
          <a:p>
            <a:pPr marL="914400" lvl="1" indent="-457200">
              <a:buFont typeface="+mj-lt"/>
              <a:buAutoNum type="alphaUcPeriod"/>
            </a:pPr>
            <a:r>
              <a:rPr lang="en-US" sz="2200" dirty="0">
                <a:latin typeface="Book Antiqua" pitchFamily="18" charset="0"/>
              </a:rPr>
              <a:t>R</a:t>
            </a:r>
            <a:r>
              <a:rPr lang="en-US" sz="2200" dirty="0" smtClean="0">
                <a:latin typeface="Book Antiqua" pitchFamily="18" charset="0"/>
              </a:rPr>
              <a:t>etailer</a:t>
            </a:r>
            <a:endParaRPr lang="en-US" sz="2200" dirty="0">
              <a:latin typeface="Book Antiqua" pitchFamily="18" charset="0"/>
            </a:endParaRPr>
          </a:p>
          <a:p>
            <a:pPr marL="914400" lvl="1" indent="-457200">
              <a:buFont typeface="+mj-lt"/>
              <a:buAutoNum type="alphaUcPeriod"/>
            </a:pPr>
            <a:r>
              <a:rPr lang="en-US" sz="2200" dirty="0">
                <a:latin typeface="Book Antiqua" pitchFamily="18" charset="0"/>
              </a:rPr>
              <a:t>C</a:t>
            </a:r>
            <a:r>
              <a:rPr lang="en-US" sz="2200" dirty="0" smtClean="0">
                <a:latin typeface="Book Antiqua" pitchFamily="18" charset="0"/>
              </a:rPr>
              <a:t>ustomer</a:t>
            </a:r>
          </a:p>
          <a:p>
            <a:pPr marL="914400" lvl="1" indent="-457200">
              <a:buFont typeface="+mj-lt"/>
              <a:buAutoNum type="alphaUcPeriod"/>
            </a:pPr>
            <a:r>
              <a:rPr lang="en-US" sz="2200" dirty="0">
                <a:latin typeface="Book Antiqua" pitchFamily="18" charset="0"/>
              </a:rPr>
              <a:t>S</a:t>
            </a:r>
            <a:r>
              <a:rPr lang="en-US" sz="2200" dirty="0" smtClean="0">
                <a:latin typeface="Book Antiqua" pitchFamily="18" charset="0"/>
              </a:rPr>
              <a:t>upplier</a:t>
            </a:r>
            <a:r>
              <a:rPr lang="en-US" sz="2200" b="1" dirty="0">
                <a:latin typeface="Book Antiqua" pitchFamily="18" charset="0"/>
              </a:rPr>
              <a:t> </a:t>
            </a:r>
            <a:endParaRPr lang="en-US" sz="2200" dirty="0">
              <a:latin typeface="Book Antiqua" pitchFamily="18" charset="0"/>
            </a:endParaRPr>
          </a:p>
        </p:txBody>
      </p:sp>
    </p:spTree>
    <p:extLst>
      <p:ext uri="{BB962C8B-B14F-4D97-AF65-F5344CB8AC3E}">
        <p14:creationId xmlns:p14="http://schemas.microsoft.com/office/powerpoint/2010/main" val="7470777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33866">
                                            <p:txEl>
                                              <p:pRg st="6" end="6"/>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5">
                                            <p:txEl>
                                              <p:pRg st="2" end="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6496050" y="2882900"/>
          <a:ext cx="114300" cy="177800"/>
        </p:xfrm>
        <a:graphic>
          <a:graphicData uri="http://schemas.openxmlformats.org/presentationml/2006/ole">
            <mc:AlternateContent xmlns:mc="http://schemas.openxmlformats.org/markup-compatibility/2006">
              <mc:Choice xmlns:v="urn:schemas-microsoft-com:vml" Requires="v">
                <p:oleObj spid="_x0000_s651275" name="Equation" r:id="rId4" imgW="114102" imgH="177492" progId="">
                  <p:embed/>
                </p:oleObj>
              </mc:Choice>
              <mc:Fallback>
                <p:oleObj name="Equation" r:id="rId4" imgW="114102" imgH="177492" progId="">
                  <p:embed/>
                  <p:pic>
                    <p:nvPicPr>
                      <p:cNvPr id="0" name="Picture 8"/>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6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684213" y="5445125"/>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2704" y="1642"/>
            <a:ext cx="9144000" cy="69557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latin typeface="Book Antiqua" pitchFamily="18" charset="0"/>
              </a:rPr>
              <a:t>8</a:t>
            </a:r>
            <a:r>
              <a:rPr lang="en-US" sz="2400" dirty="0">
                <a:latin typeface="Book Antiqua" pitchFamily="18" charset="0"/>
              </a:rPr>
              <a:t>. Which of the following represents reasons for globalizing operations</a:t>
            </a:r>
            <a:r>
              <a:rPr lang="en-US" sz="2400" dirty="0" smtClean="0">
                <a:latin typeface="Book Antiqua" pitchFamily="18" charset="0"/>
              </a:rPr>
              <a:t>?</a:t>
            </a:r>
          </a:p>
          <a:p>
            <a:endParaRPr lang="en-US" sz="2400" dirty="0">
              <a:latin typeface="Book Antiqua" pitchFamily="18" charset="0"/>
            </a:endParaRPr>
          </a:p>
          <a:p>
            <a:pPr marL="914400" lvl="1" indent="-457200">
              <a:buFont typeface="+mj-lt"/>
              <a:buAutoNum type="alphaUcPeriod"/>
            </a:pPr>
            <a:r>
              <a:rPr lang="en-US" sz="2200" dirty="0">
                <a:latin typeface="Book Antiqua" pitchFamily="18" charset="0"/>
              </a:rPr>
              <a:t>Gain improvements in supply chain</a:t>
            </a:r>
          </a:p>
          <a:p>
            <a:pPr marL="914400" lvl="1" indent="-457200">
              <a:buFont typeface="+mj-lt"/>
              <a:buAutoNum type="alphaUcPeriod"/>
            </a:pPr>
            <a:r>
              <a:rPr lang="en-US" sz="2200" dirty="0">
                <a:latin typeface="Book Antiqua" pitchFamily="18" charset="0"/>
              </a:rPr>
              <a:t>Improve operations</a:t>
            </a:r>
          </a:p>
          <a:p>
            <a:pPr marL="914400" lvl="1" indent="-457200">
              <a:buFont typeface="+mj-lt"/>
              <a:buAutoNum type="alphaUcPeriod"/>
            </a:pPr>
            <a:r>
              <a:rPr lang="en-US" sz="2200" dirty="0">
                <a:latin typeface="Book Antiqua" pitchFamily="18" charset="0"/>
              </a:rPr>
              <a:t>Expand product life cycle</a:t>
            </a:r>
          </a:p>
          <a:p>
            <a:pPr marL="914400" lvl="1" indent="-457200">
              <a:buFont typeface="+mj-lt"/>
              <a:buAutoNum type="alphaUcPeriod"/>
            </a:pPr>
            <a:r>
              <a:rPr lang="en-US" sz="2200" dirty="0">
                <a:latin typeface="Book Antiqua" pitchFamily="18" charset="0"/>
              </a:rPr>
              <a:t>Attract and retain global talent</a:t>
            </a:r>
          </a:p>
          <a:p>
            <a:pPr marL="914400" lvl="1" indent="-457200">
              <a:buFont typeface="+mj-lt"/>
              <a:buAutoNum type="alphaUcPeriod"/>
            </a:pPr>
            <a:r>
              <a:rPr lang="en-US" sz="2200" dirty="0">
                <a:latin typeface="Book Antiqua" pitchFamily="18" charset="0"/>
              </a:rPr>
              <a:t>All answers are correct</a:t>
            </a:r>
          </a:p>
          <a:p>
            <a:endParaRPr lang="en-US" sz="2400" dirty="0" smtClean="0"/>
          </a:p>
          <a:p>
            <a:r>
              <a:rPr lang="en-US" sz="2400" dirty="0" smtClean="0"/>
              <a:t>9</a:t>
            </a:r>
            <a:r>
              <a:rPr lang="en-US" sz="2400" dirty="0"/>
              <a:t>. Multinational organizations can shop from country to country and cut costs </a:t>
            </a:r>
            <a:r>
              <a:rPr lang="en-US" sz="2400" dirty="0" smtClean="0"/>
              <a:t>through</a:t>
            </a:r>
          </a:p>
          <a:p>
            <a:endParaRPr lang="en-US" sz="2400" dirty="0"/>
          </a:p>
          <a:p>
            <a:pPr marL="914400" lvl="1" indent="-457200">
              <a:buFont typeface="+mj-lt"/>
              <a:buAutoNum type="alphaUcPeriod"/>
            </a:pPr>
            <a:r>
              <a:rPr lang="en-US" sz="2200" dirty="0"/>
              <a:t>L</a:t>
            </a:r>
            <a:r>
              <a:rPr lang="en-US" sz="2200" dirty="0" smtClean="0"/>
              <a:t>ower </a:t>
            </a:r>
            <a:r>
              <a:rPr lang="en-US" sz="2200" dirty="0"/>
              <a:t>wage scales</a:t>
            </a:r>
          </a:p>
          <a:p>
            <a:pPr marL="914400" lvl="1" indent="-457200">
              <a:buFont typeface="+mj-lt"/>
              <a:buAutoNum type="alphaUcPeriod"/>
            </a:pPr>
            <a:r>
              <a:rPr lang="en-US" sz="2200" dirty="0"/>
              <a:t>L</a:t>
            </a:r>
            <a:r>
              <a:rPr lang="en-US" sz="2200" dirty="0" smtClean="0"/>
              <a:t>ower </a:t>
            </a:r>
            <a:r>
              <a:rPr lang="en-US" sz="2200" dirty="0"/>
              <a:t>indirect labor costs</a:t>
            </a:r>
          </a:p>
          <a:p>
            <a:pPr marL="914400" lvl="1" indent="-457200">
              <a:buFont typeface="+mj-lt"/>
              <a:buAutoNum type="alphaUcPeriod"/>
            </a:pPr>
            <a:r>
              <a:rPr lang="en-US" sz="2200" dirty="0"/>
              <a:t>L</a:t>
            </a:r>
            <a:r>
              <a:rPr lang="en-US" sz="2200" dirty="0" smtClean="0"/>
              <a:t>ess </a:t>
            </a:r>
            <a:r>
              <a:rPr lang="en-US" sz="2200" dirty="0"/>
              <a:t>stringent regulations</a:t>
            </a:r>
          </a:p>
          <a:p>
            <a:pPr marL="914400" lvl="1" indent="-457200">
              <a:buFont typeface="+mj-lt"/>
              <a:buAutoNum type="alphaUcPeriod"/>
            </a:pPr>
            <a:r>
              <a:rPr lang="en-US" sz="2200" dirty="0"/>
              <a:t>L</a:t>
            </a:r>
            <a:r>
              <a:rPr lang="en-US" sz="2200" dirty="0" smtClean="0"/>
              <a:t>ower </a:t>
            </a:r>
            <a:r>
              <a:rPr lang="en-US" sz="2200" dirty="0"/>
              <a:t>taxes and tariffs</a:t>
            </a:r>
          </a:p>
          <a:p>
            <a:pPr marL="914400" lvl="1" indent="-457200">
              <a:buFont typeface="+mj-lt"/>
              <a:buAutoNum type="alphaUcPeriod"/>
            </a:pPr>
            <a:r>
              <a:rPr lang="en-US" sz="2200" dirty="0">
                <a:latin typeface="Book Antiqua" pitchFamily="18" charset="0"/>
              </a:rPr>
              <a:t>All answers are correct</a:t>
            </a:r>
          </a:p>
          <a:p>
            <a:pPr lvl="0"/>
            <a:endParaRPr lang="en-US" sz="2400" dirty="0">
              <a:latin typeface="Book Antiqua" pitchFamily="18" charset="0"/>
            </a:endParaRPr>
          </a:p>
          <a:p>
            <a:r>
              <a:rPr lang="en-US" sz="2400" b="1" dirty="0">
                <a:latin typeface="Book Antiqua" pitchFamily="18" charset="0"/>
              </a:rPr>
              <a:t> </a:t>
            </a:r>
            <a:endParaRPr lang="en-US" sz="2400" dirty="0">
              <a:latin typeface="Book Antiqua" pitchFamily="18" charset="0"/>
            </a:endParaRPr>
          </a:p>
        </p:txBody>
      </p:sp>
    </p:spTree>
    <p:extLst>
      <p:ext uri="{BB962C8B-B14F-4D97-AF65-F5344CB8AC3E}">
        <p14:creationId xmlns:p14="http://schemas.microsoft.com/office/powerpoint/2010/main" val="2684381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33866">
                                            <p:txEl>
                                              <p:pRg st="6" end="6"/>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633866">
                                            <p:txEl>
                                              <p:pRg st="14" end="14"/>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6496050" y="2882900"/>
          <a:ext cx="114300" cy="177800"/>
        </p:xfrm>
        <a:graphic>
          <a:graphicData uri="http://schemas.openxmlformats.org/presentationml/2006/ole">
            <mc:AlternateContent xmlns:mc="http://schemas.openxmlformats.org/markup-compatibility/2006">
              <mc:Choice xmlns:v="urn:schemas-microsoft-com:vml" Requires="v">
                <p:oleObj spid="_x0000_s652300" name="Equation" r:id="rId4" imgW="114102" imgH="177492" progId="">
                  <p:embed/>
                </p:oleObj>
              </mc:Choice>
              <mc:Fallback>
                <p:oleObj name="Equation" r:id="rId4" imgW="114102" imgH="177492" progId="">
                  <p:embed/>
                  <p:pic>
                    <p:nvPicPr>
                      <p:cNvPr id="0" name="Picture 9"/>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6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684213" y="5445125"/>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1166" y="-16640"/>
            <a:ext cx="91440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latin typeface="Book Antiqua" pitchFamily="18" charset="0"/>
              </a:rPr>
              <a:t>10. </a:t>
            </a:r>
            <a:r>
              <a:rPr lang="en-US" sz="2400" dirty="0">
                <a:latin typeface="Book Antiqua" pitchFamily="18" charset="0"/>
              </a:rPr>
              <a:t>Offshoring is a </a:t>
            </a:r>
            <a:r>
              <a:rPr lang="en-US" sz="2400" dirty="0" smtClean="0">
                <a:latin typeface="Book Antiqua" pitchFamily="18" charset="0"/>
              </a:rPr>
              <a:t>global operations strategy </a:t>
            </a:r>
            <a:r>
              <a:rPr lang="en-US" sz="2400" dirty="0">
                <a:latin typeface="Book Antiqua" pitchFamily="18" charset="0"/>
              </a:rPr>
              <a:t>that involves moving processes to another country. Which of the following statement related with offshoring is  true? </a:t>
            </a:r>
            <a:endParaRPr lang="en-US" sz="2400" dirty="0" smtClean="0">
              <a:latin typeface="Book Antiqua" pitchFamily="18" charset="0"/>
            </a:endParaRPr>
          </a:p>
          <a:p>
            <a:endParaRPr lang="en-US" sz="2400" dirty="0">
              <a:latin typeface="Book Antiqua" pitchFamily="18" charset="0"/>
            </a:endParaRPr>
          </a:p>
          <a:p>
            <a:pPr marL="914400" lvl="1" indent="-457200">
              <a:buFont typeface="+mj-lt"/>
              <a:buAutoNum type="alphaUcPeriod"/>
            </a:pPr>
            <a:r>
              <a:rPr lang="en-US" sz="2200" dirty="0" smtClean="0">
                <a:latin typeface="Book Antiqua" pitchFamily="18" charset="0"/>
              </a:rPr>
              <a:t>Firms </a:t>
            </a:r>
            <a:r>
              <a:rPr lang="en-US" sz="2200" dirty="0">
                <a:latin typeface="Book Antiqua" pitchFamily="18" charset="0"/>
              </a:rPr>
              <a:t>can reduce labor costs by outsourcing processes to low labor-cost countries</a:t>
            </a:r>
          </a:p>
          <a:p>
            <a:pPr marL="914400" lvl="1" indent="-457200">
              <a:buFont typeface="+mj-lt"/>
              <a:buAutoNum type="alphaUcPeriod"/>
            </a:pPr>
            <a:r>
              <a:rPr lang="en-US" sz="2200" dirty="0" smtClean="0">
                <a:latin typeface="Book Antiqua" pitchFamily="18" charset="0"/>
              </a:rPr>
              <a:t>Firms </a:t>
            </a:r>
            <a:r>
              <a:rPr lang="en-US" sz="2200" dirty="0">
                <a:latin typeface="Book Antiqua" pitchFamily="18" charset="0"/>
              </a:rPr>
              <a:t>can reduce the logistical costs of delivering products to international customers by offshoring</a:t>
            </a:r>
          </a:p>
          <a:p>
            <a:pPr marL="914400" lvl="1" indent="-457200">
              <a:buFont typeface="+mj-lt"/>
              <a:buAutoNum type="alphaUcPeriod"/>
            </a:pPr>
            <a:r>
              <a:rPr lang="en-US" sz="2200" dirty="0" smtClean="0">
                <a:latin typeface="Book Antiqua" pitchFamily="18" charset="0"/>
              </a:rPr>
              <a:t>Firms </a:t>
            </a:r>
            <a:r>
              <a:rPr lang="en-US" sz="2200" dirty="0">
                <a:latin typeface="Book Antiqua" pitchFamily="18" charset="0"/>
              </a:rPr>
              <a:t>can avoid tariffs by assembling the products in other countries rather than exporting them  </a:t>
            </a:r>
          </a:p>
          <a:p>
            <a:pPr marL="914400" lvl="1" indent="-457200">
              <a:buFont typeface="+mj-lt"/>
              <a:buAutoNum type="alphaUcPeriod"/>
            </a:pPr>
            <a:r>
              <a:rPr lang="en-US" sz="2200" dirty="0" smtClean="0">
                <a:latin typeface="Book Antiqua" pitchFamily="18" charset="0"/>
              </a:rPr>
              <a:t>Offshoring </a:t>
            </a:r>
            <a:r>
              <a:rPr lang="en-US" sz="2200" dirty="0">
                <a:latin typeface="Book Antiqua" pitchFamily="18" charset="0"/>
              </a:rPr>
              <a:t>may not be the best choice, even if local labor wages far exceed those of other countries  </a:t>
            </a:r>
          </a:p>
          <a:p>
            <a:pPr marL="914400" lvl="1" indent="-457200">
              <a:buFont typeface="+mj-lt"/>
              <a:buAutoNum type="alphaUcPeriod"/>
            </a:pPr>
            <a:r>
              <a:rPr lang="en-US" sz="2200" dirty="0">
                <a:latin typeface="Book Antiqua" pitchFamily="18" charset="0"/>
              </a:rPr>
              <a:t>All answers are correct</a:t>
            </a:r>
          </a:p>
          <a:p>
            <a:r>
              <a:rPr lang="en-US" sz="2400" dirty="0">
                <a:latin typeface="Book Antiqua" pitchFamily="18" charset="0"/>
              </a:rPr>
              <a:t> </a:t>
            </a:r>
          </a:p>
          <a:p>
            <a:r>
              <a:rPr lang="en-US" sz="2400" dirty="0">
                <a:latin typeface="Book Antiqua" pitchFamily="18" charset="0"/>
              </a:rPr>
              <a:t> </a:t>
            </a:r>
          </a:p>
        </p:txBody>
      </p:sp>
    </p:spTree>
    <p:extLst>
      <p:ext uri="{BB962C8B-B14F-4D97-AF65-F5344CB8AC3E}">
        <p14:creationId xmlns:p14="http://schemas.microsoft.com/office/powerpoint/2010/main" val="30651152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33866">
                                            <p:txEl>
                                              <p:pRg st="6" end="6"/>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6496050" y="2882900"/>
          <a:ext cx="114300" cy="177800"/>
        </p:xfrm>
        <a:graphic>
          <a:graphicData uri="http://schemas.openxmlformats.org/presentationml/2006/ole">
            <mc:AlternateContent xmlns:mc="http://schemas.openxmlformats.org/markup-compatibility/2006">
              <mc:Choice xmlns:v="urn:schemas-microsoft-com:vml" Requires="v">
                <p:oleObj spid="_x0000_s653325" name="Equation" r:id="rId4" imgW="114102" imgH="177492" progId="">
                  <p:embed/>
                </p:oleObj>
              </mc:Choice>
              <mc:Fallback>
                <p:oleObj name="Equation" r:id="rId4" imgW="114102" imgH="177492" progId="">
                  <p:embed/>
                  <p:pic>
                    <p:nvPicPr>
                      <p:cNvPr id="0" name="Picture 10"/>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6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684213" y="5445125"/>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11832" y="44624"/>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11. </a:t>
            </a:r>
            <a:r>
              <a:rPr lang="en-US" sz="2400" dirty="0" smtClean="0"/>
              <a:t> A company wants to build a major warehouse in Europe.  Four locations are being considered.  The following table shows the important factors to bring into account along with the importance level (weight) of each factor.  The attractiveness of each location relative to each factor is indicated on a 0-100 point scale.  Find the best location.</a:t>
            </a:r>
          </a:p>
        </p:txBody>
      </p:sp>
      <p:graphicFrame>
        <p:nvGraphicFramePr>
          <p:cNvPr id="5" name="Table 4"/>
          <p:cNvGraphicFramePr>
            <a:graphicFrameLocks noGrp="1"/>
          </p:cNvGraphicFramePr>
          <p:nvPr>
            <p:extLst>
              <p:ext uri="{D42A27DB-BD31-4B8C-83A1-F6EECF244321}">
                <p14:modId xmlns:p14="http://schemas.microsoft.com/office/powerpoint/2010/main" val="3509266134"/>
              </p:ext>
            </p:extLst>
          </p:nvPr>
        </p:nvGraphicFramePr>
        <p:xfrm>
          <a:off x="827584" y="2132857"/>
          <a:ext cx="6912769" cy="1605777"/>
        </p:xfrm>
        <a:graphic>
          <a:graphicData uri="http://schemas.openxmlformats.org/drawingml/2006/table">
            <a:tbl>
              <a:tblPr firstRow="1" firstCol="1" bandRow="1">
                <a:tableStyleId>{5C22544A-7EE6-4342-B048-85BDC9FD1C3A}</a:tableStyleId>
              </a:tblPr>
              <a:tblGrid>
                <a:gridCol w="2835364"/>
                <a:gridCol w="1003669"/>
                <a:gridCol w="815481"/>
                <a:gridCol w="940939"/>
                <a:gridCol w="1317316"/>
              </a:tblGrid>
              <a:tr h="311000">
                <a:tc>
                  <a:txBody>
                    <a:bodyPr/>
                    <a:lstStyle/>
                    <a:p>
                      <a:pPr marL="0" marR="0">
                        <a:lnSpc>
                          <a:spcPct val="115000"/>
                        </a:lnSpc>
                        <a:spcBef>
                          <a:spcPts val="0"/>
                        </a:spcBef>
                        <a:spcAft>
                          <a:spcPts val="0"/>
                        </a:spcAft>
                      </a:pPr>
                      <a:r>
                        <a:rPr lang="en-US" sz="1400" dirty="0">
                          <a:effectLst/>
                        </a:rPr>
                        <a:t>Factor (weight)</a:t>
                      </a:r>
                      <a:endParaRPr lang="en-US" sz="1100" dirty="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Germany</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France</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Belgium</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Netherlands</a:t>
                      </a:r>
                      <a:endParaRPr lang="en-US" sz="1100">
                        <a:effectLst/>
                        <a:latin typeface="Calibri"/>
                        <a:ea typeface="Times New Roman"/>
                        <a:cs typeface="Times New Roman"/>
                      </a:endParaRPr>
                    </a:p>
                  </a:txBody>
                  <a:tcPr marL="68580" marR="68580" marT="0" marB="0"/>
                </a:tc>
              </a:tr>
              <a:tr h="311000">
                <a:tc>
                  <a:txBody>
                    <a:bodyPr/>
                    <a:lstStyle/>
                    <a:p>
                      <a:pPr marL="0" marR="0">
                        <a:lnSpc>
                          <a:spcPct val="115000"/>
                        </a:lnSpc>
                        <a:spcBef>
                          <a:spcPts val="0"/>
                        </a:spcBef>
                        <a:spcAft>
                          <a:spcPts val="0"/>
                        </a:spcAft>
                      </a:pPr>
                      <a:r>
                        <a:rPr lang="en-US" sz="1400">
                          <a:effectLst/>
                        </a:rPr>
                        <a:t>Transportation costs (0.3)</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70</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90</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50</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50</a:t>
                      </a:r>
                      <a:endParaRPr lang="en-US" sz="1100">
                        <a:effectLst/>
                        <a:latin typeface="Calibri"/>
                        <a:ea typeface="Times New Roman"/>
                        <a:cs typeface="Times New Roman"/>
                      </a:endParaRPr>
                    </a:p>
                  </a:txBody>
                  <a:tcPr marL="68580" marR="68580" marT="0" marB="0"/>
                </a:tc>
              </a:tr>
              <a:tr h="361777">
                <a:tc>
                  <a:txBody>
                    <a:bodyPr/>
                    <a:lstStyle/>
                    <a:p>
                      <a:pPr marL="0" marR="0">
                        <a:lnSpc>
                          <a:spcPct val="115000"/>
                        </a:lnSpc>
                        <a:spcBef>
                          <a:spcPts val="0"/>
                        </a:spcBef>
                        <a:spcAft>
                          <a:spcPts val="0"/>
                        </a:spcAft>
                      </a:pPr>
                      <a:r>
                        <a:rPr lang="en-US" sz="1400">
                          <a:effectLst/>
                        </a:rPr>
                        <a:t>Operating costs (0.3)</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rPr>
                        <a:t>60</a:t>
                      </a:r>
                      <a:endParaRPr lang="en-US" sz="1100" dirty="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70</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60</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70</a:t>
                      </a:r>
                      <a:endParaRPr lang="en-US" sz="1100">
                        <a:effectLst/>
                        <a:latin typeface="Calibri"/>
                        <a:ea typeface="Times New Roman"/>
                        <a:cs typeface="Times New Roman"/>
                      </a:endParaRPr>
                    </a:p>
                  </a:txBody>
                  <a:tcPr marL="68580" marR="68580" marT="0" marB="0"/>
                </a:tc>
              </a:tr>
              <a:tr h="311000">
                <a:tc>
                  <a:txBody>
                    <a:bodyPr/>
                    <a:lstStyle/>
                    <a:p>
                      <a:pPr marL="0" marR="0">
                        <a:lnSpc>
                          <a:spcPct val="115000"/>
                        </a:lnSpc>
                        <a:spcBef>
                          <a:spcPts val="0"/>
                        </a:spcBef>
                        <a:spcAft>
                          <a:spcPts val="0"/>
                        </a:spcAft>
                      </a:pPr>
                      <a:r>
                        <a:rPr lang="en-US" sz="1400">
                          <a:effectLst/>
                        </a:rPr>
                        <a:t>Construction costs (0.3)</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70</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30</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70</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70</a:t>
                      </a:r>
                      <a:endParaRPr lang="en-US" sz="1100">
                        <a:effectLst/>
                        <a:latin typeface="Calibri"/>
                        <a:ea typeface="Times New Roman"/>
                        <a:cs typeface="Times New Roman"/>
                      </a:endParaRPr>
                    </a:p>
                  </a:txBody>
                  <a:tcPr marL="68580" marR="68580" marT="0" marB="0"/>
                </a:tc>
              </a:tr>
              <a:tr h="311000">
                <a:tc>
                  <a:txBody>
                    <a:bodyPr/>
                    <a:lstStyle/>
                    <a:p>
                      <a:pPr marL="0" marR="0">
                        <a:lnSpc>
                          <a:spcPct val="115000"/>
                        </a:lnSpc>
                        <a:spcBef>
                          <a:spcPts val="0"/>
                        </a:spcBef>
                        <a:spcAft>
                          <a:spcPts val="0"/>
                        </a:spcAft>
                      </a:pPr>
                      <a:r>
                        <a:rPr lang="en-US" sz="1400" dirty="0">
                          <a:effectLst/>
                        </a:rPr>
                        <a:t>Business environments (0.1)</a:t>
                      </a:r>
                      <a:endParaRPr lang="en-US" sz="1100" dirty="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80</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50</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60</a:t>
                      </a:r>
                      <a:endParaRPr lang="en-US" sz="1100">
                        <a:effectLst/>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rPr>
                        <a:t>50</a:t>
                      </a:r>
                      <a:endParaRPr lang="en-US" sz="1100" dirty="0">
                        <a:effectLst/>
                        <a:latin typeface="Calibri"/>
                        <a:ea typeface="Times New Roman"/>
                        <a:cs typeface="Times New Roman"/>
                      </a:endParaRPr>
                    </a:p>
                  </a:txBody>
                  <a:tcPr marL="68580" marR="68580" marT="0" marB="0"/>
                </a:tc>
              </a:tr>
            </a:tbl>
          </a:graphicData>
        </a:graphic>
      </p:graphicFrame>
      <p:sp>
        <p:nvSpPr>
          <p:cNvPr id="6" name="Rectangle 5"/>
          <p:cNvSpPr/>
          <p:nvPr/>
        </p:nvSpPr>
        <p:spPr>
          <a:xfrm>
            <a:off x="35496" y="3959989"/>
            <a:ext cx="4032448" cy="1785104"/>
          </a:xfrm>
          <a:prstGeom prst="rect">
            <a:avLst/>
          </a:prstGeom>
        </p:spPr>
        <p:txBody>
          <a:bodyPr wrap="square">
            <a:spAutoFit/>
          </a:bodyPr>
          <a:lstStyle/>
          <a:p>
            <a:pPr marL="457200" indent="-457200">
              <a:buFont typeface="+mj-lt"/>
              <a:buAutoNum type="alphaUcPeriod"/>
            </a:pPr>
            <a:r>
              <a:rPr lang="en-US" sz="2200" dirty="0" smtClean="0">
                <a:latin typeface="Book Antiqua" pitchFamily="18" charset="0"/>
              </a:rPr>
              <a:t>Germany</a:t>
            </a:r>
            <a:endParaRPr lang="en-US" sz="2200" dirty="0">
              <a:latin typeface="Book Antiqua" pitchFamily="18" charset="0"/>
            </a:endParaRPr>
          </a:p>
          <a:p>
            <a:pPr marL="457200" indent="-457200">
              <a:buFont typeface="+mj-lt"/>
              <a:buAutoNum type="alphaUcPeriod"/>
            </a:pPr>
            <a:r>
              <a:rPr lang="en-US" sz="2200" dirty="0" smtClean="0">
                <a:latin typeface="Book Antiqua" pitchFamily="18" charset="0"/>
              </a:rPr>
              <a:t>France</a:t>
            </a:r>
            <a:endParaRPr lang="en-US" sz="2200" dirty="0">
              <a:latin typeface="Book Antiqua" pitchFamily="18" charset="0"/>
            </a:endParaRPr>
          </a:p>
          <a:p>
            <a:pPr marL="457200" indent="-457200">
              <a:buFont typeface="+mj-lt"/>
              <a:buAutoNum type="alphaUcPeriod"/>
            </a:pPr>
            <a:r>
              <a:rPr lang="en-US" sz="2200" dirty="0" smtClean="0">
                <a:latin typeface="Book Antiqua" pitchFamily="18" charset="0"/>
              </a:rPr>
              <a:t>Belgium</a:t>
            </a:r>
            <a:endParaRPr lang="en-US" sz="2200" dirty="0">
              <a:latin typeface="Book Antiqua" pitchFamily="18" charset="0"/>
            </a:endParaRPr>
          </a:p>
          <a:p>
            <a:pPr marL="457200" indent="-457200">
              <a:buFont typeface="+mj-lt"/>
              <a:buAutoNum type="alphaUcPeriod"/>
            </a:pPr>
            <a:r>
              <a:rPr lang="en-US" sz="2200" dirty="0" smtClean="0">
                <a:latin typeface="Book Antiqua" pitchFamily="18" charset="0"/>
              </a:rPr>
              <a:t>Netherland</a:t>
            </a:r>
            <a:endParaRPr lang="en-US" sz="2200" dirty="0">
              <a:latin typeface="Book Antiqua" pitchFamily="18" charset="0"/>
            </a:endParaRPr>
          </a:p>
          <a:p>
            <a:pPr marL="457200" indent="-457200">
              <a:buFont typeface="+mj-lt"/>
              <a:buAutoNum type="alphaUcPeriod"/>
            </a:pPr>
            <a:r>
              <a:rPr lang="en-US" sz="2200" dirty="0">
                <a:latin typeface="Book Antiqua" pitchFamily="18" charset="0"/>
              </a:rPr>
              <a:t>Both </a:t>
            </a:r>
            <a:r>
              <a:rPr lang="en-US" sz="2200" dirty="0" smtClean="0">
                <a:latin typeface="Book Antiqua" pitchFamily="18" charset="0"/>
              </a:rPr>
              <a:t>Belgium and France</a:t>
            </a:r>
            <a:endParaRPr lang="en-US" sz="2200" dirty="0">
              <a:latin typeface="Book Antiqua" pitchFamily="18" charset="0"/>
            </a:endParaRPr>
          </a:p>
        </p:txBody>
      </p:sp>
      <p:sp>
        <p:nvSpPr>
          <p:cNvPr id="7" name="Rectangle 10"/>
          <p:cNvSpPr>
            <a:spLocks noChangeArrowheads="1"/>
          </p:cNvSpPr>
          <p:nvPr/>
        </p:nvSpPr>
        <p:spPr bwMode="auto">
          <a:xfrm>
            <a:off x="3851920" y="3730384"/>
            <a:ext cx="529208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latin typeface="Book Antiqua" pitchFamily="18" charset="0"/>
              </a:rPr>
              <a:t>G:  0.3(70)+0.3(60)+0.3(70)+0.1(80) =</a:t>
            </a:r>
          </a:p>
          <a:p>
            <a:r>
              <a:rPr lang="en-US" sz="2400" dirty="0" smtClean="0">
                <a:latin typeface="Book Antiqua" pitchFamily="18" charset="0"/>
              </a:rPr>
              <a:t>21+18+21+8 = 68 </a:t>
            </a:r>
          </a:p>
          <a:p>
            <a:r>
              <a:rPr lang="en-US" sz="2400" dirty="0" smtClean="0">
                <a:latin typeface="Book Antiqua" pitchFamily="18" charset="0"/>
              </a:rPr>
              <a:t>F: :  0.3(90)+0.3(70)+0.3(30)+0.1(50) =</a:t>
            </a:r>
          </a:p>
          <a:p>
            <a:r>
              <a:rPr lang="en-US" sz="2400" dirty="0" smtClean="0">
                <a:latin typeface="Book Antiqua" pitchFamily="18" charset="0"/>
              </a:rPr>
              <a:t>27+21+9+5 = 62</a:t>
            </a:r>
          </a:p>
          <a:p>
            <a:r>
              <a:rPr lang="en-US" sz="2400" dirty="0" smtClean="0">
                <a:latin typeface="Book Antiqua" pitchFamily="18" charset="0"/>
              </a:rPr>
              <a:t>B: :  0.3(50)+0.3(60)+0.3(70)+0.1(60) =</a:t>
            </a:r>
          </a:p>
          <a:p>
            <a:r>
              <a:rPr lang="en-US" sz="2400" dirty="0" smtClean="0">
                <a:latin typeface="Book Antiqua" pitchFamily="18" charset="0"/>
              </a:rPr>
              <a:t>15+18+21+6 =60</a:t>
            </a:r>
          </a:p>
          <a:p>
            <a:r>
              <a:rPr lang="en-US" sz="2400" dirty="0" smtClean="0">
                <a:latin typeface="Book Antiqua" pitchFamily="18" charset="0"/>
              </a:rPr>
              <a:t>N: :  0.3(50)+0.3(70)+0.3(70)+0.1(50) =</a:t>
            </a:r>
          </a:p>
          <a:p>
            <a:r>
              <a:rPr lang="en-US" sz="2400" dirty="0" smtClean="0">
                <a:latin typeface="Book Antiqua" pitchFamily="18" charset="0"/>
              </a:rPr>
              <a:t>15+21+21+5 = 62</a:t>
            </a:r>
            <a:endParaRPr lang="en-US" sz="2400" dirty="0">
              <a:latin typeface="Book Antiqua" pitchFamily="18" charset="0"/>
            </a:endParaRPr>
          </a:p>
        </p:txBody>
      </p:sp>
    </p:spTree>
    <p:extLst>
      <p:ext uri="{BB962C8B-B14F-4D97-AF65-F5344CB8AC3E}">
        <p14:creationId xmlns:p14="http://schemas.microsoft.com/office/powerpoint/2010/main" val="30234460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dissolv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dissolv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dissolv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dissolv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mph" presetSubtype="2" fill="hold" nodeType="clickEffect">
                                  <p:stCondLst>
                                    <p:cond delay="0"/>
                                  </p:stCondLst>
                                  <p:childTnLst>
                                    <p:animClr clrSpc="rgb" dir="cw">
                                      <p:cBhvr override="childStyle">
                                        <p:cTn id="46" dur="2000" fill="hold"/>
                                        <p:tgtEl>
                                          <p:spTgt spid="6">
                                            <p:txEl>
                                              <p:pRg st="0" end="0"/>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6496050" y="2882900"/>
          <a:ext cx="114300" cy="177800"/>
        </p:xfrm>
        <a:graphic>
          <a:graphicData uri="http://schemas.openxmlformats.org/presentationml/2006/ole">
            <mc:AlternateContent xmlns:mc="http://schemas.openxmlformats.org/markup-compatibility/2006">
              <mc:Choice xmlns:v="urn:schemas-microsoft-com:vml" Requires="v">
                <p:oleObj spid="_x0000_s655373" name="Equation" r:id="rId4" imgW="114102" imgH="177492" progId="">
                  <p:embed/>
                </p:oleObj>
              </mc:Choice>
              <mc:Fallback>
                <p:oleObj name="Equation" r:id="rId4" imgW="114102" imgH="177492" progId="">
                  <p:embed/>
                  <p:pic>
                    <p:nvPicPr>
                      <p:cNvPr id="0" name="Picture 10"/>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6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684213" y="5445125"/>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8334" y="261610"/>
            <a:ext cx="9144000" cy="62170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12. A</a:t>
            </a:r>
            <a:r>
              <a:rPr lang="en-US" sz="2400" dirty="0" smtClean="0">
                <a:latin typeface="Book Antiqua" pitchFamily="18" charset="0"/>
              </a:rPr>
              <a:t> </a:t>
            </a:r>
            <a:r>
              <a:rPr lang="en-US" sz="2400" dirty="0">
                <a:latin typeface="Book Antiqua" pitchFamily="18" charset="0"/>
              </a:rPr>
              <a:t>manufacturer of men’s shirts can produce </a:t>
            </a:r>
            <a:r>
              <a:rPr lang="en-US" sz="2400" dirty="0" smtClean="0">
                <a:latin typeface="Book Antiqua" pitchFamily="18" charset="0"/>
              </a:rPr>
              <a:t> shirts </a:t>
            </a:r>
            <a:r>
              <a:rPr lang="en-US" sz="2400" dirty="0">
                <a:latin typeface="Book Antiqua" pitchFamily="18" charset="0"/>
              </a:rPr>
              <a:t>in its Houston plant for </a:t>
            </a:r>
            <a:r>
              <a:rPr lang="en-US" sz="2400" dirty="0" smtClean="0">
                <a:latin typeface="Book Antiqua" pitchFamily="18" charset="0"/>
              </a:rPr>
              <a:t>$6 </a:t>
            </a:r>
            <a:r>
              <a:rPr lang="en-US" sz="2400" dirty="0">
                <a:latin typeface="Book Antiqua" pitchFamily="18" charset="0"/>
              </a:rPr>
              <a:t>per shirt. Chicago is a major market for 100,000 shirts per year. Transportation and storage charges from Houston and Chicago amount to $5 per 100 </a:t>
            </a:r>
            <a:r>
              <a:rPr lang="en-US" sz="2400" dirty="0" smtClean="0">
                <a:latin typeface="Book Antiqua" pitchFamily="18" charset="0"/>
              </a:rPr>
              <a:t>pounds. </a:t>
            </a:r>
            <a:r>
              <a:rPr lang="en-US" sz="2400" dirty="0">
                <a:latin typeface="Book Antiqua" pitchFamily="18" charset="0"/>
              </a:rPr>
              <a:t>Each packaged shirt weighs 1 pound. As an alternative, the company can have the shirts produced in China for $4 per shirt. The raw materials would be shipped from Houston to China at a cost of </a:t>
            </a:r>
            <a:r>
              <a:rPr lang="en-US" sz="2400" dirty="0" smtClean="0">
                <a:latin typeface="Book Antiqua" pitchFamily="18" charset="0"/>
              </a:rPr>
              <a:t>$10 </a:t>
            </a:r>
            <a:r>
              <a:rPr lang="en-US" sz="2400" dirty="0">
                <a:latin typeface="Book Antiqua" pitchFamily="18" charset="0"/>
              </a:rPr>
              <a:t>per 100 pounds. When the shirts are completed, they are to be shipped directly to Chicago at a transportation and storage cost of </a:t>
            </a:r>
            <a:r>
              <a:rPr lang="en-US" sz="2400" dirty="0" smtClean="0">
                <a:latin typeface="Book Antiqua" pitchFamily="18" charset="0"/>
              </a:rPr>
              <a:t>$16 </a:t>
            </a:r>
            <a:r>
              <a:rPr lang="en-US" sz="2400" dirty="0">
                <a:latin typeface="Book Antiqua" pitchFamily="18" charset="0"/>
              </a:rPr>
              <a:t>per 100 pounds. An import duty of $0.5 per shirt is assessed. W</a:t>
            </a:r>
            <a:r>
              <a:rPr lang="en-US" sz="2400" dirty="0" smtClean="0">
                <a:latin typeface="Book Antiqua" pitchFamily="18" charset="0"/>
              </a:rPr>
              <a:t>here </a:t>
            </a:r>
            <a:r>
              <a:rPr lang="en-US" sz="2400" dirty="0">
                <a:latin typeface="Book Antiqua" pitchFamily="18" charset="0"/>
              </a:rPr>
              <a:t>should the shirts be </a:t>
            </a:r>
            <a:r>
              <a:rPr lang="en-US" sz="2400" dirty="0" smtClean="0">
                <a:latin typeface="Book Antiqua" pitchFamily="18" charset="0"/>
              </a:rPr>
              <a:t>produced and at what costs</a:t>
            </a:r>
            <a:r>
              <a:rPr lang="en-US" sz="2400" dirty="0">
                <a:latin typeface="Book Antiqua" pitchFamily="18" charset="0"/>
              </a:rPr>
              <a:t>.</a:t>
            </a:r>
            <a:r>
              <a:rPr lang="en-US" sz="2400" dirty="0" smtClean="0">
                <a:latin typeface="Book Antiqua" pitchFamily="18" charset="0"/>
              </a:rPr>
              <a:t>.</a:t>
            </a:r>
            <a:endParaRPr lang="en-US" sz="2400" dirty="0">
              <a:latin typeface="Book Antiqua" pitchFamily="18" charset="0"/>
            </a:endParaRPr>
          </a:p>
          <a:p>
            <a:r>
              <a:rPr lang="en-US" sz="2400" dirty="0">
                <a:latin typeface="Book Antiqua" pitchFamily="18" charset="0"/>
              </a:rPr>
              <a:t> </a:t>
            </a:r>
          </a:p>
          <a:p>
            <a:pPr marL="914400" lvl="1" indent="-457200">
              <a:buFont typeface="+mj-lt"/>
              <a:buAutoNum type="alphaUcPeriod"/>
            </a:pPr>
            <a:r>
              <a:rPr lang="en-US" sz="2200" dirty="0">
                <a:latin typeface="Book Antiqua" pitchFamily="18" charset="0"/>
              </a:rPr>
              <a:t>Houston; $805,000</a:t>
            </a:r>
          </a:p>
          <a:p>
            <a:pPr marL="914400" lvl="1" indent="-457200">
              <a:buFont typeface="+mj-lt"/>
              <a:buAutoNum type="alphaUcPeriod"/>
            </a:pPr>
            <a:r>
              <a:rPr lang="en-US" sz="2200" dirty="0">
                <a:latin typeface="Book Antiqua" pitchFamily="18" charset="0"/>
              </a:rPr>
              <a:t>China; $458,000</a:t>
            </a:r>
          </a:p>
          <a:p>
            <a:pPr marL="914400" lvl="1" indent="-457200">
              <a:buFont typeface="+mj-lt"/>
              <a:buAutoNum type="alphaUcPeriod"/>
            </a:pPr>
            <a:r>
              <a:rPr lang="en-US" sz="2200" dirty="0">
                <a:latin typeface="Book Antiqua" pitchFamily="18" charset="0"/>
              </a:rPr>
              <a:t>Houston; </a:t>
            </a:r>
            <a:r>
              <a:rPr lang="en-US" sz="2200" dirty="0" smtClean="0">
                <a:latin typeface="Book Antiqua" pitchFamily="18" charset="0"/>
              </a:rPr>
              <a:t>$605,000</a:t>
            </a:r>
            <a:endParaRPr lang="en-US" sz="2200" dirty="0">
              <a:latin typeface="Book Antiqua" pitchFamily="18" charset="0"/>
            </a:endParaRPr>
          </a:p>
          <a:p>
            <a:pPr marL="914400" lvl="1" indent="-457200">
              <a:buFont typeface="+mj-lt"/>
              <a:buAutoNum type="alphaUcPeriod"/>
            </a:pPr>
            <a:r>
              <a:rPr lang="en-US" sz="2200" dirty="0">
                <a:latin typeface="Book Antiqua" pitchFamily="18" charset="0"/>
              </a:rPr>
              <a:t>China; </a:t>
            </a:r>
            <a:r>
              <a:rPr lang="en-US" sz="2200" dirty="0" smtClean="0">
                <a:latin typeface="Book Antiqua" pitchFamily="18" charset="0"/>
              </a:rPr>
              <a:t>$476,000</a:t>
            </a:r>
            <a:endParaRPr lang="en-US" sz="2200" dirty="0">
              <a:latin typeface="Book Antiqua" pitchFamily="18" charset="0"/>
            </a:endParaRPr>
          </a:p>
          <a:p>
            <a:pPr marL="914400" lvl="1" indent="-457200">
              <a:buFont typeface="+mj-lt"/>
              <a:buAutoNum type="alphaUcPeriod"/>
            </a:pPr>
            <a:r>
              <a:rPr lang="en-US" sz="2200" dirty="0">
                <a:latin typeface="Book Antiqua" pitchFamily="18" charset="0"/>
              </a:rPr>
              <a:t>None of the above</a:t>
            </a:r>
          </a:p>
        </p:txBody>
      </p:sp>
      <p:sp>
        <p:nvSpPr>
          <p:cNvPr id="5" name="Rectangle 10"/>
          <p:cNvSpPr>
            <a:spLocks noChangeArrowheads="1"/>
          </p:cNvSpPr>
          <p:nvPr/>
        </p:nvSpPr>
        <p:spPr bwMode="auto">
          <a:xfrm>
            <a:off x="3868774" y="4761148"/>
            <a:ext cx="5275226"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latin typeface="Book Antiqua" pitchFamily="18" charset="0"/>
              </a:rPr>
              <a:t>Houston:  6+0.05 =  6.05 (100,000</a:t>
            </a:r>
            <a:r>
              <a:rPr lang="en-US" sz="2400" smtClean="0">
                <a:latin typeface="Book Antiqua" pitchFamily="18" charset="0"/>
              </a:rPr>
              <a:t>)      = </a:t>
            </a:r>
            <a:r>
              <a:rPr lang="en-US" sz="2400" dirty="0" smtClean="0">
                <a:latin typeface="Book Antiqua" pitchFamily="18" charset="0"/>
              </a:rPr>
              <a:t>605000</a:t>
            </a:r>
          </a:p>
          <a:p>
            <a:r>
              <a:rPr lang="en-US" sz="2400" dirty="0" smtClean="0">
                <a:latin typeface="Book Antiqua" pitchFamily="18" charset="0"/>
              </a:rPr>
              <a:t>China: 4+0.1+0.16+0.5 = 4.76(100000) = 476000</a:t>
            </a:r>
            <a:endParaRPr lang="en-US" sz="2400" dirty="0">
              <a:latin typeface="Book Antiqua" pitchFamily="18" charset="0"/>
            </a:endParaRPr>
          </a:p>
        </p:txBody>
      </p:sp>
    </p:spTree>
    <p:extLst>
      <p:ext uri="{BB962C8B-B14F-4D97-AF65-F5344CB8AC3E}">
        <p14:creationId xmlns:p14="http://schemas.microsoft.com/office/powerpoint/2010/main" val="33539683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mph" presetSubtype="2" fill="hold" nodeType="clickEffect">
                                  <p:stCondLst>
                                    <p:cond delay="0"/>
                                  </p:stCondLst>
                                  <p:childTnLst>
                                    <p:animClr clrSpc="rgb" dir="cw">
                                      <p:cBhvr override="childStyle">
                                        <p:cTn id="16" dur="2000" fill="hold"/>
                                        <p:tgtEl>
                                          <p:spTgt spid="633866">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1472221912</TotalTime>
  <Pages>1</Pages>
  <Words>793</Words>
  <Application>Microsoft Office PowerPoint</Application>
  <PresentationFormat>On-screen Show (4:3)</PresentationFormat>
  <Paragraphs>133</Paragraphs>
  <Slides>8</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Blank Presentation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PRODUCTIONS/OPERATIONS MANAGEMENT</dc:title>
  <dc:creator>Bethany Stubbe</dc:creator>
  <cp:lastModifiedBy>Asef-Vaziri, Ardavan</cp:lastModifiedBy>
  <cp:revision>150</cp:revision>
  <cp:lastPrinted>2000-09-25T14:20:17Z</cp:lastPrinted>
  <dcterms:created xsi:type="dcterms:W3CDTF">1998-04-08T22:06:12Z</dcterms:created>
  <dcterms:modified xsi:type="dcterms:W3CDTF">2014-04-22T20:36:47Z</dcterms:modified>
</cp:coreProperties>
</file>