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5"/>
  </p:notesMasterIdLst>
  <p:handoutMasterIdLst>
    <p:handoutMasterId r:id="rId16"/>
  </p:handoutMasterIdLst>
  <p:sldIdLst>
    <p:sldId id="460" r:id="rId5"/>
    <p:sldId id="456" r:id="rId6"/>
    <p:sldId id="457" r:id="rId7"/>
    <p:sldId id="458" r:id="rId8"/>
    <p:sldId id="459" r:id="rId9"/>
    <p:sldId id="442" r:id="rId10"/>
    <p:sldId id="444" r:id="rId11"/>
    <p:sldId id="450" r:id="rId12"/>
    <p:sldId id="452" r:id="rId13"/>
    <p:sldId id="45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8"/>
    <a:srgbClr val="00863D"/>
    <a:srgbClr val="9B0000"/>
    <a:srgbClr val="370000"/>
    <a:srgbClr val="FF9900"/>
    <a:srgbClr val="FF0066"/>
    <a:srgbClr val="A50023"/>
    <a:srgbClr val="A80000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16" autoAdjust="0"/>
    <p:restoredTop sz="98635" autoAdjust="0"/>
  </p:normalViewPr>
  <p:slideViewPr>
    <p:cSldViewPr>
      <p:cViewPr>
        <p:scale>
          <a:sx n="108" d="100"/>
          <a:sy n="108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5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10/10/2013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76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91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5351A-25EA-4723-82FF-7E1EE5392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85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5138D-BA06-4E7C-99FA-38DDE68AF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88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ED9AF-B9A1-4DB5-BFCD-8B80A8A83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 err="1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</a:t>
            </a: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Asef-Vaziri</a:t>
            </a: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Sep-2012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chemeClr val="tx1"/>
                </a:solidFill>
              </a:rPr>
              <a:t>Basic </a:t>
            </a:r>
            <a:r>
              <a:rPr lang="en-US" sz="1200" b="1" i="1" baseline="0" dirty="0" smtClean="0">
                <a:solidFill>
                  <a:schemeClr val="tx1"/>
                </a:solidFill>
              </a:rPr>
              <a:t>Inventory Model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6858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91" r:id="rId6"/>
    <p:sldLayoutId id="2147483794" r:id="rId7"/>
    <p:sldLayoutId id="2147483795" r:id="rId8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e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5562600"/>
          </a:xfrm>
        </p:spPr>
        <p:txBody>
          <a:bodyPr/>
          <a:lstStyle/>
          <a:p>
            <a:r>
              <a:rPr lang="en-US" dirty="0" smtClean="0"/>
              <a:t>Centralization and EOQ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Prepared by A. Asef-Vaziri Based </a:t>
            </a:r>
            <a:r>
              <a:rPr lang="en-US" sz="2000" dirty="0" smtClean="0"/>
              <a:t>on the Book: Managing Business Process </a:t>
            </a:r>
            <a:r>
              <a:rPr lang="en-US" sz="2000" dirty="0" smtClean="0"/>
              <a:t>Flow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76219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0" y="762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Impact" pitchFamily="34" charset="0"/>
              </a:rPr>
              <a:t>Why not </a:t>
            </a:r>
            <a:r>
              <a:rPr lang="en-US" sz="3200" dirty="0" smtClean="0">
                <a:latin typeface="Impact" pitchFamily="34" charset="0"/>
              </a:rPr>
              <a:t>Always </a:t>
            </a:r>
            <a:r>
              <a:rPr lang="en-US" sz="3200" dirty="0" smtClean="0">
                <a:latin typeface="Impact" pitchFamily="34" charset="0"/>
              </a:rPr>
              <a:t>Centralized</a:t>
            </a:r>
            <a:endParaRPr lang="en-US" sz="3200" dirty="0">
              <a:latin typeface="Impact" pitchFamily="34" charset="0"/>
            </a:endParaRP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69850" y="908720"/>
            <a:ext cx="9074150" cy="356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400" dirty="0">
                <a:latin typeface="Book Antiqua" pitchFamily="18" charset="0"/>
              </a:rPr>
              <a:t>If </a:t>
            </a:r>
            <a:r>
              <a:rPr lang="en-US" sz="2400" dirty="0" smtClean="0">
                <a:latin typeface="Book Antiqua" pitchFamily="18" charset="0"/>
              </a:rPr>
              <a:t>centralization </a:t>
            </a:r>
            <a:r>
              <a:rPr lang="en-US" sz="2400" dirty="0">
                <a:latin typeface="Book Antiqua" pitchFamily="18" charset="0"/>
              </a:rPr>
              <a:t>reduces inventory, why doesn’t everybody do it?  </a:t>
            </a:r>
          </a:p>
          <a:p>
            <a:pPr lvl="1">
              <a:lnSpc>
                <a:spcPct val="120000"/>
              </a:lnSpc>
              <a:spcBef>
                <a:spcPct val="20000"/>
              </a:spcBef>
              <a:buClr>
                <a:srgbClr val="1A1A74"/>
              </a:buClr>
              <a:buFont typeface="Times New Roman" pitchFamily="18" charset="0"/>
              <a:buChar char="–"/>
            </a:pPr>
            <a:r>
              <a:rPr lang="en-US" sz="2400" dirty="0">
                <a:latin typeface="Book Antiqua" pitchFamily="18" charset="0"/>
              </a:rPr>
              <a:t> Higher shipping cost</a:t>
            </a:r>
          </a:p>
          <a:p>
            <a:pPr lvl="1" eaLnBrk="0" hangingPunct="0">
              <a:lnSpc>
                <a:spcPct val="120000"/>
              </a:lnSpc>
              <a:spcBef>
                <a:spcPct val="20000"/>
              </a:spcBef>
              <a:buClr>
                <a:srgbClr val="1A1A74"/>
              </a:buClr>
              <a:buFont typeface="Times New Roman" pitchFamily="18" charset="0"/>
              <a:buChar char="–"/>
            </a:pPr>
            <a:r>
              <a:rPr lang="en-US" sz="2400" dirty="0" smtClean="0">
                <a:latin typeface="Book Antiqua" pitchFamily="18" charset="0"/>
              </a:rPr>
              <a:t> Longer </a:t>
            </a:r>
            <a:r>
              <a:rPr lang="en-US" sz="2400" dirty="0">
                <a:latin typeface="Book Antiqua" pitchFamily="18" charset="0"/>
              </a:rPr>
              <a:t>response time</a:t>
            </a:r>
          </a:p>
          <a:p>
            <a:pPr lvl="1" eaLnBrk="0" hangingPunct="0">
              <a:lnSpc>
                <a:spcPct val="120000"/>
              </a:lnSpc>
              <a:spcBef>
                <a:spcPct val="20000"/>
              </a:spcBef>
              <a:buClr>
                <a:srgbClr val="1A1A74"/>
              </a:buClr>
              <a:buFont typeface="Times New Roman" pitchFamily="18" charset="0"/>
              <a:buChar char="–"/>
            </a:pPr>
            <a:r>
              <a:rPr lang="en-US" sz="2400" dirty="0" smtClean="0">
                <a:latin typeface="Book Antiqua" pitchFamily="18" charset="0"/>
              </a:rPr>
              <a:t> Less </a:t>
            </a:r>
            <a:r>
              <a:rPr lang="en-US" sz="2400" dirty="0">
                <a:latin typeface="Book Antiqua" pitchFamily="18" charset="0"/>
              </a:rPr>
              <a:t>understanding of customer needs</a:t>
            </a:r>
          </a:p>
          <a:p>
            <a:pPr lvl="1" eaLnBrk="0" hangingPunct="0">
              <a:lnSpc>
                <a:spcPct val="120000"/>
              </a:lnSpc>
              <a:spcBef>
                <a:spcPct val="20000"/>
              </a:spcBef>
              <a:buClr>
                <a:srgbClr val="1A1A74"/>
              </a:buClr>
              <a:buFont typeface="Times New Roman" pitchFamily="18" charset="0"/>
              <a:buChar char="–"/>
            </a:pPr>
            <a:r>
              <a:rPr lang="en-US" sz="2400" dirty="0">
                <a:latin typeface="Book Antiqua" pitchFamily="18" charset="0"/>
              </a:rPr>
              <a:t> Less understanding of cultural, linguistics, and regulatory barriers</a:t>
            </a:r>
          </a:p>
          <a:p>
            <a:pPr eaLnBrk="0" hangingPunct="0">
              <a:lnSpc>
                <a:spcPct val="120000"/>
              </a:lnSpc>
              <a:spcBef>
                <a:spcPct val="20000"/>
              </a:spcBef>
              <a:buClr>
                <a:srgbClr val="1A1A74"/>
              </a:buClr>
              <a:buFont typeface="Times New Roman" pitchFamily="18" charset="0"/>
              <a:buNone/>
            </a:pPr>
            <a:r>
              <a:rPr lang="en-US" sz="2400" dirty="0">
                <a:latin typeface="Book Antiqua" pitchFamily="18" charset="0"/>
              </a:rPr>
              <a:t>These disadvantages my reduce the demand.  </a:t>
            </a:r>
          </a:p>
        </p:txBody>
      </p:sp>
    </p:spTree>
    <p:extLst>
      <p:ext uri="{BB962C8B-B14F-4D97-AF65-F5344CB8AC3E}">
        <p14:creationId xmlns:p14="http://schemas.microsoft.com/office/powerpoint/2010/main" val="212890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6200" y="838200"/>
            <a:ext cx="8915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latin typeface="Book Antiqua" pitchFamily="18" charset="0"/>
              </a:rPr>
              <a:t>C</a:t>
            </a:r>
            <a:r>
              <a:rPr lang="en-US" sz="2400" dirty="0" smtClean="0">
                <a:latin typeface="Book Antiqua" pitchFamily="18" charset="0"/>
              </a:rPr>
              <a:t>entral Electric (CE</a:t>
            </a:r>
            <a:r>
              <a:rPr lang="en-US" sz="2400" dirty="0">
                <a:latin typeface="Book Antiqua" pitchFamily="18" charset="0"/>
              </a:rPr>
              <a:t>) </a:t>
            </a:r>
            <a:r>
              <a:rPr lang="en-US" sz="2400" dirty="0" smtClean="0">
                <a:latin typeface="Book Antiqua" pitchFamily="18" charset="0"/>
              </a:rPr>
              <a:t>serves </a:t>
            </a:r>
            <a:r>
              <a:rPr lang="en-US" sz="2400" dirty="0">
                <a:latin typeface="Book Antiqua" pitchFamily="18" charset="0"/>
              </a:rPr>
              <a:t>its European customers through a distribution network that consisted of four warehouses, in </a:t>
            </a:r>
            <a:r>
              <a:rPr lang="en-US" sz="2400" dirty="0" smtClean="0">
                <a:latin typeface="Book Antiqua" pitchFamily="18" charset="0"/>
              </a:rPr>
              <a:t>Poland</a:t>
            </a:r>
            <a:r>
              <a:rPr lang="en-US" sz="2400" dirty="0" smtClean="0">
                <a:latin typeface="Book Antiqua" pitchFamily="18" charset="0"/>
              </a:rPr>
              <a:t>, Italy, France, and Germany. </a:t>
            </a:r>
            <a:r>
              <a:rPr lang="en-US" sz="2400" dirty="0" smtClean="0">
                <a:latin typeface="Book Antiqua" pitchFamily="18" charset="0"/>
              </a:rPr>
              <a:t>The </a:t>
            </a:r>
            <a:r>
              <a:rPr lang="en-US" sz="2400" dirty="0">
                <a:latin typeface="Book Antiqua" pitchFamily="18" charset="0"/>
              </a:rPr>
              <a:t>network of  warehouses was built on the premise that it will allow </a:t>
            </a:r>
            <a:r>
              <a:rPr lang="en-US" sz="2400" dirty="0" smtClean="0">
                <a:latin typeface="Book Antiqua" pitchFamily="18" charset="0"/>
              </a:rPr>
              <a:t>CE to </a:t>
            </a:r>
            <a:r>
              <a:rPr lang="en-US" sz="2400" dirty="0">
                <a:latin typeface="Book Antiqua" pitchFamily="18" charset="0"/>
              </a:rPr>
              <a:t>be </a:t>
            </a:r>
            <a:r>
              <a:rPr lang="en-US" sz="2400" dirty="0" smtClean="0">
                <a:latin typeface="Book Antiqua" pitchFamily="18" charset="0"/>
              </a:rPr>
              <a:t>close </a:t>
            </a:r>
            <a:r>
              <a:rPr lang="en-US" sz="2400" dirty="0">
                <a:latin typeface="Book Antiqua" pitchFamily="18" charset="0"/>
              </a:rPr>
              <a:t>to the customer</a:t>
            </a:r>
            <a:r>
              <a:rPr lang="en-US" sz="2400" dirty="0" smtClean="0">
                <a:latin typeface="Book Antiqua" pitchFamily="18" charset="0"/>
              </a:rPr>
              <a:t>. </a:t>
            </a:r>
            <a:r>
              <a:rPr lang="en-US" sz="2400" dirty="0">
                <a:latin typeface="Book Antiqua" pitchFamily="18" charset="0"/>
              </a:rPr>
              <a:t>Contrary to expectations, establishing the distribution network led to an </a:t>
            </a:r>
            <a:r>
              <a:rPr lang="en-US" sz="2400" dirty="0" smtClean="0">
                <a:latin typeface="Book Antiqua" pitchFamily="18" charset="0"/>
              </a:rPr>
              <a:t>inventory crisis.  CE </a:t>
            </a:r>
            <a:r>
              <a:rPr lang="en-US" sz="2400" dirty="0" smtClean="0">
                <a:latin typeface="Book Antiqua" pitchFamily="18" charset="0"/>
              </a:rPr>
              <a:t>is </a:t>
            </a:r>
            <a:r>
              <a:rPr lang="en-US" sz="2400" dirty="0">
                <a:latin typeface="Book Antiqua" pitchFamily="18" charset="0"/>
              </a:rPr>
              <a:t>considering to consolidate the original warehouses into a single master </a:t>
            </a:r>
            <a:r>
              <a:rPr lang="en-US" sz="2400" dirty="0" smtClean="0">
                <a:latin typeface="Book Antiqua" pitchFamily="18" charset="0"/>
              </a:rPr>
              <a:t>warehouse in </a:t>
            </a:r>
            <a:r>
              <a:rPr lang="en-US" sz="2400" dirty="0" smtClean="0">
                <a:latin typeface="Book Antiqua" pitchFamily="18" charset="0"/>
              </a:rPr>
              <a:t>Austria. </a:t>
            </a:r>
            <a:r>
              <a:rPr lang="en-US" sz="2400" dirty="0">
                <a:latin typeface="Book Antiqua" pitchFamily="18" charset="0"/>
              </a:rPr>
              <a:t>The following data </a:t>
            </a:r>
            <a:r>
              <a:rPr lang="en-US" sz="2400" dirty="0" smtClean="0">
                <a:latin typeface="Book Antiqua" pitchFamily="18" charset="0"/>
              </a:rPr>
              <a:t>is for </a:t>
            </a:r>
            <a:r>
              <a:rPr lang="en-US" sz="2400" dirty="0">
                <a:latin typeface="Book Antiqua" pitchFamily="18" charset="0"/>
              </a:rPr>
              <a:t>the sake of analysis of </a:t>
            </a:r>
            <a:r>
              <a:rPr lang="en-US" sz="2400" dirty="0" smtClean="0">
                <a:latin typeface="Book Antiqua" pitchFamily="18" charset="0"/>
              </a:rPr>
              <a:t>this problem - not </a:t>
            </a:r>
            <a:r>
              <a:rPr lang="en-US" sz="2400" dirty="0">
                <a:latin typeface="Book Antiqua" pitchFamily="18" charset="0"/>
              </a:rPr>
              <a:t>real world data. </a:t>
            </a:r>
            <a:r>
              <a:rPr lang="en-US" sz="2400" dirty="0" smtClean="0">
                <a:latin typeface="Book Antiqua" pitchFamily="18" charset="0"/>
              </a:rPr>
              <a:t> Currently, </a:t>
            </a:r>
            <a:r>
              <a:rPr lang="en-US" sz="2400" dirty="0">
                <a:latin typeface="Book Antiqua" pitchFamily="18" charset="0"/>
              </a:rPr>
              <a:t>each </a:t>
            </a:r>
            <a:r>
              <a:rPr lang="en-US" sz="2400" dirty="0" smtClean="0">
                <a:latin typeface="Book Antiqua" pitchFamily="18" charset="0"/>
              </a:rPr>
              <a:t>warehouse </a:t>
            </a:r>
            <a:r>
              <a:rPr lang="en-US" sz="2400" dirty="0">
                <a:latin typeface="Book Antiqua" pitchFamily="18" charset="0"/>
              </a:rPr>
              <a:t>manages its ordering independently. Demand at each </a:t>
            </a:r>
            <a:r>
              <a:rPr lang="en-US" sz="2400" dirty="0" smtClean="0">
                <a:latin typeface="Book Antiqua" pitchFamily="18" charset="0"/>
              </a:rPr>
              <a:t>outlet </a:t>
            </a:r>
            <a:r>
              <a:rPr lang="en-US" sz="2400" dirty="0">
                <a:latin typeface="Book Antiqua" pitchFamily="18" charset="0"/>
              </a:rPr>
              <a:t>averages </a:t>
            </a:r>
            <a:r>
              <a:rPr lang="en-US" sz="2400" dirty="0" smtClean="0">
                <a:latin typeface="Book Antiqua" pitchFamily="18" charset="0"/>
              </a:rPr>
              <a:t>800 units per day. </a:t>
            </a:r>
            <a:r>
              <a:rPr lang="en-US" sz="2400" dirty="0">
                <a:latin typeface="Book Antiqua" pitchFamily="18" charset="0"/>
              </a:rPr>
              <a:t>Each unit of product costs $200, and </a:t>
            </a:r>
            <a:r>
              <a:rPr lang="en-US" sz="2400" dirty="0" smtClean="0">
                <a:latin typeface="Book Antiqua" pitchFamily="18" charset="0"/>
              </a:rPr>
              <a:t>CE </a:t>
            </a:r>
            <a:r>
              <a:rPr lang="en-US" sz="2400" dirty="0">
                <a:latin typeface="Book Antiqua" pitchFamily="18" charset="0"/>
              </a:rPr>
              <a:t>has a holding cost of 20% per annum. The fixed cost of each order (administrative plus transportation) is $900. </a:t>
            </a:r>
            <a:r>
              <a:rPr lang="en-US" sz="2400" dirty="0" smtClean="0">
                <a:latin typeface="Book Antiqua" pitchFamily="18" charset="0"/>
              </a:rPr>
              <a:t> Assume a year is 250 days. 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77788"/>
            <a:ext cx="914400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latin typeface="Impact" pitchFamily="34" charset="0"/>
              </a:rPr>
              <a:t>Problem 3; Centralization vs. Decentralization</a:t>
            </a:r>
            <a:endParaRPr lang="en-US" sz="3200" dirty="0"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34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6200" y="863252"/>
            <a:ext cx="8915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latin typeface="Book Antiqua" pitchFamily="18" charset="0"/>
              </a:rPr>
              <a:t>The </a:t>
            </a:r>
            <a:r>
              <a:rPr lang="en-US" sz="2400" dirty="0">
                <a:latin typeface="Book Antiqua" pitchFamily="18" charset="0"/>
              </a:rPr>
              <a:t>holding cost will be the same in both decentralized and centralized ordering systems. The ordering cost in the centralized </a:t>
            </a:r>
            <a:r>
              <a:rPr lang="en-US" sz="2400" dirty="0" smtClean="0">
                <a:latin typeface="Book Antiqua" pitchFamily="18" charset="0"/>
              </a:rPr>
              <a:t>ordering system </a:t>
            </a:r>
            <a:r>
              <a:rPr lang="en-US" sz="2400" dirty="0">
                <a:latin typeface="Book Antiqua" pitchFamily="18" charset="0"/>
              </a:rPr>
              <a:t>is </a:t>
            </a:r>
            <a:r>
              <a:rPr lang="en-US" sz="2400" dirty="0" smtClean="0">
                <a:latin typeface="Book Antiqua" pitchFamily="18" charset="0"/>
              </a:rPr>
              <a:t>twice the amount </a:t>
            </a:r>
            <a:r>
              <a:rPr lang="en-US" sz="2400" dirty="0">
                <a:latin typeface="Book Antiqua" pitchFamily="18" charset="0"/>
              </a:rPr>
              <a:t>of </a:t>
            </a:r>
            <a:r>
              <a:rPr lang="en-US" sz="2400" dirty="0" smtClean="0">
                <a:latin typeface="Book Antiqua" pitchFamily="18" charset="0"/>
              </a:rPr>
              <a:t>the </a:t>
            </a:r>
            <a:r>
              <a:rPr lang="en-US" sz="2400" dirty="0">
                <a:latin typeface="Book Antiqua" pitchFamily="18" charset="0"/>
              </a:rPr>
              <a:t>decentralized ordering system. </a:t>
            </a:r>
            <a:endParaRPr lang="en-US" sz="2400" dirty="0" smtClean="0">
              <a:latin typeface="Book Antiqua" pitchFamily="18" charset="0"/>
            </a:endParaRPr>
          </a:p>
          <a:p>
            <a:pPr eaLnBrk="1" hangingPunct="1"/>
            <a:r>
              <a:rPr lang="en-US" sz="2400" dirty="0" smtClean="0">
                <a:latin typeface="Book Antiqua" pitchFamily="18" charset="0"/>
              </a:rPr>
              <a:t>Decentralized: Four warehouses in </a:t>
            </a:r>
            <a:r>
              <a:rPr lang="en-US" sz="2400" dirty="0">
                <a:latin typeface="Book Antiqua" pitchFamily="18" charset="0"/>
              </a:rPr>
              <a:t>Poland, Italy, France, and Germany </a:t>
            </a:r>
            <a:endParaRPr lang="en-US" sz="2400" dirty="0" smtClean="0">
              <a:latin typeface="Book Antiqua" pitchFamily="18" charset="0"/>
            </a:endParaRPr>
          </a:p>
          <a:p>
            <a:pPr eaLnBrk="1" hangingPunct="1"/>
            <a:r>
              <a:rPr lang="en-US" sz="2400" dirty="0" smtClean="0">
                <a:latin typeface="Book Antiqua" pitchFamily="18" charset="0"/>
              </a:rPr>
              <a:t>Centralized</a:t>
            </a:r>
            <a:r>
              <a:rPr lang="en-US" sz="2400" dirty="0">
                <a:latin typeface="Book Antiqua" pitchFamily="18" charset="0"/>
              </a:rPr>
              <a:t>: </a:t>
            </a:r>
            <a:r>
              <a:rPr lang="en-US" sz="2400" dirty="0" smtClean="0">
                <a:latin typeface="Book Antiqua" pitchFamily="18" charset="0"/>
              </a:rPr>
              <a:t>One warehouse </a:t>
            </a:r>
            <a:r>
              <a:rPr lang="en-US" sz="2400" dirty="0">
                <a:latin typeface="Book Antiqua" pitchFamily="18" charset="0"/>
              </a:rPr>
              <a:t>in </a:t>
            </a:r>
            <a:r>
              <a:rPr lang="en-US" sz="2400" dirty="0" smtClean="0">
                <a:latin typeface="Book Antiqua" pitchFamily="18" charset="0"/>
              </a:rPr>
              <a:t>Austria</a:t>
            </a:r>
            <a:endParaRPr lang="en-US" sz="2400" dirty="0" smtClean="0">
              <a:latin typeface="Book Antiqua" pitchFamily="18" charset="0"/>
            </a:endParaRPr>
          </a:p>
          <a:p>
            <a:pPr eaLnBrk="1" hangingPunct="1"/>
            <a:endParaRPr lang="en-US" sz="2400" dirty="0">
              <a:latin typeface="Book Antiqua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77788"/>
            <a:ext cx="914400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latin typeface="Impact" pitchFamily="34" charset="0"/>
              </a:rPr>
              <a:t>Problem 3; Centralization vs. Decentralization</a:t>
            </a:r>
            <a:endParaRPr lang="en-US" sz="3200" dirty="0"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2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5832475" y="768350"/>
            <a:ext cx="3311525" cy="25844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62850" name="Text Box 2"/>
          <p:cNvSpPr txBox="1">
            <a:spLocks noChangeArrowheads="1"/>
          </p:cNvSpPr>
          <p:nvPr/>
        </p:nvSpPr>
        <p:spPr bwMode="auto">
          <a:xfrm>
            <a:off x="5795963" y="762000"/>
            <a:ext cx="3348037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/>
            <a:r>
              <a:rPr lang="en-US" b="1" dirty="0">
                <a:latin typeface="Book Antiqua" pitchFamily="18" charset="0"/>
              </a:rPr>
              <a:t>Four outlets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Each outlet demand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D </a:t>
            </a:r>
            <a:r>
              <a:rPr lang="en-US">
                <a:latin typeface="Book Antiqua" pitchFamily="18" charset="0"/>
              </a:rPr>
              <a:t>= </a:t>
            </a:r>
            <a:r>
              <a:rPr lang="en-US" smtClean="0">
                <a:latin typeface="Book Antiqua" pitchFamily="18" charset="0"/>
              </a:rPr>
              <a:t>800(250</a:t>
            </a:r>
            <a:r>
              <a:rPr lang="en-US" dirty="0">
                <a:latin typeface="Book Antiqua" pitchFamily="18" charset="0"/>
              </a:rPr>
              <a:t>) = 200,000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S= 900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C = 200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H = </a:t>
            </a:r>
            <a:r>
              <a:rPr lang="en-US" dirty="0" smtClean="0">
                <a:latin typeface="Book Antiqua" pitchFamily="18" charset="0"/>
              </a:rPr>
              <a:t>0.2(200</a:t>
            </a:r>
            <a:r>
              <a:rPr lang="en-US" dirty="0">
                <a:latin typeface="Book Antiqua" pitchFamily="18" charset="0"/>
              </a:rPr>
              <a:t>) = 40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If all </a:t>
            </a:r>
            <a:r>
              <a:rPr lang="en-US" dirty="0" smtClean="0">
                <a:latin typeface="Book Antiqua" pitchFamily="18" charset="0"/>
              </a:rPr>
              <a:t>warehouses merged into a single warehouse, </a:t>
            </a:r>
            <a:r>
              <a:rPr lang="en-US" dirty="0">
                <a:latin typeface="Book Antiqua" pitchFamily="18" charset="0"/>
              </a:rPr>
              <a:t>then S= </a:t>
            </a:r>
            <a:r>
              <a:rPr lang="en-US" dirty="0" smtClean="0">
                <a:latin typeface="Book Antiqua" pitchFamily="18" charset="0"/>
              </a:rPr>
              <a:t>1800 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0" y="2540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Impact" pitchFamily="34" charset="0"/>
              </a:rPr>
              <a:t>EOQ and Cycle Inventory</a:t>
            </a:r>
            <a:endParaRPr lang="en-US" sz="3200" dirty="0">
              <a:latin typeface="Impact" pitchFamily="34" charset="0"/>
            </a:endParaRPr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628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586334"/>
              </p:ext>
            </p:extLst>
          </p:nvPr>
        </p:nvGraphicFramePr>
        <p:xfrm>
          <a:off x="11747" y="1648282"/>
          <a:ext cx="187325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6" name="Equation" r:id="rId3" imgW="939392" imgH="444307" progId="Equation.3">
                  <p:embed/>
                </p:oleObj>
              </mc:Choice>
              <mc:Fallback>
                <p:oleObj name="Equation" r:id="rId3" imgW="939392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" y="1648282"/>
                        <a:ext cx="1873250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183476"/>
              </p:ext>
            </p:extLst>
          </p:nvPr>
        </p:nvGraphicFramePr>
        <p:xfrm>
          <a:off x="1844675" y="1648282"/>
          <a:ext cx="255905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7" name="Equation" r:id="rId5" imgW="1282700" imgH="444500" progId="Equation.3">
                  <p:embed/>
                </p:oleObj>
              </mc:Choice>
              <mc:Fallback>
                <p:oleObj name="Equation" r:id="rId5" imgW="12827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4675" y="1648282"/>
                        <a:ext cx="2559050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856" name="Text Box 8"/>
          <p:cNvSpPr txBox="1">
            <a:spLocks noChangeArrowheads="1"/>
          </p:cNvSpPr>
          <p:nvPr/>
        </p:nvSpPr>
        <p:spPr bwMode="auto">
          <a:xfrm>
            <a:off x="4492307" y="1829742"/>
            <a:ext cx="9861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latin typeface="Book Antiqua" pitchFamily="18" charset="0"/>
              </a:rPr>
              <a:t>=3000</a:t>
            </a:r>
          </a:p>
        </p:txBody>
      </p:sp>
      <p:sp>
        <p:nvSpPr>
          <p:cNvPr id="462857" name="Text Box 9"/>
          <p:cNvSpPr txBox="1">
            <a:spLocks noChangeArrowheads="1"/>
          </p:cNvSpPr>
          <p:nvPr/>
        </p:nvSpPr>
        <p:spPr bwMode="auto">
          <a:xfrm>
            <a:off x="0" y="2590800"/>
            <a:ext cx="57959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With </a:t>
            </a:r>
            <a:r>
              <a:rPr lang="en-US" sz="2400" dirty="0">
                <a:latin typeface="Book Antiqua" pitchFamily="18" charset="0"/>
              </a:rPr>
              <a:t>a cycle inventory of 1500 units for each </a:t>
            </a:r>
            <a:r>
              <a:rPr lang="en-US" sz="2400" dirty="0" smtClean="0">
                <a:latin typeface="Book Antiqua" pitchFamily="18" charset="0"/>
              </a:rPr>
              <a:t>warehouse. </a:t>
            </a:r>
          </a:p>
        </p:txBody>
      </p:sp>
      <p:sp>
        <p:nvSpPr>
          <p:cNvPr id="462858" name="Text Box 10"/>
          <p:cNvSpPr txBox="1">
            <a:spLocks noChangeArrowheads="1"/>
          </p:cNvSpPr>
          <p:nvPr/>
        </p:nvSpPr>
        <p:spPr bwMode="auto">
          <a:xfrm>
            <a:off x="0" y="4045803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defRPr/>
            </a:pPr>
            <a:r>
              <a:rPr lang="en-US" sz="2400" dirty="0" smtClean="0">
                <a:latin typeface="Book Antiqua" pitchFamily="18" charset="0"/>
              </a:rPr>
              <a:t>b) Compute </a:t>
            </a:r>
            <a:r>
              <a:rPr lang="en-US" sz="2400" dirty="0">
                <a:latin typeface="Book Antiqua" pitchFamily="18" charset="0"/>
              </a:rPr>
              <a:t>EOQ  and cycle inventory in </a:t>
            </a:r>
            <a:r>
              <a:rPr lang="en-US" sz="2400" dirty="0" smtClean="0">
                <a:latin typeface="Book Antiqua" pitchFamily="18" charset="0"/>
              </a:rPr>
              <a:t>the centralized </a:t>
            </a:r>
            <a:r>
              <a:rPr lang="en-US" sz="2400" dirty="0">
                <a:latin typeface="Book Antiqua" pitchFamily="18" charset="0"/>
              </a:rPr>
              <a:t>ordering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latin typeface="Book Antiqua" pitchFamily="18" charset="0"/>
              </a:rPr>
              <a:t>In this problem, in the centralized system,  </a:t>
            </a:r>
            <a:r>
              <a:rPr lang="en-US" sz="2400" dirty="0">
                <a:latin typeface="Book Antiqua" pitchFamily="18" charset="0"/>
              </a:rPr>
              <a:t>S = $1800. </a:t>
            </a:r>
          </a:p>
        </p:txBody>
      </p:sp>
      <p:graphicFrame>
        <p:nvGraphicFramePr>
          <p:cNvPr id="4628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620876"/>
              </p:ext>
            </p:extLst>
          </p:nvPr>
        </p:nvGraphicFramePr>
        <p:xfrm>
          <a:off x="15240" y="5000523"/>
          <a:ext cx="3775075" cy="889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8" name="Equation" r:id="rId7" imgW="1892300" imgH="444500" progId="Equation.3">
                  <p:embed/>
                </p:oleObj>
              </mc:Choice>
              <mc:Fallback>
                <p:oleObj name="Equation" r:id="rId7" imgW="18923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" y="5000523"/>
                        <a:ext cx="3775075" cy="88998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860" name="Text Box 12"/>
          <p:cNvSpPr txBox="1">
            <a:spLocks noChangeArrowheads="1"/>
          </p:cNvSpPr>
          <p:nvPr/>
        </p:nvSpPr>
        <p:spPr bwMode="auto">
          <a:xfrm>
            <a:off x="3779519" y="5229182"/>
            <a:ext cx="14255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dirty="0">
                <a:latin typeface="Book Antiqua" pitchFamily="18" charset="0"/>
              </a:rPr>
              <a:t>=8485</a:t>
            </a:r>
          </a:p>
        </p:txBody>
      </p:sp>
      <p:sp>
        <p:nvSpPr>
          <p:cNvPr id="462861" name="Text Box 13"/>
          <p:cNvSpPr txBox="1">
            <a:spLocks noChangeArrowheads="1"/>
          </p:cNvSpPr>
          <p:nvPr/>
        </p:nvSpPr>
        <p:spPr bwMode="auto">
          <a:xfrm>
            <a:off x="4572000" y="5860702"/>
            <a:ext cx="44518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and a cycle inventory of </a:t>
            </a:r>
            <a:r>
              <a:rPr lang="en-US" sz="2400" b="1" dirty="0">
                <a:solidFill>
                  <a:srgbClr val="CC0066"/>
                </a:solidFill>
                <a:latin typeface="Book Antiqua" pitchFamily="18" charset="0"/>
              </a:rPr>
              <a:t>4242.5</a:t>
            </a:r>
            <a:r>
              <a:rPr lang="en-US" sz="2400" dirty="0">
                <a:latin typeface="Book Antiqua" pitchFamily="18" charset="0"/>
              </a:rPr>
              <a:t>.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817285"/>
            <a:ext cx="57959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buFontTx/>
              <a:buAutoNum type="alphaLcParenR"/>
            </a:pPr>
            <a:r>
              <a:rPr lang="en-US" sz="2400" dirty="0" smtClean="0">
                <a:latin typeface="Book Antiqua" pitchFamily="18" charset="0"/>
              </a:rPr>
              <a:t>Compute EOQ  and cycle inventory in decentralized ordering</a:t>
            </a:r>
            <a:endParaRPr lang="en-US" sz="2400" dirty="0" smtClean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6512" y="3352800"/>
            <a:ext cx="8987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n-US" sz="2400" dirty="0" smtClean="0">
                <a:latin typeface="Book Antiqua" pitchFamily="18" charset="0"/>
              </a:rPr>
              <a:t>The </a:t>
            </a:r>
            <a:r>
              <a:rPr lang="en-US" sz="2400" dirty="0">
                <a:latin typeface="Book Antiqua" pitchFamily="18" charset="0"/>
              </a:rPr>
              <a:t>total cycle inventory across all four outlets equals </a:t>
            </a:r>
            <a:r>
              <a:rPr lang="en-US" sz="2400" b="1" dirty="0">
                <a:solidFill>
                  <a:srgbClr val="CC0066"/>
                </a:solidFill>
                <a:latin typeface="Book Antiqua" pitchFamily="18" charset="0"/>
              </a:rPr>
              <a:t>6000</a:t>
            </a:r>
            <a:r>
              <a:rPr lang="en-US" sz="2400" dirty="0">
                <a:latin typeface="Book Antiqua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7841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2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2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2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2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2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2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2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2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62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62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62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62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62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62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62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0" grpId="0" build="p"/>
      <p:bldP spid="462856" grpId="0"/>
      <p:bldP spid="462857" grpId="0"/>
      <p:bldP spid="462858" grpId="0"/>
      <p:bldP spid="462860" grpId="0"/>
      <p:bldP spid="462861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ChangeArrowheads="1"/>
          </p:cNvSpPr>
          <p:nvPr/>
        </p:nvSpPr>
        <p:spPr bwMode="auto">
          <a:xfrm>
            <a:off x="0" y="2977505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2400">
              <a:latin typeface="Book Antiqua" pitchFamily="18" charset="0"/>
            </a:endParaRPr>
          </a:p>
        </p:txBody>
      </p:sp>
      <p:sp>
        <p:nvSpPr>
          <p:cNvPr id="5128" name="Rectangle 3"/>
          <p:cNvSpPr>
            <a:spLocks noChangeArrowheads="1"/>
          </p:cNvSpPr>
          <p:nvPr/>
        </p:nvSpPr>
        <p:spPr bwMode="auto">
          <a:xfrm>
            <a:off x="0" y="3083868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2400">
              <a:latin typeface="Book Antiqua" pitchFamily="18" charset="0"/>
            </a:endParaRP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0" y="762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 smtClean="0">
                <a:latin typeface="Impact" pitchFamily="34" charset="0"/>
              </a:rPr>
              <a:t>Comparison of the </a:t>
            </a:r>
            <a:r>
              <a:rPr lang="en-US" sz="3200" dirty="0">
                <a:latin typeface="Impact" pitchFamily="34" charset="0"/>
              </a:rPr>
              <a:t>two policies</a:t>
            </a:r>
          </a:p>
        </p:txBody>
      </p:sp>
      <p:graphicFrame>
        <p:nvGraphicFramePr>
          <p:cNvPr id="4638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03462"/>
              </p:ext>
            </p:extLst>
          </p:nvPr>
        </p:nvGraphicFramePr>
        <p:xfrm>
          <a:off x="299085" y="1681318"/>
          <a:ext cx="3478530" cy="452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14" name="Equation" r:id="rId3" imgW="49985280" imgH="6491160" progId="Equation.3">
                  <p:embed/>
                </p:oleObj>
              </mc:Choice>
              <mc:Fallback>
                <p:oleObj name="Equation" r:id="rId3" imgW="49985280" imgH="6491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085" y="1681318"/>
                        <a:ext cx="3478530" cy="4522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3878" name="Text Box 6"/>
          <p:cNvSpPr txBox="1">
            <a:spLocks noChangeArrowheads="1"/>
          </p:cNvSpPr>
          <p:nvPr/>
        </p:nvSpPr>
        <p:spPr bwMode="auto">
          <a:xfrm>
            <a:off x="76200" y="2235368"/>
            <a:ext cx="2079415" cy="507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Decentralized</a:t>
            </a:r>
          </a:p>
        </p:txBody>
      </p:sp>
      <p:graphicFrame>
        <p:nvGraphicFramePr>
          <p:cNvPr id="4638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613617"/>
              </p:ext>
            </p:extLst>
          </p:nvPr>
        </p:nvGraphicFramePr>
        <p:xfrm>
          <a:off x="200342" y="4953000"/>
          <a:ext cx="5514658" cy="452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15" name="Equation" r:id="rId5" imgW="79252560" imgH="6491160" progId="Equation.3">
                  <p:embed/>
                </p:oleObj>
              </mc:Choice>
              <mc:Fallback>
                <p:oleObj name="Equation" r:id="rId5" imgW="79252560" imgH="6491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342" y="4953000"/>
                        <a:ext cx="5514658" cy="4522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398627"/>
              </p:ext>
            </p:extLst>
          </p:nvPr>
        </p:nvGraphicFramePr>
        <p:xfrm>
          <a:off x="250428" y="5539740"/>
          <a:ext cx="4412774" cy="396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16" name="Equation" r:id="rId7" imgW="63399600" imgH="5678280" progId="Equation.3">
                  <p:embed/>
                </p:oleObj>
              </mc:Choice>
              <mc:Fallback>
                <p:oleObj name="Equation" r:id="rId7" imgW="63399600" imgH="567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428" y="5539740"/>
                        <a:ext cx="4412774" cy="3963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4064176"/>
              </p:ext>
            </p:extLst>
          </p:nvPr>
        </p:nvGraphicFramePr>
        <p:xfrm>
          <a:off x="338693" y="2824318"/>
          <a:ext cx="5401152" cy="452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17" name="Equation" r:id="rId9" imgW="77626800" imgH="6491160" progId="Equation.3">
                  <p:embed/>
                </p:oleObj>
              </mc:Choice>
              <mc:Fallback>
                <p:oleObj name="Equation" r:id="rId9" imgW="77626800" imgH="6491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693" y="2824318"/>
                        <a:ext cx="5401152" cy="4522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641570"/>
              </p:ext>
            </p:extLst>
          </p:nvPr>
        </p:nvGraphicFramePr>
        <p:xfrm>
          <a:off x="304800" y="3352800"/>
          <a:ext cx="4184015" cy="396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18" name="Equation" r:id="rId11" imgW="60147720" imgH="5678280" progId="Equation.3">
                  <p:embed/>
                </p:oleObj>
              </mc:Choice>
              <mc:Fallback>
                <p:oleObj name="Equation" r:id="rId11" imgW="60147720" imgH="567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352800"/>
                        <a:ext cx="4184015" cy="3963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3883" name="Text Box 11"/>
          <p:cNvSpPr txBox="1">
            <a:spLocks noChangeArrowheads="1"/>
          </p:cNvSpPr>
          <p:nvPr/>
        </p:nvSpPr>
        <p:spPr bwMode="auto">
          <a:xfrm>
            <a:off x="76200" y="3810000"/>
            <a:ext cx="8180445" cy="558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Decentralized: TC for all 4 warehouses = 4(120000)=480000</a:t>
            </a:r>
          </a:p>
        </p:txBody>
      </p:sp>
      <p:sp>
        <p:nvSpPr>
          <p:cNvPr id="463884" name="Text Box 12"/>
          <p:cNvSpPr txBox="1">
            <a:spLocks noChangeArrowheads="1"/>
          </p:cNvSpPr>
          <p:nvPr/>
        </p:nvSpPr>
        <p:spPr bwMode="auto">
          <a:xfrm>
            <a:off x="76200" y="4419600"/>
            <a:ext cx="1774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Centralized</a:t>
            </a:r>
          </a:p>
        </p:txBody>
      </p:sp>
      <p:sp>
        <p:nvSpPr>
          <p:cNvPr id="463885" name="Text Box 13"/>
          <p:cNvSpPr txBox="1">
            <a:spLocks noChangeArrowheads="1"/>
          </p:cNvSpPr>
          <p:nvPr/>
        </p:nvSpPr>
        <p:spPr bwMode="auto">
          <a:xfrm>
            <a:off x="184731" y="6013328"/>
            <a:ext cx="73372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339411 compared to 480000 about 30% improvement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0" y="7620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latin typeface="Book Antiqua" pitchFamily="18" charset="0"/>
              </a:rPr>
              <a:t>c) Compute </a:t>
            </a:r>
            <a:r>
              <a:rPr lang="en-US" sz="2400" dirty="0">
                <a:latin typeface="Book Antiqua" pitchFamily="18" charset="0"/>
              </a:rPr>
              <a:t>the total </a:t>
            </a:r>
            <a:r>
              <a:rPr lang="en-US" sz="2400" dirty="0" smtClean="0">
                <a:latin typeface="Book Antiqua" pitchFamily="18" charset="0"/>
              </a:rPr>
              <a:t>annual holding </a:t>
            </a:r>
            <a:r>
              <a:rPr lang="en-US" sz="2400" dirty="0">
                <a:latin typeface="Book Antiqua" pitchFamily="18" charset="0"/>
              </a:rPr>
              <a:t>cost + ordering cost (not including purchasing cost) for </a:t>
            </a:r>
            <a:r>
              <a:rPr lang="en-US" sz="2400" dirty="0" smtClean="0">
                <a:latin typeface="Book Antiqua" pitchFamily="18" charset="0"/>
              </a:rPr>
              <a:t>both policies</a:t>
            </a: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4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3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3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3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3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3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3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3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3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3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8" grpId="0"/>
      <p:bldP spid="463883" grpId="0"/>
      <p:bldP spid="463884" grpId="0"/>
      <p:bldP spid="46388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0" y="7620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Impact" pitchFamily="34" charset="0"/>
              </a:rPr>
              <a:t>Optimal Policy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-14354" y="739775"/>
            <a:ext cx="9144000" cy="5124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latin typeface="Book Antiqua" pitchFamily="18" charset="0"/>
              </a:rPr>
              <a:t>d) Compute the ordering interval in decentralized and centralized systems. </a:t>
            </a:r>
          </a:p>
          <a:p>
            <a:pPr marL="457200" indent="-457200" eaLnBrk="1" hangingPunct="1">
              <a:buAutoNum type="alphaLcParenR" startAt="3"/>
            </a:pPr>
            <a:endParaRPr lang="en-US" sz="2400" dirty="0">
              <a:latin typeface="Book Antiqua" pitchFamily="18" charset="0"/>
            </a:endParaRPr>
          </a:p>
          <a:p>
            <a:pPr eaLnBrk="1" hangingPunct="1"/>
            <a:r>
              <a:rPr lang="en-US" sz="2400" dirty="0" smtClean="0">
                <a:latin typeface="Book Antiqua" pitchFamily="18" charset="0"/>
              </a:rPr>
              <a:t>Decentralized = (3000/200000)(250) = 3.75 days</a:t>
            </a:r>
          </a:p>
          <a:p>
            <a:pPr eaLnBrk="1" hangingPunct="1"/>
            <a:r>
              <a:rPr lang="en-US" sz="2400" dirty="0" smtClean="0">
                <a:latin typeface="Book Antiqua" pitchFamily="18" charset="0"/>
              </a:rPr>
              <a:t>Centralized = (8485/800000)(250) = 2.65 days</a:t>
            </a:r>
          </a:p>
          <a:p>
            <a:pPr eaLnBrk="1" hangingPunct="1"/>
            <a:endParaRPr lang="en-US" sz="2400" dirty="0">
              <a:latin typeface="Book Antiqua" pitchFamily="18" charset="0"/>
            </a:endParaRPr>
          </a:p>
          <a:p>
            <a:pPr eaLnBrk="1" hangingPunct="1"/>
            <a:endParaRPr lang="en-US" sz="2400" dirty="0" smtClean="0">
              <a:latin typeface="Book Antiqua" pitchFamily="18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sz="2400" dirty="0" smtClean="0">
                <a:latin typeface="Book Antiqua" pitchFamily="18" charset="0"/>
              </a:rPr>
              <a:t>e) If the lead </a:t>
            </a:r>
            <a:r>
              <a:rPr lang="en-US" sz="2400" dirty="0">
                <a:latin typeface="Book Antiqua" pitchFamily="18" charset="0"/>
              </a:rPr>
              <a:t>time is 2 days, </a:t>
            </a:r>
            <a:r>
              <a:rPr lang="en-US" sz="2400" dirty="0" smtClean="0">
                <a:latin typeface="Book Antiqua" pitchFamily="18" charset="0"/>
              </a:rPr>
              <a:t>when </a:t>
            </a:r>
            <a:r>
              <a:rPr lang="en-US" sz="2400" dirty="0">
                <a:latin typeface="Book Antiqua" pitchFamily="18" charset="0"/>
              </a:rPr>
              <a:t>do you order?  (re-order point</a:t>
            </a:r>
            <a:r>
              <a:rPr lang="en-US" sz="2400" dirty="0" smtClean="0">
                <a:latin typeface="Book Antiqua" pitchFamily="18" charset="0"/>
              </a:rPr>
              <a:t>)?</a:t>
            </a:r>
            <a:endParaRPr lang="en-US" sz="2400" dirty="0">
              <a:latin typeface="Book Antiqua" pitchFamily="18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sz="2400" dirty="0">
                <a:latin typeface="Book Antiqua" pitchFamily="18" charset="0"/>
              </a:rPr>
              <a:t>Decentralized 2(200000)/(250) = 1600 units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400" dirty="0">
                <a:latin typeface="Book Antiqua" pitchFamily="18" charset="0"/>
              </a:rPr>
              <a:t>Centralized = 6400 units</a:t>
            </a:r>
          </a:p>
          <a:p>
            <a:pPr eaLnBrk="1" hangingPunct="1"/>
            <a:endParaRPr lang="en-US" sz="2400" dirty="0" smtClean="0">
              <a:latin typeface="Book Antiqua" pitchFamily="18" charset="0"/>
            </a:endParaRPr>
          </a:p>
          <a:p>
            <a:pPr eaLnBrk="1" hangingPunct="1"/>
            <a:endParaRPr lang="en-US" sz="2400" dirty="0" smtClean="0">
              <a:latin typeface="Book Antiqua" pitchFamily="18" charset="0"/>
            </a:endParaRPr>
          </a:p>
          <a:p>
            <a:pPr marL="457200" indent="-457200" eaLnBrk="1" hangingPunct="1">
              <a:buAutoNum type="alphaLcParenR" startAt="3"/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49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7620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Impact" pitchFamily="34" charset="0"/>
              </a:rPr>
              <a:t>Inventory Turns</a:t>
            </a:r>
          </a:p>
        </p:txBody>
      </p:sp>
      <p:sp>
        <p:nvSpPr>
          <p:cNvPr id="460803" name="Text Box 3"/>
          <p:cNvSpPr txBox="1">
            <a:spLocks noChangeArrowheads="1"/>
          </p:cNvSpPr>
          <p:nvPr/>
        </p:nvSpPr>
        <p:spPr bwMode="auto">
          <a:xfrm>
            <a:off x="50540" y="833021"/>
            <a:ext cx="909346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f) Compute inventory turns</a:t>
            </a: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Inventory Turns = Demand /Average inventory</a:t>
            </a:r>
          </a:p>
          <a:p>
            <a:pPr marL="341313" indent="-341313" eaLnBrk="1" hangingPunct="1"/>
            <a:endParaRPr lang="en-US" sz="2400" dirty="0">
              <a:latin typeface="Book Antiqua" pitchFamily="18" charset="0"/>
            </a:endParaRP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Demand            Average inventory         Inventory Turns</a:t>
            </a: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200000		1500                 	200000/1500 = 133.33</a:t>
            </a: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800000		4242.5			800000/4242.5 = 188.57</a:t>
            </a:r>
          </a:p>
          <a:p>
            <a:pPr marL="341313" indent="-341313" eaLnBrk="1" hangingPunct="1"/>
            <a:endParaRPr lang="en-US" sz="2400" dirty="0" smtClean="0">
              <a:latin typeface="Book Antiqua" pitchFamily="18" charset="0"/>
            </a:endParaRP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g) Compute the average flow time</a:t>
            </a:r>
          </a:p>
          <a:p>
            <a:pPr marL="341313" indent="-341313" eaLnBrk="1" hangingPunct="1"/>
            <a:endParaRPr lang="en-US" sz="2400" dirty="0">
              <a:latin typeface="Book Antiqua" pitchFamily="18" charset="0"/>
            </a:endParaRP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RT = I</a:t>
            </a: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200000T= 1500  </a:t>
            </a: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 T = 1500/200000 year or 1.875 days</a:t>
            </a:r>
          </a:p>
          <a:p>
            <a:pPr marL="341313" indent="-341313" eaLnBrk="1" hangingPunct="1"/>
            <a:r>
              <a:rPr lang="en-US" sz="2400" dirty="0" smtClean="0">
                <a:latin typeface="Book Antiqua" pitchFamily="18" charset="0"/>
              </a:rPr>
              <a:t>800000T</a:t>
            </a:r>
            <a:r>
              <a:rPr lang="en-US" sz="2400" dirty="0">
                <a:latin typeface="Book Antiqua" pitchFamily="18" charset="0"/>
              </a:rPr>
              <a:t>= </a:t>
            </a:r>
            <a:r>
              <a:rPr lang="en-US" sz="2400" dirty="0" smtClean="0">
                <a:latin typeface="Book Antiqua" pitchFamily="18" charset="0"/>
              </a:rPr>
              <a:t>4242.5 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T = 1500/200000 year or </a:t>
            </a:r>
            <a:r>
              <a:rPr lang="en-US" sz="2400" dirty="0" smtClean="0">
                <a:latin typeface="Book Antiqua" pitchFamily="18" charset="0"/>
                <a:sym typeface="Wingdings" panose="05000000000000000000" pitchFamily="2" charset="2"/>
              </a:rPr>
              <a:t>1.326 days</a:t>
            </a: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marL="341313" indent="-341313" eaLnBrk="1" hangingPunct="1"/>
            <a:endParaRPr 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6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22123" y="76200"/>
            <a:ext cx="91218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Impact" pitchFamily="34" charset="0"/>
              </a:rPr>
              <a:t>Why We </a:t>
            </a:r>
            <a:r>
              <a:rPr lang="en-US" sz="3200" dirty="0">
                <a:latin typeface="Impact" pitchFamily="34" charset="0"/>
              </a:rPr>
              <a:t>are interested in reducing inventory. 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22122" y="719074"/>
            <a:ext cx="9121877" cy="587727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</a:rPr>
              <a:t>Inventory adversely affects all competing edges (P/Q/V/T)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</a:rPr>
              <a:t>Has cost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Physical carrying costs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Financial costs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</a:rPr>
              <a:t>Has risk of obsolescence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Due to market changes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Due to technology changes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</a:rPr>
              <a:t>Leads to poor quality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</a:rPr>
              <a:t>Feedback loop is long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</a:rPr>
              <a:t>Hides problems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Unreliable suppliers, machine breakdowns, long changeover times, too much scrap.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n-ea"/>
              </a:rPr>
              <a:t>Causes long flow time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053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0" y="9746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Impact" pitchFamily="34" charset="0"/>
              </a:rPr>
              <a:t>How to Reduce EOQ </a:t>
            </a:r>
            <a:endParaRPr lang="en-US" sz="3200" dirty="0">
              <a:latin typeface="Impact" pitchFamily="34" charset="0"/>
            </a:endParaRPr>
          </a:p>
        </p:txBody>
      </p:sp>
      <p:graphicFrame>
        <p:nvGraphicFramePr>
          <p:cNvPr id="4628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582835"/>
              </p:ext>
            </p:extLst>
          </p:nvPr>
        </p:nvGraphicFramePr>
        <p:xfrm>
          <a:off x="2345728" y="939155"/>
          <a:ext cx="3597872" cy="1727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8" name="Equation" r:id="rId3" imgW="927000" imgH="444240" progId="Equation.3">
                  <p:embed/>
                </p:oleObj>
              </mc:Choice>
              <mc:Fallback>
                <p:oleObj name="Equation" r:id="rId3" imgW="9270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5728" y="939155"/>
                        <a:ext cx="3597872" cy="172784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7798" y="2708920"/>
            <a:ext cx="838723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Two ways to reduce average inventory </a:t>
            </a:r>
          </a:p>
          <a:p>
            <a:r>
              <a:rPr lang="en-US" sz="2800" dirty="0" smtClean="0">
                <a:latin typeface="Book Antiqua" pitchFamily="18" charset="0"/>
              </a:rPr>
              <a:t>-Reduce S</a:t>
            </a:r>
          </a:p>
          <a:p>
            <a:r>
              <a:rPr lang="en-US" sz="2800" dirty="0" smtClean="0">
                <a:latin typeface="Book Antiqua" pitchFamily="18" charset="0"/>
              </a:rPr>
              <a:t>-Centralize</a:t>
            </a:r>
          </a:p>
          <a:p>
            <a:r>
              <a:rPr lang="en-US" sz="2800" dirty="0" smtClean="0">
                <a:latin typeface="Book Antiqua" pitchFamily="18" charset="0"/>
              </a:rPr>
              <a:t>          S does not increase in proportion of R</a:t>
            </a:r>
          </a:p>
          <a:p>
            <a:r>
              <a:rPr lang="en-US" sz="2800" dirty="0" smtClean="0">
                <a:latin typeface="Book Antiqua" pitchFamily="18" charset="0"/>
              </a:rPr>
              <a:t>          EOQ increases as the square route of demand.</a:t>
            </a:r>
            <a:endParaRPr lang="en-US" sz="2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47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2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9921</TotalTime>
  <Words>611</Words>
  <Application>Microsoft Office PowerPoint</Application>
  <PresentationFormat>On-screen Show (4:3)</PresentationFormat>
  <Paragraphs>80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Lean Thinking Final.ppt</vt:lpstr>
      <vt:lpstr>1_Lean Thinking Final</vt:lpstr>
      <vt:lpstr>Lean Thinking Final</vt:lpstr>
      <vt:lpstr>2_Lean Thinking Final</vt:lpstr>
      <vt:lpstr>Equation</vt:lpstr>
      <vt:lpstr>Centralization and EOQ        Prepared by A. Asef-Vaziri Based on the Book: Managing Business Process 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301</cp:revision>
  <dcterms:created xsi:type="dcterms:W3CDTF">2008-11-22T01:06:20Z</dcterms:created>
  <dcterms:modified xsi:type="dcterms:W3CDTF">2013-10-10T19:26:34Z</dcterms:modified>
</cp:coreProperties>
</file>