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51"/>
  </p:notesMasterIdLst>
  <p:handoutMasterIdLst>
    <p:handoutMasterId r:id="rId52"/>
  </p:handoutMasterIdLst>
  <p:sldIdLst>
    <p:sldId id="477" r:id="rId7"/>
    <p:sldId id="564" r:id="rId8"/>
    <p:sldId id="645" r:id="rId9"/>
    <p:sldId id="653" r:id="rId10"/>
    <p:sldId id="654" r:id="rId11"/>
    <p:sldId id="655" r:id="rId12"/>
    <p:sldId id="656" r:id="rId13"/>
    <p:sldId id="646" r:id="rId14"/>
    <p:sldId id="639" r:id="rId15"/>
    <p:sldId id="628" r:id="rId16"/>
    <p:sldId id="624" r:id="rId17"/>
    <p:sldId id="567" r:id="rId18"/>
    <p:sldId id="568" r:id="rId19"/>
    <p:sldId id="569" r:id="rId20"/>
    <p:sldId id="570" r:id="rId21"/>
    <p:sldId id="649" r:id="rId22"/>
    <p:sldId id="571" r:id="rId23"/>
    <p:sldId id="641" r:id="rId24"/>
    <p:sldId id="574" r:id="rId25"/>
    <p:sldId id="575" r:id="rId26"/>
    <p:sldId id="576" r:id="rId27"/>
    <p:sldId id="578" r:id="rId28"/>
    <p:sldId id="579" r:id="rId29"/>
    <p:sldId id="650" r:id="rId30"/>
    <p:sldId id="580" r:id="rId31"/>
    <p:sldId id="581" r:id="rId32"/>
    <p:sldId id="640" r:id="rId33"/>
    <p:sldId id="584" r:id="rId34"/>
    <p:sldId id="587" r:id="rId35"/>
    <p:sldId id="588" r:id="rId36"/>
    <p:sldId id="651" r:id="rId37"/>
    <p:sldId id="589" r:id="rId38"/>
    <p:sldId id="590" r:id="rId39"/>
    <p:sldId id="591" r:id="rId40"/>
    <p:sldId id="593" r:id="rId41"/>
    <p:sldId id="594" r:id="rId42"/>
    <p:sldId id="595" r:id="rId43"/>
    <p:sldId id="643" r:id="rId44"/>
    <p:sldId id="642" r:id="rId45"/>
    <p:sldId id="626" r:id="rId46"/>
    <p:sldId id="596" r:id="rId47"/>
    <p:sldId id="652" r:id="rId48"/>
    <p:sldId id="630" r:id="rId49"/>
    <p:sldId id="597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0000"/>
    <a:srgbClr val="A80000"/>
    <a:srgbClr val="A50023"/>
    <a:srgbClr val="FF9900"/>
    <a:srgbClr val="000078"/>
    <a:srgbClr val="0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234" autoAdjust="0"/>
  </p:normalViewPr>
  <p:slideViewPr>
    <p:cSldViewPr>
      <p:cViewPr varScale="1">
        <p:scale>
          <a:sx n="105" d="100"/>
          <a:sy n="105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Games\GameSourc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Games\Problem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Games\ECON-FIN-SOM-Re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DemandCurves!$T$6</c:f>
          <c:strCache>
            <c:ptCount val="1"/>
            <c:pt idx="0">
              <c:v>P and MR vs. Q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DemandCurves!$I$2:$I$72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DemandCurves!$J$2:$J$72</c:f>
              <c:numCache>
                <c:formatCode>General</c:formatCode>
                <c:ptCount val="71"/>
                <c:pt idx="0">
                  <c:v>175</c:v>
                </c:pt>
                <c:pt idx="1">
                  <c:v>172.5</c:v>
                </c:pt>
                <c:pt idx="2">
                  <c:v>170</c:v>
                </c:pt>
                <c:pt idx="3">
                  <c:v>167.5</c:v>
                </c:pt>
                <c:pt idx="4">
                  <c:v>165</c:v>
                </c:pt>
                <c:pt idx="5">
                  <c:v>162.5</c:v>
                </c:pt>
                <c:pt idx="6">
                  <c:v>160</c:v>
                </c:pt>
                <c:pt idx="7">
                  <c:v>157.5</c:v>
                </c:pt>
                <c:pt idx="8">
                  <c:v>155</c:v>
                </c:pt>
                <c:pt idx="9">
                  <c:v>152.5</c:v>
                </c:pt>
                <c:pt idx="10">
                  <c:v>150</c:v>
                </c:pt>
                <c:pt idx="11">
                  <c:v>147.5</c:v>
                </c:pt>
                <c:pt idx="12">
                  <c:v>145</c:v>
                </c:pt>
                <c:pt idx="13">
                  <c:v>142.5</c:v>
                </c:pt>
                <c:pt idx="14">
                  <c:v>140</c:v>
                </c:pt>
                <c:pt idx="15">
                  <c:v>137.5</c:v>
                </c:pt>
                <c:pt idx="16">
                  <c:v>135</c:v>
                </c:pt>
                <c:pt idx="17">
                  <c:v>132.5</c:v>
                </c:pt>
                <c:pt idx="18">
                  <c:v>130</c:v>
                </c:pt>
                <c:pt idx="19">
                  <c:v>127.5</c:v>
                </c:pt>
                <c:pt idx="20">
                  <c:v>125</c:v>
                </c:pt>
                <c:pt idx="21">
                  <c:v>122.5</c:v>
                </c:pt>
                <c:pt idx="22">
                  <c:v>120</c:v>
                </c:pt>
                <c:pt idx="23">
                  <c:v>117.5</c:v>
                </c:pt>
                <c:pt idx="24">
                  <c:v>115</c:v>
                </c:pt>
                <c:pt idx="25">
                  <c:v>112.5</c:v>
                </c:pt>
                <c:pt idx="26">
                  <c:v>110</c:v>
                </c:pt>
                <c:pt idx="27">
                  <c:v>107.5</c:v>
                </c:pt>
                <c:pt idx="28">
                  <c:v>105</c:v>
                </c:pt>
                <c:pt idx="29">
                  <c:v>102.5</c:v>
                </c:pt>
                <c:pt idx="30">
                  <c:v>100</c:v>
                </c:pt>
                <c:pt idx="31">
                  <c:v>97.5</c:v>
                </c:pt>
                <c:pt idx="32">
                  <c:v>95</c:v>
                </c:pt>
                <c:pt idx="33">
                  <c:v>92.5</c:v>
                </c:pt>
                <c:pt idx="34">
                  <c:v>90</c:v>
                </c:pt>
                <c:pt idx="35">
                  <c:v>87.5</c:v>
                </c:pt>
                <c:pt idx="36">
                  <c:v>85</c:v>
                </c:pt>
                <c:pt idx="37">
                  <c:v>82.5</c:v>
                </c:pt>
                <c:pt idx="38">
                  <c:v>80</c:v>
                </c:pt>
                <c:pt idx="39">
                  <c:v>77.5</c:v>
                </c:pt>
                <c:pt idx="40">
                  <c:v>75</c:v>
                </c:pt>
                <c:pt idx="41">
                  <c:v>72.5</c:v>
                </c:pt>
                <c:pt idx="42">
                  <c:v>70</c:v>
                </c:pt>
                <c:pt idx="43">
                  <c:v>67.5</c:v>
                </c:pt>
                <c:pt idx="44">
                  <c:v>65</c:v>
                </c:pt>
                <c:pt idx="45">
                  <c:v>62.5</c:v>
                </c:pt>
                <c:pt idx="46">
                  <c:v>60</c:v>
                </c:pt>
                <c:pt idx="47">
                  <c:v>57.5</c:v>
                </c:pt>
                <c:pt idx="48">
                  <c:v>55</c:v>
                </c:pt>
                <c:pt idx="49">
                  <c:v>52.5</c:v>
                </c:pt>
                <c:pt idx="50">
                  <c:v>50</c:v>
                </c:pt>
                <c:pt idx="51">
                  <c:v>47.5</c:v>
                </c:pt>
                <c:pt idx="52">
                  <c:v>45</c:v>
                </c:pt>
                <c:pt idx="53">
                  <c:v>42.5</c:v>
                </c:pt>
                <c:pt idx="54">
                  <c:v>40</c:v>
                </c:pt>
                <c:pt idx="55">
                  <c:v>37.5</c:v>
                </c:pt>
                <c:pt idx="56">
                  <c:v>35</c:v>
                </c:pt>
                <c:pt idx="57">
                  <c:v>32.5</c:v>
                </c:pt>
                <c:pt idx="58">
                  <c:v>30</c:v>
                </c:pt>
                <c:pt idx="59">
                  <c:v>27.5</c:v>
                </c:pt>
                <c:pt idx="60">
                  <c:v>25</c:v>
                </c:pt>
                <c:pt idx="61">
                  <c:v>22.5</c:v>
                </c:pt>
                <c:pt idx="62">
                  <c:v>20</c:v>
                </c:pt>
                <c:pt idx="63">
                  <c:v>17.5</c:v>
                </c:pt>
                <c:pt idx="64">
                  <c:v>15</c:v>
                </c:pt>
                <c:pt idx="65">
                  <c:v>12.5</c:v>
                </c:pt>
                <c:pt idx="66">
                  <c:v>10</c:v>
                </c:pt>
                <c:pt idx="67">
                  <c:v>7.5</c:v>
                </c:pt>
                <c:pt idx="68">
                  <c:v>5</c:v>
                </c:pt>
                <c:pt idx="69">
                  <c:v>2.5</c:v>
                </c:pt>
                <c:pt idx="7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EE-4D3D-862D-235E02291EDE}"/>
            </c:ext>
          </c:extLst>
        </c:ser>
        <c:ser>
          <c:idx val="1"/>
          <c:order val="1"/>
          <c:tx>
            <c:v>MR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DemandCurves!$I$2:$I$72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DemandCurves!$L$2:$L$72</c:f>
              <c:numCache>
                <c:formatCode>General</c:formatCode>
                <c:ptCount val="71"/>
                <c:pt idx="0">
                  <c:v>175</c:v>
                </c:pt>
                <c:pt idx="1">
                  <c:v>172.5</c:v>
                </c:pt>
                <c:pt idx="2">
                  <c:v>167.5</c:v>
                </c:pt>
                <c:pt idx="3">
                  <c:v>162.5</c:v>
                </c:pt>
                <c:pt idx="4">
                  <c:v>157.5</c:v>
                </c:pt>
                <c:pt idx="5">
                  <c:v>152.5</c:v>
                </c:pt>
                <c:pt idx="6">
                  <c:v>147.5</c:v>
                </c:pt>
                <c:pt idx="7">
                  <c:v>142.5</c:v>
                </c:pt>
                <c:pt idx="8">
                  <c:v>137.5</c:v>
                </c:pt>
                <c:pt idx="9">
                  <c:v>132.5</c:v>
                </c:pt>
                <c:pt idx="10">
                  <c:v>127.5</c:v>
                </c:pt>
                <c:pt idx="11">
                  <c:v>122.5</c:v>
                </c:pt>
                <c:pt idx="12">
                  <c:v>117.5</c:v>
                </c:pt>
                <c:pt idx="13">
                  <c:v>112.5</c:v>
                </c:pt>
                <c:pt idx="14">
                  <c:v>107.5</c:v>
                </c:pt>
                <c:pt idx="15">
                  <c:v>102.5</c:v>
                </c:pt>
                <c:pt idx="16">
                  <c:v>97.5</c:v>
                </c:pt>
                <c:pt idx="17">
                  <c:v>92.5</c:v>
                </c:pt>
                <c:pt idx="18">
                  <c:v>87.5</c:v>
                </c:pt>
                <c:pt idx="19">
                  <c:v>82.5</c:v>
                </c:pt>
                <c:pt idx="20">
                  <c:v>77.5</c:v>
                </c:pt>
                <c:pt idx="21">
                  <c:v>72.5</c:v>
                </c:pt>
                <c:pt idx="22">
                  <c:v>67.5</c:v>
                </c:pt>
                <c:pt idx="23">
                  <c:v>62.5</c:v>
                </c:pt>
                <c:pt idx="24">
                  <c:v>57.5</c:v>
                </c:pt>
                <c:pt idx="25">
                  <c:v>52.5</c:v>
                </c:pt>
                <c:pt idx="26">
                  <c:v>47.5</c:v>
                </c:pt>
                <c:pt idx="27">
                  <c:v>42.5</c:v>
                </c:pt>
                <c:pt idx="28">
                  <c:v>37.5</c:v>
                </c:pt>
                <c:pt idx="29">
                  <c:v>32.5</c:v>
                </c:pt>
                <c:pt idx="30">
                  <c:v>27.5</c:v>
                </c:pt>
                <c:pt idx="31">
                  <c:v>22.5</c:v>
                </c:pt>
                <c:pt idx="32">
                  <c:v>17.5</c:v>
                </c:pt>
                <c:pt idx="33">
                  <c:v>12.5</c:v>
                </c:pt>
                <c:pt idx="34">
                  <c:v>7.5</c:v>
                </c:pt>
                <c:pt idx="35">
                  <c:v>2.5</c:v>
                </c:pt>
                <c:pt idx="36">
                  <c:v>-2.5</c:v>
                </c:pt>
                <c:pt idx="37">
                  <c:v>-7.5</c:v>
                </c:pt>
                <c:pt idx="38">
                  <c:v>-12.5</c:v>
                </c:pt>
                <c:pt idx="39">
                  <c:v>-17.5</c:v>
                </c:pt>
                <c:pt idx="40">
                  <c:v>-22.5</c:v>
                </c:pt>
                <c:pt idx="41">
                  <c:v>-27.5</c:v>
                </c:pt>
                <c:pt idx="42">
                  <c:v>-32.5</c:v>
                </c:pt>
                <c:pt idx="43">
                  <c:v>-37.5</c:v>
                </c:pt>
                <c:pt idx="44">
                  <c:v>-42.5</c:v>
                </c:pt>
                <c:pt idx="45">
                  <c:v>-47.5</c:v>
                </c:pt>
                <c:pt idx="46">
                  <c:v>-52.5</c:v>
                </c:pt>
                <c:pt idx="47">
                  <c:v>-57.5</c:v>
                </c:pt>
                <c:pt idx="48">
                  <c:v>-62.5</c:v>
                </c:pt>
                <c:pt idx="49">
                  <c:v>-67.5</c:v>
                </c:pt>
                <c:pt idx="50">
                  <c:v>-72.5</c:v>
                </c:pt>
                <c:pt idx="51">
                  <c:v>-77.5</c:v>
                </c:pt>
                <c:pt idx="52">
                  <c:v>-82.5</c:v>
                </c:pt>
                <c:pt idx="53">
                  <c:v>-87.5</c:v>
                </c:pt>
                <c:pt idx="54">
                  <c:v>-92.5</c:v>
                </c:pt>
                <c:pt idx="55">
                  <c:v>-97.5</c:v>
                </c:pt>
                <c:pt idx="56">
                  <c:v>-102.5</c:v>
                </c:pt>
                <c:pt idx="57">
                  <c:v>-107.5</c:v>
                </c:pt>
                <c:pt idx="58">
                  <c:v>-112.5</c:v>
                </c:pt>
                <c:pt idx="59">
                  <c:v>-117.5</c:v>
                </c:pt>
                <c:pt idx="60">
                  <c:v>-122.5</c:v>
                </c:pt>
                <c:pt idx="61">
                  <c:v>-127.5</c:v>
                </c:pt>
                <c:pt idx="62">
                  <c:v>-132.5</c:v>
                </c:pt>
                <c:pt idx="63">
                  <c:v>-137.5</c:v>
                </c:pt>
                <c:pt idx="64">
                  <c:v>-142.5</c:v>
                </c:pt>
                <c:pt idx="65">
                  <c:v>-147.5</c:v>
                </c:pt>
                <c:pt idx="66">
                  <c:v>-152.5</c:v>
                </c:pt>
                <c:pt idx="67">
                  <c:v>-157.5</c:v>
                </c:pt>
                <c:pt idx="68">
                  <c:v>-162.5</c:v>
                </c:pt>
                <c:pt idx="69">
                  <c:v>-167.5</c:v>
                </c:pt>
                <c:pt idx="70">
                  <c:v>-172.5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5EE-4D3D-862D-235E02291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59904"/>
        <c:axId val="155757944"/>
      </c:scatterChart>
      <c:valAx>
        <c:axId val="15575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55757944"/>
        <c:crosses val="autoZero"/>
        <c:crossBetween val="midCat"/>
      </c:valAx>
      <c:valAx>
        <c:axId val="15575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55759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dirty="0"/>
              <a:t>Uniform </a:t>
            </a:r>
            <a:r>
              <a:rPr lang="en-US" dirty="0" smtClean="0"/>
              <a:t>Distribution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cat>
            <c:numRef>
              <c:f>Problem4.1!$N$5:$N$179</c:f>
              <c:numCache>
                <c:formatCode>General</c:formatCode>
                <c:ptCount val="17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</c:numCache>
            </c:numRef>
          </c:cat>
          <c:val>
            <c:numRef>
              <c:f>Problem4.1!$O$5:$O$179</c:f>
              <c:numCache>
                <c:formatCode>General</c:formatCode>
                <c:ptCount val="175"/>
                <c:pt idx="0">
                  <c:v>5.7142857142857143E-3</c:v>
                </c:pt>
                <c:pt idx="1">
                  <c:v>5.7142857142857143E-3</c:v>
                </c:pt>
                <c:pt idx="2">
                  <c:v>5.7142857142857143E-3</c:v>
                </c:pt>
                <c:pt idx="3">
                  <c:v>5.7142857142857143E-3</c:v>
                </c:pt>
                <c:pt idx="4">
                  <c:v>5.7142857142857143E-3</c:v>
                </c:pt>
                <c:pt idx="5">
                  <c:v>5.7142857142857143E-3</c:v>
                </c:pt>
                <c:pt idx="6">
                  <c:v>5.7142857142857143E-3</c:v>
                </c:pt>
                <c:pt idx="7">
                  <c:v>5.7142857142857143E-3</c:v>
                </c:pt>
                <c:pt idx="8">
                  <c:v>5.7142857142857143E-3</c:v>
                </c:pt>
                <c:pt idx="9">
                  <c:v>5.7142857142857143E-3</c:v>
                </c:pt>
                <c:pt idx="10">
                  <c:v>5.7142857142857143E-3</c:v>
                </c:pt>
                <c:pt idx="11">
                  <c:v>5.7142857142857143E-3</c:v>
                </c:pt>
                <c:pt idx="12">
                  <c:v>5.7142857142857143E-3</c:v>
                </c:pt>
                <c:pt idx="13">
                  <c:v>5.7142857142857143E-3</c:v>
                </c:pt>
                <c:pt idx="14">
                  <c:v>5.7142857142857143E-3</c:v>
                </c:pt>
                <c:pt idx="15">
                  <c:v>5.7142857142857143E-3</c:v>
                </c:pt>
                <c:pt idx="16">
                  <c:v>5.7142857142857143E-3</c:v>
                </c:pt>
                <c:pt idx="17">
                  <c:v>5.7142857142857143E-3</c:v>
                </c:pt>
                <c:pt idx="18">
                  <c:v>5.7142857142857143E-3</c:v>
                </c:pt>
                <c:pt idx="19">
                  <c:v>5.7142857142857143E-3</c:v>
                </c:pt>
                <c:pt idx="20">
                  <c:v>5.7142857142857143E-3</c:v>
                </c:pt>
                <c:pt idx="21">
                  <c:v>5.7142857142857143E-3</c:v>
                </c:pt>
                <c:pt idx="22">
                  <c:v>5.7142857142857143E-3</c:v>
                </c:pt>
                <c:pt idx="23">
                  <c:v>5.7142857142857143E-3</c:v>
                </c:pt>
                <c:pt idx="24">
                  <c:v>5.7142857142857143E-3</c:v>
                </c:pt>
                <c:pt idx="25">
                  <c:v>5.7142857142857143E-3</c:v>
                </c:pt>
                <c:pt idx="26">
                  <c:v>5.7142857142857143E-3</c:v>
                </c:pt>
                <c:pt idx="27">
                  <c:v>5.7142857142857143E-3</c:v>
                </c:pt>
                <c:pt idx="28">
                  <c:v>5.7142857142857143E-3</c:v>
                </c:pt>
                <c:pt idx="29">
                  <c:v>5.7142857142857143E-3</c:v>
                </c:pt>
                <c:pt idx="30">
                  <c:v>5.7142857142857143E-3</c:v>
                </c:pt>
                <c:pt idx="31">
                  <c:v>5.7142857142857143E-3</c:v>
                </c:pt>
                <c:pt idx="32">
                  <c:v>5.7142857142857143E-3</c:v>
                </c:pt>
                <c:pt idx="33">
                  <c:v>5.7142857142857143E-3</c:v>
                </c:pt>
                <c:pt idx="34">
                  <c:v>5.7142857142857143E-3</c:v>
                </c:pt>
                <c:pt idx="35">
                  <c:v>5.7142857142857143E-3</c:v>
                </c:pt>
                <c:pt idx="36">
                  <c:v>5.7142857142857143E-3</c:v>
                </c:pt>
                <c:pt idx="37">
                  <c:v>5.7142857142857143E-3</c:v>
                </c:pt>
                <c:pt idx="38">
                  <c:v>5.7142857142857143E-3</c:v>
                </c:pt>
                <c:pt idx="39">
                  <c:v>5.7142857142857143E-3</c:v>
                </c:pt>
                <c:pt idx="40">
                  <c:v>5.7142857142857143E-3</c:v>
                </c:pt>
                <c:pt idx="41">
                  <c:v>5.7142857142857143E-3</c:v>
                </c:pt>
                <c:pt idx="42">
                  <c:v>5.7142857142857143E-3</c:v>
                </c:pt>
                <c:pt idx="43">
                  <c:v>5.7142857142857143E-3</c:v>
                </c:pt>
                <c:pt idx="44">
                  <c:v>5.7142857142857143E-3</c:v>
                </c:pt>
                <c:pt idx="45">
                  <c:v>5.7142857142857143E-3</c:v>
                </c:pt>
                <c:pt idx="46">
                  <c:v>5.7142857142857143E-3</c:v>
                </c:pt>
                <c:pt idx="47">
                  <c:v>5.7142857142857143E-3</c:v>
                </c:pt>
                <c:pt idx="48">
                  <c:v>5.7142857142857143E-3</c:v>
                </c:pt>
                <c:pt idx="49">
                  <c:v>5.7142857142857143E-3</c:v>
                </c:pt>
                <c:pt idx="50">
                  <c:v>5.7142857142857143E-3</c:v>
                </c:pt>
                <c:pt idx="51">
                  <c:v>5.7142857142857143E-3</c:v>
                </c:pt>
                <c:pt idx="52">
                  <c:v>5.7142857142857143E-3</c:v>
                </c:pt>
                <c:pt idx="53">
                  <c:v>5.7142857142857143E-3</c:v>
                </c:pt>
                <c:pt idx="54">
                  <c:v>5.7142857142857143E-3</c:v>
                </c:pt>
                <c:pt idx="55">
                  <c:v>5.7142857142857143E-3</c:v>
                </c:pt>
                <c:pt idx="56">
                  <c:v>5.7142857142857143E-3</c:v>
                </c:pt>
                <c:pt idx="57">
                  <c:v>5.7142857142857143E-3</c:v>
                </c:pt>
                <c:pt idx="58">
                  <c:v>5.7142857142857143E-3</c:v>
                </c:pt>
                <c:pt idx="59">
                  <c:v>5.7142857142857143E-3</c:v>
                </c:pt>
                <c:pt idx="60">
                  <c:v>5.7142857142857143E-3</c:v>
                </c:pt>
                <c:pt idx="61">
                  <c:v>5.7142857142857143E-3</c:v>
                </c:pt>
                <c:pt idx="62">
                  <c:v>5.7142857142857143E-3</c:v>
                </c:pt>
                <c:pt idx="63">
                  <c:v>5.7142857142857143E-3</c:v>
                </c:pt>
                <c:pt idx="64">
                  <c:v>5.7142857142857143E-3</c:v>
                </c:pt>
                <c:pt idx="65">
                  <c:v>5.7142857142857143E-3</c:v>
                </c:pt>
                <c:pt idx="66">
                  <c:v>5.7142857142857143E-3</c:v>
                </c:pt>
                <c:pt idx="67">
                  <c:v>5.7142857142857143E-3</c:v>
                </c:pt>
                <c:pt idx="68">
                  <c:v>5.7142857142857143E-3</c:v>
                </c:pt>
                <c:pt idx="69">
                  <c:v>5.7142857142857143E-3</c:v>
                </c:pt>
                <c:pt idx="70">
                  <c:v>5.7142857142857143E-3</c:v>
                </c:pt>
                <c:pt idx="71">
                  <c:v>5.7142857142857143E-3</c:v>
                </c:pt>
                <c:pt idx="72">
                  <c:v>5.7142857142857143E-3</c:v>
                </c:pt>
                <c:pt idx="73">
                  <c:v>5.7142857142857143E-3</c:v>
                </c:pt>
                <c:pt idx="74">
                  <c:v>5.7142857142857143E-3</c:v>
                </c:pt>
                <c:pt idx="75">
                  <c:v>5.7142857142857143E-3</c:v>
                </c:pt>
                <c:pt idx="76">
                  <c:v>5.7142857142857143E-3</c:v>
                </c:pt>
                <c:pt idx="77">
                  <c:v>5.7142857142857143E-3</c:v>
                </c:pt>
                <c:pt idx="78">
                  <c:v>5.7142857142857143E-3</c:v>
                </c:pt>
                <c:pt idx="79">
                  <c:v>5.7142857142857143E-3</c:v>
                </c:pt>
                <c:pt idx="80">
                  <c:v>5.7142857142857143E-3</c:v>
                </c:pt>
                <c:pt idx="81">
                  <c:v>5.7142857142857143E-3</c:v>
                </c:pt>
                <c:pt idx="82">
                  <c:v>5.7142857142857143E-3</c:v>
                </c:pt>
                <c:pt idx="83">
                  <c:v>5.7142857142857143E-3</c:v>
                </c:pt>
                <c:pt idx="84">
                  <c:v>5.7142857142857143E-3</c:v>
                </c:pt>
                <c:pt idx="85">
                  <c:v>5.7142857142857143E-3</c:v>
                </c:pt>
                <c:pt idx="86">
                  <c:v>5.7142857142857143E-3</c:v>
                </c:pt>
                <c:pt idx="87">
                  <c:v>5.7142857142857143E-3</c:v>
                </c:pt>
                <c:pt idx="88">
                  <c:v>5.7142857142857143E-3</c:v>
                </c:pt>
                <c:pt idx="89">
                  <c:v>5.7142857142857143E-3</c:v>
                </c:pt>
                <c:pt idx="90">
                  <c:v>5.7142857142857143E-3</c:v>
                </c:pt>
                <c:pt idx="91">
                  <c:v>5.7142857142857143E-3</c:v>
                </c:pt>
                <c:pt idx="92">
                  <c:v>5.7142857142857143E-3</c:v>
                </c:pt>
                <c:pt idx="93">
                  <c:v>5.7142857142857143E-3</c:v>
                </c:pt>
                <c:pt idx="94">
                  <c:v>5.7142857142857143E-3</c:v>
                </c:pt>
                <c:pt idx="95">
                  <c:v>5.7142857142857143E-3</c:v>
                </c:pt>
                <c:pt idx="96">
                  <c:v>5.7142857142857143E-3</c:v>
                </c:pt>
                <c:pt idx="97">
                  <c:v>5.7142857142857143E-3</c:v>
                </c:pt>
                <c:pt idx="98">
                  <c:v>5.7142857142857143E-3</c:v>
                </c:pt>
                <c:pt idx="99">
                  <c:v>5.7142857142857143E-3</c:v>
                </c:pt>
                <c:pt idx="100">
                  <c:v>5.7142857142857143E-3</c:v>
                </c:pt>
                <c:pt idx="101">
                  <c:v>5.7142857142857143E-3</c:v>
                </c:pt>
                <c:pt idx="102">
                  <c:v>5.7142857142857143E-3</c:v>
                </c:pt>
                <c:pt idx="103">
                  <c:v>5.7142857142857143E-3</c:v>
                </c:pt>
                <c:pt idx="104">
                  <c:v>5.7142857142857143E-3</c:v>
                </c:pt>
                <c:pt idx="105">
                  <c:v>5.7142857142857143E-3</c:v>
                </c:pt>
                <c:pt idx="106">
                  <c:v>5.7142857142857143E-3</c:v>
                </c:pt>
                <c:pt idx="107">
                  <c:v>5.7142857142857143E-3</c:v>
                </c:pt>
                <c:pt idx="108">
                  <c:v>5.7142857142857143E-3</c:v>
                </c:pt>
                <c:pt idx="109">
                  <c:v>5.7142857142857143E-3</c:v>
                </c:pt>
                <c:pt idx="110">
                  <c:v>5.7142857142857143E-3</c:v>
                </c:pt>
                <c:pt idx="111">
                  <c:v>5.7142857142857143E-3</c:v>
                </c:pt>
                <c:pt idx="112">
                  <c:v>5.7142857142857143E-3</c:v>
                </c:pt>
                <c:pt idx="113">
                  <c:v>5.7142857142857143E-3</c:v>
                </c:pt>
                <c:pt idx="114">
                  <c:v>5.7142857142857143E-3</c:v>
                </c:pt>
                <c:pt idx="115">
                  <c:v>5.7142857142857143E-3</c:v>
                </c:pt>
                <c:pt idx="116">
                  <c:v>5.7142857142857143E-3</c:v>
                </c:pt>
                <c:pt idx="117">
                  <c:v>5.7142857142857143E-3</c:v>
                </c:pt>
                <c:pt idx="118">
                  <c:v>5.7142857142857143E-3</c:v>
                </c:pt>
                <c:pt idx="119">
                  <c:v>5.7142857142857143E-3</c:v>
                </c:pt>
                <c:pt idx="120">
                  <c:v>5.7142857142857143E-3</c:v>
                </c:pt>
                <c:pt idx="121">
                  <c:v>5.7142857142857143E-3</c:v>
                </c:pt>
                <c:pt idx="122">
                  <c:v>5.7142857142857143E-3</c:v>
                </c:pt>
                <c:pt idx="123">
                  <c:v>5.7142857142857143E-3</c:v>
                </c:pt>
                <c:pt idx="124">
                  <c:v>5.7142857142857143E-3</c:v>
                </c:pt>
                <c:pt idx="125">
                  <c:v>5.7142857142857143E-3</c:v>
                </c:pt>
                <c:pt idx="126">
                  <c:v>5.7142857142857143E-3</c:v>
                </c:pt>
                <c:pt idx="127">
                  <c:v>5.7142857142857143E-3</c:v>
                </c:pt>
                <c:pt idx="128">
                  <c:v>5.7142857142857143E-3</c:v>
                </c:pt>
                <c:pt idx="129">
                  <c:v>5.7142857142857143E-3</c:v>
                </c:pt>
                <c:pt idx="130">
                  <c:v>5.7142857142857143E-3</c:v>
                </c:pt>
                <c:pt idx="131">
                  <c:v>5.7142857142857143E-3</c:v>
                </c:pt>
                <c:pt idx="132">
                  <c:v>5.7142857142857143E-3</c:v>
                </c:pt>
                <c:pt idx="133">
                  <c:v>5.7142857142857143E-3</c:v>
                </c:pt>
                <c:pt idx="134">
                  <c:v>5.7142857142857143E-3</c:v>
                </c:pt>
                <c:pt idx="135">
                  <c:v>5.7142857142857143E-3</c:v>
                </c:pt>
                <c:pt idx="136">
                  <c:v>5.7142857142857143E-3</c:v>
                </c:pt>
                <c:pt idx="137">
                  <c:v>5.7142857142857143E-3</c:v>
                </c:pt>
                <c:pt idx="138">
                  <c:v>5.7142857142857143E-3</c:v>
                </c:pt>
                <c:pt idx="139">
                  <c:v>5.7142857142857143E-3</c:v>
                </c:pt>
                <c:pt idx="140">
                  <c:v>5.7142857142857143E-3</c:v>
                </c:pt>
                <c:pt idx="141">
                  <c:v>5.7142857142857143E-3</c:v>
                </c:pt>
                <c:pt idx="142">
                  <c:v>5.7142857142857143E-3</c:v>
                </c:pt>
                <c:pt idx="143">
                  <c:v>5.7142857142857143E-3</c:v>
                </c:pt>
                <c:pt idx="144">
                  <c:v>5.7142857142857143E-3</c:v>
                </c:pt>
                <c:pt idx="145">
                  <c:v>5.7142857142857143E-3</c:v>
                </c:pt>
                <c:pt idx="146">
                  <c:v>5.7142857142857143E-3</c:v>
                </c:pt>
                <c:pt idx="147">
                  <c:v>5.7142857142857143E-3</c:v>
                </c:pt>
                <c:pt idx="148">
                  <c:v>5.7142857142857143E-3</c:v>
                </c:pt>
                <c:pt idx="149">
                  <c:v>5.7142857142857143E-3</c:v>
                </c:pt>
                <c:pt idx="150">
                  <c:v>5.7142857142857143E-3</c:v>
                </c:pt>
                <c:pt idx="151">
                  <c:v>5.7142857142857143E-3</c:v>
                </c:pt>
                <c:pt idx="152">
                  <c:v>5.7142857142857143E-3</c:v>
                </c:pt>
                <c:pt idx="153">
                  <c:v>5.7142857142857143E-3</c:v>
                </c:pt>
                <c:pt idx="154">
                  <c:v>5.7142857142857143E-3</c:v>
                </c:pt>
                <c:pt idx="155">
                  <c:v>5.7142857142857143E-3</c:v>
                </c:pt>
                <c:pt idx="156">
                  <c:v>5.7142857142857143E-3</c:v>
                </c:pt>
                <c:pt idx="157">
                  <c:v>5.7142857142857143E-3</c:v>
                </c:pt>
                <c:pt idx="158">
                  <c:v>5.7142857142857143E-3</c:v>
                </c:pt>
                <c:pt idx="159">
                  <c:v>5.7142857142857143E-3</c:v>
                </c:pt>
                <c:pt idx="160">
                  <c:v>5.7142857142857143E-3</c:v>
                </c:pt>
                <c:pt idx="161">
                  <c:v>5.7142857142857143E-3</c:v>
                </c:pt>
                <c:pt idx="162">
                  <c:v>5.7142857142857143E-3</c:v>
                </c:pt>
                <c:pt idx="163">
                  <c:v>5.7142857142857143E-3</c:v>
                </c:pt>
                <c:pt idx="164">
                  <c:v>5.7142857142857143E-3</c:v>
                </c:pt>
                <c:pt idx="165">
                  <c:v>5.7142857142857143E-3</c:v>
                </c:pt>
                <c:pt idx="166">
                  <c:v>5.7142857142857143E-3</c:v>
                </c:pt>
                <c:pt idx="167">
                  <c:v>5.7142857142857143E-3</c:v>
                </c:pt>
                <c:pt idx="168">
                  <c:v>5.7142857142857143E-3</c:v>
                </c:pt>
                <c:pt idx="169">
                  <c:v>5.7142857142857143E-3</c:v>
                </c:pt>
                <c:pt idx="170">
                  <c:v>5.7142857142857143E-3</c:v>
                </c:pt>
                <c:pt idx="171">
                  <c:v>5.7142857142857143E-3</c:v>
                </c:pt>
                <c:pt idx="172">
                  <c:v>5.7142857142857143E-3</c:v>
                </c:pt>
                <c:pt idx="173">
                  <c:v>5.7142857142857143E-3</c:v>
                </c:pt>
                <c:pt idx="174">
                  <c:v>5.7142857142857143E-3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9-4B33-B91C-8CFAE65C1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61472"/>
        <c:axId val="155761864"/>
      </c:areaChart>
      <c:catAx>
        <c:axId val="15576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55761864"/>
        <c:crosses val="autoZero"/>
        <c:auto val="1"/>
        <c:lblAlgn val="ctr"/>
        <c:lblOffset val="100"/>
        <c:noMultiLvlLbl val="0"/>
      </c:catAx>
      <c:valAx>
        <c:axId val="15576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55761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'3.U-Dist'!$I$1</c:f>
          <c:strCache>
            <c:ptCount val="1"/>
            <c:pt idx="0">
              <c:v>P(x&gt;=105)=0.4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'3.U-Dist'!$A$2:$A$177</c:f>
              <c:numCache>
                <c:formatCode>General</c:formatCode>
                <c:ptCount val="1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</c:numCache>
            </c:numRef>
          </c:cat>
          <c:val>
            <c:numRef>
              <c:f>'3.U-Dist'!$B$2:$B$177</c:f>
              <c:numCache>
                <c:formatCode>General</c:formatCode>
                <c:ptCount val="176"/>
                <c:pt idx="0">
                  <c:v>5.7142857142857143E-3</c:v>
                </c:pt>
                <c:pt idx="1">
                  <c:v>5.7142857142857143E-3</c:v>
                </c:pt>
                <c:pt idx="2">
                  <c:v>5.7142857142857143E-3</c:v>
                </c:pt>
                <c:pt idx="3">
                  <c:v>5.7142857142857143E-3</c:v>
                </c:pt>
                <c:pt idx="4">
                  <c:v>5.7142857142857143E-3</c:v>
                </c:pt>
                <c:pt idx="5">
                  <c:v>5.7142857142857143E-3</c:v>
                </c:pt>
                <c:pt idx="6">
                  <c:v>5.7142857142857143E-3</c:v>
                </c:pt>
                <c:pt idx="7">
                  <c:v>5.7142857142857143E-3</c:v>
                </c:pt>
                <c:pt idx="8">
                  <c:v>5.7142857142857143E-3</c:v>
                </c:pt>
                <c:pt idx="9">
                  <c:v>5.7142857142857143E-3</c:v>
                </c:pt>
                <c:pt idx="10">
                  <c:v>5.7142857142857143E-3</c:v>
                </c:pt>
                <c:pt idx="11">
                  <c:v>5.7142857142857143E-3</c:v>
                </c:pt>
                <c:pt idx="12">
                  <c:v>5.7142857142857143E-3</c:v>
                </c:pt>
                <c:pt idx="13">
                  <c:v>5.7142857142857143E-3</c:v>
                </c:pt>
                <c:pt idx="14">
                  <c:v>5.7142857142857143E-3</c:v>
                </c:pt>
                <c:pt idx="15">
                  <c:v>5.7142857142857143E-3</c:v>
                </c:pt>
                <c:pt idx="16">
                  <c:v>5.7142857142857143E-3</c:v>
                </c:pt>
                <c:pt idx="17">
                  <c:v>5.7142857142857143E-3</c:v>
                </c:pt>
                <c:pt idx="18">
                  <c:v>5.7142857142857143E-3</c:v>
                </c:pt>
                <c:pt idx="19">
                  <c:v>5.7142857142857143E-3</c:v>
                </c:pt>
                <c:pt idx="20">
                  <c:v>5.7142857142857143E-3</c:v>
                </c:pt>
                <c:pt idx="21">
                  <c:v>5.7142857142857143E-3</c:v>
                </c:pt>
                <c:pt idx="22">
                  <c:v>5.7142857142857143E-3</c:v>
                </c:pt>
                <c:pt idx="23">
                  <c:v>5.7142857142857143E-3</c:v>
                </c:pt>
                <c:pt idx="24">
                  <c:v>5.7142857142857143E-3</c:v>
                </c:pt>
                <c:pt idx="25">
                  <c:v>5.7142857142857143E-3</c:v>
                </c:pt>
                <c:pt idx="26">
                  <c:v>5.7142857142857143E-3</c:v>
                </c:pt>
                <c:pt idx="27">
                  <c:v>5.7142857142857143E-3</c:v>
                </c:pt>
                <c:pt idx="28">
                  <c:v>5.7142857142857143E-3</c:v>
                </c:pt>
                <c:pt idx="29">
                  <c:v>5.7142857142857143E-3</c:v>
                </c:pt>
                <c:pt idx="30">
                  <c:v>5.7142857142857143E-3</c:v>
                </c:pt>
                <c:pt idx="31">
                  <c:v>5.7142857142857143E-3</c:v>
                </c:pt>
                <c:pt idx="32">
                  <c:v>5.7142857142857143E-3</c:v>
                </c:pt>
                <c:pt idx="33">
                  <c:v>5.7142857142857143E-3</c:v>
                </c:pt>
                <c:pt idx="34">
                  <c:v>5.7142857142857143E-3</c:v>
                </c:pt>
                <c:pt idx="35">
                  <c:v>5.7142857142857143E-3</c:v>
                </c:pt>
                <c:pt idx="36">
                  <c:v>5.7142857142857143E-3</c:v>
                </c:pt>
                <c:pt idx="37">
                  <c:v>5.7142857142857143E-3</c:v>
                </c:pt>
                <c:pt idx="38">
                  <c:v>5.7142857142857143E-3</c:v>
                </c:pt>
                <c:pt idx="39">
                  <c:v>5.7142857142857143E-3</c:v>
                </c:pt>
                <c:pt idx="40">
                  <c:v>5.7142857142857143E-3</c:v>
                </c:pt>
                <c:pt idx="41">
                  <c:v>5.7142857142857143E-3</c:v>
                </c:pt>
                <c:pt idx="42">
                  <c:v>5.7142857142857143E-3</c:v>
                </c:pt>
                <c:pt idx="43">
                  <c:v>5.7142857142857143E-3</c:v>
                </c:pt>
                <c:pt idx="44">
                  <c:v>5.7142857142857143E-3</c:v>
                </c:pt>
                <c:pt idx="45">
                  <c:v>5.7142857142857143E-3</c:v>
                </c:pt>
                <c:pt idx="46">
                  <c:v>5.7142857142857143E-3</c:v>
                </c:pt>
                <c:pt idx="47">
                  <c:v>5.7142857142857143E-3</c:v>
                </c:pt>
                <c:pt idx="48">
                  <c:v>5.7142857142857143E-3</c:v>
                </c:pt>
                <c:pt idx="49">
                  <c:v>5.7142857142857143E-3</c:v>
                </c:pt>
                <c:pt idx="50">
                  <c:v>5.7142857142857143E-3</c:v>
                </c:pt>
                <c:pt idx="51">
                  <c:v>5.7142857142857143E-3</c:v>
                </c:pt>
                <c:pt idx="52">
                  <c:v>5.7142857142857143E-3</c:v>
                </c:pt>
                <c:pt idx="53">
                  <c:v>5.7142857142857143E-3</c:v>
                </c:pt>
                <c:pt idx="54">
                  <c:v>5.7142857142857143E-3</c:v>
                </c:pt>
                <c:pt idx="55">
                  <c:v>5.7142857142857143E-3</c:v>
                </c:pt>
                <c:pt idx="56">
                  <c:v>5.7142857142857143E-3</c:v>
                </c:pt>
                <c:pt idx="57">
                  <c:v>5.7142857142857143E-3</c:v>
                </c:pt>
                <c:pt idx="58">
                  <c:v>5.7142857142857143E-3</c:v>
                </c:pt>
                <c:pt idx="59">
                  <c:v>5.7142857142857143E-3</c:v>
                </c:pt>
                <c:pt idx="60">
                  <c:v>5.7142857142857143E-3</c:v>
                </c:pt>
                <c:pt idx="61">
                  <c:v>5.7142857142857143E-3</c:v>
                </c:pt>
                <c:pt idx="62">
                  <c:v>5.7142857142857143E-3</c:v>
                </c:pt>
                <c:pt idx="63">
                  <c:v>5.7142857142857143E-3</c:v>
                </c:pt>
                <c:pt idx="64">
                  <c:v>5.7142857142857143E-3</c:v>
                </c:pt>
                <c:pt idx="65">
                  <c:v>5.7142857142857143E-3</c:v>
                </c:pt>
                <c:pt idx="66">
                  <c:v>5.7142857142857143E-3</c:v>
                </c:pt>
                <c:pt idx="67">
                  <c:v>5.7142857142857143E-3</c:v>
                </c:pt>
                <c:pt idx="68">
                  <c:v>5.7142857142857143E-3</c:v>
                </c:pt>
                <c:pt idx="69">
                  <c:v>5.7142857142857143E-3</c:v>
                </c:pt>
                <c:pt idx="70">
                  <c:v>5.7142857142857143E-3</c:v>
                </c:pt>
                <c:pt idx="71">
                  <c:v>5.7142857142857143E-3</c:v>
                </c:pt>
                <c:pt idx="72">
                  <c:v>5.7142857142857143E-3</c:v>
                </c:pt>
                <c:pt idx="73">
                  <c:v>5.7142857142857143E-3</c:v>
                </c:pt>
                <c:pt idx="74">
                  <c:v>5.7142857142857143E-3</c:v>
                </c:pt>
                <c:pt idx="75">
                  <c:v>5.7142857142857143E-3</c:v>
                </c:pt>
                <c:pt idx="76">
                  <c:v>5.7142857142857143E-3</c:v>
                </c:pt>
                <c:pt idx="77">
                  <c:v>5.7142857142857143E-3</c:v>
                </c:pt>
                <c:pt idx="78">
                  <c:v>5.7142857142857143E-3</c:v>
                </c:pt>
                <c:pt idx="79">
                  <c:v>5.7142857142857143E-3</c:v>
                </c:pt>
                <c:pt idx="80">
                  <c:v>5.7142857142857143E-3</c:v>
                </c:pt>
                <c:pt idx="81">
                  <c:v>5.7142857142857143E-3</c:v>
                </c:pt>
                <c:pt idx="82">
                  <c:v>5.7142857142857143E-3</c:v>
                </c:pt>
                <c:pt idx="83">
                  <c:v>5.7142857142857143E-3</c:v>
                </c:pt>
                <c:pt idx="84">
                  <c:v>5.7142857142857143E-3</c:v>
                </c:pt>
                <c:pt idx="85">
                  <c:v>5.7142857142857143E-3</c:v>
                </c:pt>
                <c:pt idx="86">
                  <c:v>5.7142857142857143E-3</c:v>
                </c:pt>
                <c:pt idx="87">
                  <c:v>5.7142857142857143E-3</c:v>
                </c:pt>
                <c:pt idx="88">
                  <c:v>5.7142857142857143E-3</c:v>
                </c:pt>
                <c:pt idx="89">
                  <c:v>5.7142857142857143E-3</c:v>
                </c:pt>
                <c:pt idx="90">
                  <c:v>5.7142857142857143E-3</c:v>
                </c:pt>
                <c:pt idx="91">
                  <c:v>5.7142857142857143E-3</c:v>
                </c:pt>
                <c:pt idx="92">
                  <c:v>5.7142857142857143E-3</c:v>
                </c:pt>
                <c:pt idx="93">
                  <c:v>5.7142857142857143E-3</c:v>
                </c:pt>
                <c:pt idx="94">
                  <c:v>5.7142857142857143E-3</c:v>
                </c:pt>
                <c:pt idx="95">
                  <c:v>5.7142857142857143E-3</c:v>
                </c:pt>
                <c:pt idx="96">
                  <c:v>5.7142857142857143E-3</c:v>
                </c:pt>
                <c:pt idx="97">
                  <c:v>5.7142857142857143E-3</c:v>
                </c:pt>
                <c:pt idx="98">
                  <c:v>5.7142857142857143E-3</c:v>
                </c:pt>
                <c:pt idx="99">
                  <c:v>5.7142857142857143E-3</c:v>
                </c:pt>
                <c:pt idx="100">
                  <c:v>5.7142857142857143E-3</c:v>
                </c:pt>
                <c:pt idx="101">
                  <c:v>5.7142857142857143E-3</c:v>
                </c:pt>
                <c:pt idx="102">
                  <c:v>5.7142857142857143E-3</c:v>
                </c:pt>
                <c:pt idx="103">
                  <c:v>5.7142857142857143E-3</c:v>
                </c:pt>
                <c:pt idx="104">
                  <c:v>5.7142857142857143E-3</c:v>
                </c:pt>
                <c:pt idx="105">
                  <c:v>5.7142857142857143E-3</c:v>
                </c:pt>
                <c:pt idx="106">
                  <c:v>5.7142857142857143E-3</c:v>
                </c:pt>
                <c:pt idx="107">
                  <c:v>5.7142857142857143E-3</c:v>
                </c:pt>
                <c:pt idx="108">
                  <c:v>5.7142857142857143E-3</c:v>
                </c:pt>
                <c:pt idx="109">
                  <c:v>5.7142857142857143E-3</c:v>
                </c:pt>
                <c:pt idx="110">
                  <c:v>5.7142857142857143E-3</c:v>
                </c:pt>
                <c:pt idx="111">
                  <c:v>5.7142857142857143E-3</c:v>
                </c:pt>
                <c:pt idx="112">
                  <c:v>5.7142857142857143E-3</c:v>
                </c:pt>
                <c:pt idx="113">
                  <c:v>5.7142857142857143E-3</c:v>
                </c:pt>
                <c:pt idx="114">
                  <c:v>5.7142857142857143E-3</c:v>
                </c:pt>
                <c:pt idx="115">
                  <c:v>5.7142857142857143E-3</c:v>
                </c:pt>
                <c:pt idx="116">
                  <c:v>5.7142857142857143E-3</c:v>
                </c:pt>
                <c:pt idx="117">
                  <c:v>5.7142857142857143E-3</c:v>
                </c:pt>
                <c:pt idx="118">
                  <c:v>5.7142857142857143E-3</c:v>
                </c:pt>
                <c:pt idx="119">
                  <c:v>5.7142857142857143E-3</c:v>
                </c:pt>
                <c:pt idx="120">
                  <c:v>5.7142857142857143E-3</c:v>
                </c:pt>
                <c:pt idx="121">
                  <c:v>5.7142857142857143E-3</c:v>
                </c:pt>
                <c:pt idx="122">
                  <c:v>5.7142857142857143E-3</c:v>
                </c:pt>
                <c:pt idx="123">
                  <c:v>5.7142857142857143E-3</c:v>
                </c:pt>
                <c:pt idx="124">
                  <c:v>5.7142857142857143E-3</c:v>
                </c:pt>
                <c:pt idx="125">
                  <c:v>5.7142857142857143E-3</c:v>
                </c:pt>
                <c:pt idx="126">
                  <c:v>5.7142857142857143E-3</c:v>
                </c:pt>
                <c:pt idx="127">
                  <c:v>5.7142857142857143E-3</c:v>
                </c:pt>
                <c:pt idx="128">
                  <c:v>5.7142857142857143E-3</c:v>
                </c:pt>
                <c:pt idx="129">
                  <c:v>5.7142857142857143E-3</c:v>
                </c:pt>
                <c:pt idx="130">
                  <c:v>5.7142857142857143E-3</c:v>
                </c:pt>
                <c:pt idx="131">
                  <c:v>5.7142857142857143E-3</c:v>
                </c:pt>
                <c:pt idx="132">
                  <c:v>5.7142857142857143E-3</c:v>
                </c:pt>
                <c:pt idx="133">
                  <c:v>5.7142857142857143E-3</c:v>
                </c:pt>
                <c:pt idx="134">
                  <c:v>5.7142857142857143E-3</c:v>
                </c:pt>
                <c:pt idx="135">
                  <c:v>5.7142857142857143E-3</c:v>
                </c:pt>
                <c:pt idx="136">
                  <c:v>5.7142857142857143E-3</c:v>
                </c:pt>
                <c:pt idx="137">
                  <c:v>5.7142857142857143E-3</c:v>
                </c:pt>
                <c:pt idx="138">
                  <c:v>5.7142857142857143E-3</c:v>
                </c:pt>
                <c:pt idx="139">
                  <c:v>5.7142857142857143E-3</c:v>
                </c:pt>
                <c:pt idx="140">
                  <c:v>5.7142857142857143E-3</c:v>
                </c:pt>
                <c:pt idx="141">
                  <c:v>5.7142857142857143E-3</c:v>
                </c:pt>
                <c:pt idx="142">
                  <c:v>5.7142857142857143E-3</c:v>
                </c:pt>
                <c:pt idx="143">
                  <c:v>5.7142857142857143E-3</c:v>
                </c:pt>
                <c:pt idx="144">
                  <c:v>5.7142857142857143E-3</c:v>
                </c:pt>
                <c:pt idx="145">
                  <c:v>5.7142857142857143E-3</c:v>
                </c:pt>
                <c:pt idx="146">
                  <c:v>5.7142857142857143E-3</c:v>
                </c:pt>
                <c:pt idx="147">
                  <c:v>5.7142857142857143E-3</c:v>
                </c:pt>
                <c:pt idx="148">
                  <c:v>5.7142857142857143E-3</c:v>
                </c:pt>
                <c:pt idx="149">
                  <c:v>5.7142857142857143E-3</c:v>
                </c:pt>
                <c:pt idx="150">
                  <c:v>5.7142857142857143E-3</c:v>
                </c:pt>
                <c:pt idx="151">
                  <c:v>5.7142857142857143E-3</c:v>
                </c:pt>
                <c:pt idx="152">
                  <c:v>5.7142857142857143E-3</c:v>
                </c:pt>
                <c:pt idx="153">
                  <c:v>5.7142857142857143E-3</c:v>
                </c:pt>
                <c:pt idx="154">
                  <c:v>5.7142857142857143E-3</c:v>
                </c:pt>
                <c:pt idx="155">
                  <c:v>5.7142857142857143E-3</c:v>
                </c:pt>
                <c:pt idx="156">
                  <c:v>5.7142857142857143E-3</c:v>
                </c:pt>
                <c:pt idx="157">
                  <c:v>5.7142857142857143E-3</c:v>
                </c:pt>
                <c:pt idx="158">
                  <c:v>5.7142857142857143E-3</c:v>
                </c:pt>
                <c:pt idx="159">
                  <c:v>5.7142857142857143E-3</c:v>
                </c:pt>
                <c:pt idx="160">
                  <c:v>5.7142857142857143E-3</c:v>
                </c:pt>
                <c:pt idx="161">
                  <c:v>5.7142857142857143E-3</c:v>
                </c:pt>
                <c:pt idx="162">
                  <c:v>5.7142857142857143E-3</c:v>
                </c:pt>
                <c:pt idx="163">
                  <c:v>5.7142857142857143E-3</c:v>
                </c:pt>
                <c:pt idx="164">
                  <c:v>5.7142857142857143E-3</c:v>
                </c:pt>
                <c:pt idx="165">
                  <c:v>5.7142857142857143E-3</c:v>
                </c:pt>
                <c:pt idx="166">
                  <c:v>5.7142857142857143E-3</c:v>
                </c:pt>
                <c:pt idx="167">
                  <c:v>5.7142857142857143E-3</c:v>
                </c:pt>
                <c:pt idx="168">
                  <c:v>5.7142857142857143E-3</c:v>
                </c:pt>
                <c:pt idx="169">
                  <c:v>5.7142857142857143E-3</c:v>
                </c:pt>
                <c:pt idx="170">
                  <c:v>5.7142857142857143E-3</c:v>
                </c:pt>
                <c:pt idx="171">
                  <c:v>5.7142857142857143E-3</c:v>
                </c:pt>
                <c:pt idx="172">
                  <c:v>5.7142857142857143E-3</c:v>
                </c:pt>
                <c:pt idx="173">
                  <c:v>5.7142857142857143E-3</c:v>
                </c:pt>
                <c:pt idx="174">
                  <c:v>5.7142857142857143E-3</c:v>
                </c:pt>
                <c:pt idx="175">
                  <c:v>5.7142857142857143E-3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9-4DEB-A039-3C1C0C33DAED}"/>
            </c:ext>
          </c:extLst>
        </c:ser>
        <c:ser>
          <c:idx val="1"/>
          <c:order val="1"/>
          <c:spPr>
            <a:solidFill>
              <a:srgbClr val="002060"/>
            </a:solidFill>
            <a:ln w="25400">
              <a:noFill/>
            </a:ln>
            <a:effectLst/>
          </c:spPr>
          <c:cat>
            <c:numRef>
              <c:f>'3.U-Dist'!$A$2:$A$177</c:f>
              <c:numCache>
                <c:formatCode>General</c:formatCode>
                <c:ptCount val="1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</c:numCache>
            </c:numRef>
          </c:cat>
          <c:val>
            <c:numRef>
              <c:f>'3.U-Dist'!$E$2:$E$177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5.7142857142857143E-3</c:v>
                </c:pt>
                <c:pt idx="106">
                  <c:v>5.7142857142857143E-3</c:v>
                </c:pt>
                <c:pt idx="107">
                  <c:v>5.7142857142857143E-3</c:v>
                </c:pt>
                <c:pt idx="108">
                  <c:v>5.7142857142857143E-3</c:v>
                </c:pt>
                <c:pt idx="109">
                  <c:v>5.7142857142857143E-3</c:v>
                </c:pt>
                <c:pt idx="110">
                  <c:v>5.7142857142857143E-3</c:v>
                </c:pt>
                <c:pt idx="111">
                  <c:v>5.7142857142857143E-3</c:v>
                </c:pt>
                <c:pt idx="112">
                  <c:v>5.7142857142857143E-3</c:v>
                </c:pt>
                <c:pt idx="113">
                  <c:v>5.7142857142857143E-3</c:v>
                </c:pt>
                <c:pt idx="114">
                  <c:v>5.7142857142857143E-3</c:v>
                </c:pt>
                <c:pt idx="115">
                  <c:v>5.7142857142857143E-3</c:v>
                </c:pt>
                <c:pt idx="116">
                  <c:v>5.7142857142857143E-3</c:v>
                </c:pt>
                <c:pt idx="117">
                  <c:v>5.7142857142857143E-3</c:v>
                </c:pt>
                <c:pt idx="118">
                  <c:v>5.7142857142857143E-3</c:v>
                </c:pt>
                <c:pt idx="119">
                  <c:v>5.7142857142857143E-3</c:v>
                </c:pt>
                <c:pt idx="120">
                  <c:v>5.7142857142857143E-3</c:v>
                </c:pt>
                <c:pt idx="121">
                  <c:v>5.7142857142857143E-3</c:v>
                </c:pt>
                <c:pt idx="122">
                  <c:v>5.7142857142857143E-3</c:v>
                </c:pt>
                <c:pt idx="123">
                  <c:v>5.7142857142857143E-3</c:v>
                </c:pt>
                <c:pt idx="124">
                  <c:v>5.7142857142857143E-3</c:v>
                </c:pt>
                <c:pt idx="125">
                  <c:v>5.7142857142857143E-3</c:v>
                </c:pt>
                <c:pt idx="126">
                  <c:v>5.7142857142857143E-3</c:v>
                </c:pt>
                <c:pt idx="127">
                  <c:v>5.7142857142857143E-3</c:v>
                </c:pt>
                <c:pt idx="128">
                  <c:v>5.7142857142857143E-3</c:v>
                </c:pt>
                <c:pt idx="129">
                  <c:v>5.7142857142857143E-3</c:v>
                </c:pt>
                <c:pt idx="130">
                  <c:v>5.7142857142857143E-3</c:v>
                </c:pt>
                <c:pt idx="131">
                  <c:v>5.7142857142857143E-3</c:v>
                </c:pt>
                <c:pt idx="132">
                  <c:v>5.7142857142857143E-3</c:v>
                </c:pt>
                <c:pt idx="133">
                  <c:v>5.7142857142857143E-3</c:v>
                </c:pt>
                <c:pt idx="134">
                  <c:v>5.7142857142857143E-3</c:v>
                </c:pt>
                <c:pt idx="135">
                  <c:v>5.7142857142857143E-3</c:v>
                </c:pt>
                <c:pt idx="136">
                  <c:v>5.7142857142857143E-3</c:v>
                </c:pt>
                <c:pt idx="137">
                  <c:v>5.7142857142857143E-3</c:v>
                </c:pt>
                <c:pt idx="138">
                  <c:v>5.7142857142857143E-3</c:v>
                </c:pt>
                <c:pt idx="139">
                  <c:v>5.7142857142857143E-3</c:v>
                </c:pt>
                <c:pt idx="140">
                  <c:v>5.7142857142857143E-3</c:v>
                </c:pt>
                <c:pt idx="141">
                  <c:v>5.7142857142857143E-3</c:v>
                </c:pt>
                <c:pt idx="142">
                  <c:v>5.7142857142857143E-3</c:v>
                </c:pt>
                <c:pt idx="143">
                  <c:v>5.7142857142857143E-3</c:v>
                </c:pt>
                <c:pt idx="144">
                  <c:v>5.7142857142857143E-3</c:v>
                </c:pt>
                <c:pt idx="145">
                  <c:v>5.7142857142857143E-3</c:v>
                </c:pt>
                <c:pt idx="146">
                  <c:v>5.7142857142857143E-3</c:v>
                </c:pt>
                <c:pt idx="147">
                  <c:v>5.7142857142857143E-3</c:v>
                </c:pt>
                <c:pt idx="148">
                  <c:v>5.7142857142857143E-3</c:v>
                </c:pt>
                <c:pt idx="149">
                  <c:v>5.7142857142857143E-3</c:v>
                </c:pt>
                <c:pt idx="150">
                  <c:v>5.7142857142857143E-3</c:v>
                </c:pt>
                <c:pt idx="151">
                  <c:v>5.7142857142857143E-3</c:v>
                </c:pt>
                <c:pt idx="152">
                  <c:v>5.7142857142857143E-3</c:v>
                </c:pt>
                <c:pt idx="153">
                  <c:v>5.7142857142857143E-3</c:v>
                </c:pt>
                <c:pt idx="154">
                  <c:v>5.7142857142857143E-3</c:v>
                </c:pt>
                <c:pt idx="155">
                  <c:v>5.7142857142857143E-3</c:v>
                </c:pt>
                <c:pt idx="156">
                  <c:v>5.7142857142857143E-3</c:v>
                </c:pt>
                <c:pt idx="157">
                  <c:v>5.7142857142857143E-3</c:v>
                </c:pt>
                <c:pt idx="158">
                  <c:v>5.7142857142857143E-3</c:v>
                </c:pt>
                <c:pt idx="159">
                  <c:v>5.7142857142857143E-3</c:v>
                </c:pt>
                <c:pt idx="160">
                  <c:v>5.7142857142857143E-3</c:v>
                </c:pt>
                <c:pt idx="161">
                  <c:v>5.7142857142857143E-3</c:v>
                </c:pt>
                <c:pt idx="162">
                  <c:v>5.7142857142857143E-3</c:v>
                </c:pt>
                <c:pt idx="163">
                  <c:v>5.7142857142857143E-3</c:v>
                </c:pt>
                <c:pt idx="164">
                  <c:v>5.7142857142857143E-3</c:v>
                </c:pt>
                <c:pt idx="165">
                  <c:v>5.7142857142857143E-3</c:v>
                </c:pt>
                <c:pt idx="166">
                  <c:v>5.7142857142857143E-3</c:v>
                </c:pt>
                <c:pt idx="167">
                  <c:v>5.7142857142857143E-3</c:v>
                </c:pt>
                <c:pt idx="168">
                  <c:v>5.7142857142857143E-3</c:v>
                </c:pt>
                <c:pt idx="169">
                  <c:v>5.7142857142857143E-3</c:v>
                </c:pt>
                <c:pt idx="170">
                  <c:v>5.7142857142857143E-3</c:v>
                </c:pt>
                <c:pt idx="171">
                  <c:v>5.7142857142857143E-3</c:v>
                </c:pt>
                <c:pt idx="172">
                  <c:v>5.7142857142857143E-3</c:v>
                </c:pt>
                <c:pt idx="173">
                  <c:v>5.7142857142857143E-3</c:v>
                </c:pt>
                <c:pt idx="174">
                  <c:v>5.7142857142857143E-3</c:v>
                </c:pt>
                <c:pt idx="175">
                  <c:v>5.7142857142857143E-3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9-4DEB-A039-3C1C0C33D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398568"/>
        <c:axId val="793398960"/>
      </c:areaChart>
      <c:catAx>
        <c:axId val="793398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793398960"/>
        <c:crosses val="autoZero"/>
        <c:auto val="1"/>
        <c:lblAlgn val="ctr"/>
        <c:lblOffset val="100"/>
        <c:noMultiLvlLbl val="0"/>
      </c:catAx>
      <c:valAx>
        <c:axId val="79339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793398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5/7/2019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60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5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7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9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54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98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76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22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05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9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72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03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72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99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32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75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2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4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19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3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14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5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7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6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2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42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3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0972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65788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944D79-BC56-44F6-9F07-E5F5D587D5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0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0595" y="6675227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6178" y="6678405"/>
            <a:ext cx="9170773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89189" y="6598093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60962" y="6502378"/>
            <a:ext cx="1905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16572" y="6557918"/>
            <a:ext cx="6858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i="1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</a:t>
            </a:r>
            <a:r>
              <a:rPr lang="en-US" sz="135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en-US" sz="1350" b="1" i="1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California State University, Northridge, POMS, Washington DC, 2019.</a:t>
            </a:r>
            <a:endParaRPr lang="en-US" sz="1350" b="1" i="1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3" r:id="rId6"/>
    <p:sldLayoutId id="2147483815" r:id="rId7"/>
    <p:sldLayoutId id="2147483816" r:id="rId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_qlQiYTLCs" TargetMode="External"/><Relationship Id="rId6" Type="http://schemas.openxmlformats.org/officeDocument/2006/relationships/hyperlink" Target="https://www.youtube.com/watch?v=2_qlQiYTLCs&amp;t=1188s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file:///\\webdrive\aa2035\public_html\CourseBase\Games\GameSource1.xlsx!LinearDemand!%5bGameSource1.xlsx%5dLinearDemand%20Chart%20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44.xml"/><Relationship Id="rId5" Type="http://schemas.openxmlformats.org/officeDocument/2006/relationships/image" Target="../media/image26.emf"/><Relationship Id="rId4" Type="http://schemas.openxmlformats.org/officeDocument/2006/relationships/oleObject" Target="file:///\\webdrive\aa2035\public_html\CourseBase\Games\GameSource1.xlsx!DemandCurves!%5bGameSource1.xlsx%5dDemandCurves%20Chart%20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1.xml"/><Relationship Id="rId7" Type="http://schemas.openxmlformats.org/officeDocument/2006/relationships/oleObject" Target="file:///\\webdrive\aa2035\public_html\CourseBase\Games\GameSource1.xlsx!DemandCurves!%5bGameSource1.xlsx%5dDemandCurves%20Chart%20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png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png"/><Relationship Id="rId11" Type="http://schemas.openxmlformats.org/officeDocument/2006/relationships/slide" Target="slide36.xml"/><Relationship Id="rId5" Type="http://schemas.openxmlformats.org/officeDocument/2006/relationships/image" Target="../media/image48.png"/><Relationship Id="rId10" Type="http://schemas.openxmlformats.org/officeDocument/2006/relationships/image" Target="../media/image29.emf"/><Relationship Id="rId4" Type="http://schemas.openxmlformats.org/officeDocument/2006/relationships/image" Target="../media/image47.png"/><Relationship Id="rId9" Type="http://schemas.openxmlformats.org/officeDocument/2006/relationships/oleObject" Target="file:///\\webdrive\aa2035\public_html\CourseBase\Games\GameSource1.xlsx!DemandCurves!%5bGameSource1.xlsx%5dDemandCurves%20Chart%206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QlX4OBAqU" TargetMode="External"/><Relationship Id="rId6" Type="http://schemas.openxmlformats.org/officeDocument/2006/relationships/hyperlink" Target="https://youtu.be/LuQlX4OBAqU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oleObject" Target="file:///\\webdrive\aa2035\public_html\CourseBase\Games\GameSource1.xlsx!LinearDemand!%5bGameSource1.xlsx%5dLinearDemand%20Chart%20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S6VMufq_Ok" TargetMode="External"/><Relationship Id="rId6" Type="http://schemas.openxmlformats.org/officeDocument/2006/relationships/image" Target="../media/image56.jpeg"/><Relationship Id="rId5" Type="http://schemas.openxmlformats.org/officeDocument/2006/relationships/hyperlink" Target="https://youtu.be/4S6VMufq_Ok" TargetMode="Externa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58.e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-6RWQy-mG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-6RWQy-mGM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008" y="-228600"/>
            <a:ext cx="8325199" cy="6096000"/>
          </a:xfrm>
          <a:ln>
            <a:noFill/>
          </a:ln>
        </p:spPr>
        <p:txBody>
          <a:bodyPr anchor="t"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Reviewing </a:t>
            </a:r>
            <a:r>
              <a:rPr lang="en-US" sz="4000" dirty="0"/>
              <a:t>The Basic </a:t>
            </a:r>
            <a:r>
              <a:rPr lang="en-US" sz="4000" dirty="0" smtClean="0"/>
              <a:t>Statistics and Business Economics Concepts </a:t>
            </a:r>
            <a:r>
              <a:rPr lang="en-US" sz="4000" dirty="0"/>
              <a:t>in an MBA Operations Management Course</a:t>
            </a:r>
            <a:r>
              <a:rPr lang="en-US" sz="4400" dirty="0"/>
              <a:t/>
            </a:r>
            <a:br>
              <a:rPr lang="en-US" sz="4400" dirty="0"/>
            </a:br>
            <a:endParaRPr lang="en-US" sz="2000" dirty="0">
              <a:ea typeface="ＭＳ Ｐゴシック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277368" y="6235202"/>
            <a:ext cx="8839200" cy="4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0" baseline="0">
                <a:solidFill>
                  <a:schemeClr val="bg1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pPr algn="l"/>
            <a:r>
              <a:rPr lang="en-US" sz="1470" b="1" kern="0" dirty="0"/>
              <a:t> </a:t>
            </a:r>
            <a:r>
              <a:rPr lang="en-US" sz="1800" dirty="0">
                <a:ea typeface="ＭＳ Ｐゴシック" pitchFamily="-112" charset="-128"/>
                <a:cs typeface="+mn-cs"/>
              </a:rPr>
              <a:t>A. Asef-Vaziri, </a:t>
            </a:r>
            <a:r>
              <a:rPr lang="en-US" sz="1800" dirty="0" smtClean="0">
                <a:ea typeface="ＭＳ Ｐゴシック" pitchFamily="-112" charset="-128"/>
                <a:cs typeface="+mn-cs"/>
              </a:rPr>
              <a:t>California State University, Northridge, POMS, Washington DC, 2019.</a:t>
            </a:r>
            <a:endParaRPr lang="en-US" sz="1800" kern="0" dirty="0"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0416" y="256032"/>
            <a:ext cx="8580120" cy="6373368"/>
          </a:xfrm>
          <a:prstGeom prst="rect">
            <a:avLst/>
          </a:prstGeom>
          <a:noFill/>
          <a:ln w="152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80416" y="180393"/>
            <a:ext cx="0" cy="6525207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8876887" y="180393"/>
            <a:ext cx="0" cy="6525207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35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Recorded Lecture – From ECON to STAT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2_qlQiYTLC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672" y="885826"/>
            <a:ext cx="8991599" cy="5057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23950"/>
            <a:ext cx="866504" cy="726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40" y="5932714"/>
            <a:ext cx="7404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www.youtube.com/watch?v=2_qlQiYTLCs&amp;t=1188s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4394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16864"/>
            <a:ext cx="91440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Given the Price vs Quantity Sold (P-Q) data, and the Total Costs vs. Quantity Produced (TC-Q) data, and assuming that the quantity produced is equal to the quantity sold. </a:t>
            </a:r>
          </a:p>
          <a:p>
            <a:pPr marL="0" indent="0">
              <a:buNone/>
            </a:pPr>
            <a:endParaRPr lang="en-US" sz="2400" dirty="0" smtClean="0">
              <a:latin typeface="Book Antiqua" panose="02040602050305030304" pitchFamily="18" charset="0"/>
            </a:endParaRPr>
          </a:p>
          <a:p>
            <a:pPr marL="460375" indent="-460375">
              <a:buAutoNum type="arabicPeriod"/>
            </a:pPr>
            <a:r>
              <a:rPr lang="en-US" sz="2400" dirty="0" smtClean="0">
                <a:latin typeface="Book Antiqua" panose="02040602050305030304" pitchFamily="18" charset="0"/>
              </a:rPr>
              <a:t>Using the P-Q  data, prepare </a:t>
            </a:r>
            <a:r>
              <a:rPr lang="en-US" sz="2400" dirty="0">
                <a:latin typeface="Book Antiqua" panose="02040602050305030304" pitchFamily="18" charset="0"/>
              </a:rPr>
              <a:t>a linear </a:t>
            </a:r>
            <a:r>
              <a:rPr lang="en-US" sz="2400" dirty="0" smtClean="0">
                <a:latin typeface="Book Antiqua" panose="02040602050305030304" pitchFamily="18" charset="0"/>
              </a:rPr>
              <a:t>demand curve.  Compute Max-P and Max-Q. Then prepare a non-linear demand curve. </a:t>
            </a:r>
          </a:p>
          <a:p>
            <a:pPr marL="0" indent="0">
              <a:buNone/>
            </a:pPr>
            <a:endParaRPr lang="en-US" sz="2400" dirty="0" smtClean="0">
              <a:latin typeface="Book Antiqua" panose="02040602050305030304" pitchFamily="18" charset="0"/>
            </a:endParaRPr>
          </a:p>
          <a:p>
            <a:pPr marL="173038" indent="-173038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2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</a:rPr>
              <a:t>Using TC-Q data, estimate </a:t>
            </a:r>
            <a:r>
              <a:rPr lang="en-US" sz="2400" dirty="0">
                <a:latin typeface="Book Antiqua" panose="02040602050305030304" pitchFamily="18" charset="0"/>
              </a:rPr>
              <a:t>the total fixed </a:t>
            </a:r>
            <a:r>
              <a:rPr lang="en-US" sz="2400" dirty="0" smtClean="0">
                <a:latin typeface="Book Antiqua" panose="02040602050305030304" pitchFamily="18" charset="0"/>
              </a:rPr>
              <a:t>costs, </a:t>
            </a:r>
            <a:r>
              <a:rPr lang="en-US" sz="2400" dirty="0">
                <a:latin typeface="Book Antiqua" panose="02040602050305030304" pitchFamily="18" charset="0"/>
              </a:rPr>
              <a:t>and variable cost per unit of product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</a:p>
          <a:p>
            <a:pPr marL="173038" indent="-173038">
              <a:buNone/>
            </a:pPr>
            <a:endParaRPr lang="en-US" sz="2400" dirty="0" smtClean="0">
              <a:latin typeface="Book Antiqua" panose="02040602050305030304" pitchFamily="18" charset="0"/>
            </a:endParaRPr>
          </a:p>
          <a:p>
            <a:pPr marL="173038" indent="-173038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3. Compute the Coefficient of Determination (R-Squared) , Correction Coefficient (CC), and Standard Deviation of the estimates (Standard Error) for the Total Costs. 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173038" indent="-173038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1917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7200"/>
          </a:xfrm>
        </p:spPr>
        <p:txBody>
          <a:bodyPr/>
          <a:lstStyle/>
          <a:p>
            <a:pPr marL="460375" indent="-460375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Prepare a </a:t>
            </a:r>
            <a:r>
              <a:rPr lang="en-US" sz="2400" dirty="0">
                <a:latin typeface="Book Antiqua" panose="02040602050305030304" pitchFamily="18" charset="0"/>
              </a:rPr>
              <a:t>linear demand </a:t>
            </a:r>
            <a:r>
              <a:rPr lang="en-US" sz="2400" dirty="0" smtClean="0">
                <a:latin typeface="Book Antiqua" panose="02040602050305030304" pitchFamily="18" charset="0"/>
              </a:rPr>
              <a:t>curve using the following price and sales data. 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296399" cy="838200"/>
          </a:xfrm>
        </p:spPr>
        <p:txBody>
          <a:bodyPr/>
          <a:lstStyle/>
          <a:p>
            <a:r>
              <a:rPr lang="en-US" sz="3200" dirty="0" smtClean="0"/>
              <a:t>Problem 1. Estimate Demand Curve: </a:t>
            </a:r>
            <a:r>
              <a:rPr lang="en-US" sz="3200" dirty="0"/>
              <a:t>Max D(Q</a:t>
            </a:r>
            <a:r>
              <a:rPr lang="en-US" sz="3200" dirty="0" smtClean="0"/>
              <a:t>) and Max </a:t>
            </a:r>
            <a:r>
              <a:rPr lang="en-US" sz="3200" dirty="0"/>
              <a:t>P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463774"/>
              </p:ext>
            </p:extLst>
          </p:nvPr>
        </p:nvGraphicFramePr>
        <p:xfrm>
          <a:off x="5500326" y="4043249"/>
          <a:ext cx="3513136" cy="234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Worksheet" r:id="rId4" imgW="4562545" imgH="3048000" progId="Excel.Sheet.12">
                  <p:link updateAutomatic="1"/>
                </p:oleObj>
              </mc:Choice>
              <mc:Fallback>
                <p:oleObj name="Worksheet" r:id="rId4" imgW="4562545" imgH="3048000" progId="Excel.Sheet.12">
                  <p:link updateAutomatic="1"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0326" y="4043249"/>
                        <a:ext cx="3513136" cy="2348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" y="1752600"/>
            <a:ext cx="5182521" cy="3069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828800" y="1737360"/>
            <a:ext cx="3505200" cy="3368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54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296399" cy="838200"/>
          </a:xfrm>
        </p:spPr>
        <p:txBody>
          <a:bodyPr/>
          <a:lstStyle/>
          <a:p>
            <a:r>
              <a:rPr lang="en-US" dirty="0" smtClean="0"/>
              <a:t>Problem 1. Estimate Fixed and Variable Costs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" y="838200"/>
            <a:ext cx="6422922" cy="2971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133600" y="819912"/>
            <a:ext cx="4419600" cy="2990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601909"/>
              </p:ext>
            </p:extLst>
          </p:nvPr>
        </p:nvGraphicFramePr>
        <p:xfrm>
          <a:off x="5334000" y="3962400"/>
          <a:ext cx="3486150" cy="239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Worksheet" r:id="rId5" imgW="4552861" imgH="3124279" progId="Excel.Sheet.12">
                  <p:embed/>
                </p:oleObj>
              </mc:Choice>
              <mc:Fallback>
                <p:oleObj name="Worksheet" r:id="rId5" imgW="4552861" imgH="31242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3962400"/>
                        <a:ext cx="3486150" cy="2392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818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</a:t>
            </a:r>
            <a:r>
              <a:rPr lang="en-US" baseline="30000" dirty="0" smtClean="0"/>
              <a:t>2</a:t>
            </a:r>
            <a:r>
              <a:rPr lang="en-US" dirty="0" smtClean="0"/>
              <a:t> Values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1364"/>
              </p:ext>
            </p:extLst>
          </p:nvPr>
        </p:nvGraphicFramePr>
        <p:xfrm>
          <a:off x="495300" y="914400"/>
          <a:ext cx="8153400" cy="558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Worksheet" r:id="rId4" imgW="9591631" imgH="6562470" progId="Excel.Sheet.12">
                  <p:embed/>
                </p:oleObj>
              </mc:Choice>
              <mc:Fallback>
                <p:oleObj name="Worksheet" r:id="rId4" imgW="9591631" imgH="656247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914400"/>
                        <a:ext cx="8153400" cy="5581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684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1219200"/>
          </a:xfrm>
        </p:spPr>
        <p:txBody>
          <a:bodyPr/>
          <a:lstStyle/>
          <a:p>
            <a:pPr marL="460375" indent="-233363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Draw the demand curve using exponential regression.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Demand Curve: </a:t>
            </a:r>
            <a:r>
              <a:rPr lang="en-US" dirty="0"/>
              <a:t>Max D(Q</a:t>
            </a:r>
            <a:r>
              <a:rPr lang="en-US" dirty="0" smtClean="0"/>
              <a:t>) and Max </a:t>
            </a:r>
            <a:r>
              <a:rPr lang="en-US" dirty="0"/>
              <a:t>P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09800" y="1524000"/>
          <a:ext cx="45799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Worksheet" r:id="rId4" imgW="4579599" imgH="2750738" progId="Excel.Sheet.12">
                  <p:link updateAutomatic="1"/>
                </p:oleObj>
              </mc:Choice>
              <mc:Fallback>
                <p:oleObj name="Worksheet" r:id="rId4" imgW="4579599" imgH="2750738" progId="Excel.Sheet.12">
                  <p:link updateAutomatic="1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1524000"/>
                        <a:ext cx="45799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" y="5943600"/>
            <a:ext cx="35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Another Example If </a:t>
            </a:r>
            <a:r>
              <a:rPr lang="en-US" dirty="0">
                <a:hlinkClick r:id="rId6" action="ppaction://hlinksldjump"/>
              </a:rPr>
              <a:t>Y</a:t>
            </a:r>
            <a:r>
              <a:rPr lang="en-US" dirty="0" smtClean="0">
                <a:hlinkClick r:id="rId6" action="ppaction://hlinksldjump"/>
              </a:rPr>
              <a:t>ou Wish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36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1. 26 Instances on CANVAS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3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50392"/>
            <a:ext cx="9144002" cy="56388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Book Antiqua" panose="02040602050305030304" pitchFamily="18" charset="0"/>
              </a:rPr>
              <a:t>Draw the Total Revenue Curve.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anose="02040602050305030304" pitchFamily="18" charset="0"/>
              </a:rPr>
              <a:t>At </a:t>
            </a:r>
            <a:r>
              <a:rPr lang="en-US" sz="2400" dirty="0">
                <a:latin typeface="Book Antiqua" panose="02040602050305030304" pitchFamily="18" charset="0"/>
              </a:rPr>
              <a:t>around what quantity of sales is the </a:t>
            </a:r>
            <a:r>
              <a:rPr lang="en-US" sz="2400" b="1" dirty="0">
                <a:solidFill>
                  <a:srgbClr val="9E0000"/>
                </a:solidFill>
                <a:latin typeface="Book Antiqua" panose="02040602050305030304" pitchFamily="18" charset="0"/>
              </a:rPr>
              <a:t>revenue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maximized?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anose="02040602050305030304" pitchFamily="18" charset="0"/>
              </a:rPr>
              <a:t>At </a:t>
            </a:r>
            <a:r>
              <a:rPr lang="en-US" sz="2400" dirty="0">
                <a:latin typeface="Book Antiqua" panose="02040602050305030304" pitchFamily="18" charset="0"/>
              </a:rPr>
              <a:t>around what volume of sales is total </a:t>
            </a:r>
            <a:r>
              <a:rPr lang="en-US" sz="2400" b="1" dirty="0">
                <a:solidFill>
                  <a:srgbClr val="9E0000"/>
                </a:solidFill>
                <a:latin typeface="Book Antiqua" panose="02040602050305030304" pitchFamily="18" charset="0"/>
              </a:rPr>
              <a:t>profit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maximized?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anose="02040602050305030304" pitchFamily="18" charset="0"/>
              </a:rPr>
              <a:t>At </a:t>
            </a:r>
            <a:r>
              <a:rPr lang="en-US" sz="2400" dirty="0">
                <a:latin typeface="Book Antiqua" panose="02040602050305030304" pitchFamily="18" charset="0"/>
              </a:rPr>
              <a:t>around what quantity of sales do you have </a:t>
            </a:r>
            <a:r>
              <a:rPr lang="en-US" sz="2400" b="1" dirty="0">
                <a:solidFill>
                  <a:srgbClr val="9E0000"/>
                </a:solidFill>
                <a:latin typeface="Book Antiqua" panose="02040602050305030304" pitchFamily="18" charset="0"/>
              </a:rPr>
              <a:t>a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en-US" sz="2400" b="1" dirty="0" smtClean="0">
                <a:solidFill>
                  <a:srgbClr val="9E0000"/>
                </a:solidFill>
                <a:latin typeface="Book Antiqua" panose="02040602050305030304" pitchFamily="18" charset="0"/>
              </a:rPr>
              <a:t>break-even</a:t>
            </a:r>
            <a:r>
              <a:rPr lang="en-US" sz="2400" dirty="0" smtClean="0">
                <a:latin typeface="Book Antiqua" panose="02040602050305030304" pitchFamily="18" charset="0"/>
              </a:rPr>
              <a:t> point (loss to profit or profit to loss) 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anose="02040602050305030304" pitchFamily="18" charset="0"/>
              </a:rPr>
              <a:t>At </a:t>
            </a:r>
            <a:r>
              <a:rPr lang="en-US" sz="2400" dirty="0">
                <a:latin typeface="Book Antiqua" panose="02040602050305030304" pitchFamily="18" charset="0"/>
              </a:rPr>
              <a:t>around what quantity of sales do you have </a:t>
            </a:r>
            <a:r>
              <a:rPr lang="en-US" sz="2400" b="1" dirty="0">
                <a:solidFill>
                  <a:srgbClr val="9E0000"/>
                </a:solidFill>
                <a:latin typeface="Book Antiqua" panose="02040602050305030304" pitchFamily="18" charset="0"/>
              </a:rPr>
              <a:t>another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en-US" sz="2400" b="1" dirty="0" smtClean="0">
                <a:solidFill>
                  <a:srgbClr val="9E0000"/>
                </a:solidFill>
                <a:latin typeface="Book Antiqua" panose="02040602050305030304" pitchFamily="18" charset="0"/>
              </a:rPr>
              <a:t>break-even</a:t>
            </a:r>
            <a:r>
              <a:rPr lang="en-US" sz="2400" dirty="0">
                <a:latin typeface="Book Antiqua" panose="02040602050305030304" pitchFamily="18" charset="0"/>
              </a:rPr>
              <a:t> point </a:t>
            </a:r>
            <a:r>
              <a:rPr lang="en-US" sz="2400" dirty="0" smtClean="0">
                <a:latin typeface="Book Antiqua" panose="02040602050305030304" pitchFamily="18" charset="0"/>
              </a:rPr>
              <a:t>(profit </a:t>
            </a:r>
            <a:r>
              <a:rPr lang="en-US" sz="2400" dirty="0">
                <a:latin typeface="Book Antiqua" panose="02040602050305030304" pitchFamily="18" charset="0"/>
              </a:rPr>
              <a:t>to </a:t>
            </a:r>
            <a:r>
              <a:rPr lang="en-US" sz="2400" dirty="0" smtClean="0">
                <a:latin typeface="Book Antiqua" panose="02040602050305030304" pitchFamily="18" charset="0"/>
              </a:rPr>
              <a:t>loss or loss </a:t>
            </a:r>
            <a:r>
              <a:rPr lang="en-US" sz="2400" dirty="0">
                <a:latin typeface="Book Antiqua" panose="02040602050305030304" pitchFamily="18" charset="0"/>
              </a:rPr>
              <a:t>to </a:t>
            </a:r>
            <a:r>
              <a:rPr lang="en-US" sz="2400" dirty="0" smtClean="0">
                <a:latin typeface="Book Antiqua" panose="02040602050305030304" pitchFamily="18" charset="0"/>
              </a:rPr>
              <a:t>profit) ?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173038" indent="-173038">
              <a:buNone/>
            </a:pP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2. Total Revenue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2400" y="914400"/>
            <a:ext cx="3752887" cy="2850229"/>
            <a:chOff x="124409" y="2482960"/>
            <a:chExt cx="4040577" cy="31569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409" y="2482960"/>
              <a:ext cx="4040577" cy="3125015"/>
            </a:xfrm>
            <a:prstGeom prst="rect">
              <a:avLst/>
            </a:prstGeom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339807" y="2684149"/>
            <a:ext cx="3818342" cy="2955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1" name="Worksheet" r:id="rId5" imgW="3817514" imgH="2956717" progId="Excel.Sheet.12">
                    <p:embed/>
                  </p:oleObj>
                </mc:Choice>
                <mc:Fallback>
                  <p:oleObj name="Worksheet" r:id="rId5" imgW="3817514" imgH="2956717" progId="Excel.Sheet.12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9807" y="2684149"/>
                          <a:ext cx="3818342" cy="29557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4080711" y="789432"/>
            <a:ext cx="3208953" cy="50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P = 175-2.5Q, TR=PQ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TR = 175Q-2.5Q</a:t>
            </a:r>
            <a:r>
              <a:rPr lang="en-US" kern="0" baseline="30000" dirty="0" smtClean="0"/>
              <a:t>2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365045" y="1992086"/>
          <a:ext cx="4554537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Worksheet" r:id="rId7" imgW="4555130" imgH="3136490" progId="Excel.Sheet.12">
                  <p:link updateAutomatic="1"/>
                </p:oleObj>
              </mc:Choice>
              <mc:Fallback>
                <p:oleObj name="Worksheet" r:id="rId7" imgW="4555130" imgH="3136490" progId="Excel.Sheet.12">
                  <p:link updateAutomatic="1"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5045" y="1992086"/>
                        <a:ext cx="4554537" cy="313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72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2. Compute P Associated with Max TR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7107" y="878478"/>
            <a:ext cx="9144001" cy="85402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2</a:t>
            </a:r>
            <a:r>
              <a:rPr lang="en-US" sz="2400" dirty="0" smtClean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At around what quantity of sales is the revenue maximized</a:t>
            </a:r>
            <a:r>
              <a:rPr lang="en-US" sz="2400" dirty="0" smtClean="0">
                <a:latin typeface="Book Antiqua" panose="02040602050305030304" pitchFamily="18" charset="0"/>
              </a:rPr>
              <a:t>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76200" y="5861438"/>
          <a:ext cx="5336391" cy="52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Worksheet" r:id="rId4" imgW="3779662" imgH="373301" progId="Excel.Sheet.12">
                  <p:embed/>
                </p:oleObj>
              </mc:Choice>
              <mc:Fallback>
                <p:oleObj name="Worksheet" r:id="rId4" imgW="3779662" imgH="373301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5861438"/>
                        <a:ext cx="5336391" cy="52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4488" y="1766027"/>
            <a:ext cx="8993505" cy="918256"/>
            <a:chOff x="57113" y="5466702"/>
            <a:chExt cx="8993505" cy="9182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13" y="5466702"/>
              <a:ext cx="8993505" cy="9182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257926" y="5715000"/>
              <a:ext cx="8792692" cy="66995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296598" y="5715000"/>
            <a:ext cx="875306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Worksheet" r:id="rId7" imgW="9852554" imgH="738967" progId="Excel.Sheet.12">
                    <p:embed/>
                  </p:oleObj>
                </mc:Choice>
                <mc:Fallback>
                  <p:oleObj name="Worksheet" r:id="rId7" imgW="9852554" imgH="738967" progId="Excel.Sheet.12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6598" y="5715000"/>
                          <a:ext cx="8753068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9575" y="2348237"/>
            <a:ext cx="47720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36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Sourcing Game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464564"/>
            <a:ext cx="9067800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826389"/>
            <a:ext cx="9029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3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2. Compute P Associated with Max TP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0384" y="776898"/>
            <a:ext cx="9144001" cy="5470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3</a:t>
            </a:r>
            <a:r>
              <a:rPr lang="en-US" sz="2400" dirty="0" smtClean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At around what volume of sales is total profit maximized? 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712" y="1812918"/>
            <a:ext cx="526160" cy="177426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532538" y="5485626"/>
          <a:ext cx="7917381" cy="78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Worksheet" r:id="rId5" imgW="3779662" imgH="373301" progId="Excel.Sheet.12">
                  <p:embed/>
                </p:oleObj>
              </mc:Choice>
              <mc:Fallback>
                <p:oleObj name="Worksheet" r:id="rId5" imgW="3779662" imgH="373301" progId="Excel.Sheet.12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538" y="5485626"/>
                        <a:ext cx="7917381" cy="781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4488" y="1371600"/>
            <a:ext cx="8993505" cy="918256"/>
            <a:chOff x="57113" y="5466702"/>
            <a:chExt cx="8993505" cy="9182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13" y="5466702"/>
              <a:ext cx="8993505" cy="91825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257926" y="5715000"/>
              <a:ext cx="8792692" cy="66995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296598" y="5715000"/>
            <a:ext cx="875306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Worksheet" r:id="rId8" imgW="9852554" imgH="738967" progId="Excel.Sheet.12">
                    <p:embed/>
                  </p:oleObj>
                </mc:Choice>
                <mc:Fallback>
                  <p:oleObj name="Worksheet" r:id="rId8" imgW="9852554" imgH="738967" progId="Excel.Sheet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6598" y="5715000"/>
                          <a:ext cx="8753068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2980" y="1990344"/>
            <a:ext cx="4962525" cy="3324225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026330"/>
              </p:ext>
            </p:extLst>
          </p:nvPr>
        </p:nvGraphicFramePr>
        <p:xfrm>
          <a:off x="398991" y="2449348"/>
          <a:ext cx="3501602" cy="288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Worksheet" r:id="rId11" imgW="3817514" imgH="3139550" progId="Excel.Sheet.12">
                  <p:embed/>
                </p:oleObj>
              </mc:Choice>
              <mc:Fallback>
                <p:oleObj name="Worksheet" r:id="rId11" imgW="3817514" imgH="3139550" progId="Excel.Sheet.12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8991" y="2449348"/>
                        <a:ext cx="3501602" cy="2883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369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2. Find a BEP 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" y="838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4</a:t>
            </a:r>
            <a:r>
              <a:rPr lang="en-US" kern="0" dirty="0" smtClean="0"/>
              <a:t>. </a:t>
            </a:r>
            <a:r>
              <a:rPr lang="en-US" kern="0" dirty="0"/>
              <a:t>At around what quantity of sales do you have the first break-even point (from loss to profit</a:t>
            </a:r>
            <a:r>
              <a:rPr lang="en-US" kern="0" dirty="0" smtClean="0"/>
              <a:t>)?</a:t>
            </a:r>
            <a:endParaRPr lang="en-US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67307"/>
            <a:ext cx="3276600" cy="1967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6" y="3711320"/>
            <a:ext cx="3285744" cy="1978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314524"/>
            <a:ext cx="4038600" cy="267168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657600" y="5867400"/>
          <a:ext cx="5323939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Worksheet" r:id="rId7" imgW="3779662" imgH="373301" progId="Excel.Sheet.12">
                  <p:embed/>
                </p:oleObj>
              </mc:Choice>
              <mc:Fallback>
                <p:oleObj name="Worksheet" r:id="rId7" imgW="3779662" imgH="373301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5867400"/>
                        <a:ext cx="5323939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641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2. Find the Other BEP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14400"/>
            <a:ext cx="4453567" cy="2057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856" y="3200400"/>
            <a:ext cx="5306568" cy="248407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2777" y="5791200"/>
          <a:ext cx="6095989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Worksheet" r:id="rId6" imgW="3779662" imgH="373301" progId="Excel.Sheet.12">
                  <p:embed/>
                </p:oleObj>
              </mc:Choice>
              <mc:Fallback>
                <p:oleObj name="Worksheet" r:id="rId6" imgW="3779662" imgH="373301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777" y="5791200"/>
                        <a:ext cx="6095989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099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07234"/>
            <a:ext cx="9144000" cy="838200"/>
          </a:xfrm>
        </p:spPr>
        <p:txBody>
          <a:bodyPr/>
          <a:lstStyle/>
          <a:p>
            <a:pPr marL="460375" indent="-233363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5. Draw the Marginal revenue curve, along with the linear demand curve:</a:t>
            </a:r>
          </a:p>
          <a:p>
            <a:pPr marL="460375" indent="-233363"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460375" indent="-233363">
              <a:buNone/>
            </a:pP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2- Draw the Marginal Revenue  Curve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0" y="3374027"/>
            <a:ext cx="4743450" cy="15621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99198" y="3460217"/>
            <a:ext cx="2160874" cy="1133010"/>
            <a:chOff x="2701058" y="2524590"/>
            <a:chExt cx="2160874" cy="1133010"/>
          </a:xfrm>
        </p:grpSpPr>
        <p:sp>
          <p:nvSpPr>
            <p:cNvPr id="7" name="Rectangle 6"/>
            <p:cNvSpPr/>
            <p:nvPr/>
          </p:nvSpPr>
          <p:spPr bwMode="auto">
            <a:xfrm>
              <a:off x="4176132" y="2552510"/>
              <a:ext cx="685800" cy="1105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1058" y="2524590"/>
              <a:ext cx="346761" cy="2186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1220" y="2552509"/>
              <a:ext cx="156020" cy="19069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3590109" y="3200400"/>
              <a:ext cx="512720" cy="1711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0510" y="2534708"/>
              <a:ext cx="260131" cy="206311"/>
            </a:xfrm>
            <a:prstGeom prst="rect">
              <a:avLst/>
            </a:prstGeom>
          </p:spPr>
        </p:pic>
      </p:grp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150540" y="27051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60375" indent="-460375">
              <a:buNone/>
            </a:pPr>
            <a:r>
              <a:rPr lang="en-US" kern="0" dirty="0" smtClean="0"/>
              <a:t>MR=R</a:t>
            </a:r>
            <a:r>
              <a:rPr lang="en-US" kern="0" baseline="-25000" dirty="0" smtClean="0"/>
              <a:t>t</a:t>
            </a:r>
            <a:r>
              <a:rPr lang="en-US" kern="0" dirty="0" smtClean="0"/>
              <a:t>-R</a:t>
            </a:r>
            <a:r>
              <a:rPr lang="en-US" kern="0" baseline="-25000" dirty="0" smtClean="0"/>
              <a:t>t-1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50540" y="1788523"/>
            <a:ext cx="2057400" cy="108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60375" indent="-460375">
              <a:buNone/>
            </a:pPr>
            <a:r>
              <a:rPr lang="en-US" kern="0" dirty="0" smtClean="0"/>
              <a:t>P=175-2.5Q</a:t>
            </a:r>
          </a:p>
          <a:p>
            <a:pPr marL="460375" indent="-460375">
              <a:buNone/>
            </a:pPr>
            <a:r>
              <a:rPr lang="en-US" kern="0" dirty="0" smtClean="0"/>
              <a:t>R=PQ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5450753" y="3886200"/>
          <a:ext cx="3447523" cy="228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450753" y="1339351"/>
          <a:ext cx="3324965" cy="229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Worksheet" r:id="rId9" imgW="4555130" imgH="3136490" progId="Excel.Sheet.12">
                  <p:link updateAutomatic="1"/>
                </p:oleObj>
              </mc:Choice>
              <mc:Fallback>
                <p:oleObj name="Worksheet" r:id="rId9" imgW="4555130" imgH="3136490" progId="Excel.Sheet.12">
                  <p:link updateAutomatic="1"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50753" y="1339351"/>
                        <a:ext cx="3324965" cy="2290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288" y="5943600"/>
            <a:ext cx="417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1" action="ppaction://hlinksldjump"/>
              </a:rPr>
              <a:t>Three Other Examples </a:t>
            </a:r>
            <a:r>
              <a:rPr lang="en-US" dirty="0">
                <a:hlinkClick r:id="rId11" action="ppaction://hlinksldjump"/>
              </a:rPr>
              <a:t>I</a:t>
            </a:r>
            <a:r>
              <a:rPr lang="en-US" dirty="0" smtClean="0">
                <a:hlinkClick r:id="rId11" action="ppaction://hlinksldjump"/>
              </a:rPr>
              <a:t>f </a:t>
            </a:r>
            <a:r>
              <a:rPr lang="en-US" dirty="0">
                <a:hlinkClick r:id="rId11" action="ppaction://hlinksldjump"/>
              </a:rPr>
              <a:t>Y</a:t>
            </a:r>
            <a:r>
              <a:rPr lang="en-US" dirty="0" smtClean="0">
                <a:hlinkClick r:id="rId11" action="ppaction://hlinksldjump"/>
              </a:rPr>
              <a:t>ou Wish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38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Graphic spid="17" grpId="0">
        <p:bldAsOne/>
      </p:bldGraphic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2. 26 Instances on CANVAS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8" y="840011"/>
            <a:ext cx="8639364" cy="56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2" cy="5638800"/>
          </a:xfrm>
        </p:spPr>
        <p:txBody>
          <a:bodyPr/>
          <a:lstStyle/>
          <a:p>
            <a:pPr marL="173038" indent="-173038">
              <a:buNone/>
            </a:pPr>
            <a:r>
              <a:rPr lang="en-US" sz="2400" dirty="0">
                <a:latin typeface="Book Antiqua" panose="02040602050305030304" pitchFamily="18" charset="0"/>
              </a:rPr>
              <a:t>1. </a:t>
            </a:r>
            <a:r>
              <a:rPr lang="en-US" sz="2400" dirty="0" smtClean="0">
                <a:latin typeface="Book Antiqua" panose="02040602050305030304" pitchFamily="18" charset="0"/>
              </a:rPr>
              <a:t>Given the daily linear demand curve of P=175-2.5 Q, define </a:t>
            </a:r>
            <a:r>
              <a:rPr lang="en-US" sz="2400" dirty="0">
                <a:latin typeface="Book Antiqua" panose="02040602050305030304" pitchFamily="18" charset="0"/>
              </a:rPr>
              <a:t>the Uniform Distribution associated to this linear demand curve. Define a, b, and f(x), where f(x) is the height of the </a:t>
            </a:r>
            <a:r>
              <a:rPr lang="en-US" sz="2400" dirty="0" smtClean="0">
                <a:latin typeface="Book Antiqua" panose="02040602050305030304" pitchFamily="18" charset="0"/>
              </a:rPr>
              <a:t>U-Distribution</a:t>
            </a:r>
            <a:r>
              <a:rPr lang="en-US" sz="2400" dirty="0">
                <a:latin typeface="Book Antiqua" panose="02040602050305030304" pitchFamily="18" charset="0"/>
              </a:rPr>
              <a:t>.  </a:t>
            </a:r>
          </a:p>
          <a:p>
            <a:pPr marL="173038" indent="-173038">
              <a:buNone/>
            </a:pPr>
            <a:r>
              <a:rPr lang="en-US" sz="2400" dirty="0">
                <a:latin typeface="Book Antiqua" panose="02040602050305030304" pitchFamily="18" charset="0"/>
              </a:rPr>
              <a:t>2. Compute the probability of sale if the price is set to $105.</a:t>
            </a:r>
          </a:p>
          <a:p>
            <a:pPr marL="173038" indent="-173038">
              <a:buNone/>
            </a:pPr>
            <a:r>
              <a:rPr lang="en-US" sz="2400" dirty="0">
                <a:latin typeface="Book Antiqua" panose="02040602050305030304" pitchFamily="18" charset="0"/>
              </a:rPr>
              <a:t>3. C</a:t>
            </a:r>
            <a:r>
              <a:rPr lang="en-US" sz="2400" dirty="0" smtClean="0">
                <a:latin typeface="Book Antiqua" panose="02040602050305030304" pitchFamily="18" charset="0"/>
              </a:rPr>
              <a:t>ompute </a:t>
            </a:r>
            <a:r>
              <a:rPr lang="en-US" sz="2400" dirty="0">
                <a:latin typeface="Book Antiqua" panose="02040602050305030304" pitchFamily="18" charset="0"/>
              </a:rPr>
              <a:t>the </a:t>
            </a:r>
            <a:r>
              <a:rPr lang="en-US" sz="2400" dirty="0" smtClean="0">
                <a:latin typeface="Book Antiqua" panose="02040602050305030304" pitchFamily="18" charset="0"/>
              </a:rPr>
              <a:t>expected </a:t>
            </a:r>
            <a:r>
              <a:rPr lang="en-US" sz="2400" dirty="0">
                <a:latin typeface="Book Antiqua" panose="02040602050305030304" pitchFamily="18" charset="0"/>
              </a:rPr>
              <a:t>revenue from each visitor. </a:t>
            </a:r>
          </a:p>
          <a:p>
            <a:pPr marL="173038" indent="-173038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4. </a:t>
            </a:r>
            <a:r>
              <a:rPr lang="en-US" sz="2400" dirty="0">
                <a:latin typeface="Book Antiqua" panose="02040602050305030304" pitchFamily="18" charset="0"/>
              </a:rPr>
              <a:t>C</a:t>
            </a:r>
            <a:r>
              <a:rPr lang="en-US" sz="2400" dirty="0" smtClean="0">
                <a:latin typeface="Book Antiqua" panose="02040602050305030304" pitchFamily="18" charset="0"/>
              </a:rPr>
              <a:t>ompute </a:t>
            </a:r>
            <a:r>
              <a:rPr lang="en-US" sz="2400" dirty="0">
                <a:latin typeface="Book Antiqua" panose="02040602050305030304" pitchFamily="18" charset="0"/>
              </a:rPr>
              <a:t>the expected number of units sold per day. </a:t>
            </a:r>
          </a:p>
          <a:p>
            <a:pPr marL="173038" indent="-173038">
              <a:buNone/>
            </a:pPr>
            <a:r>
              <a:rPr lang="en-US" sz="2400" dirty="0">
                <a:latin typeface="Book Antiqua" panose="02040602050305030304" pitchFamily="18" charset="0"/>
              </a:rPr>
              <a:t>5</a:t>
            </a:r>
            <a:r>
              <a:rPr lang="en-US" sz="2400" dirty="0" smtClean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C</a:t>
            </a:r>
            <a:r>
              <a:rPr lang="en-US" sz="2400" dirty="0" smtClean="0">
                <a:latin typeface="Book Antiqua" panose="02040602050305030304" pitchFamily="18" charset="0"/>
              </a:rPr>
              <a:t>ompute </a:t>
            </a:r>
            <a:r>
              <a:rPr lang="en-US" sz="2400" dirty="0">
                <a:latin typeface="Book Antiqua" panose="02040602050305030304" pitchFamily="18" charset="0"/>
              </a:rPr>
              <a:t>the average daily total revenue. </a:t>
            </a:r>
          </a:p>
          <a:p>
            <a:pPr marL="173038" indent="-173038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6. </a:t>
            </a:r>
            <a:r>
              <a:rPr lang="en-US" sz="2400" dirty="0">
                <a:latin typeface="Book Antiqua" panose="02040602050305030304" pitchFamily="18" charset="0"/>
              </a:rPr>
              <a:t>C</a:t>
            </a:r>
            <a:r>
              <a:rPr lang="en-US" sz="2400" dirty="0" smtClean="0">
                <a:latin typeface="Book Antiqua" panose="02040602050305030304" pitchFamily="18" charset="0"/>
              </a:rPr>
              <a:t>ompute </a:t>
            </a:r>
            <a:r>
              <a:rPr lang="en-US" sz="2400" dirty="0">
                <a:latin typeface="Book Antiqua" panose="02040602050305030304" pitchFamily="18" charset="0"/>
              </a:rPr>
              <a:t>the standard deviation of the number of units sold per day.</a:t>
            </a:r>
          </a:p>
          <a:p>
            <a:pPr marL="173038" indent="-173038">
              <a:buNone/>
            </a:pP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Problem 3. Lecture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LuQlX4OBAq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" y="865632"/>
            <a:ext cx="9162965" cy="5154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23950"/>
            <a:ext cx="866504" cy="72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0" y="6047232"/>
            <a:ext cx="3851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youtu.be/LuQlX4OBAqU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19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" y="762000"/>
            <a:ext cx="9448802" cy="2831592"/>
          </a:xfrm>
        </p:spPr>
        <p:txBody>
          <a:bodyPr/>
          <a:lstStyle/>
          <a:p>
            <a:pPr marL="173038" indent="-173038">
              <a:buNone/>
            </a:pPr>
            <a:r>
              <a:rPr lang="en-US" sz="2400" dirty="0">
                <a:latin typeface="Book Antiqua" panose="02040602050305030304" pitchFamily="18" charset="0"/>
              </a:rPr>
              <a:t>1. Given the daily linear demand curve of P=175-2.5 Q, define the Uniform Distribution associated to this linear demand curve. Define a, b, and f(x), where f(x) is the height of the U-Distribution.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75926"/>
              </p:ext>
            </p:extLst>
          </p:nvPr>
        </p:nvGraphicFramePr>
        <p:xfrm>
          <a:off x="50090" y="1981200"/>
          <a:ext cx="4521910" cy="302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Worksheet" r:id="rId4" imgW="4562545" imgH="3048000" progId="Excel.Sheet.12">
                  <p:link updateAutomatic="1"/>
                </p:oleObj>
              </mc:Choice>
              <mc:Fallback>
                <p:oleObj name="Worksheet" r:id="rId4" imgW="4562545" imgH="3048000" progId="Excel.Sheet.12">
                  <p:link updateAutomatic="1"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90" y="1981200"/>
                        <a:ext cx="4521910" cy="302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434248"/>
              </p:ext>
            </p:extLst>
          </p:nvPr>
        </p:nvGraphicFramePr>
        <p:xfrm>
          <a:off x="4800600" y="2439108"/>
          <a:ext cx="4114800" cy="255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52399" y="5410200"/>
            <a:ext cx="9144000" cy="6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f(x</a:t>
            </a:r>
            <a:r>
              <a:rPr lang="en-US" kern="0" dirty="0"/>
              <a:t>) = 1/(175-0) = </a:t>
            </a:r>
            <a:r>
              <a:rPr lang="en-US" kern="0" dirty="0" smtClean="0"/>
              <a:t>1/175 for    0≤x≤175</a:t>
            </a:r>
          </a:p>
          <a:p>
            <a:pPr marL="0" indent="0">
              <a:buNone/>
            </a:pPr>
            <a:r>
              <a:rPr lang="en-US" kern="0" dirty="0"/>
              <a:t>f(x</a:t>
            </a:r>
            <a:r>
              <a:rPr lang="en-US" kern="0" dirty="0" smtClean="0"/>
              <a:t>) = 0,  elsewhere</a:t>
            </a:r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428313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8" grpId="0">
        <p:bldAsOne/>
      </p:bldGraphic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77" y="1821597"/>
            <a:ext cx="2935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Probability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of sale =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7" y="2312063"/>
            <a:ext cx="1642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1-105/175</a:t>
            </a:r>
          </a:p>
        </p:txBody>
      </p:sp>
      <p:sp>
        <p:nvSpPr>
          <p:cNvPr id="5" name="Rectangle 4"/>
          <p:cNvSpPr/>
          <p:nvPr/>
        </p:nvSpPr>
        <p:spPr>
          <a:xfrm>
            <a:off x="-18288" y="914400"/>
            <a:ext cx="504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2.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Compute the probability of sale if the price is set to </a:t>
            </a: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$105.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355184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3</a:t>
            </a:r>
            <a:r>
              <a:rPr lang="en-US" sz="2400" dirty="0" smtClean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Given the above price of 105 dollars, and the maximum number of visitors per day, compute the </a:t>
            </a:r>
            <a:r>
              <a:rPr lang="en-US" sz="2400" dirty="0" smtClean="0">
                <a:latin typeface="Book Antiqua" panose="02040602050305030304" pitchFamily="18" charset="0"/>
              </a:rPr>
              <a:t>expected number </a:t>
            </a:r>
            <a:r>
              <a:rPr lang="en-US" sz="2400" dirty="0">
                <a:latin typeface="Book Antiqua" panose="02040602050305030304" pitchFamily="18" charset="0"/>
              </a:rPr>
              <a:t>of units sold per </a:t>
            </a:r>
            <a:r>
              <a:rPr lang="en-US" sz="2400" dirty="0" smtClean="0">
                <a:latin typeface="Book Antiqua" panose="02040602050305030304" pitchFamily="18" charset="0"/>
              </a:rPr>
              <a:t>day and revenue per visitor. 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The expected number of units sold = 0.4(70</a:t>
            </a:r>
            <a:r>
              <a:rPr lang="en-US" sz="2400" dirty="0">
                <a:latin typeface="Book Antiqua" panose="02040602050305030304" pitchFamily="18" charset="0"/>
              </a:rPr>
              <a:t>) = </a:t>
            </a:r>
            <a:r>
              <a:rPr lang="en-US" sz="2400" dirty="0" smtClean="0">
                <a:latin typeface="Book Antiqua" panose="02040602050305030304" pitchFamily="18" charset="0"/>
              </a:rPr>
              <a:t>28 units.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The expected revenue per visitor = 0.4(105) = 42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936021"/>
              </p:ext>
            </p:extLst>
          </p:nvPr>
        </p:nvGraphicFramePr>
        <p:xfrm>
          <a:off x="4495799" y="873750"/>
          <a:ext cx="4606413" cy="280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6113206" y="842772"/>
            <a:ext cx="1371600" cy="3718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286000" y="1143000"/>
            <a:ext cx="3962400" cy="15834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40154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1" grpId="0" build="p"/>
      <p:bldP spid="5" grpId="0" build="p"/>
      <p:bldP spid="19" grpId="0" build="p"/>
      <p:bldGraphic spid="22" grpId="0">
        <p:bldAsOne/>
      </p:bldGraphic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2398" y="4648200"/>
          <a:ext cx="6910217" cy="168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Worksheet" r:id="rId4" imgW="3032831" imgH="738967" progId="Excel.Sheet.12">
                  <p:embed/>
                </p:oleObj>
              </mc:Choice>
              <mc:Fallback>
                <p:oleObj name="Worksheet" r:id="rId4" imgW="3032831" imgH="73896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98" y="4648200"/>
                        <a:ext cx="6910217" cy="168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2398" y="1914023"/>
          <a:ext cx="6868155" cy="167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Worksheet" r:id="rId6" imgW="3032831" imgH="738967" progId="Excel.Sheet.12">
                  <p:embed/>
                </p:oleObj>
              </mc:Choice>
              <mc:Fallback>
                <p:oleObj name="Worksheet" r:id="rId6" imgW="3032831" imgH="738967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398" y="1914023"/>
                        <a:ext cx="6868155" cy="1672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927453"/>
            <a:ext cx="9037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4</a:t>
            </a:r>
            <a:r>
              <a:rPr lang="en-US" sz="2400" dirty="0" smtClean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Given the </a:t>
            </a:r>
            <a:r>
              <a:rPr lang="en-US" sz="2400" dirty="0" smtClean="0">
                <a:latin typeface="Book Antiqua" panose="02040602050305030304" pitchFamily="18" charset="0"/>
              </a:rPr>
              <a:t>price </a:t>
            </a:r>
            <a:r>
              <a:rPr lang="en-US" sz="2400" dirty="0">
                <a:latin typeface="Book Antiqua" panose="02040602050305030304" pitchFamily="18" charset="0"/>
              </a:rPr>
              <a:t>of </a:t>
            </a:r>
            <a:r>
              <a:rPr lang="en-US" sz="2400" dirty="0" smtClean="0">
                <a:latin typeface="Book Antiqua" panose="02040602050305030304" pitchFamily="18" charset="0"/>
              </a:rPr>
              <a:t>$105 and 70 visitors per day, </a:t>
            </a:r>
            <a:r>
              <a:rPr lang="en-US" sz="2400" dirty="0">
                <a:latin typeface="Book Antiqua" panose="02040602050305030304" pitchFamily="18" charset="0"/>
              </a:rPr>
              <a:t>compute the average daily total revenue.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" y="3661630"/>
            <a:ext cx="9206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Alternatively, Product </a:t>
            </a:r>
            <a:r>
              <a:rPr lang="en-US" sz="2400" dirty="0">
                <a:latin typeface="Book Antiqua" panose="02040602050305030304" pitchFamily="18" charset="0"/>
              </a:rPr>
              <a:t>price is $</a:t>
            </a:r>
            <a:r>
              <a:rPr lang="en-US" sz="2400" dirty="0" smtClean="0">
                <a:latin typeface="Book Antiqua" panose="02040602050305030304" pitchFamily="18" charset="0"/>
              </a:rPr>
              <a:t>105, </a:t>
            </a:r>
            <a:r>
              <a:rPr lang="en-US" sz="2400" dirty="0">
                <a:latin typeface="Book Antiqua" panose="02040602050305030304" pitchFamily="18" charset="0"/>
              </a:rPr>
              <a:t>probability of sales is </a:t>
            </a:r>
            <a:r>
              <a:rPr lang="en-US" sz="2400" dirty="0" smtClean="0">
                <a:latin typeface="Book Antiqua" panose="02040602050305030304" pitchFamily="18" charset="0"/>
              </a:rPr>
              <a:t>0.4. Therefore, expected revenue is 0.4(105)=  $42 </a:t>
            </a:r>
            <a:r>
              <a:rPr lang="en-US" sz="2400" dirty="0">
                <a:latin typeface="Book Antiqua" panose="02040602050305030304" pitchFamily="18" charset="0"/>
              </a:rPr>
              <a:t>per </a:t>
            </a:r>
            <a:r>
              <a:rPr lang="en-US" sz="2400" dirty="0" smtClean="0">
                <a:latin typeface="Book Antiqua" panose="02040602050305030304" pitchFamily="18" charset="0"/>
              </a:rPr>
              <a:t> visitor.  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24600" y="2349731"/>
            <a:ext cx="914400" cy="807352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0800" y="5062572"/>
            <a:ext cx="914400" cy="804828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1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Sourcing Game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816864"/>
            <a:ext cx="9067800" cy="56601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2400" kern="0" dirty="0" smtClean="0">
                <a:latin typeface="Book Antiqua" panose="02040602050305030304" pitchFamily="18" charset="0"/>
              </a:rPr>
              <a:t>A Generic  Product H+ in all Worlds. A Proprietary Product Specific to Each World, Produced in a Single World, Demand in All Words.</a:t>
            </a:r>
          </a:p>
          <a:p>
            <a:r>
              <a:rPr lang="en-US" sz="2400" dirty="0" smtClean="0">
                <a:latin typeface="Book Antiqua" panose="02040602050305030304" pitchFamily="18" charset="0"/>
              </a:rPr>
              <a:t>Statistics and Business Economics Review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Demand Curve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Linear Cost Curve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From Linear Demand Curve to  Uniform Distribution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From Uniform Distribution to Binomial Distributions</a:t>
            </a:r>
          </a:p>
          <a:p>
            <a:pPr lvl="1"/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</a:rPr>
              <a:t>From Binomial to Normal Distribution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Y=X1+X2 vs Y=2X</a:t>
            </a:r>
            <a:endParaRPr lang="en-US" sz="2000" dirty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Negotiate </a:t>
            </a:r>
            <a:r>
              <a:rPr lang="en-US" sz="2400" dirty="0">
                <a:latin typeface="Book Antiqua" panose="02040602050305030304" pitchFamily="18" charset="0"/>
              </a:rPr>
              <a:t>and execute purchasing agreements that address: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Collaboration in SC. Supplier to Distributor</a:t>
            </a:r>
            <a:endParaRPr lang="en-US" sz="2000" dirty="0">
              <a:latin typeface="Book Antiqua" panose="02040602050305030304" pitchFamily="18" charset="0"/>
            </a:endParaRPr>
          </a:p>
          <a:p>
            <a:pPr lvl="1"/>
            <a:r>
              <a:rPr lang="en-US" sz="2000" dirty="0">
                <a:latin typeface="Book Antiqua" panose="02040602050305030304" pitchFamily="18" charset="0"/>
              </a:rPr>
              <a:t>Risk sharing</a:t>
            </a:r>
          </a:p>
          <a:p>
            <a:pPr lvl="1"/>
            <a:r>
              <a:rPr lang="en-US" sz="2000" dirty="0">
                <a:latin typeface="Book Antiqua" panose="02040602050305030304" pitchFamily="18" charset="0"/>
              </a:rPr>
              <a:t>Working capital management</a:t>
            </a:r>
          </a:p>
          <a:p>
            <a:pPr marL="173038" indent="-173038">
              <a:buFont typeface="Wingdings" pitchFamily="2" charset="2"/>
              <a:buNone/>
            </a:pPr>
            <a:endParaRPr lang="en-US" sz="2300" kern="0" dirty="0" smtClean="0">
              <a:latin typeface="Book Antiqua" panose="02040602050305030304" pitchFamily="18" charset="0"/>
            </a:endParaRPr>
          </a:p>
          <a:p>
            <a:pPr marL="173038" indent="-173038">
              <a:buFont typeface="Wingdings" pitchFamily="2" charset="2"/>
              <a:buNone/>
            </a:pPr>
            <a:endParaRPr lang="en-US" sz="2300" kern="0" dirty="0"/>
          </a:p>
        </p:txBody>
      </p:sp>
    </p:spTree>
    <p:extLst>
      <p:ext uri="{BB962C8B-B14F-4D97-AF65-F5344CB8AC3E}">
        <p14:creationId xmlns:p14="http://schemas.microsoft.com/office/powerpoint/2010/main" val="325174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850392"/>
            <a:ext cx="9144001" cy="164352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kern="1200" dirty="0">
                <a:latin typeface="Book Antiqua" pitchFamily="18" charset="0"/>
                <a:cs typeface="Book Antiqua" pitchFamily="18" charset="0"/>
              </a:rPr>
              <a:t>5</a:t>
            </a:r>
            <a:r>
              <a:rPr lang="en-US" sz="2400" kern="1200" dirty="0" smtClean="0">
                <a:latin typeface="Book Antiqua" pitchFamily="18" charset="0"/>
                <a:cs typeface="Book Antiqua" pitchFamily="18" charset="0"/>
              </a:rPr>
              <a:t>. </a:t>
            </a:r>
            <a:r>
              <a:rPr lang="en-US" sz="2400" kern="1200" dirty="0">
                <a:latin typeface="Book Antiqua" pitchFamily="18" charset="0"/>
                <a:cs typeface="Book Antiqua" pitchFamily="18" charset="0"/>
              </a:rPr>
              <a:t>Given the above price, compute the standard deviation of the number of units sold per day. </a:t>
            </a:r>
          </a:p>
          <a:p>
            <a:pPr marL="0" indent="0">
              <a:buNone/>
            </a:pPr>
            <a:r>
              <a:rPr lang="en-US" sz="2400" kern="1200" dirty="0" smtClean="0">
                <a:latin typeface="Book Antiqua" pitchFamily="18" charset="0"/>
                <a:cs typeface="Book Antiqua" pitchFamily="18" charset="0"/>
              </a:rPr>
              <a:t>Linear Demand Curve </a:t>
            </a:r>
            <a:r>
              <a:rPr lang="en-US" sz="2400" kern="1200" dirty="0" smtClean="0">
                <a:latin typeface="Book Antiqua" pitchFamily="18" charset="0"/>
                <a:cs typeface="Book Antiqua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smtClean="0">
                <a:latin typeface="Book Antiqua" pitchFamily="18" charset="0"/>
                <a:cs typeface="Book Antiqua" pitchFamily="18" charset="0"/>
              </a:rPr>
              <a:t>Uniform Distribution </a:t>
            </a:r>
            <a:r>
              <a:rPr lang="en-US" sz="2400" kern="1200" dirty="0" smtClean="0">
                <a:latin typeface="Book Antiqua" pitchFamily="18" charset="0"/>
                <a:cs typeface="Book Antiqua" pitchFamily="18" charset="0"/>
                <a:sym typeface="Wingdings" panose="05000000000000000000" pitchFamily="2" charset="2"/>
              </a:rPr>
              <a:t> Set Price  Binomial Distribution.</a:t>
            </a:r>
            <a:r>
              <a:rPr lang="en-US" sz="2400" kern="1200" dirty="0" smtClean="0">
                <a:latin typeface="Book Antiqua" pitchFamily="18" charset="0"/>
                <a:cs typeface="Book Antiqua" pitchFamily="18" charset="0"/>
              </a:rPr>
              <a:t> </a:t>
            </a:r>
            <a:endParaRPr lang="en-US" sz="2400" kern="1200" dirty="0">
              <a:latin typeface="Book Antiqua" pitchFamily="18" charset="0"/>
              <a:cs typeface="Book Antiqua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76201" y="2755392"/>
            <a:ext cx="6477000" cy="18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>
                <a:sym typeface="Symbol" panose="05050102010706020507" pitchFamily="18" charset="2"/>
              </a:rPr>
              <a:t></a:t>
            </a:r>
            <a:r>
              <a:rPr lang="en-US" kern="0" dirty="0" smtClean="0"/>
              <a:t>= np =70(0.4) = 28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>
                <a:sym typeface="Symbol" panose="05050102010706020507" pitchFamily="18" charset="2"/>
              </a:rPr>
              <a:t> = </a:t>
            </a:r>
            <a:r>
              <a:rPr lang="en-US" kern="0" dirty="0" smtClean="0"/>
              <a:t> SQRT(np(1-p)) </a:t>
            </a:r>
            <a:r>
              <a:rPr lang="en-US" kern="0" dirty="0" smtClean="0">
                <a:sym typeface="Symbol" panose="05050102010706020507" pitchFamily="18" charset="2"/>
              </a:rPr>
              <a:t>= 4.1</a:t>
            </a: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Daily Demand  ~N(28, 4.1)</a:t>
            </a:r>
            <a:endParaRPr lang="en-US" kern="0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8288" y="5943600"/>
            <a:ext cx="384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Two Other Example </a:t>
            </a:r>
            <a:r>
              <a:rPr lang="en-US" dirty="0">
                <a:hlinkClick r:id="rId4" action="ppaction://hlinksldjump"/>
              </a:rPr>
              <a:t>I</a:t>
            </a:r>
            <a:r>
              <a:rPr lang="en-US" dirty="0" smtClean="0">
                <a:hlinkClick r:id="rId4" action="ppaction://hlinksldjump"/>
              </a:rPr>
              <a:t>f you Wish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663696"/>
            <a:ext cx="3970690" cy="2576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52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 26 Instances on CANVAS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001000" cy="55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9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0163" y="838200"/>
            <a:ext cx="91138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2200" kern="0" dirty="0"/>
              <a:t>G</a:t>
            </a:r>
            <a:r>
              <a:rPr lang="en-US" sz="2200" kern="0" dirty="0" smtClean="0"/>
              <a:t>iven a daily demand of U</a:t>
            </a:r>
            <a:r>
              <a:rPr lang="en-US" sz="2200" kern="0" dirty="0"/>
              <a:t>~(0, 175</a:t>
            </a:r>
            <a:r>
              <a:rPr lang="en-US" sz="2200" kern="0" dirty="0" smtClean="0"/>
              <a:t>), and n= 70 visitors.  </a:t>
            </a:r>
            <a:endParaRPr lang="en-US" sz="2200" kern="0" dirty="0"/>
          </a:p>
          <a:p>
            <a:pPr marL="0" indent="0">
              <a:buNone/>
            </a:pPr>
            <a:r>
              <a:rPr lang="en-US" sz="2200" kern="0" dirty="0"/>
              <a:t>1. Compute the price </a:t>
            </a:r>
            <a:r>
              <a:rPr lang="en-US" sz="2200" kern="0" dirty="0" smtClean="0"/>
              <a:t>(and the associated quantity) that </a:t>
            </a:r>
            <a:r>
              <a:rPr lang="en-US" sz="2200" kern="0" dirty="0"/>
              <a:t>maximizes the total revenue. </a:t>
            </a:r>
            <a:r>
              <a:rPr lang="en-US" sz="2200" kern="0" dirty="0" smtClean="0"/>
              <a:t> </a:t>
            </a:r>
            <a:r>
              <a:rPr lang="en-US" sz="2200" kern="0" dirty="0"/>
              <a:t>Compute the maximum total revenue per day. </a:t>
            </a:r>
          </a:p>
          <a:p>
            <a:pPr marL="0" indent="0">
              <a:buNone/>
            </a:pPr>
            <a:r>
              <a:rPr lang="en-US" sz="2200" kern="0" dirty="0"/>
              <a:t>2</a:t>
            </a:r>
            <a:r>
              <a:rPr lang="en-US" sz="2200" kern="0" dirty="0" smtClean="0"/>
              <a:t>. Given F=$1200 and V= </a:t>
            </a:r>
            <a:r>
              <a:rPr lang="en-US" sz="2200" kern="0" dirty="0"/>
              <a:t>$</a:t>
            </a:r>
            <a:r>
              <a:rPr lang="en-US" sz="2200" kern="0" dirty="0" smtClean="0"/>
              <a:t>16. </a:t>
            </a:r>
            <a:r>
              <a:rPr lang="en-US" sz="2200" kern="0" dirty="0"/>
              <a:t>Compute the price that maximizes the total profit. </a:t>
            </a:r>
          </a:p>
          <a:p>
            <a:pPr marL="0" indent="0">
              <a:buNone/>
            </a:pPr>
            <a:r>
              <a:rPr lang="en-US" sz="2200" kern="0" dirty="0"/>
              <a:t>3</a:t>
            </a:r>
            <a:r>
              <a:rPr lang="en-US" sz="2200" kern="0" dirty="0" smtClean="0"/>
              <a:t>. </a:t>
            </a:r>
            <a:r>
              <a:rPr lang="en-US" sz="2200" kern="0" dirty="0"/>
              <a:t>How many units are sold per day at the </a:t>
            </a:r>
            <a:r>
              <a:rPr lang="en-US" sz="2200" kern="0" dirty="0" smtClean="0"/>
              <a:t>price </a:t>
            </a:r>
            <a:r>
              <a:rPr lang="en-US" sz="2200" kern="0" dirty="0"/>
              <a:t>that maximizes the total </a:t>
            </a:r>
            <a:r>
              <a:rPr lang="en-US" sz="2200" kern="0" dirty="0" smtClean="0"/>
              <a:t>profit. Compute </a:t>
            </a:r>
            <a:r>
              <a:rPr lang="en-US" sz="2200" kern="0" dirty="0"/>
              <a:t>the maximum total profit per day. </a:t>
            </a:r>
          </a:p>
          <a:p>
            <a:pPr marL="0" indent="0">
              <a:buNone/>
            </a:pPr>
            <a:r>
              <a:rPr lang="en-US" sz="2200" kern="0" dirty="0"/>
              <a:t>4</a:t>
            </a:r>
            <a:r>
              <a:rPr lang="en-US" sz="2200" kern="0" dirty="0" smtClean="0"/>
              <a:t>. </a:t>
            </a:r>
            <a:r>
              <a:rPr lang="en-US" sz="2200" kern="0" dirty="0"/>
              <a:t>C</a:t>
            </a:r>
            <a:r>
              <a:rPr lang="en-US" sz="2200" kern="0" dirty="0" smtClean="0"/>
              <a:t>ompute </a:t>
            </a:r>
            <a:r>
              <a:rPr lang="en-US" sz="2200" kern="0" dirty="0"/>
              <a:t>the Variance of the daily sales. </a:t>
            </a:r>
          </a:p>
          <a:p>
            <a:pPr marL="0" indent="0">
              <a:buNone/>
            </a:pPr>
            <a:r>
              <a:rPr lang="en-US" sz="2200" kern="0" dirty="0"/>
              <a:t>5</a:t>
            </a:r>
            <a:r>
              <a:rPr lang="en-US" sz="2200" kern="0" dirty="0" smtClean="0"/>
              <a:t>. </a:t>
            </a:r>
            <a:r>
              <a:rPr lang="en-US" sz="2200" kern="0" dirty="0"/>
              <a:t>Given </a:t>
            </a:r>
            <a:r>
              <a:rPr lang="en-US" sz="2200" kern="0" dirty="0" smtClean="0"/>
              <a:t>an </a:t>
            </a:r>
            <a:r>
              <a:rPr lang="en-US" sz="2200" kern="0" dirty="0"/>
              <a:t>ordering lead time is 4 days. Compute the Variance of the lead time demand. </a:t>
            </a:r>
          </a:p>
          <a:p>
            <a:pPr marL="0" indent="0">
              <a:buNone/>
            </a:pPr>
            <a:r>
              <a:rPr lang="en-US" sz="2200" kern="0" dirty="0"/>
              <a:t>6</a:t>
            </a:r>
            <a:r>
              <a:rPr lang="en-US" sz="2200" kern="0" dirty="0" smtClean="0"/>
              <a:t>. </a:t>
            </a:r>
            <a:r>
              <a:rPr lang="en-US" sz="2200" kern="0" dirty="0"/>
              <a:t>Compute the re-order point. Service level is 90%. </a:t>
            </a:r>
            <a:r>
              <a:rPr lang="en-US" sz="2200" kern="0" dirty="0" smtClean="0"/>
              <a:t>Compute </a:t>
            </a:r>
            <a:r>
              <a:rPr lang="en-US" sz="2200" kern="0" dirty="0"/>
              <a:t>the safety stock. </a:t>
            </a:r>
          </a:p>
          <a:p>
            <a:pPr marL="0" indent="0">
              <a:buNone/>
            </a:pPr>
            <a:endParaRPr lang="en-US" sz="1900" kern="0" dirty="0"/>
          </a:p>
        </p:txBody>
      </p:sp>
    </p:spTree>
    <p:extLst>
      <p:ext uri="{BB962C8B-B14F-4D97-AF65-F5344CB8AC3E}">
        <p14:creationId xmlns:p14="http://schemas.microsoft.com/office/powerpoint/2010/main" val="86578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Problem 4. Lecture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3950"/>
            <a:ext cx="866504" cy="72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0" y="6047232"/>
            <a:ext cx="3856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5"/>
              </a:rPr>
              <a:t>https://youtu.be/4S6VMufq_Ok</a:t>
            </a:r>
            <a:endParaRPr lang="en-US" dirty="0"/>
          </a:p>
        </p:txBody>
      </p:sp>
      <p:pic>
        <p:nvPicPr>
          <p:cNvPr id="2" name="4S6VMufq_O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865632"/>
            <a:ext cx="9055982" cy="50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4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6096" y="762000"/>
            <a:ext cx="9150096" cy="7071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1. U~(0, 175), n = 70 per day. </a:t>
            </a:r>
            <a:r>
              <a:rPr lang="en-US" sz="2400" dirty="0" smtClean="0">
                <a:latin typeface="Book Antiqua" panose="02040602050305030304" pitchFamily="18" charset="0"/>
              </a:rPr>
              <a:t>Compute </a:t>
            </a:r>
            <a:r>
              <a:rPr lang="en-US" sz="2400" dirty="0">
                <a:latin typeface="Book Antiqua" panose="02040602050305030304" pitchFamily="18" charset="0"/>
              </a:rPr>
              <a:t>the price that maximizes the total revenue.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-3048" y="2590800"/>
            <a:ext cx="9144000" cy="339010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2400" kern="0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latin typeface="Book Antiqua" panose="02040602050305030304" pitchFamily="18" charset="0"/>
              </a:rPr>
              <a:t>TR = X*</a:t>
            </a:r>
            <a:r>
              <a:rPr lang="en-US" sz="2400" kern="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70*(</a:t>
            </a:r>
            <a:r>
              <a:rPr lang="en-US" sz="2400" kern="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(1-X/175)</a:t>
            </a:r>
            <a:r>
              <a:rPr lang="en-US" sz="2400" kern="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Solver: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Maximize TR by changing Price</a:t>
            </a:r>
            <a:endParaRPr lang="en-US" sz="2400" kern="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27368" y="1582634"/>
            <a:ext cx="9345232" cy="13167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latin typeface="Book Antiqua" panose="02040602050305030304" pitchFamily="18" charset="0"/>
              </a:rPr>
              <a:t>Price =X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latin typeface="Book Antiqua" panose="02040602050305030304" pitchFamily="18" charset="0"/>
              </a:rPr>
              <a:t>Probability of sales = </a:t>
            </a:r>
            <a:r>
              <a:rPr lang="en-US" sz="2400" kern="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(175-P)/175 = 1-X/175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latin typeface="Book Antiqua" panose="02040602050305030304" pitchFamily="18" charset="0"/>
              </a:rPr>
              <a:t>Number of units sold = </a:t>
            </a:r>
            <a:r>
              <a:rPr lang="en-US" sz="2400" kern="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70*(</a:t>
            </a:r>
            <a:r>
              <a:rPr lang="en-US" sz="2400" kern="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(1-X/175)</a:t>
            </a:r>
            <a:r>
              <a:rPr lang="en-US" sz="2400" kern="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08195" y="4142962"/>
            <a:ext cx="4505325" cy="2305050"/>
            <a:chOff x="76200" y="2145792"/>
            <a:chExt cx="4505325" cy="230505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2145792"/>
              <a:ext cx="4505325" cy="23050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2499" y="2842547"/>
              <a:ext cx="376418" cy="184117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195" y="2911570"/>
            <a:ext cx="4400550" cy="12192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4946523" y="3195034"/>
            <a:ext cx="4114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240569"/>
              </p:ext>
            </p:extLst>
          </p:nvPr>
        </p:nvGraphicFramePr>
        <p:xfrm>
          <a:off x="4937379" y="3185890"/>
          <a:ext cx="4071366" cy="92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Worksheet" r:id="rId7" imgW="3246333" imgH="746603" progId="Excel.Sheet.12">
                  <p:embed/>
                </p:oleObj>
              </mc:Choice>
              <mc:Fallback>
                <p:oleObj name="Worksheet" r:id="rId7" imgW="3246333" imgH="746603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7379" y="3185890"/>
                        <a:ext cx="4071366" cy="923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 flipH="1" flipV="1">
            <a:off x="5970270" y="5438362"/>
            <a:ext cx="838200" cy="2926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7351395" y="3185890"/>
            <a:ext cx="779516" cy="923544"/>
            <a:chOff x="5505460" y="1412748"/>
            <a:chExt cx="779516" cy="1002792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513070" y="1466088"/>
              <a:ext cx="771906" cy="9494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/>
            </p:nvPr>
          </p:nvGraphicFramePr>
          <p:xfrm>
            <a:off x="5505460" y="1412748"/>
            <a:ext cx="779516" cy="10027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1" name="Worksheet" r:id="rId9" imgW="617114" imgH="746603" progId="Excel.Sheet.12">
                    <p:embed/>
                  </p:oleObj>
                </mc:Choice>
                <mc:Fallback>
                  <p:oleObj name="Worksheet" r:id="rId9" imgW="617114" imgH="746603" progId="Excel.Sheet.12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505460" y="1412748"/>
                          <a:ext cx="779516" cy="10027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2" name="Straight Arrow Connector 41"/>
          <p:cNvCxnSpPr>
            <a:endCxn id="41" idx="2"/>
          </p:cNvCxnSpPr>
          <p:nvPr/>
        </p:nvCxnSpPr>
        <p:spPr bwMode="auto">
          <a:xfrm flipH="1" flipV="1">
            <a:off x="7741153" y="4109434"/>
            <a:ext cx="524642" cy="707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5020437" y="3444970"/>
            <a:ext cx="2330958" cy="2438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3933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68680"/>
            <a:ext cx="9144000" cy="27127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2</a:t>
            </a:r>
            <a:r>
              <a:rPr lang="en-US" sz="2400" dirty="0">
                <a:latin typeface="Book Antiqua" panose="02040602050305030304" pitchFamily="18" charset="0"/>
              </a:rPr>
              <a:t>. How many units are sold at the price that maximizes the total revenue?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Probability of Sales is 50%. There are 70 customers. 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0.5(70)=35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3</a:t>
            </a:r>
            <a:r>
              <a:rPr lang="en-US" sz="2400" dirty="0">
                <a:latin typeface="Book Antiqua" panose="02040602050305030304" pitchFamily="18" charset="0"/>
              </a:rPr>
              <a:t>. Compute the maximum total revenue per day.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=35*87.5 = 3,062.5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181600" y="3352800"/>
          <a:ext cx="35433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Worksheet" r:id="rId4" imgW="2952801" imgH="2314575" progId="Excel.Sheet.12">
                  <p:embed/>
                </p:oleObj>
              </mc:Choice>
              <mc:Fallback>
                <p:oleObj name="Worksheet" r:id="rId4" imgW="2952801" imgH="2314575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1600" y="3352800"/>
                        <a:ext cx="3543300" cy="277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76200" y="3810000"/>
            <a:ext cx="4800600" cy="25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4. Compute the price that maximizes the total profit. Solver maximize Profit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6569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68680"/>
            <a:ext cx="9144000" cy="12649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5</a:t>
            </a:r>
            <a:r>
              <a:rPr lang="en-US" sz="2400" dirty="0">
                <a:latin typeface="Book Antiqua" panose="02040602050305030304" pitchFamily="18" charset="0"/>
              </a:rPr>
              <a:t>. How many units are sold per day at the price that maximizes the total profit? 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0.45428571(70) = 31.8 </a:t>
            </a:r>
            <a:r>
              <a:rPr lang="en-US" sz="2400" dirty="0">
                <a:latin typeface="Book Antiqua" panose="02040602050305030304" pitchFamily="18" charset="0"/>
              </a:rPr>
              <a:t>units.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2209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6. Compute the maximum total profit per day. </a:t>
            </a:r>
          </a:p>
          <a:p>
            <a:pPr marL="0" indent="0">
              <a:buNone/>
            </a:pPr>
            <a:r>
              <a:rPr lang="en-US" dirty="0"/>
              <a:t> 31.8 </a:t>
            </a:r>
            <a:r>
              <a:rPr lang="en-US" dirty="0" smtClean="0"/>
              <a:t>(95.5) = </a:t>
            </a:r>
            <a:r>
              <a:rPr lang="en-US" kern="0" dirty="0" smtClean="0"/>
              <a:t>$1,328.1. </a:t>
            </a:r>
          </a:p>
          <a:p>
            <a:pPr marL="0" indent="0">
              <a:buNone/>
            </a:pPr>
            <a:r>
              <a:rPr lang="en-US" dirty="0" smtClean="0"/>
              <a:t>0.45428571(95.5)(70) = </a:t>
            </a:r>
            <a:r>
              <a:rPr lang="en-US" kern="0" dirty="0"/>
              <a:t>$1,328.1</a:t>
            </a:r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37338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7. Given the price that maximizes the total profit, compute the standard deviation of the daily sales.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</a:pPr>
            <a:r>
              <a:rPr lang="en-US" kern="0" dirty="0" smtClean="0"/>
              <a:t>n=70, P=95.5, Pmax= 175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kern="0" dirty="0" smtClean="0"/>
              <a:t>Probability of sales = </a:t>
            </a:r>
            <a:r>
              <a:rPr lang="en-US" dirty="0" smtClean="0"/>
              <a:t>0.454</a:t>
            </a:r>
            <a:r>
              <a:rPr lang="en-US" kern="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kern="0" dirty="0" smtClean="0">
                <a:sym typeface="Symbol" panose="05050102010706020507" pitchFamily="18" charset="2"/>
              </a:rPr>
              <a:t></a:t>
            </a:r>
            <a:r>
              <a:rPr lang="en-US" kern="0" baseline="-25000" dirty="0" smtClean="0"/>
              <a:t>R</a:t>
            </a:r>
            <a:r>
              <a:rPr lang="en-US" kern="0" dirty="0" smtClean="0">
                <a:sym typeface="Symbol" panose="05050102010706020507" pitchFamily="18" charset="2"/>
              </a:rPr>
              <a:t> =SQRT(np(1-p) = SQRT(</a:t>
            </a:r>
            <a:r>
              <a:rPr lang="en-US" kern="0" dirty="0" smtClean="0"/>
              <a:t>70(0.454)(1-0.454) =  </a:t>
            </a:r>
            <a:r>
              <a:rPr lang="en-US" dirty="0" smtClean="0"/>
              <a:t>4.166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8947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143" y="762000"/>
            <a:ext cx="9153144" cy="947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8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</a:rPr>
              <a:t>Compute </a:t>
            </a:r>
            <a:r>
              <a:rPr lang="en-US" sz="2400" dirty="0">
                <a:latin typeface="Book Antiqua" panose="02040602050305030304" pitchFamily="18" charset="0"/>
              </a:rPr>
              <a:t>the Variance of the lead time demand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3" y="1235586"/>
            <a:ext cx="76565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VAR</a:t>
            </a:r>
            <a:r>
              <a:rPr lang="en-US" sz="2400" kern="0" baseline="-2500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LTD  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= </a:t>
            </a:r>
            <a:r>
              <a:rPr lang="en-US" sz="2400" dirty="0" smtClean="0">
                <a:latin typeface="Book Antiqua" panose="02040602050305030304" pitchFamily="18" charset="0"/>
              </a:rPr>
              <a:t>L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*VAR</a:t>
            </a:r>
            <a:r>
              <a:rPr lang="en-US" sz="2400" kern="0" baseline="-25000" dirty="0" smtClean="0">
                <a:latin typeface="Book Antiqua" panose="02040602050305030304" pitchFamily="18" charset="0"/>
              </a:rPr>
              <a:t>R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 = 4</a:t>
            </a:r>
            <a:r>
              <a:rPr lang="en-US" sz="2400" kern="0" dirty="0" smtClean="0">
                <a:latin typeface="Book Antiqua" panose="02040602050305030304" pitchFamily="18" charset="0"/>
              </a:rPr>
              <a:t>* 17.3537  = 69.415</a:t>
            </a:r>
            <a:endParaRPr lang="en-US" sz="2400" kern="0" dirty="0" smtClean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</a:t>
            </a:r>
            <a:r>
              <a:rPr lang="en-US" sz="2400" kern="0" baseline="-2500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LTD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 = </a:t>
            </a:r>
            <a:r>
              <a:rPr lang="en-US" sz="2400" kern="0" dirty="0">
                <a:latin typeface="Book Antiqua" panose="02040602050305030304" pitchFamily="18" charset="0"/>
                <a:sym typeface="Symbol" panose="05050102010706020507" pitchFamily="18" charset="2"/>
              </a:rPr>
              <a:t>SQRT(L) 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</a:t>
            </a:r>
            <a:r>
              <a:rPr lang="en-US" sz="2400" kern="0" baseline="-25000" dirty="0">
                <a:latin typeface="Book Antiqua" panose="02040602050305030304" pitchFamily="18" charset="0"/>
                <a:sym typeface="Symbol" panose="05050102010706020507" pitchFamily="18" charset="2"/>
              </a:rPr>
              <a:t>R</a:t>
            </a:r>
            <a:r>
              <a:rPr lang="en-US" sz="2400" kern="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 = SQRT(4)* </a:t>
            </a:r>
            <a:r>
              <a:rPr lang="en-US" sz="2400" kern="0" dirty="0" smtClean="0">
                <a:latin typeface="Book Antiqua" panose="02040602050305030304" pitchFamily="18" charset="0"/>
              </a:rPr>
              <a:t>4.166</a:t>
            </a:r>
            <a:r>
              <a:rPr lang="en-US" sz="2400" dirty="0" smtClean="0"/>
              <a:t> </a:t>
            </a:r>
            <a:r>
              <a:rPr lang="en-US" sz="2400" kern="0" dirty="0" smtClean="0">
                <a:latin typeface="Book Antiqua" panose="02040602050305030304" pitchFamily="18" charset="0"/>
              </a:rPr>
              <a:t>= 8.33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724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133758"/>
              </p:ext>
            </p:extLst>
          </p:nvPr>
        </p:nvGraphicFramePr>
        <p:xfrm>
          <a:off x="163925" y="1219200"/>
          <a:ext cx="89800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Worksheet" r:id="rId6" imgW="9153569" imgH="3057466" progId="Excel.Sheet.12">
                  <p:embed/>
                </p:oleObj>
              </mc:Choice>
              <mc:Fallback>
                <p:oleObj name="Worksheet" r:id="rId6" imgW="9153569" imgH="3057466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925" y="1219200"/>
                        <a:ext cx="89800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9"/>
            <a:ext cx="9324528" cy="673100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 smtClean="0">
                <a:ea typeface="ＭＳ Ｐゴシック" charset="-128"/>
                <a:cs typeface="+mn-cs"/>
              </a:rPr>
              <a:t>R Variable vs L Variable </a:t>
            </a:r>
            <a:endParaRPr lang="en-US" kern="1200" dirty="0"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559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9"/>
            <a:ext cx="9324528" cy="673100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 smtClean="0">
                <a:ea typeface="ＭＳ Ｐゴシック" charset="-128"/>
                <a:cs typeface="+mn-cs"/>
              </a:rPr>
              <a:t>Normal </a:t>
            </a:r>
            <a:r>
              <a:rPr lang="en-US" kern="1200" dirty="0">
                <a:ea typeface="ＭＳ Ｐゴシック" charset="-128"/>
                <a:cs typeface="+mn-cs"/>
              </a:rPr>
              <a:t>Probability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" y="860850"/>
            <a:ext cx="3455794" cy="1880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810256"/>
            <a:ext cx="3362174" cy="182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673767"/>
            <a:ext cx="3352800" cy="18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10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9157B6-1CD2-4C63-88E5-0369800CC439}"/>
              </a:ext>
            </a:extLst>
          </p:cNvPr>
          <p:cNvSpPr txBox="1">
            <a:spLocks/>
          </p:cNvSpPr>
          <p:nvPr/>
        </p:nvSpPr>
        <p:spPr>
          <a:xfrm>
            <a:off x="0" y="64294"/>
            <a:ext cx="9109299" cy="814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Impac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C00000"/>
                </a:solidFill>
                <a:ea typeface="ＭＳ Ｐゴシック" pitchFamily="-65" charset="-128"/>
                <a:cs typeface="Impact" pitchFamily="34" charset="0"/>
              </a:rPr>
              <a:t>From Predictive to Associative Regression</a:t>
            </a:r>
            <a:endParaRPr lang="en-US" sz="3600" dirty="0">
              <a:solidFill>
                <a:srgbClr val="C00000"/>
              </a:solidFill>
              <a:ea typeface="ＭＳ Ｐゴシック" pitchFamily="-65" charset="-128"/>
              <a:cs typeface="Impac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850" y="3759391"/>
            <a:ext cx="3929728" cy="2612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28" y="3772093"/>
            <a:ext cx="4036585" cy="2612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850" y="838200"/>
            <a:ext cx="3929728" cy="2735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23" y="838200"/>
            <a:ext cx="4030489" cy="2778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8924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7" y="1066800"/>
            <a:ext cx="4117474" cy="2584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6800"/>
            <a:ext cx="4117474" cy="2584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23819"/>
            <a:ext cx="9324528" cy="673100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pPr eaLnBrk="0" hangingPunct="0"/>
            <a:r>
              <a:rPr lang="en-US" dirty="0" smtClean="0">
                <a:ea typeface="ＭＳ Ｐゴシック" charset="-128"/>
                <a:cs typeface="+mn-cs"/>
              </a:rPr>
              <a:t>More Than 50% Service Level</a:t>
            </a:r>
            <a:endParaRPr lang="en-US" kern="1200" dirty="0"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0893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68680"/>
            <a:ext cx="91440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9</a:t>
            </a:r>
            <a:r>
              <a:rPr lang="en-US" sz="2400" dirty="0">
                <a:latin typeface="Book Antiqua" panose="02040602050305030304" pitchFamily="18" charset="0"/>
              </a:rPr>
              <a:t>. Compute the re-order point. Service level is </a:t>
            </a:r>
            <a:r>
              <a:rPr lang="en-US" sz="2400" dirty="0" smtClean="0">
                <a:latin typeface="Book Antiqua" panose="02040602050305030304" pitchFamily="18" charset="0"/>
              </a:rPr>
              <a:t>90%.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R~N[np,np(1-p)]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R~N(31.8, </a:t>
            </a:r>
            <a:r>
              <a:rPr lang="en-US" sz="240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4.17</a:t>
            </a:r>
            <a:r>
              <a:rPr lang="en-US" sz="2400" dirty="0" smtClean="0">
                <a:latin typeface="Book Antiqua" panose="02040602050305030304" pitchFamily="18" charset="0"/>
              </a:rPr>
              <a:t>) 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LTD = LR= 4(31.8) = 127.2</a:t>
            </a: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latin typeface="Book Antiqua" panose="02040602050305030304" pitchFamily="18" charset="0"/>
                <a:sym typeface="Symbol" panose="05050102010706020507" pitchFamily="18" charset="2"/>
              </a:rPr>
              <a:t>LTD</a:t>
            </a:r>
            <a:r>
              <a:rPr 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=</a:t>
            </a:r>
            <a:r>
              <a:rPr lang="en-US" sz="2400" dirty="0">
                <a:latin typeface="Book Antiqua" panose="02040602050305030304" pitchFamily="18" charset="0"/>
              </a:rPr>
              <a:t>SQRT(L)*</a:t>
            </a:r>
            <a:r>
              <a:rPr 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latin typeface="Book Antiqua" panose="02040602050305030304" pitchFamily="18" charset="0"/>
                <a:sym typeface="Symbol" panose="05050102010706020507" pitchFamily="18" charset="2"/>
              </a:rPr>
              <a:t>R </a:t>
            </a:r>
            <a:r>
              <a:rPr 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= SQRT(4)(4.17) = 8.33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LTD~N(127.2, </a:t>
            </a:r>
            <a:r>
              <a:rPr lang="en-US" sz="240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8.33</a:t>
            </a:r>
            <a:r>
              <a:rPr lang="en-US" sz="2400" dirty="0" smtClean="0">
                <a:latin typeface="Book Antiqua" panose="02040602050305030304" pitchFamily="18" charset="0"/>
              </a:rPr>
              <a:t>)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SL=0.9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=NORM.INV(0.9,127.2,8.33</a:t>
            </a:r>
            <a:r>
              <a:rPr lang="en-US" sz="2400" dirty="0">
                <a:latin typeface="Book Antiqua" panose="02040602050305030304" pitchFamily="18" charset="0"/>
              </a:rPr>
              <a:t>)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ROP =137.88</a:t>
            </a:r>
          </a:p>
          <a:p>
            <a:pPr marL="0" indent="0">
              <a:buNone/>
            </a:pPr>
            <a:endParaRPr lang="en-US" sz="2400" baseline="-25000" dirty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</a:rPr>
              <a:t>10. </a:t>
            </a:r>
            <a:r>
              <a:rPr lang="en-US" sz="2400" dirty="0">
                <a:latin typeface="Book Antiqua" panose="02040602050305030304" pitchFamily="18" charset="0"/>
              </a:rPr>
              <a:t>Compute the </a:t>
            </a:r>
            <a:r>
              <a:rPr lang="en-US" sz="2400" dirty="0" smtClean="0">
                <a:latin typeface="Book Antiqua" panose="02040602050305030304" pitchFamily="18" charset="0"/>
              </a:rPr>
              <a:t>safety stock. 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anose="02040602050305030304" pitchFamily="18" charset="0"/>
                <a:sym typeface="Symbol" panose="05050102010706020507" pitchFamily="18" charset="2"/>
              </a:rPr>
              <a:t>137.88-127.2 = </a:t>
            </a:r>
            <a:r>
              <a:rPr lang="en-US" sz="2400" dirty="0" smtClean="0">
                <a:latin typeface="Book Antiqua" panose="02040602050305030304" pitchFamily="18" charset="0"/>
              </a:rPr>
              <a:t>10.68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400" baseline="-25000" dirty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</a:t>
            </a:r>
            <a:endParaRPr lang="en-US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410200" y="6096000"/>
            <a:ext cx="361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" action="ppaction://noaction"/>
              </a:rPr>
              <a:t>T</a:t>
            </a:r>
            <a:r>
              <a:rPr lang="en-US" dirty="0" smtClean="0">
                <a:hlinkClick r:id="" action="ppaction://noaction"/>
              </a:rPr>
              <a:t>he Last Example if you Wish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91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 26 Instances on CANVAS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8011763" cy="5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1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32050"/>
              </p:ext>
            </p:extLst>
          </p:nvPr>
        </p:nvGraphicFramePr>
        <p:xfrm>
          <a:off x="152400" y="838200"/>
          <a:ext cx="8763000" cy="5333997"/>
        </p:xfrm>
        <a:graphic>
          <a:graphicData uri="http://schemas.openxmlformats.org/drawingml/2006/table">
            <a:tbl>
              <a:tblPr/>
              <a:tblGrid>
                <a:gridCol w="4041872">
                  <a:extLst>
                    <a:ext uri="{9D8B030D-6E8A-4147-A177-3AD203B41FA5}">
                      <a16:colId xmlns:a16="http://schemas.microsoft.com/office/drawing/2014/main" val="3285005367"/>
                    </a:ext>
                  </a:extLst>
                </a:gridCol>
                <a:gridCol w="1100287">
                  <a:extLst>
                    <a:ext uri="{9D8B030D-6E8A-4147-A177-3AD203B41FA5}">
                      <a16:colId xmlns:a16="http://schemas.microsoft.com/office/drawing/2014/main" val="3959475909"/>
                    </a:ext>
                  </a:extLst>
                </a:gridCol>
                <a:gridCol w="1263084">
                  <a:extLst>
                    <a:ext uri="{9D8B030D-6E8A-4147-A177-3AD203B41FA5}">
                      <a16:colId xmlns:a16="http://schemas.microsoft.com/office/drawing/2014/main" val="1449854105"/>
                    </a:ext>
                  </a:extLst>
                </a:gridCol>
                <a:gridCol w="1100287">
                  <a:extLst>
                    <a:ext uri="{9D8B030D-6E8A-4147-A177-3AD203B41FA5}">
                      <a16:colId xmlns:a16="http://schemas.microsoft.com/office/drawing/2014/main" val="1678120670"/>
                    </a:ext>
                  </a:extLst>
                </a:gridCol>
                <a:gridCol w="1257470">
                  <a:extLst>
                    <a:ext uri="{9D8B030D-6E8A-4147-A177-3AD203B41FA5}">
                      <a16:colId xmlns:a16="http://schemas.microsoft.com/office/drawing/2014/main" val="2921732354"/>
                    </a:ext>
                  </a:extLst>
                </a:gridCol>
              </a:tblGrid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827351"/>
                  </a:ext>
                </a:extLst>
              </a:tr>
              <a:tr h="628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Hormone plus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Circulation view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Motion 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Proteins view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10053"/>
                  </a:ext>
                </a:extLst>
              </a:tr>
              <a:tr h="314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PARAMETERS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692503"/>
                  </a:ext>
                </a:extLst>
              </a:tr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customers (n)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662913"/>
                  </a:ext>
                </a:extLst>
              </a:tr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willingness to pay (x-max)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01910"/>
                  </a:ext>
                </a:extLst>
              </a:tr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cost ( c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167361"/>
                  </a:ext>
                </a:extLst>
              </a:tr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 in days (W)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731328"/>
                  </a:ext>
                </a:extLst>
              </a:tr>
              <a:tr h="3141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CALCULATIONS AT OPTIMAL PRICE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12041"/>
                  </a:ext>
                </a:extLst>
              </a:tr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x' = (x-max + c) /2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281895"/>
                  </a:ext>
                </a:extLst>
              </a:tr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rate p' = (x-max - x')/x-max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774735"/>
                  </a:ext>
                </a:extLst>
              </a:tr>
              <a:tr h="29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demand mean D' = np'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205055"/>
                  </a:ext>
                </a:extLst>
              </a:tr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demand stddev s' = sqrt(np'(1-p'))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939096"/>
                  </a:ext>
                </a:extLst>
              </a:tr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Z-statistic for service level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94247"/>
                  </a:ext>
                </a:extLst>
              </a:tr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 ROP = WD' + Zs'(sqrt(W))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551119"/>
                  </a:ext>
                </a:extLst>
              </a:tr>
              <a:tr h="31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profit = D'(x' - 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83123"/>
                  </a:ext>
                </a:extLst>
              </a:tr>
              <a:tr h="329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 daily profit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26198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kern="0" dirty="0" smtClean="0"/>
              <a:t>Prameters: Sourcing Game I&amp;II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420148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1b</a:t>
            </a:r>
            <a:r>
              <a:rPr lang="en-US" dirty="0" smtClean="0"/>
              <a:t>. Lecture on the Next Problem.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401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youtu.be/o-6RWQy-mGM</a:t>
            </a:r>
            <a:endParaRPr lang="en-US" dirty="0" smtClean="0"/>
          </a:p>
        </p:txBody>
      </p:sp>
      <p:pic>
        <p:nvPicPr>
          <p:cNvPr id="2" name="o-6RWQy-mG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653" y="1447800"/>
            <a:ext cx="8805333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23950"/>
            <a:ext cx="866504" cy="7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0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9157B6-1CD2-4C63-88E5-0369800CC439}"/>
              </a:ext>
            </a:extLst>
          </p:cNvPr>
          <p:cNvSpPr txBox="1">
            <a:spLocks/>
          </p:cNvSpPr>
          <p:nvPr/>
        </p:nvSpPr>
        <p:spPr>
          <a:xfrm>
            <a:off x="0" y="64294"/>
            <a:ext cx="9109299" cy="814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Impac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C00000"/>
                </a:solidFill>
                <a:ea typeface="ＭＳ Ｐゴシック" pitchFamily="-65" charset="-128"/>
                <a:cs typeface="Impact" pitchFamily="34" charset="0"/>
              </a:rPr>
              <a:t>Non Linear TR, Linear TC, U, B, and N Distributions</a:t>
            </a:r>
            <a:endParaRPr lang="en-US" sz="3600" dirty="0">
              <a:solidFill>
                <a:srgbClr val="C00000"/>
              </a:solidFill>
              <a:ea typeface="ＭＳ Ｐゴシック" pitchFamily="-65" charset="-128"/>
              <a:cs typeface="Impac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4" y="1096933"/>
            <a:ext cx="3970690" cy="255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49" y="1096932"/>
            <a:ext cx="4423874" cy="2598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54" y="3836924"/>
            <a:ext cx="3970690" cy="2576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49" y="3836924"/>
            <a:ext cx="4423874" cy="2576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5020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9157B6-1CD2-4C63-88E5-0369800CC439}"/>
              </a:ext>
            </a:extLst>
          </p:cNvPr>
          <p:cNvSpPr txBox="1">
            <a:spLocks/>
          </p:cNvSpPr>
          <p:nvPr/>
        </p:nvSpPr>
        <p:spPr>
          <a:xfrm>
            <a:off x="0" y="64294"/>
            <a:ext cx="9109299" cy="814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Impac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C00000"/>
                </a:solidFill>
                <a:ea typeface="ＭＳ Ｐゴシック" pitchFamily="-65" charset="-128"/>
                <a:cs typeface="Impact" pitchFamily="34" charset="0"/>
              </a:rPr>
              <a:t>L vs R, ROP,  and Is</a:t>
            </a:r>
            <a:endParaRPr lang="en-US" sz="3600" dirty="0">
              <a:solidFill>
                <a:srgbClr val="C00000"/>
              </a:solidFill>
              <a:ea typeface="ＭＳ Ｐゴシック" pitchFamily="-65" charset="-128"/>
              <a:cs typeface="Impac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6" y="3867380"/>
            <a:ext cx="4117474" cy="2584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49" y="3867380"/>
            <a:ext cx="4117474" cy="2584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549" y="1103601"/>
            <a:ext cx="4150263" cy="260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88" y="1103602"/>
            <a:ext cx="4150261" cy="2604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4701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923389"/>
            <a:ext cx="4495800" cy="2736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23389"/>
            <a:ext cx="4191000" cy="2740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157B6-1CD2-4C63-88E5-0369800CC439}"/>
              </a:ext>
            </a:extLst>
          </p:cNvPr>
          <p:cNvSpPr txBox="1">
            <a:spLocks/>
          </p:cNvSpPr>
          <p:nvPr/>
        </p:nvSpPr>
        <p:spPr>
          <a:xfrm>
            <a:off x="0" y="64294"/>
            <a:ext cx="9109299" cy="814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Impac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C00000"/>
                </a:solidFill>
                <a:ea typeface="ＭＳ Ｐゴシック" pitchFamily="-65" charset="-128"/>
                <a:cs typeface="Impact" pitchFamily="34" charset="0"/>
              </a:rPr>
              <a:t>Coordination- Double  Marginalization</a:t>
            </a:r>
            <a:endParaRPr lang="en-US" sz="3600" dirty="0">
              <a:solidFill>
                <a:srgbClr val="C00000"/>
              </a:solidFill>
              <a:ea typeface="ＭＳ Ｐゴシック" pitchFamily="-65" charset="-128"/>
              <a:cs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591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Problems. 26 Instances of Each on CANVAS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067800" cy="3823771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0" y="4661971"/>
            <a:ext cx="9067800" cy="56601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2400" kern="0" dirty="0" smtClean="0">
                <a:latin typeface="Book Antiqua" panose="02040602050305030304" pitchFamily="18" charset="0"/>
              </a:rPr>
              <a:t>26 instances</a:t>
            </a:r>
          </a:p>
          <a:p>
            <a:r>
              <a:rPr lang="en-US" sz="2400" kern="0" dirty="0" smtClean="0">
                <a:latin typeface="Book Antiqua" panose="02040602050305030304" pitchFamily="18" charset="0"/>
              </a:rPr>
              <a:t>Each problem contains 4-9 MC questions.</a:t>
            </a:r>
          </a:p>
          <a:p>
            <a:r>
              <a:rPr lang="en-US" sz="2400" kern="0" dirty="0" smtClean="0">
                <a:latin typeface="Book Antiqua" panose="02040602050305030304" pitchFamily="18" charset="0"/>
              </a:rPr>
              <a:t>Replacing CANVAS FtB by MCs</a:t>
            </a:r>
            <a:endParaRPr lang="en-US" sz="2300" kern="0" dirty="0"/>
          </a:p>
        </p:txBody>
      </p:sp>
    </p:spTree>
    <p:extLst>
      <p:ext uri="{BB962C8B-B14F-4D97-AF65-F5344CB8AC3E}">
        <p14:creationId xmlns:p14="http://schemas.microsoft.com/office/powerpoint/2010/main" val="1946325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981200" y="814526"/>
            <a:ext cx="46434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85963" y="819289"/>
            <a:ext cx="4633913" cy="2725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2349500" y="960576"/>
            <a:ext cx="4071938" cy="1995488"/>
          </a:xfrm>
          <a:custGeom>
            <a:avLst/>
            <a:gdLst>
              <a:gd name="T0" fmla="*/ 0 w 2565"/>
              <a:gd name="T1" fmla="*/ 1257 h 1257"/>
              <a:gd name="T2" fmla="*/ 2565 w 2565"/>
              <a:gd name="T3" fmla="*/ 1257 h 1257"/>
              <a:gd name="T4" fmla="*/ 0 w 2565"/>
              <a:gd name="T5" fmla="*/ 1079 h 1257"/>
              <a:gd name="T6" fmla="*/ 2565 w 2565"/>
              <a:gd name="T7" fmla="*/ 1079 h 1257"/>
              <a:gd name="T8" fmla="*/ 0 w 2565"/>
              <a:gd name="T9" fmla="*/ 901 h 1257"/>
              <a:gd name="T10" fmla="*/ 2565 w 2565"/>
              <a:gd name="T11" fmla="*/ 901 h 1257"/>
              <a:gd name="T12" fmla="*/ 0 w 2565"/>
              <a:gd name="T13" fmla="*/ 717 h 1257"/>
              <a:gd name="T14" fmla="*/ 2565 w 2565"/>
              <a:gd name="T15" fmla="*/ 717 h 1257"/>
              <a:gd name="T16" fmla="*/ 0 w 2565"/>
              <a:gd name="T17" fmla="*/ 540 h 1257"/>
              <a:gd name="T18" fmla="*/ 2565 w 2565"/>
              <a:gd name="T19" fmla="*/ 540 h 1257"/>
              <a:gd name="T20" fmla="*/ 0 w 2565"/>
              <a:gd name="T21" fmla="*/ 362 h 1257"/>
              <a:gd name="T22" fmla="*/ 2565 w 2565"/>
              <a:gd name="T23" fmla="*/ 362 h 1257"/>
              <a:gd name="T24" fmla="*/ 0 w 2565"/>
              <a:gd name="T25" fmla="*/ 178 h 1257"/>
              <a:gd name="T26" fmla="*/ 2565 w 2565"/>
              <a:gd name="T27" fmla="*/ 178 h 1257"/>
              <a:gd name="T28" fmla="*/ 0 w 2565"/>
              <a:gd name="T29" fmla="*/ 0 h 1257"/>
              <a:gd name="T30" fmla="*/ 2565 w 2565"/>
              <a:gd name="T31" fmla="*/ 0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65" h="1257">
                <a:moveTo>
                  <a:pt x="0" y="1257"/>
                </a:moveTo>
                <a:lnTo>
                  <a:pt x="2565" y="1257"/>
                </a:lnTo>
                <a:moveTo>
                  <a:pt x="0" y="1079"/>
                </a:moveTo>
                <a:lnTo>
                  <a:pt x="2565" y="1079"/>
                </a:lnTo>
                <a:moveTo>
                  <a:pt x="0" y="901"/>
                </a:moveTo>
                <a:lnTo>
                  <a:pt x="2565" y="901"/>
                </a:lnTo>
                <a:moveTo>
                  <a:pt x="0" y="717"/>
                </a:moveTo>
                <a:lnTo>
                  <a:pt x="2565" y="717"/>
                </a:lnTo>
                <a:moveTo>
                  <a:pt x="0" y="540"/>
                </a:moveTo>
                <a:lnTo>
                  <a:pt x="2565" y="540"/>
                </a:lnTo>
                <a:moveTo>
                  <a:pt x="0" y="362"/>
                </a:moveTo>
                <a:lnTo>
                  <a:pt x="2565" y="362"/>
                </a:lnTo>
                <a:moveTo>
                  <a:pt x="0" y="178"/>
                </a:moveTo>
                <a:lnTo>
                  <a:pt x="2565" y="178"/>
                </a:lnTo>
                <a:moveTo>
                  <a:pt x="0" y="0"/>
                </a:moveTo>
                <a:lnTo>
                  <a:pt x="2565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2930525" y="960576"/>
            <a:ext cx="3490913" cy="2287588"/>
          </a:xfrm>
          <a:custGeom>
            <a:avLst/>
            <a:gdLst>
              <a:gd name="T0" fmla="*/ 0 w 2199"/>
              <a:gd name="T1" fmla="*/ 0 h 1441"/>
              <a:gd name="T2" fmla="*/ 0 w 2199"/>
              <a:gd name="T3" fmla="*/ 1441 h 1441"/>
              <a:gd name="T4" fmla="*/ 367 w 2199"/>
              <a:gd name="T5" fmla="*/ 0 h 1441"/>
              <a:gd name="T6" fmla="*/ 367 w 2199"/>
              <a:gd name="T7" fmla="*/ 1441 h 1441"/>
              <a:gd name="T8" fmla="*/ 733 w 2199"/>
              <a:gd name="T9" fmla="*/ 0 h 1441"/>
              <a:gd name="T10" fmla="*/ 733 w 2199"/>
              <a:gd name="T11" fmla="*/ 1441 h 1441"/>
              <a:gd name="T12" fmla="*/ 1100 w 2199"/>
              <a:gd name="T13" fmla="*/ 0 h 1441"/>
              <a:gd name="T14" fmla="*/ 1100 w 2199"/>
              <a:gd name="T15" fmla="*/ 1441 h 1441"/>
              <a:gd name="T16" fmla="*/ 1466 w 2199"/>
              <a:gd name="T17" fmla="*/ 0 h 1441"/>
              <a:gd name="T18" fmla="*/ 1466 w 2199"/>
              <a:gd name="T19" fmla="*/ 1441 h 1441"/>
              <a:gd name="T20" fmla="*/ 1832 w 2199"/>
              <a:gd name="T21" fmla="*/ 0 h 1441"/>
              <a:gd name="T22" fmla="*/ 1832 w 2199"/>
              <a:gd name="T23" fmla="*/ 1441 h 1441"/>
              <a:gd name="T24" fmla="*/ 2199 w 2199"/>
              <a:gd name="T25" fmla="*/ 0 h 1441"/>
              <a:gd name="T26" fmla="*/ 2199 w 2199"/>
              <a:gd name="T27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99" h="1441">
                <a:moveTo>
                  <a:pt x="0" y="0"/>
                </a:moveTo>
                <a:lnTo>
                  <a:pt x="0" y="1441"/>
                </a:lnTo>
                <a:moveTo>
                  <a:pt x="367" y="0"/>
                </a:moveTo>
                <a:lnTo>
                  <a:pt x="367" y="1441"/>
                </a:lnTo>
                <a:moveTo>
                  <a:pt x="733" y="0"/>
                </a:moveTo>
                <a:lnTo>
                  <a:pt x="733" y="1441"/>
                </a:lnTo>
                <a:moveTo>
                  <a:pt x="1100" y="0"/>
                </a:moveTo>
                <a:lnTo>
                  <a:pt x="1100" y="1441"/>
                </a:lnTo>
                <a:moveTo>
                  <a:pt x="1466" y="0"/>
                </a:moveTo>
                <a:lnTo>
                  <a:pt x="1466" y="1441"/>
                </a:lnTo>
                <a:moveTo>
                  <a:pt x="1832" y="0"/>
                </a:moveTo>
                <a:lnTo>
                  <a:pt x="1832" y="1441"/>
                </a:lnTo>
                <a:moveTo>
                  <a:pt x="2199" y="0"/>
                </a:moveTo>
                <a:lnTo>
                  <a:pt x="2199" y="1441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2349500" y="960576"/>
            <a:ext cx="0" cy="2287588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349500" y="3248164"/>
            <a:ext cx="4071938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200400" y="1355864"/>
            <a:ext cx="57150" cy="58738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3490912" y="1074876"/>
            <a:ext cx="57150" cy="57150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4071937" y="2213114"/>
            <a:ext cx="58738" cy="58738"/>
          </a:xfrm>
          <a:custGeom>
            <a:avLst/>
            <a:gdLst>
              <a:gd name="T0" fmla="*/ 37 w 37"/>
              <a:gd name="T1" fmla="*/ 18 h 37"/>
              <a:gd name="T2" fmla="*/ 19 w 37"/>
              <a:gd name="T3" fmla="*/ 37 h 37"/>
              <a:gd name="T4" fmla="*/ 0 w 37"/>
              <a:gd name="T5" fmla="*/ 18 h 37"/>
              <a:gd name="T6" fmla="*/ 19 w 37"/>
              <a:gd name="T7" fmla="*/ 0 h 37"/>
              <a:gd name="T8" fmla="*/ 37 w 37"/>
              <a:gd name="T9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7" y="18"/>
                </a:moveTo>
                <a:cubicBezTo>
                  <a:pt x="37" y="29"/>
                  <a:pt x="28" y="37"/>
                  <a:pt x="19" y="37"/>
                </a:cubicBezTo>
                <a:cubicBezTo>
                  <a:pt x="8" y="37"/>
                  <a:pt x="0" y="29"/>
                  <a:pt x="0" y="18"/>
                </a:cubicBezTo>
                <a:cubicBezTo>
                  <a:pt x="0" y="8"/>
                  <a:pt x="8" y="0"/>
                  <a:pt x="19" y="0"/>
                </a:cubicBezTo>
                <a:cubicBezTo>
                  <a:pt x="28" y="0"/>
                  <a:pt x="37" y="8"/>
                  <a:pt x="37" y="18"/>
                </a:cubicBezTo>
              </a:path>
            </a:pathLst>
          </a:cu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4945062" y="2495689"/>
            <a:ext cx="57150" cy="58738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235575" y="2359164"/>
            <a:ext cx="58738" cy="58738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5526087" y="2787789"/>
            <a:ext cx="58738" cy="58738"/>
          </a:xfrm>
          <a:custGeom>
            <a:avLst/>
            <a:gdLst>
              <a:gd name="T0" fmla="*/ 37 w 37"/>
              <a:gd name="T1" fmla="*/ 18 h 37"/>
              <a:gd name="T2" fmla="*/ 19 w 37"/>
              <a:gd name="T3" fmla="*/ 37 h 37"/>
              <a:gd name="T4" fmla="*/ 0 w 37"/>
              <a:gd name="T5" fmla="*/ 18 h 37"/>
              <a:gd name="T6" fmla="*/ 19 w 37"/>
              <a:gd name="T7" fmla="*/ 0 h 37"/>
              <a:gd name="T8" fmla="*/ 37 w 37"/>
              <a:gd name="T9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7" y="18"/>
                </a:moveTo>
                <a:cubicBezTo>
                  <a:pt x="37" y="28"/>
                  <a:pt x="28" y="37"/>
                  <a:pt x="19" y="37"/>
                </a:cubicBezTo>
                <a:cubicBezTo>
                  <a:pt x="8" y="37"/>
                  <a:pt x="0" y="28"/>
                  <a:pt x="0" y="18"/>
                </a:cubicBezTo>
                <a:cubicBezTo>
                  <a:pt x="0" y="8"/>
                  <a:pt x="8" y="0"/>
                  <a:pt x="19" y="0"/>
                </a:cubicBezTo>
                <a:cubicBezTo>
                  <a:pt x="28" y="0"/>
                  <a:pt x="37" y="8"/>
                  <a:pt x="37" y="18"/>
                </a:cubicBezTo>
              </a:path>
            </a:pathLst>
          </a:cu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816600" y="2856051"/>
            <a:ext cx="58738" cy="57150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6115050" y="3079889"/>
            <a:ext cx="57150" cy="57150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185988" y="3176726"/>
            <a:ext cx="1270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2128838" y="2894151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2128838" y="2608401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128838" y="2322651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60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2128838" y="2036901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80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070100" y="1749564"/>
            <a:ext cx="2524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070100" y="1463814"/>
            <a:ext cx="2524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2070100" y="1178064"/>
            <a:ext cx="2524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140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2070100" y="892314"/>
            <a:ext cx="2524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160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2325688" y="3333889"/>
            <a:ext cx="1254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2878138" y="3333889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3459163" y="3333889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041775" y="3333889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30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622800" y="3333889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5205413" y="3333889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50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5786438" y="3333889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60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6369050" y="3333889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70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1981200" y="814526"/>
            <a:ext cx="4643438" cy="2735263"/>
          </a:xfrm>
          <a:prstGeom prst="rect">
            <a:avLst/>
          </a:pr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AutoShape 45"/>
          <p:cNvSpPr>
            <a:spLocks noChangeAspect="1" noChangeArrowheads="1" noTextEdit="1"/>
          </p:cNvSpPr>
          <p:nvPr/>
        </p:nvSpPr>
        <p:spPr bwMode="auto">
          <a:xfrm>
            <a:off x="1981200" y="3710126"/>
            <a:ext cx="46434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985963" y="3714889"/>
            <a:ext cx="4633913" cy="2735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48"/>
          <p:cNvSpPr>
            <a:spLocks noEditPoints="1"/>
          </p:cNvSpPr>
          <p:nvPr/>
        </p:nvSpPr>
        <p:spPr bwMode="auto">
          <a:xfrm>
            <a:off x="2408238" y="3856176"/>
            <a:ext cx="4013200" cy="1908175"/>
          </a:xfrm>
          <a:custGeom>
            <a:avLst/>
            <a:gdLst>
              <a:gd name="T0" fmla="*/ 0 w 2528"/>
              <a:gd name="T1" fmla="*/ 1202 h 1202"/>
              <a:gd name="T2" fmla="*/ 2528 w 2528"/>
              <a:gd name="T3" fmla="*/ 1202 h 1202"/>
              <a:gd name="T4" fmla="*/ 0 w 2528"/>
              <a:gd name="T5" fmla="*/ 963 h 1202"/>
              <a:gd name="T6" fmla="*/ 2528 w 2528"/>
              <a:gd name="T7" fmla="*/ 963 h 1202"/>
              <a:gd name="T8" fmla="*/ 0 w 2528"/>
              <a:gd name="T9" fmla="*/ 717 h 1202"/>
              <a:gd name="T10" fmla="*/ 2528 w 2528"/>
              <a:gd name="T11" fmla="*/ 717 h 1202"/>
              <a:gd name="T12" fmla="*/ 0 w 2528"/>
              <a:gd name="T13" fmla="*/ 478 h 1202"/>
              <a:gd name="T14" fmla="*/ 2528 w 2528"/>
              <a:gd name="T15" fmla="*/ 478 h 1202"/>
              <a:gd name="T16" fmla="*/ 0 w 2528"/>
              <a:gd name="T17" fmla="*/ 239 h 1202"/>
              <a:gd name="T18" fmla="*/ 2528 w 2528"/>
              <a:gd name="T19" fmla="*/ 239 h 1202"/>
              <a:gd name="T20" fmla="*/ 0 w 2528"/>
              <a:gd name="T21" fmla="*/ 0 h 1202"/>
              <a:gd name="T22" fmla="*/ 2528 w 2528"/>
              <a:gd name="T23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28" h="1202">
                <a:moveTo>
                  <a:pt x="0" y="1202"/>
                </a:moveTo>
                <a:lnTo>
                  <a:pt x="2528" y="1202"/>
                </a:lnTo>
                <a:moveTo>
                  <a:pt x="0" y="963"/>
                </a:moveTo>
                <a:lnTo>
                  <a:pt x="2528" y="963"/>
                </a:lnTo>
                <a:moveTo>
                  <a:pt x="0" y="717"/>
                </a:moveTo>
                <a:lnTo>
                  <a:pt x="2528" y="717"/>
                </a:lnTo>
                <a:moveTo>
                  <a:pt x="0" y="478"/>
                </a:moveTo>
                <a:lnTo>
                  <a:pt x="2528" y="478"/>
                </a:lnTo>
                <a:moveTo>
                  <a:pt x="0" y="239"/>
                </a:moveTo>
                <a:lnTo>
                  <a:pt x="2528" y="239"/>
                </a:lnTo>
                <a:moveTo>
                  <a:pt x="0" y="0"/>
                </a:moveTo>
                <a:lnTo>
                  <a:pt x="2528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49"/>
          <p:cNvSpPr>
            <a:spLocks noEditPoints="1"/>
          </p:cNvSpPr>
          <p:nvPr/>
        </p:nvSpPr>
        <p:spPr bwMode="auto">
          <a:xfrm>
            <a:off x="2979738" y="3853002"/>
            <a:ext cx="3441700" cy="2287588"/>
          </a:xfrm>
          <a:custGeom>
            <a:avLst/>
            <a:gdLst>
              <a:gd name="T0" fmla="*/ 0 w 2168"/>
              <a:gd name="T1" fmla="*/ 0 h 1441"/>
              <a:gd name="T2" fmla="*/ 0 w 2168"/>
              <a:gd name="T3" fmla="*/ 1441 h 1441"/>
              <a:gd name="T4" fmla="*/ 360 w 2168"/>
              <a:gd name="T5" fmla="*/ 0 h 1441"/>
              <a:gd name="T6" fmla="*/ 360 w 2168"/>
              <a:gd name="T7" fmla="*/ 1441 h 1441"/>
              <a:gd name="T8" fmla="*/ 721 w 2168"/>
              <a:gd name="T9" fmla="*/ 0 h 1441"/>
              <a:gd name="T10" fmla="*/ 721 w 2168"/>
              <a:gd name="T11" fmla="*/ 1441 h 1441"/>
              <a:gd name="T12" fmla="*/ 1087 w 2168"/>
              <a:gd name="T13" fmla="*/ 0 h 1441"/>
              <a:gd name="T14" fmla="*/ 1087 w 2168"/>
              <a:gd name="T15" fmla="*/ 1441 h 1441"/>
              <a:gd name="T16" fmla="*/ 1447 w 2168"/>
              <a:gd name="T17" fmla="*/ 0 h 1441"/>
              <a:gd name="T18" fmla="*/ 1447 w 2168"/>
              <a:gd name="T19" fmla="*/ 1441 h 1441"/>
              <a:gd name="T20" fmla="*/ 1808 w 2168"/>
              <a:gd name="T21" fmla="*/ 0 h 1441"/>
              <a:gd name="T22" fmla="*/ 1808 w 2168"/>
              <a:gd name="T23" fmla="*/ 1441 h 1441"/>
              <a:gd name="T24" fmla="*/ 2168 w 2168"/>
              <a:gd name="T25" fmla="*/ 0 h 1441"/>
              <a:gd name="T26" fmla="*/ 2168 w 2168"/>
              <a:gd name="T27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8" h="1441">
                <a:moveTo>
                  <a:pt x="0" y="0"/>
                </a:moveTo>
                <a:lnTo>
                  <a:pt x="0" y="1441"/>
                </a:lnTo>
                <a:moveTo>
                  <a:pt x="360" y="0"/>
                </a:moveTo>
                <a:lnTo>
                  <a:pt x="360" y="1441"/>
                </a:lnTo>
                <a:moveTo>
                  <a:pt x="721" y="0"/>
                </a:moveTo>
                <a:lnTo>
                  <a:pt x="721" y="1441"/>
                </a:lnTo>
                <a:moveTo>
                  <a:pt x="1087" y="0"/>
                </a:moveTo>
                <a:lnTo>
                  <a:pt x="1087" y="1441"/>
                </a:lnTo>
                <a:moveTo>
                  <a:pt x="1447" y="0"/>
                </a:moveTo>
                <a:lnTo>
                  <a:pt x="1447" y="1441"/>
                </a:lnTo>
                <a:moveTo>
                  <a:pt x="1808" y="0"/>
                </a:moveTo>
                <a:lnTo>
                  <a:pt x="1808" y="1441"/>
                </a:lnTo>
                <a:moveTo>
                  <a:pt x="2168" y="0"/>
                </a:moveTo>
                <a:lnTo>
                  <a:pt x="2168" y="1441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2408238" y="3856176"/>
            <a:ext cx="0" cy="2287588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2408238" y="6143764"/>
            <a:ext cx="4013200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3236913" y="5180151"/>
            <a:ext cx="58738" cy="58738"/>
          </a:xfrm>
          <a:custGeom>
            <a:avLst/>
            <a:gdLst>
              <a:gd name="T0" fmla="*/ 37 w 37"/>
              <a:gd name="T1" fmla="*/ 18 h 37"/>
              <a:gd name="T2" fmla="*/ 18 w 37"/>
              <a:gd name="T3" fmla="*/ 37 h 37"/>
              <a:gd name="T4" fmla="*/ 0 w 37"/>
              <a:gd name="T5" fmla="*/ 18 h 37"/>
              <a:gd name="T6" fmla="*/ 18 w 37"/>
              <a:gd name="T7" fmla="*/ 0 h 37"/>
              <a:gd name="T8" fmla="*/ 37 w 37"/>
              <a:gd name="T9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7" y="18"/>
                </a:moveTo>
                <a:cubicBezTo>
                  <a:pt x="37" y="28"/>
                  <a:pt x="29" y="37"/>
                  <a:pt x="18" y="37"/>
                </a:cubicBezTo>
                <a:cubicBezTo>
                  <a:pt x="9" y="37"/>
                  <a:pt x="0" y="28"/>
                  <a:pt x="0" y="18"/>
                </a:cubicBezTo>
                <a:cubicBezTo>
                  <a:pt x="0" y="8"/>
                  <a:pt x="9" y="0"/>
                  <a:pt x="18" y="0"/>
                </a:cubicBezTo>
                <a:cubicBezTo>
                  <a:pt x="29" y="0"/>
                  <a:pt x="37" y="8"/>
                  <a:pt x="37" y="18"/>
                </a:cubicBezTo>
              </a:path>
            </a:pathLst>
          </a:cu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3517900" y="5180151"/>
            <a:ext cx="58738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4090988" y="5180151"/>
            <a:ext cx="57150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4953000" y="4546739"/>
            <a:ext cx="58738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61"/>
          <p:cNvSpPr>
            <a:spLocks noChangeArrowheads="1"/>
          </p:cNvSpPr>
          <p:nvPr/>
        </p:nvSpPr>
        <p:spPr bwMode="auto">
          <a:xfrm>
            <a:off x="5243513" y="4167326"/>
            <a:ext cx="58738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>
            <a:off x="5524500" y="4167326"/>
            <a:ext cx="58738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Oval 65"/>
          <p:cNvSpPr>
            <a:spLocks noChangeArrowheads="1"/>
          </p:cNvSpPr>
          <p:nvPr/>
        </p:nvSpPr>
        <p:spPr bwMode="auto">
          <a:xfrm>
            <a:off x="5816600" y="4167326"/>
            <a:ext cx="57150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Oval 67"/>
          <p:cNvSpPr>
            <a:spLocks noChangeArrowheads="1"/>
          </p:cNvSpPr>
          <p:nvPr/>
        </p:nvSpPr>
        <p:spPr bwMode="auto">
          <a:xfrm>
            <a:off x="6107113" y="4167326"/>
            <a:ext cx="57150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2070100" y="6077089"/>
            <a:ext cx="31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070100" y="5696089"/>
            <a:ext cx="31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2070100" y="5313501"/>
            <a:ext cx="311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1400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2070100" y="4932501"/>
            <a:ext cx="311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1600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2070100" y="4551501"/>
            <a:ext cx="311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1800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2070100" y="4173676"/>
            <a:ext cx="31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2000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2070100" y="3792676"/>
            <a:ext cx="31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2200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2384425" y="6229489"/>
            <a:ext cx="1254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2927350" y="6229489"/>
            <a:ext cx="184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3502025" y="6229489"/>
            <a:ext cx="184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4075113" y="6229489"/>
            <a:ext cx="184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30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4648200" y="6229489"/>
            <a:ext cx="184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5222875" y="6229489"/>
            <a:ext cx="184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50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5795963" y="6229489"/>
            <a:ext cx="184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60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6369050" y="6229489"/>
            <a:ext cx="184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70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1981200" y="3710126"/>
            <a:ext cx="4643438" cy="2735263"/>
          </a:xfrm>
          <a:prstGeom prst="rect">
            <a:avLst/>
          </a:pr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810375" y="5238889"/>
            <a:ext cx="22284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L=3.5 </a:t>
            </a:r>
            <a:r>
              <a:rPr lang="en-US" sz="2400" b="1" dirty="0">
                <a:latin typeface="Book Antiqua" panose="02040602050305030304" pitchFamily="18" charset="0"/>
              </a:rPr>
              <a:t>days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↓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Compute ROP</a:t>
            </a:r>
          </a:p>
          <a:p>
            <a:pPr algn="ctr"/>
            <a:endParaRPr lang="en-US" sz="2400" b="1" dirty="0" smtClean="0">
              <a:latin typeface="Book Antiqua" panose="02040602050305030304" pitchFamily="18" charset="0"/>
            </a:endParaRPr>
          </a:p>
        </p:txBody>
      </p:sp>
      <p:sp>
        <p:nvSpPr>
          <p:cNvPr id="89" name="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kern="0" dirty="0" smtClean="0"/>
              <a:t>Set Price </a:t>
            </a:r>
            <a:r>
              <a:rPr lang="en-US" kern="0" dirty="0" smtClean="0">
                <a:sym typeface="Wingdings" panose="05000000000000000000" pitchFamily="2" charset="2"/>
              </a:rPr>
              <a:t> Sales  Production TC  ROP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3284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86" grpId="0"/>
    </p:bldLst>
  </p:timing>
</p:sld>
</file>

<file path=ppt/theme/theme1.xml><?xml version="1.0" encoding="utf-8"?>
<a:theme xmlns:a="http://schemas.openxmlformats.org/drawingml/2006/main" name="Lean Thinking Final.ppt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26174</TotalTime>
  <Words>1691</Words>
  <Application>Microsoft Office PowerPoint</Application>
  <PresentationFormat>On-screen Show (4:3)</PresentationFormat>
  <Paragraphs>299</Paragraphs>
  <Slides>44</Slides>
  <Notes>31</Notes>
  <HiddenSlides>0</HiddenSlides>
  <MMClips>4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Links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8" baseType="lpstr">
      <vt:lpstr>ＭＳ Ｐゴシック</vt:lpstr>
      <vt:lpstr>Arial</vt:lpstr>
      <vt:lpstr>Book Antiqua</vt:lpstr>
      <vt:lpstr>Calibri</vt:lpstr>
      <vt:lpstr>Calibri Light</vt:lpstr>
      <vt:lpstr>Garamond</vt:lpstr>
      <vt:lpstr>Impact</vt:lpstr>
      <vt:lpstr>MS Reference Sans Serif</vt:lpstr>
      <vt:lpstr>Symbol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file:///\\webdrive\aa2035\public_html\CourseBase\Games\GameSource1.xlsx!LinearDemand!%5bGameSource1.xlsx%5dLinearDemand%20Chart%205</vt:lpstr>
      <vt:lpstr>file:///\\webdrive\aa2035\public_html\CourseBase\Games\GameSource1.xlsx!DemandCurves!%5bGameSource1.xlsx%5dDemandCurves%20Chart%201</vt:lpstr>
      <vt:lpstr>file:///\\webdrive\aa2035\public_html\CourseBase\Games\GameSource1.xlsx!DemandCurves!%5bGameSource1.xlsx%5dDemandCurves%20Chart%206</vt:lpstr>
      <vt:lpstr>file:///\\webdrive\aa2035\public_html\CourseBase\Games\GameSource1.xlsx!DemandCurves!%5bGameSource1.xlsx%5dDemandCurves%20Chart%206</vt:lpstr>
      <vt:lpstr>file:///\\webdrive\aa2035\public_html\CourseBase\Games\GameSource1.xlsx!LinearDemand!%5bGameSource1.xlsx%5dLinearDemand%20Chart%205</vt:lpstr>
      <vt:lpstr>Worksheet</vt:lpstr>
      <vt:lpstr>Equation</vt:lpstr>
      <vt:lpstr> Reviewing The Basic Statistics and Business Economics Concepts in an MBA Operations Management Course </vt:lpstr>
      <vt:lpstr>Sourcing Game</vt:lpstr>
      <vt:lpstr>Sourcing Game</vt:lpstr>
      <vt:lpstr>PowerPoint Presentation</vt:lpstr>
      <vt:lpstr>PowerPoint Presentation</vt:lpstr>
      <vt:lpstr>PowerPoint Presentation</vt:lpstr>
      <vt:lpstr>PowerPoint Presentation</vt:lpstr>
      <vt:lpstr>Four Problems. 26 Instances of Each on CANVAS</vt:lpstr>
      <vt:lpstr>PowerPoint Presentation</vt:lpstr>
      <vt:lpstr>Recorded Lecture – From ECON to STAT</vt:lpstr>
      <vt:lpstr>Problem 1</vt:lpstr>
      <vt:lpstr>Problem 1. Estimate Demand Curve: Max D(Q) and Max P </vt:lpstr>
      <vt:lpstr>Problem 1. Estimate Fixed and Variable Costs</vt:lpstr>
      <vt:lpstr>General R2 Values</vt:lpstr>
      <vt:lpstr>Estimate Demand Curve: Max D(Q) and Max P </vt:lpstr>
      <vt:lpstr>Problem 1. 26 Instances on CANVAS</vt:lpstr>
      <vt:lpstr>Problem 2. </vt:lpstr>
      <vt:lpstr>Problem 2. Total Revenue </vt:lpstr>
      <vt:lpstr>Problem 2. Compute P Associated with Max TR </vt:lpstr>
      <vt:lpstr>Problem 2. Compute P Associated with Max TP </vt:lpstr>
      <vt:lpstr>Problem 2. Find a BEP </vt:lpstr>
      <vt:lpstr>Problem 2. Find the Other BEP </vt:lpstr>
      <vt:lpstr>Problem 2- Draw the Marginal Revenue  Curve</vt:lpstr>
      <vt:lpstr>Problem 2. 26 Instances on CANVAS</vt:lpstr>
      <vt:lpstr>Problem 3. </vt:lpstr>
      <vt:lpstr>Problem 3. Lecture</vt:lpstr>
      <vt:lpstr>Problem 3. </vt:lpstr>
      <vt:lpstr>Problem 3.</vt:lpstr>
      <vt:lpstr>Problem 3. </vt:lpstr>
      <vt:lpstr>Problem 3. </vt:lpstr>
      <vt:lpstr>Problem 3. 26 Instances on CANVAS</vt:lpstr>
      <vt:lpstr>Problem 4.</vt:lpstr>
      <vt:lpstr>Problem 4. Lecture</vt:lpstr>
      <vt:lpstr>Problem 4.</vt:lpstr>
      <vt:lpstr>Problem 4.</vt:lpstr>
      <vt:lpstr>Problem 4.</vt:lpstr>
      <vt:lpstr>Problem 4.</vt:lpstr>
      <vt:lpstr>R Variable vs L Variable </vt:lpstr>
      <vt:lpstr>Normal Probability Distribution</vt:lpstr>
      <vt:lpstr>PowerPoint Presentation</vt:lpstr>
      <vt:lpstr>Problem 4.</vt:lpstr>
      <vt:lpstr>Problem 4. 26 Instances on CANVAS</vt:lpstr>
      <vt:lpstr>PowerPoint Presentation</vt:lpstr>
      <vt:lpstr>Problem 1b. Lecture on the Next Problem. 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442</cp:revision>
  <cp:lastPrinted>2019-04-17T18:56:24Z</cp:lastPrinted>
  <dcterms:created xsi:type="dcterms:W3CDTF">2008-11-22T01:06:20Z</dcterms:created>
  <dcterms:modified xsi:type="dcterms:W3CDTF">2019-05-07T14:42:43Z</dcterms:modified>
</cp:coreProperties>
</file>