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2"/>
  </p:notesMasterIdLst>
  <p:handoutMasterIdLst>
    <p:handoutMasterId r:id="rId13"/>
  </p:handoutMasterIdLst>
  <p:sldIdLst>
    <p:sldId id="643" r:id="rId7"/>
    <p:sldId id="644" r:id="rId8"/>
    <p:sldId id="645" r:id="rId9"/>
    <p:sldId id="646" r:id="rId10"/>
    <p:sldId id="647" r:id="rId11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A0000"/>
    <a:srgbClr val="A8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63" autoAdjust="0"/>
    <p:restoredTop sz="96357" autoAdjust="0"/>
  </p:normalViewPr>
  <p:slideViewPr>
    <p:cSldViewPr>
      <p:cViewPr varScale="1">
        <p:scale>
          <a:sx n="106" d="100"/>
          <a:sy n="106" d="100"/>
        </p:scale>
        <p:origin x="128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6086" y="6553706"/>
            <a:ext cx="9422853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Break-Even Analysis and Throughput Profit Multiplier, </a:t>
            </a:r>
            <a:r>
              <a:rPr lang="en-US" sz="13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Ardavan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C(Q) =48 +3Q</a:t>
            </a:r>
          </a:p>
          <a:p>
            <a:pPr marL="0" indent="0">
              <a:buNone/>
            </a:pPr>
            <a:r>
              <a:rPr lang="en-US" dirty="0"/>
              <a:t>P=11</a:t>
            </a:r>
          </a:p>
          <a:p>
            <a:pPr marL="0" indent="0">
              <a:buNone/>
            </a:pPr>
            <a:r>
              <a:rPr lang="en-US" dirty="0"/>
              <a:t>Fixed cost is 48 since it has no relation with Q</a:t>
            </a:r>
          </a:p>
          <a:p>
            <a:pPr marL="0" indent="0">
              <a:buNone/>
            </a:pPr>
            <a:r>
              <a:rPr lang="en-US" dirty="0"/>
              <a:t>Variable cost is 3 because for one unit increase in Q the cost will go up by 3</a:t>
            </a:r>
          </a:p>
          <a:p>
            <a:pPr marL="0" indent="0">
              <a:buNone/>
            </a:pPr>
            <a:r>
              <a:rPr lang="en-US" dirty="0"/>
              <a:t>Total cost of making 18 pies</a:t>
            </a:r>
          </a:p>
          <a:p>
            <a:pPr marL="0" indent="0">
              <a:buNone/>
            </a:pPr>
            <a:r>
              <a:rPr lang="en-US" dirty="0"/>
              <a:t>C(18) = 48+3(18) = 102</a:t>
            </a:r>
          </a:p>
          <a:p>
            <a:pPr marL="0" indent="0">
              <a:buNone/>
            </a:pPr>
            <a:r>
              <a:rPr lang="en-US" dirty="0"/>
              <a:t>Total cost of making 19 pies instead of 18</a:t>
            </a:r>
          </a:p>
          <a:p>
            <a:pPr marL="0" indent="0">
              <a:buNone/>
            </a:pPr>
            <a:r>
              <a:rPr lang="en-US" dirty="0"/>
              <a:t>102+3=105</a:t>
            </a:r>
          </a:p>
          <a:p>
            <a:pPr marL="0" indent="0">
              <a:buNone/>
            </a:pPr>
            <a:r>
              <a:rPr lang="en-US" dirty="0"/>
              <a:t>Total Revenue = Total Cost</a:t>
            </a:r>
          </a:p>
          <a:p>
            <a:pPr marL="0" indent="0">
              <a:buNone/>
            </a:pPr>
            <a:r>
              <a:rPr lang="en-US" dirty="0"/>
              <a:t>PQ=48+3Q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11Q=48+3Q </a:t>
            </a:r>
            <a:r>
              <a:rPr lang="en-US" dirty="0">
                <a:sym typeface="Wingdings" panose="05000000000000000000" pitchFamily="2" charset="2"/>
              </a:rPr>
              <a:t> 8Q=48  Q=6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Profit = Total Cost  Total Revenue = Total Cost + Total Cost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11Q=2(48+3Q) </a:t>
            </a:r>
            <a:r>
              <a:rPr lang="en-US" dirty="0">
                <a:sym typeface="Wingdings" panose="05000000000000000000" pitchFamily="2" charset="2"/>
              </a:rPr>
              <a:t> 11Q=96+6Q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5Q=96  Q=19.2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Analysis - Math-Quiz (A)</a:t>
            </a:r>
          </a:p>
        </p:txBody>
      </p:sp>
    </p:spTree>
    <p:extLst>
      <p:ext uri="{BB962C8B-B14F-4D97-AF65-F5344CB8AC3E}">
        <p14:creationId xmlns:p14="http://schemas.microsoft.com/office/powerpoint/2010/main" val="25647658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produce 10 units. What % increase in production and sales is needed to double the profit?  That is what percentage increase in sales leads to 100% increase in profit. Q= 10</a:t>
            </a:r>
          </a:p>
          <a:p>
            <a:pPr marL="0" indent="0">
              <a:buNone/>
            </a:pPr>
            <a:r>
              <a:rPr lang="en-US" dirty="0"/>
              <a:t>TC= F+VQ = 48+3Q = 48+3(10) = 78</a:t>
            </a:r>
          </a:p>
          <a:p>
            <a:pPr marL="0" indent="0">
              <a:buNone/>
            </a:pPr>
            <a:r>
              <a:rPr lang="en-US" dirty="0"/>
              <a:t>TR= PQ=11(10) = 110</a:t>
            </a:r>
          </a:p>
          <a:p>
            <a:pPr marL="0" indent="0">
              <a:buNone/>
            </a:pPr>
            <a:r>
              <a:rPr lang="en-US" dirty="0"/>
              <a:t>TP= TR-TC = 110-78 = 32</a:t>
            </a:r>
          </a:p>
          <a:p>
            <a:pPr marL="0" indent="0">
              <a:buNone/>
            </a:pPr>
            <a:r>
              <a:rPr lang="en-US" dirty="0"/>
              <a:t>To increase profit by 100% we need to make 2(32) =64 </a:t>
            </a:r>
          </a:p>
          <a:p>
            <a:pPr marL="0" indent="0">
              <a:buNone/>
            </a:pPr>
            <a:r>
              <a:rPr lang="en-US" dirty="0"/>
              <a:t>TR-TC= 64</a:t>
            </a:r>
          </a:p>
          <a:p>
            <a:pPr marL="0" indent="0">
              <a:buNone/>
            </a:pPr>
            <a:r>
              <a:rPr lang="en-US" dirty="0"/>
              <a:t>11Q-(48+3Q) = 64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11Q-3Q = 64+48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8Q = 112 </a:t>
            </a:r>
            <a:r>
              <a:rPr lang="en-US" dirty="0">
                <a:sym typeface="Wingdings" panose="05000000000000000000" pitchFamily="2" charset="2"/>
              </a:rPr>
              <a:t> Q</a:t>
            </a:r>
            <a:r>
              <a:rPr lang="en-US" dirty="0"/>
              <a:t>= 14</a:t>
            </a:r>
          </a:p>
          <a:p>
            <a:pPr marL="0" indent="0">
              <a:buNone/>
            </a:pPr>
            <a:r>
              <a:rPr lang="en-US" dirty="0"/>
              <a:t>14/10= 1.4 </a:t>
            </a:r>
            <a:r>
              <a:rPr lang="en-US" dirty="0">
                <a:sym typeface="Wingdings" panose="05000000000000000000" pitchFamily="2" charset="2"/>
              </a:rPr>
              <a:t> 140%  40% increase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40% increase in sales leads to 100% increase in profit.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Throughput Profit Multiplier = %</a:t>
            </a:r>
            <a:r>
              <a:rPr lang="en-US" dirty="0" err="1">
                <a:sym typeface="Wingdings" panose="05000000000000000000" pitchFamily="2" charset="2"/>
              </a:rPr>
              <a:t>Profit_Change</a:t>
            </a:r>
            <a:r>
              <a:rPr lang="en-US" dirty="0">
                <a:sym typeface="Wingdings" panose="05000000000000000000" pitchFamily="2" charset="2"/>
              </a:rPr>
              <a:t>/%</a:t>
            </a:r>
            <a:r>
              <a:rPr lang="en-US" dirty="0" err="1">
                <a:sym typeface="Wingdings" panose="05000000000000000000" pitchFamily="2" charset="2"/>
              </a:rPr>
              <a:t>Sales_Change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</a:t>
            </a:r>
          </a:p>
        </p:txBody>
      </p:sp>
    </p:spTree>
    <p:extLst>
      <p:ext uri="{BB962C8B-B14F-4D97-AF65-F5344CB8AC3E}">
        <p14:creationId xmlns:p14="http://schemas.microsoft.com/office/powerpoint/2010/main" val="3767583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Fixed Cost = F = $120,000.</a:t>
            </a:r>
          </a:p>
          <a:p>
            <a:pPr marL="0" indent="0">
              <a:buNone/>
            </a:pPr>
            <a:r>
              <a:rPr lang="en-US" dirty="0"/>
              <a:t>Variable Cost = V = $20.</a:t>
            </a:r>
          </a:p>
          <a:p>
            <a:pPr marL="0" indent="0">
              <a:buNone/>
            </a:pPr>
            <a:r>
              <a:rPr lang="en-US" dirty="0"/>
              <a:t>Sales Price = P = $30.</a:t>
            </a:r>
          </a:p>
          <a:p>
            <a:pPr marL="0" indent="0">
              <a:buNone/>
            </a:pPr>
            <a:r>
              <a:rPr lang="en-US" dirty="0"/>
              <a:t>Contribution Margin = P=V = 30-20 = 10 to recover F and Produce Profit.</a:t>
            </a:r>
          </a:p>
          <a:p>
            <a:pPr marL="0" indent="0">
              <a:buNone/>
            </a:pPr>
            <a:r>
              <a:rPr lang="en-US" dirty="0"/>
              <a:t>We are making $10,000 profit.</a:t>
            </a:r>
          </a:p>
          <a:p>
            <a:pPr marL="0" indent="0">
              <a:buNone/>
            </a:pPr>
            <a:r>
              <a:rPr lang="en-US" dirty="0"/>
              <a:t>How many units do we produce (assume Production = Sales).</a:t>
            </a:r>
          </a:p>
          <a:p>
            <a:pPr marL="0" indent="0">
              <a:buNone/>
            </a:pPr>
            <a:r>
              <a:rPr lang="en-US" dirty="0"/>
              <a:t>TR = PQ.</a:t>
            </a:r>
          </a:p>
          <a:p>
            <a:pPr marL="0" indent="0">
              <a:buNone/>
            </a:pPr>
            <a:r>
              <a:rPr lang="en-US" dirty="0"/>
              <a:t>TC = F +VQ.</a:t>
            </a:r>
          </a:p>
          <a:p>
            <a:pPr marL="0" indent="0">
              <a:buNone/>
            </a:pPr>
            <a:r>
              <a:rPr lang="en-US" dirty="0"/>
              <a:t>TP = TR-TC = PQ-(F-VQ) = (P-V)Q-F.</a:t>
            </a:r>
          </a:p>
          <a:p>
            <a:pPr marL="0" indent="0">
              <a:buNone/>
            </a:pPr>
            <a:r>
              <a:rPr lang="en-US" dirty="0"/>
              <a:t>10,000 = 10Q-120,000.</a:t>
            </a:r>
          </a:p>
          <a:p>
            <a:pPr marL="0" indent="0">
              <a:buNone/>
            </a:pPr>
            <a:r>
              <a:rPr lang="en-US" dirty="0"/>
              <a:t>10Q= 130,000 </a:t>
            </a:r>
            <a:r>
              <a:rPr lang="en-US" dirty="0">
                <a:sym typeface="Wingdings" panose="05000000000000000000" pitchFamily="2" charset="2"/>
              </a:rPr>
              <a:t> Q = 13,000.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Suppose sales is =increased by 10%. By what % will profit increase.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Sales = 13,000+0.1(130,000) = 143,000.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 -Second Example</a:t>
            </a:r>
          </a:p>
        </p:txBody>
      </p:sp>
    </p:spTree>
    <p:extLst>
      <p:ext uri="{BB962C8B-B14F-4D97-AF65-F5344CB8AC3E}">
        <p14:creationId xmlns:p14="http://schemas.microsoft.com/office/powerpoint/2010/main" val="5746536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TP = TR-TC = PQ-(F-VQ) = (P-V)Q-F</a:t>
            </a:r>
          </a:p>
          <a:p>
            <a:pPr marL="0" indent="0">
              <a:buNone/>
            </a:pPr>
            <a:r>
              <a:rPr lang="en-US" dirty="0"/>
              <a:t>TP = 10(14,300)-120,000</a:t>
            </a:r>
          </a:p>
          <a:p>
            <a:pPr marL="0" indent="0">
              <a:buNone/>
            </a:pPr>
            <a:r>
              <a:rPr lang="en-US" dirty="0"/>
              <a:t>TP= 143,000-120,000= 23,000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Original profit was 10,000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Sales increased by 10%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Profit went from 10,000 to 23,000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That is 13,000 increase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13,000 compared to 10,000 is 130% increase.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10%Sales</a:t>
            </a:r>
            <a:r>
              <a:rPr lang="en-US" dirty="0">
                <a:sym typeface="Symbol" panose="05050102010706020507" pitchFamily="18" charset="2"/>
              </a:rPr>
              <a:t> leads to 130%Profit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That is Throughput Profit Multiplier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Profit Multiplier- Second Example</a:t>
            </a:r>
          </a:p>
        </p:txBody>
      </p:sp>
    </p:spTree>
    <p:extLst>
      <p:ext uri="{BB962C8B-B14F-4D97-AF65-F5344CB8AC3E}">
        <p14:creationId xmlns:p14="http://schemas.microsoft.com/office/powerpoint/2010/main" val="6533017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what % should we increase production (production = sales) to make our profit 5 years from now equal to our current sales.</a:t>
            </a:r>
          </a:p>
          <a:p>
            <a:pPr marL="0" indent="0">
              <a:buNone/>
            </a:pPr>
            <a:r>
              <a:rPr lang="en-US" dirty="0"/>
              <a:t>Current sales quantity = Q1= 13,000</a:t>
            </a:r>
          </a:p>
          <a:p>
            <a:pPr marL="0" indent="0">
              <a:buNone/>
            </a:pPr>
            <a:r>
              <a:rPr lang="en-US" dirty="0"/>
              <a:t>Current sales revenue = TR= PQ = 30(13,000) = 390,000</a:t>
            </a:r>
          </a:p>
          <a:p>
            <a:pPr marL="0" indent="0">
              <a:buNone/>
            </a:pPr>
            <a:r>
              <a:rPr lang="en-US" dirty="0"/>
              <a:t>Profit 5 years from now = 390,000</a:t>
            </a:r>
          </a:p>
          <a:p>
            <a:pPr marL="0" indent="0">
              <a:buNone/>
            </a:pPr>
            <a:r>
              <a:rPr lang="en-US" dirty="0"/>
              <a:t>Our current profit is only 10,000</a:t>
            </a:r>
          </a:p>
          <a:p>
            <a:pPr marL="0" indent="0">
              <a:buNone/>
            </a:pPr>
            <a:r>
              <a:rPr lang="en-US" dirty="0"/>
              <a:t>Therefore want to have (390000-10,000)/10,000= 38 we want to increase out profit 38 times. </a:t>
            </a:r>
          </a:p>
          <a:p>
            <a:pPr marL="0" indent="0">
              <a:buNone/>
            </a:pPr>
            <a:r>
              <a:rPr lang="en-US" dirty="0"/>
              <a:t>TP=TR-TC</a:t>
            </a:r>
          </a:p>
          <a:p>
            <a:pPr marL="0" indent="0">
              <a:buNone/>
            </a:pPr>
            <a:r>
              <a:rPr lang="en-US" dirty="0"/>
              <a:t>TP=PQ2-(F-VQ2) = (P-V)Q2-F</a:t>
            </a:r>
          </a:p>
          <a:p>
            <a:pPr marL="0" indent="0">
              <a:buNone/>
            </a:pPr>
            <a:r>
              <a:rPr lang="en-US" dirty="0"/>
              <a:t>390,000= (30-20)Q2-120,000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10Q2=510,000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Q2=51,000</a:t>
            </a:r>
          </a:p>
          <a:p>
            <a:pPr marL="0" indent="0">
              <a:buNone/>
            </a:pPr>
            <a:r>
              <a:rPr lang="en-US" dirty="0"/>
              <a:t>(Q2-Q1)/Q1 = (51,000-13,000)/13,000 =2.92 = under 3 times.</a:t>
            </a:r>
          </a:p>
          <a:p>
            <a:pPr marL="0" indent="0">
              <a:buNone/>
            </a:pPr>
            <a:r>
              <a:rPr lang="en-US" dirty="0"/>
              <a:t>Increase sales by 3 times, your profit will increase by 38 times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Viable Vision- Goldratt</a:t>
            </a:r>
          </a:p>
        </p:txBody>
      </p:sp>
    </p:spTree>
    <p:extLst>
      <p:ext uri="{BB962C8B-B14F-4D97-AF65-F5344CB8AC3E}">
        <p14:creationId xmlns:p14="http://schemas.microsoft.com/office/powerpoint/2010/main" val="185578120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59075</TotalTime>
  <Words>587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Break-Even Analysis - Math-Quiz (A)</vt:lpstr>
      <vt:lpstr>Throughput Profit Multiplier</vt:lpstr>
      <vt:lpstr>Throughput Profit Multiplier -Second Example</vt:lpstr>
      <vt:lpstr>Throughput Profit Multiplier- Second Example</vt:lpstr>
      <vt:lpstr>A Viable Vision- Goldratt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837</cp:revision>
  <cp:lastPrinted>2019-05-09T17:43:43Z</cp:lastPrinted>
  <dcterms:created xsi:type="dcterms:W3CDTF">2008-11-22T01:06:20Z</dcterms:created>
  <dcterms:modified xsi:type="dcterms:W3CDTF">2022-09-17T13:15:48Z</dcterms:modified>
</cp:coreProperties>
</file>