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5"/>
  </p:notesMasterIdLst>
  <p:handoutMasterIdLst>
    <p:handoutMasterId r:id="rId16"/>
  </p:handoutMasterIdLst>
  <p:sldIdLst>
    <p:sldId id="477" r:id="rId7"/>
    <p:sldId id="488" r:id="rId8"/>
    <p:sldId id="482" r:id="rId9"/>
    <p:sldId id="483" r:id="rId10"/>
    <p:sldId id="484" r:id="rId11"/>
    <p:sldId id="485" r:id="rId12"/>
    <p:sldId id="486" r:id="rId13"/>
    <p:sldId id="487" r:id="rId14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FFFFFF"/>
    <a:srgbClr val="2C954D"/>
    <a:srgbClr val="9E0000"/>
    <a:srgbClr val="000000"/>
    <a:srgbClr val="A80000"/>
    <a:srgbClr val="FF9900"/>
    <a:srgbClr val="000078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234" autoAdjust="0"/>
  </p:normalViewPr>
  <p:slideViewPr>
    <p:cSldViewPr>
      <p:cViewPr varScale="1">
        <p:scale>
          <a:sx n="104" d="100"/>
          <a:sy n="104" d="100"/>
        </p:scale>
        <p:origin x="954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9/10/2022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9/10/2022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365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95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Weighted Moving Average Problems, 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9/10/2022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9/10/2022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tS_QkhwXhs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tS_QkhwXhs?feature=oembed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1719"/>
            <a:ext cx="12192000" cy="2133600"/>
          </a:xfrm>
          <a:ln>
            <a:noFill/>
          </a:ln>
        </p:spPr>
        <p:txBody>
          <a:bodyPr anchor="t"/>
          <a:lstStyle/>
          <a:p>
            <a:r>
              <a:rPr lang="en-US" sz="4000" dirty="0"/>
              <a:t>Weighted Moving Average</a:t>
            </a:r>
            <a:br>
              <a:rPr lang="en-US" sz="4000" dirty="0"/>
            </a:br>
            <a:r>
              <a:rPr lang="en-US" sz="4000" dirty="0"/>
              <a:t>Problems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2400" dirty="0">
                <a:ea typeface="ＭＳ Ｐゴシック" pitchFamily="-112" charset="-128"/>
              </a:rPr>
            </a:br>
            <a:br>
              <a:rPr lang="en-US" sz="2200" dirty="0"/>
            </a:br>
            <a:br>
              <a:rPr lang="en-US" sz="4400" dirty="0"/>
            </a:br>
            <a:endParaRPr lang="en-US" sz="2000" dirty="0">
              <a:ea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28599" y="230622"/>
            <a:ext cx="11734793" cy="6373368"/>
          </a:xfrm>
          <a:prstGeom prst="rect">
            <a:avLst/>
          </a:prstGeom>
          <a:noFill/>
          <a:ln w="152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Verdana" pitchFamily="-112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1963392" y="154702"/>
            <a:ext cx="0" cy="6525207"/>
          </a:xfrm>
          <a:prstGeom prst="line">
            <a:avLst/>
          </a:prstGeom>
          <a:solidFill>
            <a:schemeClr val="accent1"/>
          </a:solidFill>
          <a:ln w="152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/>
          <p:nvPr/>
        </p:nvCxnSpPr>
        <p:spPr bwMode="auto">
          <a:xfrm>
            <a:off x="228600" y="154702"/>
            <a:ext cx="0" cy="6525207"/>
          </a:xfrm>
          <a:prstGeom prst="line">
            <a:avLst/>
          </a:prstGeom>
          <a:solidFill>
            <a:schemeClr val="accent1"/>
          </a:solidFill>
          <a:ln w="152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3">
            <a:extLst>
              <a:ext uri="{FF2B5EF4-FFF2-40B4-BE49-F238E27FC236}">
                <a16:creationId xmlns:a16="http://schemas.microsoft.com/office/drawing/2014/main" id="{1A25A2BC-5277-496F-BC68-685055957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5890638"/>
            <a:ext cx="1219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sz="3200" dirty="0">
                <a:solidFill>
                  <a:schemeClr val="bg1"/>
                </a:solidFill>
                <a:latin typeface="Brush Script MT" panose="03060802040406070304" pitchFamily="66" charset="0"/>
              </a:rPr>
              <a:t>Ardavan Asef-Vaziri</a:t>
            </a:r>
          </a:p>
        </p:txBody>
      </p:sp>
    </p:spTree>
    <p:extLst>
      <p:ext uri="{BB962C8B-B14F-4D97-AF65-F5344CB8AC3E}">
        <p14:creationId xmlns:p14="http://schemas.microsoft.com/office/powerpoint/2010/main" val="7735685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55BDAAD-BF53-400B-964D-0BFE15387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Recorded Lecture      </a:t>
            </a:r>
            <a:r>
              <a:rPr lang="en-US" sz="2000" b="1" u="sng" dirty="0">
                <a:solidFill>
                  <a:srgbClr val="FFFFFF"/>
                </a:solidFill>
                <a:highlight>
                  <a:srgbClr val="A50023"/>
                </a:highlight>
                <a:latin typeface="Book Antiqua" panose="0204060205030503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https://www.youtube.com/watch?v=TtS_QkhwXhs</a:t>
            </a:r>
            <a:endParaRPr lang="en-US" sz="2000" b="1" dirty="0">
              <a:solidFill>
                <a:srgbClr val="FFFFFF"/>
              </a:solidFill>
              <a:highlight>
                <a:srgbClr val="A50023"/>
              </a:highlight>
              <a:latin typeface="Book Antiqua" panose="02040602050305030304" pitchFamily="18" charset="0"/>
            </a:endParaRPr>
          </a:p>
        </p:txBody>
      </p:sp>
      <p:pic>
        <p:nvPicPr>
          <p:cNvPr id="2" name="Online Media 1" title="WMA- Weughted Moving Average">
            <a:hlinkClick r:id="" action="ppaction://media"/>
            <a:extLst>
              <a:ext uri="{FF2B5EF4-FFF2-40B4-BE49-F238E27FC236}">
                <a16:creationId xmlns:a16="http://schemas.microsoft.com/office/drawing/2014/main" id="{DCC4E76A-0982-4B91-95D5-1E415A91B9B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78345" y="838200"/>
            <a:ext cx="10035309" cy="564486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400CF22-8D72-4339-82CE-0D5522174D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9000" y="-10160"/>
            <a:ext cx="114300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4743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Weighted Moving Average Problem 1 (WMA-P1)</a:t>
            </a:r>
          </a:p>
        </p:txBody>
      </p:sp>
      <p:sp>
        <p:nvSpPr>
          <p:cNvPr id="4" name="Rectangle 3"/>
          <p:cNvSpPr/>
          <p:nvPr/>
        </p:nvSpPr>
        <p:spPr>
          <a:xfrm>
            <a:off x="6737927" y="4820383"/>
            <a:ext cx="541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0.4*12+0.35*13+0.15*19+0.1*20 = 14.2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6200" y="829116"/>
            <a:ext cx="10210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Given the following data and a 4-period weighted moving average.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	At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1	14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2	20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3	19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4	13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5	12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Supposed the weights of the four periods are 0.1, 0.15, 0.35, 0.4 for the OLDEST to NEWEST periods, respectively.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Compute the 4-period weighted moving average  in period 5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A. (15.8), B. (13.2), C. (14.2), D. (16.4), E. (16.2)</a:t>
            </a:r>
            <a:r>
              <a:rPr lang="en-US" dirty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257491142"/>
      </p:ext>
    </p:extLst>
  </p:cSld>
  <p:clrMapOvr>
    <a:masterClrMapping/>
  </p:clrMapOvr>
  <p:transition advTm="79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WMA-P2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" y="797510"/>
            <a:ext cx="1203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Given the following data and a 4-period weighted moving average.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	At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1	14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2	20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3	19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4	13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5	12					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Supposed the weights of the four periods are 0.1, 0.15, 0.35, 0.4 for the OLDEST to NEWEST periods, respectively.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Compute the 4-period weighted moving average forecast  in period 6.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A. (15.8), B. (13.2), C. (14.2), D. (16.4), E. (16.2)</a:t>
            </a:r>
            <a:r>
              <a:rPr lang="en-US" dirty="0"/>
              <a:t>			</a:t>
            </a:r>
          </a:p>
        </p:txBody>
      </p:sp>
      <p:sp>
        <p:nvSpPr>
          <p:cNvPr id="4" name="Rectangle 3"/>
          <p:cNvSpPr/>
          <p:nvPr/>
        </p:nvSpPr>
        <p:spPr>
          <a:xfrm>
            <a:off x="6781800" y="5321826"/>
            <a:ext cx="518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0.4*12+0.35*13+0.15*19+0.1*20=14.2</a:t>
            </a:r>
          </a:p>
        </p:txBody>
      </p:sp>
    </p:spTree>
    <p:extLst>
      <p:ext uri="{BB962C8B-B14F-4D97-AF65-F5344CB8AC3E}">
        <p14:creationId xmlns:p14="http://schemas.microsoft.com/office/powerpoint/2010/main" val="35672440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WMA-P3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809603"/>
            <a:ext cx="12039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Given the following data and a 4-period weighted moving average.			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t	At								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1	14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2	20	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19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13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12					</a:t>
            </a:r>
            <a:r>
              <a:rPr lang="en-US" sz="2400" dirty="0">
                <a:latin typeface="Book Antiqua" panose="02040602050305030304" pitchFamily="18" charset="0"/>
              </a:rPr>
              <a:t>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Supposed the weights of the four periods are 2, 4, 6, 7 for the OLDEST to NEWEST periods, respectively.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Compute the 4-period weighted moving average  in period 5.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A. (16.47), B. 	(16.05), C. (14.63), D. (12.95), E. (14.39)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19600" y="5410200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(7/19)*12+ (6/19)* 13+ (4/19)* 19+ (2/19)* 20 =14.63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7009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WMA-P4</a:t>
            </a:r>
          </a:p>
        </p:txBody>
      </p:sp>
      <p:sp>
        <p:nvSpPr>
          <p:cNvPr id="2" name="Rectangle 1"/>
          <p:cNvSpPr/>
          <p:nvPr/>
        </p:nvSpPr>
        <p:spPr>
          <a:xfrm>
            <a:off x="-1" y="868721"/>
            <a:ext cx="1213427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Given the following data and a 4-period weighted moving average.				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t	At								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1	14</a:t>
            </a:r>
          </a:p>
          <a:p>
            <a:r>
              <a:rPr lang="da-DK" sz="2400" dirty="0">
                <a:latin typeface="Book Antiqua" panose="02040602050305030304" pitchFamily="18" charset="0"/>
              </a:rPr>
              <a:t>2	20	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19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13</a:t>
            </a:r>
          </a:p>
          <a:p>
            <a:pPr marL="457200" indent="-457200">
              <a:buAutoNum type="arabicPlain" startAt="3"/>
            </a:pPr>
            <a:r>
              <a:rPr lang="da-DK" sz="2400" dirty="0">
                <a:latin typeface="Book Antiqua" panose="02040602050305030304" pitchFamily="18" charset="0"/>
              </a:rPr>
              <a:t>      12 </a:t>
            </a:r>
            <a:r>
              <a:rPr lang="en-US" sz="2400" dirty="0">
                <a:latin typeface="Book Antiqua" panose="02040602050305030304" pitchFamily="18" charset="0"/>
              </a:rPr>
              <a:t>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Supposed the weights of the four periods are 0.1, 0.15, 0.35, 0.4 for the OLDEST to NEWEST periods, respectively.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Compute the average age of data in this  4-period weighted moving average forecast.							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A. (2.05), B. (2), C. (1.85), D. (1.75), E. (1.95)	 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39000" y="5758446"/>
            <a:ext cx="4553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0.4*1+0.35*2+0.15*3+0.1*4 =1.95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2491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WMA-P5&amp;P6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797510"/>
            <a:ext cx="1211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The age of data in which of the following techniques is younger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pPr marL="285750" indent="-285750">
              <a:buAutoNum type="alphaUcPeriod"/>
            </a:pPr>
            <a:r>
              <a:rPr lang="en-US" sz="2400" dirty="0">
                <a:latin typeface="Book Antiqua" panose="02040602050305030304" pitchFamily="18" charset="0"/>
              </a:rPr>
              <a:t>Four period moving average </a:t>
            </a:r>
          </a:p>
          <a:p>
            <a:pPr marL="341313"/>
            <a:r>
              <a:rPr lang="en-US" sz="2400" dirty="0">
                <a:latin typeface="Book Antiqua" panose="02040602050305030304" pitchFamily="18" charset="0"/>
              </a:rPr>
              <a:t>Age of data = (1+4)/2 = 2.5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B. Exponential Smoothing with alpha = 0.25</a:t>
            </a:r>
          </a:p>
          <a:p>
            <a:pPr marL="341313"/>
            <a:r>
              <a:rPr lang="en-US" sz="2400" dirty="0">
                <a:latin typeface="Book Antiqua" panose="02040602050305030304" pitchFamily="18" charset="0"/>
              </a:rPr>
              <a:t>Age of data = 1/alpha = 1/0.25 = 4 periods</a:t>
            </a:r>
          </a:p>
          <a:p>
            <a:pPr marL="285750" indent="-285750"/>
            <a:r>
              <a:rPr lang="en-US" sz="2400" dirty="0">
                <a:latin typeface="Book Antiqua" panose="02040602050305030304" pitchFamily="18" charset="0"/>
              </a:rPr>
              <a:t>C. Five period weighted moving average with weights of 0.1, 0.1, 0.2, 0.2, and 0.40  for the OLDEST to NEWEST periods, respectively.</a:t>
            </a:r>
          </a:p>
          <a:p>
            <a:pPr marL="285750" indent="-285750"/>
            <a:r>
              <a:rPr lang="en-US" sz="2400" dirty="0">
                <a:latin typeface="Book Antiqua" panose="02040602050305030304" pitchFamily="18" charset="0"/>
              </a:rPr>
              <a:t>	</a:t>
            </a:r>
            <a:r>
              <a:rPr lang="en-US" sz="2400" u="sng" dirty="0">
                <a:latin typeface="Book Antiqua" panose="02040602050305030304" pitchFamily="18" charset="0"/>
              </a:rPr>
              <a:t>0.4(</a:t>
            </a:r>
            <a:r>
              <a:rPr lang="en-US" sz="2400" u="sng" dirty="0">
                <a:solidFill>
                  <a:srgbClr val="A50023"/>
                </a:solidFill>
                <a:latin typeface="Book Antiqua" panose="02040602050305030304" pitchFamily="18" charset="0"/>
              </a:rPr>
              <a:t>1</a:t>
            </a:r>
            <a:r>
              <a:rPr lang="en-US" sz="2400" u="sng" dirty="0">
                <a:latin typeface="Book Antiqua" panose="02040602050305030304" pitchFamily="18" charset="0"/>
              </a:rPr>
              <a:t>)+0.2(</a:t>
            </a:r>
            <a:r>
              <a:rPr lang="en-US" sz="2400" u="sng" dirty="0">
                <a:solidFill>
                  <a:srgbClr val="A50023"/>
                </a:solidFill>
                <a:latin typeface="Book Antiqua" panose="02040602050305030304" pitchFamily="18" charset="0"/>
              </a:rPr>
              <a:t>2</a:t>
            </a:r>
            <a:r>
              <a:rPr lang="en-US" sz="2400" u="sng" dirty="0">
                <a:latin typeface="Book Antiqua" panose="02040602050305030304" pitchFamily="18" charset="0"/>
              </a:rPr>
              <a:t>)+0.2(</a:t>
            </a:r>
            <a:r>
              <a:rPr lang="en-US" sz="2400" u="sng" dirty="0">
                <a:solidFill>
                  <a:srgbClr val="C00000"/>
                </a:solidFill>
                <a:latin typeface="Book Antiqua" panose="02040602050305030304" pitchFamily="18" charset="0"/>
              </a:rPr>
              <a:t>3</a:t>
            </a:r>
            <a:r>
              <a:rPr lang="en-US" sz="2400" u="sng" dirty="0">
                <a:latin typeface="Book Antiqua" panose="02040602050305030304" pitchFamily="18" charset="0"/>
              </a:rPr>
              <a:t>)+0.1(</a:t>
            </a:r>
            <a:r>
              <a:rPr lang="en-US" sz="2400" u="sng" dirty="0">
                <a:solidFill>
                  <a:srgbClr val="C00000"/>
                </a:solidFill>
                <a:latin typeface="Book Antiqua" panose="02040602050305030304" pitchFamily="18" charset="0"/>
              </a:rPr>
              <a:t>4</a:t>
            </a:r>
            <a:r>
              <a:rPr lang="en-US" sz="2400" u="sng" dirty="0">
                <a:latin typeface="Book Antiqua" panose="02040602050305030304" pitchFamily="18" charset="0"/>
              </a:rPr>
              <a:t>)+0.1(</a:t>
            </a:r>
            <a:r>
              <a:rPr lang="en-US" sz="2400" u="sng" dirty="0">
                <a:solidFill>
                  <a:srgbClr val="C00000"/>
                </a:solidFill>
                <a:latin typeface="Book Antiqua" panose="02040602050305030304" pitchFamily="18" charset="0"/>
              </a:rPr>
              <a:t>5</a:t>
            </a:r>
            <a:r>
              <a:rPr lang="en-US" sz="2400" u="sng" dirty="0">
                <a:latin typeface="Book Antiqua" panose="02040602050305030304" pitchFamily="18" charset="0"/>
              </a:rPr>
              <a:t>)= </a:t>
            </a:r>
            <a:r>
              <a:rPr lang="en-US" sz="2400" u="sng" dirty="0">
                <a:solidFill>
                  <a:srgbClr val="C00000"/>
                </a:solidFill>
                <a:latin typeface="Book Antiqua" panose="02040602050305030304" pitchFamily="18" charset="0"/>
              </a:rPr>
              <a:t>2.3</a:t>
            </a:r>
          </a:p>
          <a:p>
            <a:pPr marL="341313" indent="-341313"/>
            <a:r>
              <a:rPr lang="en-US" sz="2400" dirty="0">
                <a:latin typeface="Book Antiqua" panose="02040602050305030304" pitchFamily="18" charset="0"/>
              </a:rPr>
              <a:t>D. Five period weighted moving average with weights of 0.2, 0.2, 0.2, 0.2, and 0.2  for the OLDEST to NEWEST periods, respectively.	</a:t>
            </a:r>
          </a:p>
          <a:p>
            <a:pPr marL="341313" indent="-341313"/>
            <a:r>
              <a:rPr lang="en-US" sz="2400" dirty="0">
                <a:latin typeface="Book Antiqua" panose="02040602050305030304" pitchFamily="18" charset="0"/>
              </a:rPr>
              <a:t>	(1+5)/2=3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837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WMA-P7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A7F7ECD-E92A-4299-A3D3-788C246904CB}"/>
              </a:ext>
            </a:extLst>
          </p:cNvPr>
          <p:cNvGrpSpPr/>
          <p:nvPr/>
        </p:nvGrpSpPr>
        <p:grpSpPr>
          <a:xfrm>
            <a:off x="76200" y="845129"/>
            <a:ext cx="10791825" cy="5638800"/>
            <a:chOff x="76200" y="845129"/>
            <a:chExt cx="10791825" cy="56388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4C443AE8-922E-47D1-A35E-96D2BF698B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200" y="845129"/>
              <a:ext cx="10791825" cy="56388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87AFF8D-2BAD-47C5-AC58-DBB508FE763B}"/>
                </a:ext>
              </a:extLst>
            </p:cNvPr>
            <p:cNvSpPr/>
            <p:nvPr/>
          </p:nvSpPr>
          <p:spPr bwMode="auto">
            <a:xfrm>
              <a:off x="362528" y="1161476"/>
              <a:ext cx="10363200" cy="5257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-112" charset="0"/>
              </a:endParaRPr>
            </a:p>
          </p:txBody>
        </p:sp>
      </p:grp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A36E4E6-0C81-4299-9E4F-B3B20779A8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911386"/>
              </p:ext>
            </p:extLst>
          </p:nvPr>
        </p:nvGraphicFramePr>
        <p:xfrm>
          <a:off x="316313" y="1143004"/>
          <a:ext cx="9894487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Worksheet" r:id="rId4" imgW="9781953" imgH="5248491" progId="Excel.Sheet.12">
                  <p:embed/>
                </p:oleObj>
              </mc:Choice>
              <mc:Fallback>
                <p:oleObj name="Worksheet" r:id="rId4" imgW="9781953" imgH="524849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6313" y="1143004"/>
                        <a:ext cx="9894487" cy="525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04223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27614</TotalTime>
  <Words>688</Words>
  <Application>Microsoft Office PowerPoint</Application>
  <PresentationFormat>Widescreen</PresentationFormat>
  <Paragraphs>66</Paragraphs>
  <Slides>8</Slides>
  <Notes>2</Notes>
  <HiddenSlides>0</HiddenSlides>
  <MMClips>1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5" baseType="lpstr">
      <vt:lpstr>Arial</vt:lpstr>
      <vt:lpstr>Book Antiqua</vt:lpstr>
      <vt:lpstr>Brush Script MT</vt:lpstr>
      <vt:lpstr>Calibri</vt:lpstr>
      <vt:lpstr>Calibri Light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Microsoft Excel Worksheet</vt:lpstr>
      <vt:lpstr>Weighted Moving Average Problems       </vt:lpstr>
      <vt:lpstr>Recorded Lecture      https://www.youtube.com/watch?v=TtS_QkhwXhs</vt:lpstr>
      <vt:lpstr>Weighted Moving Average Problem 1 (WMA-P1)</vt:lpstr>
      <vt:lpstr>WMA-P2</vt:lpstr>
      <vt:lpstr>WMA-P3</vt:lpstr>
      <vt:lpstr>WMA-P4</vt:lpstr>
      <vt:lpstr>WMA-P5&amp;P6</vt:lpstr>
      <vt:lpstr>WMA-P7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453</cp:revision>
  <cp:lastPrinted>2019-05-09T17:43:43Z</cp:lastPrinted>
  <dcterms:created xsi:type="dcterms:W3CDTF">2008-11-22T01:06:20Z</dcterms:created>
  <dcterms:modified xsi:type="dcterms:W3CDTF">2022-09-10T22:57:01Z</dcterms:modified>
</cp:coreProperties>
</file>