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05" r:id="rId2"/>
    <p:sldId id="397" r:id="rId3"/>
    <p:sldId id="371" r:id="rId4"/>
    <p:sldId id="395" r:id="rId5"/>
    <p:sldId id="388" r:id="rId6"/>
    <p:sldId id="370" r:id="rId7"/>
    <p:sldId id="394" r:id="rId8"/>
    <p:sldId id="389" r:id="rId9"/>
    <p:sldId id="407" r:id="rId10"/>
    <p:sldId id="399" r:id="rId11"/>
    <p:sldId id="404" r:id="rId12"/>
    <p:sldId id="391" r:id="rId13"/>
    <p:sldId id="393" r:id="rId14"/>
    <p:sldId id="346" r:id="rId15"/>
    <p:sldId id="400" r:id="rId16"/>
    <p:sldId id="401" r:id="rId17"/>
    <p:sldId id="403" r:id="rId18"/>
    <p:sldId id="35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86410"/>
  </p:normalViewPr>
  <p:slideViewPr>
    <p:cSldViewPr>
      <p:cViewPr varScale="1">
        <p:scale>
          <a:sx n="72" d="100"/>
          <a:sy n="72" d="100"/>
        </p:scale>
        <p:origin x="214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8-10-12T18:38:14.46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882 132 0,'53'0'125,"-27"0"-125,1 0 16,52 0 0,1 0 77,-54 0-77,0 0-16,1 0 16,26 0 109,26 0-125,-52 0 31,-27 27-31,26-1 94,27-26-94,-53 27 15,26-1-15,1 1 16,-1 52 0,-26-52-16,27-1 0,-27 27 15,26-27-15,1 1 16,-27 26-16,0-27 15,0 27 1,26 0-16,1-53 16,-27 53 15,26-53-31,-26 26 16,0 1-1,0-1 1,0 1-1,0-1 1,0 1 0,0-1-1,0 1 48,-26-27-63,26 26 15,-53-26 1,26 27 0,-26-1-1,27-26 1,-1 0 0,1 27 15,0-27-16,-1 0-15,1 0 16,-27 0-16,26 0 16,1 0-16,-27 0 31,26 0 63,1 0-79,-27 0 1,27 0-16,-54 0 16,54 0-16,-1 0 15,1 0 1,-1 0-16,1 0 15,-1 0 1,1 0 31,-27 0-47,0 0 16,27 0-1,-1 0 1,-52 0 78,52 0-63,1 0-31,-27 0 15,27 0-15,-27 0 110,26 0-95,1 0-15,-1 0 16,1 0 93,-1-27-109,-26 27 32,27 0-32,0 0 140,-27 0-124,26 0-16,1-26 62,26-1-46,0 1 0,0-1 15,-27 1-31,27-1 62,0 1-46,0-27 47,0 26-48,0 1 16,0-27-15,0 27 0,0-1-16,0-26 15,0 27 1,0-1-16,0 1 16,0-1 15,0 1 0,-26 0 0,26-1 157,0 1-173,0-54 1,0 54 0,0-27-1,0 26 1,0 1 0,0-1-16,0 1 15,0 0 1,0-1-1,26 27 126,1 0-141,26 0 16,0 0-16,-27 0 15,0-26 48,27 26-48,0 0 64,-26 0-79,-1 0 15,1 0-15,26 0 16,-27 0-16,1 0 15,52 0 1,-53 0 62,27 0-31,-26 0-31,-1 0-16,1 0 0,26 0 15,-27 0-15,27 26 250,-27 1-234,1 25 0,-27-25-16,26 52 15,1-52 1,-1-27-16,-26 53 15,0-27 1,0 1 0,53-1 390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8-10-12T18:38:17.19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0 0,'26'0'125,"54"0"-94,-54 26-16,-26 1 1,27-1 0,-27 1-1,26-27-15,1 26 16,-27 1 0,26-27-1,27 26-15,-27 0 16,1 1-1,-1-1 17,27 1-17,-53-1 1,27-26-16,-1 27 31,1-27-15,-27 26-1,26-26 1,0 27-16,1-1 47,-1 1-47,1-27 16,-27 26-1,0 0-15,26-26 16,1 27-16,-1-1 15,1 1 1,-1-27-16,1 0 16,-27 26-1,26-26 1,1 27 0,25-1-1,-25 1 1,-1-1-1,1 1-15,52-1 16,-26 1-16,-53-1 16,79 0-16,-52-26 15,26 27 1,-27-27-16,1 0 16,-1 26-16,1 1 15,-1-27 1,1 26-16,-1-26 15,1 0-15,25 0 16,-25 0 0,-1 0-1,1 0-15,-1 53 16,1-53-16,26 0 16,-27 27-1,27-1-15,-27-26 16,1 0-16,-1 27 15,1-27 1,-1 0-16,1 26 250,52 0-250,-52-26 16,-27 27 15,53-1 63,-27-26-94,0 27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8-10-12T18:38:19.34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34 0 0,'-26'0'156,"26"26"-140,0 1 15,0-1-15,26 1 15,1 26-15,-27-27 31,26 1-47,1-27 15,-27 26 1,0 0-1,26-26 32,1 27 31,-1-27-62,1 26 453,-27 1-454,-27-1 1,1-26 0,-1 0 15,-26 27 110,27-1-141,-1 1 15,1-1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8-10-12T18:38:23.00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1495 405 0,'-26'53'203,"26"-27"-203,-27 1 32,1-1-32,-1-26 15,-26 0 1,27 0-16,-1 0 94,-52 27-94,53-27 15,-54 26-15,54 1 16,-27-1-1,26-26-15,1 0 32,-53 0-1,26 27-31,0-27 31,26 0-31,1 0 0,26 26 16,-27 1-16,1-27 15,-54 0 17,54 0-17,0 0-15,-27 0 16,0 0 0,0 0-1,26 0 1,1 0 46,-53-27-62,52 1 16,-26 26-16,0-27 16,27 1-16,-1 26 15,27-27-15,-26 1 110,-1 26-110,27-27 15,0-26 1,0 27 15,0 0-31,0-1 16,0-26 15,0 27-15,0-1 15,0-26-31,27 27 15,-1-1 1,1 1 0,-27 0-1,53-27 63,-27 53-62,1 0 0,-1 0-16,1 0 15,-1 0 1,0-27-16,1 27 16,26-26-1,-27 26 1,1 0-1,-1 0-15,27 0 32,-26 0-17,-1 0 1,27 0-16,-27 0 16,1 0-1,-1 0-15,1 0 16,-1 0-16,54 0 15,-54 0 157,27 0-172,0 0 16,53 0 0,-53-27 15,-27 27 31,1 0-46,52 0-16,-53 0 16,27 0-16,-26 0 15,-1 0 95,27 0-95,-26 0 1,-1 0-1,-26 27 1,0 26 0,0-27-1,0 1 1,0-1-16,27 0 16,-1 1-16,-26 26 78,26-27-63,-26 1 110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8-10-12T18:38:26.69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3677 0,'27'0'78,"-1"0"-62,27 0-16,27 0 16,-27 0-1,26 0-15,-26-26 0,0-1 16,0-26-16,53 1 16,-27 25-16,0-26 15,-26 27-15,-26-1 16,52-26-16,-26 27 15,0-1-15,-27 1 16,27-1 0,-26 27-16,-1-52 15,27 25-15,0-26 16,-27 53-16,1-26 16,79-54-16,-106 54 15,79 26-15,-26-53 16,0 0-16,-27 27 15,1 26-15,-1-53 16,27 0-16,-53 26 16,53-26-16,0 27 15,0-53-15,26 26 16,-52 26 0,52-52-1,1 26 1,-80 26-1,52 1-15,54-53 16,-79 79-16,26-27 16,0 1-16,52-27 15,-78 26-15,-1 27 16,1-26-16,26-27 16,0 53-1,-27-27-15,27 27 16,26 0-16,-26 0 15,-26-26 1,-1 26-16,1 0 16,52-53-16,-52 27 31,-1 26 0,0 0-15,1 0-1,-1 0-15,1 0 16,-1 0-16,27 0 16,-26 0-16,26 0 31,-1 0-31,-25 0 47,26 0-32,-27 0-15,1 0 16,26 0-16,-27 0 16,27 0-1,0 0-15,0 0 16,-27 0 0,1 0-1,-1 0 1,27 0 15,-26 26-31,-1-26 16,1 0-16,-1 0 15,27 0 17,-27 0-32,54 0 15,-54 0 1,1 0-1,26 0-15,-27-26 16,27 26-16,0-27 16,26 27-16,-52 0 15,52 0 1,-52 0-16,-1 0 16,80-26-16,-80-1 15,1 1-15,26-1 16,26 27-1,-26-26-15,0 26 16,0 0 0,0 0-16,-27 0 15,1 0 1,-1 0-16,27 0 16,-27 0-16,27 0 15,-26 0-15,-1 0 16,27-27-1,-53 1-15,27 0 0,-1 26 16,54-53 0,-28 26-1,1 1 1,27 26 0,26 0 15,-80-53-31,27 26 15,0 1 1,-27-1-16,-26 1 16,53-1-1,-26 1-15,-27 0 16,0-27 0,26 53-1,-26-53-15,27 26 16,-1 27-16,-26-26 15,0-27 1,27 26 0,-1 1-16,0-27 47,-26 27-32,27 26 1,-1-27 15,-26 1-15,0-1-1,27 27 17,26 0-1,-53-26 16,0-27-32,26 53 1,-26-27 0,0 1-1,27 26-15,-1-27 16,-26 1-16,0 0 31,27-1 0,-27 1-15,26-1 0,0-26-1,1 0 16,-1 53 1,1-26 77,-1-27-93,-26 27 124,27-1-124,-27 1 0,0-1-1,26 1 1,-26-1 78,0 1-79,0-1-15,27-26 31,-27 27-15,26-27 0,1 27-1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8-10-12T18:38:30.23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0 106 0,'27'0'281,"-1"0"-234,1 0-32,25 0 95,-25 0-32,-1 0 16,1 0-79,26-26 63,-27-1-31,1 27 109,-1-26-93,-26-1-47,0 54 640,0-1-641,0 1 17,0-1-1,0 27 31,0-27-15,27 1 0,-27 26 47,26-27 125,1-26-188,-1 0 172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8-10-12T18:38:37.41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0 586 0,'0'-80'156,"0"1"-125,0 53 1,0-54-1,0 54 31,0-1-62,26-26 32,-26 27-17,0-1 1,27 1 31,-1 0-16,1-1-15,-1 27 15,1 0-16,-1 0-15,0-26 32,1 26 30,-1 0-62,1 0 16,-1 0-16,27-53 31,-26 53-15,-1 0 31,27 0-32,-26 0 1,-1 0 62,0 0-78,1 0 47,-1 0 0,27 0 15,-26 0-46,-27 26 15,0 1-15,26-1-1,-26 1 63,27-27-62,-1 26 15,-26 0 32,27 1-63,-1-27 31,-26 26-15,26 1 15,1-27 0,-1 0-15,1 26-16,-1-26 15,-26 27-15,27-1 32,-1-26 77,1 53-62,-1-26 0,1-27 62,-27 26-93,0 1-1,26-1 17,-26 0-17,0 1 17,53 26-1,-53-27 78,0 1-93,0-1-1,0 27 1,0-26 15,0-1-15,0 0-16,-26 1 16,26-1 15,-53 1-16,26-1 1,27 1 0,-79-1-1,52 1-15,27-1 16,-26 1 0,-1-27-1,1 0 32,-1 0-47,1 0 31,0 0 1,-1 26-17,1 1 1,-1-27-1,1 0 32,-1 0-31,-26 0-16,27 0 16,-1 0-1,-25 0 95,-1 0-110,0 0 46,53-27 33,-27 1-64,27-1-15,0 1 47,0-1 0,0 1-31,0-1 15,0 1 31,0-27 63,-26 0-125,-27 27 157,26 26-157,1 0 0,-27 0 15,27 0 704,-1 0-688,27-53 204,0 26-204,-26-26 719,-1 0-750,-26 53 15,27-26 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3BC9F49-16A7-47EE-A823-E182C58BD9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683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DC1383-3188-4F09-B3F2-A8056C1E24AA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358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545342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792EF-9814-4917-8011-3220BDB695FC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256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127621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DC1383-3188-4F09-B3F2-A8056C1E24AA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358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482410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DC1383-3188-4F09-B3F2-A8056C1E24AA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358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7656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792EF-9814-4917-8011-3220BDB695FC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256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38391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792EF-9814-4917-8011-3220BDB695FC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256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876181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792EF-9814-4917-8011-3220BDB695FC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256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332118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9792EF-9814-4917-8011-3220BDB695FC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256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3395192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847F8-B1D8-4663-84F4-1D6761F59DC6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0488" tIns="44450" rIns="90488" bIns="44450"/>
          <a:lstStyle/>
          <a:p>
            <a:pPr eaLnBrk="1" hangingPunct="1"/>
            <a:endParaRPr lang="en-US" dirty="0" smtClean="0"/>
          </a:p>
        </p:txBody>
      </p:sp>
      <p:sp>
        <p:nvSpPr>
          <p:cNvPr id="3277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506721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E89FA-EDC0-43A5-B5EA-B9AD28583D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89A2-FE91-4956-AB3D-AFED5AB06E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34976-F8D1-4114-8AD1-EE1CCE41A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8C567-7829-4870-8F14-3B5545F449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B31FA-5C72-4F67-9951-5B34DA8961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5557D-61D6-4503-BB69-87DF887F29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54F32-95FE-42BE-AA8C-8CC06EA46A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1F20A-8DCF-45DF-AED1-CFA360D711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C3823-39C8-4DC1-AEBA-8D26BF3758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64A21-F3E8-43F9-84B9-382809F7A8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6DF72-94C4-448D-A2E9-AEE14DBFA1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37294" y="6534150"/>
            <a:ext cx="2133600" cy="476250"/>
          </a:xfrm>
          <a:ln/>
        </p:spPr>
        <p:txBody>
          <a:bodyPr/>
          <a:lstStyle>
            <a:lvl1pPr>
              <a:defRPr>
                <a:latin typeface="Impact" panose="020B0806030902050204" pitchFamily="34" charset="0"/>
              </a:defRPr>
            </a:lvl1pPr>
          </a:lstStyle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7418F-0DF5-483F-9EC4-5651DC2A83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99A25-B44D-4DDA-BB9B-45D33B166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4541" y="640659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4DA422D-8300-44E0-815F-A774E583D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12.emf"/><Relationship Id="rId18" Type="http://schemas.openxmlformats.org/officeDocument/2006/relationships/customXml" Target="../ink/ink7.xml"/><Relationship Id="rId3" Type="http://schemas.openxmlformats.org/officeDocument/2006/relationships/oleObject" Target="../embeddings/oleObject6.bin"/><Relationship Id="rId21" Type="http://schemas.openxmlformats.org/officeDocument/2006/relationships/image" Target="../media/image8.emf"/><Relationship Id="rId7" Type="http://schemas.openxmlformats.org/officeDocument/2006/relationships/image" Target="../media/image9.emf"/><Relationship Id="rId12" Type="http://schemas.openxmlformats.org/officeDocument/2006/relationships/customXml" Target="../ink/ink4.xml"/><Relationship Id="rId17" Type="http://schemas.openxmlformats.org/officeDocument/2006/relationships/image" Target="../media/image14.emf"/><Relationship Id="rId2" Type="http://schemas.openxmlformats.org/officeDocument/2006/relationships/slideLayout" Target="../slideLayouts/slideLayout7.xml"/><Relationship Id="rId16" Type="http://schemas.openxmlformats.org/officeDocument/2006/relationships/customXml" Target="../ink/ink6.xml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4.vml"/><Relationship Id="rId6" Type="http://schemas.openxmlformats.org/officeDocument/2006/relationships/customXml" Target="../ink/ink1.xml"/><Relationship Id="rId11" Type="http://schemas.openxmlformats.org/officeDocument/2006/relationships/image" Target="../media/image11.emf"/><Relationship Id="rId5" Type="http://schemas.openxmlformats.org/officeDocument/2006/relationships/image" Target="../media/image9.png"/><Relationship Id="rId15" Type="http://schemas.openxmlformats.org/officeDocument/2006/relationships/image" Target="../media/image13.emf"/><Relationship Id="rId10" Type="http://schemas.openxmlformats.org/officeDocument/2006/relationships/customXml" Target="../ink/ink3.xml"/><Relationship Id="rId19" Type="http://schemas.openxmlformats.org/officeDocument/2006/relationships/image" Target="../media/image15.emf"/><Relationship Id="rId4" Type="http://schemas.openxmlformats.org/officeDocument/2006/relationships/image" Target="../media/image7.emf"/><Relationship Id="rId9" Type="http://schemas.openxmlformats.org/officeDocument/2006/relationships/image" Target="../media/image10.emf"/><Relationship Id="rId14" Type="http://schemas.openxmlformats.org/officeDocument/2006/relationships/customXml" Target="../ink/ink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OkoBbEm10I&amp;t=9s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2OkoBbEm10I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r">
              <a:spcBef>
                <a:spcPts val="0"/>
              </a:spcBef>
              <a:spcAft>
                <a:spcPts val="900"/>
              </a:spcAft>
            </a:pPr>
            <a:r>
              <a:rPr lang="en-US" sz="4200" b="1" i="1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If you can look into the seeds of time</a:t>
            </a:r>
            <a:r>
              <a:rPr lang="en-US" sz="4200" b="1" i="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,</a:t>
            </a:r>
          </a:p>
          <a:p>
            <a:pPr marL="0" marR="0" algn="r">
              <a:spcBef>
                <a:spcPts val="0"/>
              </a:spcBef>
              <a:spcAft>
                <a:spcPts val="900"/>
              </a:spcAft>
            </a:pPr>
            <a:r>
              <a:rPr lang="en-US" sz="4200" b="1" i="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sz="4200" b="1" i="1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and say which grain will grow and which will </a:t>
            </a:r>
            <a:r>
              <a:rPr lang="en-US" sz="4200" b="1" i="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not</a:t>
            </a:r>
          </a:p>
          <a:p>
            <a:pPr marL="0" marR="0" algn="r">
              <a:spcBef>
                <a:spcPts val="0"/>
              </a:spcBef>
              <a:spcAft>
                <a:spcPts val="900"/>
              </a:spcAft>
            </a:pPr>
            <a:r>
              <a:rPr lang="en-US" sz="4200" b="1" i="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 </a:t>
            </a:r>
            <a:r>
              <a:rPr lang="en-US" sz="4200" b="1" i="1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speak then unto me. </a:t>
            </a:r>
            <a:endParaRPr lang="en-US" sz="4200" b="1" i="1" dirty="0" smtClean="0">
              <a:solidFill>
                <a:srgbClr val="000000"/>
              </a:solidFill>
              <a:latin typeface="Book Antiqua" panose="02040602050305030304" pitchFamily="18" charset="0"/>
              <a:ea typeface="Calibri" panose="020F0502020204030204" pitchFamily="34" charset="0"/>
            </a:endParaRPr>
          </a:p>
          <a:p>
            <a:pPr marL="0" marR="0" algn="r">
              <a:spcBef>
                <a:spcPts val="0"/>
              </a:spcBef>
              <a:spcAft>
                <a:spcPts val="900"/>
              </a:spcAft>
            </a:pPr>
            <a:r>
              <a:rPr lang="en-US" sz="4200" b="1" i="1" dirty="0" smtClean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William </a:t>
            </a:r>
            <a:r>
              <a:rPr lang="en-US" sz="4200" b="1" i="1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Shakespeare, 1564-1616.</a:t>
            </a:r>
            <a:endParaRPr lang="en-US" sz="4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8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-35104" y="7620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11a. Exponential Smoothing-Alpha </a:t>
            </a:r>
            <a:r>
              <a:rPr lang="en-US" sz="3200" dirty="0">
                <a:latin typeface="Impact" pitchFamily="34" charset="0"/>
              </a:rPr>
              <a:t>using Data Table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355891"/>
              </p:ext>
            </p:extLst>
          </p:nvPr>
        </p:nvGraphicFramePr>
        <p:xfrm>
          <a:off x="36513" y="831850"/>
          <a:ext cx="9053512" cy="557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3" name="Worksheet" r:id="rId3" imgW="4229206" imgH="2605899" progId="Excel.Sheet.8">
                  <p:embed/>
                </p:oleObj>
              </mc:Choice>
              <mc:Fallback>
                <p:oleObj name="Worksheet" r:id="rId3" imgW="4229206" imgH="2605899" progId="Excel.Sheet.8">
                  <p:embed/>
                  <p:pic>
                    <p:nvPicPr>
                      <p:cNvPr id="98311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3" y="831850"/>
                        <a:ext cx="9053512" cy="557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760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-35104" y="7620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11b. Exponential Smoothing-Find Alpha Using Solver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640023"/>
              </p:ext>
            </p:extLst>
          </p:nvPr>
        </p:nvGraphicFramePr>
        <p:xfrm>
          <a:off x="76200" y="762000"/>
          <a:ext cx="3665537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3" name="Worksheet" r:id="rId3" imgW="3665255" imgH="1790574" progId="Excel.Sheet.12">
                  <p:embed/>
                </p:oleObj>
              </mc:Choice>
              <mc:Fallback>
                <p:oleObj name="Worksheet" r:id="rId3" imgW="3665255" imgH="179057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762000"/>
                        <a:ext cx="3665537" cy="179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200" y="660975"/>
            <a:ext cx="3633739" cy="34004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3292470" y="657150"/>
              <a:ext cx="613800" cy="3931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77350" y="642030"/>
                <a:ext cx="64404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3857670" y="981150"/>
              <a:ext cx="781200" cy="4384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42550" y="966030"/>
                <a:ext cx="811440" cy="46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/>
              <p14:cNvContentPartPr/>
              <p14:nvPr/>
            </p14:nvContentPartPr>
            <p14:xfrm>
              <a:off x="4521510" y="1295430"/>
              <a:ext cx="81000" cy="1717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06390" y="1280310"/>
                <a:ext cx="11124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Ink 9"/>
              <p14:cNvContentPartPr/>
              <p14:nvPr/>
            </p14:nvContentPartPr>
            <p14:xfrm>
              <a:off x="3157470" y="2359230"/>
              <a:ext cx="567000" cy="2624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42350" y="2344110"/>
                <a:ext cx="59724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/>
              <p14:cNvContentPartPr/>
              <p14:nvPr/>
            </p14:nvContentPartPr>
            <p14:xfrm>
              <a:off x="3724110" y="1143150"/>
              <a:ext cx="2477160" cy="13240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708990" y="1128030"/>
                <a:ext cx="2507400" cy="135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" name="Ink 11"/>
              <p14:cNvContentPartPr/>
              <p14:nvPr/>
            </p14:nvContentPartPr>
            <p14:xfrm>
              <a:off x="6067350" y="1095270"/>
              <a:ext cx="162360" cy="10512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052230" y="1080150"/>
                <a:ext cx="19260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/>
              <p14:cNvContentPartPr/>
              <p14:nvPr/>
            </p14:nvContentPartPr>
            <p14:xfrm>
              <a:off x="5581710" y="1103550"/>
              <a:ext cx="422640" cy="3931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566590" y="1088430"/>
                <a:ext cx="452880" cy="4233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537174"/>
              </p:ext>
            </p:extLst>
          </p:nvPr>
        </p:nvGraphicFramePr>
        <p:xfrm>
          <a:off x="228600" y="4213680"/>
          <a:ext cx="5073351" cy="247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" name="Worksheet" r:id="rId20" imgW="3665255" imgH="1790574" progId="Excel.Sheet.12">
                  <p:embed/>
                </p:oleObj>
              </mc:Choice>
              <mc:Fallback>
                <p:oleObj name="Worksheet" r:id="rId20" imgW="3665255" imgH="179057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28600" y="4213680"/>
                        <a:ext cx="5073351" cy="2478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74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66675" y="0"/>
            <a:ext cx="90773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3200" dirty="0">
                <a:latin typeface="Impact" pitchFamily="34" charset="0"/>
              </a:rPr>
              <a:t>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-28574" y="762000"/>
            <a:ext cx="90136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11.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It can be mathematically proved that the Age of data in exponential smoothing is 1/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. The larger the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, the larger the number of periods in the moving average. True or false? Why?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  <a:ea typeface="+mj-ea"/>
                <a:cs typeface="+mj-cs"/>
              </a:rPr>
              <a:t>12. Short Questions </a:t>
            </a:r>
            <a:r>
              <a:rPr lang="en-US" sz="3200" dirty="0">
                <a:latin typeface="Impact" pitchFamily="34" charset="0"/>
                <a:ea typeface="+mj-ea"/>
                <a:cs typeface="+mj-cs"/>
              </a:rPr>
              <a:t> </a:t>
            </a:r>
            <a:r>
              <a:rPr lang="en-US" sz="3200" dirty="0" smtClean="0">
                <a:latin typeface="Impact" pitchFamily="34" charset="0"/>
                <a:ea typeface="+mj-ea"/>
                <a:cs typeface="+mj-cs"/>
              </a:rPr>
              <a:t>and Multiple Choices </a:t>
            </a:r>
            <a:endParaRPr lang="en-US" sz="3200" dirty="0"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8575" y="2095754"/>
            <a:ext cx="90773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False</a:t>
            </a:r>
          </a:p>
          <a:p>
            <a:r>
              <a:rPr lang="el-GR" sz="2400" dirty="0" smtClean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= 0.5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2 periods.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0.2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5 periods.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0.1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10 periods.</a:t>
            </a: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B31FA-5C72-4F67-9951-5B34DA8961E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9844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66675" y="0"/>
            <a:ext cx="90773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3200" dirty="0">
                <a:latin typeface="Impact" pitchFamily="34" charset="0"/>
              </a:rPr>
              <a:t>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0" y="60960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13. Given a forecast using a 6 period moving average. What is the average age of data? </a:t>
            </a:r>
          </a:p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The last piece (newest piece) of data is only 1 period old.</a:t>
            </a:r>
          </a:p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The first piece (oldest piece)  of data in a 6 period moving average is 6 periods old.</a:t>
            </a:r>
          </a:p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The average age of data is (1+6)/2 = 3.5 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0" y="304800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14. If the age of data in exponential smoothing is 1/ α, for what value of α, exponential smoothing performs close to a six period moving average?</a:t>
            </a:r>
          </a:p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The age of data in a 6 period moving average is 3.5. </a:t>
            </a:r>
          </a:p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The age of data in exponential smoothing is 1/ α.</a:t>
            </a:r>
          </a:p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1/ α = 3.5</a:t>
            </a:r>
          </a:p>
          <a:p>
            <a:pPr lvl="0"/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α = 1/3.5</a:t>
            </a:r>
          </a:p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α = 0.29</a:t>
            </a:r>
          </a:p>
          <a:p>
            <a:pPr lvl="0"/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  <a:ea typeface="+mj-ea"/>
                <a:cs typeface="+mj-cs"/>
              </a:rPr>
              <a:t>13-14. Short Questions </a:t>
            </a:r>
            <a:r>
              <a:rPr lang="en-US" sz="3200" dirty="0">
                <a:latin typeface="Impact" pitchFamily="34" charset="0"/>
                <a:ea typeface="+mj-ea"/>
                <a:cs typeface="+mj-cs"/>
              </a:rPr>
              <a:t> </a:t>
            </a:r>
            <a:r>
              <a:rPr lang="en-US" sz="3200" dirty="0" smtClean="0">
                <a:latin typeface="Impact" pitchFamily="34" charset="0"/>
                <a:ea typeface="+mj-ea"/>
                <a:cs typeface="+mj-cs"/>
              </a:rPr>
              <a:t>and Multiple Choices </a:t>
            </a:r>
            <a:endParaRPr lang="en-US" sz="3200" dirty="0"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B31FA-5C72-4F67-9951-5B34DA8961E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367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  <p:bldP spid="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0"/>
            <a:ext cx="91440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200" dirty="0" smtClean="0">
                <a:latin typeface="Impact" pitchFamily="34" charset="0"/>
              </a:rPr>
              <a:t>15. Problem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34" charset="0"/>
              </a:rPr>
              <a:t> </a:t>
            </a:r>
            <a:endParaRPr lang="en-US" sz="3200" dirty="0">
              <a:solidFill>
                <a:srgbClr val="0C8AD0"/>
              </a:solidFill>
              <a:latin typeface="Arial Narrow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838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Given the following demand data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Month		Feb	Mar	Apr	May	Jun	Jul	Aug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Demand	19	18	15	20	18	22	20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0" y="2133600"/>
            <a:ext cx="3048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buFont typeface="Arial" charset="0"/>
              <a:buAutoNum type="alphaLcParenR"/>
            </a:pPr>
            <a:r>
              <a:rPr lang="en-US" sz="2400" dirty="0" smtClean="0">
                <a:latin typeface="Book Antiqua" pitchFamily="18" charset="0"/>
              </a:rPr>
              <a:t>Draw the data</a:t>
            </a: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005347"/>
              </p:ext>
            </p:extLst>
          </p:nvPr>
        </p:nvGraphicFramePr>
        <p:xfrm>
          <a:off x="5265737" y="1847850"/>
          <a:ext cx="3421063" cy="2056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1" name="Worksheet" r:id="rId4" imgW="4564345" imgH="2743341" progId="Excel.Sheet.12">
                  <p:embed/>
                </p:oleObj>
              </mc:Choice>
              <mc:Fallback>
                <p:oleObj name="Worksheet" r:id="rId4" imgW="4564345" imgH="274334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65737" y="1847850"/>
                        <a:ext cx="3421063" cy="2056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2773143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Book Antiqua" pitchFamily="18" charset="0"/>
              </a:rPr>
              <a:t>b) Provide </a:t>
            </a:r>
            <a:r>
              <a:rPr lang="en-US" sz="2400" dirty="0">
                <a:latin typeface="Book Antiqua" pitchFamily="18" charset="0"/>
              </a:rPr>
              <a:t>forecasts for the next period using ES and </a:t>
            </a:r>
            <a:r>
              <a:rPr lang="el-GR" sz="2400" dirty="0">
                <a:latin typeface="Book Antiqua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</a:rPr>
              <a:t>=0.2,  compute MAD, compute standard deviation of your forecast. </a:t>
            </a:r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040777"/>
              </p:ext>
            </p:extLst>
          </p:nvPr>
        </p:nvGraphicFramePr>
        <p:xfrm>
          <a:off x="3930452" y="4191001"/>
          <a:ext cx="4969074" cy="2600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2" name="Worksheet" r:id="rId6" imgW="4556689" imgH="2384887" progId="Excel.Sheet.12">
                  <p:embed/>
                </p:oleObj>
              </mc:Choice>
              <mc:Fallback>
                <p:oleObj name="Worksheet" r:id="rId6" imgW="4556689" imgH="23848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30452" y="4191001"/>
                        <a:ext cx="4969074" cy="26005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8C567-7829-4870-8F14-3B5545F4492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0"/>
            <a:ext cx="91440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3200" dirty="0">
                <a:latin typeface="Impact" pitchFamily="34" charset="0"/>
              </a:rPr>
              <a:t>Problem </a:t>
            </a:r>
            <a:r>
              <a:rPr lang="en-US" sz="3200" dirty="0" smtClean="0">
                <a:latin typeface="Impact" pitchFamily="34" charset="0"/>
              </a:rPr>
              <a:t>1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34" charset="0"/>
              </a:rPr>
              <a:t> </a:t>
            </a:r>
            <a:endParaRPr lang="en-US" sz="3200" dirty="0">
              <a:solidFill>
                <a:srgbClr val="0C8AD0"/>
              </a:solidFill>
              <a:latin typeface="Arial Narrow" pitchFamily="34" charset="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8100" y="636588"/>
            <a:ext cx="90678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latin typeface="Book Antiqua" pitchFamily="18" charset="0"/>
              </a:rPr>
              <a:t>c) Provide forecasts for the next period using  5-period  MA</a:t>
            </a:r>
            <a:r>
              <a:rPr lang="en-US" sz="2400" dirty="0">
                <a:latin typeface="Book Antiqua" pitchFamily="18" charset="0"/>
              </a:rPr>
              <a:t>. </a:t>
            </a:r>
            <a:endParaRPr lang="en-US" sz="2400" dirty="0" smtClean="0">
              <a:latin typeface="Book Antiqua" pitchFamily="18" charset="0"/>
            </a:endParaRPr>
          </a:p>
          <a:p>
            <a:pPr eaLnBrk="0" hangingPunct="0"/>
            <a:r>
              <a:rPr lang="en-US" sz="2400" dirty="0" smtClean="0">
                <a:latin typeface="Book Antiqua" pitchFamily="18" charset="0"/>
              </a:rPr>
              <a:t>Based on MAD, which method is better? ES or MA?</a:t>
            </a: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42100"/>
              </p:ext>
            </p:extLst>
          </p:nvPr>
        </p:nvGraphicFramePr>
        <p:xfrm>
          <a:off x="381000" y="1676400"/>
          <a:ext cx="8420100" cy="334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2" name="Worksheet" r:id="rId4" imgW="4884597" imgH="1943289" progId="Excel.Sheet.12">
                  <p:embed/>
                </p:oleObj>
              </mc:Choice>
              <mc:Fallback>
                <p:oleObj name="Worksheet" r:id="rId4" imgW="4884597" imgH="19432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1676400"/>
                        <a:ext cx="8420100" cy="334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8C567-7829-4870-8F14-3B5545F4492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127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0"/>
            <a:ext cx="91440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200" dirty="0" smtClean="0">
                <a:latin typeface="Impact" pitchFamily="34" charset="0"/>
              </a:rPr>
              <a:t>15. Problem</a:t>
            </a:r>
            <a:r>
              <a:rPr lang="en-US" sz="3200" dirty="0" smtClean="0">
                <a:solidFill>
                  <a:schemeClr val="accent2"/>
                </a:solidFill>
                <a:latin typeface="Arial Narrow" pitchFamily="34" charset="0"/>
              </a:rPr>
              <a:t> </a:t>
            </a:r>
            <a:endParaRPr lang="en-US" sz="3200" dirty="0">
              <a:solidFill>
                <a:srgbClr val="0C8AD0"/>
              </a:solidFill>
              <a:latin typeface="Arial Narrow" pitchFamily="34" charset="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-76200" y="636588"/>
            <a:ext cx="9067800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latin typeface="Book Antiqua" pitchFamily="18" charset="0"/>
              </a:rPr>
              <a:t>d) Provide </a:t>
            </a:r>
            <a:r>
              <a:rPr lang="en-US" sz="2400" dirty="0">
                <a:latin typeface="Book Antiqua" pitchFamily="18" charset="0"/>
              </a:rPr>
              <a:t>forecasts for September using Naïve </a:t>
            </a:r>
            <a:r>
              <a:rPr lang="en-US" sz="2400" dirty="0" smtClean="0">
                <a:latin typeface="Book Antiqua" pitchFamily="18" charset="0"/>
              </a:rPr>
              <a:t>method (forecast of the next period is the same as the actual for this period</a:t>
            </a:r>
            <a:r>
              <a:rPr lang="en-US" sz="2400" dirty="0">
                <a:latin typeface="Book Antiqua" pitchFamily="18" charset="0"/>
              </a:rPr>
              <a:t>). </a:t>
            </a:r>
            <a:endParaRPr lang="en-US" sz="2400" dirty="0" smtClean="0">
              <a:latin typeface="Book Antiqua" pitchFamily="18" charset="0"/>
            </a:endParaRPr>
          </a:p>
          <a:p>
            <a:pPr eaLnBrk="0" hangingPunct="0"/>
            <a:r>
              <a:rPr lang="en-US" sz="2400" dirty="0" smtClean="0">
                <a:latin typeface="Book Antiqua" pitchFamily="18" charset="0"/>
              </a:rPr>
              <a:t>Based </a:t>
            </a:r>
            <a:r>
              <a:rPr lang="en-US" sz="2400" dirty="0">
                <a:latin typeface="Book Antiqua" pitchFamily="18" charset="0"/>
              </a:rPr>
              <a:t>on MAD, which method is better? ES or </a:t>
            </a:r>
            <a:r>
              <a:rPr lang="en-US" sz="2400" dirty="0" smtClean="0">
                <a:latin typeface="Book Antiqua" pitchFamily="18" charset="0"/>
              </a:rPr>
              <a:t>NM?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195313"/>
              </p:ext>
            </p:extLst>
          </p:nvPr>
        </p:nvGraphicFramePr>
        <p:xfrm>
          <a:off x="228600" y="1981200"/>
          <a:ext cx="8784714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Worksheet" r:id="rId4" imgW="5212080" imgH="1988679" progId="Excel.Sheet.12">
                  <p:embed/>
                </p:oleObj>
              </mc:Choice>
              <mc:Fallback>
                <p:oleObj name="Worksheet" r:id="rId4" imgW="5212080" imgH="198867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1981200"/>
                        <a:ext cx="8784714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8C567-7829-4870-8F14-3B5545F4492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637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0"/>
            <a:ext cx="914400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200" dirty="0">
                <a:latin typeface="Impact" pitchFamily="34" charset="0"/>
              </a:rPr>
              <a:t>15. Problem</a:t>
            </a:r>
            <a:r>
              <a:rPr lang="en-US" sz="3200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  <a:endParaRPr lang="en-US" sz="3200" dirty="0">
              <a:solidFill>
                <a:srgbClr val="0C8AD0"/>
              </a:solidFill>
              <a:latin typeface="Arial Narrow" pitchFamily="34" charset="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-76200" y="665163"/>
            <a:ext cx="9067800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Book Antiqua" pitchFamily="18" charset="0"/>
              </a:rPr>
              <a:t>e</a:t>
            </a:r>
            <a:r>
              <a:rPr lang="en-US" sz="2400" dirty="0" smtClean="0">
                <a:latin typeface="Book Antiqua" pitchFamily="18" charset="0"/>
              </a:rPr>
              <a:t>) Provide </a:t>
            </a:r>
            <a:r>
              <a:rPr lang="en-US" sz="2400" dirty="0">
                <a:latin typeface="Book Antiqua" pitchFamily="18" charset="0"/>
              </a:rPr>
              <a:t>forecasts </a:t>
            </a:r>
            <a:r>
              <a:rPr lang="en-US" sz="2400" dirty="0" smtClean="0">
                <a:latin typeface="Book Antiqua" pitchFamily="18" charset="0"/>
              </a:rPr>
              <a:t>and standard deviation of forecast for </a:t>
            </a:r>
            <a:r>
              <a:rPr lang="en-US" sz="2400" dirty="0">
                <a:latin typeface="Book Antiqua" pitchFamily="18" charset="0"/>
              </a:rPr>
              <a:t>September using </a:t>
            </a:r>
            <a:r>
              <a:rPr lang="en-US" sz="2400" dirty="0" smtClean="0">
                <a:latin typeface="Book Antiqua" pitchFamily="18" charset="0"/>
              </a:rPr>
              <a:t>linear Regression. Also Compute R-Squared (Coefficient of determination) and Correlation Coefficient.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903436"/>
              </p:ext>
            </p:extLst>
          </p:nvPr>
        </p:nvGraphicFramePr>
        <p:xfrm>
          <a:off x="152400" y="1884542"/>
          <a:ext cx="8655484" cy="337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2" name="Worksheet" r:id="rId4" imgW="6118825" imgH="2384887" progId="Excel.Sheet.12">
                  <p:embed/>
                </p:oleObj>
              </mc:Choice>
              <mc:Fallback>
                <p:oleObj name="Worksheet" r:id="rId4" imgW="6118825" imgH="23848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884542"/>
                        <a:ext cx="8655484" cy="3373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8C567-7829-4870-8F14-3B5545F4492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655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" y="0"/>
            <a:ext cx="91440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3200" dirty="0">
                <a:latin typeface="Impact" pitchFamily="34" charset="0"/>
              </a:rPr>
              <a:t> </a:t>
            </a:r>
            <a:r>
              <a:rPr lang="en-US" sz="3200" dirty="0" smtClean="0">
                <a:latin typeface="Impact" pitchFamily="34" charset="0"/>
              </a:rPr>
              <a:t>(f) </a:t>
            </a:r>
            <a:r>
              <a:rPr lang="en-US" sz="3200" dirty="0">
                <a:latin typeface="Impact" pitchFamily="34" charset="0"/>
              </a:rPr>
              <a:t>Which Technique ? 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5638800" y="2057400"/>
            <a:ext cx="3505200" cy="2743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228600" y="685800"/>
            <a:ext cx="89154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When comparing several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methods,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we need to use  the same time horizon for all methods. We need to have actual as well as forecasts for all methods for all periods of MAD computations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Here we have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Actual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for periods 1 to 7;  that is 7 periods.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Regression can provide us with forecast for  periods 1 to ∞</a:t>
            </a:r>
          </a:p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Five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period moving average can only provide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forecast for  periods 6 and 7; that is 2 periods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Therefore, to compare all these methods, we can  compute MAD only over 2 periods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. But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two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periods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is not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enough.</a:t>
            </a:r>
          </a:p>
          <a:p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Naïve Method or Exponential Smoothing ? </a:t>
            </a:r>
          </a:p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Naïve method  forecasts for periods   2 to 7; That is 6 periods</a:t>
            </a:r>
          </a:p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Exponential Smoothing for periods   2 to 7; That is 6 periods</a:t>
            </a:r>
          </a:p>
          <a:p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We can compare NM and ES   over 6 periods.</a:t>
            </a:r>
          </a:p>
          <a:p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endParaRPr lang="en-US" sz="2400" dirty="0">
              <a:latin typeface="Book Antiqua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B31FA-5C72-4F67-9951-5B34DA8961E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8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87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87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87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87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87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87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  <a:ea typeface="+mj-ea"/>
                <a:cs typeface="+mj-cs"/>
              </a:rPr>
              <a:t>Exponential Smoothing</a:t>
            </a:r>
            <a:endParaRPr lang="en-US" sz="3200" dirty="0"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501609"/>
              </p:ext>
            </p:extLst>
          </p:nvPr>
        </p:nvGraphicFramePr>
        <p:xfrm>
          <a:off x="1828800" y="1657381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3" name="Equation" r:id="rId3" imgW="1282680" imgH="228600" progId="Equation.3">
                  <p:embed/>
                </p:oleObj>
              </mc:Choice>
              <mc:Fallback>
                <p:oleObj name="Equation" r:id="rId3" imgW="1282680" imgH="228600" progId="Equation.3">
                  <p:embed/>
                  <p:pic>
                    <p:nvPicPr>
                      <p:cNvPr id="3645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57381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784383"/>
              </p:ext>
            </p:extLst>
          </p:nvPr>
        </p:nvGraphicFramePr>
        <p:xfrm>
          <a:off x="1943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4" name="Equation" r:id="rId5" imgW="1244520" imgH="228600" progId="Equation.3">
                  <p:embed/>
                </p:oleObj>
              </mc:Choice>
              <mc:Fallback>
                <p:oleObj name="Equation" r:id="rId5" imgW="1244520" imgH="228600" progId="Equation.3">
                  <p:embed/>
                  <p:pic>
                    <p:nvPicPr>
                      <p:cNvPr id="3645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616792"/>
              </p:ext>
            </p:extLst>
          </p:nvPr>
        </p:nvGraphicFramePr>
        <p:xfrm>
          <a:off x="1906551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5" name="Equation" r:id="rId7" imgW="1218960" imgH="228600" progId="Equation.3">
                  <p:embed/>
                </p:oleObj>
              </mc:Choice>
              <mc:Fallback>
                <p:oleObj name="Equation" r:id="rId7" imgW="1218960" imgH="228600" progId="Equation.3">
                  <p:embed/>
                  <p:pic>
                    <p:nvPicPr>
                      <p:cNvPr id="3645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51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24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  <a:ea typeface="+mj-ea"/>
                <a:cs typeface="+mj-cs"/>
              </a:rPr>
              <a:t>1-2. Short Questions and Multiple Choices </a:t>
            </a:r>
            <a:endParaRPr lang="en-US" sz="3200" dirty="0"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latin typeface="Book Antiqua" pitchFamily="18" charset="0"/>
              </a:rPr>
              <a:t>1. </a:t>
            </a:r>
            <a:r>
              <a:rPr lang="en-US" sz="2400" dirty="0" smtClean="0">
                <a:latin typeface="Book Antiqua" pitchFamily="18" charset="0"/>
              </a:rPr>
              <a:t>Given an actual demand of 60 for a period when forecast of 70 was anticipated, and an alpha of 0.3, what would the forecast for the next period be using simple exponential smoothing? </a:t>
            </a:r>
          </a:p>
          <a:p>
            <a:pPr lvl="0"/>
            <a:endParaRPr lang="en-US" sz="2400" dirty="0" smtClean="0">
              <a:latin typeface="Book Antiqua" pitchFamily="18" charset="0"/>
            </a:endParaRPr>
          </a:p>
          <a:p>
            <a:pPr marL="914400" lvl="1" indent="-457200"/>
            <a:r>
              <a:rPr lang="en-US" sz="2400" dirty="0" smtClean="0">
                <a:latin typeface="Book Antiqua" pitchFamily="18" charset="0"/>
              </a:rPr>
              <a:t>F = (1-0.3)(70)+0.3(60) = 67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3200400"/>
            <a:ext cx="9144000" cy="35394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2</a:t>
            </a:r>
            <a:r>
              <a:rPr lang="en-US" sz="2400" b="1" dirty="0" smtClean="0">
                <a:latin typeface="Book Antiqua" pitchFamily="18" charset="0"/>
              </a:rPr>
              <a:t>. </a:t>
            </a:r>
            <a:r>
              <a:rPr lang="en-US" sz="2400" dirty="0" smtClean="0">
                <a:latin typeface="Book Antiqua" pitchFamily="18" charset="0"/>
              </a:rPr>
              <a:t>Suppose you have been asked to generate a demand forecast for a product for year 2012 using an exponential smoothing method. The forecast demand in 2011 was 910. The actual demand in 2011 was 850. Using this data and a smoothing constant of 0.3, which of the following is the demand forecast for year 2012?</a:t>
            </a:r>
          </a:p>
          <a:p>
            <a:pPr lvl="1"/>
            <a:r>
              <a:rPr lang="en-US" sz="2000" dirty="0" smtClean="0">
                <a:latin typeface="Book Antiqua" pitchFamily="18" charset="0"/>
              </a:rPr>
              <a:t>A) 850</a:t>
            </a:r>
          </a:p>
          <a:p>
            <a:pPr lvl="1"/>
            <a:r>
              <a:rPr lang="en-US" sz="2000" dirty="0" smtClean="0">
                <a:latin typeface="Book Antiqua" pitchFamily="18" charset="0"/>
              </a:rPr>
              <a:t>B) 885</a:t>
            </a:r>
          </a:p>
          <a:p>
            <a:pPr lvl="1"/>
            <a:r>
              <a:rPr lang="en-US" sz="2000" dirty="0" smtClean="0">
                <a:latin typeface="Book Antiqua" pitchFamily="18" charset="0"/>
              </a:rPr>
              <a:t>C) 892</a:t>
            </a:r>
          </a:p>
          <a:p>
            <a:pPr lvl="1"/>
            <a:r>
              <a:rPr lang="en-US" sz="2000" dirty="0" smtClean="0">
                <a:latin typeface="Book Antiqua" pitchFamily="18" charset="0"/>
              </a:rPr>
              <a:t>D) 925</a:t>
            </a:r>
          </a:p>
          <a:p>
            <a:pPr lvl="1"/>
            <a:r>
              <a:rPr lang="en-US" sz="2000" dirty="0" smtClean="0">
                <a:latin typeface="Book Antiqua" pitchFamily="18" charset="0"/>
              </a:rPr>
              <a:t>E) 930</a:t>
            </a:r>
            <a:r>
              <a:rPr lang="en-US" sz="2400" dirty="0" smtClean="0">
                <a:latin typeface="Book Antiqua" pitchFamily="18" charset="0"/>
              </a:rPr>
              <a:t> 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581400" y="5867400"/>
            <a:ext cx="50292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sz="2400" dirty="0" smtClean="0">
                <a:latin typeface="Book Antiqua" pitchFamily="18" charset="0"/>
              </a:rPr>
              <a:t>F = (1-0.3)(910)+0.3(850) = 892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66675" y="0"/>
            <a:ext cx="90773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3200" dirty="0">
                <a:latin typeface="Impact" pitchFamily="34" charset="0"/>
              </a:rPr>
              <a:t> 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0" y="609601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Book Antiqua" pitchFamily="18" charset="0"/>
              </a:rPr>
              <a:t>3. Given the following demand</a:t>
            </a:r>
          </a:p>
          <a:p>
            <a:r>
              <a:rPr lang="en-US" sz="2400" dirty="0" smtClean="0">
                <a:latin typeface="Book Antiqua" pitchFamily="18" charset="0"/>
              </a:rPr>
              <a:t>Suppose the forecast for period 2 is equal to the actual for period 1. What is your forecast for period 4 using exponential smoothing and α=0.5?</a:t>
            </a:r>
          </a:p>
          <a:p>
            <a:pPr marL="914400" lvl="1" indent="-457200"/>
            <a:r>
              <a:rPr lang="en-US" sz="2400" dirty="0" smtClean="0">
                <a:latin typeface="Book Antiqua" pitchFamily="18" charset="0"/>
              </a:rPr>
              <a:t>A) 300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B) 400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C) 500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D) 550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E) none of the above</a:t>
            </a:r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467600" y="1828800"/>
          <a:ext cx="1374140" cy="963930"/>
        </p:xfrm>
        <a:graphic>
          <a:graphicData uri="http://schemas.openxmlformats.org/drawingml/2006/table">
            <a:tbl>
              <a:tblPr/>
              <a:tblGrid>
                <a:gridCol w="66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5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Period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Demand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600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2400" y="3657600"/>
            <a:ext cx="5486401" cy="31398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= (1-0.5)F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+ 0.5(A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(1/2) 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(1/2) 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)/2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)/2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= (300+500)/2= 400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)/2 = (400+600)/2 = 500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dirty="0" smtClean="0">
              <a:latin typeface="Book Antiqua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>
                <a:latin typeface="Impact" pitchFamily="34" charset="0"/>
                <a:ea typeface="+mj-ea"/>
                <a:cs typeface="+mj-cs"/>
              </a:rPr>
              <a:t>3</a:t>
            </a:r>
            <a:r>
              <a:rPr lang="en-US" sz="3200" dirty="0" smtClean="0">
                <a:latin typeface="Impact" pitchFamily="34" charset="0"/>
                <a:ea typeface="+mj-ea"/>
                <a:cs typeface="+mj-cs"/>
              </a:rPr>
              <a:t>.Short Questions and Multiple Choices </a:t>
            </a:r>
            <a:endParaRPr lang="en-US" sz="3200" dirty="0"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B31FA-5C72-4F67-9951-5B34DA8961E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50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4-5. Short Questions and </a:t>
            </a:r>
            <a:r>
              <a:rPr lang="en-US" sz="3200" dirty="0">
                <a:latin typeface="Impact" pitchFamily="34" charset="0"/>
              </a:rPr>
              <a:t>Multiple Choices 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685801"/>
            <a:ext cx="9144000" cy="304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4</a:t>
            </a:r>
            <a:r>
              <a:rPr lang="en-US" sz="2400" b="1" dirty="0" smtClean="0">
                <a:latin typeface="Book Antiqua" pitchFamily="18" charset="0"/>
              </a:rPr>
              <a:t>. </a:t>
            </a:r>
            <a:r>
              <a:rPr lang="en-US" sz="2400" dirty="0" smtClean="0">
                <a:latin typeface="Book Antiqua" pitchFamily="18" charset="0"/>
              </a:rPr>
              <a:t>Use exponential smoothing to forecast this period’s demand if </a:t>
            </a:r>
            <a:r>
              <a:rPr lang="en-US" sz="2400" dirty="0" smtClean="0">
                <a:latin typeface="Book Antiqua" pitchFamily="18" charset="0"/>
                <a:sym typeface="Symbol"/>
              </a:rPr>
              <a:t> = </a:t>
            </a:r>
            <a:r>
              <a:rPr lang="en-US" sz="2400" dirty="0" smtClean="0">
                <a:latin typeface="Book Antiqua" pitchFamily="18" charset="0"/>
              </a:rPr>
              <a:t>0.2, previous actual demand was 30, and previous forecast was 35. </a:t>
            </a:r>
          </a:p>
          <a:p>
            <a:pPr marL="914400" lvl="1" indent="-457200"/>
            <a:r>
              <a:rPr lang="en-US" sz="2400" dirty="0" smtClean="0">
                <a:latin typeface="Book Antiqua" pitchFamily="18" charset="0"/>
              </a:rPr>
              <a:t>A) 29</a:t>
            </a:r>
          </a:p>
          <a:p>
            <a:pPr marL="914400" lvl="1" indent="-457200"/>
            <a:r>
              <a:rPr lang="en-US" sz="2400" dirty="0" smtClean="0">
                <a:latin typeface="Book Antiqua" pitchFamily="18" charset="0"/>
              </a:rPr>
              <a:t>B) 31</a:t>
            </a:r>
          </a:p>
          <a:p>
            <a:pPr marL="914400" lvl="1" indent="-457200"/>
            <a:r>
              <a:rPr lang="en-US" sz="2400" dirty="0" smtClean="0">
                <a:latin typeface="Book Antiqua" pitchFamily="18" charset="0"/>
              </a:rPr>
              <a:t>C) 34</a:t>
            </a:r>
          </a:p>
          <a:p>
            <a:pPr marL="914400" lvl="1" indent="-457200"/>
            <a:r>
              <a:rPr lang="en-US" sz="2400" dirty="0" smtClean="0">
                <a:latin typeface="Book Antiqua" pitchFamily="18" charset="0"/>
              </a:rPr>
              <a:t>D) 36</a:t>
            </a:r>
          </a:p>
          <a:p>
            <a:pPr marL="914400" lvl="1" indent="-457200"/>
            <a:r>
              <a:rPr lang="en-US" sz="2400" dirty="0" smtClean="0">
                <a:latin typeface="Book Antiqua" pitchFamily="18" charset="0"/>
              </a:rPr>
              <a:t>E) 37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09600" y="4996338"/>
            <a:ext cx="3352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n-US" sz="2400" dirty="0">
                <a:latin typeface="Book Antiqua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</a:rPr>
              <a:t>(t+1)</a:t>
            </a:r>
            <a:r>
              <a:rPr lang="en-US" sz="2400" dirty="0">
                <a:latin typeface="Book Antiqua" pitchFamily="18" charset="0"/>
              </a:rPr>
              <a:t> = F</a:t>
            </a:r>
            <a:r>
              <a:rPr lang="en-US" sz="2400" baseline="-25000" dirty="0">
                <a:latin typeface="Book Antiqua" pitchFamily="18" charset="0"/>
              </a:rPr>
              <a:t>t</a:t>
            </a:r>
            <a:r>
              <a:rPr lang="en-US" sz="2400" dirty="0">
                <a:latin typeface="Book Antiqua" pitchFamily="18" charset="0"/>
              </a:rPr>
              <a:t> +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 (A</a:t>
            </a:r>
            <a:r>
              <a:rPr lang="en-US" sz="2400" baseline="-25000" dirty="0">
                <a:latin typeface="Book Antiqua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-F</a:t>
            </a:r>
            <a:r>
              <a:rPr lang="en-US" sz="2400" baseline="-25000" dirty="0">
                <a:latin typeface="Book Antiqua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3624738"/>
            <a:ext cx="8610600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n-US" sz="2400" b="1" dirty="0">
                <a:latin typeface="Book Antiqua" pitchFamily="18" charset="0"/>
              </a:rPr>
              <a:t>5</a:t>
            </a:r>
            <a:r>
              <a:rPr lang="en-US" sz="2400" b="1" dirty="0" smtClean="0">
                <a:latin typeface="Book Antiqua" pitchFamily="18" charset="0"/>
              </a:rPr>
              <a:t>. </a:t>
            </a:r>
            <a:r>
              <a:rPr lang="en-US" sz="2400" dirty="0" smtClean="0">
                <a:latin typeface="Book Antiqua" pitchFamily="18" charset="0"/>
              </a:rPr>
              <a:t>Exponential </a:t>
            </a:r>
            <a:r>
              <a:rPr lang="en-US" sz="2400" dirty="0">
                <a:latin typeface="Book Antiqua" pitchFamily="18" charset="0"/>
              </a:rPr>
              <a:t>smoothing is being used to forecast demand. The previous forecast of 66 turned out to be 5 units </a:t>
            </a:r>
            <a:r>
              <a:rPr lang="en-US" sz="2400" dirty="0" smtClean="0">
                <a:latin typeface="Book Antiqua" pitchFamily="18" charset="0"/>
              </a:rPr>
              <a:t>larger than </a:t>
            </a:r>
            <a:r>
              <a:rPr lang="en-US" sz="2400" dirty="0">
                <a:latin typeface="Book Antiqua" pitchFamily="18" charset="0"/>
              </a:rPr>
              <a:t>actual demand. The next forecast is 65. </a:t>
            </a:r>
            <a:r>
              <a:rPr lang="en-US" sz="2400" dirty="0" smtClean="0">
                <a:latin typeface="Book Antiqua" pitchFamily="18" charset="0"/>
              </a:rPr>
              <a:t>Compute </a:t>
            </a:r>
            <a:r>
              <a:rPr lang="en-US" sz="2400" dirty="0" smtClean="0">
                <a:latin typeface="Book Antiqua" pitchFamily="18" charset="0"/>
                <a:sym typeface="Symbol" pitchFamily="18" charset="2"/>
              </a:rPr>
              <a:t></a:t>
            </a:r>
            <a:r>
              <a:rPr lang="en-US" sz="2400" dirty="0">
                <a:latin typeface="Book Antiqua" pitchFamily="18" charset="0"/>
              </a:rPr>
              <a:t>?</a:t>
            </a:r>
          </a:p>
          <a:p>
            <a:pPr marL="457200" indent="-457200" eaLnBrk="0" hangingPunct="0"/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57200" y="6139338"/>
            <a:ext cx="33528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n-US" sz="2400" dirty="0">
                <a:latin typeface="Book Antiqua" pitchFamily="18" charset="0"/>
                <a:sym typeface="Symbol" pitchFamily="18" charset="2"/>
              </a:rPr>
              <a:t>65 = 66 </a:t>
            </a:r>
            <a:r>
              <a:rPr lang="en-US" sz="2400" dirty="0" smtClean="0">
                <a:latin typeface="Book Antiqua" pitchFamily="18" charset="0"/>
                <a:sym typeface="Symbol" pitchFamily="18" charset="2"/>
              </a:rPr>
              <a:t>+  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(-5</a:t>
            </a:r>
            <a:r>
              <a:rPr lang="en-US" sz="2400" dirty="0" smtClean="0">
                <a:latin typeface="Book Antiqua" pitchFamily="18" charset="0"/>
                <a:sym typeface="Symbol" pitchFamily="18" charset="2"/>
              </a:rPr>
              <a:t>)</a:t>
            </a:r>
            <a:endParaRPr lang="en-US" sz="2400" dirty="0">
              <a:latin typeface="Book Antiqua" pitchFamily="18" charset="0"/>
              <a:sym typeface="Symbol" pitchFamily="18" charset="2"/>
            </a:endParaRP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1524000" y="4996338"/>
            <a:ext cx="381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524000" y="552973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66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2362200" y="4996338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590800" y="5529738"/>
            <a:ext cx="524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+5</a:t>
            </a: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457200" y="5072538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85800" y="552973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65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2598295" y="5535650"/>
            <a:ext cx="518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- </a:t>
            </a:r>
            <a:r>
              <a:rPr lang="en-US" sz="2400" dirty="0">
                <a:latin typeface="Book Antiqua" pitchFamily="18" charset="0"/>
              </a:rPr>
              <a:t>5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305300" y="6164711"/>
            <a:ext cx="152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/>
            <a:r>
              <a:rPr lang="en-US" sz="2400" dirty="0" smtClean="0">
                <a:latin typeface="Book Antiqua" pitchFamily="18" charset="0"/>
                <a:sym typeface="Symbol" pitchFamily="18" charset="2"/>
              </a:rPr>
              <a:t>5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 = </a:t>
            </a:r>
            <a:r>
              <a:rPr lang="en-US" sz="2400" dirty="0" smtClean="0">
                <a:latin typeface="Book Antiqua" pitchFamily="18" charset="0"/>
                <a:sym typeface="Symbol" pitchFamily="18" charset="2"/>
              </a:rPr>
              <a:t>1</a:t>
            </a:r>
            <a:endParaRPr lang="en-US" sz="2400" dirty="0">
              <a:latin typeface="Book Antiqua" pitchFamily="18" charset="0"/>
              <a:sym typeface="Symbol" pitchFamily="18" charset="2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7086600" y="6167735"/>
            <a:ext cx="1295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/>
            <a:r>
              <a:rPr lang="en-US" sz="2400" dirty="0" smtClean="0">
                <a:latin typeface="Book Antiqua" pitchFamily="18" charset="0"/>
                <a:sym typeface="Symbol" pitchFamily="18" charset="2"/>
              </a:rPr>
              <a:t>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= 0.2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429000" y="2590800"/>
            <a:ext cx="50292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sz="2400" dirty="0" smtClean="0">
                <a:latin typeface="Book Antiqua" pitchFamily="18" charset="0"/>
              </a:rPr>
              <a:t>F = (1-0.2)(35)+0.2(30)  = 34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/>
      <p:bldP spid="16" grpId="0" build="p"/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6675" y="0"/>
            <a:ext cx="9077325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6. Short </a:t>
            </a:r>
            <a:r>
              <a:rPr lang="en-US" sz="3200" dirty="0">
                <a:latin typeface="Impact" pitchFamily="34" charset="0"/>
              </a:rPr>
              <a:t>Questions  and Multiple Choices 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685800"/>
            <a:ext cx="9144000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6. The president of State University wants to forecast student enrollments for the next academic year based on the following historical data for the past 5 years. What is your forecast for next year using exponential smoothing with </a:t>
            </a:r>
            <a:r>
              <a:rPr lang="el-GR" sz="2400" b="1" kern="0" dirty="0" smtClean="0">
                <a:solidFill>
                  <a:srgbClr val="4EA68F"/>
                </a:solidFill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b="1" kern="0" dirty="0" smtClean="0">
                <a:solidFill>
                  <a:srgbClr val="4EA68F"/>
                </a:solidFill>
                <a:latin typeface="Book Antiqua" pitchFamily="18" charset="0"/>
                <a:cs typeface="Times New Roman" pitchFamily="18" charset="0"/>
              </a:rPr>
              <a:t> = 0.4</a:t>
            </a:r>
            <a:r>
              <a:rPr lang="en-US" sz="2400" kern="0" dirty="0" smtClean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436841"/>
              </p:ext>
            </p:extLst>
          </p:nvPr>
        </p:nvGraphicFramePr>
        <p:xfrm>
          <a:off x="228600" y="2286000"/>
          <a:ext cx="8582071" cy="4120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2" name="Worksheet" r:id="rId4" imgW="4556689" imgH="2186783" progId="Excel.Sheet.12">
                  <p:embed/>
                </p:oleObj>
              </mc:Choice>
              <mc:Fallback>
                <p:oleObj name="Worksheet" r:id="rId4" imgW="4556689" imgH="21867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2286000"/>
                        <a:ext cx="8582071" cy="41205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8C567-7829-4870-8F14-3B5545F4492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7-8. Short </a:t>
            </a:r>
            <a:r>
              <a:rPr lang="en-US" sz="3200" dirty="0">
                <a:latin typeface="Impact" pitchFamily="34" charset="0"/>
              </a:rPr>
              <a:t>Questions  and Multiple Choices 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637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7</a:t>
            </a:r>
            <a:r>
              <a:rPr lang="en-US" sz="2400" dirty="0" smtClean="0">
                <a:latin typeface="Book Antiqua" pitchFamily="18" charset="0"/>
              </a:rPr>
              <a:t>. For what value of α, exponential smoothing becomes naïve method? 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A) α =0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B) α =0.25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C) α =0.5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D) α =0.75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E) α =1</a:t>
            </a:r>
          </a:p>
          <a:p>
            <a:pPr lvl="0"/>
            <a:endParaRPr lang="en-US" sz="2400" dirty="0" smtClean="0">
              <a:latin typeface="Book Antiqua" pitchFamily="18" charset="0"/>
            </a:endParaRPr>
          </a:p>
          <a:p>
            <a:r>
              <a:rPr lang="en-US" sz="2400" b="1" dirty="0" smtClean="0">
                <a:latin typeface="Book Antiqua" pitchFamily="18" charset="0"/>
              </a:rPr>
              <a:t>8</a:t>
            </a:r>
            <a:r>
              <a:rPr lang="en-US" sz="2400" dirty="0" smtClean="0">
                <a:latin typeface="Book Antiqua" pitchFamily="18" charset="0"/>
              </a:rPr>
              <a:t>. For what value of α, exponential smoothing becomes a straight line? 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A) α =0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B) α =0.25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C) α =0.5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D) α =0.75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E) α =1</a:t>
            </a:r>
          </a:p>
          <a:p>
            <a:pPr lvl="0"/>
            <a:endParaRPr lang="en-US" sz="2400" dirty="0" smtClean="0">
              <a:latin typeface="Book Antiqua" pitchFamily="18" charset="0"/>
            </a:endParaRPr>
          </a:p>
          <a:p>
            <a:endParaRPr lang="en-US" sz="2400" dirty="0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57800" y="12954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34000" y="18288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                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270230" y="1371600"/>
            <a:ext cx="228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34000" y="23622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(1-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410200" y="42672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486400" y="48006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       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400800" y="4343400"/>
            <a:ext cx="533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86400" y="53340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(1-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18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35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autoUpdateAnimBg="0"/>
      <p:bldP spid="7" grpId="0" animBg="1"/>
      <p:bldP spid="8" grpId="0" build="p" autoUpdateAnimBg="0"/>
      <p:bldP spid="9" grpId="0" build="p" autoUpdateAnimBg="0"/>
      <p:bldP spid="10" grpId="0" build="p" autoUpdateAnimBg="0"/>
      <p:bldP spid="11" grpId="0" animBg="1"/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9-10. Short </a:t>
            </a:r>
            <a:r>
              <a:rPr lang="en-US" sz="3200" dirty="0">
                <a:latin typeface="Impact" pitchFamily="34" charset="0"/>
              </a:rPr>
              <a:t>Questions  and Multiple Choices 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60016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latin typeface="Book Antiqua" pitchFamily="18" charset="0"/>
              </a:rPr>
              <a:t>9. </a:t>
            </a:r>
            <a:r>
              <a:rPr lang="en-US" sz="2400" dirty="0" smtClean="0">
                <a:latin typeface="Book Antiqua" pitchFamily="18" charset="0"/>
              </a:rPr>
              <a:t>A forecast based on the previous forecast plus a percentage of the forecast error is: 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A) a naive forecast 	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B) a simple moving average forecast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C) a centered moving average forecast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D) an exponentially smoothed forecast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E) an associative forecast</a:t>
            </a:r>
          </a:p>
          <a:p>
            <a:r>
              <a:rPr lang="en-US" sz="2400" dirty="0" smtClean="0">
                <a:latin typeface="Book Antiqua" pitchFamily="18" charset="0"/>
              </a:rPr>
              <a:t> </a:t>
            </a:r>
          </a:p>
          <a:p>
            <a:pPr lvl="0"/>
            <a:r>
              <a:rPr lang="en-US" sz="2400" b="1" dirty="0" smtClean="0">
                <a:latin typeface="Book Antiqua" pitchFamily="18" charset="0"/>
              </a:rPr>
              <a:t>10. </a:t>
            </a:r>
            <a:r>
              <a:rPr lang="en-US" sz="2400" dirty="0" smtClean="0">
                <a:latin typeface="Book Antiqua" pitchFamily="18" charset="0"/>
              </a:rPr>
              <a:t>In exponential smoothing forecasting, using large values of the smoothing coefficient </a:t>
            </a:r>
            <a:r>
              <a:rPr lang="en-US" sz="2400" dirty="0" smtClean="0">
                <a:latin typeface="Book Antiqua" pitchFamily="18" charset="0"/>
                <a:sym typeface="Symbol"/>
              </a:rPr>
              <a:t></a:t>
            </a:r>
            <a:r>
              <a:rPr lang="en-US" sz="2400" dirty="0" smtClean="0">
                <a:latin typeface="Book Antiqua" pitchFamily="18" charset="0"/>
              </a:rPr>
              <a:t> generates forecasts that are more: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A) accurate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B) responsive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C) random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D) stable</a:t>
            </a:r>
          </a:p>
          <a:p>
            <a:pPr lvl="1"/>
            <a:r>
              <a:rPr lang="en-US" sz="2400" dirty="0" smtClean="0">
                <a:latin typeface="Book Antiqua" pitchFamily="18" charset="0"/>
              </a:rPr>
              <a:t>E) level</a:t>
            </a:r>
          </a:p>
          <a:p>
            <a:endParaRPr lang="en-US" sz="2400" dirty="0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43600" y="2514600"/>
            <a:ext cx="2743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-F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91200" y="5105400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 smtClean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Book Antiqua" pitchFamily="18" charset="0"/>
                <a:cs typeface="Times New Roman" pitchFamily="18" charset="0"/>
              </a:rPr>
              <a:t>) 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493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35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autoUpdateAnimBg="0"/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6894" y="0"/>
            <a:ext cx="9144000" cy="58477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3200" dirty="0" smtClean="0">
                <a:latin typeface="Impact" pitchFamily="34" charset="0"/>
              </a:rPr>
              <a:t>Lecture of Problems </a:t>
            </a:r>
            <a:r>
              <a:rPr lang="en-US" sz="3200" dirty="0">
                <a:latin typeface="Impact" pitchFamily="34" charset="0"/>
              </a:rPr>
              <a:t>11a &amp;11b.</a:t>
            </a:r>
            <a:r>
              <a:rPr lang="en-US" sz="3200" dirty="0" smtClean="0">
                <a:latin typeface="Impact" pitchFamily="34" charset="0"/>
              </a:rPr>
              <a:t> </a:t>
            </a:r>
            <a:r>
              <a:rPr lang="en-US" sz="3200" dirty="0" smtClean="0">
                <a:latin typeface="Impact" pitchFamily="34" charset="0"/>
              </a:rPr>
              <a:t> </a:t>
            </a:r>
            <a:endParaRPr lang="en-US" sz="3200" dirty="0">
              <a:latin typeface="Impact" pitchFamily="34" charset="0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29" y="762000"/>
            <a:ext cx="6884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rgbClr val="0066CC"/>
                </a:solidFill>
                <a:latin typeface="Book Antiqua" panose="02040602050305030304" pitchFamily="18" charset="0"/>
                <a:hlinkClick r:id="rId3"/>
              </a:rPr>
              <a:t>https://www.youtube.com/watch?v=2OkoBbEm10I&amp;t=9s</a:t>
            </a:r>
            <a:endParaRPr lang="en-US"/>
          </a:p>
        </p:txBody>
      </p:sp>
      <p:pic>
        <p:nvPicPr>
          <p:cNvPr id="8" name="2OkoBbEm10I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94" y="1161458"/>
            <a:ext cx="9178919" cy="516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38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1220</Words>
  <Application>Microsoft Office PowerPoint</Application>
  <PresentationFormat>On-screen Show (4:3)</PresentationFormat>
  <Paragraphs>180</Paragraphs>
  <Slides>18</Slides>
  <Notes>9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Arial Narrow</vt:lpstr>
      <vt:lpstr>Book Antiqua</vt:lpstr>
      <vt:lpstr>Calibri</vt:lpstr>
      <vt:lpstr>Impact</vt:lpstr>
      <vt:lpstr>Symbol</vt:lpstr>
      <vt:lpstr>Times New Roman</vt:lpstr>
      <vt:lpstr>Wingdings</vt:lpstr>
      <vt:lpstr>Default Design</vt:lpstr>
      <vt:lpstr>Worksheet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Asef-Vaziri</dc:creator>
  <cp:lastModifiedBy>Asef-Vaziri, Ardavan</cp:lastModifiedBy>
  <cp:revision>153</cp:revision>
  <dcterms:created xsi:type="dcterms:W3CDTF">2003-09-15T17:59:01Z</dcterms:created>
  <dcterms:modified xsi:type="dcterms:W3CDTF">2018-10-17T15:30:04Z</dcterms:modified>
</cp:coreProperties>
</file>