
<file path=[Content_Types].xml><?xml version="1.0" encoding="utf-8"?>
<Types xmlns="http://schemas.openxmlformats.org/package/2006/content-types">
  <Default Extension="bin" ContentType="application/vnd.openxmlformats-officedocument.oleObject"/>
  <Default Extension="emf" ContentType="image/x-emf"/>
  <Default Extension="jpeg" ContentType="image/jpeg"/>
  <Default Extension="png" ContentType="image/png"/>
  <Default Extension="rels" ContentType="application/vnd.openxmlformats-package.relationships+xml"/>
  <Default Extension="vml" ContentType="application/vnd.openxmlformats-officedocument.vmlDrawing"/>
  <Default Extension="xlsx" ContentType="application/vnd.openxmlformats-officedocument.spreadsheetml.sheet"/>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theme/theme2.xml" ContentType="application/vnd.openxmlformats-officedocument.theme+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3.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73" r:id="rId1"/>
    <p:sldMasterId id="2147483784" r:id="rId2"/>
    <p:sldMasterId id="2147483764" r:id="rId3"/>
    <p:sldMasterId id="2147483785" r:id="rId4"/>
  </p:sldMasterIdLst>
  <p:notesMasterIdLst>
    <p:notesMasterId r:id="rId62"/>
  </p:notesMasterIdLst>
  <p:handoutMasterIdLst>
    <p:handoutMasterId r:id="rId63"/>
  </p:handoutMasterIdLst>
  <p:sldIdLst>
    <p:sldId id="611" r:id="rId5"/>
    <p:sldId id="614" r:id="rId6"/>
    <p:sldId id="615" r:id="rId7"/>
    <p:sldId id="547" r:id="rId8"/>
    <p:sldId id="479" r:id="rId9"/>
    <p:sldId id="537" r:id="rId10"/>
    <p:sldId id="491" r:id="rId11"/>
    <p:sldId id="480" r:id="rId12"/>
    <p:sldId id="589" r:id="rId13"/>
    <p:sldId id="512" r:id="rId14"/>
    <p:sldId id="608" r:id="rId15"/>
    <p:sldId id="535" r:id="rId16"/>
    <p:sldId id="534" r:id="rId17"/>
    <p:sldId id="514" r:id="rId18"/>
    <p:sldId id="515" r:id="rId19"/>
    <p:sldId id="536" r:id="rId20"/>
    <p:sldId id="584" r:id="rId21"/>
    <p:sldId id="516" r:id="rId22"/>
    <p:sldId id="612" r:id="rId23"/>
    <p:sldId id="541" r:id="rId24"/>
    <p:sldId id="524" r:id="rId25"/>
    <p:sldId id="539" r:id="rId26"/>
    <p:sldId id="540" r:id="rId27"/>
    <p:sldId id="517" r:id="rId28"/>
    <p:sldId id="518" r:id="rId29"/>
    <p:sldId id="519" r:id="rId30"/>
    <p:sldId id="520" r:id="rId31"/>
    <p:sldId id="613" r:id="rId32"/>
    <p:sldId id="542" r:id="rId33"/>
    <p:sldId id="538" r:id="rId34"/>
    <p:sldId id="521" r:id="rId35"/>
    <p:sldId id="522" r:id="rId36"/>
    <p:sldId id="523" r:id="rId37"/>
    <p:sldId id="545" r:id="rId38"/>
    <p:sldId id="585" r:id="rId39"/>
    <p:sldId id="586" r:id="rId40"/>
    <p:sldId id="587" r:id="rId41"/>
    <p:sldId id="588" r:id="rId42"/>
    <p:sldId id="590" r:id="rId43"/>
    <p:sldId id="591" r:id="rId44"/>
    <p:sldId id="592" r:id="rId45"/>
    <p:sldId id="593" r:id="rId46"/>
    <p:sldId id="594" r:id="rId47"/>
    <p:sldId id="595" r:id="rId48"/>
    <p:sldId id="596" r:id="rId49"/>
    <p:sldId id="597" r:id="rId50"/>
    <p:sldId id="598" r:id="rId51"/>
    <p:sldId id="599" r:id="rId52"/>
    <p:sldId id="600" r:id="rId53"/>
    <p:sldId id="601" r:id="rId54"/>
    <p:sldId id="602" r:id="rId55"/>
    <p:sldId id="603" r:id="rId56"/>
    <p:sldId id="604" r:id="rId57"/>
    <p:sldId id="605" r:id="rId58"/>
    <p:sldId id="606" r:id="rId59"/>
    <p:sldId id="607" r:id="rId60"/>
    <p:sldId id="609" r:id="rId61"/>
  </p:sldIdLst>
  <p:sldSz cx="9144000" cy="6858000" type="screen4x3"/>
  <p:notesSz cx="6858000" cy="9144000"/>
  <p:defaultTextStyle>
    <a:defPPr>
      <a:defRPr lang="en-US"/>
    </a:defPPr>
    <a:lvl1pPr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1pPr>
    <a:lvl2pPr marL="4572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2pPr>
    <a:lvl3pPr marL="9144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3pPr>
    <a:lvl4pPr marL="13716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4pPr>
    <a:lvl5pPr marL="1828800" algn="l" rtl="0" eaLnBrk="0" fontAlgn="base" hangingPunct="0">
      <a:spcBef>
        <a:spcPct val="0"/>
      </a:spcBef>
      <a:spcAft>
        <a:spcPct val="0"/>
      </a:spcAft>
      <a:defRPr kern="1200">
        <a:solidFill>
          <a:schemeClr val="tx1"/>
        </a:solidFill>
        <a:latin typeface="Verdana" pitchFamily="34" charset="0"/>
        <a:ea typeface="ＭＳ Ｐゴシック" charset="-128"/>
        <a:cs typeface="+mn-cs"/>
      </a:defRPr>
    </a:lvl5pPr>
    <a:lvl6pPr marL="2286000" algn="l" defTabSz="914400" rtl="0" eaLnBrk="1" latinLnBrk="0" hangingPunct="1">
      <a:defRPr kern="1200">
        <a:solidFill>
          <a:schemeClr val="tx1"/>
        </a:solidFill>
        <a:latin typeface="Verdana" pitchFamily="34" charset="0"/>
        <a:ea typeface="ＭＳ Ｐゴシック" charset="-128"/>
        <a:cs typeface="+mn-cs"/>
      </a:defRPr>
    </a:lvl6pPr>
    <a:lvl7pPr marL="2743200" algn="l" defTabSz="914400" rtl="0" eaLnBrk="1" latinLnBrk="0" hangingPunct="1">
      <a:defRPr kern="1200">
        <a:solidFill>
          <a:schemeClr val="tx1"/>
        </a:solidFill>
        <a:latin typeface="Verdana" pitchFamily="34" charset="0"/>
        <a:ea typeface="ＭＳ Ｐゴシック" charset="-128"/>
        <a:cs typeface="+mn-cs"/>
      </a:defRPr>
    </a:lvl7pPr>
    <a:lvl8pPr marL="3200400" algn="l" defTabSz="914400" rtl="0" eaLnBrk="1" latinLnBrk="0" hangingPunct="1">
      <a:defRPr kern="1200">
        <a:solidFill>
          <a:schemeClr val="tx1"/>
        </a:solidFill>
        <a:latin typeface="Verdana" pitchFamily="34" charset="0"/>
        <a:ea typeface="ＭＳ Ｐゴシック" charset="-128"/>
        <a:cs typeface="+mn-cs"/>
      </a:defRPr>
    </a:lvl8pPr>
    <a:lvl9pPr marL="3657600" algn="l" defTabSz="914400" rtl="0" eaLnBrk="1" latinLnBrk="0" hangingPunct="1">
      <a:defRPr kern="1200">
        <a:solidFill>
          <a:schemeClr val="tx1"/>
        </a:solidFill>
        <a:latin typeface="Verdana" pitchFamily="34" charset="0"/>
        <a:ea typeface="ＭＳ Ｐゴシック"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00FF00"/>
    <a:srgbClr val="1BA7D3"/>
    <a:srgbClr val="FF9000"/>
    <a:srgbClr val="F88976"/>
    <a:srgbClr val="D519B1"/>
    <a:srgbClr val="996633"/>
    <a:srgbClr val="99CC00"/>
    <a:srgbClr val="000078"/>
    <a:srgbClr val="9E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211" autoAdjust="0"/>
    <p:restoredTop sz="94660"/>
  </p:normalViewPr>
  <p:slideViewPr>
    <p:cSldViewPr>
      <p:cViewPr varScale="1">
        <p:scale>
          <a:sx n="110" d="100"/>
          <a:sy n="110" d="100"/>
        </p:scale>
        <p:origin x="1644" y="108"/>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notesViewPr>
    <p:cSldViewPr>
      <p:cViewPr varScale="1">
        <p:scale>
          <a:sx n="42" d="100"/>
          <a:sy n="42" d="100"/>
        </p:scale>
        <p:origin x="-1363" y="-86"/>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slide" Target="slides/slide51.xml"/><Relationship Id="rId63" Type="http://schemas.openxmlformats.org/officeDocument/2006/relationships/handoutMaster" Target="handoutMasters/handoutMaster1.xml"/><Relationship Id="rId7" Type="http://schemas.openxmlformats.org/officeDocument/2006/relationships/slide" Target="slides/slide3.xml"/><Relationship Id="rId2" Type="http://schemas.openxmlformats.org/officeDocument/2006/relationships/slideMaster" Target="slideMasters/slideMaster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theme" Target="theme/theme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presProps" Target="presProps.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s>
</file>

<file path=ppt/charts/_rels/chart1.xml.rels><?xml version="1.0" encoding="UTF-8" standalone="yes"?>
<Relationships xmlns="http://schemas.openxmlformats.org/package/2006/relationships"><Relationship Id="rId3" Type="http://schemas.openxmlformats.org/officeDocument/2006/relationships/oleObject" Target="file:///\\webdrive\aa2035\public_html\CourseBase\Games\GameSource1.xlsx" TargetMode="External"/><Relationship Id="rId2" Type="http://schemas.microsoft.com/office/2011/relationships/chartColorStyle" Target="colors1.xml"/><Relationship Id="rId1" Type="http://schemas.microsoft.com/office/2011/relationships/chartStyle" Target="style1.xml"/></Relationships>
</file>

<file path=ppt/charts/_rels/chart2.xml.rels><?xml version="1.0" encoding="UTF-8" standalone="yes"?>
<Relationships xmlns="http://schemas.openxmlformats.org/package/2006/relationships"><Relationship Id="rId3" Type="http://schemas.openxmlformats.org/officeDocument/2006/relationships/oleObject" Target="file:///\\webdrive\aa2035\public_html\CourseBase\Games\Problem3.xlsx" TargetMode="External"/><Relationship Id="rId2" Type="http://schemas.microsoft.com/office/2011/relationships/chartColorStyle" Target="colors2.xml"/><Relationship Id="rId1" Type="http://schemas.microsoft.com/office/2011/relationships/chartStyle" Target="style2.xml"/></Relationships>
</file>

<file path=ppt/charts/_rels/chart3.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C:\Users\aa2035\AppData\Local\Packages\Microsoft.MicrosoftEdge_8wekyb3d8bbwe\TempState\Downloads\EA1-21%20(1).xlsx" TargetMode="External"/><Relationship Id="rId2" Type="http://schemas.microsoft.com/office/2011/relationships/chartColorStyle" Target="colors5.xml"/><Relationship Id="rId1" Type="http://schemas.microsoft.com/office/2011/relationships/chartStyle" Target="style5.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strRef>
          <c:f>DemandCurves!$T$6</c:f>
          <c:strCache>
            <c:ptCount val="1"/>
            <c:pt idx="0">
              <c:v>P and MR vs. Q</c:v>
            </c:pt>
          </c:strCache>
        </c:strRef>
      </c:tx>
      <c:overlay val="0"/>
      <c:spPr>
        <a:noFill/>
        <a:ln>
          <a:noFill/>
        </a:ln>
        <a:effectLst/>
      </c:spPr>
      <c:txPr>
        <a:bodyPr rot="0" spcFirstLastPara="1" vertOverflow="ellipsis" vert="horz" wrap="square" anchor="ctr" anchorCtr="1"/>
        <a:lstStyle/>
        <a:p>
          <a:pPr>
            <a:defRPr sz="1400" b="0" i="0" u="none" strike="noStrike" kern="1200" spc="0" baseline="0">
              <a:solidFill>
                <a:sysClr val="windowText" lastClr="000000"/>
              </a:solidFill>
              <a:latin typeface="Book Antiqua" panose="02040602050305030304" pitchFamily="18" charset="0"/>
              <a:ea typeface="+mn-ea"/>
              <a:cs typeface="+mn-cs"/>
            </a:defRPr>
          </a:pPr>
          <a:endParaRPr lang="en-US"/>
        </a:p>
      </c:txPr>
    </c:title>
    <c:autoTitleDeleted val="0"/>
    <c:plotArea>
      <c:layout/>
      <c:scatterChart>
        <c:scatterStyle val="smoothMarker"/>
        <c:varyColors val="0"/>
        <c:ser>
          <c:idx val="0"/>
          <c:order val="0"/>
          <c:tx>
            <c:v>R</c:v>
          </c:tx>
          <c:spPr>
            <a:ln w="19050" cap="rnd">
              <a:solidFill>
                <a:schemeClr val="accent1"/>
              </a:solidFill>
              <a:round/>
            </a:ln>
            <a:effectLst/>
          </c:spPr>
          <c:marker>
            <c:symbol val="none"/>
          </c:marker>
          <c:xVal>
            <c:numRef>
              <c:f>DemandCurves!$I$2:$I$72</c:f>
              <c:numCache>
                <c:formatCode>General</c:formatCode>
                <c:ptCount val="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DemandCurves!$J$2:$J$72</c:f>
              <c:numCache>
                <c:formatCode>General</c:formatCode>
                <c:ptCount val="71"/>
                <c:pt idx="0">
                  <c:v>175</c:v>
                </c:pt>
                <c:pt idx="1">
                  <c:v>172.5</c:v>
                </c:pt>
                <c:pt idx="2">
                  <c:v>170</c:v>
                </c:pt>
                <c:pt idx="3">
                  <c:v>167.5</c:v>
                </c:pt>
                <c:pt idx="4">
                  <c:v>165</c:v>
                </c:pt>
                <c:pt idx="5">
                  <c:v>162.5</c:v>
                </c:pt>
                <c:pt idx="6">
                  <c:v>160</c:v>
                </c:pt>
                <c:pt idx="7">
                  <c:v>157.5</c:v>
                </c:pt>
                <c:pt idx="8">
                  <c:v>155</c:v>
                </c:pt>
                <c:pt idx="9">
                  <c:v>152.5</c:v>
                </c:pt>
                <c:pt idx="10">
                  <c:v>150</c:v>
                </c:pt>
                <c:pt idx="11">
                  <c:v>147.5</c:v>
                </c:pt>
                <c:pt idx="12">
                  <c:v>145</c:v>
                </c:pt>
                <c:pt idx="13">
                  <c:v>142.5</c:v>
                </c:pt>
                <c:pt idx="14">
                  <c:v>140</c:v>
                </c:pt>
                <c:pt idx="15">
                  <c:v>137.5</c:v>
                </c:pt>
                <c:pt idx="16">
                  <c:v>135</c:v>
                </c:pt>
                <c:pt idx="17">
                  <c:v>132.5</c:v>
                </c:pt>
                <c:pt idx="18">
                  <c:v>130</c:v>
                </c:pt>
                <c:pt idx="19">
                  <c:v>127.5</c:v>
                </c:pt>
                <c:pt idx="20">
                  <c:v>125</c:v>
                </c:pt>
                <c:pt idx="21">
                  <c:v>122.5</c:v>
                </c:pt>
                <c:pt idx="22">
                  <c:v>120</c:v>
                </c:pt>
                <c:pt idx="23">
                  <c:v>117.5</c:v>
                </c:pt>
                <c:pt idx="24">
                  <c:v>115</c:v>
                </c:pt>
                <c:pt idx="25">
                  <c:v>112.5</c:v>
                </c:pt>
                <c:pt idx="26">
                  <c:v>110</c:v>
                </c:pt>
                <c:pt idx="27">
                  <c:v>107.5</c:v>
                </c:pt>
                <c:pt idx="28">
                  <c:v>105</c:v>
                </c:pt>
                <c:pt idx="29">
                  <c:v>102.5</c:v>
                </c:pt>
                <c:pt idx="30">
                  <c:v>100</c:v>
                </c:pt>
                <c:pt idx="31">
                  <c:v>97.5</c:v>
                </c:pt>
                <c:pt idx="32">
                  <c:v>95</c:v>
                </c:pt>
                <c:pt idx="33">
                  <c:v>92.5</c:v>
                </c:pt>
                <c:pt idx="34">
                  <c:v>90</c:v>
                </c:pt>
                <c:pt idx="35">
                  <c:v>87.5</c:v>
                </c:pt>
                <c:pt idx="36">
                  <c:v>85</c:v>
                </c:pt>
                <c:pt idx="37">
                  <c:v>82.5</c:v>
                </c:pt>
                <c:pt idx="38">
                  <c:v>80</c:v>
                </c:pt>
                <c:pt idx="39">
                  <c:v>77.5</c:v>
                </c:pt>
                <c:pt idx="40">
                  <c:v>75</c:v>
                </c:pt>
                <c:pt idx="41">
                  <c:v>72.5</c:v>
                </c:pt>
                <c:pt idx="42">
                  <c:v>70</c:v>
                </c:pt>
                <c:pt idx="43">
                  <c:v>67.5</c:v>
                </c:pt>
                <c:pt idx="44">
                  <c:v>65</c:v>
                </c:pt>
                <c:pt idx="45">
                  <c:v>62.5</c:v>
                </c:pt>
                <c:pt idx="46">
                  <c:v>60</c:v>
                </c:pt>
                <c:pt idx="47">
                  <c:v>57.5</c:v>
                </c:pt>
                <c:pt idx="48">
                  <c:v>55</c:v>
                </c:pt>
                <c:pt idx="49">
                  <c:v>52.5</c:v>
                </c:pt>
                <c:pt idx="50">
                  <c:v>50</c:v>
                </c:pt>
                <c:pt idx="51">
                  <c:v>47.5</c:v>
                </c:pt>
                <c:pt idx="52">
                  <c:v>45</c:v>
                </c:pt>
                <c:pt idx="53">
                  <c:v>42.5</c:v>
                </c:pt>
                <c:pt idx="54">
                  <c:v>40</c:v>
                </c:pt>
                <c:pt idx="55">
                  <c:v>37.5</c:v>
                </c:pt>
                <c:pt idx="56">
                  <c:v>35</c:v>
                </c:pt>
                <c:pt idx="57">
                  <c:v>32.5</c:v>
                </c:pt>
                <c:pt idx="58">
                  <c:v>30</c:v>
                </c:pt>
                <c:pt idx="59">
                  <c:v>27.5</c:v>
                </c:pt>
                <c:pt idx="60">
                  <c:v>25</c:v>
                </c:pt>
                <c:pt idx="61">
                  <c:v>22.5</c:v>
                </c:pt>
                <c:pt idx="62">
                  <c:v>20</c:v>
                </c:pt>
                <c:pt idx="63">
                  <c:v>17.5</c:v>
                </c:pt>
                <c:pt idx="64">
                  <c:v>15</c:v>
                </c:pt>
                <c:pt idx="65">
                  <c:v>12.5</c:v>
                </c:pt>
                <c:pt idx="66">
                  <c:v>10</c:v>
                </c:pt>
                <c:pt idx="67">
                  <c:v>7.5</c:v>
                </c:pt>
                <c:pt idx="68">
                  <c:v>5</c:v>
                </c:pt>
                <c:pt idx="69">
                  <c:v>2.5</c:v>
                </c:pt>
                <c:pt idx="70">
                  <c:v>0</c:v>
                </c:pt>
              </c:numCache>
            </c:numRef>
          </c:yVal>
          <c:smooth val="1"/>
          <c:extLst>
            <c:ext xmlns:c16="http://schemas.microsoft.com/office/drawing/2014/chart" uri="{C3380CC4-5D6E-409C-BE32-E72D297353CC}">
              <c16:uniqueId val="{00000000-25EE-4D3D-862D-235E02291EDE}"/>
            </c:ext>
          </c:extLst>
        </c:ser>
        <c:ser>
          <c:idx val="1"/>
          <c:order val="1"/>
          <c:tx>
            <c:v>MR</c:v>
          </c:tx>
          <c:spPr>
            <a:ln w="19050" cap="rnd">
              <a:solidFill>
                <a:schemeClr val="accent2"/>
              </a:solidFill>
              <a:round/>
            </a:ln>
            <a:effectLst/>
          </c:spPr>
          <c:marker>
            <c:symbol val="none"/>
          </c:marker>
          <c:xVal>
            <c:numRef>
              <c:f>DemandCurves!$I$2:$I$72</c:f>
              <c:numCache>
                <c:formatCode>General</c:formatCode>
                <c:ptCount val="71"/>
                <c:pt idx="0">
                  <c:v>0</c:v>
                </c:pt>
                <c:pt idx="1">
                  <c:v>1</c:v>
                </c:pt>
                <c:pt idx="2">
                  <c:v>2</c:v>
                </c:pt>
                <c:pt idx="3">
                  <c:v>3</c:v>
                </c:pt>
                <c:pt idx="4">
                  <c:v>4</c:v>
                </c:pt>
                <c:pt idx="5">
                  <c:v>5</c:v>
                </c:pt>
                <c:pt idx="6">
                  <c:v>6</c:v>
                </c:pt>
                <c:pt idx="7">
                  <c:v>7</c:v>
                </c:pt>
                <c:pt idx="8">
                  <c:v>8</c:v>
                </c:pt>
                <c:pt idx="9">
                  <c:v>9</c:v>
                </c:pt>
                <c:pt idx="10">
                  <c:v>10</c:v>
                </c:pt>
                <c:pt idx="11">
                  <c:v>11</c:v>
                </c:pt>
                <c:pt idx="12">
                  <c:v>12</c:v>
                </c:pt>
                <c:pt idx="13">
                  <c:v>13</c:v>
                </c:pt>
                <c:pt idx="14">
                  <c:v>14</c:v>
                </c:pt>
                <c:pt idx="15">
                  <c:v>15</c:v>
                </c:pt>
                <c:pt idx="16">
                  <c:v>16</c:v>
                </c:pt>
                <c:pt idx="17">
                  <c:v>17</c:v>
                </c:pt>
                <c:pt idx="18">
                  <c:v>18</c:v>
                </c:pt>
                <c:pt idx="19">
                  <c:v>19</c:v>
                </c:pt>
                <c:pt idx="20">
                  <c:v>20</c:v>
                </c:pt>
                <c:pt idx="21">
                  <c:v>21</c:v>
                </c:pt>
                <c:pt idx="22">
                  <c:v>22</c:v>
                </c:pt>
                <c:pt idx="23">
                  <c:v>23</c:v>
                </c:pt>
                <c:pt idx="24">
                  <c:v>24</c:v>
                </c:pt>
                <c:pt idx="25">
                  <c:v>25</c:v>
                </c:pt>
                <c:pt idx="26">
                  <c:v>26</c:v>
                </c:pt>
                <c:pt idx="27">
                  <c:v>27</c:v>
                </c:pt>
                <c:pt idx="28">
                  <c:v>28</c:v>
                </c:pt>
                <c:pt idx="29">
                  <c:v>29</c:v>
                </c:pt>
                <c:pt idx="30">
                  <c:v>30</c:v>
                </c:pt>
                <c:pt idx="31">
                  <c:v>31</c:v>
                </c:pt>
                <c:pt idx="32">
                  <c:v>32</c:v>
                </c:pt>
                <c:pt idx="33">
                  <c:v>33</c:v>
                </c:pt>
                <c:pt idx="34">
                  <c:v>34</c:v>
                </c:pt>
                <c:pt idx="35">
                  <c:v>35</c:v>
                </c:pt>
                <c:pt idx="36">
                  <c:v>36</c:v>
                </c:pt>
                <c:pt idx="37">
                  <c:v>37</c:v>
                </c:pt>
                <c:pt idx="38">
                  <c:v>38</c:v>
                </c:pt>
                <c:pt idx="39">
                  <c:v>39</c:v>
                </c:pt>
                <c:pt idx="40">
                  <c:v>40</c:v>
                </c:pt>
                <c:pt idx="41">
                  <c:v>41</c:v>
                </c:pt>
                <c:pt idx="42">
                  <c:v>42</c:v>
                </c:pt>
                <c:pt idx="43">
                  <c:v>43</c:v>
                </c:pt>
                <c:pt idx="44">
                  <c:v>44</c:v>
                </c:pt>
                <c:pt idx="45">
                  <c:v>45</c:v>
                </c:pt>
                <c:pt idx="46">
                  <c:v>46</c:v>
                </c:pt>
                <c:pt idx="47">
                  <c:v>47</c:v>
                </c:pt>
                <c:pt idx="48">
                  <c:v>48</c:v>
                </c:pt>
                <c:pt idx="49">
                  <c:v>49</c:v>
                </c:pt>
                <c:pt idx="50">
                  <c:v>50</c:v>
                </c:pt>
                <c:pt idx="51">
                  <c:v>51</c:v>
                </c:pt>
                <c:pt idx="52">
                  <c:v>52</c:v>
                </c:pt>
                <c:pt idx="53">
                  <c:v>53</c:v>
                </c:pt>
                <c:pt idx="54">
                  <c:v>54</c:v>
                </c:pt>
                <c:pt idx="55">
                  <c:v>55</c:v>
                </c:pt>
                <c:pt idx="56">
                  <c:v>56</c:v>
                </c:pt>
                <c:pt idx="57">
                  <c:v>57</c:v>
                </c:pt>
                <c:pt idx="58">
                  <c:v>58</c:v>
                </c:pt>
                <c:pt idx="59">
                  <c:v>59</c:v>
                </c:pt>
                <c:pt idx="60">
                  <c:v>60</c:v>
                </c:pt>
                <c:pt idx="61">
                  <c:v>61</c:v>
                </c:pt>
                <c:pt idx="62">
                  <c:v>62</c:v>
                </c:pt>
                <c:pt idx="63">
                  <c:v>63</c:v>
                </c:pt>
                <c:pt idx="64">
                  <c:v>64</c:v>
                </c:pt>
                <c:pt idx="65">
                  <c:v>65</c:v>
                </c:pt>
                <c:pt idx="66">
                  <c:v>66</c:v>
                </c:pt>
                <c:pt idx="67">
                  <c:v>67</c:v>
                </c:pt>
                <c:pt idx="68">
                  <c:v>68</c:v>
                </c:pt>
                <c:pt idx="69">
                  <c:v>69</c:v>
                </c:pt>
                <c:pt idx="70">
                  <c:v>70</c:v>
                </c:pt>
              </c:numCache>
            </c:numRef>
          </c:xVal>
          <c:yVal>
            <c:numRef>
              <c:f>DemandCurves!$L$2:$L$72</c:f>
              <c:numCache>
                <c:formatCode>General</c:formatCode>
                <c:ptCount val="71"/>
                <c:pt idx="0">
                  <c:v>175</c:v>
                </c:pt>
                <c:pt idx="1">
                  <c:v>172.5</c:v>
                </c:pt>
                <c:pt idx="2">
                  <c:v>167.5</c:v>
                </c:pt>
                <c:pt idx="3">
                  <c:v>162.5</c:v>
                </c:pt>
                <c:pt idx="4">
                  <c:v>157.5</c:v>
                </c:pt>
                <c:pt idx="5">
                  <c:v>152.5</c:v>
                </c:pt>
                <c:pt idx="6">
                  <c:v>147.5</c:v>
                </c:pt>
                <c:pt idx="7">
                  <c:v>142.5</c:v>
                </c:pt>
                <c:pt idx="8">
                  <c:v>137.5</c:v>
                </c:pt>
                <c:pt idx="9">
                  <c:v>132.5</c:v>
                </c:pt>
                <c:pt idx="10">
                  <c:v>127.5</c:v>
                </c:pt>
                <c:pt idx="11">
                  <c:v>122.5</c:v>
                </c:pt>
                <c:pt idx="12">
                  <c:v>117.5</c:v>
                </c:pt>
                <c:pt idx="13">
                  <c:v>112.5</c:v>
                </c:pt>
                <c:pt idx="14">
                  <c:v>107.5</c:v>
                </c:pt>
                <c:pt idx="15">
                  <c:v>102.5</c:v>
                </c:pt>
                <c:pt idx="16">
                  <c:v>97.5</c:v>
                </c:pt>
                <c:pt idx="17">
                  <c:v>92.5</c:v>
                </c:pt>
                <c:pt idx="18">
                  <c:v>87.5</c:v>
                </c:pt>
                <c:pt idx="19">
                  <c:v>82.5</c:v>
                </c:pt>
                <c:pt idx="20">
                  <c:v>77.5</c:v>
                </c:pt>
                <c:pt idx="21">
                  <c:v>72.5</c:v>
                </c:pt>
                <c:pt idx="22">
                  <c:v>67.5</c:v>
                </c:pt>
                <c:pt idx="23">
                  <c:v>62.5</c:v>
                </c:pt>
                <c:pt idx="24">
                  <c:v>57.5</c:v>
                </c:pt>
                <c:pt idx="25">
                  <c:v>52.5</c:v>
                </c:pt>
                <c:pt idx="26">
                  <c:v>47.5</c:v>
                </c:pt>
                <c:pt idx="27">
                  <c:v>42.5</c:v>
                </c:pt>
                <c:pt idx="28">
                  <c:v>37.5</c:v>
                </c:pt>
                <c:pt idx="29">
                  <c:v>32.5</c:v>
                </c:pt>
                <c:pt idx="30">
                  <c:v>27.5</c:v>
                </c:pt>
                <c:pt idx="31">
                  <c:v>22.5</c:v>
                </c:pt>
                <c:pt idx="32">
                  <c:v>17.5</c:v>
                </c:pt>
                <c:pt idx="33">
                  <c:v>12.5</c:v>
                </c:pt>
                <c:pt idx="34">
                  <c:v>7.5</c:v>
                </c:pt>
                <c:pt idx="35">
                  <c:v>2.5</c:v>
                </c:pt>
                <c:pt idx="36">
                  <c:v>-2.5</c:v>
                </c:pt>
                <c:pt idx="37">
                  <c:v>-7.5</c:v>
                </c:pt>
                <c:pt idx="38">
                  <c:v>-12.5</c:v>
                </c:pt>
                <c:pt idx="39">
                  <c:v>-17.5</c:v>
                </c:pt>
                <c:pt idx="40">
                  <c:v>-22.5</c:v>
                </c:pt>
                <c:pt idx="41">
                  <c:v>-27.5</c:v>
                </c:pt>
                <c:pt idx="42">
                  <c:v>-32.5</c:v>
                </c:pt>
                <c:pt idx="43">
                  <c:v>-37.5</c:v>
                </c:pt>
                <c:pt idx="44">
                  <c:v>-42.5</c:v>
                </c:pt>
                <c:pt idx="45">
                  <c:v>-47.5</c:v>
                </c:pt>
                <c:pt idx="46">
                  <c:v>-52.5</c:v>
                </c:pt>
                <c:pt idx="47">
                  <c:v>-57.5</c:v>
                </c:pt>
                <c:pt idx="48">
                  <c:v>-62.5</c:v>
                </c:pt>
                <c:pt idx="49">
                  <c:v>-67.5</c:v>
                </c:pt>
                <c:pt idx="50">
                  <c:v>-72.5</c:v>
                </c:pt>
                <c:pt idx="51">
                  <c:v>-77.5</c:v>
                </c:pt>
                <c:pt idx="52">
                  <c:v>-82.5</c:v>
                </c:pt>
                <c:pt idx="53">
                  <c:v>-87.5</c:v>
                </c:pt>
                <c:pt idx="54">
                  <c:v>-92.5</c:v>
                </c:pt>
                <c:pt idx="55">
                  <c:v>-97.5</c:v>
                </c:pt>
                <c:pt idx="56">
                  <c:v>-102.5</c:v>
                </c:pt>
                <c:pt idx="57">
                  <c:v>-107.5</c:v>
                </c:pt>
                <c:pt idx="58">
                  <c:v>-112.5</c:v>
                </c:pt>
                <c:pt idx="59">
                  <c:v>-117.5</c:v>
                </c:pt>
                <c:pt idx="60">
                  <c:v>-122.5</c:v>
                </c:pt>
                <c:pt idx="61">
                  <c:v>-127.5</c:v>
                </c:pt>
                <c:pt idx="62">
                  <c:v>-132.5</c:v>
                </c:pt>
                <c:pt idx="63">
                  <c:v>-137.5</c:v>
                </c:pt>
                <c:pt idx="64">
                  <c:v>-142.5</c:v>
                </c:pt>
                <c:pt idx="65">
                  <c:v>-147.5</c:v>
                </c:pt>
                <c:pt idx="66">
                  <c:v>-152.5</c:v>
                </c:pt>
                <c:pt idx="67">
                  <c:v>-157.5</c:v>
                </c:pt>
                <c:pt idx="68">
                  <c:v>-162.5</c:v>
                </c:pt>
                <c:pt idx="69">
                  <c:v>-167.5</c:v>
                </c:pt>
                <c:pt idx="70">
                  <c:v>-172.5</c:v>
                </c:pt>
              </c:numCache>
            </c:numRef>
          </c:yVal>
          <c:smooth val="1"/>
          <c:extLst>
            <c:ext xmlns:c16="http://schemas.microsoft.com/office/drawing/2014/chart" uri="{C3380CC4-5D6E-409C-BE32-E72D297353CC}">
              <c16:uniqueId val="{00000001-25EE-4D3D-862D-235E02291EDE}"/>
            </c:ext>
          </c:extLst>
        </c:ser>
        <c:dLbls>
          <c:showLegendKey val="0"/>
          <c:showVal val="0"/>
          <c:showCatName val="0"/>
          <c:showSerName val="0"/>
          <c:showPercent val="0"/>
          <c:showBubbleSize val="0"/>
        </c:dLbls>
        <c:axId val="155759904"/>
        <c:axId val="155757944"/>
      </c:scatterChart>
      <c:valAx>
        <c:axId val="155759904"/>
        <c:scaling>
          <c:orientation val="minMax"/>
        </c:scaling>
        <c:delete val="0"/>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ook Antiqua" panose="02040602050305030304" pitchFamily="18" charset="0"/>
                <a:ea typeface="+mn-ea"/>
                <a:cs typeface="+mn-cs"/>
              </a:defRPr>
            </a:pPr>
            <a:endParaRPr lang="en-US"/>
          </a:p>
        </c:txPr>
        <c:crossAx val="155757944"/>
        <c:crosses val="autoZero"/>
        <c:crossBetween val="midCat"/>
      </c:valAx>
      <c:valAx>
        <c:axId val="15575794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w="9525" cap="flat" cmpd="sng" algn="ctr">
            <a:solidFill>
              <a:schemeClr val="tx1">
                <a:lumMod val="25000"/>
                <a:lumOff val="75000"/>
              </a:schemeClr>
            </a:solidFill>
            <a:round/>
          </a:ln>
          <a:effectLst/>
        </c:spPr>
        <c:txPr>
          <a:bodyPr rot="-60000000" spcFirstLastPara="1" vertOverflow="ellipsis" vert="horz" wrap="square" anchor="ctr" anchorCtr="1"/>
          <a:lstStyle/>
          <a:p>
            <a:pPr>
              <a:defRPr sz="900" b="0" i="0" u="none" strike="noStrike" kern="1200" baseline="0">
                <a:solidFill>
                  <a:sysClr val="windowText" lastClr="000000"/>
                </a:solidFill>
                <a:latin typeface="Book Antiqua" panose="02040602050305030304" pitchFamily="18" charset="0"/>
                <a:ea typeface="+mn-ea"/>
                <a:cs typeface="+mn-cs"/>
              </a:defRPr>
            </a:pPr>
            <a:endParaRPr lang="en-US"/>
          </a:p>
        </c:txPr>
        <c:crossAx val="155759904"/>
        <c:crosses val="autoZero"/>
        <c:crossBetween val="midCat"/>
      </c:valAx>
      <c:spPr>
        <a:noFill/>
        <a:ln>
          <a:noFill/>
        </a:ln>
        <a:effectLst/>
      </c:spPr>
    </c:plotArea>
    <c:plotVisOnly val="1"/>
    <c:dispBlanksAs val="gap"/>
    <c:showDLblsOverMax val="0"/>
  </c:chart>
  <c:spPr>
    <a:noFill/>
    <a:ln>
      <a:noFill/>
    </a:ln>
    <a:effectLst/>
  </c:spPr>
  <c:txPr>
    <a:bodyPr/>
    <a:lstStyle/>
    <a:p>
      <a:pPr>
        <a:defRPr>
          <a:solidFill>
            <a:sysClr val="windowText" lastClr="000000"/>
          </a:solidFill>
          <a:latin typeface="Book Antiqua" panose="02040602050305030304" pitchFamily="18" charset="0"/>
        </a:defRPr>
      </a:pPr>
      <a:endParaRPr lang="en-US"/>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r>
              <a:rPr lang="en-US" dirty="0"/>
              <a:t>Uniform Distribution</a:t>
            </a:r>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solidFill>
              <a:latin typeface="Book Antiqua" panose="02040602050305030304" pitchFamily="18" charset="0"/>
              <a:ea typeface="+mn-ea"/>
              <a:cs typeface="+mn-cs"/>
            </a:defRPr>
          </a:pPr>
          <a:endParaRPr lang="en-US"/>
        </a:p>
      </c:txPr>
    </c:title>
    <c:autoTitleDeleted val="0"/>
    <c:plotArea>
      <c:layout/>
      <c:areaChart>
        <c:grouping val="standard"/>
        <c:varyColors val="0"/>
        <c:ser>
          <c:idx val="0"/>
          <c:order val="0"/>
          <c:spPr>
            <a:solidFill>
              <a:srgbClr val="C00000"/>
            </a:solidFill>
            <a:ln>
              <a:solidFill>
                <a:srgbClr val="C00000"/>
              </a:solidFill>
            </a:ln>
            <a:effectLst/>
          </c:spPr>
          <c:cat>
            <c:numRef>
              <c:f>Problem4.1!$N$5:$N$179</c:f>
              <c:numCache>
                <c:formatCode>General</c:formatCode>
                <c:ptCount val="175"/>
                <c:pt idx="0">
                  <c:v>1</c:v>
                </c:pt>
                <c:pt idx="1">
                  <c:v>2</c:v>
                </c:pt>
                <c:pt idx="2">
                  <c:v>3</c:v>
                </c:pt>
                <c:pt idx="3">
                  <c:v>4</c:v>
                </c:pt>
                <c:pt idx="4">
                  <c:v>5</c:v>
                </c:pt>
                <c:pt idx="5">
                  <c:v>6</c:v>
                </c:pt>
                <c:pt idx="6">
                  <c:v>7</c:v>
                </c:pt>
                <c:pt idx="7">
                  <c:v>8</c:v>
                </c:pt>
                <c:pt idx="8">
                  <c:v>9</c:v>
                </c:pt>
                <c:pt idx="9">
                  <c:v>10</c:v>
                </c:pt>
                <c:pt idx="10">
                  <c:v>11</c:v>
                </c:pt>
                <c:pt idx="11">
                  <c:v>12</c:v>
                </c:pt>
                <c:pt idx="12">
                  <c:v>13</c:v>
                </c:pt>
                <c:pt idx="13">
                  <c:v>14</c:v>
                </c:pt>
                <c:pt idx="14">
                  <c:v>15</c:v>
                </c:pt>
                <c:pt idx="15">
                  <c:v>16</c:v>
                </c:pt>
                <c:pt idx="16">
                  <c:v>17</c:v>
                </c:pt>
                <c:pt idx="17">
                  <c:v>18</c:v>
                </c:pt>
                <c:pt idx="18">
                  <c:v>19</c:v>
                </c:pt>
                <c:pt idx="19">
                  <c:v>20</c:v>
                </c:pt>
                <c:pt idx="20">
                  <c:v>21</c:v>
                </c:pt>
                <c:pt idx="21">
                  <c:v>22</c:v>
                </c:pt>
                <c:pt idx="22">
                  <c:v>23</c:v>
                </c:pt>
                <c:pt idx="23">
                  <c:v>24</c:v>
                </c:pt>
                <c:pt idx="24">
                  <c:v>25</c:v>
                </c:pt>
                <c:pt idx="25">
                  <c:v>26</c:v>
                </c:pt>
                <c:pt idx="26">
                  <c:v>27</c:v>
                </c:pt>
                <c:pt idx="27">
                  <c:v>28</c:v>
                </c:pt>
                <c:pt idx="28">
                  <c:v>29</c:v>
                </c:pt>
                <c:pt idx="29">
                  <c:v>30</c:v>
                </c:pt>
                <c:pt idx="30">
                  <c:v>31</c:v>
                </c:pt>
                <c:pt idx="31">
                  <c:v>32</c:v>
                </c:pt>
                <c:pt idx="32">
                  <c:v>33</c:v>
                </c:pt>
                <c:pt idx="33">
                  <c:v>34</c:v>
                </c:pt>
                <c:pt idx="34">
                  <c:v>35</c:v>
                </c:pt>
                <c:pt idx="35">
                  <c:v>36</c:v>
                </c:pt>
                <c:pt idx="36">
                  <c:v>37</c:v>
                </c:pt>
                <c:pt idx="37">
                  <c:v>38</c:v>
                </c:pt>
                <c:pt idx="38">
                  <c:v>39</c:v>
                </c:pt>
                <c:pt idx="39">
                  <c:v>40</c:v>
                </c:pt>
                <c:pt idx="40">
                  <c:v>41</c:v>
                </c:pt>
                <c:pt idx="41">
                  <c:v>42</c:v>
                </c:pt>
                <c:pt idx="42">
                  <c:v>43</c:v>
                </c:pt>
                <c:pt idx="43">
                  <c:v>44</c:v>
                </c:pt>
                <c:pt idx="44">
                  <c:v>45</c:v>
                </c:pt>
                <c:pt idx="45">
                  <c:v>46</c:v>
                </c:pt>
                <c:pt idx="46">
                  <c:v>47</c:v>
                </c:pt>
                <c:pt idx="47">
                  <c:v>48</c:v>
                </c:pt>
                <c:pt idx="48">
                  <c:v>49</c:v>
                </c:pt>
                <c:pt idx="49">
                  <c:v>50</c:v>
                </c:pt>
                <c:pt idx="50">
                  <c:v>51</c:v>
                </c:pt>
                <c:pt idx="51">
                  <c:v>52</c:v>
                </c:pt>
                <c:pt idx="52">
                  <c:v>53</c:v>
                </c:pt>
                <c:pt idx="53">
                  <c:v>54</c:v>
                </c:pt>
                <c:pt idx="54">
                  <c:v>55</c:v>
                </c:pt>
                <c:pt idx="55">
                  <c:v>56</c:v>
                </c:pt>
                <c:pt idx="56">
                  <c:v>57</c:v>
                </c:pt>
                <c:pt idx="57">
                  <c:v>58</c:v>
                </c:pt>
                <c:pt idx="58">
                  <c:v>59</c:v>
                </c:pt>
                <c:pt idx="59">
                  <c:v>60</c:v>
                </c:pt>
                <c:pt idx="60">
                  <c:v>61</c:v>
                </c:pt>
                <c:pt idx="61">
                  <c:v>62</c:v>
                </c:pt>
                <c:pt idx="62">
                  <c:v>63</c:v>
                </c:pt>
                <c:pt idx="63">
                  <c:v>64</c:v>
                </c:pt>
                <c:pt idx="64">
                  <c:v>65</c:v>
                </c:pt>
                <c:pt idx="65">
                  <c:v>66</c:v>
                </c:pt>
                <c:pt idx="66">
                  <c:v>67</c:v>
                </c:pt>
                <c:pt idx="67">
                  <c:v>68</c:v>
                </c:pt>
                <c:pt idx="68">
                  <c:v>69</c:v>
                </c:pt>
                <c:pt idx="69">
                  <c:v>70</c:v>
                </c:pt>
                <c:pt idx="70">
                  <c:v>71</c:v>
                </c:pt>
                <c:pt idx="71">
                  <c:v>72</c:v>
                </c:pt>
                <c:pt idx="72">
                  <c:v>73</c:v>
                </c:pt>
                <c:pt idx="73">
                  <c:v>74</c:v>
                </c:pt>
                <c:pt idx="74">
                  <c:v>75</c:v>
                </c:pt>
                <c:pt idx="75">
                  <c:v>76</c:v>
                </c:pt>
                <c:pt idx="76">
                  <c:v>77</c:v>
                </c:pt>
                <c:pt idx="77">
                  <c:v>78</c:v>
                </c:pt>
                <c:pt idx="78">
                  <c:v>79</c:v>
                </c:pt>
                <c:pt idx="79">
                  <c:v>80</c:v>
                </c:pt>
                <c:pt idx="80">
                  <c:v>81</c:v>
                </c:pt>
                <c:pt idx="81">
                  <c:v>82</c:v>
                </c:pt>
                <c:pt idx="82">
                  <c:v>83</c:v>
                </c:pt>
                <c:pt idx="83">
                  <c:v>84</c:v>
                </c:pt>
                <c:pt idx="84">
                  <c:v>85</c:v>
                </c:pt>
                <c:pt idx="85">
                  <c:v>86</c:v>
                </c:pt>
                <c:pt idx="86">
                  <c:v>87</c:v>
                </c:pt>
                <c:pt idx="87">
                  <c:v>88</c:v>
                </c:pt>
                <c:pt idx="88">
                  <c:v>89</c:v>
                </c:pt>
                <c:pt idx="89">
                  <c:v>90</c:v>
                </c:pt>
                <c:pt idx="90">
                  <c:v>91</c:v>
                </c:pt>
                <c:pt idx="91">
                  <c:v>92</c:v>
                </c:pt>
                <c:pt idx="92">
                  <c:v>93</c:v>
                </c:pt>
                <c:pt idx="93">
                  <c:v>94</c:v>
                </c:pt>
                <c:pt idx="94">
                  <c:v>95</c:v>
                </c:pt>
                <c:pt idx="95">
                  <c:v>96</c:v>
                </c:pt>
                <c:pt idx="96">
                  <c:v>97</c:v>
                </c:pt>
                <c:pt idx="97">
                  <c:v>98</c:v>
                </c:pt>
                <c:pt idx="98">
                  <c:v>99</c:v>
                </c:pt>
                <c:pt idx="99">
                  <c:v>100</c:v>
                </c:pt>
                <c:pt idx="100">
                  <c:v>101</c:v>
                </c:pt>
                <c:pt idx="101">
                  <c:v>102</c:v>
                </c:pt>
                <c:pt idx="102">
                  <c:v>103</c:v>
                </c:pt>
                <c:pt idx="103">
                  <c:v>104</c:v>
                </c:pt>
                <c:pt idx="104">
                  <c:v>105</c:v>
                </c:pt>
                <c:pt idx="105">
                  <c:v>106</c:v>
                </c:pt>
                <c:pt idx="106">
                  <c:v>107</c:v>
                </c:pt>
                <c:pt idx="107">
                  <c:v>108</c:v>
                </c:pt>
                <c:pt idx="108">
                  <c:v>109</c:v>
                </c:pt>
                <c:pt idx="109">
                  <c:v>110</c:v>
                </c:pt>
                <c:pt idx="110">
                  <c:v>111</c:v>
                </c:pt>
                <c:pt idx="111">
                  <c:v>112</c:v>
                </c:pt>
                <c:pt idx="112">
                  <c:v>113</c:v>
                </c:pt>
                <c:pt idx="113">
                  <c:v>114</c:v>
                </c:pt>
                <c:pt idx="114">
                  <c:v>115</c:v>
                </c:pt>
                <c:pt idx="115">
                  <c:v>116</c:v>
                </c:pt>
                <c:pt idx="116">
                  <c:v>117</c:v>
                </c:pt>
                <c:pt idx="117">
                  <c:v>118</c:v>
                </c:pt>
                <c:pt idx="118">
                  <c:v>119</c:v>
                </c:pt>
                <c:pt idx="119">
                  <c:v>120</c:v>
                </c:pt>
                <c:pt idx="120">
                  <c:v>121</c:v>
                </c:pt>
                <c:pt idx="121">
                  <c:v>122</c:v>
                </c:pt>
                <c:pt idx="122">
                  <c:v>123</c:v>
                </c:pt>
                <c:pt idx="123">
                  <c:v>124</c:v>
                </c:pt>
                <c:pt idx="124">
                  <c:v>125</c:v>
                </c:pt>
                <c:pt idx="125">
                  <c:v>126</c:v>
                </c:pt>
                <c:pt idx="126">
                  <c:v>127</c:v>
                </c:pt>
                <c:pt idx="127">
                  <c:v>128</c:v>
                </c:pt>
                <c:pt idx="128">
                  <c:v>129</c:v>
                </c:pt>
                <c:pt idx="129">
                  <c:v>130</c:v>
                </c:pt>
                <c:pt idx="130">
                  <c:v>131</c:v>
                </c:pt>
                <c:pt idx="131">
                  <c:v>132</c:v>
                </c:pt>
                <c:pt idx="132">
                  <c:v>133</c:v>
                </c:pt>
                <c:pt idx="133">
                  <c:v>134</c:v>
                </c:pt>
                <c:pt idx="134">
                  <c:v>135</c:v>
                </c:pt>
                <c:pt idx="135">
                  <c:v>136</c:v>
                </c:pt>
                <c:pt idx="136">
                  <c:v>137</c:v>
                </c:pt>
                <c:pt idx="137">
                  <c:v>138</c:v>
                </c:pt>
                <c:pt idx="138">
                  <c:v>139</c:v>
                </c:pt>
                <c:pt idx="139">
                  <c:v>140</c:v>
                </c:pt>
                <c:pt idx="140">
                  <c:v>141</c:v>
                </c:pt>
                <c:pt idx="141">
                  <c:v>142</c:v>
                </c:pt>
                <c:pt idx="142">
                  <c:v>143</c:v>
                </c:pt>
                <c:pt idx="143">
                  <c:v>144</c:v>
                </c:pt>
                <c:pt idx="144">
                  <c:v>145</c:v>
                </c:pt>
                <c:pt idx="145">
                  <c:v>146</c:v>
                </c:pt>
                <c:pt idx="146">
                  <c:v>147</c:v>
                </c:pt>
                <c:pt idx="147">
                  <c:v>148</c:v>
                </c:pt>
                <c:pt idx="148">
                  <c:v>149</c:v>
                </c:pt>
                <c:pt idx="149">
                  <c:v>150</c:v>
                </c:pt>
                <c:pt idx="150">
                  <c:v>151</c:v>
                </c:pt>
                <c:pt idx="151">
                  <c:v>152</c:v>
                </c:pt>
                <c:pt idx="152">
                  <c:v>153</c:v>
                </c:pt>
                <c:pt idx="153">
                  <c:v>154</c:v>
                </c:pt>
                <c:pt idx="154">
                  <c:v>155</c:v>
                </c:pt>
                <c:pt idx="155">
                  <c:v>156</c:v>
                </c:pt>
                <c:pt idx="156">
                  <c:v>157</c:v>
                </c:pt>
                <c:pt idx="157">
                  <c:v>158</c:v>
                </c:pt>
                <c:pt idx="158">
                  <c:v>159</c:v>
                </c:pt>
                <c:pt idx="159">
                  <c:v>160</c:v>
                </c:pt>
                <c:pt idx="160">
                  <c:v>161</c:v>
                </c:pt>
                <c:pt idx="161">
                  <c:v>162</c:v>
                </c:pt>
                <c:pt idx="162">
                  <c:v>163</c:v>
                </c:pt>
                <c:pt idx="163">
                  <c:v>164</c:v>
                </c:pt>
                <c:pt idx="164">
                  <c:v>165</c:v>
                </c:pt>
                <c:pt idx="165">
                  <c:v>166</c:v>
                </c:pt>
                <c:pt idx="166">
                  <c:v>167</c:v>
                </c:pt>
                <c:pt idx="167">
                  <c:v>168</c:v>
                </c:pt>
                <c:pt idx="168">
                  <c:v>169</c:v>
                </c:pt>
                <c:pt idx="169">
                  <c:v>170</c:v>
                </c:pt>
                <c:pt idx="170">
                  <c:v>171</c:v>
                </c:pt>
                <c:pt idx="171">
                  <c:v>172</c:v>
                </c:pt>
                <c:pt idx="172">
                  <c:v>173</c:v>
                </c:pt>
                <c:pt idx="173">
                  <c:v>174</c:v>
                </c:pt>
                <c:pt idx="174">
                  <c:v>175</c:v>
                </c:pt>
              </c:numCache>
            </c:numRef>
          </c:cat>
          <c:val>
            <c:numRef>
              <c:f>Problem4.1!$O$5:$O$179</c:f>
              <c:numCache>
                <c:formatCode>General</c:formatCode>
                <c:ptCount val="175"/>
                <c:pt idx="0">
                  <c:v>5.7142857142857143E-3</c:v>
                </c:pt>
                <c:pt idx="1">
                  <c:v>5.7142857142857143E-3</c:v>
                </c:pt>
                <c:pt idx="2">
                  <c:v>5.7142857142857143E-3</c:v>
                </c:pt>
                <c:pt idx="3">
                  <c:v>5.7142857142857143E-3</c:v>
                </c:pt>
                <c:pt idx="4">
                  <c:v>5.7142857142857143E-3</c:v>
                </c:pt>
                <c:pt idx="5">
                  <c:v>5.7142857142857143E-3</c:v>
                </c:pt>
                <c:pt idx="6">
                  <c:v>5.7142857142857143E-3</c:v>
                </c:pt>
                <c:pt idx="7">
                  <c:v>5.7142857142857143E-3</c:v>
                </c:pt>
                <c:pt idx="8">
                  <c:v>5.7142857142857143E-3</c:v>
                </c:pt>
                <c:pt idx="9">
                  <c:v>5.7142857142857143E-3</c:v>
                </c:pt>
                <c:pt idx="10">
                  <c:v>5.7142857142857143E-3</c:v>
                </c:pt>
                <c:pt idx="11">
                  <c:v>5.7142857142857143E-3</c:v>
                </c:pt>
                <c:pt idx="12">
                  <c:v>5.7142857142857143E-3</c:v>
                </c:pt>
                <c:pt idx="13">
                  <c:v>5.7142857142857143E-3</c:v>
                </c:pt>
                <c:pt idx="14">
                  <c:v>5.7142857142857143E-3</c:v>
                </c:pt>
                <c:pt idx="15">
                  <c:v>5.7142857142857143E-3</c:v>
                </c:pt>
                <c:pt idx="16">
                  <c:v>5.7142857142857143E-3</c:v>
                </c:pt>
                <c:pt idx="17">
                  <c:v>5.7142857142857143E-3</c:v>
                </c:pt>
                <c:pt idx="18">
                  <c:v>5.7142857142857143E-3</c:v>
                </c:pt>
                <c:pt idx="19">
                  <c:v>5.7142857142857143E-3</c:v>
                </c:pt>
                <c:pt idx="20">
                  <c:v>5.7142857142857143E-3</c:v>
                </c:pt>
                <c:pt idx="21">
                  <c:v>5.7142857142857143E-3</c:v>
                </c:pt>
                <c:pt idx="22">
                  <c:v>5.7142857142857143E-3</c:v>
                </c:pt>
                <c:pt idx="23">
                  <c:v>5.7142857142857143E-3</c:v>
                </c:pt>
                <c:pt idx="24">
                  <c:v>5.7142857142857143E-3</c:v>
                </c:pt>
                <c:pt idx="25">
                  <c:v>5.7142857142857143E-3</c:v>
                </c:pt>
                <c:pt idx="26">
                  <c:v>5.7142857142857143E-3</c:v>
                </c:pt>
                <c:pt idx="27">
                  <c:v>5.7142857142857143E-3</c:v>
                </c:pt>
                <c:pt idx="28">
                  <c:v>5.7142857142857143E-3</c:v>
                </c:pt>
                <c:pt idx="29">
                  <c:v>5.7142857142857143E-3</c:v>
                </c:pt>
                <c:pt idx="30">
                  <c:v>5.7142857142857143E-3</c:v>
                </c:pt>
                <c:pt idx="31">
                  <c:v>5.7142857142857143E-3</c:v>
                </c:pt>
                <c:pt idx="32">
                  <c:v>5.7142857142857143E-3</c:v>
                </c:pt>
                <c:pt idx="33">
                  <c:v>5.7142857142857143E-3</c:v>
                </c:pt>
                <c:pt idx="34">
                  <c:v>5.7142857142857143E-3</c:v>
                </c:pt>
                <c:pt idx="35">
                  <c:v>5.7142857142857143E-3</c:v>
                </c:pt>
                <c:pt idx="36">
                  <c:v>5.7142857142857143E-3</c:v>
                </c:pt>
                <c:pt idx="37">
                  <c:v>5.7142857142857143E-3</c:v>
                </c:pt>
                <c:pt idx="38">
                  <c:v>5.7142857142857143E-3</c:v>
                </c:pt>
                <c:pt idx="39">
                  <c:v>5.7142857142857143E-3</c:v>
                </c:pt>
                <c:pt idx="40">
                  <c:v>5.7142857142857143E-3</c:v>
                </c:pt>
                <c:pt idx="41">
                  <c:v>5.7142857142857143E-3</c:v>
                </c:pt>
                <c:pt idx="42">
                  <c:v>5.7142857142857143E-3</c:v>
                </c:pt>
                <c:pt idx="43">
                  <c:v>5.7142857142857143E-3</c:v>
                </c:pt>
                <c:pt idx="44">
                  <c:v>5.7142857142857143E-3</c:v>
                </c:pt>
                <c:pt idx="45">
                  <c:v>5.7142857142857143E-3</c:v>
                </c:pt>
                <c:pt idx="46">
                  <c:v>5.7142857142857143E-3</c:v>
                </c:pt>
                <c:pt idx="47">
                  <c:v>5.7142857142857143E-3</c:v>
                </c:pt>
                <c:pt idx="48">
                  <c:v>5.7142857142857143E-3</c:v>
                </c:pt>
                <c:pt idx="49">
                  <c:v>5.7142857142857143E-3</c:v>
                </c:pt>
                <c:pt idx="50">
                  <c:v>5.7142857142857143E-3</c:v>
                </c:pt>
                <c:pt idx="51">
                  <c:v>5.7142857142857143E-3</c:v>
                </c:pt>
                <c:pt idx="52">
                  <c:v>5.7142857142857143E-3</c:v>
                </c:pt>
                <c:pt idx="53">
                  <c:v>5.7142857142857143E-3</c:v>
                </c:pt>
                <c:pt idx="54">
                  <c:v>5.7142857142857143E-3</c:v>
                </c:pt>
                <c:pt idx="55">
                  <c:v>5.7142857142857143E-3</c:v>
                </c:pt>
                <c:pt idx="56">
                  <c:v>5.7142857142857143E-3</c:v>
                </c:pt>
                <c:pt idx="57">
                  <c:v>5.7142857142857143E-3</c:v>
                </c:pt>
                <c:pt idx="58">
                  <c:v>5.7142857142857143E-3</c:v>
                </c:pt>
                <c:pt idx="59">
                  <c:v>5.7142857142857143E-3</c:v>
                </c:pt>
                <c:pt idx="60">
                  <c:v>5.7142857142857143E-3</c:v>
                </c:pt>
                <c:pt idx="61">
                  <c:v>5.7142857142857143E-3</c:v>
                </c:pt>
                <c:pt idx="62">
                  <c:v>5.7142857142857143E-3</c:v>
                </c:pt>
                <c:pt idx="63">
                  <c:v>5.7142857142857143E-3</c:v>
                </c:pt>
                <c:pt idx="64">
                  <c:v>5.7142857142857143E-3</c:v>
                </c:pt>
                <c:pt idx="65">
                  <c:v>5.7142857142857143E-3</c:v>
                </c:pt>
                <c:pt idx="66">
                  <c:v>5.7142857142857143E-3</c:v>
                </c:pt>
                <c:pt idx="67">
                  <c:v>5.7142857142857143E-3</c:v>
                </c:pt>
                <c:pt idx="68">
                  <c:v>5.7142857142857143E-3</c:v>
                </c:pt>
                <c:pt idx="69">
                  <c:v>5.7142857142857143E-3</c:v>
                </c:pt>
                <c:pt idx="70">
                  <c:v>5.7142857142857143E-3</c:v>
                </c:pt>
                <c:pt idx="71">
                  <c:v>5.7142857142857143E-3</c:v>
                </c:pt>
                <c:pt idx="72">
                  <c:v>5.7142857142857143E-3</c:v>
                </c:pt>
                <c:pt idx="73">
                  <c:v>5.7142857142857143E-3</c:v>
                </c:pt>
                <c:pt idx="74">
                  <c:v>5.7142857142857143E-3</c:v>
                </c:pt>
                <c:pt idx="75">
                  <c:v>5.7142857142857143E-3</c:v>
                </c:pt>
                <c:pt idx="76">
                  <c:v>5.7142857142857143E-3</c:v>
                </c:pt>
                <c:pt idx="77">
                  <c:v>5.7142857142857143E-3</c:v>
                </c:pt>
                <c:pt idx="78">
                  <c:v>5.7142857142857143E-3</c:v>
                </c:pt>
                <c:pt idx="79">
                  <c:v>5.7142857142857143E-3</c:v>
                </c:pt>
                <c:pt idx="80">
                  <c:v>5.7142857142857143E-3</c:v>
                </c:pt>
                <c:pt idx="81">
                  <c:v>5.7142857142857143E-3</c:v>
                </c:pt>
                <c:pt idx="82">
                  <c:v>5.7142857142857143E-3</c:v>
                </c:pt>
                <c:pt idx="83">
                  <c:v>5.7142857142857143E-3</c:v>
                </c:pt>
                <c:pt idx="84">
                  <c:v>5.7142857142857143E-3</c:v>
                </c:pt>
                <c:pt idx="85">
                  <c:v>5.7142857142857143E-3</c:v>
                </c:pt>
                <c:pt idx="86">
                  <c:v>5.7142857142857143E-3</c:v>
                </c:pt>
                <c:pt idx="87">
                  <c:v>5.7142857142857143E-3</c:v>
                </c:pt>
                <c:pt idx="88">
                  <c:v>5.7142857142857143E-3</c:v>
                </c:pt>
                <c:pt idx="89">
                  <c:v>5.7142857142857143E-3</c:v>
                </c:pt>
                <c:pt idx="90">
                  <c:v>5.7142857142857143E-3</c:v>
                </c:pt>
                <c:pt idx="91">
                  <c:v>5.7142857142857143E-3</c:v>
                </c:pt>
                <c:pt idx="92">
                  <c:v>5.7142857142857143E-3</c:v>
                </c:pt>
                <c:pt idx="93">
                  <c:v>5.7142857142857143E-3</c:v>
                </c:pt>
                <c:pt idx="94">
                  <c:v>5.7142857142857143E-3</c:v>
                </c:pt>
                <c:pt idx="95">
                  <c:v>5.7142857142857143E-3</c:v>
                </c:pt>
                <c:pt idx="96">
                  <c:v>5.7142857142857143E-3</c:v>
                </c:pt>
                <c:pt idx="97">
                  <c:v>5.7142857142857143E-3</c:v>
                </c:pt>
                <c:pt idx="98">
                  <c:v>5.7142857142857143E-3</c:v>
                </c:pt>
                <c:pt idx="99">
                  <c:v>5.7142857142857143E-3</c:v>
                </c:pt>
                <c:pt idx="100">
                  <c:v>5.7142857142857143E-3</c:v>
                </c:pt>
                <c:pt idx="101">
                  <c:v>5.7142857142857143E-3</c:v>
                </c:pt>
                <c:pt idx="102">
                  <c:v>5.7142857142857143E-3</c:v>
                </c:pt>
                <c:pt idx="103">
                  <c:v>5.7142857142857143E-3</c:v>
                </c:pt>
                <c:pt idx="104">
                  <c:v>5.7142857142857143E-3</c:v>
                </c:pt>
                <c:pt idx="105">
                  <c:v>5.7142857142857143E-3</c:v>
                </c:pt>
                <c:pt idx="106">
                  <c:v>5.7142857142857143E-3</c:v>
                </c:pt>
                <c:pt idx="107">
                  <c:v>5.7142857142857143E-3</c:v>
                </c:pt>
                <c:pt idx="108">
                  <c:v>5.7142857142857143E-3</c:v>
                </c:pt>
                <c:pt idx="109">
                  <c:v>5.7142857142857143E-3</c:v>
                </c:pt>
                <c:pt idx="110">
                  <c:v>5.7142857142857143E-3</c:v>
                </c:pt>
                <c:pt idx="111">
                  <c:v>5.7142857142857143E-3</c:v>
                </c:pt>
                <c:pt idx="112">
                  <c:v>5.7142857142857143E-3</c:v>
                </c:pt>
                <c:pt idx="113">
                  <c:v>5.7142857142857143E-3</c:v>
                </c:pt>
                <c:pt idx="114">
                  <c:v>5.7142857142857143E-3</c:v>
                </c:pt>
                <c:pt idx="115">
                  <c:v>5.7142857142857143E-3</c:v>
                </c:pt>
                <c:pt idx="116">
                  <c:v>5.7142857142857143E-3</c:v>
                </c:pt>
                <c:pt idx="117">
                  <c:v>5.7142857142857143E-3</c:v>
                </c:pt>
                <c:pt idx="118">
                  <c:v>5.7142857142857143E-3</c:v>
                </c:pt>
                <c:pt idx="119">
                  <c:v>5.7142857142857143E-3</c:v>
                </c:pt>
                <c:pt idx="120">
                  <c:v>5.7142857142857143E-3</c:v>
                </c:pt>
                <c:pt idx="121">
                  <c:v>5.7142857142857143E-3</c:v>
                </c:pt>
                <c:pt idx="122">
                  <c:v>5.7142857142857143E-3</c:v>
                </c:pt>
                <c:pt idx="123">
                  <c:v>5.7142857142857143E-3</c:v>
                </c:pt>
                <c:pt idx="124">
                  <c:v>5.7142857142857143E-3</c:v>
                </c:pt>
                <c:pt idx="125">
                  <c:v>5.7142857142857143E-3</c:v>
                </c:pt>
                <c:pt idx="126">
                  <c:v>5.7142857142857143E-3</c:v>
                </c:pt>
                <c:pt idx="127">
                  <c:v>5.7142857142857143E-3</c:v>
                </c:pt>
                <c:pt idx="128">
                  <c:v>5.7142857142857143E-3</c:v>
                </c:pt>
                <c:pt idx="129">
                  <c:v>5.7142857142857143E-3</c:v>
                </c:pt>
                <c:pt idx="130">
                  <c:v>5.7142857142857143E-3</c:v>
                </c:pt>
                <c:pt idx="131">
                  <c:v>5.7142857142857143E-3</c:v>
                </c:pt>
                <c:pt idx="132">
                  <c:v>5.7142857142857143E-3</c:v>
                </c:pt>
                <c:pt idx="133">
                  <c:v>5.7142857142857143E-3</c:v>
                </c:pt>
                <c:pt idx="134">
                  <c:v>5.7142857142857143E-3</c:v>
                </c:pt>
                <c:pt idx="135">
                  <c:v>5.7142857142857143E-3</c:v>
                </c:pt>
                <c:pt idx="136">
                  <c:v>5.7142857142857143E-3</c:v>
                </c:pt>
                <c:pt idx="137">
                  <c:v>5.7142857142857143E-3</c:v>
                </c:pt>
                <c:pt idx="138">
                  <c:v>5.7142857142857143E-3</c:v>
                </c:pt>
                <c:pt idx="139">
                  <c:v>5.7142857142857143E-3</c:v>
                </c:pt>
                <c:pt idx="140">
                  <c:v>5.7142857142857143E-3</c:v>
                </c:pt>
                <c:pt idx="141">
                  <c:v>5.7142857142857143E-3</c:v>
                </c:pt>
                <c:pt idx="142">
                  <c:v>5.7142857142857143E-3</c:v>
                </c:pt>
                <c:pt idx="143">
                  <c:v>5.7142857142857143E-3</c:v>
                </c:pt>
                <c:pt idx="144">
                  <c:v>5.7142857142857143E-3</c:v>
                </c:pt>
                <c:pt idx="145">
                  <c:v>5.7142857142857143E-3</c:v>
                </c:pt>
                <c:pt idx="146">
                  <c:v>5.7142857142857143E-3</c:v>
                </c:pt>
                <c:pt idx="147">
                  <c:v>5.7142857142857143E-3</c:v>
                </c:pt>
                <c:pt idx="148">
                  <c:v>5.7142857142857143E-3</c:v>
                </c:pt>
                <c:pt idx="149">
                  <c:v>5.7142857142857143E-3</c:v>
                </c:pt>
                <c:pt idx="150">
                  <c:v>5.7142857142857143E-3</c:v>
                </c:pt>
                <c:pt idx="151">
                  <c:v>5.7142857142857143E-3</c:v>
                </c:pt>
                <c:pt idx="152">
                  <c:v>5.7142857142857143E-3</c:v>
                </c:pt>
                <c:pt idx="153">
                  <c:v>5.7142857142857143E-3</c:v>
                </c:pt>
                <c:pt idx="154">
                  <c:v>5.7142857142857143E-3</c:v>
                </c:pt>
                <c:pt idx="155">
                  <c:v>5.7142857142857143E-3</c:v>
                </c:pt>
                <c:pt idx="156">
                  <c:v>5.7142857142857143E-3</c:v>
                </c:pt>
                <c:pt idx="157">
                  <c:v>5.7142857142857143E-3</c:v>
                </c:pt>
                <c:pt idx="158">
                  <c:v>5.7142857142857143E-3</c:v>
                </c:pt>
                <c:pt idx="159">
                  <c:v>5.7142857142857143E-3</c:v>
                </c:pt>
                <c:pt idx="160">
                  <c:v>5.7142857142857143E-3</c:v>
                </c:pt>
                <c:pt idx="161">
                  <c:v>5.7142857142857143E-3</c:v>
                </c:pt>
                <c:pt idx="162">
                  <c:v>5.7142857142857143E-3</c:v>
                </c:pt>
                <c:pt idx="163">
                  <c:v>5.7142857142857143E-3</c:v>
                </c:pt>
                <c:pt idx="164">
                  <c:v>5.7142857142857143E-3</c:v>
                </c:pt>
                <c:pt idx="165">
                  <c:v>5.7142857142857143E-3</c:v>
                </c:pt>
                <c:pt idx="166">
                  <c:v>5.7142857142857143E-3</c:v>
                </c:pt>
                <c:pt idx="167">
                  <c:v>5.7142857142857143E-3</c:v>
                </c:pt>
                <c:pt idx="168">
                  <c:v>5.7142857142857143E-3</c:v>
                </c:pt>
                <c:pt idx="169">
                  <c:v>5.7142857142857143E-3</c:v>
                </c:pt>
                <c:pt idx="170">
                  <c:v>5.7142857142857143E-3</c:v>
                </c:pt>
                <c:pt idx="171">
                  <c:v>5.7142857142857143E-3</c:v>
                </c:pt>
                <c:pt idx="172">
                  <c:v>5.7142857142857143E-3</c:v>
                </c:pt>
                <c:pt idx="173">
                  <c:v>5.7142857142857143E-3</c:v>
                </c:pt>
                <c:pt idx="174">
                  <c:v>5.7142857142857143E-3</c:v>
                </c:pt>
              </c:numCache>
            </c:numRef>
          </c:val>
          <c:extLst>
            <c:ext xmlns:c16="http://schemas.microsoft.com/office/drawing/2014/chart" uri="{C3380CC4-5D6E-409C-BE32-E72D297353CC}">
              <c16:uniqueId val="{00000000-5180-4551-87BB-1FBA46FD9F4D}"/>
            </c:ext>
          </c:extLst>
        </c:ser>
        <c:dLbls>
          <c:showLegendKey val="0"/>
          <c:showVal val="0"/>
          <c:showCatName val="0"/>
          <c:showSerName val="0"/>
          <c:showPercent val="0"/>
          <c:showBubbleSize val="0"/>
        </c:dLbls>
        <c:axId val="155761472"/>
        <c:axId val="155761864"/>
      </c:areaChart>
      <c:catAx>
        <c:axId val="155761472"/>
        <c:scaling>
          <c:orientation val="minMax"/>
        </c:scaling>
        <c:delete val="0"/>
        <c:axPos val="b"/>
        <c:numFmt formatCode="General" sourceLinked="1"/>
        <c:majorTickMark val="out"/>
        <c:minorTickMark val="none"/>
        <c:tickLblPos val="nextTo"/>
        <c:spPr>
          <a:noFill/>
          <a:ln w="9525" cap="flat" cmpd="sng" algn="ctr">
            <a:solidFill>
              <a:schemeClr val="tx1">
                <a:lumMod val="15000"/>
                <a:lumOff val="85000"/>
              </a:schemeClr>
            </a:solidFill>
            <a:round/>
          </a:ln>
          <a:effectLst/>
        </c:spPr>
        <c:txPr>
          <a:bodyPr rot="-5400000" spcFirstLastPara="1" vertOverflow="ellipsis"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864"/>
        <c:crosses val="autoZero"/>
        <c:auto val="1"/>
        <c:lblAlgn val="ctr"/>
        <c:lblOffset val="100"/>
        <c:noMultiLvlLbl val="0"/>
      </c:catAx>
      <c:valAx>
        <c:axId val="155761864"/>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solidFill>
                <a:latin typeface="Book Antiqua" panose="02040602050305030304" pitchFamily="18" charset="0"/>
                <a:ea typeface="+mn-ea"/>
                <a:cs typeface="+mn-cs"/>
              </a:defRPr>
            </a:pPr>
            <a:endParaRPr lang="en-US"/>
          </a:p>
        </c:txPr>
        <c:crossAx val="155761472"/>
        <c:crosses val="autoZero"/>
        <c:crossBetween val="midCat"/>
      </c:valAx>
      <c:spPr>
        <a:noFill/>
        <a:ln>
          <a:noFill/>
        </a:ln>
        <a:effectLst/>
      </c:spPr>
    </c:plotArea>
    <c:plotVisOnly val="1"/>
    <c:dispBlanksAs val="zero"/>
    <c:showDLblsOverMax val="0"/>
  </c:chart>
  <c:spPr>
    <a:noFill/>
    <a:ln>
      <a:noFill/>
    </a:ln>
    <a:effectLst/>
  </c:spPr>
  <c:txPr>
    <a:bodyPr/>
    <a:lstStyle/>
    <a:p>
      <a:pPr>
        <a:defRPr>
          <a:solidFill>
            <a:schemeClr val="tx1"/>
          </a:solidFill>
          <a:latin typeface="Book Antiqua" panose="02040602050305030304" pitchFamily="18" charset="0"/>
        </a:defRPr>
      </a:pPr>
      <a:endParaRPr lang="en-US"/>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(1).xlsx]Sheet1'!$C$2:$C$7</c:f>
              <c:numCache>
                <c:formatCode>General</c:formatCode>
                <c:ptCount val="6"/>
                <c:pt idx="0">
                  <c:v>21581</c:v>
                </c:pt>
                <c:pt idx="1">
                  <c:v>26070</c:v>
                </c:pt>
                <c:pt idx="2">
                  <c:v>27450</c:v>
                </c:pt>
                <c:pt idx="3">
                  <c:v>26927</c:v>
                </c:pt>
                <c:pt idx="4">
                  <c:v>31878</c:v>
                </c:pt>
                <c:pt idx="5">
                  <c:v>40185</c:v>
                </c:pt>
              </c:numCache>
            </c:numRef>
          </c:yVal>
          <c:smooth val="0"/>
          <c:extLst>
            <c:ext xmlns:c16="http://schemas.microsoft.com/office/drawing/2014/chart" uri="{C3380CC4-5D6E-409C-BE32-E72D297353CC}">
              <c16:uniqueId val="{00000000-F5FE-47AB-AB83-168F1C66185E}"/>
            </c:ext>
          </c:extLst>
        </c:ser>
        <c:dLbls>
          <c:showLegendKey val="0"/>
          <c:showVal val="0"/>
          <c:showCatName val="0"/>
          <c:showSerName val="0"/>
          <c:showPercent val="0"/>
          <c:showBubbleSize val="0"/>
        </c:dLbls>
        <c:axId val="236644488"/>
        <c:axId val="155757160"/>
      </c:scatterChart>
      <c:valAx>
        <c:axId val="236644488"/>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7160"/>
        <c:crosses val="autoZero"/>
        <c:crossBetween val="midCat"/>
      </c:valAx>
      <c:valAx>
        <c:axId val="155757160"/>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236644488"/>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Total</a:t>
            </a:r>
            <a:r>
              <a:rPr lang="en-US" baseline="0" dirty="0"/>
              <a:t> Cost</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(1).xlsx]Sheet1'!$C$2:$C$7</c:f>
              <c:numCache>
                <c:formatCode>General</c:formatCode>
                <c:ptCount val="6"/>
                <c:pt idx="0">
                  <c:v>21581</c:v>
                </c:pt>
                <c:pt idx="1">
                  <c:v>26070</c:v>
                </c:pt>
                <c:pt idx="2">
                  <c:v>27450</c:v>
                </c:pt>
                <c:pt idx="3">
                  <c:v>26927</c:v>
                </c:pt>
                <c:pt idx="4">
                  <c:v>31878</c:v>
                </c:pt>
                <c:pt idx="5">
                  <c:v>40185</c:v>
                </c:pt>
              </c:numCache>
            </c:numRef>
          </c:yVal>
          <c:smooth val="0"/>
          <c:extLst>
            <c:ext xmlns:c16="http://schemas.microsoft.com/office/drawing/2014/chart" uri="{C3380CC4-5D6E-409C-BE32-E72D297353CC}">
              <c16:uniqueId val="{00000000-EB1D-4940-9CCD-A3D3D7074CDC}"/>
            </c:ext>
          </c:extLst>
        </c:ser>
        <c:dLbls>
          <c:showLegendKey val="0"/>
          <c:showVal val="0"/>
          <c:showCatName val="0"/>
          <c:showSerName val="0"/>
          <c:showPercent val="0"/>
          <c:showBubbleSize val="0"/>
        </c:dLbls>
        <c:axId val="155757552"/>
        <c:axId val="155760296"/>
      </c:scatterChart>
      <c:valAx>
        <c:axId val="15575755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60296"/>
        <c:crosses val="autoZero"/>
        <c:crossBetween val="midCat"/>
      </c:valAx>
      <c:valAx>
        <c:axId val="155760296"/>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755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tx>
        <c:rich>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r>
              <a:rPr lang="en-US" dirty="0"/>
              <a:t>Demand</a:t>
            </a:r>
            <a:r>
              <a:rPr lang="en-US" baseline="0" dirty="0"/>
              <a:t> Curve</a:t>
            </a:r>
            <a:endParaRPr lang="en-US" dirty="0"/>
          </a:p>
        </c:rich>
      </c:tx>
      <c:overlay val="0"/>
      <c:spPr>
        <a:noFill/>
        <a:ln>
          <a:noFill/>
        </a:ln>
        <a:effectLst/>
      </c:spPr>
      <c:txPr>
        <a:bodyPr rot="0" spcFirstLastPara="1" vertOverflow="ellipsis" vert="horz" wrap="square" anchor="ctr" anchorCtr="1"/>
        <a:lstStyle/>
        <a:p>
          <a:pPr>
            <a:defRPr sz="1400" b="0" i="0" u="none" strike="noStrike" kern="1200" spc="0" baseline="0">
              <a:solidFill>
                <a:schemeClr val="tx1">
                  <a:lumMod val="65000"/>
                  <a:lumOff val="35000"/>
                </a:schemeClr>
              </a:solidFill>
              <a:latin typeface="+mn-lt"/>
              <a:ea typeface="+mn-ea"/>
              <a:cs typeface="+mn-cs"/>
            </a:defRPr>
          </a:pPr>
          <a:endParaRPr lang="en-US"/>
        </a:p>
      </c:txPr>
    </c:title>
    <c:autoTitleDeleted val="0"/>
    <c:plotArea>
      <c:layout/>
      <c:scatterChart>
        <c:scatterStyle val="lineMarker"/>
        <c:varyColors val="0"/>
        <c:ser>
          <c:idx val="0"/>
          <c:order val="0"/>
          <c:spPr>
            <a:ln w="25400" cap="rnd">
              <a:noFill/>
              <a:round/>
            </a:ln>
            <a:effectLst/>
          </c:spPr>
          <c:marker>
            <c:symbol val="circle"/>
            <c:size val="5"/>
            <c:spPr>
              <a:solidFill>
                <a:schemeClr val="accent1"/>
              </a:solidFill>
              <a:ln w="9525">
                <a:solidFill>
                  <a:schemeClr val="accent1"/>
                </a:solidFill>
              </a:ln>
              <a:effectLst/>
            </c:spPr>
          </c:marker>
          <c:trendline>
            <c:spPr>
              <a:ln w="19050" cap="rnd">
                <a:solidFill>
                  <a:schemeClr val="accent1"/>
                </a:solidFill>
                <a:prstDash val="sysDot"/>
              </a:ln>
              <a:effectLst/>
            </c:spPr>
            <c:trendlineType val="linear"/>
            <c:dispRSqr val="0"/>
            <c:dispEq val="0"/>
          </c:trendline>
          <c:trendline>
            <c:spPr>
              <a:ln w="19050" cap="rnd">
                <a:solidFill>
                  <a:schemeClr val="accent1"/>
                </a:solidFill>
                <a:prstDash val="sysDot"/>
              </a:ln>
              <a:effectLst/>
            </c:spPr>
            <c:trendlineType val="linear"/>
            <c:dispRSqr val="0"/>
            <c:dispEq val="0"/>
          </c:trendline>
          <c:xVal>
            <c:numRef>
              <c:f>'[EA1-21 (1).xlsx]Sheet1'!$A$2:$A$7</c:f>
              <c:numCache>
                <c:formatCode>General</c:formatCode>
                <c:ptCount val="6"/>
                <c:pt idx="0">
                  <c:v>10</c:v>
                </c:pt>
                <c:pt idx="1">
                  <c:v>30</c:v>
                </c:pt>
                <c:pt idx="2">
                  <c:v>35</c:v>
                </c:pt>
                <c:pt idx="3">
                  <c:v>45</c:v>
                </c:pt>
                <c:pt idx="4">
                  <c:v>70</c:v>
                </c:pt>
                <c:pt idx="5">
                  <c:v>100</c:v>
                </c:pt>
              </c:numCache>
            </c:numRef>
          </c:xVal>
          <c:yVal>
            <c:numRef>
              <c:f>'[EA1-21 (1).xlsx]Sheet1'!$B$2:$B$7</c:f>
              <c:numCache>
                <c:formatCode>General</c:formatCode>
                <c:ptCount val="6"/>
                <c:pt idx="0">
                  <c:v>1343</c:v>
                </c:pt>
                <c:pt idx="1">
                  <c:v>1521</c:v>
                </c:pt>
                <c:pt idx="2">
                  <c:v>1337</c:v>
                </c:pt>
                <c:pt idx="3">
                  <c:v>1272</c:v>
                </c:pt>
                <c:pt idx="4">
                  <c:v>608</c:v>
                </c:pt>
                <c:pt idx="5">
                  <c:v>351</c:v>
                </c:pt>
              </c:numCache>
            </c:numRef>
          </c:yVal>
          <c:smooth val="0"/>
          <c:extLst>
            <c:ext xmlns:c16="http://schemas.microsoft.com/office/drawing/2014/chart" uri="{C3380CC4-5D6E-409C-BE32-E72D297353CC}">
              <c16:uniqueId val="{00000000-0130-46C6-9D42-1F06A6F7AE8D}"/>
            </c:ext>
          </c:extLst>
        </c:ser>
        <c:dLbls>
          <c:showLegendKey val="0"/>
          <c:showVal val="0"/>
          <c:showCatName val="0"/>
          <c:showSerName val="0"/>
          <c:showPercent val="0"/>
          <c:showBubbleSize val="0"/>
        </c:dLbls>
        <c:axId val="155759512"/>
        <c:axId val="155756768"/>
      </c:scatterChart>
      <c:valAx>
        <c:axId val="155759512"/>
        <c:scaling>
          <c:orientation val="minMax"/>
        </c:scaling>
        <c:delete val="1"/>
        <c:axPos val="b"/>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6768"/>
        <c:crosses val="autoZero"/>
        <c:crossBetween val="midCat"/>
      </c:valAx>
      <c:valAx>
        <c:axId val="155756768"/>
        <c:scaling>
          <c:orientation val="minMax"/>
        </c:scaling>
        <c:delete val="1"/>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crossAx val="155759512"/>
        <c:crosses val="autoZero"/>
        <c:crossBetween val="midCat"/>
      </c:valAx>
      <c:spPr>
        <a:noFill/>
        <a:ln>
          <a:noFill/>
        </a:ln>
        <a:effectLst/>
      </c:spPr>
    </c:plotArea>
    <c:plotVisOnly val="1"/>
    <c:dispBlanksAs val="gap"/>
    <c:showDLblsOverMax val="0"/>
  </c:chart>
  <c:spPr>
    <a:noFill/>
    <a:ln>
      <a:noFill/>
    </a:ln>
    <a:effectLst/>
  </c:spPr>
  <c:txPr>
    <a:bodyPr/>
    <a:lstStyle/>
    <a:p>
      <a:pPr>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7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ln w="9525" cap="flat" cmpd="sng" algn="ctr">
        <a:solidFill>
          <a:schemeClr val="tx1">
            <a:lumMod val="15000"/>
            <a:lumOff val="85000"/>
          </a:schemeClr>
        </a:solidFill>
        <a:round/>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40">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19050"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dk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spPr>
      <a:ln w="9525" cap="flat" cmpd="sng" algn="ctr">
        <a:solidFill>
          <a:schemeClr val="tx1">
            <a:lumMod val="25000"/>
            <a:lumOff val="75000"/>
          </a:schemeClr>
        </a:solidFill>
        <a:round/>
      </a:ln>
    </cs:spPr>
    <cs:defRPr sz="900" kern="1200"/>
  </cs:valueAxis>
  <cs:wall>
    <cs:lnRef idx="0"/>
    <cs:fillRef idx="0"/>
    <cs:effectRef idx="0"/>
    <cs:fontRef idx="minor">
      <a:schemeClr val="tx1"/>
    </cs:fontRef>
    <cs:spPr>
      <a:noFill/>
      <a:ln>
        <a:noFill/>
      </a:ln>
    </cs:spPr>
  </cs:wall>
</cs:chartStyle>
</file>

<file path=ppt/drawings/_rels/vmlDrawing1.vml.rels><?xml version="1.0" encoding="UTF-8" standalone="yes"?>
<Relationships xmlns="http://schemas.openxmlformats.org/package/2006/relationships"><Relationship Id="rId1" Type="http://schemas.openxmlformats.org/officeDocument/2006/relationships/image" Target="../media/image2.emf"/></Relationships>
</file>

<file path=ppt/drawings/_rels/vmlDrawing10.vml.rels><?xml version="1.0" encoding="UTF-8" standalone="yes"?>
<Relationships xmlns="http://schemas.openxmlformats.org/package/2006/relationships"><Relationship Id="rId1" Type="http://schemas.openxmlformats.org/officeDocument/2006/relationships/image" Target="../media/image31.emf"/></Relationships>
</file>

<file path=ppt/drawings/_rels/vmlDrawing11.vml.rels><?xml version="1.0" encoding="UTF-8" standalone="yes"?>
<Relationships xmlns="http://schemas.openxmlformats.org/package/2006/relationships"><Relationship Id="rId1" Type="http://schemas.openxmlformats.org/officeDocument/2006/relationships/image" Target="../media/image35.emf"/></Relationships>
</file>

<file path=ppt/drawings/_rels/vmlDrawing12.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13.vml.rels><?xml version="1.0" encoding="UTF-8" standalone="yes"?>
<Relationships xmlns="http://schemas.openxmlformats.org/package/2006/relationships"><Relationship Id="rId1" Type="http://schemas.openxmlformats.org/officeDocument/2006/relationships/image" Target="../media/image40.emf"/></Relationships>
</file>

<file path=ppt/drawings/_rels/vmlDrawing14.vml.rels><?xml version="1.0" encoding="UTF-8" standalone="yes"?>
<Relationships xmlns="http://schemas.openxmlformats.org/package/2006/relationships"><Relationship Id="rId1" Type="http://schemas.openxmlformats.org/officeDocument/2006/relationships/image" Target="../media/image43.emf"/></Relationships>
</file>

<file path=ppt/drawings/_rels/vmlDrawing15.vml.rels><?xml version="1.0" encoding="UTF-8" standalone="yes"?>
<Relationships xmlns="http://schemas.openxmlformats.org/package/2006/relationships"><Relationship Id="rId2" Type="http://schemas.openxmlformats.org/officeDocument/2006/relationships/image" Target="../media/image45.emf"/><Relationship Id="rId1" Type="http://schemas.openxmlformats.org/officeDocument/2006/relationships/image" Target="../media/image44.emf"/></Relationships>
</file>

<file path=ppt/drawings/_rels/vmlDrawing16.vml.rels><?xml version="1.0" encoding="UTF-8" standalone="yes"?>
<Relationships xmlns="http://schemas.openxmlformats.org/package/2006/relationships"><Relationship Id="rId2" Type="http://schemas.openxmlformats.org/officeDocument/2006/relationships/image" Target="../media/image48.emf"/><Relationship Id="rId1" Type="http://schemas.openxmlformats.org/officeDocument/2006/relationships/image" Target="../media/image47.emf"/></Relationships>
</file>

<file path=ppt/drawings/_rels/vmlDrawing17.vml.rels><?xml version="1.0" encoding="UTF-8" standalone="yes"?>
<Relationships xmlns="http://schemas.openxmlformats.org/package/2006/relationships"><Relationship Id="rId1" Type="http://schemas.openxmlformats.org/officeDocument/2006/relationships/image" Target="../media/image52.emf"/></Relationships>
</file>

<file path=ppt/drawings/_rels/vmlDrawing18.vml.rels><?xml version="1.0" encoding="UTF-8" standalone="yes"?>
<Relationships xmlns="http://schemas.openxmlformats.org/package/2006/relationships"><Relationship Id="rId1" Type="http://schemas.openxmlformats.org/officeDocument/2006/relationships/image" Target="../media/image53.emf"/></Relationships>
</file>

<file path=ppt/drawings/_rels/vmlDrawing19.vml.rels><?xml version="1.0" encoding="UTF-8" standalone="yes"?>
<Relationships xmlns="http://schemas.openxmlformats.org/package/2006/relationships"><Relationship Id="rId1" Type="http://schemas.openxmlformats.org/officeDocument/2006/relationships/image" Target="../media/image55.emf"/></Relationships>
</file>

<file path=ppt/drawings/_rels/vmlDrawing2.vml.rels><?xml version="1.0" encoding="UTF-8" standalone="yes"?>
<Relationships xmlns="http://schemas.openxmlformats.org/package/2006/relationships"><Relationship Id="rId3" Type="http://schemas.openxmlformats.org/officeDocument/2006/relationships/image" Target="../media/image7.emf"/><Relationship Id="rId2" Type="http://schemas.openxmlformats.org/officeDocument/2006/relationships/image" Target="../media/image6.emf"/><Relationship Id="rId1" Type="http://schemas.openxmlformats.org/officeDocument/2006/relationships/image" Target="../media/image5.emf"/><Relationship Id="rId5" Type="http://schemas.openxmlformats.org/officeDocument/2006/relationships/image" Target="../media/image9.emf"/><Relationship Id="rId4" Type="http://schemas.openxmlformats.org/officeDocument/2006/relationships/image" Target="../media/image8.emf"/></Relationships>
</file>

<file path=ppt/drawings/_rels/vmlDrawing20.vml.rels><?xml version="1.0" encoding="UTF-8" standalone="yes"?>
<Relationships xmlns="http://schemas.openxmlformats.org/package/2006/relationships"><Relationship Id="rId1" Type="http://schemas.openxmlformats.org/officeDocument/2006/relationships/image" Target="../media/image60.emf"/></Relationships>
</file>

<file path=ppt/drawings/_rels/vmlDrawing21.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2.vml.rels><?xml version="1.0" encoding="UTF-8" standalone="yes"?>
<Relationships xmlns="http://schemas.openxmlformats.org/package/2006/relationships"><Relationship Id="rId1" Type="http://schemas.openxmlformats.org/officeDocument/2006/relationships/image" Target="../media/image62.emf"/></Relationships>
</file>

<file path=ppt/drawings/_rels/vmlDrawing23.vml.rels><?xml version="1.0" encoding="UTF-8" standalone="yes"?>
<Relationships xmlns="http://schemas.openxmlformats.org/package/2006/relationships"><Relationship Id="rId3" Type="http://schemas.openxmlformats.org/officeDocument/2006/relationships/image" Target="../media/image71.emf"/><Relationship Id="rId2" Type="http://schemas.openxmlformats.org/officeDocument/2006/relationships/image" Target="../media/image70.emf"/><Relationship Id="rId1" Type="http://schemas.openxmlformats.org/officeDocument/2006/relationships/image" Target="../media/image69.emf"/><Relationship Id="rId4" Type="http://schemas.openxmlformats.org/officeDocument/2006/relationships/image" Target="../media/image72.emf"/></Relationships>
</file>

<file path=ppt/drawings/_rels/vmlDrawing24.vml.rels><?xml version="1.0" encoding="UTF-8" standalone="yes"?>
<Relationships xmlns="http://schemas.openxmlformats.org/package/2006/relationships"><Relationship Id="rId2" Type="http://schemas.openxmlformats.org/officeDocument/2006/relationships/image" Target="../media/image74.emf"/><Relationship Id="rId1" Type="http://schemas.openxmlformats.org/officeDocument/2006/relationships/image" Target="../media/image73.emf"/></Relationships>
</file>

<file path=ppt/drawings/_rels/vmlDrawing25.vml.rels><?xml version="1.0" encoding="UTF-8" standalone="yes"?>
<Relationships xmlns="http://schemas.openxmlformats.org/package/2006/relationships"><Relationship Id="rId2" Type="http://schemas.openxmlformats.org/officeDocument/2006/relationships/image" Target="../media/image76.emf"/><Relationship Id="rId1" Type="http://schemas.openxmlformats.org/officeDocument/2006/relationships/image" Target="../media/image75.emf"/></Relationships>
</file>

<file path=ppt/drawings/_rels/vmlDrawing26.vml.rels><?xml version="1.0" encoding="UTF-8" standalone="yes"?>
<Relationships xmlns="http://schemas.openxmlformats.org/package/2006/relationships"><Relationship Id="rId1" Type="http://schemas.openxmlformats.org/officeDocument/2006/relationships/image" Target="../media/image77.emf"/></Relationships>
</file>

<file path=ppt/drawings/_rels/vmlDrawing27.vml.rels><?xml version="1.0" encoding="UTF-8" standalone="yes"?>
<Relationships xmlns="http://schemas.openxmlformats.org/package/2006/relationships"><Relationship Id="rId2" Type="http://schemas.openxmlformats.org/officeDocument/2006/relationships/image" Target="../media/image80.emf"/><Relationship Id="rId1" Type="http://schemas.openxmlformats.org/officeDocument/2006/relationships/image" Target="../media/image79.emf"/></Relationships>
</file>

<file path=ppt/drawings/_rels/vmlDrawing28.vml.rels><?xml version="1.0" encoding="UTF-8" standalone="yes"?>
<Relationships xmlns="http://schemas.openxmlformats.org/package/2006/relationships"><Relationship Id="rId1" Type="http://schemas.openxmlformats.org/officeDocument/2006/relationships/image" Target="../media/image82.emf"/></Relationships>
</file>

<file path=ppt/drawings/_rels/vmlDrawing29.vml.rels><?xml version="1.0" encoding="UTF-8" standalone="yes"?>
<Relationships xmlns="http://schemas.openxmlformats.org/package/2006/relationships"><Relationship Id="rId1" Type="http://schemas.openxmlformats.org/officeDocument/2006/relationships/image" Target="../media/image83.e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11.emf"/><Relationship Id="rId1" Type="http://schemas.openxmlformats.org/officeDocument/2006/relationships/image" Target="../media/image10.emf"/></Relationships>
</file>

<file path=ppt/drawings/_rels/vmlDrawing30.vml.rels><?xml version="1.0" encoding="UTF-8" standalone="yes"?>
<Relationships xmlns="http://schemas.openxmlformats.org/package/2006/relationships"><Relationship Id="rId1" Type="http://schemas.openxmlformats.org/officeDocument/2006/relationships/image" Target="../media/image84.emf"/></Relationships>
</file>

<file path=ppt/drawings/_rels/vmlDrawing31.vml.rels><?xml version="1.0" encoding="UTF-8" standalone="yes"?>
<Relationships xmlns="http://schemas.openxmlformats.org/package/2006/relationships"><Relationship Id="rId3" Type="http://schemas.openxmlformats.org/officeDocument/2006/relationships/image" Target="../media/image87.emf"/><Relationship Id="rId2" Type="http://schemas.openxmlformats.org/officeDocument/2006/relationships/image" Target="../media/image86.emf"/><Relationship Id="rId1" Type="http://schemas.openxmlformats.org/officeDocument/2006/relationships/image" Target="../media/image85.emf"/></Relationships>
</file>

<file path=ppt/drawings/_rels/vmlDrawing4.vml.rels><?xml version="1.0" encoding="UTF-8" standalone="yes"?>
<Relationships xmlns="http://schemas.openxmlformats.org/package/2006/relationships"><Relationship Id="rId1" Type="http://schemas.openxmlformats.org/officeDocument/2006/relationships/image" Target="../media/image12.emf"/></Relationships>
</file>

<file path=ppt/drawings/_rels/vmlDrawing5.vml.rels><?xml version="1.0" encoding="UTF-8" standalone="yes"?>
<Relationships xmlns="http://schemas.openxmlformats.org/package/2006/relationships"><Relationship Id="rId1" Type="http://schemas.openxmlformats.org/officeDocument/2006/relationships/image" Target="../media/image13.emf"/></Relationships>
</file>

<file path=ppt/drawings/_rels/vmlDrawing6.vml.rels><?xml version="1.0" encoding="UTF-8" standalone="yes"?>
<Relationships xmlns="http://schemas.openxmlformats.org/package/2006/relationships"><Relationship Id="rId3" Type="http://schemas.openxmlformats.org/officeDocument/2006/relationships/image" Target="../media/image16.emf"/><Relationship Id="rId2" Type="http://schemas.openxmlformats.org/officeDocument/2006/relationships/image" Target="../media/image15.emf"/><Relationship Id="rId1" Type="http://schemas.openxmlformats.org/officeDocument/2006/relationships/image" Target="../media/image14.e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20.emf"/></Relationships>
</file>

<file path=ppt/drawings/_rels/vmlDrawing8.v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image" Target="../media/image24.emf"/></Relationships>
</file>

<file path=ppt/drawings/_rels/vmlDrawing9.vml.rels><?xml version="1.0" encoding="UTF-8" standalone="yes"?>
<Relationships xmlns="http://schemas.openxmlformats.org/package/2006/relationships"><Relationship Id="rId2" Type="http://schemas.openxmlformats.org/officeDocument/2006/relationships/image" Target="../media/image28.emf"/><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6.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3DC6186B-400D-4624-82D1-203DE0AF0EEF}" type="datetimeFigureOut">
              <a:rPr lang="en-US" smtClean="0"/>
              <a:pPr/>
              <a:t>2/11/2021</a:t>
            </a:fld>
            <a:endParaRPr lang="en-US" dirty="0"/>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dirty="0"/>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DE32CB61-0B8C-464B-856B-111D8B5619C2}" type="slidenum">
              <a:rPr lang="en-US" smtClean="0"/>
              <a:pPr/>
              <a:t>‹#›</a:t>
            </a:fld>
            <a:endParaRPr lang="en-US" dirty="0"/>
          </a:p>
        </p:txBody>
      </p:sp>
    </p:spTree>
    <p:extLst>
      <p:ext uri="{BB962C8B-B14F-4D97-AF65-F5344CB8AC3E}">
        <p14:creationId xmlns:p14="http://schemas.microsoft.com/office/powerpoint/2010/main" val="2556533672"/>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wrap="square" lIns="91440" tIns="45720" rIns="91440" bIns="45720" numCol="1" anchor="t" anchorCtr="0" compatLnSpc="1">
            <a:prstTxWarp prst="textNoShape">
              <a:avLst/>
            </a:prstTxWarp>
          </a:bodyPr>
          <a:lstStyle>
            <a:lvl1pPr>
              <a:defRPr sz="1200"/>
            </a:lvl1pPr>
          </a:lstStyle>
          <a:p>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wrap="square" lIns="91440" tIns="45720" rIns="91440" bIns="45720" numCol="1" anchor="t" anchorCtr="0" compatLnSpc="1">
            <a:prstTxWarp prst="textNoShape">
              <a:avLst/>
            </a:prstTxWarp>
          </a:bodyPr>
          <a:lstStyle>
            <a:lvl1pPr algn="r">
              <a:defRPr sz="1200"/>
            </a:lvl1pPr>
          </a:lstStyle>
          <a:p>
            <a:fld id="{FD8C8DB6-9E1D-439C-B96B-0657302EFE49}" type="datetime1">
              <a:rPr lang="en-US"/>
              <a:pPr/>
              <a:t>2/11/2021</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wrap="square" lIns="91440" tIns="45720" rIns="91440" bIns="45720" numCol="1" anchor="ctr" anchorCtr="0" compatLnSpc="1">
            <a:prstTxWarp prst="textNoShape">
              <a:avLst/>
            </a:prstTxWarp>
          </a:bodyPr>
          <a:lstStyle/>
          <a:p>
            <a:pPr lvl="0"/>
            <a:endParaRPr lang="en-US"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wrap="square" lIns="91440" tIns="45720" rIns="91440" bIns="45720" numCol="1" anchor="t" anchorCtr="0" compatLnSpc="1">
            <a:prstTxWarp prst="textNoShape">
              <a:avLst/>
            </a:prstTxWarp>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wrap="square" lIns="91440" tIns="45720" rIns="91440" bIns="45720" numCol="1" anchor="b" anchorCtr="0" compatLnSpc="1">
            <a:prstTxWarp prst="textNoShape">
              <a:avLst/>
            </a:prstTxWarp>
          </a:bodyPr>
          <a:lstStyle>
            <a:lvl1pPr>
              <a:defRPr sz="1200"/>
            </a:lvl1pPr>
          </a:lstStyle>
          <a:p>
            <a:endParaRPr lang="en-US" dirty="0"/>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wrap="square" lIns="91440" tIns="45720" rIns="91440" bIns="45720" numCol="1" anchor="b" anchorCtr="0" compatLnSpc="1">
            <a:prstTxWarp prst="textNoShape">
              <a:avLst/>
            </a:prstTxWarp>
          </a:bodyPr>
          <a:lstStyle>
            <a:lvl1pPr algn="r">
              <a:defRPr sz="1200"/>
            </a:lvl1pPr>
          </a:lstStyle>
          <a:p>
            <a:fld id="{F7C678DA-66FA-46F9-8031-1CB2E52D81FB}" type="slidenum">
              <a:rPr lang="en-US"/>
              <a:pPr/>
              <a:t>‹#›</a:t>
            </a:fld>
            <a:endParaRPr lang="en-US" dirty="0"/>
          </a:p>
        </p:txBody>
      </p:sp>
    </p:spTree>
    <p:extLst>
      <p:ext uri="{BB962C8B-B14F-4D97-AF65-F5344CB8AC3E}">
        <p14:creationId xmlns:p14="http://schemas.microsoft.com/office/powerpoint/2010/main" val="1696921514"/>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ＭＳ Ｐゴシック" pitchFamily="-107" charset="-128"/>
      </a:defRPr>
    </a:lvl1pPr>
    <a:lvl2pPr marL="4572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ＭＳ Ｐゴシック" pitchFamily="-65"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a:t>
            </a:fld>
            <a:endParaRPr lang="en-US" dirty="0"/>
          </a:p>
        </p:txBody>
      </p:sp>
    </p:spTree>
    <p:extLst>
      <p:ext uri="{BB962C8B-B14F-4D97-AF65-F5344CB8AC3E}">
        <p14:creationId xmlns:p14="http://schemas.microsoft.com/office/powerpoint/2010/main" val="33498868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10</a:t>
            </a:fld>
            <a:endParaRPr lang="en-US" dirty="0"/>
          </a:p>
        </p:txBody>
      </p:sp>
    </p:spTree>
    <p:extLst>
      <p:ext uri="{BB962C8B-B14F-4D97-AF65-F5344CB8AC3E}">
        <p14:creationId xmlns:p14="http://schemas.microsoft.com/office/powerpoint/2010/main" val="72658732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11</a:t>
            </a:fld>
            <a:endParaRPr lang="en-US" dirty="0"/>
          </a:p>
        </p:txBody>
      </p:sp>
    </p:spTree>
    <p:extLst>
      <p:ext uri="{BB962C8B-B14F-4D97-AF65-F5344CB8AC3E}">
        <p14:creationId xmlns:p14="http://schemas.microsoft.com/office/powerpoint/2010/main" val="387548262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12</a:t>
            </a:fld>
            <a:endParaRPr lang="en-US" dirty="0"/>
          </a:p>
        </p:txBody>
      </p:sp>
    </p:spTree>
    <p:extLst>
      <p:ext uri="{BB962C8B-B14F-4D97-AF65-F5344CB8AC3E}">
        <p14:creationId xmlns:p14="http://schemas.microsoft.com/office/powerpoint/2010/main" val="105800100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13</a:t>
            </a:fld>
            <a:endParaRPr lang="en-US" dirty="0"/>
          </a:p>
        </p:txBody>
      </p:sp>
    </p:spTree>
    <p:extLst>
      <p:ext uri="{BB962C8B-B14F-4D97-AF65-F5344CB8AC3E}">
        <p14:creationId xmlns:p14="http://schemas.microsoft.com/office/powerpoint/2010/main" val="319309417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14</a:t>
            </a:fld>
            <a:endParaRPr lang="en-US" dirty="0"/>
          </a:p>
        </p:txBody>
      </p:sp>
    </p:spTree>
    <p:extLst>
      <p:ext uri="{BB962C8B-B14F-4D97-AF65-F5344CB8AC3E}">
        <p14:creationId xmlns:p14="http://schemas.microsoft.com/office/powerpoint/2010/main" val="188365494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15</a:t>
            </a:fld>
            <a:endParaRPr lang="en-US" dirty="0"/>
          </a:p>
        </p:txBody>
      </p:sp>
    </p:spTree>
    <p:extLst>
      <p:ext uri="{BB962C8B-B14F-4D97-AF65-F5344CB8AC3E}">
        <p14:creationId xmlns:p14="http://schemas.microsoft.com/office/powerpoint/2010/main" val="2986970249"/>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16</a:t>
            </a:fld>
            <a:endParaRPr lang="en-US" dirty="0"/>
          </a:p>
        </p:txBody>
      </p:sp>
    </p:spTree>
    <p:extLst>
      <p:ext uri="{BB962C8B-B14F-4D97-AF65-F5344CB8AC3E}">
        <p14:creationId xmlns:p14="http://schemas.microsoft.com/office/powerpoint/2010/main" val="1766551812"/>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17</a:t>
            </a:fld>
            <a:endParaRPr lang="en-US" dirty="0"/>
          </a:p>
        </p:txBody>
      </p:sp>
    </p:spTree>
    <p:extLst>
      <p:ext uri="{BB962C8B-B14F-4D97-AF65-F5344CB8AC3E}">
        <p14:creationId xmlns:p14="http://schemas.microsoft.com/office/powerpoint/2010/main" val="3668051308"/>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18</a:t>
            </a:fld>
            <a:endParaRPr lang="en-US" dirty="0"/>
          </a:p>
        </p:txBody>
      </p:sp>
    </p:spTree>
    <p:extLst>
      <p:ext uri="{BB962C8B-B14F-4D97-AF65-F5344CB8AC3E}">
        <p14:creationId xmlns:p14="http://schemas.microsoft.com/office/powerpoint/2010/main" val="301475162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19</a:t>
            </a:fld>
            <a:endParaRPr lang="en-US" dirty="0"/>
          </a:p>
        </p:txBody>
      </p:sp>
    </p:spTree>
    <p:extLst>
      <p:ext uri="{BB962C8B-B14F-4D97-AF65-F5344CB8AC3E}">
        <p14:creationId xmlns:p14="http://schemas.microsoft.com/office/powerpoint/2010/main" val="92620234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a:t>
            </a:fld>
            <a:endParaRPr lang="en-US" dirty="0"/>
          </a:p>
        </p:txBody>
      </p:sp>
    </p:spTree>
    <p:extLst>
      <p:ext uri="{BB962C8B-B14F-4D97-AF65-F5344CB8AC3E}">
        <p14:creationId xmlns:p14="http://schemas.microsoft.com/office/powerpoint/2010/main" val="208174538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20</a:t>
            </a:fld>
            <a:endParaRPr lang="en-US" dirty="0"/>
          </a:p>
        </p:txBody>
      </p:sp>
    </p:spTree>
    <p:extLst>
      <p:ext uri="{BB962C8B-B14F-4D97-AF65-F5344CB8AC3E}">
        <p14:creationId xmlns:p14="http://schemas.microsoft.com/office/powerpoint/2010/main" val="893146562"/>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21</a:t>
            </a:fld>
            <a:endParaRPr lang="en-US" dirty="0"/>
          </a:p>
        </p:txBody>
      </p:sp>
    </p:spTree>
    <p:extLst>
      <p:ext uri="{BB962C8B-B14F-4D97-AF65-F5344CB8AC3E}">
        <p14:creationId xmlns:p14="http://schemas.microsoft.com/office/powerpoint/2010/main" val="2296599980"/>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22</a:t>
            </a:fld>
            <a:endParaRPr lang="en-US" dirty="0"/>
          </a:p>
        </p:txBody>
      </p:sp>
    </p:spTree>
    <p:extLst>
      <p:ext uri="{BB962C8B-B14F-4D97-AF65-F5344CB8AC3E}">
        <p14:creationId xmlns:p14="http://schemas.microsoft.com/office/powerpoint/2010/main" val="2451964678"/>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23</a:t>
            </a:fld>
            <a:endParaRPr lang="en-US" dirty="0"/>
          </a:p>
        </p:txBody>
      </p:sp>
    </p:spTree>
    <p:extLst>
      <p:ext uri="{BB962C8B-B14F-4D97-AF65-F5344CB8AC3E}">
        <p14:creationId xmlns:p14="http://schemas.microsoft.com/office/powerpoint/2010/main" val="285439543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24</a:t>
            </a:fld>
            <a:endParaRPr lang="en-US" dirty="0"/>
          </a:p>
        </p:txBody>
      </p:sp>
    </p:spTree>
    <p:extLst>
      <p:ext uri="{BB962C8B-B14F-4D97-AF65-F5344CB8AC3E}">
        <p14:creationId xmlns:p14="http://schemas.microsoft.com/office/powerpoint/2010/main" val="191493569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25</a:t>
            </a:fld>
            <a:endParaRPr lang="en-US" dirty="0"/>
          </a:p>
        </p:txBody>
      </p:sp>
    </p:spTree>
    <p:extLst>
      <p:ext uri="{BB962C8B-B14F-4D97-AF65-F5344CB8AC3E}">
        <p14:creationId xmlns:p14="http://schemas.microsoft.com/office/powerpoint/2010/main" val="833121537"/>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26</a:t>
            </a:fld>
            <a:endParaRPr lang="en-US" dirty="0"/>
          </a:p>
        </p:txBody>
      </p:sp>
    </p:spTree>
    <p:extLst>
      <p:ext uri="{BB962C8B-B14F-4D97-AF65-F5344CB8AC3E}">
        <p14:creationId xmlns:p14="http://schemas.microsoft.com/office/powerpoint/2010/main" val="350157161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27</a:t>
            </a:fld>
            <a:endParaRPr lang="en-US" dirty="0"/>
          </a:p>
        </p:txBody>
      </p:sp>
    </p:spTree>
    <p:extLst>
      <p:ext uri="{BB962C8B-B14F-4D97-AF65-F5344CB8AC3E}">
        <p14:creationId xmlns:p14="http://schemas.microsoft.com/office/powerpoint/2010/main" val="102734254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28</a:t>
            </a:fld>
            <a:endParaRPr lang="en-US" dirty="0"/>
          </a:p>
        </p:txBody>
      </p:sp>
    </p:spTree>
    <p:extLst>
      <p:ext uri="{BB962C8B-B14F-4D97-AF65-F5344CB8AC3E}">
        <p14:creationId xmlns:p14="http://schemas.microsoft.com/office/powerpoint/2010/main" val="3047361050"/>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29</a:t>
            </a:fld>
            <a:endParaRPr lang="en-US" dirty="0"/>
          </a:p>
        </p:txBody>
      </p:sp>
    </p:spTree>
    <p:extLst>
      <p:ext uri="{BB962C8B-B14F-4D97-AF65-F5344CB8AC3E}">
        <p14:creationId xmlns:p14="http://schemas.microsoft.com/office/powerpoint/2010/main" val="17675792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a:t>
            </a:fld>
            <a:endParaRPr lang="en-US" dirty="0"/>
          </a:p>
        </p:txBody>
      </p:sp>
    </p:spTree>
    <p:extLst>
      <p:ext uri="{BB962C8B-B14F-4D97-AF65-F5344CB8AC3E}">
        <p14:creationId xmlns:p14="http://schemas.microsoft.com/office/powerpoint/2010/main" val="3822061654"/>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30</a:t>
            </a:fld>
            <a:endParaRPr lang="en-US" dirty="0"/>
          </a:p>
        </p:txBody>
      </p:sp>
    </p:spTree>
    <p:extLst>
      <p:ext uri="{BB962C8B-B14F-4D97-AF65-F5344CB8AC3E}">
        <p14:creationId xmlns:p14="http://schemas.microsoft.com/office/powerpoint/2010/main" val="1646373912"/>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31</a:t>
            </a:fld>
            <a:endParaRPr lang="en-US" dirty="0"/>
          </a:p>
        </p:txBody>
      </p:sp>
    </p:spTree>
    <p:extLst>
      <p:ext uri="{BB962C8B-B14F-4D97-AF65-F5344CB8AC3E}">
        <p14:creationId xmlns:p14="http://schemas.microsoft.com/office/powerpoint/2010/main" val="2592702097"/>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32</a:t>
            </a:fld>
            <a:endParaRPr lang="en-US" dirty="0"/>
          </a:p>
        </p:txBody>
      </p:sp>
    </p:spTree>
    <p:extLst>
      <p:ext uri="{BB962C8B-B14F-4D97-AF65-F5344CB8AC3E}">
        <p14:creationId xmlns:p14="http://schemas.microsoft.com/office/powerpoint/2010/main" val="121297950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33</a:t>
            </a:fld>
            <a:endParaRPr lang="en-US" dirty="0"/>
          </a:p>
        </p:txBody>
      </p:sp>
    </p:spTree>
    <p:extLst>
      <p:ext uri="{BB962C8B-B14F-4D97-AF65-F5344CB8AC3E}">
        <p14:creationId xmlns:p14="http://schemas.microsoft.com/office/powerpoint/2010/main" val="3364602974"/>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34</a:t>
            </a:fld>
            <a:endParaRPr lang="en-US" dirty="0"/>
          </a:p>
        </p:txBody>
      </p:sp>
    </p:spTree>
    <p:extLst>
      <p:ext uri="{BB962C8B-B14F-4D97-AF65-F5344CB8AC3E}">
        <p14:creationId xmlns:p14="http://schemas.microsoft.com/office/powerpoint/2010/main" val="173284123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4</a:t>
            </a:fld>
            <a:endParaRPr lang="en-US" dirty="0"/>
          </a:p>
        </p:txBody>
      </p:sp>
    </p:spTree>
    <p:extLst>
      <p:ext uri="{BB962C8B-B14F-4D97-AF65-F5344CB8AC3E}">
        <p14:creationId xmlns:p14="http://schemas.microsoft.com/office/powerpoint/2010/main" val="7092162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5</a:t>
            </a:fld>
            <a:endParaRPr lang="en-US" dirty="0"/>
          </a:p>
        </p:txBody>
      </p:sp>
    </p:spTree>
    <p:extLst>
      <p:ext uri="{BB962C8B-B14F-4D97-AF65-F5344CB8AC3E}">
        <p14:creationId xmlns:p14="http://schemas.microsoft.com/office/powerpoint/2010/main" val="3258360043"/>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6</a:t>
            </a:fld>
            <a:endParaRPr lang="en-US" dirty="0"/>
          </a:p>
        </p:txBody>
      </p:sp>
    </p:spTree>
    <p:extLst>
      <p:ext uri="{BB962C8B-B14F-4D97-AF65-F5344CB8AC3E}">
        <p14:creationId xmlns:p14="http://schemas.microsoft.com/office/powerpoint/2010/main" val="159312374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7</a:t>
            </a:fld>
            <a:endParaRPr lang="en-US" dirty="0"/>
          </a:p>
        </p:txBody>
      </p:sp>
    </p:spTree>
    <p:extLst>
      <p:ext uri="{BB962C8B-B14F-4D97-AF65-F5344CB8AC3E}">
        <p14:creationId xmlns:p14="http://schemas.microsoft.com/office/powerpoint/2010/main" val="9188831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8</a:t>
            </a:fld>
            <a:endParaRPr lang="en-US" dirty="0"/>
          </a:p>
        </p:txBody>
      </p:sp>
    </p:spTree>
    <p:extLst>
      <p:ext uri="{BB962C8B-B14F-4D97-AF65-F5344CB8AC3E}">
        <p14:creationId xmlns:p14="http://schemas.microsoft.com/office/powerpoint/2010/main" val="24086614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F7C678DA-66FA-46F9-8031-1CB2E52D81FB}" type="slidenum">
              <a:rPr lang="en-US" smtClean="0"/>
              <a:pPr/>
              <a:t>9</a:t>
            </a:fld>
            <a:endParaRPr lang="en-US" dirty="0"/>
          </a:p>
        </p:txBody>
      </p:sp>
    </p:spTree>
    <p:extLst>
      <p:ext uri="{BB962C8B-B14F-4D97-AF65-F5344CB8AC3E}">
        <p14:creationId xmlns:p14="http://schemas.microsoft.com/office/powerpoint/2010/main" val="3250749191"/>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preserve="1" userDrawn="1">
  <p:cSld name="Title Slide">
    <p:spTree>
      <p:nvGrpSpPr>
        <p:cNvPr id="1" name=""/>
        <p:cNvGrpSpPr/>
        <p:nvPr/>
      </p:nvGrpSpPr>
      <p:grpSpPr>
        <a:xfrm>
          <a:off x="0" y="0"/>
          <a:ext cx="0" cy="0"/>
          <a:chOff x="0" y="0"/>
          <a:chExt cx="0" cy="0"/>
        </a:xfrm>
      </p:grpSpPr>
      <p:sp>
        <p:nvSpPr>
          <p:cNvPr id="11" name="Rectangle 10"/>
          <p:cNvSpPr/>
          <p:nvPr userDrawn="1"/>
        </p:nvSpPr>
        <p:spPr bwMode="auto">
          <a:xfrm>
            <a:off x="0" y="0"/>
            <a:ext cx="9144000" cy="6858000"/>
          </a:xfrm>
          <a:prstGeom prst="rect">
            <a:avLst/>
          </a:prstGeom>
          <a:solidFill>
            <a:schemeClr val="accent4">
              <a:lumMod val="65000"/>
              <a:lumOff val="35000"/>
            </a:schemeClr>
          </a:solidFill>
          <a:ln w="9525" cap="flat" cmpd="sng" algn="ctr">
            <a:no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36866" name="Rectangle 2"/>
          <p:cNvSpPr>
            <a:spLocks noGrp="1" noChangeArrowheads="1"/>
          </p:cNvSpPr>
          <p:nvPr>
            <p:ph type="ctrTitle"/>
          </p:nvPr>
        </p:nvSpPr>
        <p:spPr>
          <a:xfrm>
            <a:off x="0" y="0"/>
            <a:ext cx="9144000" cy="2438400"/>
          </a:xfrm>
          <a:prstGeom prst="rect">
            <a:avLst/>
          </a:prstGeom>
          <a:ln>
            <a:solidFill>
              <a:schemeClr val="accent4">
                <a:lumMod val="65000"/>
                <a:lumOff val="35000"/>
              </a:schemeClr>
            </a:solidFill>
          </a:ln>
        </p:spPr>
        <p:txBody>
          <a:bodyPr/>
          <a:lstStyle>
            <a:lvl1pPr algn="ctr">
              <a:defRPr sz="5400" b="0" baseline="0">
                <a:solidFill>
                  <a:schemeClr val="bg1"/>
                </a:solidFill>
              </a:defRPr>
            </a:lvl1pPr>
          </a:lstStyle>
          <a:p>
            <a:r>
              <a:rPr lang="en-US" dirty="0"/>
              <a:t>Click to edit Master title style</a:t>
            </a:r>
          </a:p>
        </p:txBody>
      </p:sp>
    </p:spTree>
  </p:cSld>
  <p:clrMapOvr>
    <a:masterClrMapping/>
  </p:clrMapOvr>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304800" y="685800"/>
            <a:ext cx="8534400" cy="5486400"/>
          </a:xfrm>
          <a:prstGeom prst="rect">
            <a:avLst/>
          </a:prstGeom>
        </p:spPr>
        <p:txBody>
          <a:bodyPr/>
          <a:lstStyle>
            <a:lvl1pPr>
              <a:defRPr sz="2000">
                <a:latin typeface="Tahoma" pitchFamily="34" charset="0"/>
                <a:cs typeface="Tahoma" pitchFamily="34" charset="0"/>
              </a:defRPr>
            </a:lvl1pPr>
          </a:lstStyle>
          <a:p>
            <a:r>
              <a:rPr lang="en-US" dirty="0"/>
              <a:t>Click to edit Master title style</a:t>
            </a:r>
          </a:p>
        </p:txBody>
      </p:sp>
    </p:spTree>
  </p:cSld>
  <p:clrMapOvr>
    <a:masterClrMapping/>
  </p:clrMapOvr>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Custom Layout">
    <p:spTree>
      <p:nvGrpSpPr>
        <p:cNvPr id="1" name=""/>
        <p:cNvGrpSpPr/>
        <p:nvPr/>
      </p:nvGrpSpPr>
      <p:grpSpPr>
        <a:xfrm>
          <a:off x="0" y="0"/>
          <a:ext cx="0" cy="0"/>
          <a:chOff x="0" y="0"/>
          <a:chExt cx="0" cy="0"/>
        </a:xfrm>
      </p:grpSpPr>
      <p:sp>
        <p:nvSpPr>
          <p:cNvPr id="4" name="Content Placeholder 3"/>
          <p:cNvSpPr>
            <a:spLocks noGrp="1" noChangeArrowheads="1"/>
          </p:cNvSpPr>
          <p:nvPr>
            <p:ph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Tree>
  </p:cSld>
  <p:clrMapOvr>
    <a:masterClrMapping/>
  </p:clrMapOvr>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14400"/>
            <a:ext cx="9144000" cy="5486400"/>
          </a:xfrm>
        </p:spPr>
        <p:txBody>
          <a:bodyPr/>
          <a:lstStyle>
            <a:lvl1pPr>
              <a:buSzPct val="88000"/>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1"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6" name="Rectangle 50"/>
          <p:cNvSpPr>
            <a:spLocks noGrp="1" noChangeArrowheads="1"/>
          </p:cNvSpPr>
          <p:nvPr>
            <p:ph type="title"/>
          </p:nvPr>
        </p:nvSpPr>
        <p:spPr bwMode="gray">
          <a:xfrm>
            <a:off x="1" y="152400"/>
            <a:ext cx="89281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
        <p:nvSpPr>
          <p:cNvPr id="7" name="Rectangle 6"/>
          <p:cNvSpPr/>
          <p:nvPr userDrawn="1"/>
        </p:nvSpPr>
        <p:spPr bwMode="auto">
          <a:xfrm>
            <a:off x="0" y="1219200"/>
            <a:ext cx="9144000" cy="5257800"/>
          </a:xfrm>
          <a:prstGeom prst="rect">
            <a:avLst/>
          </a:prstGeom>
          <a:solidFill>
            <a:schemeClr val="bg1">
              <a:lumMod val="85000"/>
            </a:schemeClr>
          </a:solidFill>
          <a:ln w="9525"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cSld>
  <p:clrMapOvr>
    <a:masterClrMapping/>
  </p:clrMapOvr>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Blank">
    <p:spTree>
      <p:nvGrpSpPr>
        <p:cNvPr id="1" name=""/>
        <p:cNvGrpSpPr/>
        <p:nvPr/>
      </p:nvGrpSpPr>
      <p:grpSpPr>
        <a:xfrm>
          <a:off x="0" y="0"/>
          <a:ext cx="0" cy="0"/>
          <a:chOff x="0" y="0"/>
          <a:chExt cx="0" cy="0"/>
        </a:xfrm>
      </p:grpSpPr>
      <p:sp>
        <p:nvSpPr>
          <p:cNvPr id="2" name="Rectangle 50"/>
          <p:cNvSpPr>
            <a:spLocks noGrp="1" noChangeArrowheads="1"/>
          </p:cNvSpPr>
          <p:nvPr>
            <p:ph type="title"/>
          </p:nvPr>
        </p:nvSpPr>
        <p:spPr bwMode="gray">
          <a:xfrm>
            <a:off x="0" y="0"/>
            <a:ext cx="9144000"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p>
        </p:txBody>
      </p:sp>
    </p:spTree>
    <p:extLst>
      <p:ext uri="{BB962C8B-B14F-4D97-AF65-F5344CB8AC3E}">
        <p14:creationId xmlns:p14="http://schemas.microsoft.com/office/powerpoint/2010/main" val="3906434830"/>
      </p:ext>
    </p:extLst>
  </p:cSld>
  <p:clrMapOvr>
    <a:masterClrMapping/>
  </p:clrMapOvr>
  <p:transition>
    <p:zoom/>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a:xfrm>
            <a:off x="228600" y="1412875"/>
            <a:ext cx="8915400" cy="4530725"/>
          </a:xfrm>
        </p:spPr>
        <p:txBody>
          <a:bodyPr/>
          <a:lstStyle>
            <a:lvl1pPr>
              <a:defRPr>
                <a:solidFill>
                  <a:schemeClr val="tx1"/>
                </a:solidFill>
              </a:defRPr>
            </a:lvl1pPr>
            <a:lvl2pPr>
              <a:defRPr sz="2600">
                <a:solidFill>
                  <a:schemeClr val="tx1"/>
                </a:solidFill>
              </a:defRPr>
            </a:lvl2pPr>
            <a:lvl3pPr>
              <a:defRPr sz="2400">
                <a:solidFill>
                  <a:schemeClr val="tx1"/>
                </a:solidFill>
              </a:defRPr>
            </a:lvl3pPr>
            <a:lvl4pPr>
              <a:defRPr sz="2200">
                <a:solidFill>
                  <a:schemeClr val="tx1"/>
                </a:solidFill>
              </a:defRPr>
            </a:lvl4pPr>
            <a:lvl5pPr>
              <a:buClrTx/>
              <a:defRPr>
                <a:solidFill>
                  <a:schemeClr val="tx1"/>
                </a:solidFill>
              </a:defRPr>
            </a:lvl5p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5" name="Rectangle 50"/>
          <p:cNvSpPr>
            <a:spLocks noGrp="1" noChangeArrowheads="1"/>
          </p:cNvSpPr>
          <p:nvPr>
            <p:ph type="title"/>
          </p:nvPr>
        </p:nvSpPr>
        <p:spPr bwMode="gray">
          <a:xfrm>
            <a:off x="250825" y="0"/>
            <a:ext cx="8893175" cy="10160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Vertical Title and Text">
    <p:spTree>
      <p:nvGrpSpPr>
        <p:cNvPr id="1" name=""/>
        <p:cNvGrpSpPr/>
        <p:nvPr/>
      </p:nvGrpSpPr>
      <p:grpSpPr>
        <a:xfrm>
          <a:off x="0" y="0"/>
          <a:ext cx="0" cy="0"/>
          <a:chOff x="0" y="0"/>
          <a:chExt cx="0" cy="0"/>
        </a:xfrm>
      </p:grpSpPr>
      <p:sp>
        <p:nvSpPr>
          <p:cNvPr id="7"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itle, Text, and Content">
    <p:spTree>
      <p:nvGrpSpPr>
        <p:cNvPr id="1" name=""/>
        <p:cNvGrpSpPr/>
        <p:nvPr/>
      </p:nvGrpSpPr>
      <p:grpSpPr>
        <a:xfrm>
          <a:off x="0" y="0"/>
          <a:ext cx="0" cy="0"/>
          <a:chOff x="0" y="0"/>
          <a:chExt cx="0" cy="0"/>
        </a:xfrm>
      </p:grpSpPr>
      <p:sp>
        <p:nvSpPr>
          <p:cNvPr id="3" name="Text Placeholder 2"/>
          <p:cNvSpPr>
            <a:spLocks noGrp="1"/>
          </p:cNvSpPr>
          <p:nvPr>
            <p:ph type="body" sz="half" idx="1"/>
          </p:nvPr>
        </p:nvSpPr>
        <p:spPr>
          <a:xfrm>
            <a:off x="457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600200"/>
            <a:ext cx="4038600" cy="4530725"/>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8" name="Rectangle 50"/>
          <p:cNvSpPr>
            <a:spLocks noGrp="1" noChangeArrowheads="1"/>
          </p:cNvSpPr>
          <p:nvPr>
            <p:ph type="title"/>
          </p:nvPr>
        </p:nvSpPr>
        <p:spPr bwMode="gray">
          <a:xfrm>
            <a:off x="250825" y="152400"/>
            <a:ext cx="8677275" cy="8636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a:t>
            </a:r>
            <a:br>
              <a:rPr lang="en-US" dirty="0"/>
            </a:br>
            <a:r>
              <a:rPr lang="en-US" dirty="0"/>
              <a:t>title style</a:t>
            </a:r>
          </a:p>
        </p:txBody>
      </p:sp>
    </p:spTree>
  </p:cSld>
  <p:clrMapOvr>
    <a:masterClrMapping/>
  </p:clrMapOvr>
  <p:transition/>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7"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1"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3" Type="http://schemas.openxmlformats.org/officeDocument/2006/relationships/slideLayout" Target="../slideLayouts/slideLayout9.xml"/><Relationship Id="rId2" Type="http://schemas.openxmlformats.org/officeDocument/2006/relationships/slideLayout" Target="../slideLayouts/slideLayout8.xml"/><Relationship Id="rId1" Type="http://schemas.openxmlformats.org/officeDocument/2006/relationships/slideLayout" Target="../slideLayouts/slideLayout7.xml"/><Relationship Id="rId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3" Type="http://schemas.openxmlformats.org/officeDocument/2006/relationships/theme" Target="../theme/theme4.xml"/><Relationship Id="rId2" Type="http://schemas.openxmlformats.org/officeDocument/2006/relationships/slideLayout" Target="../slideLayouts/slideLayout11.xml"/><Relationship Id="rId1"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0" y="914400"/>
            <a:ext cx="8915400" cy="5486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54106"/>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chemeClr val="tx1"/>
                </a:solidFill>
              </a:rPr>
              <a:pPr algn="r">
                <a:defRPr/>
              </a:pPr>
              <a:t>‹#›</a:t>
            </a:fld>
            <a:endParaRPr lang="en-US" sz="1200" b="1" i="1" dirty="0">
              <a:solidFill>
                <a:schemeClr val="tx1"/>
              </a:solidFill>
            </a:endParaRPr>
          </a:p>
        </p:txBody>
      </p:sp>
      <p:sp>
        <p:nvSpPr>
          <p:cNvPr id="13" name="Text Box 57"/>
          <p:cNvSpPr txBox="1">
            <a:spLocks noChangeArrowheads="1"/>
          </p:cNvSpPr>
          <p:nvPr userDrawn="1"/>
        </p:nvSpPr>
        <p:spPr bwMode="auto">
          <a:xfrm>
            <a:off x="0" y="6553200"/>
            <a:ext cx="8754035" cy="276999"/>
          </a:xfrm>
          <a:prstGeom prst="rect">
            <a:avLst/>
          </a:prstGeom>
          <a:noFill/>
          <a:ln w="9525">
            <a:noFill/>
            <a:miter lim="800000"/>
            <a:headEnd/>
            <a:tailEnd/>
          </a:ln>
          <a:effectLst/>
        </p:spPr>
        <p:txBody>
          <a:bodyPr wrap="square">
            <a:spAutoFit/>
          </a:bodyPr>
          <a:lstStyle/>
          <a:p>
            <a:pPr marL="0" marR="0" lvl="0" indent="0" algn="l" defTabSz="914400" rtl="0" eaLnBrk="0" fontAlgn="base" latinLnBrk="0" hangingPunct="0">
              <a:lnSpc>
                <a:spcPct val="100000"/>
              </a:lnSpc>
              <a:spcBef>
                <a:spcPct val="0"/>
              </a:spcBef>
              <a:spcAft>
                <a:spcPct val="0"/>
              </a:spcAft>
              <a:buClrTx/>
              <a:buSzTx/>
              <a:buFontTx/>
              <a:buNone/>
              <a:tabLst/>
              <a:defRPr/>
            </a:pPr>
            <a:r>
              <a:rPr lang="en-US" sz="1200" b="1" i="1" baseline="0" dirty="0">
                <a:solidFill>
                  <a:schemeClr val="tx1"/>
                </a:solidFill>
              </a:rPr>
              <a:t>A Web-Based Game to Review Statistics and finance, </a:t>
            </a:r>
            <a:r>
              <a:rPr lang="en-US" sz="1200" b="1" i="1" kern="1200" dirty="0">
                <a:solidFill>
                  <a:schemeClr val="tx1"/>
                </a:solidFill>
                <a:latin typeface="Verdana" pitchFamily="34" charset="0"/>
                <a:ea typeface="ＭＳ Ｐゴシック" charset="-128"/>
                <a:cs typeface="+mn-cs"/>
              </a:rPr>
              <a:t>A. Asef-Vaziri,</a:t>
            </a:r>
            <a:r>
              <a:rPr lang="en-US" sz="1200" b="1" i="1" kern="1200" baseline="0" dirty="0">
                <a:solidFill>
                  <a:schemeClr val="tx1"/>
                </a:solidFill>
                <a:latin typeface="Verdana" pitchFamily="34" charset="0"/>
                <a:ea typeface="ＭＳ Ｐゴシック" charset="-128"/>
                <a:cs typeface="+mn-cs"/>
              </a:rPr>
              <a:t> POMS, 2019, Washington, D.C.</a:t>
            </a:r>
            <a:endParaRPr lang="en-US" sz="1200" b="1" i="1" kern="1200" dirty="0">
              <a:solidFill>
                <a:schemeClr val="tx1"/>
              </a:solidFill>
              <a:latin typeface="Verdana" pitchFamily="34" charset="0"/>
              <a:ea typeface="ＭＳ Ｐゴシック" charset="-128"/>
              <a:cs typeface="+mn-cs"/>
            </a:endParaRPr>
          </a:p>
        </p:txBody>
      </p:sp>
      <p:sp>
        <p:nvSpPr>
          <p:cNvPr id="14" name="Rectangle 50"/>
          <p:cNvSpPr>
            <a:spLocks noGrp="1" noChangeArrowheads="1"/>
          </p:cNvSpPr>
          <p:nvPr>
            <p:ph type="title"/>
          </p:nvPr>
        </p:nvSpPr>
        <p:spPr bwMode="gray">
          <a:xfrm>
            <a:off x="0" y="0"/>
            <a:ext cx="9144000" cy="8382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Click to edit Master title style</a:t>
            </a:r>
          </a:p>
        </p:txBody>
      </p:sp>
      <p:cxnSp>
        <p:nvCxnSpPr>
          <p:cNvPr id="19" name="Straight Connector 18"/>
          <p:cNvCxnSpPr/>
          <p:nvPr userDrawn="1"/>
        </p:nvCxnSpPr>
        <p:spPr bwMode="auto">
          <a:xfrm>
            <a:off x="0" y="838200"/>
            <a:ext cx="9144000" cy="1588"/>
          </a:xfrm>
          <a:prstGeom prst="line">
            <a:avLst/>
          </a:prstGeom>
          <a:solidFill>
            <a:schemeClr val="accent1"/>
          </a:solidFill>
          <a:ln w="76200" cap="flat" cmpd="sng" algn="ctr">
            <a:solidFill>
              <a:schemeClr val="accent4"/>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noFill/>
            <a:prstDash val="solid"/>
            <a:round/>
            <a:headEnd type="none" w="med" len="med"/>
            <a:tailEnd type="none" w="med" len="med"/>
          </a:ln>
          <a:effectLst/>
        </p:spPr>
      </p:cxnSp>
      <p:cxnSp>
        <p:nvCxnSpPr>
          <p:cNvPr id="10" name="Straight Connector 9"/>
          <p:cNvCxnSpPr/>
          <p:nvPr userDrawn="1"/>
        </p:nvCxnSpPr>
        <p:spPr bwMode="auto">
          <a:xfrm>
            <a:off x="0" y="6477000"/>
            <a:ext cx="9144000" cy="1588"/>
          </a:xfrm>
          <a:prstGeom prst="line">
            <a:avLst/>
          </a:prstGeom>
          <a:solidFill>
            <a:schemeClr val="accent1"/>
          </a:solidFill>
          <a:ln w="57150" cap="flat" cmpd="sng" algn="ctr">
            <a:solidFill>
              <a:schemeClr val="tx1"/>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3" r:id="rId1"/>
    <p:sldLayoutId id="2147483752" r:id="rId2"/>
    <p:sldLayoutId id="2147483756" r:id="rId3"/>
    <p:sldLayoutId id="2147483761" r:id="rId4"/>
    <p:sldLayoutId id="2147483762" r:id="rId5"/>
    <p:sldLayoutId id="2147483788" r:id="rId6"/>
  </p:sldLayoutIdLst>
  <p:transition/>
  <p:txStyles>
    <p:titleStyle>
      <a:lvl1pPr algn="l" rtl="0" eaLnBrk="1" fontAlgn="base" hangingPunct="1">
        <a:spcBef>
          <a:spcPct val="0"/>
        </a:spcBef>
        <a:spcAft>
          <a:spcPct val="0"/>
        </a:spcAft>
        <a:defRPr sz="3200">
          <a:solidFill>
            <a:schemeClr val="tx1"/>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
          <a:schemeClr val="tx1"/>
        </a:buClr>
        <a:buSzPct val="75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2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0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kern="1200" dirty="0">
                <a:solidFill>
                  <a:srgbClr val="00B050"/>
                </a:solidFill>
                <a:latin typeface="Verdana" pitchFamily="34" charset="0"/>
                <a:ea typeface="ＭＳ Ｐゴシック" charset="-128"/>
                <a:cs typeface="+mn-cs"/>
              </a:rPr>
              <a:t>Theory of Constraints:  1- Throughput World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chemeClr val="tx1"/>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solidFill>
          <a:schemeClr val="bg1">
            <a:lumMod val="85000"/>
          </a:schemeClr>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1412875"/>
            <a:ext cx="8229600" cy="453072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dirty="0"/>
              <a:t>Click to edit Master text styles</a:t>
            </a:r>
          </a:p>
          <a:p>
            <a:pPr lvl="1"/>
            <a:r>
              <a:rPr lang="en-US" dirty="0"/>
              <a:t>Second level</a:t>
            </a:r>
          </a:p>
          <a:p>
            <a:pPr lvl="2"/>
            <a:r>
              <a:rPr lang="en-US" dirty="0"/>
              <a:t>Third level</a:t>
            </a:r>
          </a:p>
          <a:p>
            <a:pPr lvl="3"/>
            <a:r>
              <a:rPr lang="en-US" dirty="0"/>
              <a:t>Fourth level</a:t>
            </a:r>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2060"/>
                </a:solidFill>
              </a:rPr>
              <a:pPr algn="r">
                <a:defRPr/>
              </a:pPr>
              <a:t>‹#›</a:t>
            </a:fld>
            <a:endParaRPr lang="en-US" sz="1200" b="1" i="1" dirty="0">
              <a:solidFill>
                <a:srgbClr val="002060"/>
              </a:solidFill>
            </a:endParaRPr>
          </a:p>
        </p:txBody>
      </p:sp>
      <p:sp>
        <p:nvSpPr>
          <p:cNvPr id="12" name="Text Box 57"/>
          <p:cNvSpPr txBox="1">
            <a:spLocks noChangeArrowheads="1"/>
          </p:cNvSpPr>
          <p:nvPr userDrawn="1"/>
        </p:nvSpPr>
        <p:spPr bwMode="auto">
          <a:xfrm>
            <a:off x="4171950" y="6553200"/>
            <a:ext cx="3067050" cy="276999"/>
          </a:xfrm>
          <a:prstGeom prst="rect">
            <a:avLst/>
          </a:prstGeom>
          <a:noFill/>
          <a:ln w="9525">
            <a:noFill/>
            <a:miter lim="800000"/>
            <a:headEnd/>
            <a:tailEnd/>
          </a:ln>
          <a:effectLst/>
        </p:spPr>
        <p:txBody>
          <a:bodyPr>
            <a:spAutoFit/>
          </a:bodyPr>
          <a:lstStyle/>
          <a:p>
            <a:pPr>
              <a:defRPr/>
            </a:pPr>
            <a:r>
              <a:rPr lang="en-US" sz="1200" b="1" i="1" dirty="0">
                <a:solidFill>
                  <a:srgbClr val="002060"/>
                </a:solidFill>
              </a:rPr>
              <a:t>Ardavan Asef-Vaziri    Jul-09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rtl="0" eaLnBrk="0" fontAlgn="base" hangingPunct="0">
              <a:spcBef>
                <a:spcPct val="0"/>
              </a:spcBef>
              <a:spcAft>
                <a:spcPct val="0"/>
              </a:spcAft>
              <a:defRPr/>
            </a:pPr>
            <a:r>
              <a:rPr lang="en-US" sz="1200" b="1" i="1" kern="1200" dirty="0">
                <a:solidFill>
                  <a:srgbClr val="002060"/>
                </a:solidFill>
                <a:latin typeface="Verdana" pitchFamily="34" charset="0"/>
                <a:ea typeface="ＭＳ Ｐゴシック" charset="-128"/>
                <a:cs typeface="+mn-cs"/>
              </a:rPr>
              <a:t>Theory of Constraints:  1- Throughput World </a:t>
            </a:r>
          </a:p>
        </p:txBody>
      </p:sp>
      <p:sp>
        <p:nvSpPr>
          <p:cNvPr id="14" name="Rectangle 50"/>
          <p:cNvSpPr>
            <a:spLocks noGrp="1" noChangeArrowheads="1"/>
          </p:cNvSpPr>
          <p:nvPr>
            <p:ph type="title"/>
          </p:nvPr>
        </p:nvSpPr>
        <p:spPr bwMode="gray">
          <a:xfrm>
            <a:off x="250825" y="0"/>
            <a:ext cx="8664575" cy="1066800"/>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dirty="0"/>
              <a:t>Practice: </a:t>
            </a:r>
            <a:br>
              <a:rPr lang="en-US" dirty="0"/>
            </a:br>
            <a:endParaRPr lang="en-US" dirty="0"/>
          </a:p>
        </p:txBody>
      </p:sp>
      <p:cxnSp>
        <p:nvCxnSpPr>
          <p:cNvPr id="19" name="Straight Connector 18"/>
          <p:cNvCxnSpPr/>
          <p:nvPr userDrawn="1"/>
        </p:nvCxnSpPr>
        <p:spPr bwMode="auto">
          <a:xfrm>
            <a:off x="0" y="1141412"/>
            <a:ext cx="9144000" cy="1588"/>
          </a:xfrm>
          <a:prstGeom prst="line">
            <a:avLst/>
          </a:prstGeom>
          <a:solidFill>
            <a:schemeClr val="accent1"/>
          </a:solidFill>
          <a:ln w="127000" cap="flat" cmpd="sng" algn="ctr">
            <a:solidFill>
              <a:srgbClr val="00206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2060"/>
            </a:solidFill>
            <a:prstDash val="solid"/>
            <a:round/>
            <a:headEnd type="none" w="med" len="med"/>
            <a:tailEnd type="none" w="med" len="med"/>
          </a:ln>
          <a:effectLst/>
        </p:spPr>
      </p:cxnSp>
    </p:spTree>
  </p:cSld>
  <p:clrMap bg1="lt1" tx1="dk1" bg2="lt2" tx2="dk2" accent1="accent1" accent2="accent2" accent3="accent3" accent4="accent4" accent5="accent5" accent6="accent6" hlink="hlink" folHlink="folHlink"/>
  <p:sldLayoutIdLst>
    <p:sldLayoutId id="2147483766" r:id="rId1"/>
    <p:sldLayoutId id="2147483768" r:id="rId2"/>
    <p:sldLayoutId id="2147483769" r:id="rId3"/>
  </p:sldLayoutIdLst>
  <p:transition/>
  <p:txStyles>
    <p:titleStyle>
      <a:lvl1pPr algn="l" rtl="0" eaLnBrk="1" fontAlgn="base" hangingPunct="1">
        <a:spcBef>
          <a:spcPct val="0"/>
        </a:spcBef>
        <a:spcAft>
          <a:spcPct val="0"/>
        </a:spcAft>
        <a:defRPr sz="3600">
          <a:solidFill>
            <a:srgbClr val="00206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Char char="p"/>
        <a:defRPr sz="2800">
          <a:solidFill>
            <a:srgbClr val="00206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rgbClr val="002060"/>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rgbClr val="002060"/>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rgbClr val="002060"/>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27" name="Rectangle 3"/>
          <p:cNvSpPr>
            <a:spLocks noGrp="1" noChangeArrowheads="1"/>
          </p:cNvSpPr>
          <p:nvPr>
            <p:ph type="body" idx="1"/>
          </p:nvPr>
        </p:nvSpPr>
        <p:spPr bwMode="auto">
          <a:xfrm>
            <a:off x="381000" y="685800"/>
            <a:ext cx="8229600" cy="5410199"/>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endParaRPr lang="en-US" dirty="0"/>
          </a:p>
        </p:txBody>
      </p:sp>
      <p:sp>
        <p:nvSpPr>
          <p:cNvPr id="11" name="Text Box 57"/>
          <p:cNvSpPr txBox="1">
            <a:spLocks noChangeArrowheads="1"/>
          </p:cNvSpPr>
          <p:nvPr userDrawn="1"/>
        </p:nvSpPr>
        <p:spPr bwMode="auto">
          <a:xfrm>
            <a:off x="8458200" y="6581775"/>
            <a:ext cx="685800" cy="276999"/>
          </a:xfrm>
          <a:prstGeom prst="rect">
            <a:avLst/>
          </a:prstGeom>
          <a:noFill/>
          <a:ln w="9525">
            <a:noFill/>
            <a:miter lim="800000"/>
            <a:headEnd/>
            <a:tailEnd/>
          </a:ln>
          <a:effectLst/>
        </p:spPr>
        <p:txBody>
          <a:bodyPr wrap="square">
            <a:spAutoFit/>
          </a:bodyPr>
          <a:lstStyle/>
          <a:p>
            <a:pPr algn="r">
              <a:defRPr/>
            </a:pPr>
            <a:fld id="{0CC00814-8DFB-4A98-8C67-ED9467B5CADE}" type="slidenum">
              <a:rPr lang="en-US" sz="1200" b="1" i="1" smtClean="0">
                <a:solidFill>
                  <a:srgbClr val="00B050"/>
                </a:solidFill>
              </a:rPr>
              <a:pPr algn="r">
                <a:defRPr/>
              </a:pPr>
              <a:t>‹#›</a:t>
            </a:fld>
            <a:endParaRPr lang="en-US" sz="1200" b="1" i="1" dirty="0">
              <a:solidFill>
                <a:srgbClr val="00B050"/>
              </a:solidFill>
            </a:endParaRPr>
          </a:p>
        </p:txBody>
      </p:sp>
      <p:sp>
        <p:nvSpPr>
          <p:cNvPr id="12" name="Text Box 57"/>
          <p:cNvSpPr txBox="1">
            <a:spLocks noChangeArrowheads="1"/>
          </p:cNvSpPr>
          <p:nvPr userDrawn="1"/>
        </p:nvSpPr>
        <p:spPr bwMode="auto">
          <a:xfrm>
            <a:off x="4171950" y="6553200"/>
            <a:ext cx="3067050" cy="276225"/>
          </a:xfrm>
          <a:prstGeom prst="rect">
            <a:avLst/>
          </a:prstGeom>
          <a:noFill/>
          <a:ln w="9525">
            <a:noFill/>
            <a:miter lim="800000"/>
            <a:headEnd/>
            <a:tailEnd/>
          </a:ln>
          <a:effectLst/>
        </p:spPr>
        <p:txBody>
          <a:bodyPr>
            <a:spAutoFit/>
          </a:bodyPr>
          <a:lstStyle/>
          <a:p>
            <a:pPr>
              <a:defRPr/>
            </a:pPr>
            <a:r>
              <a:rPr lang="en-US" sz="1200" b="1" i="1" dirty="0">
                <a:solidFill>
                  <a:srgbClr val="00B050"/>
                </a:solidFill>
              </a:rPr>
              <a:t>Ardavan Asef-Vaziri    6/4/2009</a:t>
            </a:r>
          </a:p>
        </p:txBody>
      </p:sp>
      <p:sp>
        <p:nvSpPr>
          <p:cNvPr id="13" name="Text Box 57"/>
          <p:cNvSpPr txBox="1">
            <a:spLocks noChangeArrowheads="1"/>
          </p:cNvSpPr>
          <p:nvPr userDrawn="1"/>
        </p:nvSpPr>
        <p:spPr bwMode="auto">
          <a:xfrm>
            <a:off x="0" y="6553200"/>
            <a:ext cx="4267200" cy="276999"/>
          </a:xfrm>
          <a:prstGeom prst="rect">
            <a:avLst/>
          </a:prstGeom>
          <a:noFill/>
          <a:ln w="9525">
            <a:noFill/>
            <a:miter lim="800000"/>
            <a:headEnd/>
            <a:tailEnd/>
          </a:ln>
          <a:effectLst/>
        </p:spPr>
        <p:txBody>
          <a:bodyPr wrap="square">
            <a:spAutoFit/>
          </a:bodyPr>
          <a:lstStyle/>
          <a:p>
            <a:pPr algn="l">
              <a:defRPr/>
            </a:pPr>
            <a:r>
              <a:rPr lang="en-US" sz="1200" b="1" i="1" dirty="0">
                <a:solidFill>
                  <a:srgbClr val="00B050"/>
                </a:solidFill>
              </a:rPr>
              <a:t>Lean Thinking:  1- Introduction </a:t>
            </a:r>
          </a:p>
        </p:txBody>
      </p:sp>
      <p:cxnSp>
        <p:nvCxnSpPr>
          <p:cNvPr id="19" name="Straight Connector 18"/>
          <p:cNvCxnSpPr/>
          <p:nvPr userDrawn="1"/>
        </p:nvCxnSpPr>
        <p:spPr bwMode="auto">
          <a:xfrm>
            <a:off x="0" y="455612"/>
            <a:ext cx="9144000" cy="1588"/>
          </a:xfrm>
          <a:prstGeom prst="line">
            <a:avLst/>
          </a:prstGeom>
          <a:solidFill>
            <a:schemeClr val="accent1"/>
          </a:solidFill>
          <a:ln w="127000" cap="flat" cmpd="sng" algn="ctr">
            <a:solidFill>
              <a:srgbClr val="00B050"/>
            </a:solidFill>
            <a:prstDash val="solid"/>
            <a:round/>
            <a:headEnd type="none" w="med" len="med"/>
            <a:tailEnd type="none" w="med" len="med"/>
          </a:ln>
          <a:effectLst/>
        </p:spPr>
      </p:cxnSp>
      <p:cxnSp>
        <p:nvCxnSpPr>
          <p:cNvPr id="20" name="Straight Connector 19"/>
          <p:cNvCxnSpPr/>
          <p:nvPr userDrawn="1"/>
        </p:nvCxnSpPr>
        <p:spPr bwMode="auto">
          <a:xfrm>
            <a:off x="0" y="6475412"/>
            <a:ext cx="9144000" cy="1588"/>
          </a:xfrm>
          <a:prstGeom prst="line">
            <a:avLst/>
          </a:prstGeom>
          <a:solidFill>
            <a:schemeClr val="accent1"/>
          </a:solidFill>
          <a:ln w="76200" cap="flat" cmpd="sng" algn="ctr">
            <a:solidFill>
              <a:srgbClr val="00B050"/>
            </a:solidFill>
            <a:prstDash val="solid"/>
            <a:round/>
            <a:headEnd type="none" w="med" len="med"/>
            <a:tailEnd type="none" w="med" len="med"/>
          </a:ln>
          <a:effectLst/>
        </p:spPr>
      </p:cxnSp>
      <p:sp>
        <p:nvSpPr>
          <p:cNvPr id="9" name="Text Box 57"/>
          <p:cNvSpPr txBox="1">
            <a:spLocks noChangeArrowheads="1"/>
          </p:cNvSpPr>
          <p:nvPr userDrawn="1"/>
        </p:nvSpPr>
        <p:spPr bwMode="auto">
          <a:xfrm>
            <a:off x="152400" y="-76200"/>
            <a:ext cx="4267200" cy="523220"/>
          </a:xfrm>
          <a:prstGeom prst="rect">
            <a:avLst/>
          </a:prstGeom>
          <a:noFill/>
          <a:ln w="9525">
            <a:noFill/>
            <a:miter lim="800000"/>
            <a:headEnd/>
            <a:tailEnd/>
          </a:ln>
          <a:effectLst/>
        </p:spPr>
        <p:txBody>
          <a:bodyPr wrap="square">
            <a:spAutoFit/>
          </a:bodyPr>
          <a:lstStyle/>
          <a:p>
            <a:pPr algn="l">
              <a:defRPr/>
            </a:pPr>
            <a:r>
              <a:rPr lang="en-US" sz="2800" b="0" i="0" dirty="0">
                <a:solidFill>
                  <a:srgbClr val="00B050"/>
                </a:solidFill>
                <a:latin typeface="Impact" pitchFamily="34" charset="0"/>
              </a:rPr>
              <a:t>Information</a:t>
            </a:r>
          </a:p>
        </p:txBody>
      </p:sp>
    </p:spTree>
  </p:cSld>
  <p:clrMap bg1="lt1" tx1="dk1" bg2="lt2" tx2="dk2" accent1="accent1" accent2="accent2" accent3="accent3" accent4="accent4" accent5="accent5" accent6="accent6" hlink="hlink" folHlink="folHlink"/>
  <p:sldLayoutIdLst>
    <p:sldLayoutId id="2147483787" r:id="rId1"/>
    <p:sldLayoutId id="2147483786" r:id="rId2"/>
  </p:sldLayoutIdLst>
  <p:transition/>
  <p:txStyles>
    <p:titleStyle>
      <a:lvl1pPr algn="l" rtl="0" eaLnBrk="1" fontAlgn="base" hangingPunct="1">
        <a:spcBef>
          <a:spcPct val="0"/>
        </a:spcBef>
        <a:spcAft>
          <a:spcPct val="0"/>
        </a:spcAft>
        <a:defRPr sz="3600">
          <a:solidFill>
            <a:srgbClr val="00B050"/>
          </a:solidFill>
          <a:latin typeface="Impact" pitchFamily="34" charset="0"/>
          <a:ea typeface="ＭＳ Ｐゴシック" pitchFamily="-65" charset="-128"/>
          <a:cs typeface="Impact" pitchFamily="34" charset="0"/>
        </a:defRPr>
      </a:lvl1pPr>
      <a:lvl2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2pPr>
      <a:lvl3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3pPr>
      <a:lvl4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4pPr>
      <a:lvl5pPr algn="l" rtl="0" eaLnBrk="1" fontAlgn="base" hangingPunct="1">
        <a:spcBef>
          <a:spcPct val="0"/>
        </a:spcBef>
        <a:spcAft>
          <a:spcPct val="0"/>
        </a:spcAft>
        <a:defRPr sz="4400">
          <a:solidFill>
            <a:schemeClr val="tx2"/>
          </a:solidFill>
          <a:latin typeface="Garamond" pitchFamily="-112" charset="0"/>
          <a:ea typeface="ＭＳ Ｐゴシック" pitchFamily="-65" charset="-128"/>
          <a:cs typeface="ＭＳ Ｐゴシック" pitchFamily="-65" charset="-128"/>
        </a:defRPr>
      </a:lvl5pPr>
      <a:lvl6pPr marL="457200" algn="l" rtl="0" eaLnBrk="1" fontAlgn="base" hangingPunct="1">
        <a:spcBef>
          <a:spcPct val="0"/>
        </a:spcBef>
        <a:spcAft>
          <a:spcPct val="0"/>
        </a:spcAft>
        <a:defRPr sz="4400">
          <a:solidFill>
            <a:schemeClr val="tx2"/>
          </a:solidFill>
          <a:latin typeface="Garamond" pitchFamily="-112" charset="0"/>
        </a:defRPr>
      </a:lvl6pPr>
      <a:lvl7pPr marL="914400" algn="l" rtl="0" eaLnBrk="1" fontAlgn="base" hangingPunct="1">
        <a:spcBef>
          <a:spcPct val="0"/>
        </a:spcBef>
        <a:spcAft>
          <a:spcPct val="0"/>
        </a:spcAft>
        <a:defRPr sz="4400">
          <a:solidFill>
            <a:schemeClr val="tx2"/>
          </a:solidFill>
          <a:latin typeface="Garamond" pitchFamily="-112" charset="0"/>
        </a:defRPr>
      </a:lvl7pPr>
      <a:lvl8pPr marL="1371600" algn="l" rtl="0" eaLnBrk="1" fontAlgn="base" hangingPunct="1">
        <a:spcBef>
          <a:spcPct val="0"/>
        </a:spcBef>
        <a:spcAft>
          <a:spcPct val="0"/>
        </a:spcAft>
        <a:defRPr sz="4400">
          <a:solidFill>
            <a:schemeClr val="tx2"/>
          </a:solidFill>
          <a:latin typeface="Garamond" pitchFamily="-112" charset="0"/>
        </a:defRPr>
      </a:lvl8pPr>
      <a:lvl9pPr marL="1828800" algn="l" rtl="0" eaLnBrk="1" fontAlgn="base" hangingPunct="1">
        <a:spcBef>
          <a:spcPct val="0"/>
        </a:spcBef>
        <a:spcAft>
          <a:spcPct val="0"/>
        </a:spcAft>
        <a:defRPr sz="4400">
          <a:solidFill>
            <a:schemeClr val="tx2"/>
          </a:solidFill>
          <a:latin typeface="Garamond" pitchFamily="-112" charset="0"/>
        </a:defRPr>
      </a:lvl9pPr>
    </p:titleStyle>
    <p:bodyStyle>
      <a:lvl1pPr marL="342900" indent="-342900" algn="l" rtl="0" eaLnBrk="1" fontAlgn="base" hangingPunct="1">
        <a:spcBef>
          <a:spcPct val="20000"/>
        </a:spcBef>
        <a:spcAft>
          <a:spcPct val="0"/>
        </a:spcAft>
        <a:buClrTx/>
        <a:buSzPct val="75000"/>
        <a:buFont typeface="Wingdings" pitchFamily="2" charset="2"/>
        <a:buNone/>
        <a:defRPr sz="2000">
          <a:solidFill>
            <a:srgbClr val="00B050"/>
          </a:solidFill>
          <a:latin typeface="MS Reference Sans Serif" pitchFamily="34" charset="0"/>
          <a:ea typeface="ＭＳ Ｐゴシック" pitchFamily="-65" charset="-128"/>
          <a:cs typeface="MS Reference Sans Serif" pitchFamily="34" charset="0"/>
        </a:defRPr>
      </a:lvl1pPr>
      <a:lvl2pPr marL="742950" indent="-285750" algn="l" rtl="0" eaLnBrk="1" fontAlgn="base" hangingPunct="1">
        <a:spcBef>
          <a:spcPct val="20000"/>
        </a:spcBef>
        <a:spcAft>
          <a:spcPct val="0"/>
        </a:spcAft>
        <a:buClrTx/>
        <a:buSzPct val="75000"/>
        <a:buFont typeface="Wingdings" pitchFamily="2" charset="2"/>
        <a:buChar char="n"/>
        <a:defRPr sz="2400">
          <a:solidFill>
            <a:schemeClr val="tx1"/>
          </a:solidFill>
          <a:latin typeface="MS Reference Sans Serif" pitchFamily="34"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000">
          <a:solidFill>
            <a:schemeClr val="tx1"/>
          </a:solidFill>
          <a:latin typeface="MS Reference Sans Serif" pitchFamily="34" charset="0"/>
          <a:ea typeface="ＭＳ Ｐゴシック" pitchFamily="-112" charset="-128"/>
        </a:defRPr>
      </a:lvl3pPr>
      <a:lvl4pPr marL="1600200" indent="-228600" algn="l" rtl="0" eaLnBrk="1" fontAlgn="base" hangingPunct="1">
        <a:spcBef>
          <a:spcPct val="20000"/>
        </a:spcBef>
        <a:spcAft>
          <a:spcPct val="0"/>
        </a:spcAft>
        <a:buClrTx/>
        <a:buFont typeface="Wingdings" pitchFamily="2" charset="2"/>
        <a:buChar char="§"/>
        <a:defRPr sz="2000">
          <a:solidFill>
            <a:schemeClr val="tx1"/>
          </a:solidFill>
          <a:latin typeface="MS Reference Sans Serif" pitchFamily="34" charset="0"/>
          <a:ea typeface="ＭＳ Ｐゴシック" pitchFamily="-112" charset="-128"/>
        </a:defRPr>
      </a:lvl4pPr>
      <a:lvl5pPr marL="2057400" indent="-228600" algn="l" rtl="0" eaLnBrk="1" fontAlgn="base" hangingPunct="1">
        <a:spcBef>
          <a:spcPct val="20000"/>
        </a:spcBef>
        <a:spcAft>
          <a:spcPct val="0"/>
        </a:spcAft>
        <a:buClr>
          <a:schemeClr val="tx2"/>
        </a:buClr>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1.xml"/><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8" Type="http://schemas.openxmlformats.org/officeDocument/2006/relationships/oleObject" Target="../embeddings/oleObject7.bin"/><Relationship Id="rId3" Type="http://schemas.openxmlformats.org/officeDocument/2006/relationships/notesSlide" Target="../notesSlides/notesSlide10.xml"/><Relationship Id="rId7" Type="http://schemas.openxmlformats.org/officeDocument/2006/relationships/image" Target="../media/image18.png"/><Relationship Id="rId12" Type="http://schemas.openxmlformats.org/officeDocument/2006/relationships/image" Target="../media/image16.emf"/><Relationship Id="rId2" Type="http://schemas.openxmlformats.org/officeDocument/2006/relationships/slideLayout" Target="../slideLayouts/slideLayout2.xml"/><Relationship Id="rId1" Type="http://schemas.openxmlformats.org/officeDocument/2006/relationships/vmlDrawing" Target="../drawings/vmlDrawing6.vml"/><Relationship Id="rId6" Type="http://schemas.openxmlformats.org/officeDocument/2006/relationships/image" Target="../media/image14.emf"/><Relationship Id="rId11" Type="http://schemas.openxmlformats.org/officeDocument/2006/relationships/oleObject" Target="../embeddings/oleObject8.bin"/><Relationship Id="rId5" Type="http://schemas.openxmlformats.org/officeDocument/2006/relationships/oleObject" Target="../embeddings/oleObject6.bin"/><Relationship Id="rId10" Type="http://schemas.openxmlformats.org/officeDocument/2006/relationships/image" Target="../media/image19.png"/><Relationship Id="rId4" Type="http://schemas.openxmlformats.org/officeDocument/2006/relationships/image" Target="../media/image17.png"/><Relationship Id="rId9" Type="http://schemas.openxmlformats.org/officeDocument/2006/relationships/image" Target="../media/image15.emf"/></Relationships>
</file>

<file path=ppt/slides/_rels/slide11.xml.rels><?xml version="1.0" encoding="UTF-8" standalone="yes"?>
<Relationships xmlns="http://schemas.openxmlformats.org/package/2006/relationships"><Relationship Id="rId8" Type="http://schemas.openxmlformats.org/officeDocument/2006/relationships/image" Target="../media/image23.png"/><Relationship Id="rId3" Type="http://schemas.openxmlformats.org/officeDocument/2006/relationships/notesSlide" Target="../notesSlides/notesSlide11.xml"/><Relationship Id="rId7" Type="http://schemas.openxmlformats.org/officeDocument/2006/relationships/image" Target="../media/image22.png"/><Relationship Id="rId2" Type="http://schemas.openxmlformats.org/officeDocument/2006/relationships/slideLayout" Target="../slideLayouts/slideLayout2.xml"/><Relationship Id="rId1" Type="http://schemas.openxmlformats.org/officeDocument/2006/relationships/vmlDrawing" Target="../drawings/vmlDrawing7.vml"/><Relationship Id="rId6" Type="http://schemas.openxmlformats.org/officeDocument/2006/relationships/image" Target="../media/image20.emf"/><Relationship Id="rId5" Type="http://schemas.openxmlformats.org/officeDocument/2006/relationships/oleObject" Target="file:///\\webdrive\aa2035\public_html\CourseBase\Games\GameSource1.xlsx!DemandCurves!%5bGameSource1.xlsx%5dDemandCurves%20Chart%206" TargetMode="Externa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8" Type="http://schemas.openxmlformats.org/officeDocument/2006/relationships/image" Target="../media/image25.emf"/><Relationship Id="rId3" Type="http://schemas.openxmlformats.org/officeDocument/2006/relationships/notesSlide" Target="../notesSlides/notesSlide12.xml"/><Relationship Id="rId7" Type="http://schemas.openxmlformats.org/officeDocument/2006/relationships/oleObject" Target="../embeddings/oleObject10.bin"/><Relationship Id="rId2" Type="http://schemas.openxmlformats.org/officeDocument/2006/relationships/slideLayout" Target="../slideLayouts/slideLayout2.xml"/><Relationship Id="rId1" Type="http://schemas.openxmlformats.org/officeDocument/2006/relationships/vmlDrawing" Target="../drawings/vmlDrawing8.vml"/><Relationship Id="rId6" Type="http://schemas.openxmlformats.org/officeDocument/2006/relationships/image" Target="../media/image19.png"/><Relationship Id="rId5" Type="http://schemas.openxmlformats.org/officeDocument/2006/relationships/image" Target="../media/image24.emf"/><Relationship Id="rId4" Type="http://schemas.openxmlformats.org/officeDocument/2006/relationships/oleObject" Target="../embeddings/oleObject9.bin"/><Relationship Id="rId9" Type="http://schemas.openxmlformats.org/officeDocument/2006/relationships/image" Target="../media/image26.png"/></Relationships>
</file>

<file path=ppt/slides/_rels/slide13.xml.rels><?xml version="1.0" encoding="UTF-8" standalone="yes"?>
<Relationships xmlns="http://schemas.openxmlformats.org/package/2006/relationships"><Relationship Id="rId8" Type="http://schemas.openxmlformats.org/officeDocument/2006/relationships/oleObject" Target="../embeddings/oleObject12.bin"/><Relationship Id="rId3" Type="http://schemas.openxmlformats.org/officeDocument/2006/relationships/notesSlide" Target="../notesSlides/notesSlide13.xml"/><Relationship Id="rId7" Type="http://schemas.openxmlformats.org/officeDocument/2006/relationships/image" Target="../media/image19.png"/><Relationship Id="rId2" Type="http://schemas.openxmlformats.org/officeDocument/2006/relationships/slideLayout" Target="../slideLayouts/slideLayout2.xml"/><Relationship Id="rId1" Type="http://schemas.openxmlformats.org/officeDocument/2006/relationships/vmlDrawing" Target="../drawings/vmlDrawing9.vml"/><Relationship Id="rId6" Type="http://schemas.openxmlformats.org/officeDocument/2006/relationships/image" Target="../media/image27.emf"/><Relationship Id="rId5" Type="http://schemas.openxmlformats.org/officeDocument/2006/relationships/oleObject" Target="../embeddings/oleObject11.bin"/><Relationship Id="rId10" Type="http://schemas.openxmlformats.org/officeDocument/2006/relationships/image" Target="../media/image30.png"/><Relationship Id="rId4" Type="http://schemas.openxmlformats.org/officeDocument/2006/relationships/image" Target="../media/image29.png"/><Relationship Id="rId9" Type="http://schemas.openxmlformats.org/officeDocument/2006/relationships/image" Target="../media/image28.emf"/></Relationships>
</file>

<file path=ppt/slides/_rels/slide14.xml.rels><?xml version="1.0" encoding="UTF-8" standalone="yes"?>
<Relationships xmlns="http://schemas.openxmlformats.org/package/2006/relationships"><Relationship Id="rId8" Type="http://schemas.openxmlformats.org/officeDocument/2006/relationships/image" Target="../media/image31.emf"/><Relationship Id="rId3" Type="http://schemas.openxmlformats.org/officeDocument/2006/relationships/notesSlide" Target="../notesSlides/notesSlide14.xml"/><Relationship Id="rId7" Type="http://schemas.openxmlformats.org/officeDocument/2006/relationships/oleObject" Target="../embeddings/oleObject13.bin"/><Relationship Id="rId2" Type="http://schemas.openxmlformats.org/officeDocument/2006/relationships/slideLayout" Target="../slideLayouts/slideLayout2.xml"/><Relationship Id="rId1" Type="http://schemas.openxmlformats.org/officeDocument/2006/relationships/vmlDrawing" Target="../drawings/vmlDrawing10.vml"/><Relationship Id="rId6" Type="http://schemas.openxmlformats.org/officeDocument/2006/relationships/image" Target="../media/image34.png"/><Relationship Id="rId5" Type="http://schemas.openxmlformats.org/officeDocument/2006/relationships/image" Target="../media/image33.emf"/><Relationship Id="rId4" Type="http://schemas.openxmlformats.org/officeDocument/2006/relationships/image" Target="../media/image32.emf"/></Relationships>
</file>

<file path=ppt/slides/_rels/slide15.xml.rels><?xml version="1.0" encoding="UTF-8" standalone="yes"?>
<Relationships xmlns="http://schemas.openxmlformats.org/package/2006/relationships"><Relationship Id="rId3" Type="http://schemas.openxmlformats.org/officeDocument/2006/relationships/image" Target="../media/image33.emf"/><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16.xml"/><Relationship Id="rId7" Type="http://schemas.openxmlformats.org/officeDocument/2006/relationships/image" Target="../media/image35.emf"/><Relationship Id="rId2" Type="http://schemas.openxmlformats.org/officeDocument/2006/relationships/slideLayout" Target="../slideLayouts/slideLayout2.xml"/><Relationship Id="rId1" Type="http://schemas.openxmlformats.org/officeDocument/2006/relationships/vmlDrawing" Target="../drawings/vmlDrawing11.vml"/><Relationship Id="rId6" Type="http://schemas.openxmlformats.org/officeDocument/2006/relationships/oleObject" Target="../embeddings/oleObject14.bin"/><Relationship Id="rId5" Type="http://schemas.openxmlformats.org/officeDocument/2006/relationships/image" Target="../media/image37.png"/><Relationship Id="rId4" Type="http://schemas.openxmlformats.org/officeDocument/2006/relationships/image" Target="../media/image36.png"/></Relationships>
</file>

<file path=ppt/slides/_rels/slide17.xml.rels><?xml version="1.0" encoding="UTF-8" standalone="yes"?>
<Relationships xmlns="http://schemas.openxmlformats.org/package/2006/relationships"><Relationship Id="rId8" Type="http://schemas.openxmlformats.org/officeDocument/2006/relationships/chart" Target="../charts/chart1.xml"/><Relationship Id="rId3" Type="http://schemas.openxmlformats.org/officeDocument/2006/relationships/notesSlide" Target="../notesSlides/notesSlide17.xml"/><Relationship Id="rId7" Type="http://schemas.openxmlformats.org/officeDocument/2006/relationships/image" Target="../media/image38.png"/><Relationship Id="rId2" Type="http://schemas.openxmlformats.org/officeDocument/2006/relationships/slideLayout" Target="../slideLayouts/slideLayout2.xml"/><Relationship Id="rId1" Type="http://schemas.openxmlformats.org/officeDocument/2006/relationships/vmlDrawing" Target="../drawings/vmlDrawing12.vml"/><Relationship Id="rId6" Type="http://schemas.openxmlformats.org/officeDocument/2006/relationships/image" Target="../media/image23.png"/><Relationship Id="rId11" Type="http://schemas.openxmlformats.org/officeDocument/2006/relationships/slide" Target="slide39.xml"/><Relationship Id="rId5" Type="http://schemas.openxmlformats.org/officeDocument/2006/relationships/image" Target="../media/image22.png"/><Relationship Id="rId10" Type="http://schemas.openxmlformats.org/officeDocument/2006/relationships/image" Target="../media/image20.emf"/><Relationship Id="rId4" Type="http://schemas.openxmlformats.org/officeDocument/2006/relationships/image" Target="../media/image21.png"/><Relationship Id="rId9" Type="http://schemas.openxmlformats.org/officeDocument/2006/relationships/oleObject" Target="file:///\\webdrive\aa2035\public_html\CourseBase\Games\GameSource1.xlsx!DemandCurves!%5bGameSource1.xlsx%5dDemandCurves%20Chart%206" TargetMode="Externa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2.xml"/><Relationship Id="rId1" Type="http://schemas.openxmlformats.org/officeDocument/2006/relationships/video" Target="https://www.youtube.com/embed/LuQlX4OBAqU" TargetMode="External"/><Relationship Id="rId6" Type="http://schemas.openxmlformats.org/officeDocument/2006/relationships/hyperlink" Target="https://youtu.be/LuQlX4OBAqU" TargetMode="External"/><Relationship Id="rId5" Type="http://schemas.openxmlformats.org/officeDocument/2006/relationships/image" Target="../media/image4.png"/><Relationship Id="rId4" Type="http://schemas.openxmlformats.org/officeDocument/2006/relationships/image" Target="../media/image39.jpe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20.xml"/><Relationship Id="rId2" Type="http://schemas.openxmlformats.org/officeDocument/2006/relationships/slideLayout" Target="../slideLayouts/slideLayout2.xml"/><Relationship Id="rId1" Type="http://schemas.openxmlformats.org/officeDocument/2006/relationships/vmlDrawing" Target="../drawings/vmlDrawing13.vml"/><Relationship Id="rId5" Type="http://schemas.openxmlformats.org/officeDocument/2006/relationships/image" Target="../media/image40.emf"/><Relationship Id="rId4" Type="http://schemas.openxmlformats.org/officeDocument/2006/relationships/oleObject" Target="../embeddings/oleObject15.bin"/></Relationships>
</file>

<file path=ppt/slides/_rels/slide21.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3" Type="http://schemas.openxmlformats.org/officeDocument/2006/relationships/image" Target="../media/image41.jpeg"/><Relationship Id="rId2" Type="http://schemas.openxmlformats.org/officeDocument/2006/relationships/notesSlide" Target="../notesSlides/notesSlide22.xml"/><Relationship Id="rId1" Type="http://schemas.openxmlformats.org/officeDocument/2006/relationships/slideLayout" Target="../slideLayouts/slideLayout2.xml"/><Relationship Id="rId4" Type="http://schemas.openxmlformats.org/officeDocument/2006/relationships/image" Target="../media/image42.jpe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notesSlide" Target="../notesSlides/notesSlide24.xml"/><Relationship Id="rId2" Type="http://schemas.openxmlformats.org/officeDocument/2006/relationships/slideLayout" Target="../slideLayouts/slideLayout2.xml"/><Relationship Id="rId1" Type="http://schemas.openxmlformats.org/officeDocument/2006/relationships/vmlDrawing" Target="../drawings/vmlDrawing14.vml"/><Relationship Id="rId5" Type="http://schemas.openxmlformats.org/officeDocument/2006/relationships/image" Target="../media/image43.emf"/><Relationship Id="rId4" Type="http://schemas.openxmlformats.org/officeDocument/2006/relationships/oleObject" Target="../embeddings/oleObject16.bin"/></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5.xml"/><Relationship Id="rId7" Type="http://schemas.openxmlformats.org/officeDocument/2006/relationships/image" Target="../media/image45.emf"/><Relationship Id="rId2" Type="http://schemas.openxmlformats.org/officeDocument/2006/relationships/slideLayout" Target="../slideLayouts/slideLayout2.xml"/><Relationship Id="rId1" Type="http://schemas.openxmlformats.org/officeDocument/2006/relationships/vmlDrawing" Target="../drawings/vmlDrawing15.vml"/><Relationship Id="rId6" Type="http://schemas.openxmlformats.org/officeDocument/2006/relationships/oleObject" Target="../embeddings/oleObject18.bin"/><Relationship Id="rId5" Type="http://schemas.openxmlformats.org/officeDocument/2006/relationships/image" Target="../media/image44.emf"/><Relationship Id="rId4" Type="http://schemas.openxmlformats.org/officeDocument/2006/relationships/oleObject" Target="../embeddings/oleObject17.bin"/></Relationships>
</file>

<file path=ppt/slides/_rels/slide26.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26.xml"/><Relationship Id="rId1" Type="http://schemas.openxmlformats.org/officeDocument/2006/relationships/slideLayout" Target="../slideLayouts/slideLayout2.xml"/><Relationship Id="rId4" Type="http://schemas.openxmlformats.org/officeDocument/2006/relationships/slide" Target="slide39.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28.xml"/><Relationship Id="rId2" Type="http://schemas.openxmlformats.org/officeDocument/2006/relationships/slideLayout" Target="../slideLayouts/slideLayout2.xml"/><Relationship Id="rId1" Type="http://schemas.openxmlformats.org/officeDocument/2006/relationships/video" Target="https://www.youtube.com/embed/4S6VMufq_Ok" TargetMode="External"/><Relationship Id="rId6" Type="http://schemas.openxmlformats.org/officeDocument/2006/relationships/image" Target="../media/image46.jpeg"/><Relationship Id="rId5" Type="http://schemas.openxmlformats.org/officeDocument/2006/relationships/hyperlink" Target="https://youtu.be/4S6VMufq_Ok" TargetMode="External"/><Relationship Id="rId4" Type="http://schemas.openxmlformats.org/officeDocument/2006/relationships/image" Target="../media/image4.png"/></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image" Target="../media/image2.emf"/><Relationship Id="rId4" Type="http://schemas.openxmlformats.org/officeDocument/2006/relationships/oleObject" Target="../embeddings/oleObject1.bin"/></Relationships>
</file>

<file path=ppt/slides/_rels/slide30.xml.rels><?xml version="1.0" encoding="UTF-8" standalone="yes"?>
<Relationships xmlns="http://schemas.openxmlformats.org/package/2006/relationships"><Relationship Id="rId8" Type="http://schemas.openxmlformats.org/officeDocument/2006/relationships/image" Target="../media/image47.emf"/><Relationship Id="rId3" Type="http://schemas.openxmlformats.org/officeDocument/2006/relationships/notesSlide" Target="../notesSlides/notesSlide30.xml"/><Relationship Id="rId7" Type="http://schemas.openxmlformats.org/officeDocument/2006/relationships/oleObject" Target="../embeddings/oleObject19.bin"/><Relationship Id="rId2" Type="http://schemas.openxmlformats.org/officeDocument/2006/relationships/slideLayout" Target="../slideLayouts/slideLayout2.xml"/><Relationship Id="rId1" Type="http://schemas.openxmlformats.org/officeDocument/2006/relationships/vmlDrawing" Target="../drawings/vmlDrawing16.vml"/><Relationship Id="rId6" Type="http://schemas.openxmlformats.org/officeDocument/2006/relationships/image" Target="../media/image51.png"/><Relationship Id="rId5" Type="http://schemas.openxmlformats.org/officeDocument/2006/relationships/image" Target="../media/image50.png"/><Relationship Id="rId10" Type="http://schemas.openxmlformats.org/officeDocument/2006/relationships/image" Target="../media/image48.emf"/><Relationship Id="rId4" Type="http://schemas.openxmlformats.org/officeDocument/2006/relationships/image" Target="../media/image49.png"/><Relationship Id="rId9" Type="http://schemas.openxmlformats.org/officeDocument/2006/relationships/oleObject" Target="../embeddings/oleObject20.bin"/></Relationships>
</file>

<file path=ppt/slides/_rels/slide31.xml.rels><?xml version="1.0" encoding="UTF-8" standalone="yes"?>
<Relationships xmlns="http://schemas.openxmlformats.org/package/2006/relationships"><Relationship Id="rId3" Type="http://schemas.openxmlformats.org/officeDocument/2006/relationships/notesSlide" Target="../notesSlides/notesSlide31.xml"/><Relationship Id="rId2" Type="http://schemas.openxmlformats.org/officeDocument/2006/relationships/slideLayout" Target="../slideLayouts/slideLayout2.xml"/><Relationship Id="rId1" Type="http://schemas.openxmlformats.org/officeDocument/2006/relationships/vmlDrawing" Target="../drawings/vmlDrawing17.vml"/><Relationship Id="rId5" Type="http://schemas.openxmlformats.org/officeDocument/2006/relationships/image" Target="../media/image52.emf"/><Relationship Id="rId4" Type="http://schemas.openxmlformats.org/officeDocument/2006/relationships/oleObject" Target="../embeddings/oleObject21.bin"/></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2.xml"/><Relationship Id="rId1" Type="http://schemas.openxmlformats.org/officeDocument/2006/relationships/vmlDrawing" Target="../drawings/vmlDrawing18.vml"/><Relationship Id="rId5" Type="http://schemas.openxmlformats.org/officeDocument/2006/relationships/image" Target="../media/image53.emf"/><Relationship Id="rId4" Type="http://schemas.openxmlformats.org/officeDocument/2006/relationships/oleObject" Target="../embeddings/oleObject22.bin"/></Relationships>
</file>

<file path=ppt/slides/_rels/slide34.xml.rels><?xml version="1.0" encoding="UTF-8" standalone="yes"?>
<Relationships xmlns="http://schemas.openxmlformats.org/package/2006/relationships"><Relationship Id="rId3" Type="http://schemas.openxmlformats.org/officeDocument/2006/relationships/slide" Target="slide46.xml"/><Relationship Id="rId2" Type="http://schemas.openxmlformats.org/officeDocument/2006/relationships/notesSlide" Target="../notesSlides/notesSlide34.xml"/><Relationship Id="rId1" Type="http://schemas.openxmlformats.org/officeDocument/2006/relationships/slideLayout" Target="../slideLayouts/slideLayout2.xml"/><Relationship Id="rId4" Type="http://schemas.openxmlformats.org/officeDocument/2006/relationships/slide" Target="slide53.xml"/></Relationships>
</file>

<file path=ppt/slides/_rels/slide35.xml.rels><?xml version="1.0" encoding="UTF-8" standalone="yes"?>
<Relationships xmlns="http://schemas.openxmlformats.org/package/2006/relationships"><Relationship Id="rId3" Type="http://schemas.openxmlformats.org/officeDocument/2006/relationships/hyperlink" Target="https://youtu.be/o-6RWQy-mGM" TargetMode="External"/><Relationship Id="rId2" Type="http://schemas.openxmlformats.org/officeDocument/2006/relationships/slideLayout" Target="../slideLayouts/slideLayout2.xml"/><Relationship Id="rId1" Type="http://schemas.openxmlformats.org/officeDocument/2006/relationships/video" Target="https://www.youtube.com/embed/o-6RWQy-mGM" TargetMode="External"/><Relationship Id="rId5" Type="http://schemas.openxmlformats.org/officeDocument/2006/relationships/image" Target="../media/image4.png"/><Relationship Id="rId4" Type="http://schemas.openxmlformats.org/officeDocument/2006/relationships/image" Target="../media/image54.jpeg"/></Relationships>
</file>

<file path=ppt/slides/_rels/slide36.xml.rels><?xml version="1.0" encoding="UTF-8" standalone="yes"?>
<Relationships xmlns="http://schemas.openxmlformats.org/package/2006/relationships"><Relationship Id="rId8" Type="http://schemas.openxmlformats.org/officeDocument/2006/relationships/chart" Target="../charts/chart3.xml"/><Relationship Id="rId3" Type="http://schemas.openxmlformats.org/officeDocument/2006/relationships/image" Target="../media/image56.png"/><Relationship Id="rId7" Type="http://schemas.openxmlformats.org/officeDocument/2006/relationships/image" Target="../media/image58.png"/><Relationship Id="rId2" Type="http://schemas.openxmlformats.org/officeDocument/2006/relationships/slideLayout" Target="../slideLayouts/slideLayout2.xml"/><Relationship Id="rId1" Type="http://schemas.openxmlformats.org/officeDocument/2006/relationships/vmlDrawing" Target="../drawings/vmlDrawing19.vml"/><Relationship Id="rId6" Type="http://schemas.openxmlformats.org/officeDocument/2006/relationships/image" Target="../media/image57.png"/><Relationship Id="rId5" Type="http://schemas.openxmlformats.org/officeDocument/2006/relationships/image" Target="../media/image55.emf"/><Relationship Id="rId4" Type="http://schemas.openxmlformats.org/officeDocument/2006/relationships/oleObject" Target="../embeddings/oleObject23.bin"/></Relationships>
</file>

<file path=ppt/slides/_rels/slide37.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image" Target="../media/image59.pn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3" Type="http://schemas.openxmlformats.org/officeDocument/2006/relationships/oleObject" Target="../embeddings/oleObject24.bin"/><Relationship Id="rId2" Type="http://schemas.openxmlformats.org/officeDocument/2006/relationships/slideLayout" Target="../slideLayouts/slideLayout2.xml"/><Relationship Id="rId1" Type="http://schemas.openxmlformats.org/officeDocument/2006/relationships/vmlDrawing" Target="../drawings/vmlDrawing20.vml"/><Relationship Id="rId6" Type="http://schemas.openxmlformats.org/officeDocument/2006/relationships/slide" Target="slide9.xml"/><Relationship Id="rId5" Type="http://schemas.openxmlformats.org/officeDocument/2006/relationships/chart" Target="../charts/chart5.xml"/><Relationship Id="rId4" Type="http://schemas.openxmlformats.org/officeDocument/2006/relationships/image" Target="../media/image60.emf"/></Relationships>
</file>

<file path=ppt/slides/_rels/slide39.xml.rels><?xml version="1.0" encoding="UTF-8" standalone="yes"?>
<Relationships xmlns="http://schemas.openxmlformats.org/package/2006/relationships"><Relationship Id="rId2" Type="http://schemas.openxmlformats.org/officeDocument/2006/relationships/image" Target="../media/image6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video" Target="https://www.youtube.com/embed/2_qlQiYTLCs" TargetMode="External"/><Relationship Id="rId6" Type="http://schemas.openxmlformats.org/officeDocument/2006/relationships/hyperlink" Target="https://www.youtube.com/watch?v=2_qlQiYTLCs&amp;t=1188s" TargetMode="External"/><Relationship Id="rId5" Type="http://schemas.openxmlformats.org/officeDocument/2006/relationships/image" Target="../media/image4.png"/><Relationship Id="rId4" Type="http://schemas.openxmlformats.org/officeDocument/2006/relationships/image" Target="../media/image3.jpeg"/></Relationships>
</file>

<file path=ppt/slides/_rels/slide40.x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slideLayout" Target="../slideLayouts/slideLayout2.xml"/><Relationship Id="rId1" Type="http://schemas.openxmlformats.org/officeDocument/2006/relationships/vmlDrawing" Target="../drawings/vmlDrawing21.vml"/><Relationship Id="rId6" Type="http://schemas.openxmlformats.org/officeDocument/2006/relationships/image" Target="../media/image62.emf"/><Relationship Id="rId5" Type="http://schemas.openxmlformats.org/officeDocument/2006/relationships/oleObject" Target="../embeddings/oleObject25.bin"/><Relationship Id="rId4" Type="http://schemas.openxmlformats.org/officeDocument/2006/relationships/image" Target="../media/image63.jpeg"/></Relationships>
</file>

<file path=ppt/slides/_rels/slide41.xml.rels><?xml version="1.0" encoding="UTF-8" standalone="yes"?>
<Relationships xmlns="http://schemas.openxmlformats.org/package/2006/relationships"><Relationship Id="rId8" Type="http://schemas.openxmlformats.org/officeDocument/2006/relationships/image" Target="../media/image66.jpeg"/><Relationship Id="rId3" Type="http://schemas.openxmlformats.org/officeDocument/2006/relationships/image" Target="../media/image61.png"/><Relationship Id="rId7" Type="http://schemas.openxmlformats.org/officeDocument/2006/relationships/image" Target="../media/image65.jpeg"/><Relationship Id="rId2" Type="http://schemas.openxmlformats.org/officeDocument/2006/relationships/slideLayout" Target="../slideLayouts/slideLayout2.xml"/><Relationship Id="rId1" Type="http://schemas.openxmlformats.org/officeDocument/2006/relationships/vmlDrawing" Target="../drawings/vmlDrawing22.vml"/><Relationship Id="rId6" Type="http://schemas.openxmlformats.org/officeDocument/2006/relationships/image" Target="../media/image64.jpeg"/><Relationship Id="rId5" Type="http://schemas.openxmlformats.org/officeDocument/2006/relationships/image" Target="../media/image62.emf"/><Relationship Id="rId10" Type="http://schemas.openxmlformats.org/officeDocument/2006/relationships/image" Target="../media/image68.emf"/><Relationship Id="rId4" Type="http://schemas.openxmlformats.org/officeDocument/2006/relationships/oleObject" Target="../embeddings/oleObject26.bin"/><Relationship Id="rId9" Type="http://schemas.openxmlformats.org/officeDocument/2006/relationships/image" Target="../media/image67.emf"/></Relationships>
</file>

<file path=ppt/slides/_rels/slide42.xml.rels><?xml version="1.0" encoding="UTF-8" standalone="yes"?>
<Relationships xmlns="http://schemas.openxmlformats.org/package/2006/relationships"><Relationship Id="rId8" Type="http://schemas.openxmlformats.org/officeDocument/2006/relationships/oleObject" Target="../embeddings/oleObject29.bin"/><Relationship Id="rId3" Type="http://schemas.openxmlformats.org/officeDocument/2006/relationships/image" Target="../media/image66.jpeg"/><Relationship Id="rId7" Type="http://schemas.openxmlformats.org/officeDocument/2006/relationships/image" Target="../media/image70.emf"/><Relationship Id="rId2" Type="http://schemas.openxmlformats.org/officeDocument/2006/relationships/slideLayout" Target="../slideLayouts/slideLayout2.xml"/><Relationship Id="rId1" Type="http://schemas.openxmlformats.org/officeDocument/2006/relationships/vmlDrawing" Target="../drawings/vmlDrawing23.vml"/><Relationship Id="rId6" Type="http://schemas.openxmlformats.org/officeDocument/2006/relationships/oleObject" Target="../embeddings/oleObject28.bin"/><Relationship Id="rId11" Type="http://schemas.openxmlformats.org/officeDocument/2006/relationships/image" Target="../media/image72.emf"/><Relationship Id="rId5" Type="http://schemas.openxmlformats.org/officeDocument/2006/relationships/image" Target="../media/image69.emf"/><Relationship Id="rId10" Type="http://schemas.openxmlformats.org/officeDocument/2006/relationships/oleObject" Target="../embeddings/oleObject30.bin"/><Relationship Id="rId4" Type="http://schemas.openxmlformats.org/officeDocument/2006/relationships/oleObject" Target="../embeddings/oleObject27.bin"/><Relationship Id="rId9" Type="http://schemas.openxmlformats.org/officeDocument/2006/relationships/image" Target="../media/image71.emf"/></Relationships>
</file>

<file path=ppt/slides/_rels/slide43.xml.rels><?xml version="1.0" encoding="UTF-8" standalone="yes"?>
<Relationships xmlns="http://schemas.openxmlformats.org/package/2006/relationships"><Relationship Id="rId3" Type="http://schemas.openxmlformats.org/officeDocument/2006/relationships/oleObject" Target="../embeddings/oleObject31.bin"/><Relationship Id="rId2" Type="http://schemas.openxmlformats.org/officeDocument/2006/relationships/slideLayout" Target="../slideLayouts/slideLayout2.xml"/><Relationship Id="rId1" Type="http://schemas.openxmlformats.org/officeDocument/2006/relationships/vmlDrawing" Target="../drawings/vmlDrawing24.vml"/><Relationship Id="rId6" Type="http://schemas.openxmlformats.org/officeDocument/2006/relationships/image" Target="../media/image74.emf"/><Relationship Id="rId5" Type="http://schemas.openxmlformats.org/officeDocument/2006/relationships/oleObject" Target="../embeddings/oleObject32.bin"/><Relationship Id="rId4" Type="http://schemas.openxmlformats.org/officeDocument/2006/relationships/image" Target="../media/image73.emf"/></Relationships>
</file>

<file path=ppt/slides/_rels/slide44.xml.rels><?xml version="1.0" encoding="UTF-8" standalone="yes"?>
<Relationships xmlns="http://schemas.openxmlformats.org/package/2006/relationships"><Relationship Id="rId3" Type="http://schemas.openxmlformats.org/officeDocument/2006/relationships/oleObject" Target="../embeddings/oleObject33.bin"/><Relationship Id="rId2" Type="http://schemas.openxmlformats.org/officeDocument/2006/relationships/slideLayout" Target="../slideLayouts/slideLayout2.xml"/><Relationship Id="rId1" Type="http://schemas.openxmlformats.org/officeDocument/2006/relationships/vmlDrawing" Target="../drawings/vmlDrawing25.vml"/><Relationship Id="rId6" Type="http://schemas.openxmlformats.org/officeDocument/2006/relationships/image" Target="../media/image76.emf"/><Relationship Id="rId5" Type="http://schemas.openxmlformats.org/officeDocument/2006/relationships/oleObject" Target="../embeddings/oleObject34.bin"/><Relationship Id="rId4" Type="http://schemas.openxmlformats.org/officeDocument/2006/relationships/image" Target="../media/image75.emf"/></Relationships>
</file>

<file path=ppt/slides/_rels/slide45.xml.rels><?xml version="1.0" encoding="UTF-8" standalone="yes"?>
<Relationships xmlns="http://schemas.openxmlformats.org/package/2006/relationships"><Relationship Id="rId3" Type="http://schemas.openxmlformats.org/officeDocument/2006/relationships/oleObject" Target="../embeddings/oleObject35.bin"/><Relationship Id="rId2" Type="http://schemas.openxmlformats.org/officeDocument/2006/relationships/slideLayout" Target="../slideLayouts/slideLayout2.xml"/><Relationship Id="rId1" Type="http://schemas.openxmlformats.org/officeDocument/2006/relationships/vmlDrawing" Target="../drawings/vmlDrawing26.vml"/><Relationship Id="rId5" Type="http://schemas.openxmlformats.org/officeDocument/2006/relationships/slide" Target="slide18.xml"/><Relationship Id="rId4" Type="http://schemas.openxmlformats.org/officeDocument/2006/relationships/image" Target="../media/image77.emf"/></Relationships>
</file>

<file path=ppt/slides/_rels/slide46.xml.rels><?xml version="1.0" encoding="UTF-8" standalone="yes"?>
<Relationships xmlns="http://schemas.openxmlformats.org/package/2006/relationships"><Relationship Id="rId2" Type="http://schemas.openxmlformats.org/officeDocument/2006/relationships/image" Target="../media/image78.emf"/><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81.png"/><Relationship Id="rId7" Type="http://schemas.openxmlformats.org/officeDocument/2006/relationships/image" Target="../media/image80.emf"/><Relationship Id="rId2" Type="http://schemas.openxmlformats.org/officeDocument/2006/relationships/slideLayout" Target="../slideLayouts/slideLayout2.xml"/><Relationship Id="rId1" Type="http://schemas.openxmlformats.org/officeDocument/2006/relationships/vmlDrawing" Target="../drawings/vmlDrawing27.vml"/><Relationship Id="rId6" Type="http://schemas.openxmlformats.org/officeDocument/2006/relationships/package" Target="../embeddings/Microsoft_Excel_Worksheet.xlsx"/><Relationship Id="rId5" Type="http://schemas.openxmlformats.org/officeDocument/2006/relationships/image" Target="../media/image79.emf"/><Relationship Id="rId4" Type="http://schemas.openxmlformats.org/officeDocument/2006/relationships/oleObject" Target="file:///\\webdrive\aa2035\public_html\CourseBase\Games\GameSource1.xlsx!DDLinearToUniform!%5bGameSource1.xlsx%5dDDLinearToUniform%20Chart%203" TargetMode="Externa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8" Type="http://schemas.openxmlformats.org/officeDocument/2006/relationships/oleObject" Target="file:///\\webdrive\aa2035\public_html\CourseBase\Games\GameSource1.xlsx!LinearDemand!%5bGameSource1.xlsx%5dLinearDemand%20Chart%205" TargetMode="External"/><Relationship Id="rId13" Type="http://schemas.openxmlformats.org/officeDocument/2006/relationships/image" Target="../media/image9.emf"/><Relationship Id="rId3" Type="http://schemas.openxmlformats.org/officeDocument/2006/relationships/notesSlide" Target="../notesSlides/notesSlide5.xml"/><Relationship Id="rId7" Type="http://schemas.openxmlformats.org/officeDocument/2006/relationships/image" Target="../media/image6.emf"/><Relationship Id="rId12"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6" Type="http://schemas.openxmlformats.org/officeDocument/2006/relationships/oleObject" Target="file:///\\webdrive\aa2035\public_html\CourseBase\Games\GameSource1.xlsx!LinearDemand!R3C4:R5C5" TargetMode="External"/><Relationship Id="rId11" Type="http://schemas.openxmlformats.org/officeDocument/2006/relationships/image" Target="../media/image8.emf"/><Relationship Id="rId5" Type="http://schemas.openxmlformats.org/officeDocument/2006/relationships/image" Target="../media/image5.emf"/><Relationship Id="rId10" Type="http://schemas.openxmlformats.org/officeDocument/2006/relationships/oleObject" Target="file:///\\webdrive\aa2035\public_html\CourseBase\Games\GameSource1.xlsx!LinearDemand!R3C3:R6C5" TargetMode="External"/><Relationship Id="rId4" Type="http://schemas.openxmlformats.org/officeDocument/2006/relationships/oleObject" Target="file:///\\webdrive\aa2035\public_html\CourseBase\Games\GameSource1.xlsx!LinearDemand!R4C4:R5C4" TargetMode="External"/><Relationship Id="rId9" Type="http://schemas.openxmlformats.org/officeDocument/2006/relationships/image" Target="../media/image7.emf"/></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oleObject" Target="../embeddings/oleObject36.bin"/><Relationship Id="rId2" Type="http://schemas.openxmlformats.org/officeDocument/2006/relationships/slideLayout" Target="../slideLayouts/slideLayout2.xml"/><Relationship Id="rId1" Type="http://schemas.openxmlformats.org/officeDocument/2006/relationships/vmlDrawing" Target="../drawings/vmlDrawing28.vml"/><Relationship Id="rId6" Type="http://schemas.openxmlformats.org/officeDocument/2006/relationships/slide" Target="slide18.xml"/><Relationship Id="rId5" Type="http://schemas.openxmlformats.org/officeDocument/2006/relationships/slide" Target="slide27.xml"/><Relationship Id="rId4" Type="http://schemas.openxmlformats.org/officeDocument/2006/relationships/image" Target="../media/image82.emf"/></Relationships>
</file>

<file path=ppt/slides/_rels/slide53.xml.rels><?xml version="1.0" encoding="UTF-8" standalone="yes"?>
<Relationships xmlns="http://schemas.openxmlformats.org/package/2006/relationships"><Relationship Id="rId3" Type="http://schemas.openxmlformats.org/officeDocument/2006/relationships/oleObject" Target="../embeddings/oleObject37.bin"/><Relationship Id="rId2" Type="http://schemas.openxmlformats.org/officeDocument/2006/relationships/slideLayout" Target="../slideLayouts/slideLayout2.xml"/><Relationship Id="rId1" Type="http://schemas.openxmlformats.org/officeDocument/2006/relationships/vmlDrawing" Target="../drawings/vmlDrawing29.vml"/><Relationship Id="rId4" Type="http://schemas.openxmlformats.org/officeDocument/2006/relationships/image" Target="../media/image83.emf"/></Relationships>
</file>

<file path=ppt/slides/_rels/slide54.xml.rels><?xml version="1.0" encoding="UTF-8" standalone="yes"?>
<Relationships xmlns="http://schemas.openxmlformats.org/package/2006/relationships"><Relationship Id="rId3" Type="http://schemas.openxmlformats.org/officeDocument/2006/relationships/oleObject" Target="../embeddings/oleObject38.bin"/><Relationship Id="rId2" Type="http://schemas.openxmlformats.org/officeDocument/2006/relationships/slideLayout" Target="../slideLayouts/slideLayout2.xml"/><Relationship Id="rId1" Type="http://schemas.openxmlformats.org/officeDocument/2006/relationships/vmlDrawing" Target="../drawings/vmlDrawing30.vml"/><Relationship Id="rId4" Type="http://schemas.openxmlformats.org/officeDocument/2006/relationships/image" Target="../media/image84.emf"/></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8" Type="http://schemas.openxmlformats.org/officeDocument/2006/relationships/image" Target="../media/image87.emf"/><Relationship Id="rId3" Type="http://schemas.openxmlformats.org/officeDocument/2006/relationships/oleObject" Target="file:///\\webdrive\aa2035\public_html\CourseBase\Games\GameSource1.xlsx!LinDemToUniDist!R1C1:R2C4" TargetMode="External"/><Relationship Id="rId7" Type="http://schemas.openxmlformats.org/officeDocument/2006/relationships/oleObject" Target="file:///\\webdrive\aa2035\public_html\CourseBase\Games\GameSource1.xlsx!LinDemToUniDist!%5bGameSource1.xlsx%5dLinDemToUniDist%20Chart%202" TargetMode="External"/><Relationship Id="rId2" Type="http://schemas.openxmlformats.org/officeDocument/2006/relationships/slideLayout" Target="../slideLayouts/slideLayout2.xml"/><Relationship Id="rId1" Type="http://schemas.openxmlformats.org/officeDocument/2006/relationships/vmlDrawing" Target="../drawings/vmlDrawing31.vml"/><Relationship Id="rId6" Type="http://schemas.openxmlformats.org/officeDocument/2006/relationships/image" Target="../media/image86.emf"/><Relationship Id="rId5" Type="http://schemas.openxmlformats.org/officeDocument/2006/relationships/oleObject" Target="file:///\\webdrive\aa2035\public_html\CourseBase\Games\GameSource1.xlsx!LinDemToUniDist!%5bGameSource1.xlsx%5dLinDemToUniDist%20Chart%201" TargetMode="External"/><Relationship Id="rId4" Type="http://schemas.openxmlformats.org/officeDocument/2006/relationships/image" Target="../media/image85.emf"/></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6.xml"/><Relationship Id="rId7" Type="http://schemas.openxmlformats.org/officeDocument/2006/relationships/image" Target="../media/image11.emf"/><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4.bin"/><Relationship Id="rId5" Type="http://schemas.openxmlformats.org/officeDocument/2006/relationships/image" Target="../media/image10.emf"/><Relationship Id="rId4" Type="http://schemas.openxmlformats.org/officeDocument/2006/relationships/oleObject" Target="../embeddings/oleObject3.bin"/></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vmlDrawing" Target="../drawings/vmlDrawing4.vml"/><Relationship Id="rId5" Type="http://schemas.openxmlformats.org/officeDocument/2006/relationships/image" Target="../media/image12.emf"/><Relationship Id="rId4" Type="http://schemas.openxmlformats.org/officeDocument/2006/relationships/oleObject" Target="../embeddings/oleObject5.bin"/></Relationships>
</file>

<file path=ppt/slides/_rels/slide8.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2.xml"/><Relationship Id="rId1" Type="http://schemas.openxmlformats.org/officeDocument/2006/relationships/vmlDrawing" Target="../drawings/vmlDrawing5.vml"/><Relationship Id="rId6" Type="http://schemas.openxmlformats.org/officeDocument/2006/relationships/slide" Target="slide35.xml"/><Relationship Id="rId5" Type="http://schemas.openxmlformats.org/officeDocument/2006/relationships/image" Target="../media/image13.emf"/><Relationship Id="rId4" Type="http://schemas.openxmlformats.org/officeDocument/2006/relationships/oleObject" Target="file:///\\webdrive\aa2035\public_html\CourseBase\Games\GameSource1.xlsx!DemandCurves!%5bGameSource1.xlsx%5dDemandCurves%20Chart%201"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1" y="443293"/>
            <a:ext cx="9144000" cy="5971873"/>
          </a:xfrm>
          <a:prstGeom prst="rect">
            <a:avLst/>
          </a:prstGeom>
        </p:spPr>
      </p:pic>
    </p:spTree>
    <p:extLst>
      <p:ext uri="{BB962C8B-B14F-4D97-AF65-F5344CB8AC3E}">
        <p14:creationId xmlns:p14="http://schemas.microsoft.com/office/powerpoint/2010/main" val="2243135922"/>
      </p:ext>
    </p:extLst>
  </p:cSld>
  <p:clrMapOvr>
    <a:masterClrMapping/>
  </p:clrMapOvr>
  <p:transition>
    <p:zoom/>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8"/>
            <a:ext cx="9161107" cy="1202068"/>
          </a:xfrm>
        </p:spPr>
        <p:txBody>
          <a:bodyPr/>
          <a:lstStyle/>
          <a:p>
            <a:pPr marL="0" indent="0">
              <a:buNone/>
            </a:pPr>
            <a:r>
              <a:rPr lang="en-US" dirty="0"/>
              <a:t>Given the following information on the first part of the problem.</a:t>
            </a:r>
          </a:p>
          <a:p>
            <a:pPr marL="0" indent="0">
              <a:buNone/>
            </a:pPr>
            <a:r>
              <a:rPr lang="en-US" dirty="0"/>
              <a:t>Given any quantity, compute total revenue (TR), total cost (TC), and total profit (TP).</a:t>
            </a:r>
          </a:p>
          <a:p>
            <a:pPr marL="0" indent="0">
              <a:buNone/>
            </a:pPr>
            <a:endParaRPr lang="en-US" dirty="0"/>
          </a:p>
        </p:txBody>
      </p:sp>
      <p:grpSp>
        <p:nvGrpSpPr>
          <p:cNvPr id="20" name="Group 19"/>
          <p:cNvGrpSpPr/>
          <p:nvPr/>
        </p:nvGrpSpPr>
        <p:grpSpPr>
          <a:xfrm>
            <a:off x="57113" y="2080546"/>
            <a:ext cx="3752887" cy="2850229"/>
            <a:chOff x="124409" y="2482960"/>
            <a:chExt cx="4040577" cy="3156956"/>
          </a:xfrm>
        </p:grpSpPr>
        <p:pic>
          <p:nvPicPr>
            <p:cNvPr id="5" name="Picture 4"/>
            <p:cNvPicPr>
              <a:picLocks noChangeAspect="1"/>
            </p:cNvPicPr>
            <p:nvPr/>
          </p:nvPicPr>
          <p:blipFill>
            <a:blip r:embed="rId4"/>
            <a:stretch>
              <a:fillRect/>
            </a:stretch>
          </p:blipFill>
          <p:spPr>
            <a:xfrm>
              <a:off x="124409" y="2482960"/>
              <a:ext cx="4040577" cy="3125015"/>
            </a:xfrm>
            <a:prstGeom prst="rect">
              <a:avLst/>
            </a:prstGeom>
          </p:spPr>
        </p:pic>
        <p:graphicFrame>
          <p:nvGraphicFramePr>
            <p:cNvPr id="2" name="Object 1"/>
            <p:cNvGraphicFramePr>
              <a:graphicFrameLocks noChangeAspect="1"/>
            </p:cNvGraphicFramePr>
            <p:nvPr>
              <p:extLst>
                <p:ext uri="{D42A27DB-BD31-4B8C-83A1-F6EECF244321}">
                  <p14:modId xmlns:p14="http://schemas.microsoft.com/office/powerpoint/2010/main" val="1801343658"/>
                </p:ext>
              </p:extLst>
            </p:nvPr>
          </p:nvGraphicFramePr>
          <p:xfrm>
            <a:off x="339807" y="2684149"/>
            <a:ext cx="3818342" cy="2955767"/>
          </p:xfrm>
          <a:graphic>
            <a:graphicData uri="http://schemas.openxmlformats.org/presentationml/2006/ole">
              <mc:AlternateContent xmlns:mc="http://schemas.openxmlformats.org/markup-compatibility/2006">
                <mc:Choice xmlns:v="urn:schemas-microsoft-com:vml" Requires="v">
                  <p:oleObj spid="_x0000_s24934" name="Worksheet" r:id="rId5" imgW="3817514" imgH="2956717" progId="Excel.Sheet.12">
                    <p:embed/>
                  </p:oleObj>
                </mc:Choice>
                <mc:Fallback>
                  <p:oleObj name="Worksheet" r:id="rId5" imgW="3817514" imgH="2956717" progId="Excel.Sheet.12">
                    <p:embed/>
                    <p:pic>
                      <p:nvPicPr>
                        <p:cNvPr id="0" name=""/>
                        <p:cNvPicPr/>
                        <p:nvPr/>
                      </p:nvPicPr>
                      <p:blipFill>
                        <a:blip r:embed="rId6"/>
                        <a:stretch>
                          <a:fillRect/>
                        </a:stretch>
                      </p:blipFill>
                      <p:spPr>
                        <a:xfrm>
                          <a:off x="339807" y="2684149"/>
                          <a:ext cx="3818342" cy="2955767"/>
                        </a:xfrm>
                        <a:prstGeom prst="rect">
                          <a:avLst/>
                        </a:prstGeom>
                      </p:spPr>
                    </p:pic>
                  </p:oleObj>
                </mc:Fallback>
              </mc:AlternateContent>
            </a:graphicData>
          </a:graphic>
        </p:graphicFrame>
      </p:grpSp>
      <p:sp>
        <p:nvSpPr>
          <p:cNvPr id="24" name="Content Placeholder 3"/>
          <p:cNvSpPr txBox="1">
            <a:spLocks/>
          </p:cNvSpPr>
          <p:nvPr/>
        </p:nvSpPr>
        <p:spPr bwMode="auto">
          <a:xfrm>
            <a:off x="-8553" y="4930984"/>
            <a:ext cx="9161107" cy="5066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 175-2.5Q, TR=PQ, TC= 1200+16Q, TP = TR-TC</a:t>
            </a:r>
          </a:p>
        </p:txBody>
      </p:sp>
      <p:grpSp>
        <p:nvGrpSpPr>
          <p:cNvPr id="25" name="Group 24"/>
          <p:cNvGrpSpPr/>
          <p:nvPr/>
        </p:nvGrpSpPr>
        <p:grpSpPr>
          <a:xfrm>
            <a:off x="4953000" y="1875092"/>
            <a:ext cx="3725247" cy="3055892"/>
            <a:chOff x="5029200" y="1795963"/>
            <a:chExt cx="3808622" cy="3155771"/>
          </a:xfrm>
        </p:grpSpPr>
        <p:pic>
          <p:nvPicPr>
            <p:cNvPr id="26" name="Picture 25"/>
            <p:cNvPicPr>
              <a:picLocks noChangeAspect="1"/>
            </p:cNvPicPr>
            <p:nvPr/>
          </p:nvPicPr>
          <p:blipFill>
            <a:blip r:embed="rId7"/>
            <a:stretch>
              <a:fillRect/>
            </a:stretch>
          </p:blipFill>
          <p:spPr>
            <a:xfrm>
              <a:off x="5029200" y="1795963"/>
              <a:ext cx="3808622" cy="3135670"/>
            </a:xfrm>
            <a:prstGeom prst="rect">
              <a:avLst/>
            </a:prstGeom>
          </p:spPr>
        </p:pic>
        <p:graphicFrame>
          <p:nvGraphicFramePr>
            <p:cNvPr id="27" name="Object 26"/>
            <p:cNvGraphicFramePr>
              <a:graphicFrameLocks noChangeAspect="1"/>
            </p:cNvGraphicFramePr>
            <p:nvPr>
              <p:extLst>
                <p:ext uri="{D42A27DB-BD31-4B8C-83A1-F6EECF244321}">
                  <p14:modId xmlns:p14="http://schemas.microsoft.com/office/powerpoint/2010/main" val="3791437509"/>
                </p:ext>
              </p:extLst>
            </p:nvPr>
          </p:nvGraphicFramePr>
          <p:xfrm>
            <a:off x="5257850" y="1973869"/>
            <a:ext cx="3579972" cy="2977865"/>
          </p:xfrm>
          <a:graphic>
            <a:graphicData uri="http://schemas.openxmlformats.org/presentationml/2006/ole">
              <mc:AlternateContent xmlns:mc="http://schemas.openxmlformats.org/markup-compatibility/2006">
                <mc:Choice xmlns:v="urn:schemas-microsoft-com:vml" Requires="v">
                  <p:oleObj spid="_x0000_s24935" name="Worksheet" r:id="rId8" imgW="3817514" imgH="3139550" progId="Excel.Sheet.12">
                    <p:embed/>
                  </p:oleObj>
                </mc:Choice>
                <mc:Fallback>
                  <p:oleObj name="Worksheet" r:id="rId8" imgW="3817514" imgH="3139550" progId="Excel.Sheet.12">
                    <p:embed/>
                    <p:pic>
                      <p:nvPicPr>
                        <p:cNvPr id="9" name="Object 8"/>
                        <p:cNvPicPr/>
                        <p:nvPr/>
                      </p:nvPicPr>
                      <p:blipFill>
                        <a:blip r:embed="rId9"/>
                        <a:stretch>
                          <a:fillRect/>
                        </a:stretch>
                      </p:blipFill>
                      <p:spPr>
                        <a:xfrm>
                          <a:off x="5257850" y="1973869"/>
                          <a:ext cx="3579972" cy="2977865"/>
                        </a:xfrm>
                        <a:prstGeom prst="rect">
                          <a:avLst/>
                        </a:prstGeom>
                      </p:spPr>
                    </p:pic>
                  </p:oleObj>
                </mc:Fallback>
              </mc:AlternateContent>
            </a:graphicData>
          </a:graphic>
        </p:graphicFrame>
      </p:grpSp>
      <p:grpSp>
        <p:nvGrpSpPr>
          <p:cNvPr id="34" name="Group 33"/>
          <p:cNvGrpSpPr/>
          <p:nvPr/>
        </p:nvGrpSpPr>
        <p:grpSpPr>
          <a:xfrm>
            <a:off x="75247" y="5457120"/>
            <a:ext cx="8993505" cy="918256"/>
            <a:chOff x="57113" y="5466702"/>
            <a:chExt cx="8993505" cy="918256"/>
          </a:xfrm>
        </p:grpSpPr>
        <p:pic>
          <p:nvPicPr>
            <p:cNvPr id="31" name="Picture 30"/>
            <p:cNvPicPr>
              <a:picLocks noChangeAspect="1"/>
            </p:cNvPicPr>
            <p:nvPr/>
          </p:nvPicPr>
          <p:blipFill>
            <a:blip r:embed="rId10"/>
            <a:stretch>
              <a:fillRect/>
            </a:stretch>
          </p:blipFill>
          <p:spPr>
            <a:xfrm>
              <a:off x="57113" y="5466702"/>
              <a:ext cx="8993505" cy="918256"/>
            </a:xfrm>
            <a:prstGeom prst="rect">
              <a:avLst/>
            </a:prstGeom>
          </p:spPr>
        </p:pic>
        <p:sp>
          <p:nvSpPr>
            <p:cNvPr id="33" name="Rectangle 32"/>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32" name="Object 31"/>
            <p:cNvGraphicFramePr>
              <a:graphicFrameLocks noChangeAspect="1"/>
            </p:cNvGraphicFramePr>
            <p:nvPr>
              <p:extLst>
                <p:ext uri="{D42A27DB-BD31-4B8C-83A1-F6EECF244321}">
                  <p14:modId xmlns:p14="http://schemas.microsoft.com/office/powerpoint/2010/main" val="1638055215"/>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24936" name="Worksheet" r:id="rId11" imgW="9852554" imgH="738967" progId="Excel.Sheet.12">
                    <p:embed/>
                  </p:oleObj>
                </mc:Choice>
                <mc:Fallback>
                  <p:oleObj name="Worksheet" r:id="rId11" imgW="9852554" imgH="738967" progId="Excel.Sheet.12">
                    <p:embed/>
                    <p:pic>
                      <p:nvPicPr>
                        <p:cNvPr id="0" name=""/>
                        <p:cNvPicPr/>
                        <p:nvPr/>
                      </p:nvPicPr>
                      <p:blipFill>
                        <a:blip r:embed="rId12"/>
                        <a:stretch>
                          <a:fillRect/>
                        </a:stretch>
                      </p:blipFill>
                      <p:spPr>
                        <a:xfrm>
                          <a:off x="296598" y="5715000"/>
                          <a:ext cx="8753068" cy="622300"/>
                        </a:xfrm>
                        <a:prstGeom prst="rect">
                          <a:avLst/>
                        </a:prstGeom>
                      </p:spPr>
                    </p:pic>
                  </p:oleObj>
                </mc:Fallback>
              </mc:AlternateContent>
            </a:graphicData>
          </a:graphic>
        </p:graphicFrame>
      </p:grpSp>
    </p:spTree>
    <p:extLst>
      <p:ext uri="{BB962C8B-B14F-4D97-AF65-F5344CB8AC3E}">
        <p14:creationId xmlns:p14="http://schemas.microsoft.com/office/powerpoint/2010/main" val="96710489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dissolve">
                                      <p:cBhvr>
                                        <p:cTn id="7" dur="500"/>
                                        <p:tgtEl>
                                          <p:spTgt spid="2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34"/>
                                        </p:tgtEl>
                                        <p:attrNameLst>
                                          <p:attrName>style.visibility</p:attrName>
                                        </p:attrNameLst>
                                      </p:cBhvr>
                                      <p:to>
                                        <p:strVal val="visible"/>
                                      </p:to>
                                    </p:set>
                                    <p:animEffect transition="in" filter="dissolve">
                                      <p:cBhvr>
                                        <p:cTn id="1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533400"/>
          </a:xfrm>
        </p:spPr>
        <p:txBody>
          <a:bodyPr/>
          <a:lstStyle/>
          <a:p>
            <a:pPr marL="233363" indent="-233363">
              <a:buNone/>
            </a:pPr>
            <a:r>
              <a:rPr lang="en-US" dirty="0"/>
              <a:t>1. Draw the total revenue curve using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2</a:t>
            </a:r>
          </a:p>
        </p:txBody>
      </p:sp>
      <p:sp>
        <p:nvSpPr>
          <p:cNvPr id="4" name="Content Placeholder 1"/>
          <p:cNvSpPr txBox="1">
            <a:spLocks/>
          </p:cNvSpPr>
          <p:nvPr/>
        </p:nvSpPr>
        <p:spPr bwMode="auto">
          <a:xfrm>
            <a:off x="228600" y="1447800"/>
            <a:ext cx="5291679" cy="47592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pic>
        <p:nvPicPr>
          <p:cNvPr id="5" name="Picture 4"/>
          <p:cNvPicPr>
            <a:picLocks noChangeAspect="1"/>
          </p:cNvPicPr>
          <p:nvPr/>
        </p:nvPicPr>
        <p:blipFill>
          <a:blip r:embed="rId4"/>
          <a:stretch>
            <a:fillRect/>
          </a:stretch>
        </p:blipFill>
        <p:spPr>
          <a:xfrm>
            <a:off x="152400" y="2438400"/>
            <a:ext cx="4743450" cy="1562100"/>
          </a:xfrm>
          <a:prstGeom prst="rect">
            <a:avLst/>
          </a:prstGeom>
        </p:spPr>
      </p:pic>
      <p:sp>
        <p:nvSpPr>
          <p:cNvPr id="6" name="Rectangle 5"/>
          <p:cNvSpPr/>
          <p:nvPr/>
        </p:nvSpPr>
        <p:spPr bwMode="auto">
          <a:xfrm>
            <a:off x="1219200" y="2514600"/>
            <a:ext cx="912540" cy="14859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7" name="Rectangle 6"/>
          <p:cNvSpPr/>
          <p:nvPr/>
        </p:nvSpPr>
        <p:spPr bwMode="auto">
          <a:xfrm>
            <a:off x="4176132" y="2483934"/>
            <a:ext cx="1081668" cy="163086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0" name="Object 9"/>
          <p:cNvGraphicFramePr>
            <a:graphicFrameLocks noChangeAspect="1"/>
          </p:cNvGraphicFramePr>
          <p:nvPr/>
        </p:nvGraphicFramePr>
        <p:xfrm>
          <a:off x="4365045" y="1992086"/>
          <a:ext cx="4554537" cy="3136900"/>
        </p:xfrm>
        <a:graphic>
          <a:graphicData uri="http://schemas.openxmlformats.org/presentationml/2006/ole">
            <mc:AlternateContent xmlns:mc="http://schemas.openxmlformats.org/markup-compatibility/2006">
              <mc:Choice xmlns:v="urn:schemas-microsoft-com:vml" Requires="v">
                <p:oleObj spid="_x0000_s85041" name="Worksheet" r:id="rId5" imgW="4555130" imgH="3136490" progId="Excel.Sheet.12">
                  <p:link updateAutomatic="1"/>
                </p:oleObj>
              </mc:Choice>
              <mc:Fallback>
                <p:oleObj name="Worksheet" r:id="rId5" imgW="4555130" imgH="3136490" progId="Excel.Sheet.12">
                  <p:link updateAutomatic="1"/>
                  <p:pic>
                    <p:nvPicPr>
                      <p:cNvPr id="10" name="Object 9"/>
                      <p:cNvPicPr/>
                      <p:nvPr/>
                    </p:nvPicPr>
                    <p:blipFill>
                      <a:blip r:embed="rId6"/>
                      <a:stretch>
                        <a:fillRect/>
                      </a:stretch>
                    </p:blipFill>
                    <p:spPr>
                      <a:xfrm>
                        <a:off x="4365045" y="1992086"/>
                        <a:ext cx="4554537" cy="3136900"/>
                      </a:xfrm>
                      <a:prstGeom prst="rect">
                        <a:avLst/>
                      </a:prstGeom>
                    </p:spPr>
                  </p:pic>
                </p:oleObj>
              </mc:Fallback>
            </mc:AlternateContent>
          </a:graphicData>
        </a:graphic>
      </p:graphicFrame>
      <p:grpSp>
        <p:nvGrpSpPr>
          <p:cNvPr id="12" name="Group 11"/>
          <p:cNvGrpSpPr/>
          <p:nvPr/>
        </p:nvGrpSpPr>
        <p:grpSpPr>
          <a:xfrm>
            <a:off x="2168436" y="2524590"/>
            <a:ext cx="1913709" cy="863046"/>
            <a:chOff x="2168436" y="2524590"/>
            <a:chExt cx="1913709" cy="863046"/>
          </a:xfrm>
        </p:grpSpPr>
        <p:pic>
          <p:nvPicPr>
            <p:cNvPr id="8" name="Picture 7"/>
            <p:cNvPicPr>
              <a:picLocks noChangeAspect="1"/>
            </p:cNvPicPr>
            <p:nvPr/>
          </p:nvPicPr>
          <p:blipFill>
            <a:blip r:embed="rId7"/>
            <a:stretch>
              <a:fillRect/>
            </a:stretch>
          </p:blipFill>
          <p:spPr>
            <a:xfrm>
              <a:off x="2701058" y="2524590"/>
              <a:ext cx="346761" cy="218610"/>
            </a:xfrm>
            <a:prstGeom prst="rect">
              <a:avLst/>
            </a:prstGeom>
          </p:spPr>
        </p:pic>
        <p:pic>
          <p:nvPicPr>
            <p:cNvPr id="9" name="Picture 8"/>
            <p:cNvPicPr>
              <a:picLocks noChangeAspect="1"/>
            </p:cNvPicPr>
            <p:nvPr/>
          </p:nvPicPr>
          <p:blipFill>
            <a:blip r:embed="rId8"/>
            <a:stretch>
              <a:fillRect/>
            </a:stretch>
          </p:blipFill>
          <p:spPr>
            <a:xfrm>
              <a:off x="3751220" y="2552509"/>
              <a:ext cx="156020" cy="190691"/>
            </a:xfrm>
            <a:prstGeom prst="rect">
              <a:avLst/>
            </a:prstGeom>
          </p:spPr>
        </p:pic>
        <p:sp>
          <p:nvSpPr>
            <p:cNvPr id="11" name="Rectangle 10"/>
            <p:cNvSpPr/>
            <p:nvPr/>
          </p:nvSpPr>
          <p:spPr bwMode="auto">
            <a:xfrm>
              <a:off x="2168436" y="3159036"/>
              <a:ext cx="1913709" cy="2286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pSp>
    </p:spTree>
    <p:extLst>
      <p:ext uri="{BB962C8B-B14F-4D97-AF65-F5344CB8AC3E}">
        <p14:creationId xmlns:p14="http://schemas.microsoft.com/office/powerpoint/2010/main" val="98757689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dissolve">
                                      <p:cBhvr>
                                        <p:cTn id="20" dur="500"/>
                                        <p:tgtEl>
                                          <p:spTgt spid="12"/>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nodeType="clickEffect">
                                  <p:stCondLst>
                                    <p:cond delay="0"/>
                                  </p:stCondLst>
                                  <p:childTnLst>
                                    <p:set>
                                      <p:cBhvr>
                                        <p:cTn id="24" dur="1" fill="hold">
                                          <p:stCondLst>
                                            <p:cond delay="0"/>
                                          </p:stCondLst>
                                        </p:cTn>
                                        <p:tgtEl>
                                          <p:spTgt spid="10"/>
                                        </p:tgtEl>
                                        <p:attrNameLst>
                                          <p:attrName>style.visibility</p:attrName>
                                        </p:attrNameLst>
                                      </p:cBhvr>
                                      <p:to>
                                        <p:strVal val="visible"/>
                                      </p:to>
                                    </p:set>
                                    <p:animEffect transition="in" filter="dissolve">
                                      <p:cBhvr>
                                        <p:cTn id="25"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8"/>
            <a:ext cx="9144001" cy="854021"/>
          </a:xfrm>
        </p:spPr>
        <p:txBody>
          <a:bodyPr/>
          <a:lstStyle/>
          <a:p>
            <a:pPr marL="0" indent="0">
              <a:buNone/>
            </a:pPr>
            <a:r>
              <a:rPr lang="en-US" dirty="0"/>
              <a:t>2. At around what quantity of sales is the revenue maximized?</a:t>
            </a:r>
          </a:p>
        </p:txBody>
      </p:sp>
      <p:graphicFrame>
        <p:nvGraphicFramePr>
          <p:cNvPr id="10" name="Object 9"/>
          <p:cNvGraphicFramePr>
            <a:graphicFrameLocks noChangeAspect="1"/>
          </p:cNvGraphicFramePr>
          <p:nvPr>
            <p:extLst>
              <p:ext uri="{D42A27DB-BD31-4B8C-83A1-F6EECF244321}">
                <p14:modId xmlns:p14="http://schemas.microsoft.com/office/powerpoint/2010/main" val="2581410986"/>
              </p:ext>
            </p:extLst>
          </p:nvPr>
        </p:nvGraphicFramePr>
        <p:xfrm>
          <a:off x="76200" y="5861438"/>
          <a:ext cx="5336391" cy="526692"/>
        </p:xfrm>
        <a:graphic>
          <a:graphicData uri="http://schemas.openxmlformats.org/presentationml/2006/ole">
            <mc:AlternateContent xmlns:mc="http://schemas.openxmlformats.org/markup-compatibility/2006">
              <mc:Choice xmlns:v="urn:schemas-microsoft-com:vml" Requires="v">
                <p:oleObj spid="_x0000_s41148" name="Worksheet" r:id="rId4" imgW="3779662" imgH="373301" progId="Excel.Sheet.12">
                  <p:embed/>
                </p:oleObj>
              </mc:Choice>
              <mc:Fallback>
                <p:oleObj name="Worksheet" r:id="rId4" imgW="3779662" imgH="373301" progId="Excel.Sheet.12">
                  <p:embed/>
                  <p:pic>
                    <p:nvPicPr>
                      <p:cNvPr id="0" name=""/>
                      <p:cNvPicPr/>
                      <p:nvPr/>
                    </p:nvPicPr>
                    <p:blipFill>
                      <a:blip r:embed="rId5"/>
                      <a:stretch>
                        <a:fillRect/>
                      </a:stretch>
                    </p:blipFill>
                    <p:spPr>
                      <a:xfrm>
                        <a:off x="76200" y="5861438"/>
                        <a:ext cx="5336391" cy="526692"/>
                      </a:xfrm>
                      <a:prstGeom prst="rect">
                        <a:avLst/>
                      </a:prstGeom>
                    </p:spPr>
                  </p:pic>
                </p:oleObj>
              </mc:Fallback>
            </mc:AlternateContent>
          </a:graphicData>
        </a:graphic>
      </p:graphicFrame>
      <p:grpSp>
        <p:nvGrpSpPr>
          <p:cNvPr id="7" name="Group 6"/>
          <p:cNvGrpSpPr/>
          <p:nvPr/>
        </p:nvGrpSpPr>
        <p:grpSpPr>
          <a:xfrm>
            <a:off x="94488" y="1766027"/>
            <a:ext cx="8993505" cy="918256"/>
            <a:chOff x="57113" y="5466702"/>
            <a:chExt cx="8993505" cy="918256"/>
          </a:xfrm>
        </p:grpSpPr>
        <p:pic>
          <p:nvPicPr>
            <p:cNvPr id="8" name="Picture 7"/>
            <p:cNvPicPr>
              <a:picLocks noChangeAspect="1"/>
            </p:cNvPicPr>
            <p:nvPr/>
          </p:nvPicPr>
          <p:blipFill>
            <a:blip r:embed="rId6"/>
            <a:stretch>
              <a:fillRect/>
            </a:stretch>
          </p:blipFill>
          <p:spPr>
            <a:xfrm>
              <a:off x="57113" y="5466702"/>
              <a:ext cx="8993505" cy="918256"/>
            </a:xfrm>
            <a:prstGeom prst="rect">
              <a:avLst/>
            </a:prstGeom>
          </p:spPr>
        </p:pic>
        <p:sp>
          <p:nvSpPr>
            <p:cNvPr id="11" name="Rectangle 10"/>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2" name="Object 11"/>
            <p:cNvGraphicFramePr>
              <a:graphicFrameLocks noChangeAspect="1"/>
            </p:cNvGraphicFramePr>
            <p:nvPr>
              <p:extLst>
                <p:ext uri="{D42A27DB-BD31-4B8C-83A1-F6EECF244321}">
                  <p14:modId xmlns:p14="http://schemas.microsoft.com/office/powerpoint/2010/main" val="885643644"/>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41149" name="Worksheet" r:id="rId7" imgW="9852554" imgH="738967" progId="Excel.Sheet.12">
                    <p:embed/>
                  </p:oleObj>
                </mc:Choice>
                <mc:Fallback>
                  <p:oleObj name="Worksheet" r:id="rId7" imgW="9852554" imgH="738967" progId="Excel.Sheet.12">
                    <p:embed/>
                    <p:pic>
                      <p:nvPicPr>
                        <p:cNvPr id="32" name="Object 31"/>
                        <p:cNvPicPr/>
                        <p:nvPr/>
                      </p:nvPicPr>
                      <p:blipFill>
                        <a:blip r:embed="rId8"/>
                        <a:stretch>
                          <a:fillRect/>
                        </a:stretch>
                      </p:blipFill>
                      <p:spPr>
                        <a:xfrm>
                          <a:off x="296598" y="5715000"/>
                          <a:ext cx="8753068" cy="622300"/>
                        </a:xfrm>
                        <a:prstGeom prst="rect">
                          <a:avLst/>
                        </a:prstGeom>
                      </p:spPr>
                    </p:pic>
                  </p:oleObj>
                </mc:Fallback>
              </mc:AlternateContent>
            </a:graphicData>
          </a:graphic>
        </p:graphicFrame>
      </p:grpSp>
      <p:pic>
        <p:nvPicPr>
          <p:cNvPr id="9" name="Picture 8"/>
          <p:cNvPicPr>
            <a:picLocks noChangeAspect="1"/>
          </p:cNvPicPr>
          <p:nvPr/>
        </p:nvPicPr>
        <p:blipFill>
          <a:blip r:embed="rId9"/>
          <a:stretch>
            <a:fillRect/>
          </a:stretch>
        </p:blipFill>
        <p:spPr>
          <a:xfrm>
            <a:off x="4219575" y="2348237"/>
            <a:ext cx="4772025" cy="3476625"/>
          </a:xfrm>
          <a:prstGeom prst="rect">
            <a:avLst/>
          </a:prstGeom>
        </p:spPr>
      </p:pic>
    </p:spTree>
    <p:extLst>
      <p:ext uri="{BB962C8B-B14F-4D97-AF65-F5344CB8AC3E}">
        <p14:creationId xmlns:p14="http://schemas.microsoft.com/office/powerpoint/2010/main" val="11155139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9"/>
                                        </p:tgtEl>
                                        <p:attrNameLst>
                                          <p:attrName>style.visibility</p:attrName>
                                        </p:attrNameLst>
                                      </p:cBhvr>
                                      <p:to>
                                        <p:strVal val="visible"/>
                                      </p:to>
                                    </p:set>
                                    <p:animEffect transition="in" filter="dissolve">
                                      <p:cBhvr>
                                        <p:cTn id="12" dur="500"/>
                                        <p:tgtEl>
                                          <p:spTgt spid="9"/>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17107" y="878479"/>
            <a:ext cx="9144001" cy="547044"/>
          </a:xfrm>
        </p:spPr>
        <p:txBody>
          <a:bodyPr/>
          <a:lstStyle/>
          <a:p>
            <a:pPr marL="0" indent="0">
              <a:buNone/>
            </a:pPr>
            <a:r>
              <a:rPr lang="en-US" dirty="0"/>
              <a:t>3. At around what volume of sales is total profit maximized? </a:t>
            </a:r>
          </a:p>
          <a:p>
            <a:pPr marL="0" indent="0">
              <a:buNone/>
            </a:pPr>
            <a:r>
              <a:rPr lang="en-US" dirty="0"/>
              <a:t> </a:t>
            </a:r>
          </a:p>
        </p:txBody>
      </p:sp>
      <p:pic>
        <p:nvPicPr>
          <p:cNvPr id="16" name="Picture 15"/>
          <p:cNvPicPr>
            <a:picLocks noChangeAspect="1"/>
          </p:cNvPicPr>
          <p:nvPr/>
        </p:nvPicPr>
        <p:blipFill>
          <a:blip r:embed="rId4"/>
          <a:stretch>
            <a:fillRect/>
          </a:stretch>
        </p:blipFill>
        <p:spPr>
          <a:xfrm>
            <a:off x="1886712" y="1812918"/>
            <a:ext cx="526160" cy="177426"/>
          </a:xfrm>
          <a:prstGeom prst="rect">
            <a:avLst/>
          </a:prstGeom>
        </p:spPr>
      </p:pic>
      <p:graphicFrame>
        <p:nvGraphicFramePr>
          <p:cNvPr id="25" name="Object 24"/>
          <p:cNvGraphicFramePr>
            <a:graphicFrameLocks noChangeAspect="1"/>
          </p:cNvGraphicFramePr>
          <p:nvPr>
            <p:extLst>
              <p:ext uri="{D42A27DB-BD31-4B8C-83A1-F6EECF244321}">
                <p14:modId xmlns:p14="http://schemas.microsoft.com/office/powerpoint/2010/main" val="890541935"/>
              </p:ext>
            </p:extLst>
          </p:nvPr>
        </p:nvGraphicFramePr>
        <p:xfrm>
          <a:off x="532538" y="5485626"/>
          <a:ext cx="7917381" cy="781431"/>
        </p:xfrm>
        <a:graphic>
          <a:graphicData uri="http://schemas.openxmlformats.org/presentationml/2006/ole">
            <mc:AlternateContent xmlns:mc="http://schemas.openxmlformats.org/markup-compatibility/2006">
              <mc:Choice xmlns:v="urn:schemas-microsoft-com:vml" Requires="v">
                <p:oleObj spid="_x0000_s39103" name="Worksheet" r:id="rId5" imgW="3779662" imgH="373301" progId="Excel.Sheet.12">
                  <p:embed/>
                </p:oleObj>
              </mc:Choice>
              <mc:Fallback>
                <p:oleObj name="Worksheet" r:id="rId5" imgW="3779662" imgH="373301" progId="Excel.Sheet.12">
                  <p:embed/>
                  <p:pic>
                    <p:nvPicPr>
                      <p:cNvPr id="0" name=""/>
                      <p:cNvPicPr/>
                      <p:nvPr/>
                    </p:nvPicPr>
                    <p:blipFill>
                      <a:blip r:embed="rId6"/>
                      <a:stretch>
                        <a:fillRect/>
                      </a:stretch>
                    </p:blipFill>
                    <p:spPr>
                      <a:xfrm>
                        <a:off x="532538" y="5485626"/>
                        <a:ext cx="7917381" cy="781431"/>
                      </a:xfrm>
                      <a:prstGeom prst="rect">
                        <a:avLst/>
                      </a:prstGeom>
                    </p:spPr>
                  </p:pic>
                </p:oleObj>
              </mc:Fallback>
            </mc:AlternateContent>
          </a:graphicData>
        </a:graphic>
      </p:graphicFrame>
      <p:grpSp>
        <p:nvGrpSpPr>
          <p:cNvPr id="8" name="Group 7"/>
          <p:cNvGrpSpPr/>
          <p:nvPr/>
        </p:nvGrpSpPr>
        <p:grpSpPr>
          <a:xfrm>
            <a:off x="94488" y="1371600"/>
            <a:ext cx="8993505" cy="918256"/>
            <a:chOff x="57113" y="5466702"/>
            <a:chExt cx="8993505" cy="918256"/>
          </a:xfrm>
        </p:grpSpPr>
        <p:pic>
          <p:nvPicPr>
            <p:cNvPr id="9" name="Picture 8"/>
            <p:cNvPicPr>
              <a:picLocks noChangeAspect="1"/>
            </p:cNvPicPr>
            <p:nvPr/>
          </p:nvPicPr>
          <p:blipFill>
            <a:blip r:embed="rId7"/>
            <a:stretch>
              <a:fillRect/>
            </a:stretch>
          </p:blipFill>
          <p:spPr>
            <a:xfrm>
              <a:off x="57113" y="5466702"/>
              <a:ext cx="8993505" cy="918256"/>
            </a:xfrm>
            <a:prstGeom prst="rect">
              <a:avLst/>
            </a:prstGeom>
          </p:spPr>
        </p:pic>
        <p:sp>
          <p:nvSpPr>
            <p:cNvPr id="10" name="Rectangle 9"/>
            <p:cNvSpPr/>
            <p:nvPr/>
          </p:nvSpPr>
          <p:spPr bwMode="auto">
            <a:xfrm>
              <a:off x="257926" y="5715000"/>
              <a:ext cx="8792692" cy="669958"/>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graphicFrame>
          <p:nvGraphicFramePr>
            <p:cNvPr id="11" name="Object 10"/>
            <p:cNvGraphicFramePr>
              <a:graphicFrameLocks noChangeAspect="1"/>
            </p:cNvGraphicFramePr>
            <p:nvPr>
              <p:extLst>
                <p:ext uri="{D42A27DB-BD31-4B8C-83A1-F6EECF244321}">
                  <p14:modId xmlns:p14="http://schemas.microsoft.com/office/powerpoint/2010/main" val="3582792686"/>
                </p:ext>
              </p:extLst>
            </p:nvPr>
          </p:nvGraphicFramePr>
          <p:xfrm>
            <a:off x="296598" y="5715000"/>
            <a:ext cx="8753068" cy="622300"/>
          </p:xfrm>
          <a:graphic>
            <a:graphicData uri="http://schemas.openxmlformats.org/presentationml/2006/ole">
              <mc:AlternateContent xmlns:mc="http://schemas.openxmlformats.org/markup-compatibility/2006">
                <mc:Choice xmlns:v="urn:schemas-microsoft-com:vml" Requires="v">
                  <p:oleObj spid="_x0000_s39104" name="Worksheet" r:id="rId8" imgW="9852554" imgH="738967" progId="Excel.Sheet.12">
                    <p:embed/>
                  </p:oleObj>
                </mc:Choice>
                <mc:Fallback>
                  <p:oleObj name="Worksheet" r:id="rId8" imgW="9852554" imgH="738967" progId="Excel.Sheet.12">
                    <p:embed/>
                    <p:pic>
                      <p:nvPicPr>
                        <p:cNvPr id="12" name="Object 11"/>
                        <p:cNvPicPr/>
                        <p:nvPr/>
                      </p:nvPicPr>
                      <p:blipFill>
                        <a:blip r:embed="rId9"/>
                        <a:stretch>
                          <a:fillRect/>
                        </a:stretch>
                      </p:blipFill>
                      <p:spPr>
                        <a:xfrm>
                          <a:off x="296598" y="5715000"/>
                          <a:ext cx="8753068" cy="622300"/>
                        </a:xfrm>
                        <a:prstGeom prst="rect">
                          <a:avLst/>
                        </a:prstGeom>
                      </p:spPr>
                    </p:pic>
                  </p:oleObj>
                </mc:Fallback>
              </mc:AlternateContent>
            </a:graphicData>
          </a:graphic>
        </p:graphicFrame>
      </p:grpSp>
      <p:pic>
        <p:nvPicPr>
          <p:cNvPr id="24" name="Picture 23"/>
          <p:cNvPicPr>
            <a:picLocks noChangeAspect="1"/>
          </p:cNvPicPr>
          <p:nvPr/>
        </p:nvPicPr>
        <p:blipFill>
          <a:blip r:embed="rId10"/>
          <a:stretch>
            <a:fillRect/>
          </a:stretch>
        </p:blipFill>
        <p:spPr>
          <a:xfrm>
            <a:off x="4022980" y="1990344"/>
            <a:ext cx="4962525" cy="3324225"/>
          </a:xfrm>
          <a:prstGeom prst="rect">
            <a:avLst/>
          </a:prstGeom>
        </p:spPr>
      </p:pic>
    </p:spTree>
    <p:extLst>
      <p:ext uri="{BB962C8B-B14F-4D97-AF65-F5344CB8AC3E}">
        <p14:creationId xmlns:p14="http://schemas.microsoft.com/office/powerpoint/2010/main" val="401885936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8"/>
                                        </p:tgtEl>
                                        <p:attrNameLst>
                                          <p:attrName>style.visibility</p:attrName>
                                        </p:attrNameLst>
                                      </p:cBhvr>
                                      <p:to>
                                        <p:strVal val="visible"/>
                                      </p:to>
                                    </p:set>
                                    <p:animEffect transition="in" filter="dissolve">
                                      <p:cBhvr>
                                        <p:cTn id="12" dur="500"/>
                                        <p:tgtEl>
                                          <p:spTgt spid="8"/>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4"/>
                                        </p:tgtEl>
                                        <p:attrNameLst>
                                          <p:attrName>style.visibility</p:attrName>
                                        </p:attrNameLst>
                                      </p:cBhvr>
                                      <p:to>
                                        <p:strVal val="visible"/>
                                      </p:to>
                                    </p:set>
                                    <p:animEffect transition="in" filter="dissolve">
                                      <p:cBhvr>
                                        <p:cTn id="17" dur="500"/>
                                        <p:tgtEl>
                                          <p:spTgt spid="2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dissolve">
                                      <p:cBhvr>
                                        <p:cTn id="22"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4. At around what quantity of sales do you have the first break-even point (from loss to profit)?</a:t>
            </a:r>
          </a:p>
        </p:txBody>
      </p:sp>
      <p:pic>
        <p:nvPicPr>
          <p:cNvPr id="15" name="Picture 14"/>
          <p:cNvPicPr>
            <a:picLocks noChangeAspect="1"/>
          </p:cNvPicPr>
          <p:nvPr/>
        </p:nvPicPr>
        <p:blipFill>
          <a:blip r:embed="rId4"/>
          <a:stretch>
            <a:fillRect/>
          </a:stretch>
        </p:blipFill>
        <p:spPr>
          <a:xfrm>
            <a:off x="152400" y="1667307"/>
            <a:ext cx="3276600" cy="1967761"/>
          </a:xfrm>
          <a:prstGeom prst="rect">
            <a:avLst/>
          </a:prstGeom>
        </p:spPr>
      </p:pic>
      <p:pic>
        <p:nvPicPr>
          <p:cNvPr id="16" name="Picture 15"/>
          <p:cNvPicPr>
            <a:picLocks noChangeAspect="1"/>
          </p:cNvPicPr>
          <p:nvPr/>
        </p:nvPicPr>
        <p:blipFill>
          <a:blip r:embed="rId5"/>
          <a:stretch>
            <a:fillRect/>
          </a:stretch>
        </p:blipFill>
        <p:spPr>
          <a:xfrm>
            <a:off x="143256" y="3711320"/>
            <a:ext cx="3285744" cy="1978734"/>
          </a:xfrm>
          <a:prstGeom prst="rect">
            <a:avLst/>
          </a:prstGeom>
        </p:spPr>
      </p:pic>
      <p:pic>
        <p:nvPicPr>
          <p:cNvPr id="2" name="Picture 1"/>
          <p:cNvPicPr>
            <a:picLocks noChangeAspect="1"/>
          </p:cNvPicPr>
          <p:nvPr/>
        </p:nvPicPr>
        <p:blipFill>
          <a:blip r:embed="rId6"/>
          <a:stretch>
            <a:fillRect/>
          </a:stretch>
        </p:blipFill>
        <p:spPr>
          <a:xfrm>
            <a:off x="4648200" y="1314524"/>
            <a:ext cx="4038600" cy="2671689"/>
          </a:xfrm>
          <a:prstGeom prst="rect">
            <a:avLst/>
          </a:prstGeom>
        </p:spPr>
      </p:pic>
      <p:graphicFrame>
        <p:nvGraphicFramePr>
          <p:cNvPr id="4" name="Object 3"/>
          <p:cNvGraphicFramePr>
            <a:graphicFrameLocks noChangeAspect="1"/>
          </p:cNvGraphicFramePr>
          <p:nvPr>
            <p:extLst>
              <p:ext uri="{D42A27DB-BD31-4B8C-83A1-F6EECF244321}">
                <p14:modId xmlns:p14="http://schemas.microsoft.com/office/powerpoint/2010/main" val="723178120"/>
              </p:ext>
            </p:extLst>
          </p:nvPr>
        </p:nvGraphicFramePr>
        <p:xfrm>
          <a:off x="3657600" y="5867400"/>
          <a:ext cx="5323939" cy="525463"/>
        </p:xfrm>
        <a:graphic>
          <a:graphicData uri="http://schemas.openxmlformats.org/presentationml/2006/ole">
            <mc:AlternateContent xmlns:mc="http://schemas.openxmlformats.org/markup-compatibility/2006">
              <mc:Choice xmlns:v="urn:schemas-microsoft-com:vml" Requires="v">
                <p:oleObj spid="_x0000_s26766" name="Worksheet" r:id="rId7" imgW="3779662" imgH="373301" progId="Excel.Sheet.12">
                  <p:embed/>
                </p:oleObj>
              </mc:Choice>
              <mc:Fallback>
                <p:oleObj name="Worksheet" r:id="rId7" imgW="3779662" imgH="373301" progId="Excel.Sheet.12">
                  <p:embed/>
                  <p:pic>
                    <p:nvPicPr>
                      <p:cNvPr id="0" name=""/>
                      <p:cNvPicPr/>
                      <p:nvPr/>
                    </p:nvPicPr>
                    <p:blipFill>
                      <a:blip r:embed="rId8"/>
                      <a:stretch>
                        <a:fillRect/>
                      </a:stretch>
                    </p:blipFill>
                    <p:spPr>
                      <a:xfrm>
                        <a:off x="3657600" y="5867400"/>
                        <a:ext cx="5323939" cy="525463"/>
                      </a:xfrm>
                      <a:prstGeom prst="rect">
                        <a:avLst/>
                      </a:prstGeom>
                    </p:spPr>
                  </p:pic>
                </p:oleObj>
              </mc:Fallback>
            </mc:AlternateContent>
          </a:graphicData>
        </a:graphic>
      </p:graphicFrame>
    </p:spTree>
    <p:extLst>
      <p:ext uri="{BB962C8B-B14F-4D97-AF65-F5344CB8AC3E}">
        <p14:creationId xmlns:p14="http://schemas.microsoft.com/office/powerpoint/2010/main" val="33689246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dissolve">
                                      <p:cBhvr>
                                        <p:cTn id="7" dur="500"/>
                                        <p:tgtEl>
                                          <p:spTgt spid="1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6"/>
                                        </p:tgtEl>
                                        <p:attrNameLst>
                                          <p:attrName>style.visibility</p:attrName>
                                        </p:attrNameLst>
                                      </p:cBhvr>
                                      <p:to>
                                        <p:strVal val="visible"/>
                                      </p:to>
                                    </p:set>
                                    <p:animEffect transition="in" filter="dissolve">
                                      <p:cBhvr>
                                        <p:cTn id="12" dur="500"/>
                                        <p:tgtEl>
                                          <p:spTgt spid="16"/>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dissolve">
                                      <p:cBhvr>
                                        <p:cTn id="17" dur="500"/>
                                        <p:tgtEl>
                                          <p:spTgt spid="2"/>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4"/>
                                        </p:tgtEl>
                                        <p:attrNameLst>
                                          <p:attrName>style.visibility</p:attrName>
                                        </p:attrNameLst>
                                      </p:cBhvr>
                                      <p:to>
                                        <p:strVal val="visible"/>
                                      </p:to>
                                    </p:set>
                                    <p:animEffect transition="in" filter="dissolve">
                                      <p:cBhvr>
                                        <p:cTn id="2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7" name="Content Placeholder 3"/>
          <p:cNvSpPr txBox="1">
            <a:spLocks/>
          </p:cNvSpPr>
          <p:nvPr/>
        </p:nvSpPr>
        <p:spPr bwMode="auto">
          <a:xfrm>
            <a:off x="1" y="838200"/>
            <a:ext cx="9144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5. At around what quantity of sales do you have the first break-even point (from loss to profit)?</a:t>
            </a:r>
          </a:p>
        </p:txBody>
      </p:sp>
      <p:pic>
        <p:nvPicPr>
          <p:cNvPr id="16" name="Picture 15"/>
          <p:cNvPicPr>
            <a:picLocks noChangeAspect="1"/>
          </p:cNvPicPr>
          <p:nvPr/>
        </p:nvPicPr>
        <p:blipFill>
          <a:blip r:embed="rId3"/>
          <a:stretch>
            <a:fillRect/>
          </a:stretch>
        </p:blipFill>
        <p:spPr>
          <a:xfrm>
            <a:off x="64008" y="4038600"/>
            <a:ext cx="3876450" cy="2334467"/>
          </a:xfrm>
          <a:prstGeom prst="rect">
            <a:avLst/>
          </a:prstGeom>
        </p:spPr>
      </p:pic>
      <p:sp>
        <p:nvSpPr>
          <p:cNvPr id="8" name="Content Placeholder 3"/>
          <p:cNvSpPr txBox="1">
            <a:spLocks/>
          </p:cNvSpPr>
          <p:nvPr/>
        </p:nvSpPr>
        <p:spPr bwMode="auto">
          <a:xfrm>
            <a:off x="30480" y="1676400"/>
            <a:ext cx="9083041" cy="2286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The two BEPs are on the opposite sides of the Q* that leads to the maximal profit (TP*).</a:t>
            </a:r>
          </a:p>
          <a:p>
            <a:pPr marL="0" indent="0">
              <a:buNone/>
            </a:pPr>
            <a:r>
              <a:rPr lang="en-US" kern="0" dirty="0"/>
              <a:t>If our previous BEP &lt; Q* </a:t>
            </a:r>
            <a:r>
              <a:rPr lang="en-US" kern="0" dirty="0">
                <a:sym typeface="Wingdings" panose="05000000000000000000" pitchFamily="2" charset="2"/>
              </a:rPr>
              <a:t> </a:t>
            </a:r>
            <a:r>
              <a:rPr lang="en-US" kern="0" dirty="0"/>
              <a:t>Add BEP ≥Q*+1, otherwise BEP≤Q*-1</a:t>
            </a:r>
          </a:p>
          <a:p>
            <a:pPr marL="0" indent="0">
              <a:buNone/>
            </a:pPr>
            <a:r>
              <a:rPr lang="en-US" kern="0" dirty="0"/>
              <a:t>Our previous BEP  is 8.75, our Q* is 31.8 </a:t>
            </a:r>
            <a:r>
              <a:rPr lang="en-US" kern="0" dirty="0">
                <a:sym typeface="Wingdings" panose="05000000000000000000" pitchFamily="2" charset="2"/>
              </a:rPr>
              <a:t> </a:t>
            </a:r>
            <a:r>
              <a:rPr lang="en-US" kern="0" dirty="0"/>
              <a:t>BEP≤Q*</a:t>
            </a:r>
          </a:p>
          <a:p>
            <a:pPr marL="0" indent="0">
              <a:buNone/>
            </a:pPr>
            <a:r>
              <a:rPr lang="en-US" kern="0" dirty="0"/>
              <a:t>Add a constraint BEP≥33</a:t>
            </a:r>
          </a:p>
          <a:p>
            <a:pPr marL="0" indent="0">
              <a:buNone/>
            </a:pPr>
            <a:endParaRPr lang="en-US" kern="0" dirty="0"/>
          </a:p>
        </p:txBody>
      </p:sp>
    </p:spTree>
    <p:extLst>
      <p:ext uri="{BB962C8B-B14F-4D97-AF65-F5344CB8AC3E}">
        <p14:creationId xmlns:p14="http://schemas.microsoft.com/office/powerpoint/2010/main" val="144521628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8">
                                            <p:txEl>
                                              <p:pRg st="0" end="0"/>
                                            </p:txEl>
                                          </p:spTgt>
                                        </p:tgtEl>
                                        <p:attrNameLst>
                                          <p:attrName>style.visibility</p:attrName>
                                        </p:attrNameLst>
                                      </p:cBhvr>
                                      <p:to>
                                        <p:strVal val="visible"/>
                                      </p:to>
                                    </p:set>
                                    <p:animEffect transition="in" filter="dissolve">
                                      <p:cBhvr>
                                        <p:cTn id="7" dur="500"/>
                                        <p:tgtEl>
                                          <p:spTgt spid="8">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8">
                                            <p:txEl>
                                              <p:pRg st="1" end="1"/>
                                            </p:txEl>
                                          </p:spTgt>
                                        </p:tgtEl>
                                        <p:attrNameLst>
                                          <p:attrName>style.visibility</p:attrName>
                                        </p:attrNameLst>
                                      </p:cBhvr>
                                      <p:to>
                                        <p:strVal val="visible"/>
                                      </p:to>
                                    </p:set>
                                    <p:animEffect transition="in" filter="dissolve">
                                      <p:cBhvr>
                                        <p:cTn id="12" dur="500"/>
                                        <p:tgtEl>
                                          <p:spTgt spid="8">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8">
                                            <p:txEl>
                                              <p:pRg st="2" end="2"/>
                                            </p:txEl>
                                          </p:spTgt>
                                        </p:tgtEl>
                                        <p:attrNameLst>
                                          <p:attrName>style.visibility</p:attrName>
                                        </p:attrNameLst>
                                      </p:cBhvr>
                                      <p:to>
                                        <p:strVal val="visible"/>
                                      </p:to>
                                    </p:set>
                                    <p:animEffect transition="in" filter="dissolve">
                                      <p:cBhvr>
                                        <p:cTn id="17" dur="500"/>
                                        <p:tgtEl>
                                          <p:spTgt spid="8">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8">
                                            <p:txEl>
                                              <p:pRg st="3" end="3"/>
                                            </p:txEl>
                                          </p:spTgt>
                                        </p:tgtEl>
                                        <p:attrNameLst>
                                          <p:attrName>style.visibility</p:attrName>
                                        </p:attrNameLst>
                                      </p:cBhvr>
                                      <p:to>
                                        <p:strVal val="visible"/>
                                      </p:to>
                                    </p:set>
                                    <p:animEffect transition="in" filter="dissolve">
                                      <p:cBhvr>
                                        <p:cTn id="22" dur="500"/>
                                        <p:tgtEl>
                                          <p:spTgt spid="8">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build="p"/>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The Other BEP</a:t>
            </a:r>
          </a:p>
        </p:txBody>
      </p:sp>
      <p:pic>
        <p:nvPicPr>
          <p:cNvPr id="4" name="Picture 3"/>
          <p:cNvPicPr>
            <a:picLocks noChangeAspect="1"/>
          </p:cNvPicPr>
          <p:nvPr/>
        </p:nvPicPr>
        <p:blipFill>
          <a:blip r:embed="rId4"/>
          <a:stretch>
            <a:fillRect/>
          </a:stretch>
        </p:blipFill>
        <p:spPr>
          <a:xfrm>
            <a:off x="76200" y="914400"/>
            <a:ext cx="4453567" cy="2057399"/>
          </a:xfrm>
          <a:prstGeom prst="rect">
            <a:avLst/>
          </a:prstGeom>
        </p:spPr>
      </p:pic>
      <p:pic>
        <p:nvPicPr>
          <p:cNvPr id="5" name="Picture 4"/>
          <p:cNvPicPr>
            <a:picLocks noChangeAspect="1"/>
          </p:cNvPicPr>
          <p:nvPr/>
        </p:nvPicPr>
        <p:blipFill>
          <a:blip r:embed="rId5"/>
          <a:stretch>
            <a:fillRect/>
          </a:stretch>
        </p:blipFill>
        <p:spPr>
          <a:xfrm>
            <a:off x="3800856" y="3200400"/>
            <a:ext cx="5306568" cy="2484079"/>
          </a:xfrm>
          <a:prstGeom prst="rect">
            <a:avLst/>
          </a:prstGeom>
        </p:spPr>
      </p:pic>
      <p:graphicFrame>
        <p:nvGraphicFramePr>
          <p:cNvPr id="6" name="Object 5"/>
          <p:cNvGraphicFramePr>
            <a:graphicFrameLocks noChangeAspect="1"/>
          </p:cNvGraphicFramePr>
          <p:nvPr>
            <p:extLst>
              <p:ext uri="{D42A27DB-BD31-4B8C-83A1-F6EECF244321}">
                <p14:modId xmlns:p14="http://schemas.microsoft.com/office/powerpoint/2010/main" val="3775091970"/>
              </p:ext>
            </p:extLst>
          </p:nvPr>
        </p:nvGraphicFramePr>
        <p:xfrm>
          <a:off x="112777" y="5791200"/>
          <a:ext cx="6095989" cy="601663"/>
        </p:xfrm>
        <a:graphic>
          <a:graphicData uri="http://schemas.openxmlformats.org/presentationml/2006/ole">
            <mc:AlternateContent xmlns:mc="http://schemas.openxmlformats.org/markup-compatibility/2006">
              <mc:Choice xmlns:v="urn:schemas-microsoft-com:vml" Requires="v">
                <p:oleObj spid="_x0000_s43112" name="Worksheet" r:id="rId6" imgW="3779662" imgH="373301" progId="Excel.Sheet.12">
                  <p:embed/>
                </p:oleObj>
              </mc:Choice>
              <mc:Fallback>
                <p:oleObj name="Worksheet" r:id="rId6" imgW="3779662" imgH="373301" progId="Excel.Sheet.12">
                  <p:embed/>
                  <p:pic>
                    <p:nvPicPr>
                      <p:cNvPr id="0" name=""/>
                      <p:cNvPicPr/>
                      <p:nvPr/>
                    </p:nvPicPr>
                    <p:blipFill>
                      <a:blip r:embed="rId7"/>
                      <a:stretch>
                        <a:fillRect/>
                      </a:stretch>
                    </p:blipFill>
                    <p:spPr>
                      <a:xfrm>
                        <a:off x="112777" y="5791200"/>
                        <a:ext cx="6095989" cy="601663"/>
                      </a:xfrm>
                      <a:prstGeom prst="rect">
                        <a:avLst/>
                      </a:prstGeom>
                    </p:spPr>
                  </p:pic>
                </p:oleObj>
              </mc:Fallback>
            </mc:AlternateContent>
          </a:graphicData>
        </a:graphic>
      </p:graphicFrame>
    </p:spTree>
    <p:extLst>
      <p:ext uri="{BB962C8B-B14F-4D97-AF65-F5344CB8AC3E}">
        <p14:creationId xmlns:p14="http://schemas.microsoft.com/office/powerpoint/2010/main" val="38848183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6"/>
                                        </p:tgtEl>
                                        <p:attrNameLst>
                                          <p:attrName>style.visibility</p:attrName>
                                        </p:attrNameLst>
                                      </p:cBhvr>
                                      <p:to>
                                        <p:strVal val="visible"/>
                                      </p:to>
                                    </p:set>
                                    <p:animEffect transition="in" filter="dissolve">
                                      <p:cBhvr>
                                        <p:cTn id="12"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838200"/>
          </a:xfrm>
        </p:spPr>
        <p:txBody>
          <a:bodyPr/>
          <a:lstStyle/>
          <a:p>
            <a:pPr marL="460375" indent="-233363">
              <a:buNone/>
            </a:pPr>
            <a:r>
              <a:rPr lang="en-US" dirty="0"/>
              <a:t>Draw the Marginal revenue curve, along with the linear demand curve:</a:t>
            </a:r>
          </a:p>
          <a:p>
            <a:pPr marL="460375" indent="-233363">
              <a:buNone/>
            </a:pPr>
            <a:endParaRPr lang="en-US" dirty="0"/>
          </a:p>
          <a:p>
            <a:pPr marL="460375" indent="-233363">
              <a:buNone/>
            </a:pPr>
            <a:endParaRPr lang="en-US" dirty="0"/>
          </a:p>
        </p:txBody>
      </p:sp>
      <p:sp>
        <p:nvSpPr>
          <p:cNvPr id="3" name="Title 2"/>
          <p:cNvSpPr>
            <a:spLocks noGrp="1"/>
          </p:cNvSpPr>
          <p:nvPr>
            <p:ph type="title"/>
          </p:nvPr>
        </p:nvSpPr>
        <p:spPr/>
        <p:txBody>
          <a:bodyPr/>
          <a:lstStyle/>
          <a:p>
            <a:r>
              <a:rPr lang="en-US" dirty="0"/>
              <a:t>Problem 2- One Additional Part</a:t>
            </a:r>
          </a:p>
        </p:txBody>
      </p:sp>
      <p:pic>
        <p:nvPicPr>
          <p:cNvPr id="5" name="Picture 4"/>
          <p:cNvPicPr>
            <a:picLocks noChangeAspect="1"/>
          </p:cNvPicPr>
          <p:nvPr/>
        </p:nvPicPr>
        <p:blipFill>
          <a:blip r:embed="rId4"/>
          <a:stretch>
            <a:fillRect/>
          </a:stretch>
        </p:blipFill>
        <p:spPr>
          <a:xfrm>
            <a:off x="150540" y="3374027"/>
            <a:ext cx="4743450" cy="1562100"/>
          </a:xfrm>
          <a:prstGeom prst="rect">
            <a:avLst/>
          </a:prstGeom>
        </p:spPr>
      </p:pic>
      <p:grpSp>
        <p:nvGrpSpPr>
          <p:cNvPr id="14" name="Group 13"/>
          <p:cNvGrpSpPr/>
          <p:nvPr/>
        </p:nvGrpSpPr>
        <p:grpSpPr>
          <a:xfrm>
            <a:off x="2699198" y="3460217"/>
            <a:ext cx="2160874" cy="1133010"/>
            <a:chOff x="2701058" y="2524590"/>
            <a:chExt cx="2160874" cy="1133010"/>
          </a:xfrm>
        </p:grpSpPr>
        <p:sp>
          <p:nvSpPr>
            <p:cNvPr id="7" name="Rectangle 6"/>
            <p:cNvSpPr/>
            <p:nvPr/>
          </p:nvSpPr>
          <p:spPr bwMode="auto">
            <a:xfrm>
              <a:off x="4176132" y="2552510"/>
              <a:ext cx="685800" cy="110509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8" name="Picture 7"/>
            <p:cNvPicPr>
              <a:picLocks noChangeAspect="1"/>
            </p:cNvPicPr>
            <p:nvPr/>
          </p:nvPicPr>
          <p:blipFill>
            <a:blip r:embed="rId5"/>
            <a:stretch>
              <a:fillRect/>
            </a:stretch>
          </p:blipFill>
          <p:spPr>
            <a:xfrm>
              <a:off x="2701058" y="2524590"/>
              <a:ext cx="346761" cy="218610"/>
            </a:xfrm>
            <a:prstGeom prst="rect">
              <a:avLst/>
            </a:prstGeom>
          </p:spPr>
        </p:pic>
        <p:pic>
          <p:nvPicPr>
            <p:cNvPr id="9" name="Picture 8"/>
            <p:cNvPicPr>
              <a:picLocks noChangeAspect="1"/>
            </p:cNvPicPr>
            <p:nvPr/>
          </p:nvPicPr>
          <p:blipFill>
            <a:blip r:embed="rId6"/>
            <a:stretch>
              <a:fillRect/>
            </a:stretch>
          </p:blipFill>
          <p:spPr>
            <a:xfrm>
              <a:off x="3751220" y="2552509"/>
              <a:ext cx="156020" cy="190691"/>
            </a:xfrm>
            <a:prstGeom prst="rect">
              <a:avLst/>
            </a:prstGeom>
          </p:spPr>
        </p:pic>
        <p:sp>
          <p:nvSpPr>
            <p:cNvPr id="10" name="Rectangle 9"/>
            <p:cNvSpPr/>
            <p:nvPr/>
          </p:nvSpPr>
          <p:spPr bwMode="auto">
            <a:xfrm>
              <a:off x="3590109" y="3200400"/>
              <a:ext cx="512720" cy="17112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pic>
          <p:nvPicPr>
            <p:cNvPr id="11" name="Picture 10"/>
            <p:cNvPicPr>
              <a:picLocks noChangeAspect="1"/>
            </p:cNvPicPr>
            <p:nvPr/>
          </p:nvPicPr>
          <p:blipFill>
            <a:blip r:embed="rId7"/>
            <a:stretch>
              <a:fillRect/>
            </a:stretch>
          </p:blipFill>
          <p:spPr>
            <a:xfrm>
              <a:off x="4350510" y="2534708"/>
              <a:ext cx="260131" cy="206311"/>
            </a:xfrm>
            <a:prstGeom prst="rect">
              <a:avLst/>
            </a:prstGeom>
          </p:spPr>
        </p:pic>
      </p:grpSp>
      <p:sp>
        <p:nvSpPr>
          <p:cNvPr id="15" name="Content Placeholder 1"/>
          <p:cNvSpPr txBox="1">
            <a:spLocks/>
          </p:cNvSpPr>
          <p:nvPr/>
        </p:nvSpPr>
        <p:spPr bwMode="auto">
          <a:xfrm>
            <a:off x="150540" y="2705100"/>
            <a:ext cx="17526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MR=R</a:t>
            </a:r>
            <a:r>
              <a:rPr lang="en-US" kern="0" baseline="-25000" dirty="0"/>
              <a:t>t</a:t>
            </a:r>
            <a:r>
              <a:rPr lang="en-US" kern="0" dirty="0"/>
              <a:t>-R</a:t>
            </a:r>
            <a:r>
              <a:rPr lang="en-US" kern="0" baseline="-25000" dirty="0"/>
              <a:t>t-1</a:t>
            </a:r>
          </a:p>
        </p:txBody>
      </p:sp>
      <p:sp>
        <p:nvSpPr>
          <p:cNvPr id="16" name="Content Placeholder 1"/>
          <p:cNvSpPr txBox="1">
            <a:spLocks/>
          </p:cNvSpPr>
          <p:nvPr/>
        </p:nvSpPr>
        <p:spPr bwMode="auto">
          <a:xfrm>
            <a:off x="150540" y="1788523"/>
            <a:ext cx="2057400" cy="1085946"/>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P=175-2.5Q</a:t>
            </a:r>
          </a:p>
          <a:p>
            <a:pPr marL="460375" indent="-460375">
              <a:buNone/>
            </a:pPr>
            <a:r>
              <a:rPr lang="en-US" kern="0" dirty="0"/>
              <a:t>R=PQ</a:t>
            </a:r>
          </a:p>
        </p:txBody>
      </p:sp>
      <p:graphicFrame>
        <p:nvGraphicFramePr>
          <p:cNvPr id="17" name="Chart 16"/>
          <p:cNvGraphicFramePr>
            <a:graphicFrameLocks/>
          </p:cNvGraphicFramePr>
          <p:nvPr/>
        </p:nvGraphicFramePr>
        <p:xfrm>
          <a:off x="5450753" y="3886200"/>
          <a:ext cx="3447523" cy="2282592"/>
        </p:xfrm>
        <a:graphic>
          <a:graphicData uri="http://schemas.openxmlformats.org/drawingml/2006/chart">
            <c:chart xmlns:c="http://schemas.openxmlformats.org/drawingml/2006/chart" xmlns:r="http://schemas.openxmlformats.org/officeDocument/2006/relationships" r:id="rId8"/>
          </a:graphicData>
        </a:graphic>
      </p:graphicFrame>
      <p:graphicFrame>
        <p:nvGraphicFramePr>
          <p:cNvPr id="18" name="Object 17"/>
          <p:cNvGraphicFramePr>
            <a:graphicFrameLocks noChangeAspect="1"/>
          </p:cNvGraphicFramePr>
          <p:nvPr/>
        </p:nvGraphicFramePr>
        <p:xfrm>
          <a:off x="5450753" y="1339351"/>
          <a:ext cx="3324965" cy="2290042"/>
        </p:xfrm>
        <a:graphic>
          <a:graphicData uri="http://schemas.openxmlformats.org/presentationml/2006/ole">
            <mc:AlternateContent xmlns:mc="http://schemas.openxmlformats.org/markup-compatibility/2006">
              <mc:Choice xmlns:v="urn:schemas-microsoft-com:vml" Requires="v">
                <p:oleObj spid="_x0000_s66616" name="Worksheet" r:id="rId9" imgW="4555130" imgH="3136490" progId="Excel.Sheet.12">
                  <p:link updateAutomatic="1"/>
                </p:oleObj>
              </mc:Choice>
              <mc:Fallback>
                <p:oleObj name="Worksheet" r:id="rId9" imgW="4555130" imgH="3136490" progId="Excel.Sheet.12">
                  <p:link updateAutomatic="1"/>
                  <p:pic>
                    <p:nvPicPr>
                      <p:cNvPr id="18" name="Object 17"/>
                      <p:cNvPicPr/>
                      <p:nvPr/>
                    </p:nvPicPr>
                    <p:blipFill>
                      <a:blip r:embed="rId10"/>
                      <a:stretch>
                        <a:fillRect/>
                      </a:stretch>
                    </p:blipFill>
                    <p:spPr>
                      <a:xfrm>
                        <a:off x="5450753" y="1339351"/>
                        <a:ext cx="3324965" cy="2290042"/>
                      </a:xfrm>
                      <a:prstGeom prst="rect">
                        <a:avLst/>
                      </a:prstGeom>
                    </p:spPr>
                  </p:pic>
                </p:oleObj>
              </mc:Fallback>
            </mc:AlternateContent>
          </a:graphicData>
        </a:graphic>
      </p:graphicFrame>
      <p:sp>
        <p:nvSpPr>
          <p:cNvPr id="19" name="TextBox 18"/>
          <p:cNvSpPr txBox="1"/>
          <p:nvPr/>
        </p:nvSpPr>
        <p:spPr>
          <a:xfrm>
            <a:off x="18288" y="5943600"/>
            <a:ext cx="4171078" cy="369332"/>
          </a:xfrm>
          <a:prstGeom prst="rect">
            <a:avLst/>
          </a:prstGeom>
          <a:noFill/>
        </p:spPr>
        <p:txBody>
          <a:bodyPr wrap="none" rtlCol="0">
            <a:spAutoFit/>
          </a:bodyPr>
          <a:lstStyle/>
          <a:p>
            <a:r>
              <a:rPr lang="en-US" dirty="0">
                <a:hlinkClick r:id="rId11" action="ppaction://hlinksldjump"/>
              </a:rPr>
              <a:t>Three Other Examples If You Wish</a:t>
            </a:r>
            <a:endParaRPr lang="en-US" dirty="0"/>
          </a:p>
        </p:txBody>
      </p:sp>
    </p:spTree>
    <p:extLst>
      <p:ext uri="{BB962C8B-B14F-4D97-AF65-F5344CB8AC3E}">
        <p14:creationId xmlns:p14="http://schemas.microsoft.com/office/powerpoint/2010/main" val="12148256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dissolve">
                                      <p:cBhvr>
                                        <p:cTn id="7" dur="500"/>
                                        <p:tgtEl>
                                          <p:spTgt spid="18"/>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5">
                                            <p:txEl>
                                              <p:pRg st="0" end="0"/>
                                            </p:txEl>
                                          </p:spTgt>
                                        </p:tgtEl>
                                        <p:attrNameLst>
                                          <p:attrName>style.visibility</p:attrName>
                                        </p:attrNameLst>
                                      </p:cBhvr>
                                      <p:to>
                                        <p:strVal val="visible"/>
                                      </p:to>
                                    </p:set>
                                    <p:animEffect transition="in" filter="dissolve">
                                      <p:cBhvr>
                                        <p:cTn id="12" dur="500"/>
                                        <p:tgtEl>
                                          <p:spTgt spid="15">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dissolve">
                                      <p:cBhvr>
                                        <p:cTn id="17" dur="500"/>
                                        <p:tgtEl>
                                          <p:spTgt spid="5"/>
                                        </p:tgtEl>
                                      </p:cBhvr>
                                    </p:animEffect>
                                  </p:childTnLst>
                                </p:cTn>
                              </p:par>
                              <p:par>
                                <p:cTn id="18" presetID="9" presetClass="entr" presetSubtype="0" fill="hold" nodeType="withEffect">
                                  <p:stCondLst>
                                    <p:cond delay="0"/>
                                  </p:stCondLst>
                                  <p:childTnLst>
                                    <p:set>
                                      <p:cBhvr>
                                        <p:cTn id="19" dur="1" fill="hold">
                                          <p:stCondLst>
                                            <p:cond delay="0"/>
                                          </p:stCondLst>
                                        </p:cTn>
                                        <p:tgtEl>
                                          <p:spTgt spid="14"/>
                                        </p:tgtEl>
                                        <p:attrNameLst>
                                          <p:attrName>style.visibility</p:attrName>
                                        </p:attrNameLst>
                                      </p:cBhvr>
                                      <p:to>
                                        <p:strVal val="visible"/>
                                      </p:to>
                                    </p:set>
                                    <p:animEffect transition="in" filter="dissolve">
                                      <p:cBhvr>
                                        <p:cTn id="20" dur="500"/>
                                        <p:tgtEl>
                                          <p:spTgt spid="14"/>
                                        </p:tgtEl>
                                      </p:cBhvr>
                                    </p:animEffect>
                                  </p:childTnLst>
                                </p:cTn>
                              </p:par>
                            </p:childTnLst>
                          </p:cTn>
                        </p:par>
                      </p:childTnLst>
                    </p:cTn>
                  </p:par>
                  <p:par>
                    <p:cTn id="21" fill="hold">
                      <p:stCondLst>
                        <p:cond delay="indefinite"/>
                      </p:stCondLst>
                      <p:childTnLst>
                        <p:par>
                          <p:cTn id="22" fill="hold">
                            <p:stCondLst>
                              <p:cond delay="0"/>
                            </p:stCondLst>
                            <p:childTnLst>
                              <p:par>
                                <p:cTn id="23" presetID="9" presetClass="entr" presetSubtype="0" fill="hold" grpId="0" nodeType="click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dissolve">
                                      <p:cBhvr>
                                        <p:cTn id="25" dur="500"/>
                                        <p:tgtEl>
                                          <p:spTgt spid="17"/>
                                        </p:tgtEl>
                                      </p:cBhvr>
                                    </p:animEffect>
                                  </p:childTnLst>
                                </p:cTn>
                              </p:par>
                            </p:childTnLst>
                          </p:cTn>
                        </p:par>
                      </p:childTnLst>
                    </p:cTn>
                  </p:par>
                  <p:par>
                    <p:cTn id="26" fill="hold">
                      <p:stCondLst>
                        <p:cond delay="indefinite"/>
                      </p:stCondLst>
                      <p:childTnLst>
                        <p:par>
                          <p:cTn id="27" fill="hold">
                            <p:stCondLst>
                              <p:cond delay="0"/>
                            </p:stCondLst>
                            <p:childTnLst>
                              <p:par>
                                <p:cTn id="28" presetID="9" presetClass="entr" presetSubtype="0" fill="hold" grpId="0" nodeType="clickEffect">
                                  <p:stCondLst>
                                    <p:cond delay="0"/>
                                  </p:stCondLst>
                                  <p:childTnLst>
                                    <p:set>
                                      <p:cBhvr>
                                        <p:cTn id="29" dur="1" fill="hold">
                                          <p:stCondLst>
                                            <p:cond delay="0"/>
                                          </p:stCondLst>
                                        </p:cTn>
                                        <p:tgtEl>
                                          <p:spTgt spid="19"/>
                                        </p:tgtEl>
                                        <p:attrNameLst>
                                          <p:attrName>style.visibility</p:attrName>
                                        </p:attrNameLst>
                                      </p:cBhvr>
                                      <p:to>
                                        <p:strVal val="visible"/>
                                      </p:to>
                                    </p:set>
                                    <p:animEffect transition="in" filter="dissolve">
                                      <p:cBhvr>
                                        <p:cTn id="30"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build="p"/>
      <p:bldGraphic spid="17" grpId="0">
        <p:bldAsOne/>
      </p:bldGraphic>
      <p:bldP spid="19"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5638800"/>
          </a:xfrm>
        </p:spPr>
        <p:txBody>
          <a:bodyPr/>
          <a:lstStyle/>
          <a:p>
            <a:pPr marL="173038" indent="-173038">
              <a:buNone/>
            </a:pPr>
            <a:r>
              <a:rPr lang="en-US" sz="1900" dirty="0"/>
              <a:t>1. Given the daily linear demand curve of P=175-2.5 Q, define the Uniform Distribution associated to this linear demand curve. Define a, b, and f(x), where f(x) is the height of the U-Distribution.  </a:t>
            </a:r>
          </a:p>
          <a:p>
            <a:pPr marL="173038" indent="-173038">
              <a:buNone/>
            </a:pPr>
            <a:r>
              <a:rPr lang="en-US" sz="1900" dirty="0"/>
              <a:t>2. Compute the probability of sale if the price is set to $105.</a:t>
            </a:r>
          </a:p>
          <a:p>
            <a:pPr marL="173038" indent="-173038">
              <a:buNone/>
            </a:pPr>
            <a:r>
              <a:rPr lang="en-US" sz="1900" dirty="0"/>
              <a:t>3. Given the above price of $105, compute the expected (average) revenue from each visitor. </a:t>
            </a:r>
          </a:p>
          <a:p>
            <a:pPr marL="173038" indent="-173038">
              <a:buNone/>
            </a:pPr>
            <a:r>
              <a:rPr lang="en-US" sz="1900" dirty="0"/>
              <a:t>4. Given the linear demand curve, compute the maximum daily demand (total number of visitors per day). </a:t>
            </a:r>
          </a:p>
          <a:p>
            <a:pPr marL="173038" indent="-173038">
              <a:buNone/>
            </a:pPr>
            <a:r>
              <a:rPr lang="en-US" sz="1900" dirty="0"/>
              <a:t>5. Given the above price of 105 dollars and the maximum number of visitors per day, compute the expected number of units sold per day. </a:t>
            </a:r>
          </a:p>
          <a:p>
            <a:pPr marL="173038" indent="-173038">
              <a:buNone/>
            </a:pPr>
            <a:r>
              <a:rPr lang="en-US" sz="1900" dirty="0"/>
              <a:t>6. Given the above price of 105 dollars, compute the average daily total revenue. </a:t>
            </a:r>
          </a:p>
          <a:p>
            <a:pPr marL="173038" indent="-173038">
              <a:buNone/>
            </a:pPr>
            <a:r>
              <a:rPr lang="en-US" sz="1900" dirty="0"/>
              <a:t>6a.  On average 70(0.4) = 28 visitors will purchase our product at the price of $105 per unit.</a:t>
            </a:r>
          </a:p>
          <a:p>
            <a:pPr marL="173038" indent="-173038">
              <a:buNone/>
            </a:pPr>
            <a:r>
              <a:rPr lang="en-US" sz="1900" dirty="0"/>
              <a:t>6b. 70 visitors will purchase our product at the expected price of 0.4(105) = $42 per unit.   </a:t>
            </a:r>
          </a:p>
          <a:p>
            <a:pPr marL="173038" indent="-173038">
              <a:buNone/>
            </a:pPr>
            <a:r>
              <a:rPr lang="en-US" sz="1900" dirty="0"/>
              <a:t>7. Given the above price, compute the standard deviation of the number of units sold per day.</a:t>
            </a:r>
          </a:p>
        </p:txBody>
      </p:sp>
    </p:spTree>
    <p:extLst>
      <p:ext uri="{BB962C8B-B14F-4D97-AF65-F5344CB8AC3E}">
        <p14:creationId xmlns:p14="http://schemas.microsoft.com/office/powerpoint/2010/main" val="2924870016"/>
      </p:ext>
    </p:extLst>
  </p:cSld>
  <p:clrMapOvr>
    <a:masterClrMapping/>
  </p:clrMapOvr>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Problem 3. Lecture</a:t>
            </a:r>
          </a:p>
        </p:txBody>
      </p:sp>
      <p:pic>
        <p:nvPicPr>
          <p:cNvPr id="4" name="LuQlX4OBAqU"/>
          <p:cNvPicPr>
            <a:picLocks noRot="1" noChangeAspect="1"/>
          </p:cNvPicPr>
          <p:nvPr>
            <a:videoFile r:link="rId1"/>
          </p:nvPr>
        </p:nvPicPr>
        <p:blipFill>
          <a:blip r:embed="rId4"/>
          <a:stretch>
            <a:fillRect/>
          </a:stretch>
        </p:blipFill>
        <p:spPr>
          <a:xfrm>
            <a:off x="1" y="865632"/>
            <a:ext cx="9162965" cy="5154168"/>
          </a:xfrm>
          <a:prstGeom prst="rect">
            <a:avLst/>
          </a:prstGeom>
        </p:spPr>
      </p:pic>
      <p:pic>
        <p:nvPicPr>
          <p:cNvPr id="5" name="Picture 4"/>
          <p:cNvPicPr>
            <a:picLocks noChangeAspect="1"/>
          </p:cNvPicPr>
          <p:nvPr/>
        </p:nvPicPr>
        <p:blipFill>
          <a:blip r:embed="rId5"/>
          <a:stretch>
            <a:fillRect/>
          </a:stretch>
        </p:blipFill>
        <p:spPr>
          <a:xfrm>
            <a:off x="8229600" y="23950"/>
            <a:ext cx="866504" cy="726640"/>
          </a:xfrm>
          <a:prstGeom prst="rect">
            <a:avLst/>
          </a:prstGeom>
        </p:spPr>
      </p:pic>
      <p:sp>
        <p:nvSpPr>
          <p:cNvPr id="6" name="Rectangle 5"/>
          <p:cNvSpPr/>
          <p:nvPr/>
        </p:nvSpPr>
        <p:spPr>
          <a:xfrm>
            <a:off x="-76200" y="6047232"/>
            <a:ext cx="3851888" cy="646331"/>
          </a:xfrm>
          <a:prstGeom prst="rect">
            <a:avLst/>
          </a:prstGeom>
        </p:spPr>
        <p:txBody>
          <a:bodyPr wrap="none">
            <a:spAutoFit/>
          </a:bodyPr>
          <a:lstStyle/>
          <a:p>
            <a:r>
              <a:rPr lang="en-US" dirty="0">
                <a:hlinkClick r:id="rId6"/>
              </a:rPr>
              <a:t>https</a:t>
            </a:r>
            <a:r>
              <a:rPr lang="en-US">
                <a:hlinkClick r:id="rId6"/>
              </a:rPr>
              <a:t>://youtu.be/LuQlX4OBAqU</a:t>
            </a:r>
            <a:endParaRPr lang="en-US"/>
          </a:p>
          <a:p>
            <a:endParaRPr lang="en-US" dirty="0"/>
          </a:p>
        </p:txBody>
      </p:sp>
    </p:spTree>
    <p:extLst>
      <p:ext uri="{BB962C8B-B14F-4D97-AF65-F5344CB8AC3E}">
        <p14:creationId xmlns:p14="http://schemas.microsoft.com/office/powerpoint/2010/main" val="1999566651"/>
      </p:ext>
    </p:extLst>
  </p:cSld>
  <p:clrMapOvr>
    <a:masterClrMapping/>
  </p:clrMapOvr>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p:cNvSpPr/>
          <p:nvPr/>
        </p:nvSpPr>
        <p:spPr bwMode="auto">
          <a:xfrm>
            <a:off x="0" y="0"/>
            <a:ext cx="9144000" cy="68580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bg1"/>
              </a:solidFill>
              <a:effectLst/>
              <a:latin typeface="Verdana" pitchFamily="-112" charset="0"/>
            </a:endParaRPr>
          </a:p>
        </p:txBody>
      </p:sp>
      <p:sp>
        <p:nvSpPr>
          <p:cNvPr id="4" name="Title 3"/>
          <p:cNvSpPr>
            <a:spLocks noGrp="1"/>
          </p:cNvSpPr>
          <p:nvPr>
            <p:ph type="ctrTitle"/>
          </p:nvPr>
        </p:nvSpPr>
        <p:spPr>
          <a:xfrm>
            <a:off x="228600" y="228600"/>
            <a:ext cx="8686800" cy="6400800"/>
          </a:xfrm>
          <a:solidFill>
            <a:schemeClr val="bg1"/>
          </a:solidFill>
        </p:spPr>
        <p:txBody>
          <a:bodyPr/>
          <a:lstStyle/>
          <a:p>
            <a:r>
              <a:rPr lang="en-US" sz="4000" dirty="0">
                <a:solidFill>
                  <a:schemeClr val="tx1"/>
                </a:solidFill>
              </a:rPr>
              <a:t>Reviewing Some Basic Statistics, Economics, and Finance Concepts in an Operations Management Course</a:t>
            </a:r>
            <a:br>
              <a:rPr lang="en-US" sz="4000" dirty="0">
                <a:solidFill>
                  <a:schemeClr val="tx1"/>
                </a:solidFill>
              </a:rPr>
            </a:br>
            <a:r>
              <a:rPr lang="en-US" sz="4000" dirty="0">
                <a:solidFill>
                  <a:schemeClr val="tx1"/>
                </a:solidFill>
              </a:rPr>
              <a:t>Problem 1</a:t>
            </a:r>
            <a:br>
              <a:rPr lang="en-US" sz="4000" dirty="0">
                <a:solidFill>
                  <a:schemeClr val="tx1"/>
                </a:solidFill>
              </a:rPr>
            </a:br>
            <a:r>
              <a:rPr lang="en-US" sz="4000" dirty="0">
                <a:solidFill>
                  <a:schemeClr val="tx1"/>
                </a:solidFill>
              </a:rPr>
              <a:t>Problem 2</a:t>
            </a:r>
            <a:br>
              <a:rPr lang="en-US" sz="4000" dirty="0">
                <a:solidFill>
                  <a:schemeClr val="tx1"/>
                </a:solidFill>
              </a:rPr>
            </a:br>
            <a:endParaRPr lang="en-US" sz="4000" dirty="0">
              <a:solidFill>
                <a:schemeClr val="tx1"/>
              </a:solidFill>
            </a:endParaRPr>
          </a:p>
        </p:txBody>
      </p:sp>
    </p:spTree>
    <p:extLst>
      <p:ext uri="{BB962C8B-B14F-4D97-AF65-F5344CB8AC3E}">
        <p14:creationId xmlns:p14="http://schemas.microsoft.com/office/powerpoint/2010/main" val="97378917"/>
      </p:ext>
    </p:extLst>
  </p:cSld>
  <p:clrMapOvr>
    <a:masterClrMapping/>
  </p:clrMapOvr>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0" y="850392"/>
            <a:ext cx="9144002" cy="2831592"/>
          </a:xfrm>
        </p:spPr>
        <p:txBody>
          <a:bodyPr/>
          <a:lstStyle/>
          <a:p>
            <a:pPr marL="173038" indent="-173038">
              <a:buNone/>
            </a:pPr>
            <a:r>
              <a:rPr lang="en-US" dirty="0"/>
              <a:t>1. Given the daily linear demand curve of P=175-2.5 Q, define the Uniform Distribution associated to this linear demand curve. Define a, b, and f(x), where f(x) is the height of the U-Distribution.  </a:t>
            </a:r>
          </a:p>
          <a:p>
            <a:pPr marL="0" indent="0">
              <a:buNone/>
            </a:pPr>
            <a:r>
              <a:rPr lang="en-US" dirty="0"/>
              <a:t>If we set the price equal to $175, there will be no sale.</a:t>
            </a:r>
          </a:p>
          <a:p>
            <a:pPr marL="0" indent="0">
              <a:buNone/>
            </a:pPr>
            <a:r>
              <a:rPr lang="en-US" dirty="0"/>
              <a:t>If we set the price equal to 0, all the visitors will buy our product. the total sales is </a:t>
            </a:r>
          </a:p>
        </p:txBody>
      </p:sp>
      <p:sp>
        <p:nvSpPr>
          <p:cNvPr id="5" name="Content Placeholder 3"/>
          <p:cNvSpPr txBox="1">
            <a:spLocks/>
          </p:cNvSpPr>
          <p:nvPr/>
        </p:nvSpPr>
        <p:spPr bwMode="auto">
          <a:xfrm>
            <a:off x="0" y="5257800"/>
            <a:ext cx="9144002"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Even at the price of 0, sales is bounded up by 70 units. </a:t>
            </a:r>
          </a:p>
        </p:txBody>
      </p:sp>
      <p:sp>
        <p:nvSpPr>
          <p:cNvPr id="6" name="Content Placeholder 3"/>
          <p:cNvSpPr txBox="1">
            <a:spLocks/>
          </p:cNvSpPr>
          <p:nvPr/>
        </p:nvSpPr>
        <p:spPr bwMode="auto">
          <a:xfrm>
            <a:off x="76200" y="3694176"/>
            <a:ext cx="2590800" cy="1411224"/>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P= 175-2.5Q</a:t>
            </a:r>
          </a:p>
          <a:p>
            <a:pPr marL="0" indent="0">
              <a:buFont typeface="Wingdings" pitchFamily="2" charset="2"/>
              <a:buNone/>
            </a:pPr>
            <a:r>
              <a:rPr lang="en-US" kern="0" dirty="0"/>
              <a:t>0= 175-2.5Q</a:t>
            </a:r>
          </a:p>
          <a:p>
            <a:pPr marL="0" indent="0">
              <a:buFont typeface="Wingdings" pitchFamily="2" charset="2"/>
              <a:buNone/>
            </a:pPr>
            <a:r>
              <a:rPr lang="en-US" kern="0" dirty="0"/>
              <a:t>Q= 175/2.5 = 70 </a:t>
            </a:r>
          </a:p>
        </p:txBody>
      </p:sp>
      <p:graphicFrame>
        <p:nvGraphicFramePr>
          <p:cNvPr id="2" name="Object 1"/>
          <p:cNvGraphicFramePr>
            <a:graphicFrameLocks noChangeAspect="1"/>
          </p:cNvGraphicFramePr>
          <p:nvPr>
            <p:extLst>
              <p:ext uri="{D42A27DB-BD31-4B8C-83A1-F6EECF244321}">
                <p14:modId xmlns:p14="http://schemas.microsoft.com/office/powerpoint/2010/main" val="2203311227"/>
              </p:ext>
            </p:extLst>
          </p:nvPr>
        </p:nvGraphicFramePr>
        <p:xfrm>
          <a:off x="3204971" y="3681984"/>
          <a:ext cx="2660717" cy="1328928"/>
        </p:xfrm>
        <a:graphic>
          <a:graphicData uri="http://schemas.openxmlformats.org/presentationml/2006/ole">
            <mc:AlternateContent xmlns:mc="http://schemas.openxmlformats.org/markup-compatibility/2006">
              <mc:Choice xmlns:v="urn:schemas-microsoft-com:vml" Requires="v">
                <p:oleObj spid="_x0000_s49219" name="Worksheet" r:id="rId4" imgW="1478351" imgH="738967" progId="Excel.Sheet.12">
                  <p:embed/>
                </p:oleObj>
              </mc:Choice>
              <mc:Fallback>
                <p:oleObj name="Worksheet" r:id="rId4" imgW="1478351" imgH="738967" progId="Excel.Sheet.12">
                  <p:embed/>
                  <p:pic>
                    <p:nvPicPr>
                      <p:cNvPr id="0" name=""/>
                      <p:cNvPicPr/>
                      <p:nvPr/>
                    </p:nvPicPr>
                    <p:blipFill>
                      <a:blip r:embed="rId5"/>
                      <a:stretch>
                        <a:fillRect/>
                      </a:stretch>
                    </p:blipFill>
                    <p:spPr>
                      <a:xfrm>
                        <a:off x="3204971" y="3681984"/>
                        <a:ext cx="2660717" cy="1328928"/>
                      </a:xfrm>
                      <a:prstGeom prst="rect">
                        <a:avLst/>
                      </a:prstGeom>
                    </p:spPr>
                  </p:pic>
                </p:oleObj>
              </mc:Fallback>
            </mc:AlternateContent>
          </a:graphicData>
        </a:graphic>
      </p:graphicFrame>
    </p:spTree>
    <p:extLst>
      <p:ext uri="{BB962C8B-B14F-4D97-AF65-F5344CB8AC3E}">
        <p14:creationId xmlns:p14="http://schemas.microsoft.com/office/powerpoint/2010/main" val="310079754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xEl>
                                              <p:pRg st="0" end="0"/>
                                            </p:txEl>
                                          </p:spTgt>
                                        </p:tgtEl>
                                        <p:attrNameLst>
                                          <p:attrName>style.visibility</p:attrName>
                                        </p:attrNameLst>
                                      </p:cBhvr>
                                      <p:to>
                                        <p:strVal val="visible"/>
                                      </p:to>
                                    </p:set>
                                    <p:animEffect transition="in" filter="dissolve">
                                      <p:cBhvr>
                                        <p:cTn id="7" dur="500"/>
                                        <p:tgtEl>
                                          <p:spTgt spid="4">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1" end="1"/>
                                            </p:txEl>
                                          </p:spTgt>
                                        </p:tgtEl>
                                        <p:attrNameLst>
                                          <p:attrName>style.visibility</p:attrName>
                                        </p:attrNameLst>
                                      </p:cBhvr>
                                      <p:to>
                                        <p:strVal val="visible"/>
                                      </p:to>
                                    </p:set>
                                    <p:animEffect transition="in" filter="dissolve">
                                      <p:cBhvr>
                                        <p:cTn id="12" dur="500"/>
                                        <p:tgtEl>
                                          <p:spTgt spid="4">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2" end="2"/>
                                            </p:txEl>
                                          </p:spTgt>
                                        </p:tgtEl>
                                        <p:attrNameLst>
                                          <p:attrName>style.visibility</p:attrName>
                                        </p:attrNameLst>
                                      </p:cBhvr>
                                      <p:to>
                                        <p:strVal val="visible"/>
                                      </p:to>
                                    </p:set>
                                    <p:animEffect transition="in" filter="dissolve">
                                      <p:cBhvr>
                                        <p:cTn id="17" dur="500"/>
                                        <p:tgtEl>
                                          <p:spTgt spid="4">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0" end="0"/>
                                            </p:txEl>
                                          </p:spTgt>
                                        </p:tgtEl>
                                        <p:attrNameLst>
                                          <p:attrName>style.visibility</p:attrName>
                                        </p:attrNameLst>
                                      </p:cBhvr>
                                      <p:to>
                                        <p:strVal val="visible"/>
                                      </p:to>
                                    </p:set>
                                    <p:animEffect transition="in" filter="dissolve">
                                      <p:cBhvr>
                                        <p:cTn id="22" dur="500"/>
                                        <p:tgtEl>
                                          <p:spTgt spid="6">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1" end="1"/>
                                            </p:txEl>
                                          </p:spTgt>
                                        </p:tgtEl>
                                        <p:attrNameLst>
                                          <p:attrName>style.visibility</p:attrName>
                                        </p:attrNameLst>
                                      </p:cBhvr>
                                      <p:to>
                                        <p:strVal val="visible"/>
                                      </p:to>
                                    </p:set>
                                    <p:animEffect transition="in" filter="dissolve">
                                      <p:cBhvr>
                                        <p:cTn id="27" dur="500"/>
                                        <p:tgtEl>
                                          <p:spTgt spid="6">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2" end="2"/>
                                            </p:txEl>
                                          </p:spTgt>
                                        </p:tgtEl>
                                        <p:attrNameLst>
                                          <p:attrName>style.visibility</p:attrName>
                                        </p:attrNameLst>
                                      </p:cBhvr>
                                      <p:to>
                                        <p:strVal val="visible"/>
                                      </p:to>
                                    </p:set>
                                    <p:animEffect transition="in" filter="dissolve">
                                      <p:cBhvr>
                                        <p:cTn id="32" dur="500"/>
                                        <p:tgtEl>
                                          <p:spTgt spid="6">
                                            <p:txEl>
                                              <p:pRg st="2" end="2"/>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2"/>
                                        </p:tgtEl>
                                        <p:attrNameLst>
                                          <p:attrName>style.visibility</p:attrName>
                                        </p:attrNameLst>
                                      </p:cBhvr>
                                      <p:to>
                                        <p:strVal val="visible"/>
                                      </p:to>
                                    </p:set>
                                    <p:animEffect transition="in" filter="dissolve">
                                      <p:cBhvr>
                                        <p:cTn id="37" dur="500"/>
                                        <p:tgtEl>
                                          <p:spTgt spid="2"/>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gtEl>
                                        <p:attrNameLst>
                                          <p:attrName>style.visibility</p:attrName>
                                        </p:attrNameLst>
                                      </p:cBhvr>
                                      <p:to>
                                        <p:strVal val="visible"/>
                                      </p:to>
                                    </p:set>
                                    <p:animEffect transition="in" filter="dissolve">
                                      <p:cBhvr>
                                        <p:cTn id="4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P spid="5" grpId="0"/>
      <p:bldP spid="6" grpId="0" build="p"/>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067800" cy="914400"/>
          </a:xfrm>
        </p:spPr>
        <p:txBody>
          <a:bodyPr/>
          <a:lstStyle/>
          <a:p>
            <a:pPr marL="0" indent="0">
              <a:buNone/>
            </a:pPr>
            <a:r>
              <a:rPr lang="en-US" dirty="0"/>
              <a:t>1. The associated Uniform distribution is then defined as</a:t>
            </a:r>
          </a:p>
          <a:p>
            <a:pPr marL="0" indent="0">
              <a:buNone/>
            </a:pPr>
            <a:r>
              <a:rPr lang="en-US" dirty="0"/>
              <a:t>a=0 and b=175</a:t>
            </a:r>
          </a:p>
        </p:txBody>
      </p:sp>
      <p:sp>
        <p:nvSpPr>
          <p:cNvPr id="3" name="Title 2"/>
          <p:cNvSpPr>
            <a:spLocks noGrp="1"/>
          </p:cNvSpPr>
          <p:nvPr>
            <p:ph type="title"/>
          </p:nvPr>
        </p:nvSpPr>
        <p:spPr/>
        <p:txBody>
          <a:bodyPr/>
          <a:lstStyle/>
          <a:p>
            <a:r>
              <a:rPr lang="en-US" dirty="0"/>
              <a:t>Problem 3.</a:t>
            </a:r>
          </a:p>
        </p:txBody>
      </p:sp>
      <p:graphicFrame>
        <p:nvGraphicFramePr>
          <p:cNvPr id="4" name="Chart 3"/>
          <p:cNvGraphicFramePr>
            <a:graphicFrameLocks/>
          </p:cNvGraphicFramePr>
          <p:nvPr>
            <p:extLst>
              <p:ext uri="{D42A27DB-BD31-4B8C-83A1-F6EECF244321}">
                <p14:modId xmlns:p14="http://schemas.microsoft.com/office/powerpoint/2010/main" val="749334705"/>
              </p:ext>
            </p:extLst>
          </p:nvPr>
        </p:nvGraphicFramePr>
        <p:xfrm>
          <a:off x="5029200" y="3962400"/>
          <a:ext cx="3733800" cy="2304870"/>
        </p:xfrm>
        <a:graphic>
          <a:graphicData uri="http://schemas.openxmlformats.org/drawingml/2006/chart">
            <c:chart xmlns:c="http://schemas.openxmlformats.org/drawingml/2006/chart" xmlns:r="http://schemas.openxmlformats.org/officeDocument/2006/relationships" r:id="rId3"/>
          </a:graphicData>
        </a:graphic>
      </p:graphicFrame>
      <p:sp>
        <p:nvSpPr>
          <p:cNvPr id="10" name="Content Placeholder 1"/>
          <p:cNvSpPr txBox="1">
            <a:spLocks/>
          </p:cNvSpPr>
          <p:nvPr/>
        </p:nvSpPr>
        <p:spPr bwMode="auto">
          <a:xfrm>
            <a:off x="18288" y="1905000"/>
            <a:ext cx="9125712" cy="2819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height of the Uniform distribution = h= f(x) </a:t>
            </a:r>
          </a:p>
          <a:p>
            <a:pPr marL="0" indent="0">
              <a:buFont typeface="Wingdings" pitchFamily="2" charset="2"/>
              <a:buNone/>
            </a:pPr>
            <a:r>
              <a:rPr lang="en-US" kern="0" dirty="0"/>
              <a:t>Area then = (175-0)h= 1 </a:t>
            </a:r>
          </a:p>
          <a:p>
            <a:pPr marL="0" indent="0">
              <a:buFont typeface="Wingdings" pitchFamily="2" charset="2"/>
              <a:buNone/>
            </a:pPr>
            <a:r>
              <a:rPr lang="en-US" kern="0" dirty="0">
                <a:sym typeface="Wingdings" panose="05000000000000000000" pitchFamily="2" charset="2"/>
              </a:rPr>
              <a:t>h=f(x) = 1</a:t>
            </a:r>
            <a:r>
              <a:rPr lang="en-US" kern="0" dirty="0"/>
              <a:t>/(175-0) = 1/175</a:t>
            </a:r>
          </a:p>
          <a:p>
            <a:pPr marL="0" indent="0">
              <a:buFont typeface="Wingdings" pitchFamily="2" charset="2"/>
              <a:buNone/>
            </a:pPr>
            <a:r>
              <a:rPr lang="en-US" kern="0" dirty="0"/>
              <a:t>The associated random variable is then defined as</a:t>
            </a:r>
          </a:p>
          <a:p>
            <a:pPr marL="0" indent="0">
              <a:buNone/>
            </a:pPr>
            <a:r>
              <a:rPr lang="en-US" kern="0" dirty="0"/>
              <a:t>f(x) = 1/(175-0) = 1/175 for    0≤x≤175</a:t>
            </a:r>
          </a:p>
          <a:p>
            <a:pPr marL="0" indent="0">
              <a:buNone/>
            </a:pPr>
            <a:r>
              <a:rPr lang="en-US" kern="0" dirty="0"/>
              <a:t>f(x) = 0,  elsewhere</a:t>
            </a:r>
          </a:p>
          <a:p>
            <a:pPr marL="0" indent="0">
              <a:buFont typeface="Wingdings" pitchFamily="2" charset="2"/>
              <a:buNone/>
            </a:pPr>
            <a:endParaRPr lang="en-US" kern="0" dirty="0"/>
          </a:p>
        </p:txBody>
      </p:sp>
    </p:spTree>
    <p:extLst>
      <p:ext uri="{BB962C8B-B14F-4D97-AF65-F5344CB8AC3E}">
        <p14:creationId xmlns:p14="http://schemas.microsoft.com/office/powerpoint/2010/main" val="346102218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dissolve">
                                      <p:cBhvr>
                                        <p:cTn id="7" dur="500"/>
                                        <p:tgtEl>
                                          <p:spTgt spid="10">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0">
                                            <p:txEl>
                                              <p:pRg st="1" end="1"/>
                                            </p:txEl>
                                          </p:spTgt>
                                        </p:tgtEl>
                                        <p:attrNameLst>
                                          <p:attrName>style.visibility</p:attrName>
                                        </p:attrNameLst>
                                      </p:cBhvr>
                                      <p:to>
                                        <p:strVal val="visible"/>
                                      </p:to>
                                    </p:set>
                                    <p:animEffect transition="in" filter="dissolve">
                                      <p:cBhvr>
                                        <p:cTn id="12" dur="500"/>
                                        <p:tgtEl>
                                          <p:spTgt spid="10">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xEl>
                                              <p:pRg st="2" end="2"/>
                                            </p:txEl>
                                          </p:spTgt>
                                        </p:tgtEl>
                                        <p:attrNameLst>
                                          <p:attrName>style.visibility</p:attrName>
                                        </p:attrNameLst>
                                      </p:cBhvr>
                                      <p:to>
                                        <p:strVal val="visible"/>
                                      </p:to>
                                    </p:set>
                                    <p:animEffect transition="in" filter="dissolve">
                                      <p:cBhvr>
                                        <p:cTn id="17" dur="500"/>
                                        <p:tgtEl>
                                          <p:spTgt spid="10">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0">
                                            <p:txEl>
                                              <p:pRg st="3" end="3"/>
                                            </p:txEl>
                                          </p:spTgt>
                                        </p:tgtEl>
                                        <p:attrNameLst>
                                          <p:attrName>style.visibility</p:attrName>
                                        </p:attrNameLst>
                                      </p:cBhvr>
                                      <p:to>
                                        <p:strVal val="visible"/>
                                      </p:to>
                                    </p:set>
                                    <p:animEffect transition="in" filter="dissolve">
                                      <p:cBhvr>
                                        <p:cTn id="22" dur="500"/>
                                        <p:tgtEl>
                                          <p:spTgt spid="10">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0">
                                            <p:txEl>
                                              <p:pRg st="4" end="4"/>
                                            </p:txEl>
                                          </p:spTgt>
                                        </p:tgtEl>
                                        <p:attrNameLst>
                                          <p:attrName>style.visibility</p:attrName>
                                        </p:attrNameLst>
                                      </p:cBhvr>
                                      <p:to>
                                        <p:strVal val="visible"/>
                                      </p:to>
                                    </p:set>
                                    <p:animEffect transition="in" filter="dissolve">
                                      <p:cBhvr>
                                        <p:cTn id="27" dur="500"/>
                                        <p:tgtEl>
                                          <p:spTgt spid="10">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0">
                                            <p:txEl>
                                              <p:pRg st="5" end="5"/>
                                            </p:txEl>
                                          </p:spTgt>
                                        </p:tgtEl>
                                        <p:attrNameLst>
                                          <p:attrName>style.visibility</p:attrName>
                                        </p:attrNameLst>
                                      </p:cBhvr>
                                      <p:to>
                                        <p:strVal val="visible"/>
                                      </p:to>
                                    </p:set>
                                    <p:animEffect transition="in" filter="dissolve">
                                      <p:cBhvr>
                                        <p:cTn id="32" dur="500"/>
                                        <p:tgtEl>
                                          <p:spTgt spid="10">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4" grpId="0">
        <p:bldAsOne/>
      </p:bldGraphic>
      <p:bldP spid="10" grpId="0" build="p"/>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12" name="Rectangle 11"/>
          <p:cNvSpPr/>
          <p:nvPr/>
        </p:nvSpPr>
        <p:spPr>
          <a:xfrm>
            <a:off x="36577" y="1821597"/>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(175-20)/175 </a:t>
            </a:r>
          </a:p>
        </p:txBody>
      </p:sp>
      <p:pic>
        <p:nvPicPr>
          <p:cNvPr id="7" name="Picture 6"/>
          <p:cNvPicPr>
            <a:picLocks noChangeAspect="1"/>
          </p:cNvPicPr>
          <p:nvPr/>
        </p:nvPicPr>
        <p:blipFill>
          <a:blip r:embed="rId3"/>
          <a:stretch>
            <a:fillRect/>
          </a:stretch>
        </p:blipFill>
        <p:spPr>
          <a:xfrm>
            <a:off x="4800599" y="914400"/>
            <a:ext cx="4343401" cy="2516127"/>
          </a:xfrm>
          <a:prstGeom prst="rect">
            <a:avLst/>
          </a:prstGeom>
          <a:ln>
            <a:noFill/>
          </a:ln>
          <a:effectLst>
            <a:softEdge rad="112500"/>
          </a:effectLst>
        </p:spPr>
      </p:pic>
      <p:cxnSp>
        <p:nvCxnSpPr>
          <p:cNvPr id="9" name="Straight Arrow Connector 8"/>
          <p:cNvCxnSpPr/>
          <p:nvPr/>
        </p:nvCxnSpPr>
        <p:spPr bwMode="auto">
          <a:xfrm flipV="1">
            <a:off x="2286000" y="1143000"/>
            <a:ext cx="3962400" cy="158346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13" name="Rectangle 12"/>
          <p:cNvSpPr/>
          <p:nvPr/>
        </p:nvSpPr>
        <p:spPr bwMode="auto">
          <a:xfrm>
            <a:off x="6324600" y="914400"/>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5" name="Rectangle 14"/>
          <p:cNvSpPr/>
          <p:nvPr/>
        </p:nvSpPr>
        <p:spPr>
          <a:xfrm>
            <a:off x="45722" y="4724400"/>
            <a:ext cx="4876800" cy="904863"/>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Probability of sale = </a:t>
            </a:r>
          </a:p>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1-145/175 </a:t>
            </a:r>
          </a:p>
        </p:txBody>
      </p:sp>
      <p:pic>
        <p:nvPicPr>
          <p:cNvPr id="20" name="Picture 19"/>
          <p:cNvPicPr>
            <a:picLocks noChangeAspect="1"/>
          </p:cNvPicPr>
          <p:nvPr/>
        </p:nvPicPr>
        <p:blipFill>
          <a:blip r:embed="rId4"/>
          <a:stretch>
            <a:fillRect/>
          </a:stretch>
        </p:blipFill>
        <p:spPr>
          <a:xfrm>
            <a:off x="4782313" y="3911942"/>
            <a:ext cx="4361687" cy="2529778"/>
          </a:xfrm>
          <a:prstGeom prst="rect">
            <a:avLst/>
          </a:prstGeom>
          <a:ln>
            <a:noFill/>
          </a:ln>
          <a:effectLst>
            <a:softEdge rad="112500"/>
          </a:effectLst>
        </p:spPr>
      </p:pic>
      <p:sp>
        <p:nvSpPr>
          <p:cNvPr id="18" name="Rectangle 17"/>
          <p:cNvSpPr/>
          <p:nvPr/>
        </p:nvSpPr>
        <p:spPr bwMode="auto">
          <a:xfrm>
            <a:off x="6324600" y="3946828"/>
            <a:ext cx="1371600" cy="371856"/>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cxnSp>
        <p:nvCxnSpPr>
          <p:cNvPr id="17" name="Straight Arrow Connector 16"/>
          <p:cNvCxnSpPr/>
          <p:nvPr/>
        </p:nvCxnSpPr>
        <p:spPr bwMode="auto">
          <a:xfrm flipV="1">
            <a:off x="1914145" y="4045803"/>
            <a:ext cx="4343400" cy="13716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
        <p:nvSpPr>
          <p:cNvPr id="21" name="Rectangle 20"/>
          <p:cNvSpPr/>
          <p:nvPr/>
        </p:nvSpPr>
        <p:spPr>
          <a:xfrm>
            <a:off x="36577" y="2786187"/>
            <a:ext cx="4876800"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1-20/175</a:t>
            </a:r>
          </a:p>
        </p:txBody>
      </p:sp>
      <p:sp>
        <p:nvSpPr>
          <p:cNvPr id="23" name="Right Brace 22"/>
          <p:cNvSpPr/>
          <p:nvPr/>
        </p:nvSpPr>
        <p:spPr bwMode="auto">
          <a:xfrm>
            <a:off x="1961389" y="2423994"/>
            <a:ext cx="172211" cy="675491"/>
          </a:xfrm>
          <a:prstGeom prst="rightBrace">
            <a:avLst/>
          </a:prstGeom>
          <a:noFill/>
          <a:ln w="38100" cap="flat" cmpd="sng" algn="ctr">
            <a:solidFill>
              <a:schemeClr val="tx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Book Antiqua" panose="02040602050305030304" pitchFamily="18" charset="0"/>
            </a:endParaRPr>
          </a:p>
        </p:txBody>
      </p:sp>
      <p:sp>
        <p:nvSpPr>
          <p:cNvPr id="5" name="Rectangle 4"/>
          <p:cNvSpPr/>
          <p:nvPr/>
        </p:nvSpPr>
        <p:spPr>
          <a:xfrm>
            <a:off x="-18288" y="914400"/>
            <a:ext cx="5047488"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2a. Compute the probability of sale if the price is set to $20. </a:t>
            </a:r>
          </a:p>
        </p:txBody>
      </p:sp>
      <p:sp>
        <p:nvSpPr>
          <p:cNvPr id="14" name="Rectangle 13"/>
          <p:cNvSpPr/>
          <p:nvPr/>
        </p:nvSpPr>
        <p:spPr>
          <a:xfrm>
            <a:off x="-9144" y="3817203"/>
            <a:ext cx="5038343" cy="830997"/>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2b. Compute the probability of sale if the price is set to $145. </a:t>
            </a:r>
          </a:p>
        </p:txBody>
      </p:sp>
    </p:spTree>
    <p:extLst>
      <p:ext uri="{BB962C8B-B14F-4D97-AF65-F5344CB8AC3E}">
        <p14:creationId xmlns:p14="http://schemas.microsoft.com/office/powerpoint/2010/main" val="82713138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dissolve">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2">
                                            <p:txEl>
                                              <p:pRg st="0" end="0"/>
                                            </p:txEl>
                                          </p:spTgt>
                                        </p:tgtEl>
                                        <p:attrNameLst>
                                          <p:attrName>style.visibility</p:attrName>
                                        </p:attrNameLst>
                                      </p:cBhvr>
                                      <p:to>
                                        <p:strVal val="visible"/>
                                      </p:to>
                                    </p:set>
                                    <p:animEffect transition="in" filter="dissolve">
                                      <p:cBhvr>
                                        <p:cTn id="17" dur="500"/>
                                        <p:tgtEl>
                                          <p:spTgt spid="12">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2">
                                            <p:txEl>
                                              <p:pRg st="1" end="1"/>
                                            </p:txEl>
                                          </p:spTgt>
                                        </p:tgtEl>
                                        <p:attrNameLst>
                                          <p:attrName>style.visibility</p:attrName>
                                        </p:attrNameLst>
                                      </p:cBhvr>
                                      <p:to>
                                        <p:strVal val="visible"/>
                                      </p:to>
                                    </p:set>
                                    <p:animEffect transition="in" filter="dissolve">
                                      <p:cBhvr>
                                        <p:cTn id="22" dur="500"/>
                                        <p:tgtEl>
                                          <p:spTgt spid="12">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1">
                                            <p:txEl>
                                              <p:pRg st="0" end="0"/>
                                            </p:txEl>
                                          </p:spTgt>
                                        </p:tgtEl>
                                        <p:attrNameLst>
                                          <p:attrName>style.visibility</p:attrName>
                                        </p:attrNameLst>
                                      </p:cBhvr>
                                      <p:to>
                                        <p:strVal val="visible"/>
                                      </p:to>
                                    </p:set>
                                    <p:animEffect transition="in" filter="dissolve">
                                      <p:cBhvr>
                                        <p:cTn id="27" dur="500"/>
                                        <p:tgtEl>
                                          <p:spTgt spid="21">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3"/>
                                        </p:tgtEl>
                                        <p:attrNameLst>
                                          <p:attrName>style.visibility</p:attrName>
                                        </p:attrNameLst>
                                      </p:cBhvr>
                                      <p:to>
                                        <p:strVal val="visible"/>
                                      </p:to>
                                    </p:set>
                                    <p:animEffect transition="in" filter="dissolve">
                                      <p:cBhvr>
                                        <p:cTn id="32" dur="500"/>
                                        <p:tgtEl>
                                          <p:spTgt spid="23"/>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dissolve">
                                      <p:cBhvr>
                                        <p:cTn id="37" dur="500"/>
                                        <p:tgtEl>
                                          <p:spTgt spid="9"/>
                                        </p:tgtEl>
                                      </p:cBhvr>
                                    </p:animEffect>
                                  </p:childTnLst>
                                </p:cTn>
                              </p:par>
                              <p:par>
                                <p:cTn id="38" presetID="9" presetClass="exit" presetSubtype="0" fill="hold" grpId="0" nodeType="withEffect">
                                  <p:stCondLst>
                                    <p:cond delay="0"/>
                                  </p:stCondLst>
                                  <p:childTnLst>
                                    <p:animEffect transition="out" filter="dissolve">
                                      <p:cBhvr>
                                        <p:cTn id="39" dur="500"/>
                                        <p:tgtEl>
                                          <p:spTgt spid="13"/>
                                        </p:tgtEl>
                                      </p:cBhvr>
                                    </p:animEffect>
                                    <p:set>
                                      <p:cBhvr>
                                        <p:cTn id="40" dur="1" fill="hold">
                                          <p:stCondLst>
                                            <p:cond delay="499"/>
                                          </p:stCondLst>
                                        </p:cTn>
                                        <p:tgtEl>
                                          <p:spTgt spid="13"/>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ID="9" presetClass="entr" presetSubtype="0" fill="hold" grpId="0" nodeType="clickEffect">
                                  <p:stCondLst>
                                    <p:cond delay="0"/>
                                  </p:stCondLst>
                                  <p:childTnLst>
                                    <p:set>
                                      <p:cBhvr>
                                        <p:cTn id="44" dur="1" fill="hold">
                                          <p:stCondLst>
                                            <p:cond delay="0"/>
                                          </p:stCondLst>
                                        </p:cTn>
                                        <p:tgtEl>
                                          <p:spTgt spid="14">
                                            <p:txEl>
                                              <p:pRg st="0" end="0"/>
                                            </p:txEl>
                                          </p:spTgt>
                                        </p:tgtEl>
                                        <p:attrNameLst>
                                          <p:attrName>style.visibility</p:attrName>
                                        </p:attrNameLst>
                                      </p:cBhvr>
                                      <p:to>
                                        <p:strVal val="visible"/>
                                      </p:to>
                                    </p:set>
                                    <p:animEffect transition="in" filter="dissolve">
                                      <p:cBhvr>
                                        <p:cTn id="45" dur="500"/>
                                        <p:tgtEl>
                                          <p:spTgt spid="14">
                                            <p:txEl>
                                              <p:pRg st="0" end="0"/>
                                            </p:txEl>
                                          </p:spTgt>
                                        </p:tgtEl>
                                      </p:cBhvr>
                                    </p:animEffect>
                                  </p:childTnLst>
                                </p:cTn>
                              </p:par>
                            </p:childTnLst>
                          </p:cTn>
                        </p:par>
                      </p:childTnLst>
                    </p:cTn>
                  </p:par>
                  <p:par>
                    <p:cTn id="46" fill="hold">
                      <p:stCondLst>
                        <p:cond delay="indefinite"/>
                      </p:stCondLst>
                      <p:childTnLst>
                        <p:par>
                          <p:cTn id="47" fill="hold">
                            <p:stCondLst>
                              <p:cond delay="0"/>
                            </p:stCondLst>
                            <p:childTnLst>
                              <p:par>
                                <p:cTn id="48" presetID="9" presetClass="entr" presetSubtype="0" fill="hold" nodeType="clickEffect">
                                  <p:stCondLst>
                                    <p:cond delay="0"/>
                                  </p:stCondLst>
                                  <p:childTnLst>
                                    <p:set>
                                      <p:cBhvr>
                                        <p:cTn id="49" dur="1" fill="hold">
                                          <p:stCondLst>
                                            <p:cond delay="0"/>
                                          </p:stCondLst>
                                        </p:cTn>
                                        <p:tgtEl>
                                          <p:spTgt spid="20"/>
                                        </p:tgtEl>
                                        <p:attrNameLst>
                                          <p:attrName>style.visibility</p:attrName>
                                        </p:attrNameLst>
                                      </p:cBhvr>
                                      <p:to>
                                        <p:strVal val="visible"/>
                                      </p:to>
                                    </p:set>
                                    <p:animEffect transition="in" filter="dissolve">
                                      <p:cBhvr>
                                        <p:cTn id="50" dur="500"/>
                                        <p:tgtEl>
                                          <p:spTgt spid="20"/>
                                        </p:tgtEl>
                                      </p:cBhvr>
                                    </p:animEffect>
                                  </p:childTnLst>
                                </p:cTn>
                              </p:par>
                            </p:childTnLst>
                          </p:cTn>
                        </p:par>
                      </p:childTnLst>
                    </p:cTn>
                  </p:par>
                  <p:par>
                    <p:cTn id="51" fill="hold">
                      <p:stCondLst>
                        <p:cond delay="indefinite"/>
                      </p:stCondLst>
                      <p:childTnLst>
                        <p:par>
                          <p:cTn id="52" fill="hold">
                            <p:stCondLst>
                              <p:cond delay="0"/>
                            </p:stCondLst>
                            <p:childTnLst>
                              <p:par>
                                <p:cTn id="53" presetID="9" presetClass="entr" presetSubtype="0" fill="hold" grpId="0" nodeType="clickEffect">
                                  <p:stCondLst>
                                    <p:cond delay="0"/>
                                  </p:stCondLst>
                                  <p:childTnLst>
                                    <p:set>
                                      <p:cBhvr>
                                        <p:cTn id="54" dur="1" fill="hold">
                                          <p:stCondLst>
                                            <p:cond delay="0"/>
                                          </p:stCondLst>
                                        </p:cTn>
                                        <p:tgtEl>
                                          <p:spTgt spid="15">
                                            <p:txEl>
                                              <p:pRg st="0" end="0"/>
                                            </p:txEl>
                                          </p:spTgt>
                                        </p:tgtEl>
                                        <p:attrNameLst>
                                          <p:attrName>style.visibility</p:attrName>
                                        </p:attrNameLst>
                                      </p:cBhvr>
                                      <p:to>
                                        <p:strVal val="visible"/>
                                      </p:to>
                                    </p:set>
                                    <p:animEffect transition="in" filter="dissolve">
                                      <p:cBhvr>
                                        <p:cTn id="55" dur="500"/>
                                        <p:tgtEl>
                                          <p:spTgt spid="15">
                                            <p:txEl>
                                              <p:pRg st="0" end="0"/>
                                            </p:txEl>
                                          </p:spTgt>
                                        </p:tgtEl>
                                      </p:cBhvr>
                                    </p:animEffect>
                                  </p:childTnLst>
                                </p:cTn>
                              </p:par>
                            </p:childTnLst>
                          </p:cTn>
                        </p:par>
                      </p:childTnLst>
                    </p:cTn>
                  </p:par>
                  <p:par>
                    <p:cTn id="56" fill="hold">
                      <p:stCondLst>
                        <p:cond delay="indefinite"/>
                      </p:stCondLst>
                      <p:childTnLst>
                        <p:par>
                          <p:cTn id="57" fill="hold">
                            <p:stCondLst>
                              <p:cond delay="0"/>
                            </p:stCondLst>
                            <p:childTnLst>
                              <p:par>
                                <p:cTn id="58" presetID="9" presetClass="entr" presetSubtype="0" fill="hold" grpId="0" nodeType="clickEffect">
                                  <p:stCondLst>
                                    <p:cond delay="0"/>
                                  </p:stCondLst>
                                  <p:childTnLst>
                                    <p:set>
                                      <p:cBhvr>
                                        <p:cTn id="59" dur="1" fill="hold">
                                          <p:stCondLst>
                                            <p:cond delay="0"/>
                                          </p:stCondLst>
                                        </p:cTn>
                                        <p:tgtEl>
                                          <p:spTgt spid="15">
                                            <p:txEl>
                                              <p:pRg st="1" end="1"/>
                                            </p:txEl>
                                          </p:spTgt>
                                        </p:tgtEl>
                                        <p:attrNameLst>
                                          <p:attrName>style.visibility</p:attrName>
                                        </p:attrNameLst>
                                      </p:cBhvr>
                                      <p:to>
                                        <p:strVal val="visible"/>
                                      </p:to>
                                    </p:set>
                                    <p:animEffect transition="in" filter="dissolve">
                                      <p:cBhvr>
                                        <p:cTn id="60" dur="500"/>
                                        <p:tgtEl>
                                          <p:spTgt spid="15">
                                            <p:txEl>
                                              <p:pRg st="1" end="1"/>
                                            </p:txEl>
                                          </p:spTgt>
                                        </p:tgtEl>
                                      </p:cBhvr>
                                    </p:animEffect>
                                  </p:childTnLst>
                                </p:cTn>
                              </p:par>
                            </p:childTnLst>
                          </p:cTn>
                        </p:par>
                      </p:childTnLst>
                    </p:cTn>
                  </p:par>
                  <p:par>
                    <p:cTn id="61" fill="hold">
                      <p:stCondLst>
                        <p:cond delay="indefinite"/>
                      </p:stCondLst>
                      <p:childTnLst>
                        <p:par>
                          <p:cTn id="62" fill="hold">
                            <p:stCondLst>
                              <p:cond delay="0"/>
                            </p:stCondLst>
                            <p:childTnLst>
                              <p:par>
                                <p:cTn id="63" presetID="9" presetClass="entr" presetSubtype="0" fill="hold" nodeType="click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dissolve">
                                      <p:cBhvr>
                                        <p:cTn id="65" dur="500"/>
                                        <p:tgtEl>
                                          <p:spTgt spid="17"/>
                                        </p:tgtEl>
                                      </p:cBhvr>
                                    </p:animEffect>
                                  </p:childTnLst>
                                </p:cTn>
                              </p:par>
                              <p:par>
                                <p:cTn id="66" presetID="9" presetClass="exit" presetSubtype="0" fill="hold" grpId="0" nodeType="withEffect">
                                  <p:stCondLst>
                                    <p:cond delay="0"/>
                                  </p:stCondLst>
                                  <p:childTnLst>
                                    <p:animEffect transition="out" filter="dissolve">
                                      <p:cBhvr>
                                        <p:cTn id="67" dur="500"/>
                                        <p:tgtEl>
                                          <p:spTgt spid="18"/>
                                        </p:tgtEl>
                                      </p:cBhvr>
                                    </p:animEffect>
                                    <p:set>
                                      <p:cBhvr>
                                        <p:cTn id="68" dur="1" fill="hold">
                                          <p:stCondLst>
                                            <p:cond delay="499"/>
                                          </p:stCondLst>
                                        </p:cTn>
                                        <p:tgtEl>
                                          <p:spTgt spid="18"/>
                                        </p:tgtEl>
                                        <p:attrNameLst>
                                          <p:attrName>style.visibility</p:attrName>
                                        </p:attrNameLst>
                                      </p:cBhvr>
                                      <p:to>
                                        <p:strVal val="hidden"/>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build="p"/>
      <p:bldP spid="13" grpId="0" animBg="1"/>
      <p:bldP spid="15" grpId="0" build="p"/>
      <p:bldP spid="18" grpId="0" animBg="1"/>
      <p:bldP spid="21" grpId="0" build="p"/>
      <p:bldP spid="23" grpId="0" animBg="1"/>
      <p:bldP spid="5" grpId="0" build="p"/>
      <p:bldP spid="14" grpId="0" build="p"/>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5" name="Rectangle 4"/>
          <p:cNvSpPr/>
          <p:nvPr/>
        </p:nvSpPr>
        <p:spPr>
          <a:xfrm>
            <a:off x="-18288" y="914400"/>
            <a:ext cx="9314688"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2c. Compute the probability of sale if the price is set to $105.</a:t>
            </a:r>
          </a:p>
        </p:txBody>
      </p:sp>
      <p:sp>
        <p:nvSpPr>
          <p:cNvPr id="16" name="Rectangle 15"/>
          <p:cNvSpPr/>
          <p:nvPr/>
        </p:nvSpPr>
        <p:spPr>
          <a:xfrm>
            <a:off x="-39624" y="1376065"/>
            <a:ext cx="5626607" cy="461665"/>
          </a:xfrm>
          <a:prstGeom prst="rect">
            <a:avLst/>
          </a:prstGeom>
        </p:spPr>
        <p:txBody>
          <a:bodyPr wrap="square">
            <a:spAutoFit/>
          </a:bodyPr>
          <a:lstStyle/>
          <a:p>
            <a:pPr eaLnBrk="1" hangingPunct="1">
              <a:spcBef>
                <a:spcPct val="20000"/>
              </a:spcBef>
              <a:buClr>
                <a:schemeClr val="tx1"/>
              </a:buClr>
              <a:buSzPct val="88000"/>
            </a:pPr>
            <a:r>
              <a:rPr lang="en-US" sz="2400" dirty="0">
                <a:latin typeface="Book Antiqua" pitchFamily="18" charset="0"/>
                <a:ea typeface="ＭＳ Ｐゴシック" pitchFamily="-65" charset="-128"/>
                <a:cs typeface="Book Antiqua" pitchFamily="18" charset="0"/>
              </a:rPr>
              <a:t>P(x≥ 105) = 1-P(x≤105) = 1-105/175=0.4 </a:t>
            </a:r>
          </a:p>
        </p:txBody>
      </p:sp>
      <p:sp>
        <p:nvSpPr>
          <p:cNvPr id="19" name="Content Placeholder 1"/>
          <p:cNvSpPr>
            <a:spLocks noGrp="1"/>
          </p:cNvSpPr>
          <p:nvPr>
            <p:ph idx="1"/>
          </p:nvPr>
        </p:nvSpPr>
        <p:spPr>
          <a:xfrm>
            <a:off x="1" y="2362200"/>
            <a:ext cx="9144000" cy="2286000"/>
          </a:xfrm>
        </p:spPr>
        <p:txBody>
          <a:bodyPr/>
          <a:lstStyle/>
          <a:p>
            <a:pPr marL="0" indent="0">
              <a:buNone/>
            </a:pPr>
            <a:r>
              <a:rPr lang="en-US" dirty="0"/>
              <a:t>3. Given the above price of $105, compute the expected (average) revenue from each individual visitor. </a:t>
            </a:r>
          </a:p>
          <a:p>
            <a:pPr marL="0" indent="0">
              <a:buNone/>
            </a:pPr>
            <a:r>
              <a:rPr lang="en-US" dirty="0"/>
              <a:t>Probability of sales is 0.4.</a:t>
            </a:r>
          </a:p>
          <a:p>
            <a:pPr marL="0" indent="0">
              <a:buNone/>
            </a:pPr>
            <a:r>
              <a:rPr lang="en-US" dirty="0"/>
              <a:t>Sale Price is 105.</a:t>
            </a:r>
          </a:p>
          <a:p>
            <a:pPr marL="0" indent="0">
              <a:buNone/>
            </a:pPr>
            <a:r>
              <a:rPr lang="en-US" dirty="0"/>
              <a:t>Expected revenue from each visiting customer = 105(0.4) = $42. </a:t>
            </a:r>
          </a:p>
        </p:txBody>
      </p:sp>
    </p:spTree>
    <p:extLst>
      <p:ext uri="{BB962C8B-B14F-4D97-AF65-F5344CB8AC3E}">
        <p14:creationId xmlns:p14="http://schemas.microsoft.com/office/powerpoint/2010/main" val="3151838070"/>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xEl>
                                              <p:pRg st="0" end="0"/>
                                            </p:txEl>
                                          </p:spTgt>
                                        </p:tgtEl>
                                        <p:attrNameLst>
                                          <p:attrName>style.visibility</p:attrName>
                                        </p:attrNameLst>
                                      </p:cBhvr>
                                      <p:to>
                                        <p:strVal val="visible"/>
                                      </p:to>
                                    </p:set>
                                    <p:animEffect transition="in" filter="dissolve">
                                      <p:cBhvr>
                                        <p:cTn id="7" dur="500"/>
                                        <p:tgtEl>
                                          <p:spTgt spid="1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9">
                                            <p:txEl>
                                              <p:pRg st="0" end="0"/>
                                            </p:txEl>
                                          </p:spTgt>
                                        </p:tgtEl>
                                        <p:attrNameLst>
                                          <p:attrName>style.visibility</p:attrName>
                                        </p:attrNameLst>
                                      </p:cBhvr>
                                      <p:to>
                                        <p:strVal val="visible"/>
                                      </p:to>
                                    </p:set>
                                    <p:animEffect transition="in" filter="dissolve">
                                      <p:cBhvr>
                                        <p:cTn id="12" dur="500"/>
                                        <p:tgtEl>
                                          <p:spTgt spid="19">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9">
                                            <p:txEl>
                                              <p:pRg st="1" end="1"/>
                                            </p:txEl>
                                          </p:spTgt>
                                        </p:tgtEl>
                                        <p:attrNameLst>
                                          <p:attrName>style.visibility</p:attrName>
                                        </p:attrNameLst>
                                      </p:cBhvr>
                                      <p:to>
                                        <p:strVal val="visible"/>
                                      </p:to>
                                    </p:set>
                                    <p:animEffect transition="in" filter="dissolve">
                                      <p:cBhvr>
                                        <p:cTn id="17" dur="500"/>
                                        <p:tgtEl>
                                          <p:spTgt spid="19">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9">
                                            <p:txEl>
                                              <p:pRg st="2" end="2"/>
                                            </p:txEl>
                                          </p:spTgt>
                                        </p:tgtEl>
                                        <p:attrNameLst>
                                          <p:attrName>style.visibility</p:attrName>
                                        </p:attrNameLst>
                                      </p:cBhvr>
                                      <p:to>
                                        <p:strVal val="visible"/>
                                      </p:to>
                                    </p:set>
                                    <p:animEffect transition="in" filter="dissolve">
                                      <p:cBhvr>
                                        <p:cTn id="22" dur="500"/>
                                        <p:tgtEl>
                                          <p:spTgt spid="19">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9">
                                            <p:txEl>
                                              <p:pRg st="3" end="3"/>
                                            </p:txEl>
                                          </p:spTgt>
                                        </p:tgtEl>
                                        <p:attrNameLst>
                                          <p:attrName>style.visibility</p:attrName>
                                        </p:attrNameLst>
                                      </p:cBhvr>
                                      <p:to>
                                        <p:strVal val="visible"/>
                                      </p:to>
                                    </p:set>
                                    <p:animEffect transition="in" filter="dissolve">
                                      <p:cBhvr>
                                        <p:cTn id="27" dur="500"/>
                                        <p:tgtEl>
                                          <p:spTgt spid="19">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build="p"/>
      <p:bldP spid="19" grpId="0" build="p"/>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a:t>
            </a:r>
          </a:p>
        </p:txBody>
      </p:sp>
      <p:sp>
        <p:nvSpPr>
          <p:cNvPr id="4" name="Rectangle 3"/>
          <p:cNvSpPr/>
          <p:nvPr/>
        </p:nvSpPr>
        <p:spPr>
          <a:xfrm>
            <a:off x="1" y="867632"/>
            <a:ext cx="9144000" cy="830997"/>
          </a:xfrm>
          <a:prstGeom prst="rect">
            <a:avLst/>
          </a:prstGeom>
        </p:spPr>
        <p:txBody>
          <a:bodyPr wrap="square">
            <a:spAutoFit/>
          </a:bodyPr>
          <a:lstStyle/>
          <a:p>
            <a:pPr marL="0" indent="0">
              <a:buNone/>
            </a:pPr>
            <a:r>
              <a:rPr lang="en-US" sz="2400" dirty="0">
                <a:latin typeface="Book Antiqua" panose="02040602050305030304" pitchFamily="18" charset="0"/>
              </a:rPr>
              <a:t>4. Given the linear demand curve, compute the maximum daily demand (total number of visitors per day). </a:t>
            </a:r>
          </a:p>
        </p:txBody>
      </p:sp>
      <p:sp>
        <p:nvSpPr>
          <p:cNvPr id="6" name="Rectangle 5"/>
          <p:cNvSpPr/>
          <p:nvPr/>
        </p:nvSpPr>
        <p:spPr>
          <a:xfrm>
            <a:off x="0" y="3551848"/>
            <a:ext cx="9144000" cy="1938992"/>
          </a:xfrm>
          <a:prstGeom prst="rect">
            <a:avLst/>
          </a:prstGeom>
        </p:spPr>
        <p:txBody>
          <a:bodyPr wrap="square">
            <a:spAutoFit/>
          </a:bodyPr>
          <a:lstStyle/>
          <a:p>
            <a:r>
              <a:rPr lang="en-US" sz="2400" dirty="0">
                <a:latin typeface="Book Antiqua" panose="02040602050305030304" pitchFamily="18" charset="0"/>
              </a:rPr>
              <a:t>5. Given the above price of 105 dollars, and the maximum number of visitors per day, compute the expected number of units sold per day. </a:t>
            </a:r>
          </a:p>
          <a:p>
            <a:pPr marL="0" indent="0">
              <a:buNone/>
            </a:pPr>
            <a:r>
              <a:rPr lang="en-US" sz="2400" dirty="0">
                <a:latin typeface="Book Antiqua" panose="02040602050305030304" pitchFamily="18" charset="0"/>
              </a:rPr>
              <a:t>Probability of sales is 40% </a:t>
            </a:r>
          </a:p>
          <a:p>
            <a:pPr marL="0" indent="0">
              <a:buNone/>
            </a:pPr>
            <a:r>
              <a:rPr lang="en-US" sz="2400" dirty="0">
                <a:latin typeface="Book Antiqua" panose="02040602050305030304" pitchFamily="18" charset="0"/>
              </a:rPr>
              <a:t>Therefore, the expected number of units sold = 0.4(70) = 28 units.</a:t>
            </a:r>
          </a:p>
        </p:txBody>
      </p:sp>
      <p:graphicFrame>
        <p:nvGraphicFramePr>
          <p:cNvPr id="5" name="Object 4"/>
          <p:cNvGraphicFramePr>
            <a:graphicFrameLocks noChangeAspect="1"/>
          </p:cNvGraphicFramePr>
          <p:nvPr>
            <p:extLst>
              <p:ext uri="{D42A27DB-BD31-4B8C-83A1-F6EECF244321}">
                <p14:modId xmlns:p14="http://schemas.microsoft.com/office/powerpoint/2010/main" val="3690542911"/>
              </p:ext>
            </p:extLst>
          </p:nvPr>
        </p:nvGraphicFramePr>
        <p:xfrm>
          <a:off x="2819400" y="1981200"/>
          <a:ext cx="1905000" cy="951475"/>
        </p:xfrm>
        <a:graphic>
          <a:graphicData uri="http://schemas.openxmlformats.org/presentationml/2006/ole">
            <mc:AlternateContent xmlns:mc="http://schemas.openxmlformats.org/markup-compatibility/2006">
              <mc:Choice xmlns:v="urn:schemas-microsoft-com:vml" Requires="v">
                <p:oleObj spid="_x0000_s50244" name="Worksheet" r:id="rId4" imgW="1478351" imgH="738967" progId="Excel.Sheet.12">
                  <p:embed/>
                </p:oleObj>
              </mc:Choice>
              <mc:Fallback>
                <p:oleObj name="Worksheet" r:id="rId4" imgW="1478351" imgH="738967" progId="Excel.Sheet.12">
                  <p:embed/>
                  <p:pic>
                    <p:nvPicPr>
                      <p:cNvPr id="2" name="Object 1"/>
                      <p:cNvPicPr/>
                      <p:nvPr/>
                    </p:nvPicPr>
                    <p:blipFill>
                      <a:blip r:embed="rId5"/>
                      <a:stretch>
                        <a:fillRect/>
                      </a:stretch>
                    </p:blipFill>
                    <p:spPr>
                      <a:xfrm>
                        <a:off x="2819400" y="1981200"/>
                        <a:ext cx="1905000" cy="951475"/>
                      </a:xfrm>
                      <a:prstGeom prst="rect">
                        <a:avLst/>
                      </a:prstGeom>
                    </p:spPr>
                  </p:pic>
                </p:oleObj>
              </mc:Fallback>
            </mc:AlternateContent>
          </a:graphicData>
        </a:graphic>
      </p:graphicFrame>
      <p:sp>
        <p:nvSpPr>
          <p:cNvPr id="7" name="Rectangle 6"/>
          <p:cNvSpPr/>
          <p:nvPr/>
        </p:nvSpPr>
        <p:spPr>
          <a:xfrm>
            <a:off x="152400" y="1867840"/>
            <a:ext cx="2209800" cy="1569660"/>
          </a:xfrm>
          <a:prstGeom prst="rect">
            <a:avLst/>
          </a:prstGeom>
        </p:spPr>
        <p:txBody>
          <a:bodyPr wrap="square">
            <a:spAutoFit/>
          </a:bodyPr>
          <a:lstStyle/>
          <a:p>
            <a:pPr marL="0" indent="0">
              <a:buNone/>
            </a:pPr>
            <a:r>
              <a:rPr lang="en-US" sz="2400" dirty="0">
                <a:latin typeface="Book Antiqua" panose="02040602050305030304" pitchFamily="18" charset="0"/>
              </a:rPr>
              <a:t>P= 175-2.5Q</a:t>
            </a:r>
          </a:p>
          <a:p>
            <a:pPr marL="0" indent="0">
              <a:buNone/>
            </a:pPr>
            <a:r>
              <a:rPr lang="en-US" sz="2400" dirty="0">
                <a:latin typeface="Book Antiqua" panose="02040602050305030304" pitchFamily="18" charset="0"/>
              </a:rPr>
              <a:t>0= 175-2.5Q</a:t>
            </a:r>
          </a:p>
          <a:p>
            <a:pPr marL="0" indent="0">
              <a:buNone/>
            </a:pPr>
            <a:r>
              <a:rPr lang="en-US" sz="2400" dirty="0">
                <a:latin typeface="Book Antiqua" panose="02040602050305030304" pitchFamily="18" charset="0"/>
              </a:rPr>
              <a:t>Q= 70</a:t>
            </a:r>
          </a:p>
          <a:p>
            <a:pPr marL="0" indent="0">
              <a:buNone/>
            </a:pPr>
            <a:endParaRPr lang="en-US" sz="2400" dirty="0">
              <a:latin typeface="Book Antiqua" panose="02040602050305030304" pitchFamily="18" charset="0"/>
            </a:endParaRPr>
          </a:p>
        </p:txBody>
      </p:sp>
    </p:spTree>
    <p:extLst>
      <p:ext uri="{BB962C8B-B14F-4D97-AF65-F5344CB8AC3E}">
        <p14:creationId xmlns:p14="http://schemas.microsoft.com/office/powerpoint/2010/main" val="16118056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5"/>
                                        </p:tgtEl>
                                        <p:attrNameLst>
                                          <p:attrName>style.visibility</p:attrName>
                                        </p:attrNameLst>
                                      </p:cBhvr>
                                      <p:to>
                                        <p:strVal val="visible"/>
                                      </p:to>
                                    </p:set>
                                    <p:animEffect transition="in" filter="dissolve">
                                      <p:cBhvr>
                                        <p:cTn id="22" dur="500"/>
                                        <p:tgtEl>
                                          <p:spTgt spid="5"/>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0" end="0"/>
                                            </p:txEl>
                                          </p:spTgt>
                                        </p:tgtEl>
                                        <p:attrNameLst>
                                          <p:attrName>style.visibility</p:attrName>
                                        </p:attrNameLst>
                                      </p:cBhvr>
                                      <p:to>
                                        <p:strVal val="visible"/>
                                      </p:to>
                                    </p:set>
                                    <p:animEffect transition="in" filter="dissolve">
                                      <p:cBhvr>
                                        <p:cTn id="27" dur="500"/>
                                        <p:tgtEl>
                                          <p:spTgt spid="6">
                                            <p:txEl>
                                              <p:pRg st="0" end="0"/>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1" end="1"/>
                                            </p:txEl>
                                          </p:spTgt>
                                        </p:tgtEl>
                                        <p:attrNameLst>
                                          <p:attrName>style.visibility</p:attrName>
                                        </p:attrNameLst>
                                      </p:cBhvr>
                                      <p:to>
                                        <p:strVal val="visible"/>
                                      </p:to>
                                    </p:set>
                                    <p:animEffect transition="in" filter="dissolve">
                                      <p:cBhvr>
                                        <p:cTn id="32" dur="500"/>
                                        <p:tgtEl>
                                          <p:spTgt spid="6">
                                            <p:txEl>
                                              <p:pRg st="1" end="1"/>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2" end="2"/>
                                            </p:txEl>
                                          </p:spTgt>
                                        </p:tgtEl>
                                        <p:attrNameLst>
                                          <p:attrName>style.visibility</p:attrName>
                                        </p:attrNameLst>
                                      </p:cBhvr>
                                      <p:to>
                                        <p:strVal val="visible"/>
                                      </p:to>
                                    </p:set>
                                    <p:animEffect transition="in" filter="dissolve">
                                      <p:cBhvr>
                                        <p:cTn id="37" dur="500"/>
                                        <p:tgtEl>
                                          <p:spTgt spid="6">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build="p"/>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graphicFrame>
        <p:nvGraphicFramePr>
          <p:cNvPr id="2" name="Object 1"/>
          <p:cNvGraphicFramePr>
            <a:graphicFrameLocks noChangeAspect="1"/>
          </p:cNvGraphicFramePr>
          <p:nvPr>
            <p:extLst>
              <p:ext uri="{D42A27DB-BD31-4B8C-83A1-F6EECF244321}">
                <p14:modId xmlns:p14="http://schemas.microsoft.com/office/powerpoint/2010/main" val="270227688"/>
              </p:ext>
            </p:extLst>
          </p:nvPr>
        </p:nvGraphicFramePr>
        <p:xfrm>
          <a:off x="152398" y="4648200"/>
          <a:ext cx="6910217" cy="1682329"/>
        </p:xfrm>
        <a:graphic>
          <a:graphicData uri="http://schemas.openxmlformats.org/presentationml/2006/ole">
            <mc:AlternateContent xmlns:mc="http://schemas.openxmlformats.org/markup-compatibility/2006">
              <mc:Choice xmlns:v="urn:schemas-microsoft-com:vml" Requires="v">
                <p:oleObj spid="_x0000_s32020" name="Worksheet" r:id="rId4" imgW="3032831" imgH="738967" progId="Excel.Sheet.12">
                  <p:embed/>
                </p:oleObj>
              </mc:Choice>
              <mc:Fallback>
                <p:oleObj name="Worksheet" r:id="rId4" imgW="3032831" imgH="738967" progId="Excel.Sheet.12">
                  <p:embed/>
                  <p:pic>
                    <p:nvPicPr>
                      <p:cNvPr id="0" name=""/>
                      <p:cNvPicPr/>
                      <p:nvPr/>
                    </p:nvPicPr>
                    <p:blipFill>
                      <a:blip r:embed="rId5"/>
                      <a:stretch>
                        <a:fillRect/>
                      </a:stretch>
                    </p:blipFill>
                    <p:spPr>
                      <a:xfrm>
                        <a:off x="152398" y="4648200"/>
                        <a:ext cx="6910217" cy="1682329"/>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1294063525"/>
              </p:ext>
            </p:extLst>
          </p:nvPr>
        </p:nvGraphicFramePr>
        <p:xfrm>
          <a:off x="152398" y="1914023"/>
          <a:ext cx="6868155" cy="1672089"/>
        </p:xfrm>
        <a:graphic>
          <a:graphicData uri="http://schemas.openxmlformats.org/presentationml/2006/ole">
            <mc:AlternateContent xmlns:mc="http://schemas.openxmlformats.org/markup-compatibility/2006">
              <mc:Choice xmlns:v="urn:schemas-microsoft-com:vml" Requires="v">
                <p:oleObj spid="_x0000_s32021" name="Worksheet" r:id="rId6" imgW="3032831" imgH="738967" progId="Excel.Sheet.12">
                  <p:embed/>
                </p:oleObj>
              </mc:Choice>
              <mc:Fallback>
                <p:oleObj name="Worksheet" r:id="rId6" imgW="3032831" imgH="738967" progId="Excel.Sheet.12">
                  <p:embed/>
                  <p:pic>
                    <p:nvPicPr>
                      <p:cNvPr id="0" name=""/>
                      <p:cNvPicPr/>
                      <p:nvPr/>
                    </p:nvPicPr>
                    <p:blipFill>
                      <a:blip r:embed="rId7"/>
                      <a:stretch>
                        <a:fillRect/>
                      </a:stretch>
                    </p:blipFill>
                    <p:spPr>
                      <a:xfrm>
                        <a:off x="152398" y="1914023"/>
                        <a:ext cx="6868155" cy="1672089"/>
                      </a:xfrm>
                      <a:prstGeom prst="rect">
                        <a:avLst/>
                      </a:prstGeom>
                    </p:spPr>
                  </p:pic>
                </p:oleObj>
              </mc:Fallback>
            </mc:AlternateContent>
          </a:graphicData>
        </a:graphic>
      </p:graphicFrame>
      <p:sp>
        <p:nvSpPr>
          <p:cNvPr id="7" name="Rectangle 6"/>
          <p:cNvSpPr/>
          <p:nvPr/>
        </p:nvSpPr>
        <p:spPr>
          <a:xfrm>
            <a:off x="0" y="927453"/>
            <a:ext cx="9037321" cy="830997"/>
          </a:xfrm>
          <a:prstGeom prst="rect">
            <a:avLst/>
          </a:prstGeom>
        </p:spPr>
        <p:txBody>
          <a:bodyPr wrap="square">
            <a:spAutoFit/>
          </a:bodyPr>
          <a:lstStyle/>
          <a:p>
            <a:pPr marL="0" indent="0">
              <a:buNone/>
            </a:pPr>
            <a:r>
              <a:rPr lang="en-US" sz="2400" dirty="0">
                <a:latin typeface="Book Antiqua" panose="02040602050305030304" pitchFamily="18" charset="0"/>
              </a:rPr>
              <a:t>6. Given the above price of 105 dollars, compute the average daily total revenue. </a:t>
            </a:r>
          </a:p>
        </p:txBody>
      </p:sp>
      <p:sp>
        <p:nvSpPr>
          <p:cNvPr id="9" name="Rectangle 8"/>
          <p:cNvSpPr/>
          <p:nvPr/>
        </p:nvSpPr>
        <p:spPr>
          <a:xfrm>
            <a:off x="3048" y="3661630"/>
            <a:ext cx="9206487" cy="830997"/>
          </a:xfrm>
          <a:prstGeom prst="rect">
            <a:avLst/>
          </a:prstGeom>
        </p:spPr>
        <p:txBody>
          <a:bodyPr wrap="square">
            <a:spAutoFit/>
          </a:bodyPr>
          <a:lstStyle/>
          <a:p>
            <a:pPr marL="0" indent="0">
              <a:buNone/>
            </a:pPr>
            <a:r>
              <a:rPr lang="en-US" sz="2400" dirty="0">
                <a:latin typeface="Book Antiqua" panose="02040602050305030304" pitchFamily="18" charset="0"/>
              </a:rPr>
              <a:t>Alternatively, Product price is $105, probability of sales is 0.4. Therefore, expected revenue is 0.4(105)=  $42 per  visitor.  </a:t>
            </a:r>
          </a:p>
        </p:txBody>
      </p:sp>
      <p:sp>
        <p:nvSpPr>
          <p:cNvPr id="10" name="Oval 9"/>
          <p:cNvSpPr/>
          <p:nvPr/>
        </p:nvSpPr>
        <p:spPr bwMode="auto">
          <a:xfrm>
            <a:off x="6324600" y="2349731"/>
            <a:ext cx="914400" cy="807352"/>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
        <p:nvSpPr>
          <p:cNvPr id="11" name="Oval 10"/>
          <p:cNvSpPr/>
          <p:nvPr/>
        </p:nvSpPr>
        <p:spPr bwMode="auto">
          <a:xfrm>
            <a:off x="6400800" y="5062572"/>
            <a:ext cx="914400" cy="804828"/>
          </a:xfrm>
          <a:prstGeom prst="ellipse">
            <a:avLst/>
          </a:prstGeom>
          <a:noFill/>
          <a:ln w="57150" cap="flat" cmpd="sng" algn="ctr">
            <a:solidFill>
              <a:srgbClr val="C00000"/>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tx1"/>
              </a:solidFill>
              <a:effectLst/>
              <a:latin typeface="Verdana" pitchFamily="-112" charset="0"/>
            </a:endParaRPr>
          </a:p>
        </p:txBody>
      </p:sp>
    </p:spTree>
    <p:extLst>
      <p:ext uri="{BB962C8B-B14F-4D97-AF65-F5344CB8AC3E}">
        <p14:creationId xmlns:p14="http://schemas.microsoft.com/office/powerpoint/2010/main" val="245169899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dissolve">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10"/>
                                        </p:tgtEl>
                                        <p:attrNameLst>
                                          <p:attrName>style.visibility</p:attrName>
                                        </p:attrNameLst>
                                      </p:cBhvr>
                                      <p:to>
                                        <p:strVal val="visible"/>
                                      </p:to>
                                    </p:set>
                                    <p:animEffect transition="in" filter="dissolve">
                                      <p:cBhvr>
                                        <p:cTn id="17" dur="500"/>
                                        <p:tgtEl>
                                          <p:spTgt spid="10"/>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9">
                                            <p:txEl>
                                              <p:pRg st="0" end="0"/>
                                            </p:txEl>
                                          </p:spTgt>
                                        </p:tgtEl>
                                        <p:attrNameLst>
                                          <p:attrName>style.visibility</p:attrName>
                                        </p:attrNameLst>
                                      </p:cBhvr>
                                      <p:to>
                                        <p:strVal val="visible"/>
                                      </p:to>
                                    </p:set>
                                    <p:animEffect transition="in" filter="dissolve">
                                      <p:cBhvr>
                                        <p:cTn id="22" dur="500"/>
                                        <p:tgtEl>
                                          <p:spTgt spid="9">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2"/>
                                        </p:tgtEl>
                                        <p:attrNameLst>
                                          <p:attrName>style.visibility</p:attrName>
                                        </p:attrNameLst>
                                      </p:cBhvr>
                                      <p:to>
                                        <p:strVal val="visible"/>
                                      </p:to>
                                    </p:set>
                                    <p:animEffect transition="in" filter="dissolve">
                                      <p:cBhvr>
                                        <p:cTn id="27" dur="500"/>
                                        <p:tgtEl>
                                          <p:spTgt spid="2"/>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11"/>
                                        </p:tgtEl>
                                        <p:attrNameLst>
                                          <p:attrName>style.visibility</p:attrName>
                                        </p:attrNameLst>
                                      </p:cBhvr>
                                      <p:to>
                                        <p:strVal val="visible"/>
                                      </p:to>
                                    </p:set>
                                    <p:animEffect transition="in" filter="dissolve">
                                      <p:cBhvr>
                                        <p:cTn id="32" dur="5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 grpId="0" build="p"/>
      <p:bldP spid="10" grpId="0" animBg="1"/>
      <p:bldP spid="11"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7. Given the above price, compute the standard deviation of the number of units sold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p:txBody>
      </p:sp>
      <p:sp>
        <p:nvSpPr>
          <p:cNvPr id="5" name="Content Placeholder 3"/>
          <p:cNvSpPr txBox="1">
            <a:spLocks/>
          </p:cNvSpPr>
          <p:nvPr/>
        </p:nvSpPr>
        <p:spPr bwMode="auto">
          <a:xfrm>
            <a:off x="76201" y="2755392"/>
            <a:ext cx="6477000" cy="1816608"/>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Average </a:t>
            </a:r>
            <a:r>
              <a:rPr lang="en-US" kern="0" dirty="0">
                <a:sym typeface="Symbol" panose="05050102010706020507" pitchFamily="18" charset="2"/>
              </a:rPr>
              <a:t></a:t>
            </a:r>
            <a:r>
              <a:rPr lang="en-US" kern="0" dirty="0"/>
              <a:t>= np =70(0.4) = 28</a:t>
            </a:r>
          </a:p>
          <a:p>
            <a:pPr marL="0" indent="0">
              <a:buFont typeface="Wingdings" pitchFamily="2" charset="2"/>
              <a:buNone/>
            </a:pPr>
            <a:r>
              <a:rPr lang="en-US" kern="0" dirty="0"/>
              <a:t>VAR =</a:t>
            </a:r>
            <a:r>
              <a:rPr lang="en-US" kern="0" dirty="0">
                <a:sym typeface="Symbol" panose="05050102010706020507" pitchFamily="18" charset="2"/>
              </a:rPr>
              <a:t></a:t>
            </a:r>
            <a:r>
              <a:rPr lang="en-US" kern="0" baseline="30000" dirty="0">
                <a:sym typeface="Symbol" panose="05050102010706020507" pitchFamily="18" charset="2"/>
              </a:rPr>
              <a:t>2</a:t>
            </a:r>
            <a:r>
              <a:rPr lang="en-US" kern="0" dirty="0">
                <a:sym typeface="Symbol" panose="05050102010706020507" pitchFamily="18" charset="2"/>
              </a:rPr>
              <a:t> = </a:t>
            </a:r>
            <a:r>
              <a:rPr lang="en-US" kern="0" dirty="0"/>
              <a:t> np(1-p) = 70(0.4)(1-0.4) = 16.8</a:t>
            </a:r>
          </a:p>
          <a:p>
            <a:pPr marL="0" indent="0">
              <a:buFont typeface="Wingdings" pitchFamily="2" charset="2"/>
              <a:buNone/>
            </a:pPr>
            <a:r>
              <a:rPr lang="en-US" kern="0" dirty="0"/>
              <a:t>Standard Deviation = </a:t>
            </a:r>
            <a:r>
              <a:rPr lang="en-US" kern="0" dirty="0">
                <a:sym typeface="Symbol" panose="05050102010706020507" pitchFamily="18" charset="2"/>
              </a:rPr>
              <a:t></a:t>
            </a:r>
            <a:r>
              <a:rPr lang="en-US" kern="0" dirty="0"/>
              <a:t> = </a:t>
            </a:r>
            <a:r>
              <a:rPr lang="en-US" kern="0" dirty="0">
                <a:sym typeface="Symbol" panose="05050102010706020507" pitchFamily="18" charset="2"/>
              </a:rPr>
              <a:t>SQRT(16.8) = 4.1</a:t>
            </a:r>
            <a:endParaRPr lang="en-US" kern="0" dirty="0"/>
          </a:p>
          <a:p>
            <a:pPr marL="0" indent="0">
              <a:buFont typeface="Wingdings" pitchFamily="2" charset="2"/>
              <a:buNone/>
            </a:pPr>
            <a:r>
              <a:rPr lang="en-US" kern="0" dirty="0"/>
              <a:t>Demand ~N(28, 4.1)</a:t>
            </a:r>
          </a:p>
        </p:txBody>
      </p:sp>
      <p:sp>
        <p:nvSpPr>
          <p:cNvPr id="6" name="TextBox 5">
            <a:hlinkClick r:id="rId3" action="ppaction://hlinksldjump"/>
          </p:cNvPr>
          <p:cNvSpPr txBox="1"/>
          <p:nvPr/>
        </p:nvSpPr>
        <p:spPr>
          <a:xfrm>
            <a:off x="18288" y="5943600"/>
            <a:ext cx="3843745" cy="369332"/>
          </a:xfrm>
          <a:prstGeom prst="rect">
            <a:avLst/>
          </a:prstGeom>
          <a:noFill/>
        </p:spPr>
        <p:txBody>
          <a:bodyPr wrap="none" rtlCol="0">
            <a:spAutoFit/>
          </a:bodyPr>
          <a:lstStyle/>
          <a:p>
            <a:r>
              <a:rPr lang="en-US" dirty="0">
                <a:hlinkClick r:id="rId4" action="ppaction://hlinksldjump"/>
              </a:rPr>
              <a:t>Two Other Example If you Wish</a:t>
            </a:r>
            <a:endParaRPr lang="en-US" dirty="0"/>
          </a:p>
        </p:txBody>
      </p:sp>
    </p:spTree>
    <p:extLst>
      <p:ext uri="{BB962C8B-B14F-4D97-AF65-F5344CB8AC3E}">
        <p14:creationId xmlns:p14="http://schemas.microsoft.com/office/powerpoint/2010/main" val="1452591896"/>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xEl>
                                              <p:pRg st="0" end="0"/>
                                            </p:txEl>
                                          </p:spTgt>
                                        </p:tgtEl>
                                        <p:attrNameLst>
                                          <p:attrName>style.visibility</p:attrName>
                                        </p:attrNameLst>
                                      </p:cBhvr>
                                      <p:to>
                                        <p:strVal val="visible"/>
                                      </p:to>
                                    </p:set>
                                    <p:animEffect transition="in" filter="dissolve">
                                      <p:cBhvr>
                                        <p:cTn id="7" dur="500"/>
                                        <p:tgtEl>
                                          <p:spTgt spid="5">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xEl>
                                              <p:pRg st="1" end="1"/>
                                            </p:txEl>
                                          </p:spTgt>
                                        </p:tgtEl>
                                        <p:attrNameLst>
                                          <p:attrName>style.visibility</p:attrName>
                                        </p:attrNameLst>
                                      </p:cBhvr>
                                      <p:to>
                                        <p:strVal val="visible"/>
                                      </p:to>
                                    </p:set>
                                    <p:animEffect transition="in" filter="dissolve">
                                      <p:cBhvr>
                                        <p:cTn id="12" dur="500"/>
                                        <p:tgtEl>
                                          <p:spTgt spid="5">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5">
                                            <p:txEl>
                                              <p:pRg st="2" end="2"/>
                                            </p:txEl>
                                          </p:spTgt>
                                        </p:tgtEl>
                                        <p:attrNameLst>
                                          <p:attrName>style.visibility</p:attrName>
                                        </p:attrNameLst>
                                      </p:cBhvr>
                                      <p:to>
                                        <p:strVal val="visible"/>
                                      </p:to>
                                    </p:set>
                                    <p:animEffect transition="in" filter="dissolve">
                                      <p:cBhvr>
                                        <p:cTn id="17" dur="500"/>
                                        <p:tgtEl>
                                          <p:spTgt spid="5">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5">
                                            <p:txEl>
                                              <p:pRg st="3" end="3"/>
                                            </p:txEl>
                                          </p:spTgt>
                                        </p:tgtEl>
                                        <p:attrNameLst>
                                          <p:attrName>style.visibility</p:attrName>
                                        </p:attrNameLst>
                                      </p:cBhvr>
                                      <p:to>
                                        <p:strVal val="visible"/>
                                      </p:to>
                                    </p:set>
                                    <p:animEffect transition="in" filter="dissolve">
                                      <p:cBhvr>
                                        <p:cTn id="22" dur="500"/>
                                        <p:tgtEl>
                                          <p:spTgt spid="5">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gtEl>
                                        <p:attrNameLst>
                                          <p:attrName>style.visibility</p:attrName>
                                        </p:attrNameLst>
                                      </p:cBhvr>
                                      <p:to>
                                        <p:strVal val="visible"/>
                                      </p:to>
                                    </p:set>
                                    <p:animEffect transition="in" filter="dissolve">
                                      <p:cBhvr>
                                        <p:cTn id="2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build="p"/>
      <p:bldP spid="6"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5638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sz="1900" kern="0" dirty="0"/>
              <a:t>The price that a customer is willing to pay for our product from our internet store is U~(0, 175).  The total number of potential customers visiting this website is 70 per day. </a:t>
            </a:r>
          </a:p>
          <a:p>
            <a:pPr marL="0" indent="0">
              <a:buNone/>
            </a:pPr>
            <a:r>
              <a:rPr lang="en-US" sz="1900" kern="0" dirty="0"/>
              <a:t>1. Compute the price that maximizes the total revenue. </a:t>
            </a:r>
          </a:p>
          <a:p>
            <a:pPr marL="0" indent="0">
              <a:buNone/>
            </a:pPr>
            <a:r>
              <a:rPr lang="en-US" sz="1900" kern="0" dirty="0"/>
              <a:t>2. How many units are sold at the price that maximizes the total revenue? </a:t>
            </a:r>
          </a:p>
          <a:p>
            <a:pPr marL="0" indent="0">
              <a:buNone/>
            </a:pPr>
            <a:r>
              <a:rPr lang="en-US" sz="1900" kern="0" dirty="0"/>
              <a:t>3. Compute the maximum total revenue per day. </a:t>
            </a:r>
          </a:p>
          <a:p>
            <a:pPr marL="0" indent="0">
              <a:buNone/>
            </a:pPr>
            <a:r>
              <a:rPr lang="en-US" sz="1900" kern="0" dirty="0"/>
              <a:t>4. The variable cost per unit of product is $16 dollars. The total fixed cost is $1200 dollars per day. Compute the price that maximizes the total profit. Solver maximize Profit</a:t>
            </a:r>
          </a:p>
          <a:p>
            <a:pPr marL="0" indent="0">
              <a:buNone/>
            </a:pPr>
            <a:r>
              <a:rPr lang="en-US" sz="1900" kern="0" dirty="0"/>
              <a:t>5. How many units are sold per day at the price that maximizes the total profit? </a:t>
            </a:r>
          </a:p>
          <a:p>
            <a:pPr marL="0" indent="0">
              <a:buNone/>
            </a:pPr>
            <a:r>
              <a:rPr lang="en-US" sz="1900" kern="0" dirty="0"/>
              <a:t>6. Compute the maximum total profit per day. </a:t>
            </a:r>
          </a:p>
          <a:p>
            <a:pPr marL="0" indent="0">
              <a:buNone/>
            </a:pPr>
            <a:r>
              <a:rPr lang="en-US" sz="1900" kern="0" dirty="0"/>
              <a:t>7. Given the price that maximizes the total profit, compute the Variance of the daily sales. </a:t>
            </a:r>
          </a:p>
          <a:p>
            <a:pPr marL="0" indent="0">
              <a:buNone/>
            </a:pPr>
            <a:r>
              <a:rPr lang="en-US" sz="1900" kern="0" dirty="0"/>
              <a:t>8. Given the price that maximizes the total profit, and an ordering lead time is 4 days. Compute the Variance of the lead time demand. </a:t>
            </a:r>
          </a:p>
          <a:p>
            <a:pPr marL="0" indent="0">
              <a:buNone/>
            </a:pPr>
            <a:r>
              <a:rPr lang="en-US" sz="1900" kern="0" dirty="0"/>
              <a:t>9. Compute the re-order point. Service level is 90%.</a:t>
            </a:r>
          </a:p>
          <a:p>
            <a:pPr marL="0" indent="0">
              <a:buNone/>
            </a:pPr>
            <a:r>
              <a:rPr lang="en-US" sz="1900" kern="0" dirty="0"/>
              <a:t>10. Compute the safety stock. </a:t>
            </a:r>
          </a:p>
        </p:txBody>
      </p:sp>
    </p:spTree>
    <p:extLst>
      <p:ext uri="{BB962C8B-B14F-4D97-AF65-F5344CB8AC3E}">
        <p14:creationId xmlns:p14="http://schemas.microsoft.com/office/powerpoint/2010/main" val="228972144"/>
      </p:ext>
    </p:extLst>
  </p:cSld>
  <p:clrMapOvr>
    <a:masterClrMapping/>
  </p:clrMapOvr>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Problem 4. Lecture</a:t>
            </a:r>
          </a:p>
        </p:txBody>
      </p:sp>
      <p:pic>
        <p:nvPicPr>
          <p:cNvPr id="5" name="Picture 4"/>
          <p:cNvPicPr>
            <a:picLocks noChangeAspect="1"/>
          </p:cNvPicPr>
          <p:nvPr/>
        </p:nvPicPr>
        <p:blipFill>
          <a:blip r:embed="rId4"/>
          <a:stretch>
            <a:fillRect/>
          </a:stretch>
        </p:blipFill>
        <p:spPr>
          <a:xfrm>
            <a:off x="8229600" y="23950"/>
            <a:ext cx="866504" cy="726640"/>
          </a:xfrm>
          <a:prstGeom prst="rect">
            <a:avLst/>
          </a:prstGeom>
        </p:spPr>
      </p:pic>
      <p:sp>
        <p:nvSpPr>
          <p:cNvPr id="6" name="Rectangle 5"/>
          <p:cNvSpPr/>
          <p:nvPr/>
        </p:nvSpPr>
        <p:spPr>
          <a:xfrm>
            <a:off x="-76200" y="6047232"/>
            <a:ext cx="3856697" cy="369332"/>
          </a:xfrm>
          <a:prstGeom prst="rect">
            <a:avLst/>
          </a:prstGeom>
        </p:spPr>
        <p:txBody>
          <a:bodyPr wrap="none">
            <a:spAutoFit/>
          </a:bodyPr>
          <a:lstStyle/>
          <a:p>
            <a:r>
              <a:rPr lang="en-US" u="sng" dirty="0">
                <a:hlinkClick r:id="rId5"/>
              </a:rPr>
              <a:t>https://youtu.be/4S6VMufq_Ok</a:t>
            </a:r>
            <a:endParaRPr lang="en-US" dirty="0"/>
          </a:p>
        </p:txBody>
      </p:sp>
      <p:pic>
        <p:nvPicPr>
          <p:cNvPr id="2" name="4S6VMufq_Ok"/>
          <p:cNvPicPr>
            <a:picLocks noRot="1" noChangeAspect="1"/>
          </p:cNvPicPr>
          <p:nvPr>
            <a:videoFile r:link="rId1"/>
          </p:nvPr>
        </p:nvPicPr>
        <p:blipFill>
          <a:blip r:embed="rId6"/>
          <a:stretch>
            <a:fillRect/>
          </a:stretch>
        </p:blipFill>
        <p:spPr>
          <a:xfrm>
            <a:off x="0" y="865632"/>
            <a:ext cx="9055982" cy="5093990"/>
          </a:xfrm>
          <a:prstGeom prst="rect">
            <a:avLst/>
          </a:prstGeom>
        </p:spPr>
      </p:pic>
    </p:spTree>
    <p:extLst>
      <p:ext uri="{BB962C8B-B14F-4D97-AF65-F5344CB8AC3E}">
        <p14:creationId xmlns:p14="http://schemas.microsoft.com/office/powerpoint/2010/main" val="2105759444"/>
      </p:ext>
    </p:extLst>
  </p:cSld>
  <p:clrMapOvr>
    <a:masterClrMapping/>
  </p:clrMapOvr>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3163094"/>
            <a:ext cx="8895335" cy="2743200"/>
          </a:xfrm>
        </p:spPr>
        <p:txBody>
          <a:bodyPr/>
          <a:lstStyle/>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a:t>
            </a:r>
            <a:r>
              <a:rPr lang="en-US" dirty="0">
                <a:solidFill>
                  <a:srgbClr val="FF0000"/>
                </a:solidFill>
              </a:rPr>
              <a:t>(175-X)/175 = 1-X/175</a:t>
            </a:r>
          </a:p>
          <a:p>
            <a:pPr marL="0" indent="0">
              <a:buNone/>
            </a:pPr>
            <a:r>
              <a:rPr lang="en-US" dirty="0"/>
              <a:t>Number of units sold = </a:t>
            </a:r>
            <a:r>
              <a:rPr lang="en-US" dirty="0">
                <a:solidFill>
                  <a:srgbClr val="00B050"/>
                </a:solidFill>
              </a:rPr>
              <a:t>70*(</a:t>
            </a:r>
            <a:r>
              <a:rPr lang="en-US" dirty="0">
                <a:solidFill>
                  <a:srgbClr val="FF0000"/>
                </a:solidFill>
              </a:rPr>
              <a:t>(1-X/175)</a:t>
            </a:r>
            <a:r>
              <a:rPr lang="en-US" dirty="0">
                <a:solidFill>
                  <a:srgbClr val="00B050"/>
                </a:solidFill>
              </a:rPr>
              <a:t>)</a:t>
            </a:r>
          </a:p>
          <a:p>
            <a:pPr marL="0" indent="0">
              <a:buNone/>
            </a:pPr>
            <a:r>
              <a:rPr lang="en-US" dirty="0"/>
              <a:t>Total Revenue = X*</a:t>
            </a:r>
            <a:r>
              <a:rPr lang="en-US" dirty="0">
                <a:solidFill>
                  <a:srgbClr val="00B050"/>
                </a:solidFill>
              </a:rPr>
              <a:t>70*(</a:t>
            </a:r>
            <a:r>
              <a:rPr lang="en-US" dirty="0">
                <a:solidFill>
                  <a:srgbClr val="FF0000"/>
                </a:solidFill>
              </a:rPr>
              <a:t>(1-X/175)</a:t>
            </a:r>
            <a:r>
              <a:rPr lang="en-US" dirty="0">
                <a:solidFill>
                  <a:srgbClr val="00B050"/>
                </a:solidFill>
              </a:rPr>
              <a:t>)</a:t>
            </a:r>
          </a:p>
          <a:p>
            <a:pPr marL="0" indent="0">
              <a:buNone/>
            </a:pPr>
            <a:r>
              <a:rPr lang="en-US" dirty="0">
                <a:solidFill>
                  <a:srgbClr val="C00000"/>
                </a:solidFill>
              </a:rPr>
              <a:t>Solver: Maximize Revenue by changing X</a:t>
            </a:r>
          </a:p>
        </p:txBody>
      </p:sp>
      <p:sp>
        <p:nvSpPr>
          <p:cNvPr id="3" name="Title 2"/>
          <p:cNvSpPr>
            <a:spLocks noGrp="1"/>
          </p:cNvSpPr>
          <p:nvPr>
            <p:ph type="title"/>
          </p:nvPr>
        </p:nvSpPr>
        <p:spPr/>
        <p:txBody>
          <a:bodyPr/>
          <a:lstStyle/>
          <a:p>
            <a:r>
              <a:rPr lang="en-US" dirty="0"/>
              <a:t>Problem 4.</a:t>
            </a:r>
          </a:p>
        </p:txBody>
      </p:sp>
      <p:sp>
        <p:nvSpPr>
          <p:cNvPr id="7" name="Content Placeholder 1"/>
          <p:cNvSpPr txBox="1">
            <a:spLocks/>
          </p:cNvSpPr>
          <p:nvPr/>
        </p:nvSpPr>
        <p:spPr bwMode="auto">
          <a:xfrm>
            <a:off x="30163" y="838200"/>
            <a:ext cx="9113837" cy="2057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 price that a customer is willing to pay for our product from our internet store is U~(0, 175).  The total number of potential customers visiting this website is 70 per day. </a:t>
            </a:r>
          </a:p>
          <a:p>
            <a:pPr marL="0" indent="0">
              <a:buFont typeface="Wingdings" pitchFamily="2" charset="2"/>
              <a:buNone/>
            </a:pPr>
            <a:r>
              <a:rPr lang="en-US" kern="0" dirty="0"/>
              <a:t>Uniform distribution: Mean = (b+a)/2 and Variance = [(b-a)</a:t>
            </a:r>
            <a:r>
              <a:rPr lang="en-US" kern="0" baseline="30000" dirty="0"/>
              <a:t>2</a:t>
            </a:r>
            <a:r>
              <a:rPr lang="en-US" kern="0" dirty="0"/>
              <a:t>]/12 </a:t>
            </a:r>
          </a:p>
          <a:p>
            <a:pPr marL="0" indent="0">
              <a:buFont typeface="Wingdings" pitchFamily="2" charset="2"/>
              <a:buNone/>
            </a:pPr>
            <a:r>
              <a:rPr lang="en-US" kern="0" dirty="0"/>
              <a:t>Binomial Distribution: Mean = np, Variance = np(1-p) </a:t>
            </a:r>
          </a:p>
        </p:txBody>
      </p:sp>
    </p:spTree>
    <p:extLst>
      <p:ext uri="{BB962C8B-B14F-4D97-AF65-F5344CB8AC3E}">
        <p14:creationId xmlns:p14="http://schemas.microsoft.com/office/powerpoint/2010/main" val="303857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 </a:t>
            </a:r>
          </a:p>
        </p:txBody>
      </p:sp>
      <p:sp>
        <p:nvSpPr>
          <p:cNvPr id="4" name="Content Placeholder 3"/>
          <p:cNvSpPr>
            <a:spLocks noGrp="1"/>
          </p:cNvSpPr>
          <p:nvPr>
            <p:ph idx="1"/>
          </p:nvPr>
        </p:nvSpPr>
        <p:spPr>
          <a:xfrm>
            <a:off x="0" y="850392"/>
            <a:ext cx="9144002" cy="5638800"/>
          </a:xfrm>
        </p:spPr>
        <p:txBody>
          <a:bodyPr/>
          <a:lstStyle/>
          <a:p>
            <a:pPr marL="0" indent="0">
              <a:buNone/>
            </a:pPr>
            <a:r>
              <a:rPr lang="en-US" sz="1900" dirty="0"/>
              <a:t>Given the Total Costs vs. Quantity Produced (TC-Q) data, and the Price vs Quantity Sold (P-Q) data. Assume that the quantity produced is equal to the quantity sold. </a:t>
            </a:r>
          </a:p>
          <a:p>
            <a:pPr marL="173038" indent="-173038">
              <a:buNone/>
            </a:pPr>
            <a:r>
              <a:rPr lang="en-US" sz="1900" dirty="0"/>
              <a:t>1. Using TC-Q data, e</a:t>
            </a:r>
            <a:r>
              <a:rPr lang="en-US" sz="2000" dirty="0"/>
              <a:t>stimate the total fixed costs, and variable cost per unit of product.</a:t>
            </a:r>
          </a:p>
          <a:p>
            <a:pPr marL="173038" indent="-173038">
              <a:buNone/>
            </a:pPr>
            <a:r>
              <a:rPr lang="en-US" sz="2000" dirty="0"/>
              <a:t>2. Compute the Coefficient of Determination (R-Squared) , Correction Coefficient (CC), and Standard Deviation of the estimates (Standard Error) for the Total Costs. </a:t>
            </a:r>
          </a:p>
          <a:p>
            <a:pPr marL="460375" indent="-460375">
              <a:buNone/>
            </a:pPr>
            <a:r>
              <a:rPr lang="en-US" sz="2000" dirty="0"/>
              <a:t>3. Using the P-Q  data, prepare a linear demand curve.  Compute Max-P and Max-Q. Then prepare a non-linear demand curve. </a:t>
            </a:r>
          </a:p>
          <a:p>
            <a:pPr marL="173038" indent="-173038">
              <a:buNone/>
            </a:pPr>
            <a:endParaRPr lang="en-US" sz="1900" dirty="0"/>
          </a:p>
        </p:txBody>
      </p:sp>
      <p:graphicFrame>
        <p:nvGraphicFramePr>
          <p:cNvPr id="6" name="Object 5"/>
          <p:cNvGraphicFramePr>
            <a:graphicFrameLocks noChangeAspect="1"/>
          </p:cNvGraphicFramePr>
          <p:nvPr/>
        </p:nvGraphicFramePr>
        <p:xfrm>
          <a:off x="152400" y="3810000"/>
          <a:ext cx="1806575" cy="2484517"/>
        </p:xfrm>
        <a:graphic>
          <a:graphicData uri="http://schemas.openxmlformats.org/presentationml/2006/ole">
            <mc:AlternateContent xmlns:mc="http://schemas.openxmlformats.org/markup-compatibility/2006">
              <mc:Choice xmlns:v="urn:schemas-microsoft-com:vml" Requires="v">
                <p:oleObj spid="_x0000_s88068" name="Worksheet" r:id="rId4" imgW="1501317" imgH="2065036" progId="Excel.Sheet.12">
                  <p:embed/>
                </p:oleObj>
              </mc:Choice>
              <mc:Fallback>
                <p:oleObj name="Worksheet" r:id="rId4" imgW="1501317" imgH="2065036" progId="Excel.Sheet.12">
                  <p:embed/>
                  <p:pic>
                    <p:nvPicPr>
                      <p:cNvPr id="6" name="Object 5"/>
                      <p:cNvPicPr/>
                      <p:nvPr/>
                    </p:nvPicPr>
                    <p:blipFill>
                      <a:blip r:embed="rId5"/>
                      <a:stretch>
                        <a:fillRect/>
                      </a:stretch>
                    </p:blipFill>
                    <p:spPr>
                      <a:xfrm>
                        <a:off x="152400" y="3810000"/>
                        <a:ext cx="1806575" cy="2484517"/>
                      </a:xfrm>
                      <a:prstGeom prst="rect">
                        <a:avLst/>
                      </a:prstGeom>
                    </p:spPr>
                  </p:pic>
                </p:oleObj>
              </mc:Fallback>
            </mc:AlternateContent>
          </a:graphicData>
        </a:graphic>
      </p:graphicFrame>
      <p:sp>
        <p:nvSpPr>
          <p:cNvPr id="7" name="Content Placeholder 1"/>
          <p:cNvSpPr txBox="1">
            <a:spLocks/>
          </p:cNvSpPr>
          <p:nvPr/>
        </p:nvSpPr>
        <p:spPr bwMode="auto">
          <a:xfrm>
            <a:off x="2093932" y="3962399"/>
            <a:ext cx="6821468" cy="233211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solidFill>
                  <a:srgbClr val="C00000"/>
                </a:solidFill>
              </a:rPr>
              <a:t>The lecture on this problem is posted on the next slide. You do not need to watch the complete lecture since I discuss some additional concepts. It is enough to  watch from 0 to 8:30 and from 11:30 to 19. That is a total of 16 minutes. </a:t>
            </a:r>
          </a:p>
        </p:txBody>
      </p:sp>
    </p:spTree>
    <p:extLst>
      <p:ext uri="{BB962C8B-B14F-4D97-AF65-F5344CB8AC3E}">
        <p14:creationId xmlns:p14="http://schemas.microsoft.com/office/powerpoint/2010/main" val="1734893405"/>
      </p:ext>
    </p:extLst>
  </p:cSld>
  <p:clrMapOvr>
    <a:masterClrMapping/>
  </p:clrMapOvr>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3" name="Group 12"/>
          <p:cNvGrpSpPr/>
          <p:nvPr/>
        </p:nvGrpSpPr>
        <p:grpSpPr>
          <a:xfrm>
            <a:off x="76200" y="2145792"/>
            <a:ext cx="4505325" cy="2305050"/>
            <a:chOff x="76200" y="2145792"/>
            <a:chExt cx="4505325" cy="2305050"/>
          </a:xfrm>
        </p:grpSpPr>
        <p:pic>
          <p:nvPicPr>
            <p:cNvPr id="7" name="Picture 6"/>
            <p:cNvPicPr>
              <a:picLocks noChangeAspect="1"/>
            </p:cNvPicPr>
            <p:nvPr/>
          </p:nvPicPr>
          <p:blipFill>
            <a:blip r:embed="rId4"/>
            <a:stretch>
              <a:fillRect/>
            </a:stretch>
          </p:blipFill>
          <p:spPr>
            <a:xfrm>
              <a:off x="76200" y="2145792"/>
              <a:ext cx="4505325" cy="2305050"/>
            </a:xfrm>
            <a:prstGeom prst="rect">
              <a:avLst/>
            </a:prstGeom>
          </p:spPr>
        </p:pic>
        <p:pic>
          <p:nvPicPr>
            <p:cNvPr id="2" name="Picture 1"/>
            <p:cNvPicPr>
              <a:picLocks noChangeAspect="1"/>
            </p:cNvPicPr>
            <p:nvPr/>
          </p:nvPicPr>
          <p:blipFill>
            <a:blip r:embed="rId5"/>
            <a:stretch>
              <a:fillRect/>
            </a:stretch>
          </p:blipFill>
          <p:spPr>
            <a:xfrm>
              <a:off x="3222499" y="2842547"/>
              <a:ext cx="376418" cy="184117"/>
            </a:xfrm>
            <a:prstGeom prst="rect">
              <a:avLst/>
            </a:prstGeom>
          </p:spPr>
        </p:pic>
      </p:grpSp>
      <p:sp>
        <p:nvSpPr>
          <p:cNvPr id="3" name="Title 2"/>
          <p:cNvSpPr>
            <a:spLocks noGrp="1"/>
          </p:cNvSpPr>
          <p:nvPr>
            <p:ph type="title"/>
          </p:nvPr>
        </p:nvSpPr>
        <p:spPr/>
        <p:txBody>
          <a:bodyPr/>
          <a:lstStyle/>
          <a:p>
            <a:r>
              <a:rPr lang="en-US" dirty="0"/>
              <a:t>Problem 4.</a:t>
            </a:r>
          </a:p>
        </p:txBody>
      </p:sp>
      <p:pic>
        <p:nvPicPr>
          <p:cNvPr id="4" name="Picture 3"/>
          <p:cNvPicPr>
            <a:picLocks noChangeAspect="1"/>
          </p:cNvPicPr>
          <p:nvPr/>
        </p:nvPicPr>
        <p:blipFill>
          <a:blip r:embed="rId6"/>
          <a:stretch>
            <a:fillRect/>
          </a:stretch>
        </p:blipFill>
        <p:spPr>
          <a:xfrm>
            <a:off x="76200" y="914400"/>
            <a:ext cx="4400550" cy="1219200"/>
          </a:xfrm>
          <a:prstGeom prst="rect">
            <a:avLst/>
          </a:prstGeom>
        </p:spPr>
      </p:pic>
      <p:sp>
        <p:nvSpPr>
          <p:cNvPr id="5" name="Rectangle 4"/>
          <p:cNvSpPr/>
          <p:nvPr/>
        </p:nvSpPr>
        <p:spPr bwMode="auto">
          <a:xfrm>
            <a:off x="414528" y="1197864"/>
            <a:ext cx="4114800" cy="914400"/>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dirty="0">
              <a:ln>
                <a:noFill/>
              </a:ln>
              <a:solidFill>
                <a:schemeClr val="bg1"/>
              </a:solidFill>
              <a:effectLst/>
              <a:latin typeface="Verdana" pitchFamily="-112" charset="0"/>
            </a:endParaRPr>
          </a:p>
        </p:txBody>
      </p:sp>
      <p:graphicFrame>
        <p:nvGraphicFramePr>
          <p:cNvPr id="6" name="Object 5"/>
          <p:cNvGraphicFramePr>
            <a:graphicFrameLocks noChangeAspect="1"/>
          </p:cNvGraphicFramePr>
          <p:nvPr>
            <p:extLst>
              <p:ext uri="{D42A27DB-BD31-4B8C-83A1-F6EECF244321}">
                <p14:modId xmlns:p14="http://schemas.microsoft.com/office/powerpoint/2010/main" val="823276827"/>
              </p:ext>
            </p:extLst>
          </p:nvPr>
        </p:nvGraphicFramePr>
        <p:xfrm>
          <a:off x="405384" y="1188720"/>
          <a:ext cx="4071366" cy="923544"/>
        </p:xfrm>
        <a:graphic>
          <a:graphicData uri="http://schemas.openxmlformats.org/presentationml/2006/ole">
            <mc:AlternateContent xmlns:mc="http://schemas.openxmlformats.org/markup-compatibility/2006">
              <mc:Choice xmlns:v="urn:schemas-microsoft-com:vml" Requires="v">
                <p:oleObj spid="_x0000_s46266" name="Worksheet" r:id="rId7" imgW="3246333" imgH="746603" progId="Excel.Sheet.12">
                  <p:embed/>
                </p:oleObj>
              </mc:Choice>
              <mc:Fallback>
                <p:oleObj name="Worksheet" r:id="rId7" imgW="3246333" imgH="746603" progId="Excel.Sheet.12">
                  <p:embed/>
                  <p:pic>
                    <p:nvPicPr>
                      <p:cNvPr id="0" name=""/>
                      <p:cNvPicPr/>
                      <p:nvPr/>
                    </p:nvPicPr>
                    <p:blipFill>
                      <a:blip r:embed="rId8"/>
                      <a:stretch>
                        <a:fillRect/>
                      </a:stretch>
                    </p:blipFill>
                    <p:spPr>
                      <a:xfrm>
                        <a:off x="405384" y="1188720"/>
                        <a:ext cx="4071366" cy="923544"/>
                      </a:xfrm>
                      <a:prstGeom prst="rect">
                        <a:avLst/>
                      </a:prstGeom>
                    </p:spPr>
                  </p:pic>
                </p:oleObj>
              </mc:Fallback>
            </mc:AlternateContent>
          </a:graphicData>
        </a:graphic>
      </p:graphicFrame>
      <p:cxnSp>
        <p:nvCxnSpPr>
          <p:cNvPr id="10" name="Straight Arrow Connector 9"/>
          <p:cNvCxnSpPr/>
          <p:nvPr/>
        </p:nvCxnSpPr>
        <p:spPr bwMode="auto">
          <a:xfrm flipH="1" flipV="1">
            <a:off x="1438275" y="3441192"/>
            <a:ext cx="838200" cy="292608"/>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grpSp>
        <p:nvGrpSpPr>
          <p:cNvPr id="12" name="Group 11"/>
          <p:cNvGrpSpPr/>
          <p:nvPr/>
        </p:nvGrpSpPr>
        <p:grpSpPr>
          <a:xfrm>
            <a:off x="2819400" y="1188720"/>
            <a:ext cx="779516" cy="923544"/>
            <a:chOff x="5505460" y="1412748"/>
            <a:chExt cx="779516" cy="1002792"/>
          </a:xfrm>
        </p:grpSpPr>
        <p:sp>
          <p:nvSpPr>
            <p:cNvPr id="11" name="Rectangle 10"/>
            <p:cNvSpPr/>
            <p:nvPr/>
          </p:nvSpPr>
          <p:spPr bwMode="auto">
            <a:xfrm>
              <a:off x="5513070" y="1466088"/>
              <a:ext cx="771906" cy="949452"/>
            </a:xfrm>
            <a:prstGeom prst="rect">
              <a:avLst/>
            </a:prstGeom>
            <a:solidFill>
              <a:schemeClr val="bg1"/>
            </a:solidFill>
            <a:ln w="9525" cap="flat" cmpd="sng" algn="ctr">
              <a:solidFill>
                <a:schemeClr val="bg1"/>
              </a:solidFill>
              <a:prstDash val="solid"/>
              <a:round/>
              <a:headEnd type="none" w="med" len="med"/>
              <a:tailEnd type="none" w="med" len="med"/>
            </a:ln>
            <a:effectLst/>
          </p:spPr>
          <p:txBody>
            <a:bodyPr vert="horz" wrap="square" lIns="91440" tIns="45720" rIns="91440" bIns="45720" numCol="1" rtlCol="0" anchor="t" anchorCtr="0" compatLnSpc="1">
              <a:prstTxWarp prst="textNoShape">
                <a:avLst/>
              </a:prstTxWarp>
            </a:bodyPr>
            <a:lstStyle/>
            <a:p>
              <a:pPr marL="0" marR="0" indent="0" algn="l" defTabSz="914400" rtl="0" eaLnBrk="0" fontAlgn="base" latinLnBrk="0" hangingPunct="0">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Verdana" pitchFamily="-112" charset="0"/>
              </a:endParaRPr>
            </a:p>
          </p:txBody>
        </p:sp>
        <p:graphicFrame>
          <p:nvGraphicFramePr>
            <p:cNvPr id="8" name="Object 7"/>
            <p:cNvGraphicFramePr>
              <a:graphicFrameLocks noChangeAspect="1"/>
            </p:cNvGraphicFramePr>
            <p:nvPr>
              <p:extLst>
                <p:ext uri="{D42A27DB-BD31-4B8C-83A1-F6EECF244321}">
                  <p14:modId xmlns:p14="http://schemas.microsoft.com/office/powerpoint/2010/main" val="3504385966"/>
                </p:ext>
              </p:extLst>
            </p:nvPr>
          </p:nvGraphicFramePr>
          <p:xfrm>
            <a:off x="5505460" y="1412748"/>
            <a:ext cx="779516" cy="1002792"/>
          </p:xfrm>
          <a:graphic>
            <a:graphicData uri="http://schemas.openxmlformats.org/presentationml/2006/ole">
              <mc:AlternateContent xmlns:mc="http://schemas.openxmlformats.org/markup-compatibility/2006">
                <mc:Choice xmlns:v="urn:schemas-microsoft-com:vml" Requires="v">
                  <p:oleObj spid="_x0000_s46267" name="Worksheet" r:id="rId9" imgW="617114" imgH="746603" progId="Excel.Sheet.12">
                    <p:embed/>
                  </p:oleObj>
                </mc:Choice>
                <mc:Fallback>
                  <p:oleObj name="Worksheet" r:id="rId9" imgW="617114" imgH="746603" progId="Excel.Sheet.12">
                    <p:embed/>
                    <p:pic>
                      <p:nvPicPr>
                        <p:cNvPr id="0" name=""/>
                        <p:cNvPicPr/>
                        <p:nvPr/>
                      </p:nvPicPr>
                      <p:blipFill>
                        <a:blip r:embed="rId10"/>
                        <a:stretch>
                          <a:fillRect/>
                        </a:stretch>
                      </p:blipFill>
                      <p:spPr>
                        <a:xfrm>
                          <a:off x="5505460" y="1412748"/>
                          <a:ext cx="779516" cy="1002792"/>
                        </a:xfrm>
                        <a:prstGeom prst="rect">
                          <a:avLst/>
                        </a:prstGeom>
                      </p:spPr>
                    </p:pic>
                  </p:oleObj>
                </mc:Fallback>
              </mc:AlternateContent>
            </a:graphicData>
          </a:graphic>
        </p:graphicFrame>
      </p:grpSp>
      <p:cxnSp>
        <p:nvCxnSpPr>
          <p:cNvPr id="9" name="Straight Arrow Connector 8"/>
          <p:cNvCxnSpPr>
            <a:endCxn id="8" idx="2"/>
          </p:cNvCxnSpPr>
          <p:nvPr/>
        </p:nvCxnSpPr>
        <p:spPr bwMode="auto">
          <a:xfrm flipH="1" flipV="1">
            <a:off x="3209158" y="2112264"/>
            <a:ext cx="524642" cy="707136"/>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cxnSp>
        <p:nvCxnSpPr>
          <p:cNvPr id="16" name="Straight Arrow Connector 15"/>
          <p:cNvCxnSpPr/>
          <p:nvPr/>
        </p:nvCxnSpPr>
        <p:spPr bwMode="auto">
          <a:xfrm flipV="1">
            <a:off x="488442" y="1447800"/>
            <a:ext cx="2330958" cy="2438400"/>
          </a:xfrm>
          <a:prstGeom prst="straightConnector1">
            <a:avLst/>
          </a:prstGeom>
          <a:solidFill>
            <a:schemeClr val="accent1"/>
          </a:solidFill>
          <a:ln w="38100" cap="flat" cmpd="sng" algn="ctr">
            <a:solidFill>
              <a:schemeClr val="tx1"/>
            </a:solidFill>
            <a:prstDash val="solid"/>
            <a:round/>
            <a:headEnd type="none" w="med" len="med"/>
            <a:tailEnd type="arrow" w="med" len="med"/>
          </a:ln>
          <a:effectLst/>
        </p:spPr>
      </p:cxnSp>
    </p:spTree>
    <p:extLst>
      <p:ext uri="{BB962C8B-B14F-4D97-AF65-F5344CB8AC3E}">
        <p14:creationId xmlns:p14="http://schemas.microsoft.com/office/powerpoint/2010/main" val="152973641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dissolve">
                                      <p:cBhvr>
                                        <p:cTn id="7" dur="500"/>
                                        <p:tgtEl>
                                          <p:spTgt spid="9"/>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dissolve">
                                      <p:cBhvr>
                                        <p:cTn id="12" dur="500"/>
                                        <p:tgtEl>
                                          <p:spTgt spid="10"/>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6"/>
                                        </p:tgtEl>
                                        <p:attrNameLst>
                                          <p:attrName>style.visibility</p:attrName>
                                        </p:attrNameLst>
                                      </p:cBhvr>
                                      <p:to>
                                        <p:strVal val="visible"/>
                                      </p:to>
                                    </p:set>
                                    <p:animEffect transition="in" filter="dissolve">
                                      <p:cBhvr>
                                        <p:cTn id="17" dur="500"/>
                                        <p:tgtEl>
                                          <p:spTgt spid="16"/>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nodeType="clickEffect">
                                  <p:stCondLst>
                                    <p:cond delay="0"/>
                                  </p:stCondLst>
                                  <p:childTnLst>
                                    <p:set>
                                      <p:cBhvr>
                                        <p:cTn id="21" dur="1" fill="hold">
                                          <p:stCondLst>
                                            <p:cond delay="0"/>
                                          </p:stCondLst>
                                        </p:cTn>
                                        <p:tgtEl>
                                          <p:spTgt spid="12"/>
                                        </p:tgtEl>
                                        <p:attrNameLst>
                                          <p:attrName>style.visibility</p:attrName>
                                        </p:attrNameLst>
                                      </p:cBhvr>
                                      <p:to>
                                        <p:strVal val="visible"/>
                                      </p:to>
                                    </p:set>
                                    <p:animEffect transition="in" filter="dissolve">
                                      <p:cBhvr>
                                        <p:cTn id="22"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271272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70 customers. </a:t>
            </a:r>
          </a:p>
          <a:p>
            <a:pPr marL="0" indent="0">
              <a:buNone/>
            </a:pPr>
            <a:r>
              <a:rPr lang="en-US" dirty="0"/>
              <a:t>0.5(70)=35</a:t>
            </a:r>
          </a:p>
          <a:p>
            <a:pPr marL="0" indent="0">
              <a:buNone/>
            </a:pPr>
            <a:r>
              <a:rPr lang="en-US" dirty="0"/>
              <a:t>3. Compute the maximum total revenue per day. </a:t>
            </a:r>
          </a:p>
          <a:p>
            <a:pPr marL="0" indent="0">
              <a:buNone/>
            </a:pPr>
            <a:r>
              <a:rPr lang="en-US" dirty="0"/>
              <a:t>=35*87.5 = 3,062.5</a:t>
            </a:r>
          </a:p>
        </p:txBody>
      </p:sp>
      <p:sp>
        <p:nvSpPr>
          <p:cNvPr id="3" name="Title 2"/>
          <p:cNvSpPr>
            <a:spLocks noGrp="1"/>
          </p:cNvSpPr>
          <p:nvPr>
            <p:ph type="title"/>
          </p:nvPr>
        </p:nvSpPr>
        <p:spPr/>
        <p:txBody>
          <a:bodyPr/>
          <a:lstStyle/>
          <a:p>
            <a:r>
              <a:rPr lang="en-US" dirty="0"/>
              <a:t>Problem 4.</a:t>
            </a:r>
          </a:p>
        </p:txBody>
      </p:sp>
      <p:graphicFrame>
        <p:nvGraphicFramePr>
          <p:cNvPr id="4" name="Object 3"/>
          <p:cNvGraphicFramePr>
            <a:graphicFrameLocks noChangeAspect="1"/>
          </p:cNvGraphicFramePr>
          <p:nvPr>
            <p:extLst>
              <p:ext uri="{D42A27DB-BD31-4B8C-83A1-F6EECF244321}">
                <p14:modId xmlns:p14="http://schemas.microsoft.com/office/powerpoint/2010/main" val="3024462373"/>
              </p:ext>
            </p:extLst>
          </p:nvPr>
        </p:nvGraphicFramePr>
        <p:xfrm>
          <a:off x="5181600" y="3352800"/>
          <a:ext cx="3543300" cy="2776538"/>
        </p:xfrm>
        <a:graphic>
          <a:graphicData uri="http://schemas.openxmlformats.org/presentationml/2006/ole">
            <mc:AlternateContent xmlns:mc="http://schemas.openxmlformats.org/markup-compatibility/2006">
              <mc:Choice xmlns:v="urn:schemas-microsoft-com:vml" Requires="v">
                <p:oleObj spid="_x0000_s30861" name="Worksheet" r:id="rId4" imgW="2952801" imgH="2314575" progId="Excel.Sheet.12">
                  <p:embed/>
                </p:oleObj>
              </mc:Choice>
              <mc:Fallback>
                <p:oleObj name="Worksheet" r:id="rId4" imgW="2952801" imgH="2314575" progId="Excel.Sheet.12">
                  <p:embed/>
                  <p:pic>
                    <p:nvPicPr>
                      <p:cNvPr id="0" name=""/>
                      <p:cNvPicPr/>
                      <p:nvPr/>
                    </p:nvPicPr>
                    <p:blipFill>
                      <a:blip r:embed="rId5"/>
                      <a:stretch>
                        <a:fillRect/>
                      </a:stretch>
                    </p:blipFill>
                    <p:spPr>
                      <a:xfrm>
                        <a:off x="5181600" y="3352800"/>
                        <a:ext cx="3543300" cy="2776538"/>
                      </a:xfrm>
                      <a:prstGeom prst="rect">
                        <a:avLst/>
                      </a:prstGeom>
                    </p:spPr>
                  </p:pic>
                </p:oleObj>
              </mc:Fallback>
            </mc:AlternateContent>
          </a:graphicData>
        </a:graphic>
      </p:graphicFrame>
      <p:sp>
        <p:nvSpPr>
          <p:cNvPr id="7" name="Content Placeholder 1"/>
          <p:cNvSpPr txBox="1">
            <a:spLocks/>
          </p:cNvSpPr>
          <p:nvPr/>
        </p:nvSpPr>
        <p:spPr bwMode="auto">
          <a:xfrm>
            <a:off x="76200" y="3810000"/>
            <a:ext cx="4800600" cy="257556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4. The variable cost per unit of product is $16 dollars. The total fixed cost is $1200 dollars per day. Compute the price that maximizes the total profit. Solver maximize Profit</a:t>
            </a:r>
          </a:p>
        </p:txBody>
      </p:sp>
    </p:spTree>
    <p:extLst>
      <p:ext uri="{BB962C8B-B14F-4D97-AF65-F5344CB8AC3E}">
        <p14:creationId xmlns:p14="http://schemas.microsoft.com/office/powerpoint/2010/main" val="18114018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0" end="0"/>
                                            </p:txEl>
                                          </p:spTgt>
                                        </p:tgtEl>
                                        <p:attrNameLst>
                                          <p:attrName>style.visibility</p:attrName>
                                        </p:attrNameLst>
                                      </p:cBhvr>
                                      <p:to>
                                        <p:strVal val="visible"/>
                                      </p:to>
                                    </p:set>
                                    <p:animEffect transition="in" filter="dissolve">
                                      <p:cBhvr>
                                        <p:cTn id="32" dur="500"/>
                                        <p:tgtEl>
                                          <p:spTgt spid="7">
                                            <p:txEl>
                                              <p:pRg st="0" end="0"/>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4"/>
                                        </p:tgtEl>
                                        <p:attrNameLst>
                                          <p:attrName>style.visibility</p:attrName>
                                        </p:attrNameLst>
                                      </p:cBhvr>
                                      <p:to>
                                        <p:strVal val="visible"/>
                                      </p:to>
                                    </p:set>
                                    <p:animEffect transition="in" filter="dissolve">
                                      <p:cBhvr>
                                        <p:cTn id="3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7" grpId="0" build="p"/>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1264920"/>
          </a:xfrm>
        </p:spPr>
        <p:txBody>
          <a:bodyPr/>
          <a:lstStyle/>
          <a:p>
            <a:pPr marL="0" indent="0">
              <a:buNone/>
            </a:pPr>
            <a:r>
              <a:rPr lang="en-US" dirty="0"/>
              <a:t>5. How many units are sold per day at the price that maximizes the total profit? </a:t>
            </a:r>
          </a:p>
          <a:p>
            <a:pPr marL="0" indent="0">
              <a:buNone/>
            </a:pPr>
            <a:r>
              <a:rPr lang="en-US" dirty="0"/>
              <a:t>0.45428571(70) = 31.8 units. </a:t>
            </a:r>
          </a:p>
        </p:txBody>
      </p:sp>
      <p:sp>
        <p:nvSpPr>
          <p:cNvPr id="3" name="Title 2"/>
          <p:cNvSpPr>
            <a:spLocks noGrp="1"/>
          </p:cNvSpPr>
          <p:nvPr>
            <p:ph type="title"/>
          </p:nvPr>
        </p:nvSpPr>
        <p:spPr/>
        <p:txBody>
          <a:bodyPr/>
          <a:lstStyle/>
          <a:p>
            <a:r>
              <a:rPr lang="en-US" dirty="0"/>
              <a:t>Problem 4.</a:t>
            </a:r>
          </a:p>
        </p:txBody>
      </p:sp>
      <p:sp>
        <p:nvSpPr>
          <p:cNvPr id="4" name="Content Placeholder 1"/>
          <p:cNvSpPr txBox="1">
            <a:spLocks/>
          </p:cNvSpPr>
          <p:nvPr/>
        </p:nvSpPr>
        <p:spPr bwMode="auto">
          <a:xfrm>
            <a:off x="0" y="2209800"/>
            <a:ext cx="9144000" cy="1295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6. Compute the maximum total profit per day. </a:t>
            </a:r>
          </a:p>
          <a:p>
            <a:pPr marL="0" indent="0">
              <a:buNone/>
            </a:pPr>
            <a:r>
              <a:rPr lang="en-US" dirty="0"/>
              <a:t> 31.8 (95.5) = </a:t>
            </a:r>
            <a:r>
              <a:rPr lang="en-US" kern="0" dirty="0"/>
              <a:t>$1,328.1. </a:t>
            </a:r>
          </a:p>
          <a:p>
            <a:pPr marL="0" indent="0">
              <a:buNone/>
            </a:pPr>
            <a:r>
              <a:rPr lang="en-US" dirty="0"/>
              <a:t>0.45428571(95.5)(70) = </a:t>
            </a:r>
            <a:r>
              <a:rPr lang="en-US" kern="0" dirty="0"/>
              <a:t>$1,328.1</a:t>
            </a:r>
          </a:p>
          <a:p>
            <a:pPr marL="0" indent="0">
              <a:buNone/>
            </a:pPr>
            <a:endParaRPr lang="en-US" kern="0" dirty="0"/>
          </a:p>
          <a:p>
            <a:pPr marL="0" indent="0">
              <a:buNone/>
            </a:pPr>
            <a:endParaRPr lang="en-US" kern="0" dirty="0"/>
          </a:p>
          <a:p>
            <a:pPr marL="0" indent="0">
              <a:buFont typeface="Wingdings" pitchFamily="2" charset="2"/>
              <a:buNone/>
            </a:pPr>
            <a:r>
              <a:rPr lang="en-US" kern="0" dirty="0"/>
              <a:t> </a:t>
            </a:r>
          </a:p>
        </p:txBody>
      </p:sp>
      <p:sp>
        <p:nvSpPr>
          <p:cNvPr id="5" name="Content Placeholder 1"/>
          <p:cNvSpPr txBox="1">
            <a:spLocks/>
          </p:cNvSpPr>
          <p:nvPr/>
        </p:nvSpPr>
        <p:spPr bwMode="auto">
          <a:xfrm>
            <a:off x="0" y="3733800"/>
            <a:ext cx="9144000" cy="2667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7. Given the price that maximizes the total profit, compute the Variance of the daily sales. </a:t>
            </a:r>
          </a:p>
          <a:p>
            <a:pPr marL="0" indent="0">
              <a:spcBef>
                <a:spcPts val="0"/>
              </a:spcBef>
              <a:spcAft>
                <a:spcPts val="900"/>
              </a:spcAft>
              <a:buFont typeface="Wingdings" pitchFamily="2" charset="2"/>
              <a:buNone/>
            </a:pPr>
            <a:r>
              <a:rPr lang="en-US" kern="0" dirty="0"/>
              <a:t>n=70, P=95.5, Pmax= 175</a:t>
            </a:r>
          </a:p>
          <a:p>
            <a:pPr marL="0" indent="0">
              <a:spcBef>
                <a:spcPts val="0"/>
              </a:spcBef>
              <a:spcAft>
                <a:spcPts val="900"/>
              </a:spcAft>
              <a:buNone/>
            </a:pPr>
            <a:r>
              <a:rPr lang="en-US" kern="0" dirty="0"/>
              <a:t>Probability of sales = 1-95.5/175= </a:t>
            </a:r>
            <a:r>
              <a:rPr lang="en-US" dirty="0"/>
              <a:t>0.454</a:t>
            </a:r>
            <a:r>
              <a:rPr lang="en-US" kern="0" dirty="0"/>
              <a:t> </a:t>
            </a:r>
          </a:p>
          <a:p>
            <a:pPr marL="0" indent="0">
              <a:spcBef>
                <a:spcPts val="0"/>
              </a:spcBef>
              <a:spcAft>
                <a:spcPts val="900"/>
              </a:spcAft>
              <a:buNone/>
            </a:pPr>
            <a:r>
              <a:rPr lang="en-US" kern="0" dirty="0"/>
              <a:t>VAR</a:t>
            </a:r>
            <a:r>
              <a:rPr lang="en-US" kern="0" baseline="-25000" dirty="0"/>
              <a:t>R</a:t>
            </a:r>
            <a:r>
              <a:rPr lang="en-US" kern="0" dirty="0"/>
              <a:t> = </a:t>
            </a:r>
            <a:r>
              <a:rPr lang="en-US" kern="0" dirty="0">
                <a:sym typeface="Symbol" panose="05050102010706020507" pitchFamily="18" charset="2"/>
              </a:rPr>
              <a:t></a:t>
            </a:r>
            <a:r>
              <a:rPr lang="en-US" kern="0" baseline="30000" dirty="0">
                <a:sym typeface="Symbol" panose="05050102010706020507" pitchFamily="18" charset="2"/>
              </a:rPr>
              <a:t>2</a:t>
            </a:r>
            <a:r>
              <a:rPr lang="en-US" kern="0" baseline="-25000" dirty="0"/>
              <a:t>R</a:t>
            </a:r>
            <a:r>
              <a:rPr lang="en-US" kern="0" dirty="0">
                <a:sym typeface="Symbol" panose="05050102010706020507" pitchFamily="18" charset="2"/>
              </a:rPr>
              <a:t> =</a:t>
            </a:r>
            <a:r>
              <a:rPr lang="en-US" kern="0" dirty="0"/>
              <a:t>70(0.454)(1-0.454) = </a:t>
            </a:r>
            <a:r>
              <a:rPr lang="en-US" dirty="0"/>
              <a:t>17.3537 </a:t>
            </a:r>
          </a:p>
          <a:p>
            <a:pPr marL="0" indent="0">
              <a:spcBef>
                <a:spcPts val="0"/>
              </a:spcBef>
              <a:spcAft>
                <a:spcPts val="900"/>
              </a:spcAft>
              <a:buNone/>
            </a:pPr>
            <a:r>
              <a:rPr lang="en-US" kern="0" dirty="0">
                <a:sym typeface="Symbol" panose="05050102010706020507" pitchFamily="18" charset="2"/>
              </a:rPr>
              <a:t></a:t>
            </a:r>
            <a:r>
              <a:rPr lang="en-US" kern="0" baseline="-25000" dirty="0"/>
              <a:t>R</a:t>
            </a:r>
            <a:r>
              <a:rPr lang="en-US" kern="0" dirty="0">
                <a:sym typeface="Symbol" panose="05050102010706020507" pitchFamily="18" charset="2"/>
              </a:rPr>
              <a:t> = SQRT(</a:t>
            </a:r>
            <a:r>
              <a:rPr lang="en-US" kern="0" dirty="0"/>
              <a:t>17.35379 ) = </a:t>
            </a:r>
            <a:r>
              <a:rPr lang="en-US" dirty="0"/>
              <a:t>4.166 </a:t>
            </a:r>
            <a:endParaRPr lang="en-US" kern="0" dirty="0"/>
          </a:p>
        </p:txBody>
      </p:sp>
    </p:spTree>
    <p:extLst>
      <p:ext uri="{BB962C8B-B14F-4D97-AF65-F5344CB8AC3E}">
        <p14:creationId xmlns:p14="http://schemas.microsoft.com/office/powerpoint/2010/main" val="134612465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0" end="0"/>
                                            </p:txEl>
                                          </p:spTgt>
                                        </p:tgtEl>
                                        <p:attrNameLst>
                                          <p:attrName>style.visibility</p:attrName>
                                        </p:attrNameLst>
                                      </p:cBhvr>
                                      <p:to>
                                        <p:strVal val="visible"/>
                                      </p:to>
                                    </p:set>
                                    <p:animEffect transition="in" filter="dissolve">
                                      <p:cBhvr>
                                        <p:cTn id="17" dur="500"/>
                                        <p:tgtEl>
                                          <p:spTgt spid="4">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4">
                                            <p:txEl>
                                              <p:pRg st="1" end="1"/>
                                            </p:txEl>
                                          </p:spTgt>
                                        </p:tgtEl>
                                        <p:attrNameLst>
                                          <p:attrName>style.visibility</p:attrName>
                                        </p:attrNameLst>
                                      </p:cBhvr>
                                      <p:to>
                                        <p:strVal val="visible"/>
                                      </p:to>
                                    </p:set>
                                    <p:animEffect transition="in" filter="dissolve">
                                      <p:cBhvr>
                                        <p:cTn id="22" dur="500"/>
                                        <p:tgtEl>
                                          <p:spTgt spid="4">
                                            <p:txEl>
                                              <p:pRg st="1" end="1"/>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4">
                                            <p:txEl>
                                              <p:pRg st="2" end="2"/>
                                            </p:txEl>
                                          </p:spTgt>
                                        </p:tgtEl>
                                        <p:attrNameLst>
                                          <p:attrName>style.visibility</p:attrName>
                                        </p:attrNameLst>
                                      </p:cBhvr>
                                      <p:to>
                                        <p:strVal val="visible"/>
                                      </p:to>
                                    </p:set>
                                    <p:animEffect transition="in" filter="dissolve">
                                      <p:cBhvr>
                                        <p:cTn id="27" dur="500"/>
                                        <p:tgtEl>
                                          <p:spTgt spid="4">
                                            <p:txEl>
                                              <p:pRg st="2" end="2"/>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4">
                                            <p:txEl>
                                              <p:pRg st="5" end="5"/>
                                            </p:txEl>
                                          </p:spTgt>
                                        </p:tgtEl>
                                        <p:attrNameLst>
                                          <p:attrName>style.visibility</p:attrName>
                                        </p:attrNameLst>
                                      </p:cBhvr>
                                      <p:to>
                                        <p:strVal val="visible"/>
                                      </p:to>
                                    </p:set>
                                    <p:animEffect transition="in" filter="dissolve">
                                      <p:cBhvr>
                                        <p:cTn id="32" dur="500"/>
                                        <p:tgtEl>
                                          <p:spTgt spid="4">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5">
                                            <p:txEl>
                                              <p:pRg st="0" end="0"/>
                                            </p:txEl>
                                          </p:spTgt>
                                        </p:tgtEl>
                                        <p:attrNameLst>
                                          <p:attrName>style.visibility</p:attrName>
                                        </p:attrNameLst>
                                      </p:cBhvr>
                                      <p:to>
                                        <p:strVal val="visible"/>
                                      </p:to>
                                    </p:set>
                                    <p:animEffect transition="in" filter="dissolve">
                                      <p:cBhvr>
                                        <p:cTn id="37" dur="500"/>
                                        <p:tgtEl>
                                          <p:spTgt spid="5">
                                            <p:txEl>
                                              <p:pRg st="0" end="0"/>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5">
                                            <p:txEl>
                                              <p:pRg st="1" end="1"/>
                                            </p:txEl>
                                          </p:spTgt>
                                        </p:tgtEl>
                                        <p:attrNameLst>
                                          <p:attrName>style.visibility</p:attrName>
                                        </p:attrNameLst>
                                      </p:cBhvr>
                                      <p:to>
                                        <p:strVal val="visible"/>
                                      </p:to>
                                    </p:set>
                                    <p:animEffect transition="in" filter="dissolve">
                                      <p:cBhvr>
                                        <p:cTn id="42" dur="500"/>
                                        <p:tgtEl>
                                          <p:spTgt spid="5">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5">
                                            <p:txEl>
                                              <p:pRg st="2" end="2"/>
                                            </p:txEl>
                                          </p:spTgt>
                                        </p:tgtEl>
                                        <p:attrNameLst>
                                          <p:attrName>style.visibility</p:attrName>
                                        </p:attrNameLst>
                                      </p:cBhvr>
                                      <p:to>
                                        <p:strVal val="visible"/>
                                      </p:to>
                                    </p:set>
                                    <p:animEffect transition="in" filter="dissolve">
                                      <p:cBhvr>
                                        <p:cTn id="47" dur="500"/>
                                        <p:tgtEl>
                                          <p:spTgt spid="5">
                                            <p:txEl>
                                              <p:pRg st="2" end="2"/>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5">
                                            <p:txEl>
                                              <p:pRg st="3" end="3"/>
                                            </p:txEl>
                                          </p:spTgt>
                                        </p:tgtEl>
                                        <p:attrNameLst>
                                          <p:attrName>style.visibility</p:attrName>
                                        </p:attrNameLst>
                                      </p:cBhvr>
                                      <p:to>
                                        <p:strVal val="visible"/>
                                      </p:to>
                                    </p:set>
                                    <p:animEffect transition="in" filter="dissolve">
                                      <p:cBhvr>
                                        <p:cTn id="52" dur="500"/>
                                        <p:tgtEl>
                                          <p:spTgt spid="5">
                                            <p:txEl>
                                              <p:pRg st="3" end="3"/>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5">
                                            <p:txEl>
                                              <p:pRg st="4" end="4"/>
                                            </p:txEl>
                                          </p:spTgt>
                                        </p:tgtEl>
                                        <p:attrNameLst>
                                          <p:attrName>style.visibility</p:attrName>
                                        </p:attrNameLst>
                                      </p:cBhvr>
                                      <p:to>
                                        <p:strVal val="visible"/>
                                      </p:to>
                                    </p:set>
                                    <p:animEffect transition="in" filter="dissolve">
                                      <p:cBhvr>
                                        <p:cTn id="57"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build="p"/>
      <p:bldP spid="5"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44387" y="881628"/>
            <a:ext cx="9493187" cy="947172"/>
          </a:xfrm>
        </p:spPr>
        <p:txBody>
          <a:bodyPr/>
          <a:lstStyle/>
          <a:p>
            <a:pPr marL="0" indent="0">
              <a:buNone/>
            </a:pPr>
            <a:r>
              <a:rPr lang="en-US" dirty="0"/>
              <a:t>8. Given the price that maximizes the total profit, and an ordering lead time is 4 days. Compute the Variance of the lead time demand.</a:t>
            </a:r>
          </a:p>
        </p:txBody>
      </p:sp>
      <p:sp>
        <p:nvSpPr>
          <p:cNvPr id="3" name="Title 2"/>
          <p:cNvSpPr>
            <a:spLocks noGrp="1"/>
          </p:cNvSpPr>
          <p:nvPr>
            <p:ph type="title"/>
          </p:nvPr>
        </p:nvSpPr>
        <p:spPr/>
        <p:txBody>
          <a:bodyPr/>
          <a:lstStyle/>
          <a:p>
            <a:r>
              <a:rPr lang="en-US" dirty="0"/>
              <a:t>Problem 4.</a:t>
            </a:r>
          </a:p>
        </p:txBody>
      </p:sp>
      <p:graphicFrame>
        <p:nvGraphicFramePr>
          <p:cNvPr id="5" name="Object 4"/>
          <p:cNvGraphicFramePr>
            <a:graphicFrameLocks noChangeAspect="1"/>
          </p:cNvGraphicFramePr>
          <p:nvPr>
            <p:extLst>
              <p:ext uri="{D42A27DB-BD31-4B8C-83A1-F6EECF244321}">
                <p14:modId xmlns:p14="http://schemas.microsoft.com/office/powerpoint/2010/main" val="66299663"/>
              </p:ext>
            </p:extLst>
          </p:nvPr>
        </p:nvGraphicFramePr>
        <p:xfrm>
          <a:off x="1295400" y="1792224"/>
          <a:ext cx="6459537" cy="3379788"/>
        </p:xfrm>
        <a:graphic>
          <a:graphicData uri="http://schemas.openxmlformats.org/presentationml/2006/ole">
            <mc:AlternateContent xmlns:mc="http://schemas.openxmlformats.org/markup-compatibility/2006">
              <mc:Choice xmlns:v="urn:schemas-microsoft-com:vml" Requires="v">
                <p:oleObj spid="_x0000_s48201" name="Worksheet" r:id="rId4" imgW="5608462" imgH="2933810" progId="Excel.Sheet.12">
                  <p:embed/>
                </p:oleObj>
              </mc:Choice>
              <mc:Fallback>
                <p:oleObj name="Worksheet" r:id="rId4" imgW="5608462" imgH="2933810" progId="Excel.Sheet.12">
                  <p:embed/>
                  <p:pic>
                    <p:nvPicPr>
                      <p:cNvPr id="2" name="Object 1"/>
                      <p:cNvPicPr/>
                      <p:nvPr/>
                    </p:nvPicPr>
                    <p:blipFill>
                      <a:blip r:embed="rId5"/>
                      <a:stretch>
                        <a:fillRect/>
                      </a:stretch>
                    </p:blipFill>
                    <p:spPr>
                      <a:xfrm>
                        <a:off x="1295400" y="1792224"/>
                        <a:ext cx="6459537" cy="3379788"/>
                      </a:xfrm>
                      <a:prstGeom prst="rect">
                        <a:avLst/>
                      </a:prstGeom>
                    </p:spPr>
                  </p:pic>
                </p:oleObj>
              </mc:Fallback>
            </mc:AlternateContent>
          </a:graphicData>
        </a:graphic>
      </p:graphicFrame>
      <p:sp>
        <p:nvSpPr>
          <p:cNvPr id="4" name="TextBox 3"/>
          <p:cNvSpPr txBox="1"/>
          <p:nvPr/>
        </p:nvSpPr>
        <p:spPr>
          <a:xfrm>
            <a:off x="230188" y="5257800"/>
            <a:ext cx="7656575" cy="907941"/>
          </a:xfrm>
          <a:prstGeom prst="rect">
            <a:avLst/>
          </a:prstGeom>
          <a:noFill/>
        </p:spPr>
        <p:txBody>
          <a:bodyPr wrap="square" rtlCol="0">
            <a:spAutoFit/>
          </a:bodyPr>
          <a:lstStyle/>
          <a:p>
            <a:pPr>
              <a:spcAft>
                <a:spcPts val="600"/>
              </a:spcAft>
            </a:pP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sym typeface="Symbol" panose="05050102010706020507" pitchFamily="18" charset="2"/>
              </a:rPr>
              <a:t>LTD  </a:t>
            </a:r>
            <a:r>
              <a:rPr lang="en-US" sz="2400" kern="0" dirty="0">
                <a:latin typeface="Book Antiqua" panose="02040602050305030304" pitchFamily="18" charset="0"/>
                <a:sym typeface="Symbol" panose="05050102010706020507" pitchFamily="18" charset="2"/>
              </a:rPr>
              <a:t>= </a:t>
            </a:r>
            <a:r>
              <a:rPr lang="en-US" sz="2400" dirty="0">
                <a:latin typeface="Book Antiqua" panose="02040602050305030304" pitchFamily="18" charset="0"/>
              </a:rPr>
              <a:t>L</a:t>
            </a:r>
            <a:r>
              <a:rPr lang="en-US" sz="2400" kern="0" dirty="0">
                <a:latin typeface="Book Antiqua" panose="02040602050305030304" pitchFamily="18" charset="0"/>
                <a:sym typeface="Symbol" panose="05050102010706020507" pitchFamily="18" charset="2"/>
              </a:rPr>
              <a:t>*VAR</a:t>
            </a:r>
            <a:r>
              <a:rPr lang="en-US" sz="2400" kern="0" baseline="-25000" dirty="0">
                <a:latin typeface="Book Antiqua" panose="02040602050305030304" pitchFamily="18" charset="0"/>
              </a:rPr>
              <a:t>R</a:t>
            </a:r>
            <a:r>
              <a:rPr lang="en-US" sz="2400" kern="0" dirty="0">
                <a:latin typeface="Book Antiqua" panose="02040602050305030304" pitchFamily="18" charset="0"/>
                <a:sym typeface="Symbol" panose="05050102010706020507" pitchFamily="18" charset="2"/>
              </a:rPr>
              <a:t> = 4</a:t>
            </a:r>
            <a:r>
              <a:rPr lang="en-US" sz="2400" kern="0" dirty="0">
                <a:latin typeface="Book Antiqua" panose="02040602050305030304" pitchFamily="18" charset="0"/>
              </a:rPr>
              <a:t>* 17.3537  = 69.415</a:t>
            </a:r>
            <a:endParaRPr lang="en-US" sz="2400" kern="0" dirty="0">
              <a:latin typeface="Book Antiqua" panose="02040602050305030304" pitchFamily="18" charset="0"/>
              <a:sym typeface="Symbol" panose="05050102010706020507" pitchFamily="18" charset="2"/>
            </a:endParaRPr>
          </a:p>
          <a:p>
            <a:pPr>
              <a:spcAft>
                <a:spcPts val="600"/>
              </a:spcAft>
            </a:pPr>
            <a:r>
              <a:rPr lang="en-US" sz="2400" kern="0" dirty="0">
                <a:latin typeface="Book Antiqua" panose="02040602050305030304" pitchFamily="18" charset="0"/>
                <a:sym typeface="Symbol" panose="05050102010706020507" pitchFamily="18" charset="2"/>
              </a:rPr>
              <a:t></a:t>
            </a:r>
            <a:r>
              <a:rPr lang="en-US" sz="2400" kern="0" baseline="-25000" dirty="0">
                <a:latin typeface="Book Antiqua" panose="02040602050305030304" pitchFamily="18" charset="0"/>
                <a:sym typeface="Symbol" panose="05050102010706020507" pitchFamily="18" charset="2"/>
              </a:rPr>
              <a:t>LTD</a:t>
            </a:r>
            <a:r>
              <a:rPr lang="en-US" sz="2400" kern="0" dirty="0">
                <a:latin typeface="Book Antiqua" panose="02040602050305030304" pitchFamily="18" charset="0"/>
                <a:sym typeface="Symbol" panose="05050102010706020507" pitchFamily="18" charset="2"/>
              </a:rPr>
              <a:t> = SQRT(L) </a:t>
            </a:r>
            <a:r>
              <a:rPr lang="en-US" sz="2400" kern="0" baseline="-25000" dirty="0">
                <a:latin typeface="Book Antiqua" panose="02040602050305030304" pitchFamily="18" charset="0"/>
                <a:sym typeface="Symbol" panose="05050102010706020507" pitchFamily="18" charset="2"/>
              </a:rPr>
              <a:t>R</a:t>
            </a:r>
            <a:r>
              <a:rPr lang="en-US" sz="2400" kern="0" dirty="0">
                <a:latin typeface="Book Antiqua" panose="02040602050305030304" pitchFamily="18" charset="0"/>
                <a:sym typeface="Symbol" panose="05050102010706020507" pitchFamily="18" charset="2"/>
              </a:rPr>
              <a:t> = SQRT(4)* </a:t>
            </a:r>
            <a:r>
              <a:rPr lang="en-US" sz="2400" kern="0" dirty="0">
                <a:latin typeface="Book Antiqua" panose="02040602050305030304" pitchFamily="18" charset="0"/>
              </a:rPr>
              <a:t>4.166</a:t>
            </a:r>
            <a:r>
              <a:rPr lang="en-US" sz="2400" dirty="0"/>
              <a:t> </a:t>
            </a:r>
            <a:r>
              <a:rPr lang="en-US" sz="2400" kern="0" dirty="0">
                <a:latin typeface="Book Antiqua" panose="02040602050305030304" pitchFamily="18" charset="0"/>
              </a:rPr>
              <a:t>= 8.33 </a:t>
            </a:r>
            <a:endParaRPr lang="en-US" sz="2400" dirty="0"/>
          </a:p>
        </p:txBody>
      </p:sp>
    </p:spTree>
    <p:extLst>
      <p:ext uri="{BB962C8B-B14F-4D97-AF65-F5344CB8AC3E}">
        <p14:creationId xmlns:p14="http://schemas.microsoft.com/office/powerpoint/2010/main" val="2479846061"/>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4">
                                            <p:txEl>
                                              <p:pRg st="0" end="0"/>
                                            </p:txEl>
                                          </p:spTgt>
                                        </p:tgtEl>
                                        <p:attrNameLst>
                                          <p:attrName>style.visibility</p:attrName>
                                        </p:attrNameLst>
                                      </p:cBhvr>
                                      <p:to>
                                        <p:strVal val="visible"/>
                                      </p:to>
                                    </p:set>
                                    <p:animEffect transition="in" filter="dissolve">
                                      <p:cBhvr>
                                        <p:cTn id="12" dur="500"/>
                                        <p:tgtEl>
                                          <p:spTgt spid="4">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4">
                                            <p:txEl>
                                              <p:pRg st="1" end="1"/>
                                            </p:txEl>
                                          </p:spTgt>
                                        </p:tgtEl>
                                        <p:attrNameLst>
                                          <p:attrName>style.visibility</p:attrName>
                                        </p:attrNameLst>
                                      </p:cBhvr>
                                      <p:to>
                                        <p:strVal val="visible"/>
                                      </p:to>
                                    </p:set>
                                    <p:animEffect transition="in" filter="dissolve">
                                      <p:cBhvr>
                                        <p:cTn id="17" dur="500"/>
                                        <p:tgtEl>
                                          <p:spTgt spid="4">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p:bld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9. Compute the re-order point. Service level is 90%.</a:t>
            </a:r>
          </a:p>
          <a:p>
            <a:pPr marL="0" indent="0">
              <a:buNone/>
            </a:pPr>
            <a:r>
              <a:rPr lang="en-US" dirty="0"/>
              <a:t>R~N[</a:t>
            </a:r>
            <a:r>
              <a:rPr lang="en-US" dirty="0" err="1"/>
              <a:t>np,np</a:t>
            </a:r>
            <a:r>
              <a:rPr lang="en-US" dirty="0"/>
              <a:t>(1-p)]</a:t>
            </a:r>
          </a:p>
          <a:p>
            <a:pPr marL="0" indent="0">
              <a:buNone/>
            </a:pPr>
            <a:r>
              <a:rPr lang="en-US" dirty="0"/>
              <a:t>R~N(31.8, </a:t>
            </a:r>
            <a:r>
              <a:rPr lang="en-US" dirty="0">
                <a:sym typeface="Symbol" panose="05050102010706020507" pitchFamily="18" charset="2"/>
              </a:rPr>
              <a:t>4.17</a:t>
            </a:r>
            <a:r>
              <a:rPr lang="en-US" dirty="0"/>
              <a:t>) </a:t>
            </a:r>
          </a:p>
          <a:p>
            <a:pPr marL="0" indent="0">
              <a:buNone/>
            </a:pPr>
            <a:r>
              <a:rPr lang="en-US" dirty="0"/>
              <a:t>LTD = LR= 4(31.8) = 127.2</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 </a:t>
            </a:r>
            <a:r>
              <a:rPr lang="en-US" dirty="0">
                <a:sym typeface="Symbol" panose="05050102010706020507" pitchFamily="18" charset="2"/>
              </a:rPr>
              <a:t>= SQRT(4)(4.17) = 8.33</a:t>
            </a:r>
            <a:endParaRPr lang="en-US" dirty="0"/>
          </a:p>
          <a:p>
            <a:pPr marL="0" indent="0">
              <a:buNone/>
            </a:pPr>
            <a:r>
              <a:rPr lang="en-US" dirty="0"/>
              <a:t>LTD~N(127.2, </a:t>
            </a:r>
            <a:r>
              <a:rPr lang="en-US" dirty="0">
                <a:sym typeface="Symbol" panose="05050102010706020507" pitchFamily="18" charset="2"/>
              </a:rPr>
              <a:t>8.33</a:t>
            </a:r>
            <a:r>
              <a:rPr lang="en-US" dirty="0"/>
              <a:t>)</a:t>
            </a:r>
          </a:p>
          <a:p>
            <a:pPr marL="0" indent="0">
              <a:buNone/>
            </a:pPr>
            <a:r>
              <a:rPr lang="en-US" dirty="0">
                <a:sym typeface="Symbol" panose="05050102010706020507" pitchFamily="18" charset="2"/>
              </a:rPr>
              <a:t>SL=0.9</a:t>
            </a:r>
          </a:p>
          <a:p>
            <a:pPr marL="0" indent="0">
              <a:buNone/>
            </a:pPr>
            <a:r>
              <a:rPr lang="en-US" dirty="0"/>
              <a:t>=NORM.INV(0.9,127.2,8.33) </a:t>
            </a:r>
          </a:p>
          <a:p>
            <a:pPr marL="0" indent="0">
              <a:buNone/>
            </a:pPr>
            <a:r>
              <a:rPr lang="en-US" dirty="0">
                <a:sym typeface="Symbol" panose="05050102010706020507" pitchFamily="18" charset="2"/>
              </a:rPr>
              <a:t>ROP =137.88</a:t>
            </a:r>
          </a:p>
          <a:p>
            <a:pPr marL="0" indent="0">
              <a:buNone/>
            </a:pPr>
            <a:endParaRPr lang="en-US" baseline="-25000" dirty="0">
              <a:sym typeface="Symbol" panose="05050102010706020507" pitchFamily="18" charset="2"/>
            </a:endParaRPr>
          </a:p>
          <a:p>
            <a:pPr marL="0" indent="0">
              <a:buNone/>
            </a:pPr>
            <a:r>
              <a:rPr lang="en-US" dirty="0"/>
              <a:t>10. Compute the safety stock. </a:t>
            </a:r>
          </a:p>
          <a:p>
            <a:pPr marL="0" indent="0">
              <a:buNone/>
            </a:pPr>
            <a:r>
              <a:rPr lang="en-US" dirty="0">
                <a:sym typeface="Symbol" panose="05050102010706020507" pitchFamily="18" charset="2"/>
              </a:rPr>
              <a:t>137.88-127.2 = </a:t>
            </a:r>
            <a:r>
              <a:rPr lang="en-US" dirty="0"/>
              <a:t>10.68</a:t>
            </a:r>
          </a:p>
          <a:p>
            <a:pPr marL="0" indent="0">
              <a:buNone/>
            </a:pPr>
            <a:endParaRPr lang="en-US" baseline="-25000" dirty="0">
              <a:sym typeface="Symbol" panose="05050102010706020507" pitchFamily="18" charset="2"/>
            </a:endParaRPr>
          </a:p>
          <a:p>
            <a:pPr marL="0" indent="0">
              <a:buNone/>
            </a:pPr>
            <a:endParaRPr lang="en-US" dirty="0"/>
          </a:p>
        </p:txBody>
      </p:sp>
      <p:sp>
        <p:nvSpPr>
          <p:cNvPr id="3" name="Title 2"/>
          <p:cNvSpPr>
            <a:spLocks noGrp="1"/>
          </p:cNvSpPr>
          <p:nvPr>
            <p:ph type="title"/>
          </p:nvPr>
        </p:nvSpPr>
        <p:spPr/>
        <p:txBody>
          <a:bodyPr/>
          <a:lstStyle/>
          <a:p>
            <a:r>
              <a:rPr lang="en-US" dirty="0"/>
              <a:t>Problem 4.</a:t>
            </a:r>
          </a:p>
        </p:txBody>
      </p:sp>
      <p:sp>
        <p:nvSpPr>
          <p:cNvPr id="4" name="TextBox 3">
            <a:hlinkClick r:id="rId3" action="ppaction://hlinksldjump"/>
          </p:cNvPr>
          <p:cNvSpPr txBox="1"/>
          <p:nvPr/>
        </p:nvSpPr>
        <p:spPr>
          <a:xfrm>
            <a:off x="5410200" y="6096000"/>
            <a:ext cx="3611438" cy="369332"/>
          </a:xfrm>
          <a:prstGeom prst="rect">
            <a:avLst/>
          </a:prstGeom>
          <a:noFill/>
        </p:spPr>
        <p:txBody>
          <a:bodyPr wrap="none" rtlCol="0">
            <a:spAutoFit/>
          </a:bodyPr>
          <a:lstStyle/>
          <a:p>
            <a:r>
              <a:rPr lang="en-US" dirty="0">
                <a:hlinkClick r:id="rId4" action="ppaction://hlinksldjump"/>
              </a:rPr>
              <a:t>The Last Example if you Wish</a:t>
            </a:r>
            <a:endParaRPr lang="en-US" dirty="0"/>
          </a:p>
        </p:txBody>
      </p:sp>
    </p:spTree>
    <p:extLst>
      <p:ext uri="{BB962C8B-B14F-4D97-AF65-F5344CB8AC3E}">
        <p14:creationId xmlns:p14="http://schemas.microsoft.com/office/powerpoint/2010/main" val="2473556024"/>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4" end="4"/>
                                            </p:txEl>
                                          </p:spTgt>
                                        </p:tgtEl>
                                        <p:attrNameLst>
                                          <p:attrName>style.visibility</p:attrName>
                                        </p:attrNameLst>
                                      </p:cBhvr>
                                      <p:to>
                                        <p:strVal val="visible"/>
                                      </p:to>
                                    </p:set>
                                    <p:animEffect transition="in" filter="dissolve">
                                      <p:cBhvr>
                                        <p:cTn id="27" dur="500"/>
                                        <p:tgtEl>
                                          <p:spTgt spid="2">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5" end="5"/>
                                            </p:txEl>
                                          </p:spTgt>
                                        </p:tgtEl>
                                        <p:attrNameLst>
                                          <p:attrName>style.visibility</p:attrName>
                                        </p:attrNameLst>
                                      </p:cBhvr>
                                      <p:to>
                                        <p:strVal val="visible"/>
                                      </p:to>
                                    </p:set>
                                    <p:animEffect transition="in" filter="dissolve">
                                      <p:cBhvr>
                                        <p:cTn id="32" dur="500"/>
                                        <p:tgtEl>
                                          <p:spTgt spid="2">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6" end="6"/>
                                            </p:txEl>
                                          </p:spTgt>
                                        </p:tgtEl>
                                        <p:attrNameLst>
                                          <p:attrName>style.visibility</p:attrName>
                                        </p:attrNameLst>
                                      </p:cBhvr>
                                      <p:to>
                                        <p:strVal val="visible"/>
                                      </p:to>
                                    </p:set>
                                    <p:animEffect transition="in" filter="dissolve">
                                      <p:cBhvr>
                                        <p:cTn id="37" dur="500"/>
                                        <p:tgtEl>
                                          <p:spTgt spid="2">
                                            <p:txEl>
                                              <p:pRg st="6" end="6"/>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7" end="7"/>
                                            </p:txEl>
                                          </p:spTgt>
                                        </p:tgtEl>
                                        <p:attrNameLst>
                                          <p:attrName>style.visibility</p:attrName>
                                        </p:attrNameLst>
                                      </p:cBhvr>
                                      <p:to>
                                        <p:strVal val="visible"/>
                                      </p:to>
                                    </p:set>
                                    <p:animEffect transition="in" filter="dissolve">
                                      <p:cBhvr>
                                        <p:cTn id="42" dur="500"/>
                                        <p:tgtEl>
                                          <p:spTgt spid="2">
                                            <p:txEl>
                                              <p:pRg st="7" end="7"/>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8" end="8"/>
                                            </p:txEl>
                                          </p:spTgt>
                                        </p:tgtEl>
                                        <p:attrNameLst>
                                          <p:attrName>style.visibility</p:attrName>
                                        </p:attrNameLst>
                                      </p:cBhvr>
                                      <p:to>
                                        <p:strVal val="visible"/>
                                      </p:to>
                                    </p:set>
                                    <p:animEffect transition="in" filter="dissolve">
                                      <p:cBhvr>
                                        <p:cTn id="47" dur="500"/>
                                        <p:tgtEl>
                                          <p:spTgt spid="2">
                                            <p:txEl>
                                              <p:pRg st="8" end="8"/>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10" end="10"/>
                                            </p:txEl>
                                          </p:spTgt>
                                        </p:tgtEl>
                                        <p:attrNameLst>
                                          <p:attrName>style.visibility</p:attrName>
                                        </p:attrNameLst>
                                      </p:cBhvr>
                                      <p:to>
                                        <p:strVal val="visible"/>
                                      </p:to>
                                    </p:set>
                                    <p:animEffect transition="in" filter="dissolve">
                                      <p:cBhvr>
                                        <p:cTn id="52" dur="500"/>
                                        <p:tgtEl>
                                          <p:spTgt spid="2">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grpId="0" nodeType="clickEffect">
                                  <p:stCondLst>
                                    <p:cond delay="0"/>
                                  </p:stCondLst>
                                  <p:childTnLst>
                                    <p:set>
                                      <p:cBhvr>
                                        <p:cTn id="56" dur="1" fill="hold">
                                          <p:stCondLst>
                                            <p:cond delay="0"/>
                                          </p:stCondLst>
                                        </p:cTn>
                                        <p:tgtEl>
                                          <p:spTgt spid="2">
                                            <p:txEl>
                                              <p:pRg st="11" end="11"/>
                                            </p:txEl>
                                          </p:spTgt>
                                        </p:tgtEl>
                                        <p:attrNameLst>
                                          <p:attrName>style.visibility</p:attrName>
                                        </p:attrNameLst>
                                      </p:cBhvr>
                                      <p:to>
                                        <p:strVal val="visible"/>
                                      </p:to>
                                    </p:set>
                                    <p:animEffect transition="in" filter="dissolve">
                                      <p:cBhvr>
                                        <p:cTn id="57" dur="500"/>
                                        <p:tgtEl>
                                          <p:spTgt spid="2">
                                            <p:txEl>
                                              <p:pRg st="11" end="11"/>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9" presetClass="entr" presetSubtype="0" fill="hold" grpId="0" nodeType="clickEffect">
                                  <p:stCondLst>
                                    <p:cond delay="0"/>
                                  </p:stCondLst>
                                  <p:childTnLst>
                                    <p:set>
                                      <p:cBhvr>
                                        <p:cTn id="61" dur="1" fill="hold">
                                          <p:stCondLst>
                                            <p:cond delay="0"/>
                                          </p:stCondLst>
                                        </p:cTn>
                                        <p:tgtEl>
                                          <p:spTgt spid="4"/>
                                        </p:tgtEl>
                                        <p:attrNameLst>
                                          <p:attrName>style.visibility</p:attrName>
                                        </p:attrNameLst>
                                      </p:cBhvr>
                                      <p:to>
                                        <p:strVal val="visible"/>
                                      </p:to>
                                    </p:set>
                                    <p:animEffect transition="in" filter="dissolve">
                                      <p:cBhvr>
                                        <p:cTn id="62"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1b. Lecture on the Next Problem. </a:t>
            </a:r>
          </a:p>
        </p:txBody>
      </p:sp>
      <p:sp>
        <p:nvSpPr>
          <p:cNvPr id="6" name="Rectangle 5"/>
          <p:cNvSpPr/>
          <p:nvPr/>
        </p:nvSpPr>
        <p:spPr>
          <a:xfrm>
            <a:off x="0" y="838200"/>
            <a:ext cx="4010906" cy="369332"/>
          </a:xfrm>
          <a:prstGeom prst="rect">
            <a:avLst/>
          </a:prstGeom>
        </p:spPr>
        <p:txBody>
          <a:bodyPr wrap="none">
            <a:spAutoFit/>
          </a:bodyPr>
          <a:lstStyle/>
          <a:p>
            <a:r>
              <a:rPr lang="en-US" dirty="0">
                <a:hlinkClick r:id="rId3"/>
              </a:rPr>
              <a:t>https://youtu.be/o-6RWQy-mGM</a:t>
            </a:r>
            <a:endParaRPr lang="en-US" dirty="0"/>
          </a:p>
        </p:txBody>
      </p:sp>
      <p:pic>
        <p:nvPicPr>
          <p:cNvPr id="2" name="o-6RWQy-mGM"/>
          <p:cNvPicPr>
            <a:picLocks noRot="1" noChangeAspect="1"/>
          </p:cNvPicPr>
          <p:nvPr>
            <a:videoFile r:link="rId1"/>
          </p:nvPr>
        </p:nvPicPr>
        <p:blipFill>
          <a:blip r:embed="rId4"/>
          <a:stretch>
            <a:fillRect/>
          </a:stretch>
        </p:blipFill>
        <p:spPr>
          <a:xfrm>
            <a:off x="176653" y="1447800"/>
            <a:ext cx="8805333" cy="4953000"/>
          </a:xfrm>
          <a:prstGeom prst="rect">
            <a:avLst/>
          </a:prstGeom>
        </p:spPr>
      </p:pic>
      <p:pic>
        <p:nvPicPr>
          <p:cNvPr id="5" name="Picture 4"/>
          <p:cNvPicPr>
            <a:picLocks noChangeAspect="1"/>
          </p:cNvPicPr>
          <p:nvPr/>
        </p:nvPicPr>
        <p:blipFill>
          <a:blip r:embed="rId5"/>
          <a:stretch>
            <a:fillRect/>
          </a:stretch>
        </p:blipFill>
        <p:spPr>
          <a:xfrm>
            <a:off x="8229600" y="23950"/>
            <a:ext cx="866504" cy="726640"/>
          </a:xfrm>
          <a:prstGeom prst="rect">
            <a:avLst/>
          </a:prstGeom>
        </p:spPr>
      </p:pic>
    </p:spTree>
    <p:extLst>
      <p:ext uri="{BB962C8B-B14F-4D97-AF65-F5344CB8AC3E}">
        <p14:creationId xmlns:p14="http://schemas.microsoft.com/office/powerpoint/2010/main" val="1288401959"/>
      </p:ext>
    </p:extLst>
  </p:cSld>
  <p:clrMapOvr>
    <a:masterClrMapping/>
  </p:clrMapOvr>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94490" y="1856910"/>
            <a:ext cx="9049511" cy="1905000"/>
          </a:xfrm>
        </p:spPr>
        <p:txBody>
          <a:bodyPr/>
          <a:lstStyle/>
          <a:p>
            <a:pPr marL="0" indent="0">
              <a:buNone/>
            </a:pPr>
            <a:r>
              <a:rPr lang="en-US" dirty="0"/>
              <a:t>1. Compute the total fixed costs. </a:t>
            </a:r>
          </a:p>
          <a:p>
            <a:pPr marL="0" indent="0">
              <a:buNone/>
            </a:pPr>
            <a:r>
              <a:rPr lang="en-US" dirty="0"/>
              <a:t>=INTERCEPT(C2:C7,A2:A7)= 19,544 dollars. </a:t>
            </a:r>
          </a:p>
          <a:p>
            <a:pPr marL="0" indent="0">
              <a:buNone/>
            </a:pPr>
            <a:r>
              <a:rPr lang="en-US" dirty="0"/>
              <a:t>2. Compute the variable cost per unit of product. </a:t>
            </a:r>
          </a:p>
          <a:p>
            <a:pPr marL="0" indent="0">
              <a:buNone/>
            </a:pPr>
            <a:r>
              <a:rPr lang="en-US" dirty="0"/>
              <a:t>SLOPE(C2:C7,A2:A7) = 196 dollars. </a:t>
            </a:r>
          </a:p>
        </p:txBody>
      </p:sp>
      <p:sp>
        <p:nvSpPr>
          <p:cNvPr id="3" name="Title 2"/>
          <p:cNvSpPr>
            <a:spLocks noGrp="1"/>
          </p:cNvSpPr>
          <p:nvPr>
            <p:ph type="title"/>
          </p:nvPr>
        </p:nvSpPr>
        <p:spPr/>
        <p:txBody>
          <a:bodyPr/>
          <a:lstStyle/>
          <a:p>
            <a:r>
              <a:rPr lang="en-US" dirty="0"/>
              <a:t>Problem 1b (Practice for Problem 1)</a:t>
            </a:r>
          </a:p>
        </p:txBody>
      </p:sp>
      <p:pic>
        <p:nvPicPr>
          <p:cNvPr id="12" name="Picture 11"/>
          <p:cNvPicPr>
            <a:picLocks noChangeAspect="1"/>
          </p:cNvPicPr>
          <p:nvPr/>
        </p:nvPicPr>
        <p:blipFill>
          <a:blip r:embed="rId3"/>
          <a:stretch>
            <a:fillRect/>
          </a:stretch>
        </p:blipFill>
        <p:spPr>
          <a:xfrm>
            <a:off x="5105400" y="4038600"/>
            <a:ext cx="3880118" cy="2209800"/>
          </a:xfrm>
          <a:prstGeom prst="rect">
            <a:avLst/>
          </a:prstGeom>
        </p:spPr>
      </p:pic>
      <p:graphicFrame>
        <p:nvGraphicFramePr>
          <p:cNvPr id="13" name="Object 12"/>
          <p:cNvGraphicFramePr>
            <a:graphicFrameLocks noChangeAspect="1"/>
          </p:cNvGraphicFramePr>
          <p:nvPr/>
        </p:nvGraphicFramePr>
        <p:xfrm>
          <a:off x="5467618" y="4254500"/>
          <a:ext cx="3460750" cy="1993900"/>
        </p:xfrm>
        <a:graphic>
          <a:graphicData uri="http://schemas.openxmlformats.org/presentationml/2006/ole">
            <mc:AlternateContent xmlns:mc="http://schemas.openxmlformats.org/markup-compatibility/2006">
              <mc:Choice xmlns:v="urn:schemas-microsoft-com:vml" Requires="v">
                <p:oleObj spid="_x0000_s72758" name="Worksheet" r:id="rId4" imgW="2423373" imgH="1524173" progId="Excel.Sheet.12">
                  <p:embed/>
                </p:oleObj>
              </mc:Choice>
              <mc:Fallback>
                <p:oleObj name="Worksheet" r:id="rId4" imgW="2423373" imgH="1524173" progId="Excel.Sheet.12">
                  <p:embed/>
                  <p:pic>
                    <p:nvPicPr>
                      <p:cNvPr id="13" name="Object 12"/>
                      <p:cNvPicPr/>
                      <p:nvPr/>
                    </p:nvPicPr>
                    <p:blipFill>
                      <a:blip r:embed="rId5"/>
                      <a:stretch>
                        <a:fillRect/>
                      </a:stretch>
                    </p:blipFill>
                    <p:spPr>
                      <a:xfrm>
                        <a:off x="5467618" y="4254500"/>
                        <a:ext cx="3460750" cy="1993900"/>
                      </a:xfrm>
                      <a:prstGeom prst="rect">
                        <a:avLst/>
                      </a:prstGeom>
                      <a:solidFill>
                        <a:schemeClr val="bg1"/>
                      </a:solidFill>
                    </p:spPr>
                  </p:pic>
                </p:oleObj>
              </mc:Fallback>
            </mc:AlternateContent>
          </a:graphicData>
        </a:graphic>
      </p:graphicFrame>
      <p:pic>
        <p:nvPicPr>
          <p:cNvPr id="14" name="Picture 13"/>
          <p:cNvPicPr>
            <a:picLocks noChangeAspect="1"/>
          </p:cNvPicPr>
          <p:nvPr/>
        </p:nvPicPr>
        <p:blipFill>
          <a:blip r:embed="rId6"/>
          <a:stretch>
            <a:fillRect/>
          </a:stretch>
        </p:blipFill>
        <p:spPr>
          <a:xfrm>
            <a:off x="6489968" y="4032504"/>
            <a:ext cx="1009650" cy="228600"/>
          </a:xfrm>
          <a:prstGeom prst="rect">
            <a:avLst/>
          </a:prstGeom>
        </p:spPr>
      </p:pic>
      <p:pic>
        <p:nvPicPr>
          <p:cNvPr id="15" name="Picture 14"/>
          <p:cNvPicPr>
            <a:picLocks noChangeAspect="1"/>
          </p:cNvPicPr>
          <p:nvPr/>
        </p:nvPicPr>
        <p:blipFill>
          <a:blip r:embed="rId7"/>
          <a:stretch>
            <a:fillRect/>
          </a:stretch>
        </p:blipFill>
        <p:spPr>
          <a:xfrm>
            <a:off x="7347218" y="4008691"/>
            <a:ext cx="1581150" cy="276225"/>
          </a:xfrm>
          <a:prstGeom prst="rect">
            <a:avLst/>
          </a:prstGeom>
        </p:spPr>
      </p:pic>
      <p:graphicFrame>
        <p:nvGraphicFramePr>
          <p:cNvPr id="16" name="Chart 15"/>
          <p:cNvGraphicFramePr>
            <a:graphicFrameLocks/>
          </p:cNvGraphicFramePr>
          <p:nvPr/>
        </p:nvGraphicFramePr>
        <p:xfrm>
          <a:off x="104775" y="3666744"/>
          <a:ext cx="4572000" cy="2743200"/>
        </p:xfrm>
        <a:graphic>
          <a:graphicData uri="http://schemas.openxmlformats.org/drawingml/2006/chart">
            <c:chart xmlns:c="http://schemas.openxmlformats.org/drawingml/2006/chart" xmlns:r="http://schemas.openxmlformats.org/officeDocument/2006/relationships" r:id="rId8"/>
          </a:graphicData>
        </a:graphic>
      </p:graphicFrame>
      <p:sp>
        <p:nvSpPr>
          <p:cNvPr id="17" name="TextBox 16"/>
          <p:cNvSpPr txBox="1"/>
          <p:nvPr/>
        </p:nvSpPr>
        <p:spPr>
          <a:xfrm>
            <a:off x="1" y="929485"/>
            <a:ext cx="8928367" cy="1107996"/>
          </a:xfrm>
          <a:prstGeom prst="rect">
            <a:avLst/>
          </a:prstGeom>
          <a:noFill/>
        </p:spPr>
        <p:txBody>
          <a:bodyPr wrap="square" rtlCol="0">
            <a:spAutoFit/>
          </a:bodyPr>
          <a:lstStyle/>
          <a:p>
            <a:r>
              <a:rPr lang="en-US" sz="2400" dirty="0">
                <a:latin typeface="Book Antiqua" pitchFamily="18" charset="0"/>
                <a:ea typeface="ＭＳ Ｐゴシック" pitchFamily="-65" charset="-128"/>
                <a:cs typeface="Book Antiqua" pitchFamily="18" charset="0"/>
              </a:rPr>
              <a:t>Given following file containing the volume of production (or sales), and corresponding sales price and total costs, </a:t>
            </a:r>
          </a:p>
          <a:p>
            <a:endParaRPr lang="en-US" dirty="0"/>
          </a:p>
        </p:txBody>
      </p:sp>
    </p:spTree>
    <p:extLst>
      <p:ext uri="{BB962C8B-B14F-4D97-AF65-F5344CB8AC3E}">
        <p14:creationId xmlns:p14="http://schemas.microsoft.com/office/powerpoint/2010/main" val="2349595252"/>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16"/>
                                        </p:tgtEl>
                                        <p:attrNameLst>
                                          <p:attrName>style.visibility</p:attrName>
                                        </p:attrNameLst>
                                      </p:cBhvr>
                                      <p:to>
                                        <p:strVal val="visible"/>
                                      </p:to>
                                    </p:set>
                                    <p:animEffect transition="in" filter="dissolve">
                                      <p:cBhvr>
                                        <p:cTn id="7" dur="500"/>
                                        <p:tgtEl>
                                          <p:spTgt spid="16"/>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16" grpId="0">
        <p:bldAsOne/>
      </p:bldGraphic>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04775" y="1905000"/>
            <a:ext cx="9144000" cy="1371600"/>
          </a:xfrm>
        </p:spPr>
        <p:txBody>
          <a:bodyPr/>
          <a:lstStyle/>
          <a:p>
            <a:pPr marL="0" indent="0">
              <a:buNone/>
            </a:pPr>
            <a:r>
              <a:rPr lang="en-US" dirty="0"/>
              <a:t>=RSQ(C2:C7,A2:A7)= 97% </a:t>
            </a:r>
          </a:p>
          <a:p>
            <a:pPr marL="0" indent="0">
              <a:buNone/>
            </a:pPr>
            <a:r>
              <a:rPr lang="en-US" dirty="0"/>
              <a:t>4. Compute the standard deviation of your total cost estimate. </a:t>
            </a:r>
          </a:p>
          <a:p>
            <a:pPr marL="0" indent="0">
              <a:buNone/>
            </a:pPr>
            <a:r>
              <a:rPr lang="en-US" dirty="0"/>
              <a:t>=STEYX(C2:C7,A2:A7) = 1,283 dollars.  </a:t>
            </a:r>
          </a:p>
        </p:txBody>
      </p:sp>
      <p:sp>
        <p:nvSpPr>
          <p:cNvPr id="3" name="Title 2"/>
          <p:cNvSpPr>
            <a:spLocks noGrp="1"/>
          </p:cNvSpPr>
          <p:nvPr>
            <p:ph type="title"/>
          </p:nvPr>
        </p:nvSpPr>
        <p:spPr/>
        <p:txBody>
          <a:bodyPr/>
          <a:lstStyle/>
          <a:p>
            <a:r>
              <a:rPr lang="en-US" dirty="0"/>
              <a:t>Problem 1b</a:t>
            </a:r>
          </a:p>
        </p:txBody>
      </p:sp>
      <p:pic>
        <p:nvPicPr>
          <p:cNvPr id="9" name="Picture 8"/>
          <p:cNvPicPr>
            <a:picLocks noChangeAspect="1"/>
          </p:cNvPicPr>
          <p:nvPr/>
        </p:nvPicPr>
        <p:blipFill>
          <a:blip r:embed="rId2"/>
          <a:stretch>
            <a:fillRect/>
          </a:stretch>
        </p:blipFill>
        <p:spPr>
          <a:xfrm>
            <a:off x="4800600" y="3733800"/>
            <a:ext cx="4000500" cy="2324100"/>
          </a:xfrm>
          <a:prstGeom prst="rect">
            <a:avLst/>
          </a:prstGeom>
        </p:spPr>
      </p:pic>
      <p:graphicFrame>
        <p:nvGraphicFramePr>
          <p:cNvPr id="10" name="Chart 9"/>
          <p:cNvGraphicFramePr>
            <a:graphicFrameLocks/>
          </p:cNvGraphicFramePr>
          <p:nvPr/>
        </p:nvGraphicFramePr>
        <p:xfrm>
          <a:off x="104775" y="3666744"/>
          <a:ext cx="4572000" cy="2743200"/>
        </p:xfrm>
        <a:graphic>
          <a:graphicData uri="http://schemas.openxmlformats.org/drawingml/2006/chart">
            <c:chart xmlns:c="http://schemas.openxmlformats.org/drawingml/2006/chart" xmlns:r="http://schemas.openxmlformats.org/officeDocument/2006/relationships" r:id="rId3"/>
          </a:graphicData>
        </a:graphic>
      </p:graphicFrame>
      <p:sp>
        <p:nvSpPr>
          <p:cNvPr id="4" name="Rectangle 3"/>
          <p:cNvSpPr/>
          <p:nvPr/>
        </p:nvSpPr>
        <p:spPr>
          <a:xfrm>
            <a:off x="-29718" y="867477"/>
            <a:ext cx="9097518" cy="830997"/>
          </a:xfrm>
          <a:prstGeom prst="rect">
            <a:avLst/>
          </a:prstGeom>
        </p:spPr>
        <p:txBody>
          <a:bodyPr wrap="square">
            <a:spAutoFit/>
          </a:bodyPr>
          <a:lstStyle/>
          <a:p>
            <a:pPr marL="0" indent="0">
              <a:buNone/>
            </a:pPr>
            <a:r>
              <a:rPr lang="en-US" sz="2400" dirty="0">
                <a:latin typeface="Book Antiqua" panose="02040602050305030304" pitchFamily="18" charset="0"/>
              </a:rPr>
              <a:t>3. What percentage of total costs can be estimated based on the volume of production? </a:t>
            </a:r>
          </a:p>
        </p:txBody>
      </p:sp>
    </p:spTree>
    <p:extLst>
      <p:ext uri="{BB962C8B-B14F-4D97-AF65-F5344CB8AC3E}">
        <p14:creationId xmlns:p14="http://schemas.microsoft.com/office/powerpoint/2010/main" val="339286348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30481" y="1712976"/>
            <a:ext cx="7086600" cy="3962400"/>
          </a:xfrm>
        </p:spPr>
        <p:txBody>
          <a:bodyPr/>
          <a:lstStyle/>
          <a:p>
            <a:pPr marL="0" indent="0">
              <a:buNone/>
            </a:pPr>
            <a:r>
              <a:rPr lang="en-US" dirty="0"/>
              <a:t>=INTERCEPT(B2:B7,A2:A7)= 1,732 dollars. </a:t>
            </a:r>
          </a:p>
          <a:p>
            <a:pPr marL="0" indent="0">
              <a:buNone/>
            </a:pPr>
            <a:r>
              <a:rPr lang="en-US" dirty="0"/>
              <a:t>6. Compute the slope of the demand curve. </a:t>
            </a:r>
          </a:p>
          <a:p>
            <a:pPr marL="0" indent="0">
              <a:buNone/>
            </a:pPr>
            <a:r>
              <a:rPr lang="en-US" dirty="0"/>
              <a:t>=SLOPE(B2:B7,A2:A7)= -13.66 </a:t>
            </a:r>
          </a:p>
          <a:p>
            <a:pPr marL="0" indent="0">
              <a:buNone/>
            </a:pPr>
            <a:r>
              <a:rPr lang="en-US" dirty="0"/>
              <a:t>7. Compute the maximum potential sales quantity. </a:t>
            </a:r>
          </a:p>
          <a:p>
            <a:pPr marL="0" indent="0">
              <a:buNone/>
            </a:pPr>
            <a:r>
              <a:rPr lang="en-US" dirty="0"/>
              <a:t>P=1732-13.66Q</a:t>
            </a:r>
          </a:p>
          <a:p>
            <a:pPr marL="0" indent="0">
              <a:buNone/>
            </a:pPr>
            <a:r>
              <a:rPr lang="en-US" dirty="0"/>
              <a:t>If we set P=0</a:t>
            </a:r>
          </a:p>
          <a:p>
            <a:pPr marL="0" indent="0">
              <a:buNone/>
            </a:pPr>
            <a:r>
              <a:rPr lang="en-US" dirty="0"/>
              <a:t>1732-13.66Q=0</a:t>
            </a:r>
          </a:p>
          <a:p>
            <a:pPr marL="0" indent="0">
              <a:buNone/>
            </a:pPr>
            <a:r>
              <a:rPr lang="en-US" dirty="0"/>
              <a:t>Q=1732/13.66 = </a:t>
            </a:r>
          </a:p>
          <a:p>
            <a:pPr marL="0" indent="0">
              <a:buNone/>
            </a:pPr>
            <a:r>
              <a:rPr lang="en-US" dirty="0"/>
              <a:t>127 units. </a:t>
            </a:r>
          </a:p>
          <a:p>
            <a:pPr marL="0" indent="0">
              <a:buNone/>
            </a:pPr>
            <a:endParaRPr lang="en-US" dirty="0"/>
          </a:p>
        </p:txBody>
      </p:sp>
      <p:sp>
        <p:nvSpPr>
          <p:cNvPr id="3" name="Title 2"/>
          <p:cNvSpPr>
            <a:spLocks noGrp="1"/>
          </p:cNvSpPr>
          <p:nvPr>
            <p:ph type="title"/>
          </p:nvPr>
        </p:nvSpPr>
        <p:spPr/>
        <p:txBody>
          <a:bodyPr/>
          <a:lstStyle/>
          <a:p>
            <a:r>
              <a:rPr lang="en-US" dirty="0"/>
              <a:t>Problem 1b</a:t>
            </a:r>
          </a:p>
        </p:txBody>
      </p:sp>
      <p:graphicFrame>
        <p:nvGraphicFramePr>
          <p:cNvPr id="4" name="Object 3"/>
          <p:cNvGraphicFramePr>
            <a:graphicFrameLocks noChangeAspect="1"/>
          </p:cNvGraphicFramePr>
          <p:nvPr/>
        </p:nvGraphicFramePr>
        <p:xfrm>
          <a:off x="6705600" y="950976"/>
          <a:ext cx="2346325" cy="1524000"/>
        </p:xfrm>
        <a:graphic>
          <a:graphicData uri="http://schemas.openxmlformats.org/presentationml/2006/ole">
            <mc:AlternateContent xmlns:mc="http://schemas.openxmlformats.org/markup-compatibility/2006">
              <mc:Choice xmlns:v="urn:schemas-microsoft-com:vml" Requires="v">
                <p:oleObj spid="_x0000_s73782" name="Worksheet" r:id="rId3" imgW="2346818" imgH="1524173" progId="Excel.Sheet.12">
                  <p:embed/>
                </p:oleObj>
              </mc:Choice>
              <mc:Fallback>
                <p:oleObj name="Worksheet" r:id="rId3" imgW="2346818" imgH="1524173" progId="Excel.Sheet.12">
                  <p:embed/>
                  <p:pic>
                    <p:nvPicPr>
                      <p:cNvPr id="4" name="Object 3"/>
                      <p:cNvPicPr/>
                      <p:nvPr/>
                    </p:nvPicPr>
                    <p:blipFill>
                      <a:blip r:embed="rId4"/>
                      <a:stretch>
                        <a:fillRect/>
                      </a:stretch>
                    </p:blipFill>
                    <p:spPr>
                      <a:xfrm>
                        <a:off x="6705600" y="950976"/>
                        <a:ext cx="2346325" cy="1524000"/>
                      </a:xfrm>
                      <a:prstGeom prst="rect">
                        <a:avLst/>
                      </a:prstGeom>
                    </p:spPr>
                  </p:pic>
                </p:oleObj>
              </mc:Fallback>
            </mc:AlternateContent>
          </a:graphicData>
        </a:graphic>
      </p:graphicFrame>
      <p:graphicFrame>
        <p:nvGraphicFramePr>
          <p:cNvPr id="5" name="Chart 4"/>
          <p:cNvGraphicFramePr>
            <a:graphicFrameLocks/>
          </p:cNvGraphicFramePr>
          <p:nvPr/>
        </p:nvGraphicFramePr>
        <p:xfrm>
          <a:off x="4572000" y="3630168"/>
          <a:ext cx="4572000" cy="2743200"/>
        </p:xfrm>
        <a:graphic>
          <a:graphicData uri="http://schemas.openxmlformats.org/drawingml/2006/chart">
            <c:chart xmlns:c="http://schemas.openxmlformats.org/drawingml/2006/chart" xmlns:r="http://schemas.openxmlformats.org/officeDocument/2006/relationships" r:id="rId5"/>
          </a:graphicData>
        </a:graphic>
      </p:graphicFrame>
      <p:sp>
        <p:nvSpPr>
          <p:cNvPr id="6" name="Rectangle 5"/>
          <p:cNvSpPr/>
          <p:nvPr/>
        </p:nvSpPr>
        <p:spPr>
          <a:xfrm>
            <a:off x="-12192" y="864030"/>
            <a:ext cx="6565392" cy="461665"/>
          </a:xfrm>
          <a:prstGeom prst="rect">
            <a:avLst/>
          </a:prstGeom>
        </p:spPr>
        <p:txBody>
          <a:bodyPr wrap="square">
            <a:spAutoFit/>
          </a:bodyPr>
          <a:lstStyle/>
          <a:p>
            <a:pPr marL="0" indent="0">
              <a:buNone/>
            </a:pPr>
            <a:r>
              <a:rPr lang="en-US" sz="2400" dirty="0">
                <a:latin typeface="Book Antiqua" panose="02040602050305030304" pitchFamily="18" charset="0"/>
              </a:rPr>
              <a:t>5. Compute the maximum potential sales price. </a:t>
            </a:r>
          </a:p>
        </p:txBody>
      </p:sp>
      <p:sp>
        <p:nvSpPr>
          <p:cNvPr id="7" name="TextBox 6"/>
          <p:cNvSpPr txBox="1"/>
          <p:nvPr/>
        </p:nvSpPr>
        <p:spPr>
          <a:xfrm>
            <a:off x="-24384" y="6050465"/>
            <a:ext cx="4369851" cy="369332"/>
          </a:xfrm>
          <a:prstGeom prst="rect">
            <a:avLst/>
          </a:prstGeom>
          <a:noFill/>
        </p:spPr>
        <p:txBody>
          <a:bodyPr wrap="none" rtlCol="0">
            <a:spAutoFit/>
          </a:bodyPr>
          <a:lstStyle/>
          <a:p>
            <a:r>
              <a:rPr lang="en-US" dirty="0">
                <a:hlinkClick r:id="rId6" action="ppaction://hlinksldjump"/>
              </a:rPr>
              <a:t>Return To The Slide You Came From</a:t>
            </a:r>
            <a:endParaRPr lang="en-US" dirty="0"/>
          </a:p>
        </p:txBody>
      </p:sp>
    </p:spTree>
    <p:extLst>
      <p:ext uri="{BB962C8B-B14F-4D97-AF65-F5344CB8AC3E}">
        <p14:creationId xmlns:p14="http://schemas.microsoft.com/office/powerpoint/2010/main" val="3671615218"/>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dissolve">
                                      <p:cBhvr>
                                        <p:cTn id="7" dur="500"/>
                                        <p:tgtEl>
                                          <p:spTgt spid="5"/>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0" end="0"/>
                                            </p:txEl>
                                          </p:spTgt>
                                        </p:tgtEl>
                                        <p:attrNameLst>
                                          <p:attrName>style.visibility</p:attrName>
                                        </p:attrNameLst>
                                      </p:cBhvr>
                                      <p:to>
                                        <p:strVal val="visible"/>
                                      </p:to>
                                    </p:set>
                                    <p:animEffect transition="in" filter="dissolve">
                                      <p:cBhvr>
                                        <p:cTn id="12" dur="500"/>
                                        <p:tgtEl>
                                          <p:spTgt spid="2">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1" end="1"/>
                                            </p:txEl>
                                          </p:spTgt>
                                        </p:tgtEl>
                                        <p:attrNameLst>
                                          <p:attrName>style.visibility</p:attrName>
                                        </p:attrNameLst>
                                      </p:cBhvr>
                                      <p:to>
                                        <p:strVal val="visible"/>
                                      </p:to>
                                    </p:set>
                                    <p:animEffect transition="in" filter="dissolve">
                                      <p:cBhvr>
                                        <p:cTn id="17" dur="500"/>
                                        <p:tgtEl>
                                          <p:spTgt spid="2">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2" end="2"/>
                                            </p:txEl>
                                          </p:spTgt>
                                        </p:tgtEl>
                                        <p:attrNameLst>
                                          <p:attrName>style.visibility</p:attrName>
                                        </p:attrNameLst>
                                      </p:cBhvr>
                                      <p:to>
                                        <p:strVal val="visible"/>
                                      </p:to>
                                    </p:set>
                                    <p:animEffect transition="in" filter="dissolve">
                                      <p:cBhvr>
                                        <p:cTn id="22" dur="500"/>
                                        <p:tgtEl>
                                          <p:spTgt spid="2">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2">
                                            <p:txEl>
                                              <p:pRg st="3" end="3"/>
                                            </p:txEl>
                                          </p:spTgt>
                                        </p:tgtEl>
                                        <p:attrNameLst>
                                          <p:attrName>style.visibility</p:attrName>
                                        </p:attrNameLst>
                                      </p:cBhvr>
                                      <p:to>
                                        <p:strVal val="visible"/>
                                      </p:to>
                                    </p:set>
                                    <p:animEffect transition="in" filter="dissolve">
                                      <p:cBhvr>
                                        <p:cTn id="27" dur="500"/>
                                        <p:tgtEl>
                                          <p:spTgt spid="2">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2">
                                            <p:txEl>
                                              <p:pRg st="4" end="4"/>
                                            </p:txEl>
                                          </p:spTgt>
                                        </p:tgtEl>
                                        <p:attrNameLst>
                                          <p:attrName>style.visibility</p:attrName>
                                        </p:attrNameLst>
                                      </p:cBhvr>
                                      <p:to>
                                        <p:strVal val="visible"/>
                                      </p:to>
                                    </p:set>
                                    <p:animEffect transition="in" filter="dissolve">
                                      <p:cBhvr>
                                        <p:cTn id="32" dur="500"/>
                                        <p:tgtEl>
                                          <p:spTgt spid="2">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2">
                                            <p:txEl>
                                              <p:pRg st="5" end="5"/>
                                            </p:txEl>
                                          </p:spTgt>
                                        </p:tgtEl>
                                        <p:attrNameLst>
                                          <p:attrName>style.visibility</p:attrName>
                                        </p:attrNameLst>
                                      </p:cBhvr>
                                      <p:to>
                                        <p:strVal val="visible"/>
                                      </p:to>
                                    </p:set>
                                    <p:animEffect transition="in" filter="dissolve">
                                      <p:cBhvr>
                                        <p:cTn id="37" dur="500"/>
                                        <p:tgtEl>
                                          <p:spTgt spid="2">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2">
                                            <p:txEl>
                                              <p:pRg st="6" end="6"/>
                                            </p:txEl>
                                          </p:spTgt>
                                        </p:tgtEl>
                                        <p:attrNameLst>
                                          <p:attrName>style.visibility</p:attrName>
                                        </p:attrNameLst>
                                      </p:cBhvr>
                                      <p:to>
                                        <p:strVal val="visible"/>
                                      </p:to>
                                    </p:set>
                                    <p:animEffect transition="in" filter="dissolve">
                                      <p:cBhvr>
                                        <p:cTn id="42" dur="500"/>
                                        <p:tgtEl>
                                          <p:spTgt spid="2">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2">
                                            <p:txEl>
                                              <p:pRg st="7" end="7"/>
                                            </p:txEl>
                                          </p:spTgt>
                                        </p:tgtEl>
                                        <p:attrNameLst>
                                          <p:attrName>style.visibility</p:attrName>
                                        </p:attrNameLst>
                                      </p:cBhvr>
                                      <p:to>
                                        <p:strVal val="visible"/>
                                      </p:to>
                                    </p:set>
                                    <p:animEffect transition="in" filter="dissolve">
                                      <p:cBhvr>
                                        <p:cTn id="47" dur="500"/>
                                        <p:tgtEl>
                                          <p:spTgt spid="2">
                                            <p:txEl>
                                              <p:pRg st="7" end="7"/>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2">
                                            <p:txEl>
                                              <p:pRg st="8" end="8"/>
                                            </p:txEl>
                                          </p:spTgt>
                                        </p:tgtEl>
                                        <p:attrNameLst>
                                          <p:attrName>style.visibility</p:attrName>
                                        </p:attrNameLst>
                                      </p:cBhvr>
                                      <p:to>
                                        <p:strVal val="visible"/>
                                      </p:to>
                                    </p:set>
                                    <p:animEffect transition="in" filter="dissolve">
                                      <p:cBhvr>
                                        <p:cTn id="52" dur="500"/>
                                        <p:tgtEl>
                                          <p:spTgt spid="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Graphic spid="5" grpId="0">
        <p:bldAsOne/>
      </p:bldGraphic>
    </p:bld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73152" y="908826"/>
            <a:ext cx="4562475" cy="1530781"/>
          </a:xfrm>
          <a:prstGeom prst="rect">
            <a:avLst/>
          </a:prstGeom>
        </p:spPr>
      </p:pic>
      <p:sp>
        <p:nvSpPr>
          <p:cNvPr id="3" name="Title 2"/>
          <p:cNvSpPr>
            <a:spLocks noGrp="1"/>
          </p:cNvSpPr>
          <p:nvPr>
            <p:ph type="title"/>
          </p:nvPr>
        </p:nvSpPr>
        <p:spPr/>
        <p:txBody>
          <a:bodyPr/>
          <a:lstStyle/>
          <a:p>
            <a:r>
              <a:rPr lang="en-US" dirty="0"/>
              <a:t>Problem 1c&amp;2b (Practice for Problems 1 &amp;2)</a:t>
            </a:r>
          </a:p>
        </p:txBody>
      </p:sp>
      <p:sp>
        <p:nvSpPr>
          <p:cNvPr id="6" name="Rectangle 5"/>
          <p:cNvSpPr/>
          <p:nvPr/>
        </p:nvSpPr>
        <p:spPr>
          <a:xfrm>
            <a:off x="73152" y="2430463"/>
            <a:ext cx="9070848" cy="4462760"/>
          </a:xfrm>
          <a:prstGeom prst="rect">
            <a:avLst/>
          </a:prstGeom>
        </p:spPr>
        <p:txBody>
          <a:bodyPr wrap="square">
            <a:spAutoFit/>
          </a:bodyPr>
          <a:lstStyle/>
          <a:p>
            <a:r>
              <a:rPr lang="en-US" sz="2200" dirty="0">
                <a:latin typeface="Book Antiqua" panose="02040602050305030304" pitchFamily="18" charset="0"/>
              </a:rPr>
              <a:t>1. Compute the total fixed costs. </a:t>
            </a:r>
          </a:p>
          <a:p>
            <a:r>
              <a:rPr lang="en-US" sz="2200" dirty="0">
                <a:latin typeface="Book Antiqua" panose="02040602050305030304" pitchFamily="18" charset="0"/>
              </a:rPr>
              <a:t>13016.58 =INTERCEPT(C2:C7,A2:A7)</a:t>
            </a:r>
          </a:p>
          <a:p>
            <a:r>
              <a:rPr lang="en-US" sz="2200" dirty="0">
                <a:latin typeface="Book Antiqua" panose="02040602050305030304" pitchFamily="18" charset="0"/>
              </a:rPr>
              <a:t> </a:t>
            </a:r>
          </a:p>
          <a:p>
            <a:pPr marL="0" indent="0">
              <a:buNone/>
            </a:pPr>
            <a:r>
              <a:rPr lang="en-US" sz="2200" dirty="0">
                <a:latin typeface="Book Antiqua" panose="02040602050305030304" pitchFamily="18" charset="0"/>
              </a:rPr>
              <a:t>2. Compute the variable cost per unit of product.</a:t>
            </a:r>
          </a:p>
          <a:p>
            <a:pPr marL="0" indent="0">
              <a:buNone/>
            </a:pPr>
            <a:r>
              <a:rPr lang="en-US" sz="2200" dirty="0">
                <a:latin typeface="Book Antiqua" panose="02040602050305030304" pitchFamily="18" charset="0"/>
              </a:rPr>
              <a:t>307.2229 =SLOPE(C3:C8,A3:A8) </a:t>
            </a:r>
          </a:p>
          <a:p>
            <a:pPr marL="0" indent="0">
              <a:buNone/>
            </a:pPr>
            <a:endParaRPr lang="en-US" sz="2200" dirty="0">
              <a:latin typeface="Book Antiqua" panose="02040602050305030304" pitchFamily="18" charset="0"/>
            </a:endParaRPr>
          </a:p>
          <a:p>
            <a:r>
              <a:rPr lang="en-US" sz="2200" dirty="0">
                <a:latin typeface="Book Antiqua" panose="02040602050305030304" pitchFamily="18" charset="0"/>
              </a:rPr>
              <a:t>3. What % of total costs can be estimated based on the volume of production?</a:t>
            </a:r>
          </a:p>
          <a:p>
            <a:r>
              <a:rPr lang="en-US" sz="2200" dirty="0">
                <a:latin typeface="Book Antiqua" panose="02040602050305030304" pitchFamily="18" charset="0"/>
              </a:rPr>
              <a:t>0.961503 =RSQ(C2:C7,A2:A7)</a:t>
            </a:r>
          </a:p>
          <a:p>
            <a:endParaRPr lang="en-US" sz="2200" dirty="0">
              <a:latin typeface="Book Antiqua" panose="02040602050305030304" pitchFamily="18" charset="0"/>
            </a:endParaRPr>
          </a:p>
          <a:p>
            <a:r>
              <a:rPr lang="en-US" sz="2200" dirty="0">
                <a:latin typeface="Book Antiqua" panose="02040602050305030304" pitchFamily="18" charset="0"/>
              </a:rPr>
              <a:t>4. Compute the standard deviation of your total cost estimate. </a:t>
            </a:r>
          </a:p>
          <a:p>
            <a:r>
              <a:rPr lang="en-US" sz="2200" dirty="0">
                <a:latin typeface="Book Antiqua" panose="02040602050305030304" pitchFamily="18" charset="0"/>
              </a:rPr>
              <a:t>1591.296 =STEYX(C2:C7,A2:A7) </a:t>
            </a:r>
          </a:p>
          <a:p>
            <a:r>
              <a:rPr lang="en-US" sz="2000" dirty="0"/>
              <a:t> </a:t>
            </a:r>
            <a:endParaRPr lang="en-US" sz="2000" dirty="0">
              <a:latin typeface="Book Antiqua" panose="02040602050305030304" pitchFamily="18" charset="0"/>
            </a:endParaRPr>
          </a:p>
        </p:txBody>
      </p:sp>
    </p:spTree>
    <p:extLst>
      <p:ext uri="{BB962C8B-B14F-4D97-AF65-F5344CB8AC3E}">
        <p14:creationId xmlns:p14="http://schemas.microsoft.com/office/powerpoint/2010/main" val="383964663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6">
                                            <p:txEl>
                                              <p:pRg st="6" end="6"/>
                                            </p:txEl>
                                          </p:spTgt>
                                        </p:tgtEl>
                                        <p:attrNameLst>
                                          <p:attrName>style.visibility</p:attrName>
                                        </p:attrNameLst>
                                      </p:cBhvr>
                                      <p:to>
                                        <p:strVal val="visible"/>
                                      </p:to>
                                    </p:set>
                                    <p:animEffect transition="in" filter="dissolve">
                                      <p:cBhvr>
                                        <p:cTn id="32" dur="500"/>
                                        <p:tgtEl>
                                          <p:spTgt spid="6">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6">
                                            <p:txEl>
                                              <p:pRg st="7" end="7"/>
                                            </p:txEl>
                                          </p:spTgt>
                                        </p:tgtEl>
                                        <p:attrNameLst>
                                          <p:attrName>style.visibility</p:attrName>
                                        </p:attrNameLst>
                                      </p:cBhvr>
                                      <p:to>
                                        <p:strVal val="visible"/>
                                      </p:to>
                                    </p:set>
                                    <p:animEffect transition="in" filter="dissolve">
                                      <p:cBhvr>
                                        <p:cTn id="37" dur="500"/>
                                        <p:tgtEl>
                                          <p:spTgt spid="6">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6">
                                            <p:txEl>
                                              <p:pRg st="9" end="9"/>
                                            </p:txEl>
                                          </p:spTgt>
                                        </p:tgtEl>
                                        <p:attrNameLst>
                                          <p:attrName>style.visibility</p:attrName>
                                        </p:attrNameLst>
                                      </p:cBhvr>
                                      <p:to>
                                        <p:strVal val="visible"/>
                                      </p:to>
                                    </p:set>
                                    <p:animEffect transition="in" filter="dissolve">
                                      <p:cBhvr>
                                        <p:cTn id="42" dur="500"/>
                                        <p:tgtEl>
                                          <p:spTgt spid="6">
                                            <p:txEl>
                                              <p:pRg st="9" end="9"/>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6">
                                            <p:txEl>
                                              <p:pRg st="10" end="10"/>
                                            </p:txEl>
                                          </p:spTgt>
                                        </p:tgtEl>
                                        <p:attrNameLst>
                                          <p:attrName>style.visibility</p:attrName>
                                        </p:attrNameLst>
                                      </p:cBhvr>
                                      <p:to>
                                        <p:strVal val="visible"/>
                                      </p:to>
                                    </p:set>
                                    <p:animEffect transition="in" filter="dissolve">
                                      <p:cBhvr>
                                        <p:cTn id="47" dur="500"/>
                                        <p:tgtEl>
                                          <p:spTgt spid="6">
                                            <p:txEl>
                                              <p:pRg st="10" end="1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6">
                                            <p:txEl>
                                              <p:pRg st="11" end="11"/>
                                            </p:txEl>
                                          </p:spTgt>
                                        </p:tgtEl>
                                        <p:attrNameLst>
                                          <p:attrName>style.visibility</p:attrName>
                                        </p:attrNameLst>
                                      </p:cBhvr>
                                      <p:to>
                                        <p:strVal val="visible"/>
                                      </p:to>
                                    </p:set>
                                    <p:animEffect transition="in" filter="dissolve">
                                      <p:cBhvr>
                                        <p:cTn id="52" dur="500"/>
                                        <p:tgtEl>
                                          <p:spTgt spid="6">
                                            <p:txEl>
                                              <p:pRg st="11" end="1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solidFill>
                  <a:srgbClr val="C00000"/>
                </a:solidFill>
              </a:rPr>
              <a:t>Recorded Lecture – From ECON to STAT</a:t>
            </a:r>
          </a:p>
        </p:txBody>
      </p:sp>
      <p:pic>
        <p:nvPicPr>
          <p:cNvPr id="4" name="2_qlQiYTLCs"/>
          <p:cNvPicPr>
            <a:picLocks noRot="1" noChangeAspect="1"/>
          </p:cNvPicPr>
          <p:nvPr>
            <a:videoFile r:link="rId1"/>
          </p:nvPr>
        </p:nvPicPr>
        <p:blipFill>
          <a:blip r:embed="rId4"/>
          <a:stretch>
            <a:fillRect/>
          </a:stretch>
        </p:blipFill>
        <p:spPr>
          <a:xfrm>
            <a:off x="69672" y="885826"/>
            <a:ext cx="8991599" cy="5057774"/>
          </a:xfrm>
          <a:prstGeom prst="rect">
            <a:avLst/>
          </a:prstGeom>
        </p:spPr>
      </p:pic>
      <p:pic>
        <p:nvPicPr>
          <p:cNvPr id="6" name="Picture 5"/>
          <p:cNvPicPr>
            <a:picLocks noChangeAspect="1"/>
          </p:cNvPicPr>
          <p:nvPr/>
        </p:nvPicPr>
        <p:blipFill>
          <a:blip r:embed="rId5"/>
          <a:stretch>
            <a:fillRect/>
          </a:stretch>
        </p:blipFill>
        <p:spPr>
          <a:xfrm>
            <a:off x="8229600" y="23950"/>
            <a:ext cx="866504" cy="726640"/>
          </a:xfrm>
          <a:prstGeom prst="rect">
            <a:avLst/>
          </a:prstGeom>
        </p:spPr>
      </p:pic>
      <p:sp>
        <p:nvSpPr>
          <p:cNvPr id="5" name="Rectangle 4"/>
          <p:cNvSpPr/>
          <p:nvPr/>
        </p:nvSpPr>
        <p:spPr>
          <a:xfrm>
            <a:off x="63140" y="5932714"/>
            <a:ext cx="7404460" cy="369332"/>
          </a:xfrm>
          <a:prstGeom prst="rect">
            <a:avLst/>
          </a:prstGeom>
        </p:spPr>
        <p:txBody>
          <a:bodyPr wrap="square">
            <a:spAutoFit/>
          </a:bodyPr>
          <a:lstStyle/>
          <a:p>
            <a:r>
              <a:rPr lang="en-US" dirty="0">
                <a:hlinkClick r:id="rId6"/>
              </a:rPr>
              <a:t>https://www.youtube.com/watch?v=2_qlQiYTLCs&amp;t=1188s</a:t>
            </a:r>
            <a:endParaRPr lang="en-US" dirty="0"/>
          </a:p>
        </p:txBody>
      </p:sp>
    </p:spTree>
    <p:extLst>
      <p:ext uri="{BB962C8B-B14F-4D97-AF65-F5344CB8AC3E}">
        <p14:creationId xmlns:p14="http://schemas.microsoft.com/office/powerpoint/2010/main" val="1854499062"/>
      </p:ext>
    </p:extLst>
  </p:cSld>
  <p:clrMapOvr>
    <a:masterClrMapping/>
  </p:clrMapOvr>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pic>
        <p:nvPicPr>
          <p:cNvPr id="4" name="Picture 3"/>
          <p:cNvPicPr>
            <a:picLocks noChangeAspect="1"/>
          </p:cNvPicPr>
          <p:nvPr/>
        </p:nvPicPr>
        <p:blipFill>
          <a:blip r:embed="rId4"/>
          <a:stretch>
            <a:fillRect/>
          </a:stretch>
        </p:blipFill>
        <p:spPr>
          <a:xfrm>
            <a:off x="5867400" y="933385"/>
            <a:ext cx="3178870" cy="1912620"/>
          </a:xfrm>
          <a:prstGeom prst="rect">
            <a:avLst/>
          </a:prstGeom>
        </p:spPr>
      </p:pic>
      <p:sp>
        <p:nvSpPr>
          <p:cNvPr id="7" name="Rectangle 6"/>
          <p:cNvSpPr/>
          <p:nvPr/>
        </p:nvSpPr>
        <p:spPr>
          <a:xfrm>
            <a:off x="30480" y="2562224"/>
            <a:ext cx="6065519" cy="4555093"/>
          </a:xfrm>
          <a:prstGeom prst="rect">
            <a:avLst/>
          </a:prstGeom>
        </p:spPr>
        <p:txBody>
          <a:bodyPr wrap="square">
            <a:spAutoFit/>
          </a:bodyPr>
          <a:lstStyle/>
          <a:p>
            <a:pPr>
              <a:spcBef>
                <a:spcPts val="900"/>
              </a:spcBef>
            </a:pPr>
            <a:r>
              <a:rPr lang="en-US" sz="2000" dirty="0">
                <a:latin typeface="Book Antiqua" panose="02040602050305030304" pitchFamily="18" charset="0"/>
              </a:rPr>
              <a:t>5. Compute the maximum potential sales price. </a:t>
            </a:r>
          </a:p>
          <a:p>
            <a:pPr>
              <a:spcBef>
                <a:spcPts val="900"/>
              </a:spcBef>
            </a:pPr>
            <a:r>
              <a:rPr lang="en-US" sz="2000" dirty="0">
                <a:latin typeface="Book Antiqua" panose="02040602050305030304" pitchFamily="18" charset="0"/>
              </a:rPr>
              <a:t>1992.144 =INTERCEPT(B2:B7,A2:A7) </a:t>
            </a:r>
          </a:p>
          <a:p>
            <a:pPr>
              <a:spcBef>
                <a:spcPts val="900"/>
              </a:spcBef>
            </a:pPr>
            <a:r>
              <a:rPr lang="en-US" sz="2000" dirty="0">
                <a:latin typeface="Book Antiqua" panose="02040602050305030304" pitchFamily="18" charset="0"/>
              </a:rPr>
              <a:t>6. Compute the slope of the demand curve. </a:t>
            </a:r>
          </a:p>
          <a:p>
            <a:pPr>
              <a:spcBef>
                <a:spcPts val="900"/>
              </a:spcBef>
            </a:pPr>
            <a:r>
              <a:rPr lang="en-US" sz="2000" dirty="0">
                <a:latin typeface="Book Antiqua" panose="02040602050305030304" pitchFamily="18" charset="0"/>
              </a:rPr>
              <a:t>-17.0308 =SLOPE(B2:B7,A2:A7) </a:t>
            </a:r>
          </a:p>
          <a:p>
            <a:pPr>
              <a:spcBef>
                <a:spcPts val="900"/>
              </a:spcBef>
            </a:pPr>
            <a:r>
              <a:rPr lang="en-US" sz="2000" dirty="0">
                <a:latin typeface="Book Antiqua" panose="02040602050305030304" pitchFamily="18" charset="0"/>
              </a:rPr>
              <a:t>7. Compute the maximum potential sales quantity. </a:t>
            </a:r>
          </a:p>
          <a:p>
            <a:endParaRPr lang="en-US" sz="2000" dirty="0">
              <a:latin typeface="Book Antiqua" panose="02040602050305030304" pitchFamily="18" charset="0"/>
            </a:endParaRPr>
          </a:p>
          <a:p>
            <a:r>
              <a:rPr lang="en-US" sz="2000" dirty="0">
                <a:latin typeface="Book Antiqua" panose="02040602050305030304" pitchFamily="18" charset="0"/>
              </a:rPr>
              <a:t>P= Intercept+Slope*Q</a:t>
            </a:r>
          </a:p>
          <a:p>
            <a:r>
              <a:rPr lang="en-US" sz="2000" dirty="0">
                <a:latin typeface="Book Antiqua" panose="02040602050305030304" pitchFamily="18" charset="0"/>
              </a:rPr>
              <a:t>P = 1992.144 -17.0308Q</a:t>
            </a:r>
          </a:p>
          <a:p>
            <a:r>
              <a:rPr lang="en-US" sz="2000" dirty="0">
                <a:latin typeface="Book Antiqua" panose="02040602050305030304" pitchFamily="18" charset="0"/>
              </a:rPr>
              <a:t>0 = 1992.144 -17.0308Q</a:t>
            </a:r>
          </a:p>
          <a:p>
            <a:r>
              <a:rPr lang="en-US" sz="2000" dirty="0">
                <a:latin typeface="Book Antiqua" panose="02040602050305030304" pitchFamily="18" charset="0"/>
              </a:rPr>
              <a:t>Q= 1992.144/17.0308 </a:t>
            </a:r>
          </a:p>
          <a:p>
            <a:r>
              <a:rPr lang="en-US" sz="2000" dirty="0">
                <a:latin typeface="Book Antiqua" panose="02040602050305030304" pitchFamily="18" charset="0"/>
              </a:rPr>
              <a:t>Q = 116.9728</a:t>
            </a:r>
          </a:p>
          <a:p>
            <a:endParaRPr lang="en-US" sz="2000" dirty="0">
              <a:latin typeface="Book Antiqua" panose="02040602050305030304" pitchFamily="18" charset="0"/>
            </a:endParaRPr>
          </a:p>
          <a:p>
            <a:pPr marL="0" indent="0">
              <a:buNone/>
            </a:pPr>
            <a:endParaRPr lang="en-US" sz="2000"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066800"/>
          <a:ext cx="4381500" cy="1287463"/>
        </p:xfrm>
        <a:graphic>
          <a:graphicData uri="http://schemas.openxmlformats.org/presentationml/2006/ole">
            <mc:AlternateContent xmlns:mc="http://schemas.openxmlformats.org/markup-compatibility/2006">
              <mc:Choice xmlns:v="urn:schemas-microsoft-com:vml" Requires="v">
                <p:oleObj spid="_x0000_s74806" name="Worksheet" r:id="rId5" imgW="4381465" imgH="1287890" progId="Excel.Sheet.12">
                  <p:embed/>
                </p:oleObj>
              </mc:Choice>
              <mc:Fallback>
                <p:oleObj name="Worksheet" r:id="rId5" imgW="4381465" imgH="1287890" progId="Excel.Sheet.12">
                  <p:embed/>
                  <p:pic>
                    <p:nvPicPr>
                      <p:cNvPr id="5" name="Object 4"/>
                      <p:cNvPicPr/>
                      <p:nvPr/>
                    </p:nvPicPr>
                    <p:blipFill>
                      <a:blip r:embed="rId6"/>
                      <a:stretch>
                        <a:fillRect/>
                      </a:stretch>
                    </p:blipFill>
                    <p:spPr>
                      <a:xfrm>
                        <a:off x="256033" y="1066800"/>
                        <a:ext cx="4381500" cy="1287463"/>
                      </a:xfrm>
                      <a:prstGeom prst="rect">
                        <a:avLst/>
                      </a:prstGeom>
                      <a:solidFill>
                        <a:schemeClr val="bg1"/>
                      </a:solidFill>
                    </p:spPr>
                  </p:pic>
                </p:oleObj>
              </mc:Fallback>
            </mc:AlternateContent>
          </a:graphicData>
        </a:graphic>
      </p:graphicFrame>
    </p:spTree>
    <p:extLst>
      <p:ext uri="{BB962C8B-B14F-4D97-AF65-F5344CB8AC3E}">
        <p14:creationId xmlns:p14="http://schemas.microsoft.com/office/powerpoint/2010/main" val="425884329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7">
                                            <p:txEl>
                                              <p:pRg st="2" end="2"/>
                                            </p:txEl>
                                          </p:spTgt>
                                        </p:tgtEl>
                                        <p:attrNameLst>
                                          <p:attrName>style.visibility</p:attrName>
                                        </p:attrNameLst>
                                      </p:cBhvr>
                                      <p:to>
                                        <p:strVal val="visible"/>
                                      </p:to>
                                    </p:set>
                                    <p:animEffect transition="in" filter="dissolve">
                                      <p:cBhvr>
                                        <p:cTn id="17" dur="500"/>
                                        <p:tgtEl>
                                          <p:spTgt spid="7">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7">
                                            <p:txEl>
                                              <p:pRg st="3" end="3"/>
                                            </p:txEl>
                                          </p:spTgt>
                                        </p:tgtEl>
                                        <p:attrNameLst>
                                          <p:attrName>style.visibility</p:attrName>
                                        </p:attrNameLst>
                                      </p:cBhvr>
                                      <p:to>
                                        <p:strVal val="visible"/>
                                      </p:to>
                                    </p:set>
                                    <p:animEffect transition="in" filter="dissolve">
                                      <p:cBhvr>
                                        <p:cTn id="22" dur="500"/>
                                        <p:tgtEl>
                                          <p:spTgt spid="7">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7">
                                            <p:txEl>
                                              <p:pRg st="4" end="4"/>
                                            </p:txEl>
                                          </p:spTgt>
                                        </p:tgtEl>
                                        <p:attrNameLst>
                                          <p:attrName>style.visibility</p:attrName>
                                        </p:attrNameLst>
                                      </p:cBhvr>
                                      <p:to>
                                        <p:strVal val="visible"/>
                                      </p:to>
                                    </p:set>
                                    <p:animEffect transition="in" filter="dissolve">
                                      <p:cBhvr>
                                        <p:cTn id="27" dur="500"/>
                                        <p:tgtEl>
                                          <p:spTgt spid="7">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grpId="0" nodeType="clickEffect">
                                  <p:stCondLst>
                                    <p:cond delay="0"/>
                                  </p:stCondLst>
                                  <p:childTnLst>
                                    <p:set>
                                      <p:cBhvr>
                                        <p:cTn id="31" dur="1" fill="hold">
                                          <p:stCondLst>
                                            <p:cond delay="0"/>
                                          </p:stCondLst>
                                        </p:cTn>
                                        <p:tgtEl>
                                          <p:spTgt spid="7">
                                            <p:txEl>
                                              <p:pRg st="6" end="6"/>
                                            </p:txEl>
                                          </p:spTgt>
                                        </p:tgtEl>
                                        <p:attrNameLst>
                                          <p:attrName>style.visibility</p:attrName>
                                        </p:attrNameLst>
                                      </p:cBhvr>
                                      <p:to>
                                        <p:strVal val="visible"/>
                                      </p:to>
                                    </p:set>
                                    <p:animEffect transition="in" filter="dissolve">
                                      <p:cBhvr>
                                        <p:cTn id="32" dur="500"/>
                                        <p:tgtEl>
                                          <p:spTgt spid="7">
                                            <p:txEl>
                                              <p:pRg st="6" end="6"/>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grpId="0" nodeType="clickEffect">
                                  <p:stCondLst>
                                    <p:cond delay="0"/>
                                  </p:stCondLst>
                                  <p:childTnLst>
                                    <p:set>
                                      <p:cBhvr>
                                        <p:cTn id="36" dur="1" fill="hold">
                                          <p:stCondLst>
                                            <p:cond delay="0"/>
                                          </p:stCondLst>
                                        </p:cTn>
                                        <p:tgtEl>
                                          <p:spTgt spid="7">
                                            <p:txEl>
                                              <p:pRg st="7" end="7"/>
                                            </p:txEl>
                                          </p:spTgt>
                                        </p:tgtEl>
                                        <p:attrNameLst>
                                          <p:attrName>style.visibility</p:attrName>
                                        </p:attrNameLst>
                                      </p:cBhvr>
                                      <p:to>
                                        <p:strVal val="visible"/>
                                      </p:to>
                                    </p:set>
                                    <p:animEffect transition="in" filter="dissolve">
                                      <p:cBhvr>
                                        <p:cTn id="37" dur="500"/>
                                        <p:tgtEl>
                                          <p:spTgt spid="7">
                                            <p:txEl>
                                              <p:pRg st="7" end="7"/>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xEl>
                                              <p:pRg st="8" end="8"/>
                                            </p:txEl>
                                          </p:spTgt>
                                        </p:tgtEl>
                                        <p:attrNameLst>
                                          <p:attrName>style.visibility</p:attrName>
                                        </p:attrNameLst>
                                      </p:cBhvr>
                                      <p:to>
                                        <p:strVal val="visible"/>
                                      </p:to>
                                    </p:set>
                                    <p:animEffect transition="in" filter="dissolve">
                                      <p:cBhvr>
                                        <p:cTn id="42" dur="500"/>
                                        <p:tgtEl>
                                          <p:spTgt spid="7">
                                            <p:txEl>
                                              <p:pRg st="8" end="8"/>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grpId="0" nodeType="clickEffect">
                                  <p:stCondLst>
                                    <p:cond delay="0"/>
                                  </p:stCondLst>
                                  <p:childTnLst>
                                    <p:set>
                                      <p:cBhvr>
                                        <p:cTn id="46" dur="1" fill="hold">
                                          <p:stCondLst>
                                            <p:cond delay="0"/>
                                          </p:stCondLst>
                                        </p:cTn>
                                        <p:tgtEl>
                                          <p:spTgt spid="7">
                                            <p:txEl>
                                              <p:pRg st="9" end="9"/>
                                            </p:txEl>
                                          </p:spTgt>
                                        </p:tgtEl>
                                        <p:attrNameLst>
                                          <p:attrName>style.visibility</p:attrName>
                                        </p:attrNameLst>
                                      </p:cBhvr>
                                      <p:to>
                                        <p:strVal val="visible"/>
                                      </p:to>
                                    </p:set>
                                    <p:animEffect transition="in" filter="dissolve">
                                      <p:cBhvr>
                                        <p:cTn id="47" dur="500"/>
                                        <p:tgtEl>
                                          <p:spTgt spid="7">
                                            <p:txEl>
                                              <p:pRg st="9" end="9"/>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grpId="0" nodeType="clickEffect">
                                  <p:stCondLst>
                                    <p:cond delay="0"/>
                                  </p:stCondLst>
                                  <p:childTnLst>
                                    <p:set>
                                      <p:cBhvr>
                                        <p:cTn id="51" dur="1" fill="hold">
                                          <p:stCondLst>
                                            <p:cond delay="0"/>
                                          </p:stCondLst>
                                        </p:cTn>
                                        <p:tgtEl>
                                          <p:spTgt spid="7">
                                            <p:txEl>
                                              <p:pRg st="10" end="10"/>
                                            </p:txEl>
                                          </p:spTgt>
                                        </p:tgtEl>
                                        <p:attrNameLst>
                                          <p:attrName>style.visibility</p:attrName>
                                        </p:attrNameLst>
                                      </p:cBhvr>
                                      <p:to>
                                        <p:strVal val="visible"/>
                                      </p:to>
                                    </p:set>
                                    <p:animEffect transition="in" filter="dissolve">
                                      <p:cBhvr>
                                        <p:cTn id="52" dur="500"/>
                                        <p:tgtEl>
                                          <p:spTgt spid="7">
                                            <p:txEl>
                                              <p:pRg st="10" end="10"/>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4"/>
                                        </p:tgtEl>
                                        <p:attrNameLst>
                                          <p:attrName>style.visibility</p:attrName>
                                        </p:attrNameLst>
                                      </p:cBhvr>
                                      <p:to>
                                        <p:strVal val="visible"/>
                                      </p:to>
                                    </p:set>
                                    <p:animEffect transition="in" filter="dissolve">
                                      <p:cBhvr>
                                        <p:cTn id="5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stretch>
            <a:fillRect/>
          </a:stretch>
        </p:blipFill>
        <p:spPr>
          <a:xfrm>
            <a:off x="30481" y="899682"/>
            <a:ext cx="4562475" cy="1530781"/>
          </a:xfrm>
          <a:prstGeom prst="rect">
            <a:avLst/>
          </a:prstGeom>
        </p:spPr>
      </p:pic>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73151" y="2430463"/>
            <a:ext cx="6130671" cy="1631216"/>
          </a:xfrm>
          <a:prstGeom prst="rect">
            <a:avLst/>
          </a:prstGeom>
        </p:spPr>
        <p:txBody>
          <a:bodyPr wrap="square">
            <a:spAutoFit/>
          </a:bodyPr>
          <a:lstStyle/>
          <a:p>
            <a:r>
              <a:rPr lang="en-US" sz="2000" dirty="0">
                <a:latin typeface="Book Antiqua" panose="02040602050305030304" pitchFamily="18" charset="0"/>
              </a:rPr>
              <a:t>8. At what quantity is the total sales maximized?</a:t>
            </a:r>
          </a:p>
          <a:p>
            <a:r>
              <a:rPr lang="en-US" sz="2000" dirty="0">
                <a:latin typeface="Book Antiqua" panose="02040602050305030304" pitchFamily="18" charset="0"/>
              </a:rPr>
              <a:t>Q</a:t>
            </a:r>
          </a:p>
          <a:p>
            <a:r>
              <a:rPr lang="en-US" sz="2000" dirty="0">
                <a:latin typeface="Book Antiqua" panose="02040602050305030304" pitchFamily="18" charset="0"/>
              </a:rPr>
              <a:t>P= 1992.144 -17.0308Q</a:t>
            </a:r>
          </a:p>
          <a:p>
            <a:r>
              <a:rPr lang="en-US" sz="2000" dirty="0">
                <a:latin typeface="Book Antiqua" panose="02040602050305030304" pitchFamily="18" charset="0"/>
              </a:rPr>
              <a:t>Total Revenue =TR= PQ</a:t>
            </a:r>
          </a:p>
          <a:p>
            <a:r>
              <a:rPr lang="en-US" sz="2000" dirty="0">
                <a:latin typeface="Book Antiqua" panose="02040602050305030304" pitchFamily="18" charset="0"/>
              </a:rPr>
              <a:t>Use Solver to Maximize TR</a:t>
            </a:r>
            <a:endParaRPr lang="en-US" dirty="0">
              <a:latin typeface="Book Antiqua" panose="02040602050305030304" pitchFamily="18" charset="0"/>
            </a:endParaRPr>
          </a:p>
        </p:txBody>
      </p:sp>
      <p:graphicFrame>
        <p:nvGraphicFramePr>
          <p:cNvPr id="5" name="Object 4"/>
          <p:cNvGraphicFramePr>
            <a:graphicFrameLocks noChangeAspect="1"/>
          </p:cNvGraphicFramePr>
          <p:nvPr/>
        </p:nvGraphicFramePr>
        <p:xfrm>
          <a:off x="256033" y="1124712"/>
          <a:ext cx="4381500" cy="1287463"/>
        </p:xfrm>
        <a:graphic>
          <a:graphicData uri="http://schemas.openxmlformats.org/presentationml/2006/ole">
            <mc:AlternateContent xmlns:mc="http://schemas.openxmlformats.org/markup-compatibility/2006">
              <mc:Choice xmlns:v="urn:schemas-microsoft-com:vml" Requires="v">
                <p:oleObj spid="_x0000_s75830" name="Worksheet" r:id="rId4" imgW="4381465" imgH="1287890" progId="Excel.Sheet.12">
                  <p:embed/>
                </p:oleObj>
              </mc:Choice>
              <mc:Fallback>
                <p:oleObj name="Worksheet" r:id="rId4" imgW="4381465" imgH="1287890" progId="Excel.Sheet.12">
                  <p:embed/>
                  <p:pic>
                    <p:nvPicPr>
                      <p:cNvPr id="5" name="Object 4"/>
                      <p:cNvPicPr/>
                      <p:nvPr/>
                    </p:nvPicPr>
                    <p:blipFill>
                      <a:blip r:embed="rId5"/>
                      <a:stretch>
                        <a:fillRect/>
                      </a:stretch>
                    </p:blipFill>
                    <p:spPr>
                      <a:xfrm>
                        <a:off x="256033" y="1124712"/>
                        <a:ext cx="4381500" cy="1287463"/>
                      </a:xfrm>
                      <a:prstGeom prst="rect">
                        <a:avLst/>
                      </a:prstGeom>
                      <a:solidFill>
                        <a:schemeClr val="bg1"/>
                      </a:solidFill>
                    </p:spPr>
                  </p:pic>
                </p:oleObj>
              </mc:Fallback>
            </mc:AlternateContent>
          </a:graphicData>
        </a:graphic>
      </p:graphicFrame>
      <p:sp>
        <p:nvSpPr>
          <p:cNvPr id="7" name="Rectangle 6"/>
          <p:cNvSpPr/>
          <p:nvPr/>
        </p:nvSpPr>
        <p:spPr>
          <a:xfrm>
            <a:off x="30480" y="4651614"/>
            <a:ext cx="6133297" cy="1015663"/>
          </a:xfrm>
          <a:prstGeom prst="rect">
            <a:avLst/>
          </a:prstGeom>
        </p:spPr>
        <p:txBody>
          <a:bodyPr wrap="square">
            <a:spAutoFit/>
          </a:bodyPr>
          <a:lstStyle/>
          <a:p>
            <a:endParaRPr lang="en-US" sz="2000" dirty="0">
              <a:latin typeface="Book Antiqua" panose="02040602050305030304" pitchFamily="18" charset="0"/>
            </a:endParaRPr>
          </a:p>
          <a:p>
            <a:r>
              <a:rPr lang="en-US" sz="2000" dirty="0">
                <a:latin typeface="Book Antiqua" panose="02040602050305030304" pitchFamily="18" charset="0"/>
              </a:rPr>
              <a:t>9. At what quantity is the total profit maximized.</a:t>
            </a:r>
          </a:p>
          <a:p>
            <a:r>
              <a:rPr lang="en-US" sz="2000" dirty="0">
                <a:latin typeface="Book Antiqua" panose="02040602050305030304" pitchFamily="18" charset="0"/>
              </a:rPr>
              <a:t>TC = F+VQ</a:t>
            </a:r>
          </a:p>
        </p:txBody>
      </p:sp>
      <p:pic>
        <p:nvPicPr>
          <p:cNvPr id="9" name="Picture 8"/>
          <p:cNvPicPr>
            <a:picLocks noChangeAspect="1"/>
          </p:cNvPicPr>
          <p:nvPr/>
        </p:nvPicPr>
        <p:blipFill>
          <a:blip r:embed="rId6"/>
          <a:stretch>
            <a:fillRect/>
          </a:stretch>
        </p:blipFill>
        <p:spPr>
          <a:xfrm>
            <a:off x="6248400" y="948009"/>
            <a:ext cx="2734778" cy="1640867"/>
          </a:xfrm>
          <a:prstGeom prst="rect">
            <a:avLst/>
          </a:prstGeom>
        </p:spPr>
      </p:pic>
      <p:pic>
        <p:nvPicPr>
          <p:cNvPr id="10" name="Picture 9"/>
          <p:cNvPicPr>
            <a:picLocks noChangeAspect="1"/>
          </p:cNvPicPr>
          <p:nvPr/>
        </p:nvPicPr>
        <p:blipFill>
          <a:blip r:embed="rId7"/>
          <a:stretch>
            <a:fillRect/>
          </a:stretch>
        </p:blipFill>
        <p:spPr>
          <a:xfrm>
            <a:off x="6278880" y="2733922"/>
            <a:ext cx="2756368" cy="1653821"/>
          </a:xfrm>
          <a:prstGeom prst="rect">
            <a:avLst/>
          </a:prstGeom>
        </p:spPr>
      </p:pic>
      <p:pic>
        <p:nvPicPr>
          <p:cNvPr id="11" name="Picture 10"/>
          <p:cNvPicPr>
            <a:picLocks noChangeAspect="1"/>
          </p:cNvPicPr>
          <p:nvPr/>
        </p:nvPicPr>
        <p:blipFill>
          <a:blip r:embed="rId8"/>
          <a:stretch>
            <a:fillRect/>
          </a:stretch>
        </p:blipFill>
        <p:spPr>
          <a:xfrm>
            <a:off x="6163778" y="4554233"/>
            <a:ext cx="2819400" cy="1729232"/>
          </a:xfrm>
          <a:prstGeom prst="rect">
            <a:avLst/>
          </a:prstGeom>
        </p:spPr>
      </p:pic>
      <p:pic>
        <p:nvPicPr>
          <p:cNvPr id="13" name="Picture 12"/>
          <p:cNvPicPr>
            <a:picLocks noChangeAspect="1"/>
          </p:cNvPicPr>
          <p:nvPr/>
        </p:nvPicPr>
        <p:blipFill>
          <a:blip r:embed="rId9"/>
          <a:stretch>
            <a:fillRect/>
          </a:stretch>
        </p:blipFill>
        <p:spPr>
          <a:xfrm>
            <a:off x="256033" y="4230900"/>
            <a:ext cx="4568588" cy="569700"/>
          </a:xfrm>
          <a:prstGeom prst="rect">
            <a:avLst/>
          </a:prstGeom>
        </p:spPr>
      </p:pic>
      <p:pic>
        <p:nvPicPr>
          <p:cNvPr id="14" name="Picture 13"/>
          <p:cNvPicPr>
            <a:picLocks noChangeAspect="1"/>
          </p:cNvPicPr>
          <p:nvPr/>
        </p:nvPicPr>
        <p:blipFill>
          <a:blip r:embed="rId10"/>
          <a:stretch>
            <a:fillRect/>
          </a:stretch>
        </p:blipFill>
        <p:spPr>
          <a:xfrm>
            <a:off x="341698" y="5592460"/>
            <a:ext cx="4287835" cy="791342"/>
          </a:xfrm>
          <a:prstGeom prst="rect">
            <a:avLst/>
          </a:prstGeom>
        </p:spPr>
      </p:pic>
    </p:spTree>
    <p:extLst>
      <p:ext uri="{BB962C8B-B14F-4D97-AF65-F5344CB8AC3E}">
        <p14:creationId xmlns:p14="http://schemas.microsoft.com/office/powerpoint/2010/main" val="3013090535"/>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dissolve">
                                      <p:cBhvr>
                                        <p:cTn id="7" dur="500"/>
                                        <p:tgtEl>
                                          <p:spTgt spid="6">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6">
                                            <p:txEl>
                                              <p:pRg st="1" end="1"/>
                                            </p:txEl>
                                          </p:spTgt>
                                        </p:tgtEl>
                                        <p:attrNameLst>
                                          <p:attrName>style.visibility</p:attrName>
                                        </p:attrNameLst>
                                      </p:cBhvr>
                                      <p:to>
                                        <p:strVal val="visible"/>
                                      </p:to>
                                    </p:set>
                                    <p:animEffect transition="in" filter="dissolve">
                                      <p:cBhvr>
                                        <p:cTn id="12" dur="500"/>
                                        <p:tgtEl>
                                          <p:spTgt spid="6">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6">
                                            <p:txEl>
                                              <p:pRg st="2" end="2"/>
                                            </p:txEl>
                                          </p:spTgt>
                                        </p:tgtEl>
                                        <p:attrNameLst>
                                          <p:attrName>style.visibility</p:attrName>
                                        </p:attrNameLst>
                                      </p:cBhvr>
                                      <p:to>
                                        <p:strVal val="visible"/>
                                      </p:to>
                                    </p:set>
                                    <p:animEffect transition="in" filter="dissolve">
                                      <p:cBhvr>
                                        <p:cTn id="17" dur="500"/>
                                        <p:tgtEl>
                                          <p:spTgt spid="6">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6">
                                            <p:txEl>
                                              <p:pRg st="3" end="3"/>
                                            </p:txEl>
                                          </p:spTgt>
                                        </p:tgtEl>
                                        <p:attrNameLst>
                                          <p:attrName>style.visibility</p:attrName>
                                        </p:attrNameLst>
                                      </p:cBhvr>
                                      <p:to>
                                        <p:strVal val="visible"/>
                                      </p:to>
                                    </p:set>
                                    <p:animEffect transition="in" filter="dissolve">
                                      <p:cBhvr>
                                        <p:cTn id="22" dur="500"/>
                                        <p:tgtEl>
                                          <p:spTgt spid="6">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6">
                                            <p:txEl>
                                              <p:pRg st="4" end="4"/>
                                            </p:txEl>
                                          </p:spTgt>
                                        </p:tgtEl>
                                        <p:attrNameLst>
                                          <p:attrName>style.visibility</p:attrName>
                                        </p:attrNameLst>
                                      </p:cBhvr>
                                      <p:to>
                                        <p:strVal val="visible"/>
                                      </p:to>
                                    </p:set>
                                    <p:animEffect transition="in" filter="dissolve">
                                      <p:cBhvr>
                                        <p:cTn id="27" dur="500"/>
                                        <p:tgtEl>
                                          <p:spTgt spid="6">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9"/>
                                        </p:tgtEl>
                                        <p:attrNameLst>
                                          <p:attrName>style.visibility</p:attrName>
                                        </p:attrNameLst>
                                      </p:cBhvr>
                                      <p:to>
                                        <p:strVal val="visible"/>
                                      </p:to>
                                    </p:set>
                                    <p:animEffect transition="in" filter="dissolve">
                                      <p:cBhvr>
                                        <p:cTn id="32" dur="500"/>
                                        <p:tgtEl>
                                          <p:spTgt spid="9"/>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3"/>
                                        </p:tgtEl>
                                        <p:attrNameLst>
                                          <p:attrName>style.visibility</p:attrName>
                                        </p:attrNameLst>
                                      </p:cBhvr>
                                      <p:to>
                                        <p:strVal val="visible"/>
                                      </p:to>
                                    </p:set>
                                    <p:animEffect transition="in" filter="dissolve">
                                      <p:cBhvr>
                                        <p:cTn id="37" dur="500"/>
                                        <p:tgtEl>
                                          <p:spTgt spid="13"/>
                                        </p:tgtEl>
                                      </p:cBhvr>
                                    </p:animEffect>
                                  </p:childTnLst>
                                </p:cTn>
                              </p:par>
                            </p:childTnLst>
                          </p:cTn>
                        </p:par>
                      </p:childTnLst>
                    </p:cTn>
                  </p:par>
                  <p:par>
                    <p:cTn id="38" fill="hold">
                      <p:stCondLst>
                        <p:cond delay="indefinite"/>
                      </p:stCondLst>
                      <p:childTnLst>
                        <p:par>
                          <p:cTn id="39" fill="hold">
                            <p:stCondLst>
                              <p:cond delay="0"/>
                            </p:stCondLst>
                            <p:childTnLst>
                              <p:par>
                                <p:cTn id="40" presetID="9" presetClass="entr" presetSubtype="0" fill="hold" grpId="0" nodeType="clickEffect">
                                  <p:stCondLst>
                                    <p:cond delay="0"/>
                                  </p:stCondLst>
                                  <p:childTnLst>
                                    <p:set>
                                      <p:cBhvr>
                                        <p:cTn id="41" dur="1" fill="hold">
                                          <p:stCondLst>
                                            <p:cond delay="0"/>
                                          </p:stCondLst>
                                        </p:cTn>
                                        <p:tgtEl>
                                          <p:spTgt spid="7"/>
                                        </p:tgtEl>
                                        <p:attrNameLst>
                                          <p:attrName>style.visibility</p:attrName>
                                        </p:attrNameLst>
                                      </p:cBhvr>
                                      <p:to>
                                        <p:strVal val="visible"/>
                                      </p:to>
                                    </p:set>
                                    <p:animEffect transition="in" filter="dissolve">
                                      <p:cBhvr>
                                        <p:cTn id="42" dur="500"/>
                                        <p:tgtEl>
                                          <p:spTgt spid="7"/>
                                        </p:tgtEl>
                                      </p:cBhvr>
                                    </p:animEffect>
                                  </p:childTnLst>
                                </p:cTn>
                              </p:par>
                            </p:childTnLst>
                          </p:cTn>
                        </p:par>
                      </p:childTnLst>
                    </p:cTn>
                  </p:par>
                  <p:par>
                    <p:cTn id="43" fill="hold">
                      <p:stCondLst>
                        <p:cond delay="indefinite"/>
                      </p:stCondLst>
                      <p:childTnLst>
                        <p:par>
                          <p:cTn id="44" fill="hold">
                            <p:stCondLst>
                              <p:cond delay="0"/>
                            </p:stCondLst>
                            <p:childTnLst>
                              <p:par>
                                <p:cTn id="45" presetID="9" presetClass="entr" presetSubtype="0" fill="hold" nodeType="clickEffect">
                                  <p:stCondLst>
                                    <p:cond delay="0"/>
                                  </p:stCondLst>
                                  <p:childTnLst>
                                    <p:set>
                                      <p:cBhvr>
                                        <p:cTn id="46" dur="1" fill="hold">
                                          <p:stCondLst>
                                            <p:cond delay="0"/>
                                          </p:stCondLst>
                                        </p:cTn>
                                        <p:tgtEl>
                                          <p:spTgt spid="10"/>
                                        </p:tgtEl>
                                        <p:attrNameLst>
                                          <p:attrName>style.visibility</p:attrName>
                                        </p:attrNameLst>
                                      </p:cBhvr>
                                      <p:to>
                                        <p:strVal val="visible"/>
                                      </p:to>
                                    </p:set>
                                    <p:animEffect transition="in" filter="dissolve">
                                      <p:cBhvr>
                                        <p:cTn id="47" dur="500"/>
                                        <p:tgtEl>
                                          <p:spTgt spid="10"/>
                                        </p:tgtEl>
                                      </p:cBhvr>
                                    </p:animEffect>
                                  </p:childTnLst>
                                </p:cTn>
                              </p:par>
                            </p:childTnLst>
                          </p:cTn>
                        </p:par>
                      </p:childTnLst>
                    </p:cTn>
                  </p:par>
                  <p:par>
                    <p:cTn id="48" fill="hold">
                      <p:stCondLst>
                        <p:cond delay="indefinite"/>
                      </p:stCondLst>
                      <p:childTnLst>
                        <p:par>
                          <p:cTn id="49" fill="hold">
                            <p:stCondLst>
                              <p:cond delay="0"/>
                            </p:stCondLst>
                            <p:childTnLst>
                              <p:par>
                                <p:cTn id="50" presetID="9" presetClass="entr" presetSubtype="0" fill="hold" nodeType="clickEffect">
                                  <p:stCondLst>
                                    <p:cond delay="0"/>
                                  </p:stCondLst>
                                  <p:childTnLst>
                                    <p:set>
                                      <p:cBhvr>
                                        <p:cTn id="51" dur="1" fill="hold">
                                          <p:stCondLst>
                                            <p:cond delay="0"/>
                                          </p:stCondLst>
                                        </p:cTn>
                                        <p:tgtEl>
                                          <p:spTgt spid="11"/>
                                        </p:tgtEl>
                                        <p:attrNameLst>
                                          <p:attrName>style.visibility</p:attrName>
                                        </p:attrNameLst>
                                      </p:cBhvr>
                                      <p:to>
                                        <p:strVal val="visible"/>
                                      </p:to>
                                    </p:set>
                                    <p:animEffect transition="in" filter="dissolve">
                                      <p:cBhvr>
                                        <p:cTn id="52" dur="500"/>
                                        <p:tgtEl>
                                          <p:spTgt spid="11"/>
                                        </p:tgtEl>
                                      </p:cBhvr>
                                    </p:animEffect>
                                  </p:childTnLst>
                                </p:cTn>
                              </p:par>
                            </p:childTnLst>
                          </p:cTn>
                        </p:par>
                      </p:childTnLst>
                    </p:cTn>
                  </p:par>
                  <p:par>
                    <p:cTn id="53" fill="hold">
                      <p:stCondLst>
                        <p:cond delay="indefinite"/>
                      </p:stCondLst>
                      <p:childTnLst>
                        <p:par>
                          <p:cTn id="54" fill="hold">
                            <p:stCondLst>
                              <p:cond delay="0"/>
                            </p:stCondLst>
                            <p:childTnLst>
                              <p:par>
                                <p:cTn id="55" presetID="9" presetClass="entr" presetSubtype="0" fill="hold" nodeType="clickEffect">
                                  <p:stCondLst>
                                    <p:cond delay="0"/>
                                  </p:stCondLst>
                                  <p:childTnLst>
                                    <p:set>
                                      <p:cBhvr>
                                        <p:cTn id="56" dur="1" fill="hold">
                                          <p:stCondLst>
                                            <p:cond delay="0"/>
                                          </p:stCondLst>
                                        </p:cTn>
                                        <p:tgtEl>
                                          <p:spTgt spid="14"/>
                                        </p:tgtEl>
                                        <p:attrNameLst>
                                          <p:attrName>style.visibility</p:attrName>
                                        </p:attrNameLst>
                                      </p:cBhvr>
                                      <p:to>
                                        <p:strVal val="visible"/>
                                      </p:to>
                                    </p:set>
                                    <p:animEffect transition="in" filter="dissolve">
                                      <p:cBhvr>
                                        <p:cTn id="57"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p:bldP spid="7" grpId="0"/>
    </p:bld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1c&amp;2b</a:t>
            </a:r>
          </a:p>
        </p:txBody>
      </p:sp>
      <p:sp>
        <p:nvSpPr>
          <p:cNvPr id="6" name="Rectangle 5"/>
          <p:cNvSpPr/>
          <p:nvPr/>
        </p:nvSpPr>
        <p:spPr>
          <a:xfrm>
            <a:off x="36577" y="914400"/>
            <a:ext cx="9070848" cy="707886"/>
          </a:xfrm>
          <a:prstGeom prst="rect">
            <a:avLst/>
          </a:prstGeom>
        </p:spPr>
        <p:txBody>
          <a:bodyPr wrap="square">
            <a:spAutoFit/>
          </a:bodyPr>
          <a:lstStyle/>
          <a:p>
            <a:r>
              <a:rPr lang="en-US" sz="2000" dirty="0">
                <a:latin typeface="Book Antiqua" panose="02040602050305030304" pitchFamily="18" charset="0"/>
              </a:rPr>
              <a:t>10. Compute one break-even point</a:t>
            </a:r>
          </a:p>
          <a:p>
            <a:r>
              <a:rPr lang="en-US" sz="2000" dirty="0">
                <a:latin typeface="Book Antiqua" panose="02040602050305030304" pitchFamily="18" charset="0"/>
              </a:rPr>
              <a:t>11.Compute the other break-even point</a:t>
            </a:r>
            <a:endParaRPr lang="en-US" sz="2000" dirty="0"/>
          </a:p>
        </p:txBody>
      </p:sp>
      <p:pic>
        <p:nvPicPr>
          <p:cNvPr id="9" name="Picture 8"/>
          <p:cNvPicPr>
            <a:picLocks noChangeAspect="1"/>
          </p:cNvPicPr>
          <p:nvPr/>
        </p:nvPicPr>
        <p:blipFill>
          <a:blip r:embed="rId3"/>
          <a:stretch>
            <a:fillRect/>
          </a:stretch>
        </p:blipFill>
        <p:spPr>
          <a:xfrm>
            <a:off x="4768787" y="914400"/>
            <a:ext cx="4310063" cy="2643506"/>
          </a:xfrm>
          <a:prstGeom prst="rect">
            <a:avLst/>
          </a:prstGeom>
        </p:spPr>
      </p:pic>
      <p:graphicFrame>
        <p:nvGraphicFramePr>
          <p:cNvPr id="5" name="Object 4"/>
          <p:cNvGraphicFramePr>
            <a:graphicFrameLocks noChangeAspect="1"/>
          </p:cNvGraphicFramePr>
          <p:nvPr/>
        </p:nvGraphicFramePr>
        <p:xfrm>
          <a:off x="31814" y="3799010"/>
          <a:ext cx="6752334" cy="1052953"/>
        </p:xfrm>
        <a:graphic>
          <a:graphicData uri="http://schemas.openxmlformats.org/presentationml/2006/ole">
            <mc:AlternateContent xmlns:mc="http://schemas.openxmlformats.org/markup-compatibility/2006">
              <mc:Choice xmlns:v="urn:schemas-microsoft-com:vml" Requires="v">
                <p:oleObj spid="_x0000_s77010" name="Worksheet" r:id="rId4" imgW="2392751" imgH="373301" progId="Excel.Sheet.12">
                  <p:embed/>
                </p:oleObj>
              </mc:Choice>
              <mc:Fallback>
                <p:oleObj name="Worksheet" r:id="rId4" imgW="2392751" imgH="373301" progId="Excel.Sheet.12">
                  <p:embed/>
                  <p:pic>
                    <p:nvPicPr>
                      <p:cNvPr id="5" name="Object 4"/>
                      <p:cNvPicPr/>
                      <p:nvPr/>
                    </p:nvPicPr>
                    <p:blipFill>
                      <a:blip r:embed="rId5"/>
                      <a:stretch>
                        <a:fillRect/>
                      </a:stretch>
                    </p:blipFill>
                    <p:spPr>
                      <a:xfrm>
                        <a:off x="31814" y="3799010"/>
                        <a:ext cx="6752334" cy="1052953"/>
                      </a:xfrm>
                      <a:prstGeom prst="rect">
                        <a:avLst/>
                      </a:prstGeom>
                    </p:spPr>
                  </p:pic>
                </p:oleObj>
              </mc:Fallback>
            </mc:AlternateContent>
          </a:graphicData>
        </a:graphic>
      </p:graphicFrame>
      <p:graphicFrame>
        <p:nvGraphicFramePr>
          <p:cNvPr id="11" name="Object 10"/>
          <p:cNvGraphicFramePr>
            <a:graphicFrameLocks noChangeAspect="1"/>
          </p:cNvGraphicFramePr>
          <p:nvPr/>
        </p:nvGraphicFramePr>
        <p:xfrm>
          <a:off x="31814" y="5093067"/>
          <a:ext cx="7990596" cy="949339"/>
        </p:xfrm>
        <a:graphic>
          <a:graphicData uri="http://schemas.openxmlformats.org/presentationml/2006/ole">
            <mc:AlternateContent xmlns:mc="http://schemas.openxmlformats.org/markup-compatibility/2006">
              <mc:Choice xmlns:v="urn:schemas-microsoft-com:vml" Requires="v">
                <p:oleObj spid="_x0000_s77011" name="Worksheet" r:id="rId6" imgW="3139582" imgH="373301" progId="Excel.Sheet.12">
                  <p:embed/>
                </p:oleObj>
              </mc:Choice>
              <mc:Fallback>
                <p:oleObj name="Worksheet" r:id="rId6" imgW="3139582" imgH="373301" progId="Excel.Sheet.12">
                  <p:embed/>
                  <p:pic>
                    <p:nvPicPr>
                      <p:cNvPr id="11" name="Object 10"/>
                      <p:cNvPicPr/>
                      <p:nvPr/>
                    </p:nvPicPr>
                    <p:blipFill>
                      <a:blip r:embed="rId7"/>
                      <a:stretch>
                        <a:fillRect/>
                      </a:stretch>
                    </p:blipFill>
                    <p:spPr>
                      <a:xfrm>
                        <a:off x="31814" y="5093067"/>
                        <a:ext cx="7990596" cy="949339"/>
                      </a:xfrm>
                      <a:prstGeom prst="rect">
                        <a:avLst/>
                      </a:prstGeom>
                    </p:spPr>
                  </p:pic>
                </p:oleObj>
              </mc:Fallback>
            </mc:AlternateContent>
          </a:graphicData>
        </a:graphic>
      </p:graphicFrame>
      <p:graphicFrame>
        <p:nvGraphicFramePr>
          <p:cNvPr id="2" name="Object 1"/>
          <p:cNvGraphicFramePr>
            <a:graphicFrameLocks noChangeAspect="1"/>
          </p:cNvGraphicFramePr>
          <p:nvPr/>
        </p:nvGraphicFramePr>
        <p:xfrm>
          <a:off x="110110" y="1838259"/>
          <a:ext cx="1974077" cy="600141"/>
        </p:xfrm>
        <a:graphic>
          <a:graphicData uri="http://schemas.openxmlformats.org/presentationml/2006/ole">
            <mc:AlternateContent xmlns:mc="http://schemas.openxmlformats.org/markup-compatibility/2006">
              <mc:Choice xmlns:v="urn:schemas-microsoft-com:vml" Requires="v">
                <p:oleObj spid="_x0000_s77012" name="Worksheet" r:id="rId8" imgW="1226997" imgH="373301" progId="Excel.Sheet.12">
                  <p:embed/>
                </p:oleObj>
              </mc:Choice>
              <mc:Fallback>
                <p:oleObj name="Worksheet" r:id="rId8" imgW="1226997" imgH="373301" progId="Excel.Sheet.12">
                  <p:embed/>
                  <p:pic>
                    <p:nvPicPr>
                      <p:cNvPr id="2" name="Object 1"/>
                      <p:cNvPicPr/>
                      <p:nvPr/>
                    </p:nvPicPr>
                    <p:blipFill>
                      <a:blip r:embed="rId9"/>
                      <a:stretch>
                        <a:fillRect/>
                      </a:stretch>
                    </p:blipFill>
                    <p:spPr>
                      <a:xfrm>
                        <a:off x="110110" y="1838259"/>
                        <a:ext cx="1974077" cy="600141"/>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43638" y="2932173"/>
          <a:ext cx="1884890" cy="573027"/>
        </p:xfrm>
        <a:graphic>
          <a:graphicData uri="http://schemas.openxmlformats.org/presentationml/2006/ole">
            <mc:AlternateContent xmlns:mc="http://schemas.openxmlformats.org/markup-compatibility/2006">
              <mc:Choice xmlns:v="urn:schemas-microsoft-com:vml" Requires="v">
                <p:oleObj spid="_x0000_s77013" name="Worksheet" r:id="rId10" imgW="1226997" imgH="373301" progId="Excel.Sheet.12">
                  <p:embed/>
                </p:oleObj>
              </mc:Choice>
              <mc:Fallback>
                <p:oleObj name="Worksheet" r:id="rId10" imgW="1226997" imgH="373301" progId="Excel.Sheet.12">
                  <p:embed/>
                  <p:pic>
                    <p:nvPicPr>
                      <p:cNvPr id="7" name="Object 6"/>
                      <p:cNvPicPr/>
                      <p:nvPr/>
                    </p:nvPicPr>
                    <p:blipFill>
                      <a:blip r:embed="rId11"/>
                      <a:stretch>
                        <a:fillRect/>
                      </a:stretch>
                    </p:blipFill>
                    <p:spPr>
                      <a:xfrm>
                        <a:off x="143638" y="2932173"/>
                        <a:ext cx="1884890" cy="573027"/>
                      </a:xfrm>
                      <a:prstGeom prst="rect">
                        <a:avLst/>
                      </a:prstGeom>
                    </p:spPr>
                  </p:pic>
                </p:oleObj>
              </mc:Fallback>
            </mc:AlternateContent>
          </a:graphicData>
        </a:graphic>
      </p:graphicFrame>
    </p:spTree>
    <p:extLst>
      <p:ext uri="{BB962C8B-B14F-4D97-AF65-F5344CB8AC3E}">
        <p14:creationId xmlns:p14="http://schemas.microsoft.com/office/powerpoint/2010/main" val="2078130002"/>
      </p:ext>
    </p:extLst>
  </p:cSld>
  <p:clrMapOvr>
    <a:masterClrMapping/>
  </p:clrMapOvr>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 y="-9144"/>
            <a:ext cx="9144000" cy="838200"/>
          </a:xfrm>
        </p:spPr>
        <p:txBody>
          <a:bodyPr/>
          <a:lstStyle/>
          <a:p>
            <a:r>
              <a:rPr lang="en-US" dirty="0"/>
              <a:t>Practice - Problem 2c </a:t>
            </a:r>
          </a:p>
        </p:txBody>
      </p:sp>
      <p:sp>
        <p:nvSpPr>
          <p:cNvPr id="4" name="Content Placeholder 3"/>
          <p:cNvSpPr>
            <a:spLocks noGrp="1"/>
          </p:cNvSpPr>
          <p:nvPr>
            <p:ph idx="1"/>
          </p:nvPr>
        </p:nvSpPr>
        <p:spPr>
          <a:xfrm>
            <a:off x="-1" y="850392"/>
            <a:ext cx="9144001" cy="1892808"/>
          </a:xfrm>
        </p:spPr>
        <p:txBody>
          <a:bodyPr/>
          <a:lstStyle/>
          <a:p>
            <a:pPr marL="0" indent="0">
              <a:buNone/>
            </a:pPr>
            <a:r>
              <a:rPr lang="en-US" dirty="0"/>
              <a:t>Given the following information regarding a production and distribution system; The total fixed costs are equal to 15,700 dollars. The variable cost per unit of product is equal to 810 dollars. The linear demand curve intercept of the price axis is at 1,600 dollars. The slope of the linear demand curve is -5. </a:t>
            </a:r>
          </a:p>
          <a:p>
            <a:pPr marL="0" indent="0">
              <a:buNone/>
            </a:pPr>
            <a:endParaRPr lang="en-US" dirty="0"/>
          </a:p>
        </p:txBody>
      </p:sp>
      <p:sp>
        <p:nvSpPr>
          <p:cNvPr id="7" name="Content Placeholder 3"/>
          <p:cNvSpPr txBox="1">
            <a:spLocks/>
          </p:cNvSpPr>
          <p:nvPr/>
        </p:nvSpPr>
        <p:spPr bwMode="auto">
          <a:xfrm>
            <a:off x="9144" y="3554610"/>
            <a:ext cx="3429000" cy="838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Price = 1600-5Q</a:t>
            </a:r>
          </a:p>
          <a:p>
            <a:pPr marL="0" indent="0">
              <a:buNone/>
            </a:pPr>
            <a:r>
              <a:rPr lang="en-US" kern="0" dirty="0"/>
              <a:t>TR= PQ</a:t>
            </a:r>
          </a:p>
        </p:txBody>
      </p:sp>
      <p:graphicFrame>
        <p:nvGraphicFramePr>
          <p:cNvPr id="9" name="Object 8"/>
          <p:cNvGraphicFramePr>
            <a:graphicFrameLocks noChangeAspect="1"/>
          </p:cNvGraphicFramePr>
          <p:nvPr/>
        </p:nvGraphicFramePr>
        <p:xfrm>
          <a:off x="5715000" y="2971800"/>
          <a:ext cx="3078988" cy="1515498"/>
        </p:xfrm>
        <a:graphic>
          <a:graphicData uri="http://schemas.openxmlformats.org/presentationml/2006/ole">
            <mc:AlternateContent xmlns:mc="http://schemas.openxmlformats.org/markup-compatibility/2006">
              <mc:Choice xmlns:v="urn:schemas-microsoft-com:vml" Requires="v">
                <p:oleObj spid="_x0000_s77930" name="Worksheet" r:id="rId3" imgW="1935551" imgH="952343" progId="Excel.Sheet.12">
                  <p:embed/>
                </p:oleObj>
              </mc:Choice>
              <mc:Fallback>
                <p:oleObj name="Worksheet" r:id="rId3" imgW="1935551" imgH="952343" progId="Excel.Sheet.12">
                  <p:embed/>
                  <p:pic>
                    <p:nvPicPr>
                      <p:cNvPr id="9" name="Object 8"/>
                      <p:cNvPicPr/>
                      <p:nvPr/>
                    </p:nvPicPr>
                    <p:blipFill>
                      <a:blip r:embed="rId4"/>
                      <a:stretch>
                        <a:fillRect/>
                      </a:stretch>
                    </p:blipFill>
                    <p:spPr>
                      <a:xfrm>
                        <a:off x="5715000" y="2971800"/>
                        <a:ext cx="3078988" cy="1515498"/>
                      </a:xfrm>
                      <a:prstGeom prst="rect">
                        <a:avLst/>
                      </a:prstGeom>
                    </p:spPr>
                  </p:pic>
                </p:oleObj>
              </mc:Fallback>
            </mc:AlternateContent>
          </a:graphicData>
        </a:graphic>
      </p:graphicFrame>
      <p:sp>
        <p:nvSpPr>
          <p:cNvPr id="10" name="Content Placeholder 3"/>
          <p:cNvSpPr txBox="1">
            <a:spLocks/>
          </p:cNvSpPr>
          <p:nvPr/>
        </p:nvSpPr>
        <p:spPr bwMode="auto">
          <a:xfrm>
            <a:off x="1" y="2723388"/>
            <a:ext cx="5257800" cy="5334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1. At around what quantity of sales is the revenue maximized? </a:t>
            </a:r>
          </a:p>
          <a:p>
            <a:pPr marL="0" indent="0">
              <a:buFont typeface="Wingdings" pitchFamily="2" charset="2"/>
              <a:buNone/>
            </a:pPr>
            <a:endParaRPr lang="en-US" kern="0" dirty="0"/>
          </a:p>
        </p:txBody>
      </p:sp>
      <p:sp>
        <p:nvSpPr>
          <p:cNvPr id="11" name="Content Placeholder 3"/>
          <p:cNvSpPr txBox="1">
            <a:spLocks/>
          </p:cNvSpPr>
          <p:nvPr/>
        </p:nvSpPr>
        <p:spPr bwMode="auto">
          <a:xfrm>
            <a:off x="76201" y="4487298"/>
            <a:ext cx="3886201" cy="19050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2. At around what volume of sales is the total profit maximized? </a:t>
            </a:r>
          </a:p>
          <a:p>
            <a:pPr marL="0" indent="0">
              <a:buFont typeface="Wingdings" pitchFamily="2" charset="2"/>
              <a:buNone/>
            </a:pPr>
            <a:r>
              <a:rPr lang="en-US" kern="0" dirty="0"/>
              <a:t>79 units. </a:t>
            </a:r>
          </a:p>
        </p:txBody>
      </p:sp>
      <p:graphicFrame>
        <p:nvGraphicFramePr>
          <p:cNvPr id="12" name="Object 11"/>
          <p:cNvGraphicFramePr>
            <a:graphicFrameLocks noChangeAspect="1"/>
          </p:cNvGraphicFramePr>
          <p:nvPr/>
        </p:nvGraphicFramePr>
        <p:xfrm>
          <a:off x="5678424" y="4792098"/>
          <a:ext cx="3188845" cy="1600200"/>
        </p:xfrm>
        <a:graphic>
          <a:graphicData uri="http://schemas.openxmlformats.org/presentationml/2006/ole">
            <mc:AlternateContent xmlns:mc="http://schemas.openxmlformats.org/markup-compatibility/2006">
              <mc:Choice xmlns:v="urn:schemas-microsoft-com:vml" Requires="v">
                <p:oleObj spid="_x0000_s77931" name="Worksheet" r:id="rId5" imgW="2628794" imgH="1318433" progId="Excel.Sheet.12">
                  <p:embed/>
                </p:oleObj>
              </mc:Choice>
              <mc:Fallback>
                <p:oleObj name="Worksheet" r:id="rId5" imgW="2628794" imgH="1318433" progId="Excel.Sheet.12">
                  <p:embed/>
                  <p:pic>
                    <p:nvPicPr>
                      <p:cNvPr id="12" name="Object 11"/>
                      <p:cNvPicPr/>
                      <p:nvPr/>
                    </p:nvPicPr>
                    <p:blipFill>
                      <a:blip r:embed="rId6"/>
                      <a:stretch>
                        <a:fillRect/>
                      </a:stretch>
                    </p:blipFill>
                    <p:spPr>
                      <a:xfrm>
                        <a:off x="5678424" y="4792098"/>
                        <a:ext cx="3188845" cy="1600200"/>
                      </a:xfrm>
                      <a:prstGeom prst="rect">
                        <a:avLst/>
                      </a:prstGeom>
                    </p:spPr>
                  </p:pic>
                </p:oleObj>
              </mc:Fallback>
            </mc:AlternateContent>
          </a:graphicData>
        </a:graphic>
      </p:graphicFrame>
    </p:spTree>
    <p:extLst>
      <p:ext uri="{BB962C8B-B14F-4D97-AF65-F5344CB8AC3E}">
        <p14:creationId xmlns:p14="http://schemas.microsoft.com/office/powerpoint/2010/main" val="2172918537"/>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dissolve">
                                      <p:cBhvr>
                                        <p:cTn id="7" dur="500"/>
                                        <p:tgtEl>
                                          <p:spTgt spid="7">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7">
                                            <p:txEl>
                                              <p:pRg st="1" end="1"/>
                                            </p:txEl>
                                          </p:spTgt>
                                        </p:tgtEl>
                                        <p:attrNameLst>
                                          <p:attrName>style.visibility</p:attrName>
                                        </p:attrNameLst>
                                      </p:cBhvr>
                                      <p:to>
                                        <p:strVal val="visible"/>
                                      </p:to>
                                    </p:set>
                                    <p:animEffect transition="in" filter="dissolve">
                                      <p:cBhvr>
                                        <p:cTn id="12" dur="500"/>
                                        <p:tgtEl>
                                          <p:spTgt spid="7">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dissolve">
                                      <p:cBhvr>
                                        <p:cTn id="17" dur="500"/>
                                        <p:tgtEl>
                                          <p:spTgt spid="9"/>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1"/>
                                        </p:tgtEl>
                                        <p:attrNameLst>
                                          <p:attrName>style.visibility</p:attrName>
                                        </p:attrNameLst>
                                      </p:cBhvr>
                                      <p:to>
                                        <p:strVal val="visible"/>
                                      </p:to>
                                    </p:set>
                                    <p:animEffect transition="in" filter="dissolve">
                                      <p:cBhvr>
                                        <p:cTn id="22" dur="500"/>
                                        <p:tgtEl>
                                          <p:spTgt spid="11"/>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nodeType="click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dissolve">
                                      <p:cBhvr>
                                        <p:cTn id="2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p"/>
      <p:bldP spid="11" grpId="0"/>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sp>
        <p:nvSpPr>
          <p:cNvPr id="7" name="Content Placeholder 3"/>
          <p:cNvSpPr txBox="1">
            <a:spLocks/>
          </p:cNvSpPr>
          <p:nvPr/>
        </p:nvSpPr>
        <p:spPr bwMode="auto">
          <a:xfrm>
            <a:off x="1" y="838200"/>
            <a:ext cx="4267199"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None/>
            </a:pPr>
            <a:r>
              <a:rPr lang="en-US" kern="0" dirty="0"/>
              <a:t>2. At around what quantity of sales do you have the first break-even point (from loss to profit)?</a:t>
            </a:r>
          </a:p>
          <a:p>
            <a:pPr marL="0" indent="0">
              <a:buFont typeface="Wingdings" pitchFamily="2" charset="2"/>
              <a:buNone/>
            </a:pPr>
            <a:r>
              <a:rPr lang="en-US" kern="0" dirty="0"/>
              <a:t>23 units. </a:t>
            </a:r>
          </a:p>
        </p:txBody>
      </p:sp>
      <p:graphicFrame>
        <p:nvGraphicFramePr>
          <p:cNvPr id="4" name="Object 3"/>
          <p:cNvGraphicFramePr>
            <a:graphicFrameLocks noChangeAspect="1"/>
          </p:cNvGraphicFramePr>
          <p:nvPr/>
        </p:nvGraphicFramePr>
        <p:xfrm>
          <a:off x="4556760" y="927496"/>
          <a:ext cx="4503296" cy="2259807"/>
        </p:xfrm>
        <a:graphic>
          <a:graphicData uri="http://schemas.openxmlformats.org/presentationml/2006/ole">
            <mc:AlternateContent xmlns:mc="http://schemas.openxmlformats.org/markup-compatibility/2006">
              <mc:Choice xmlns:v="urn:schemas-microsoft-com:vml" Requires="v">
                <p:oleObj spid="_x0000_s78954" name="Worksheet" r:id="rId3" imgW="2628794" imgH="1318433" progId="Excel.Sheet.12">
                  <p:embed/>
                </p:oleObj>
              </mc:Choice>
              <mc:Fallback>
                <p:oleObj name="Worksheet" r:id="rId3" imgW="2628794" imgH="1318433" progId="Excel.Sheet.12">
                  <p:embed/>
                  <p:pic>
                    <p:nvPicPr>
                      <p:cNvPr id="4" name="Object 3"/>
                      <p:cNvPicPr/>
                      <p:nvPr/>
                    </p:nvPicPr>
                    <p:blipFill>
                      <a:blip r:embed="rId4"/>
                      <a:stretch>
                        <a:fillRect/>
                      </a:stretch>
                    </p:blipFill>
                    <p:spPr>
                      <a:xfrm>
                        <a:off x="4556760" y="927496"/>
                        <a:ext cx="4503296" cy="2259807"/>
                      </a:xfrm>
                      <a:prstGeom prst="rect">
                        <a:avLst/>
                      </a:prstGeom>
                    </p:spPr>
                  </p:pic>
                </p:oleObj>
              </mc:Fallback>
            </mc:AlternateContent>
          </a:graphicData>
        </a:graphic>
      </p:graphicFrame>
      <p:sp>
        <p:nvSpPr>
          <p:cNvPr id="5" name="Rectangle 4"/>
          <p:cNvSpPr/>
          <p:nvPr/>
        </p:nvSpPr>
        <p:spPr>
          <a:xfrm>
            <a:off x="76200" y="3429000"/>
            <a:ext cx="4255006" cy="3046988"/>
          </a:xfrm>
          <a:prstGeom prst="rect">
            <a:avLst/>
          </a:prstGeom>
        </p:spPr>
        <p:txBody>
          <a:bodyPr wrap="square">
            <a:spAutoFit/>
          </a:bodyPr>
          <a:lstStyle/>
          <a:p>
            <a:pPr marL="0" indent="0">
              <a:buFont typeface="Wingdings" pitchFamily="2" charset="2"/>
              <a:buNone/>
            </a:pPr>
            <a:endParaRPr lang="en-US" sz="2400" kern="0" dirty="0">
              <a:latin typeface="Book Antiqua" panose="02040602050305030304" pitchFamily="18" charset="0"/>
            </a:endParaRPr>
          </a:p>
          <a:p>
            <a:pPr marL="0" indent="0">
              <a:buFont typeface="Wingdings" pitchFamily="2" charset="2"/>
              <a:buNone/>
            </a:pPr>
            <a:r>
              <a:rPr lang="en-US" sz="2400" kern="0" dirty="0">
                <a:latin typeface="Book Antiqua" panose="02040602050305030304" pitchFamily="18" charset="0"/>
              </a:rPr>
              <a:t>3. At around what quantity of sales do you have the second BEP? </a:t>
            </a:r>
          </a:p>
          <a:p>
            <a:pPr marL="0" indent="0">
              <a:buFont typeface="Wingdings" pitchFamily="2" charset="2"/>
              <a:buNone/>
            </a:pPr>
            <a:r>
              <a:rPr lang="en-US" sz="2400" kern="0" dirty="0">
                <a:latin typeface="Book Antiqua" panose="02040602050305030304" pitchFamily="18" charset="0"/>
              </a:rPr>
              <a:t>&gt;=Max Profit</a:t>
            </a:r>
          </a:p>
          <a:p>
            <a:pPr marL="0" indent="0">
              <a:buFont typeface="Wingdings" pitchFamily="2" charset="2"/>
              <a:buNone/>
            </a:pPr>
            <a:r>
              <a:rPr lang="en-US" sz="2400" kern="0" dirty="0">
                <a:latin typeface="Book Antiqua" panose="02040602050305030304" pitchFamily="18" charset="0"/>
              </a:rPr>
              <a:t>&gt;= 79</a:t>
            </a:r>
          </a:p>
          <a:p>
            <a:pPr marL="0" indent="0">
              <a:buFont typeface="Wingdings" pitchFamily="2" charset="2"/>
              <a:buNone/>
            </a:pPr>
            <a:r>
              <a:rPr lang="en-US" sz="2400" kern="0" dirty="0">
                <a:latin typeface="Book Antiqua" panose="02040602050305030304" pitchFamily="18" charset="0"/>
              </a:rPr>
              <a:t>135 units. </a:t>
            </a:r>
          </a:p>
          <a:p>
            <a:pPr marL="0" indent="0">
              <a:buFont typeface="Wingdings" pitchFamily="2" charset="2"/>
              <a:buNone/>
            </a:pPr>
            <a:r>
              <a:rPr lang="en-US" sz="2400" kern="0" dirty="0">
                <a:latin typeface="Book Antiqua" panose="02040602050305030304" pitchFamily="18" charset="0"/>
              </a:rPr>
              <a:t> </a:t>
            </a:r>
          </a:p>
        </p:txBody>
      </p:sp>
      <p:graphicFrame>
        <p:nvGraphicFramePr>
          <p:cNvPr id="6" name="Object 5"/>
          <p:cNvGraphicFramePr>
            <a:graphicFrameLocks noChangeAspect="1"/>
          </p:cNvGraphicFramePr>
          <p:nvPr/>
        </p:nvGraphicFramePr>
        <p:xfrm>
          <a:off x="4572000" y="3886200"/>
          <a:ext cx="4403643" cy="2209800"/>
        </p:xfrm>
        <a:graphic>
          <a:graphicData uri="http://schemas.openxmlformats.org/presentationml/2006/ole">
            <mc:AlternateContent xmlns:mc="http://schemas.openxmlformats.org/markup-compatibility/2006">
              <mc:Choice xmlns:v="urn:schemas-microsoft-com:vml" Requires="v">
                <p:oleObj spid="_x0000_s78955" name="Worksheet" r:id="rId5" imgW="2628794" imgH="1318433" progId="Excel.Sheet.12">
                  <p:embed/>
                </p:oleObj>
              </mc:Choice>
              <mc:Fallback>
                <p:oleObj name="Worksheet" r:id="rId5" imgW="2628794" imgH="1318433" progId="Excel.Sheet.12">
                  <p:embed/>
                  <p:pic>
                    <p:nvPicPr>
                      <p:cNvPr id="6" name="Object 5"/>
                      <p:cNvPicPr/>
                      <p:nvPr/>
                    </p:nvPicPr>
                    <p:blipFill>
                      <a:blip r:embed="rId6"/>
                      <a:stretch>
                        <a:fillRect/>
                      </a:stretch>
                    </p:blipFill>
                    <p:spPr>
                      <a:xfrm>
                        <a:off x="4572000" y="3886200"/>
                        <a:ext cx="4403643" cy="2209800"/>
                      </a:xfrm>
                      <a:prstGeom prst="rect">
                        <a:avLst/>
                      </a:prstGeom>
                    </p:spPr>
                  </p:pic>
                </p:oleObj>
              </mc:Fallback>
            </mc:AlternateContent>
          </a:graphicData>
        </a:graphic>
      </p:graphicFrame>
    </p:spTree>
    <p:extLst>
      <p:ext uri="{BB962C8B-B14F-4D97-AF65-F5344CB8AC3E}">
        <p14:creationId xmlns:p14="http://schemas.microsoft.com/office/powerpoint/2010/main" val="2093319941"/>
      </p:ext>
    </p:extLst>
  </p:cSld>
  <p:clrMapOvr>
    <a:masterClrMapping/>
  </p:clrMapOvr>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Practice - Problem 2c </a:t>
            </a:r>
          </a:p>
        </p:txBody>
      </p:sp>
      <p:graphicFrame>
        <p:nvGraphicFramePr>
          <p:cNvPr id="5" name="Object 4"/>
          <p:cNvGraphicFramePr>
            <a:graphicFrameLocks noChangeAspect="1"/>
          </p:cNvGraphicFramePr>
          <p:nvPr/>
        </p:nvGraphicFramePr>
        <p:xfrm>
          <a:off x="0" y="838200"/>
          <a:ext cx="9103963" cy="4800600"/>
        </p:xfrm>
        <a:graphic>
          <a:graphicData uri="http://schemas.openxmlformats.org/presentationml/2006/ole">
            <mc:AlternateContent xmlns:mc="http://schemas.openxmlformats.org/markup-compatibility/2006">
              <mc:Choice xmlns:v="urn:schemas-microsoft-com:vml" Requires="v">
                <p:oleObj spid="_x0000_s79926" name="Worksheet" r:id="rId3" imgW="7993557" imgH="4214064" progId="Excel.Sheet.12">
                  <p:embed/>
                </p:oleObj>
              </mc:Choice>
              <mc:Fallback>
                <p:oleObj name="Worksheet" r:id="rId3" imgW="7993557" imgH="4214064" progId="Excel.Sheet.12">
                  <p:embed/>
                  <p:pic>
                    <p:nvPicPr>
                      <p:cNvPr id="5" name="Object 4"/>
                      <p:cNvPicPr/>
                      <p:nvPr/>
                    </p:nvPicPr>
                    <p:blipFill>
                      <a:blip r:embed="rId4"/>
                      <a:stretch>
                        <a:fillRect/>
                      </a:stretch>
                    </p:blipFill>
                    <p:spPr>
                      <a:xfrm>
                        <a:off x="0" y="838200"/>
                        <a:ext cx="9103963" cy="4800600"/>
                      </a:xfrm>
                      <a:prstGeom prst="rect">
                        <a:avLst/>
                      </a:prstGeom>
                    </p:spPr>
                  </p:pic>
                </p:oleObj>
              </mc:Fallback>
            </mc:AlternateContent>
          </a:graphicData>
        </a:graphic>
      </p:graphicFrame>
      <p:sp>
        <p:nvSpPr>
          <p:cNvPr id="4" name="TextBox 3"/>
          <p:cNvSpPr txBox="1"/>
          <p:nvPr/>
        </p:nvSpPr>
        <p:spPr>
          <a:xfrm>
            <a:off x="-24384" y="6050465"/>
            <a:ext cx="4369851" cy="369332"/>
          </a:xfrm>
          <a:prstGeom prst="rect">
            <a:avLst/>
          </a:prstGeom>
          <a:noFill/>
        </p:spPr>
        <p:txBody>
          <a:bodyPr wrap="none" rtlCol="0">
            <a:spAutoFit/>
          </a:bodyPr>
          <a:lstStyle/>
          <a:p>
            <a:r>
              <a:rPr lang="en-US" dirty="0">
                <a:hlinkClick r:id="rId5" action="ppaction://hlinksldjump"/>
              </a:rPr>
              <a:t>Return To The Slide You Came From</a:t>
            </a:r>
            <a:endParaRPr lang="en-US" dirty="0"/>
          </a:p>
        </p:txBody>
      </p:sp>
    </p:spTree>
    <p:extLst>
      <p:ext uri="{BB962C8B-B14F-4D97-AF65-F5344CB8AC3E}">
        <p14:creationId xmlns:p14="http://schemas.microsoft.com/office/powerpoint/2010/main" val="3982818059"/>
      </p:ext>
    </p:extLst>
  </p:cSld>
  <p:clrMapOvr>
    <a:masterClrMapping/>
  </p:clrMapOvr>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Given the demand curve of Qmax= 300 and Pmax = $200, what is the probability of sales if a customer visits our website and buys the product, if:</a:t>
            </a:r>
          </a:p>
        </p:txBody>
      </p:sp>
      <p:pic>
        <p:nvPicPr>
          <p:cNvPr id="2" name="Picture 1"/>
          <p:cNvPicPr>
            <a:picLocks noChangeAspect="1"/>
          </p:cNvPicPr>
          <p:nvPr/>
        </p:nvPicPr>
        <p:blipFill>
          <a:blip r:embed="rId2"/>
          <a:stretch>
            <a:fillRect/>
          </a:stretch>
        </p:blipFill>
        <p:spPr>
          <a:xfrm>
            <a:off x="3505200" y="2286000"/>
            <a:ext cx="5531386" cy="3402753"/>
          </a:xfrm>
          <a:prstGeom prst="rect">
            <a:avLst/>
          </a:prstGeom>
        </p:spPr>
      </p:pic>
      <p:sp>
        <p:nvSpPr>
          <p:cNvPr id="13" name="Content Placeholder 3"/>
          <p:cNvSpPr txBox="1">
            <a:spLocks/>
          </p:cNvSpPr>
          <p:nvPr/>
        </p:nvSpPr>
        <p:spPr bwMode="auto">
          <a:xfrm>
            <a:off x="76200" y="2214153"/>
            <a:ext cx="3429000" cy="398429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514350" indent="-514350">
              <a:buFont typeface="Wingdings" pitchFamily="2" charset="2"/>
              <a:buAutoNum type="romanLcParenBoth"/>
            </a:pPr>
            <a:r>
              <a:rPr lang="en-US" sz="2000" kern="0" dirty="0"/>
              <a:t>The price is set to $100. </a:t>
            </a:r>
          </a:p>
          <a:p>
            <a:pPr marL="514350" indent="-514350">
              <a:buFont typeface="Wingdings" pitchFamily="2" charset="2"/>
              <a:buAutoNum type="romanLcParenBoth"/>
            </a:pPr>
            <a:r>
              <a:rPr lang="en-US" sz="2000" kern="0" dirty="0"/>
              <a:t>The price is set to $20. </a:t>
            </a:r>
          </a:p>
          <a:p>
            <a:pPr marL="514350" indent="-514350">
              <a:buFont typeface="Wingdings" pitchFamily="2" charset="2"/>
              <a:buAutoNum type="romanLcParenBoth"/>
            </a:pPr>
            <a:r>
              <a:rPr lang="en-US" sz="2000" kern="0" dirty="0"/>
              <a:t>The price is set to $145.</a:t>
            </a:r>
          </a:p>
          <a:p>
            <a:pPr marL="514350" indent="-514350">
              <a:buFont typeface="Wingdings" pitchFamily="2" charset="2"/>
              <a:buAutoNum type="romanLcParenBoth"/>
            </a:pPr>
            <a:r>
              <a:rPr lang="en-US" sz="2000" kern="0" dirty="0"/>
              <a:t>Draw the total revenue curve using uniform distribution.</a:t>
            </a:r>
          </a:p>
          <a:p>
            <a:pPr marL="514350" indent="-514350">
              <a:buFont typeface="Wingdings" pitchFamily="2" charset="2"/>
              <a:buAutoNum type="romanLcParenBoth"/>
            </a:pPr>
            <a:r>
              <a:rPr lang="en-US" sz="2000" kern="0" dirty="0"/>
              <a:t>Draw the marginal revenue curve using uniform distribution.</a:t>
            </a:r>
          </a:p>
          <a:p>
            <a:pPr marL="0" indent="0">
              <a:buNone/>
            </a:pPr>
            <a:r>
              <a:rPr lang="en-US" sz="2000" kern="0" dirty="0"/>
              <a:t>  </a:t>
            </a:r>
          </a:p>
        </p:txBody>
      </p:sp>
    </p:spTree>
    <p:extLst>
      <p:ext uri="{BB962C8B-B14F-4D97-AF65-F5344CB8AC3E}">
        <p14:creationId xmlns:p14="http://schemas.microsoft.com/office/powerpoint/2010/main" val="1946477119"/>
      </p:ext>
    </p:extLst>
  </p:cSld>
  <p:clrMapOvr>
    <a:masterClrMapping/>
  </p:clrMapOvr>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pic>
        <p:nvPicPr>
          <p:cNvPr id="6" name="Picture 5"/>
          <p:cNvPicPr>
            <a:picLocks noChangeAspect="1"/>
          </p:cNvPicPr>
          <p:nvPr/>
        </p:nvPicPr>
        <p:blipFill>
          <a:blip r:embed="rId3"/>
          <a:stretch>
            <a:fillRect/>
          </a:stretch>
        </p:blipFill>
        <p:spPr>
          <a:xfrm>
            <a:off x="228600" y="990600"/>
            <a:ext cx="8510868" cy="2362200"/>
          </a:xfrm>
          <a:prstGeom prst="rect">
            <a:avLst/>
          </a:prstGeom>
        </p:spPr>
      </p:pic>
      <p:graphicFrame>
        <p:nvGraphicFramePr>
          <p:cNvPr id="7" name="Object 6"/>
          <p:cNvGraphicFramePr>
            <a:graphicFrameLocks noChangeAspect="1"/>
          </p:cNvGraphicFramePr>
          <p:nvPr/>
        </p:nvGraphicFramePr>
        <p:xfrm>
          <a:off x="228600" y="3889375"/>
          <a:ext cx="3946525" cy="2363788"/>
        </p:xfrm>
        <a:graphic>
          <a:graphicData uri="http://schemas.openxmlformats.org/presentationml/2006/ole">
            <mc:AlternateContent xmlns:mc="http://schemas.openxmlformats.org/markup-compatibility/2006">
              <mc:Choice xmlns:v="urn:schemas-microsoft-com:vml" Requires="v">
                <p:oleObj spid="_x0000_s80998" name="Worksheet" r:id="rId4" imgW="4581455" imgH="2743200" progId="Excel.Sheet.12">
                  <p:link updateAutomatic="1"/>
                </p:oleObj>
              </mc:Choice>
              <mc:Fallback>
                <p:oleObj name="Worksheet" r:id="rId4" imgW="4581455" imgH="2743200" progId="Excel.Sheet.12">
                  <p:link updateAutomatic="1"/>
                  <p:pic>
                    <p:nvPicPr>
                      <p:cNvPr id="7" name="Object 6"/>
                      <p:cNvPicPr/>
                      <p:nvPr/>
                    </p:nvPicPr>
                    <p:blipFill>
                      <a:blip r:embed="rId5"/>
                      <a:stretch>
                        <a:fillRect/>
                      </a:stretch>
                    </p:blipFill>
                    <p:spPr>
                      <a:xfrm>
                        <a:off x="228600" y="3889375"/>
                        <a:ext cx="3946525" cy="2363788"/>
                      </a:xfrm>
                      <a:prstGeom prst="rect">
                        <a:avLst/>
                      </a:prstGeom>
                    </p:spPr>
                  </p:pic>
                </p:oleObj>
              </mc:Fallback>
            </mc:AlternateContent>
          </a:graphicData>
        </a:graphic>
      </p:graphicFrame>
      <p:graphicFrame>
        <p:nvGraphicFramePr>
          <p:cNvPr id="9" name="Object 8"/>
          <p:cNvGraphicFramePr>
            <a:graphicFrameLocks noChangeAspect="1"/>
          </p:cNvGraphicFramePr>
          <p:nvPr/>
        </p:nvGraphicFramePr>
        <p:xfrm>
          <a:off x="5105400" y="3883257"/>
          <a:ext cx="3505200" cy="2338165"/>
        </p:xfrm>
        <a:graphic>
          <a:graphicData uri="http://schemas.openxmlformats.org/presentationml/2006/ole">
            <mc:AlternateContent xmlns:mc="http://schemas.openxmlformats.org/markup-compatibility/2006">
              <mc:Choice xmlns:v="urn:schemas-microsoft-com:vml" Requires="v">
                <p:oleObj spid="_x0000_s80999" name="Worksheet" r:id="rId6" imgW="4076552" imgH="2718652" progId="Excel.Sheet.12">
                  <p:embed/>
                </p:oleObj>
              </mc:Choice>
              <mc:Fallback>
                <p:oleObj name="Worksheet" r:id="rId6" imgW="4076552" imgH="2718652" progId="Excel.Sheet.12">
                  <p:embed/>
                  <p:pic>
                    <p:nvPicPr>
                      <p:cNvPr id="9" name="Object 8"/>
                      <p:cNvPicPr/>
                      <p:nvPr/>
                    </p:nvPicPr>
                    <p:blipFill>
                      <a:blip r:embed="rId7"/>
                      <a:stretch>
                        <a:fillRect/>
                      </a:stretch>
                    </p:blipFill>
                    <p:spPr>
                      <a:xfrm>
                        <a:off x="5105400" y="3883257"/>
                        <a:ext cx="3505200" cy="2338165"/>
                      </a:xfrm>
                      <a:prstGeom prst="rect">
                        <a:avLst/>
                      </a:prstGeom>
                    </p:spPr>
                  </p:pic>
                </p:oleObj>
              </mc:Fallback>
            </mc:AlternateContent>
          </a:graphicData>
        </a:graphic>
      </p:graphicFrame>
    </p:spTree>
    <p:extLst>
      <p:ext uri="{BB962C8B-B14F-4D97-AF65-F5344CB8AC3E}">
        <p14:creationId xmlns:p14="http://schemas.microsoft.com/office/powerpoint/2010/main" val="3280331205"/>
      </p:ext>
    </p:extLst>
  </p:cSld>
  <p:clrMapOvr>
    <a:masterClrMapping/>
  </p:clrMapOvr>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3b.</a:t>
            </a:r>
          </a:p>
        </p:txBody>
      </p:sp>
      <p:sp>
        <p:nvSpPr>
          <p:cNvPr id="4" name="Content Placeholder 3"/>
          <p:cNvSpPr>
            <a:spLocks noGrp="1"/>
          </p:cNvSpPr>
          <p:nvPr>
            <p:ph idx="1"/>
          </p:nvPr>
        </p:nvSpPr>
        <p:spPr>
          <a:xfrm>
            <a:off x="0" y="914400"/>
            <a:ext cx="9144000" cy="1219200"/>
          </a:xfrm>
        </p:spPr>
        <p:txBody>
          <a:bodyPr/>
          <a:lstStyle/>
          <a:p>
            <a:pPr marL="0" indent="0">
              <a:buNone/>
            </a:pPr>
            <a:r>
              <a:rPr lang="en-US" dirty="0"/>
              <a:t>Therefore, in a linear demand curve with (Qmax, Pmax) = [300,200], if I set the price to a specific P, then the probability that a visitor  buys the product is ________?</a:t>
            </a:r>
          </a:p>
          <a:p>
            <a:pPr marL="0" indent="0">
              <a:buNone/>
            </a:pPr>
            <a:endParaRPr lang="en-US" dirty="0"/>
          </a:p>
          <a:p>
            <a:pPr marL="0" indent="0">
              <a:buNone/>
            </a:pPr>
            <a:endParaRPr lang="en-US" dirty="0"/>
          </a:p>
          <a:p>
            <a:pPr marL="0" indent="0">
              <a:buNone/>
            </a:pPr>
            <a:endParaRPr lang="en-US" dirty="0"/>
          </a:p>
        </p:txBody>
      </p:sp>
      <p:sp>
        <p:nvSpPr>
          <p:cNvPr id="6" name="Content Placeholder 3"/>
          <p:cNvSpPr txBox="1">
            <a:spLocks/>
          </p:cNvSpPr>
          <p:nvPr/>
        </p:nvSpPr>
        <p:spPr bwMode="auto">
          <a:xfrm>
            <a:off x="0" y="2362200"/>
            <a:ext cx="9144000" cy="1219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0" indent="0">
              <a:buFont typeface="Wingdings" pitchFamily="2" charset="2"/>
              <a:buNone/>
            </a:pPr>
            <a:r>
              <a:rPr lang="en-US" kern="0" dirty="0"/>
              <a:t>Therefore, in a linear demand curve with (Qmax, Pmax) = [300,200], if I set the price to a specific P, then the probability that a visitor  buys the product is ________?</a:t>
            </a:r>
          </a:p>
          <a:p>
            <a:pPr marL="0" indent="0">
              <a:buFont typeface="Wingdings" pitchFamily="2" charset="2"/>
              <a:buNone/>
            </a:pPr>
            <a:endParaRPr lang="en-US" kern="0" dirty="0"/>
          </a:p>
          <a:p>
            <a:pPr marL="0" indent="0">
              <a:buFont typeface="Wingdings" pitchFamily="2" charset="2"/>
              <a:buNone/>
            </a:pPr>
            <a:endParaRPr lang="en-US" kern="0" dirty="0"/>
          </a:p>
          <a:p>
            <a:pPr marL="0" indent="0">
              <a:buFont typeface="Wingdings" pitchFamily="2" charset="2"/>
              <a:buNone/>
            </a:pPr>
            <a:endParaRPr lang="en-US" kern="0" dirty="0"/>
          </a:p>
        </p:txBody>
      </p:sp>
    </p:spTree>
    <p:extLst>
      <p:ext uri="{BB962C8B-B14F-4D97-AF65-F5344CB8AC3E}">
        <p14:creationId xmlns:p14="http://schemas.microsoft.com/office/powerpoint/2010/main" val="2663164116"/>
      </p:ext>
    </p:extLst>
  </p:cSld>
  <p:clrMapOvr>
    <a:masterClrMapping/>
  </p:clrMapOvr>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448801" cy="5638800"/>
          </a:xfrm>
        </p:spPr>
        <p:txBody>
          <a:bodyPr/>
          <a:lstStyle/>
          <a:p>
            <a:pPr marL="0" indent="0">
              <a:buNone/>
            </a:pPr>
            <a:r>
              <a:rPr lang="en-US" dirty="0"/>
              <a:t>The daily linear demand curve in an internet store intercepts the price axis at 708 dollars. The slope of the linear demand curve is -4.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and Variance = np(1-p). </a:t>
            </a:r>
          </a:p>
          <a:p>
            <a:pPr marL="457200" indent="-457200">
              <a:buAutoNum type="arabicPeriod"/>
            </a:pPr>
            <a:r>
              <a:rPr lang="en-US" dirty="0"/>
              <a:t>Compute the height, f(x), of the uniform distribution associated with this linear demand curve. </a:t>
            </a:r>
          </a:p>
          <a:p>
            <a:pPr marL="0" indent="0">
              <a:buNone/>
            </a:pPr>
            <a:r>
              <a:rPr lang="en-US" dirty="0"/>
              <a:t>If we set the price equal to 708, there will be no sale.</a:t>
            </a:r>
          </a:p>
          <a:p>
            <a:pPr marL="0" indent="0">
              <a:buNone/>
            </a:pPr>
            <a:r>
              <a:rPr lang="en-US" dirty="0"/>
              <a:t>If we set the price equal to 0, the total sales are: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Even at the price of 0, sales is bounded up by 177.</a:t>
            </a:r>
          </a:p>
        </p:txBody>
      </p:sp>
    </p:spTree>
    <p:extLst>
      <p:ext uri="{BB962C8B-B14F-4D97-AF65-F5344CB8AC3E}">
        <p14:creationId xmlns:p14="http://schemas.microsoft.com/office/powerpoint/2010/main" val="4121294571"/>
      </p:ext>
    </p:extLst>
  </p:cSld>
  <p:clrMapOvr>
    <a:masterClrMapping/>
  </p:clrMapOvr>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Prepare a linear demand curve using the following price and sales data. </a:t>
            </a:r>
          </a:p>
        </p:txBody>
      </p:sp>
      <p:sp>
        <p:nvSpPr>
          <p:cNvPr id="3" name="Title 2"/>
          <p:cNvSpPr>
            <a:spLocks noGrp="1"/>
          </p:cNvSpPr>
          <p:nvPr>
            <p:ph type="title"/>
          </p:nvPr>
        </p:nvSpPr>
        <p:spPr>
          <a:xfrm>
            <a:off x="0" y="0"/>
            <a:ext cx="9296399" cy="838200"/>
          </a:xfrm>
        </p:spPr>
        <p:txBody>
          <a:bodyPr/>
          <a:lstStyle/>
          <a:p>
            <a:r>
              <a:rPr lang="en-US" dirty="0"/>
              <a:t>Problem 1. Estimate Demand Curve: Max D(Q) and Max P </a:t>
            </a:r>
          </a:p>
        </p:txBody>
      </p:sp>
      <p:graphicFrame>
        <p:nvGraphicFramePr>
          <p:cNvPr id="11" name="Object 10"/>
          <p:cNvGraphicFramePr>
            <a:graphicFrameLocks noChangeAspect="1"/>
          </p:cNvGraphicFramePr>
          <p:nvPr>
            <p:extLst>
              <p:ext uri="{D42A27DB-BD31-4B8C-83A1-F6EECF244321}">
                <p14:modId xmlns:p14="http://schemas.microsoft.com/office/powerpoint/2010/main" val="1211732853"/>
              </p:ext>
            </p:extLst>
          </p:nvPr>
        </p:nvGraphicFramePr>
        <p:xfrm>
          <a:off x="7617404" y="1893453"/>
          <a:ext cx="838200" cy="447675"/>
        </p:xfrm>
        <a:graphic>
          <a:graphicData uri="http://schemas.openxmlformats.org/presentationml/2006/ole">
            <mc:AlternateContent xmlns:mc="http://schemas.openxmlformats.org/markup-compatibility/2006">
              <mc:Choice xmlns:v="urn:schemas-microsoft-com:vml" Requires="v">
                <p:oleObj spid="_x0000_s4974" name="Worksheet" r:id="rId4" imgW="838223" imgH="447743" progId="Excel.Sheet.12">
                  <p:link updateAutomatic="1"/>
                </p:oleObj>
              </mc:Choice>
              <mc:Fallback>
                <p:oleObj name="Worksheet" r:id="rId4" imgW="838223" imgH="447743" progId="Excel.Sheet.12">
                  <p:link updateAutomatic="1"/>
                  <p:pic>
                    <p:nvPicPr>
                      <p:cNvPr id="0" name=""/>
                      <p:cNvPicPr/>
                      <p:nvPr/>
                    </p:nvPicPr>
                    <p:blipFill>
                      <a:blip r:embed="rId5"/>
                      <a:stretch>
                        <a:fillRect/>
                      </a:stretch>
                    </p:blipFill>
                    <p:spPr>
                      <a:xfrm>
                        <a:off x="7617404" y="1893453"/>
                        <a:ext cx="838200" cy="447675"/>
                      </a:xfrm>
                      <a:prstGeom prst="rect">
                        <a:avLst/>
                      </a:prstGeom>
                    </p:spPr>
                  </p:pic>
                </p:oleObj>
              </mc:Fallback>
            </mc:AlternateContent>
          </a:graphicData>
        </a:graphic>
      </p:graphicFrame>
      <p:sp>
        <p:nvSpPr>
          <p:cNvPr id="12" name="Content Placeholder 1"/>
          <p:cNvSpPr txBox="1">
            <a:spLocks/>
          </p:cNvSpPr>
          <p:nvPr/>
        </p:nvSpPr>
        <p:spPr bwMode="auto">
          <a:xfrm>
            <a:off x="1648096" y="1842692"/>
            <a:ext cx="5286103" cy="5715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Font typeface="Wingdings" pitchFamily="2" charset="2"/>
              <a:buNone/>
            </a:pPr>
            <a:r>
              <a:rPr lang="en-US" kern="0" dirty="0"/>
              <a:t>(a) Estimate the Max possible price. </a:t>
            </a:r>
          </a:p>
        </p:txBody>
      </p:sp>
      <p:sp>
        <p:nvSpPr>
          <p:cNvPr id="13" name="Content Placeholder 1"/>
          <p:cNvSpPr txBox="1">
            <a:spLocks/>
          </p:cNvSpPr>
          <p:nvPr/>
        </p:nvSpPr>
        <p:spPr bwMode="auto">
          <a:xfrm>
            <a:off x="1648096" y="2696654"/>
            <a:ext cx="5291679" cy="532371"/>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460375">
              <a:buNone/>
            </a:pPr>
            <a:r>
              <a:rPr lang="en-US" kern="0" dirty="0"/>
              <a:t>(b) Estimate the Max possible sales. </a:t>
            </a:r>
          </a:p>
        </p:txBody>
      </p:sp>
      <p:graphicFrame>
        <p:nvGraphicFramePr>
          <p:cNvPr id="14" name="Object 13"/>
          <p:cNvGraphicFramePr>
            <a:graphicFrameLocks noChangeAspect="1"/>
          </p:cNvGraphicFramePr>
          <p:nvPr>
            <p:extLst>
              <p:ext uri="{D42A27DB-BD31-4B8C-83A1-F6EECF244321}">
                <p14:modId xmlns:p14="http://schemas.microsoft.com/office/powerpoint/2010/main" val="2016521234"/>
              </p:ext>
            </p:extLst>
          </p:nvPr>
        </p:nvGraphicFramePr>
        <p:xfrm>
          <a:off x="7008966" y="2562275"/>
          <a:ext cx="1476375" cy="666750"/>
        </p:xfrm>
        <a:graphic>
          <a:graphicData uri="http://schemas.openxmlformats.org/presentationml/2006/ole">
            <mc:AlternateContent xmlns:mc="http://schemas.openxmlformats.org/markup-compatibility/2006">
              <mc:Choice xmlns:v="urn:schemas-microsoft-com:vml" Requires="v">
                <p:oleObj spid="_x0000_s4975" name="Worksheet" r:id="rId6" imgW="1476277" imgH="666885" progId="Excel.Sheet.12">
                  <p:link updateAutomatic="1"/>
                </p:oleObj>
              </mc:Choice>
              <mc:Fallback>
                <p:oleObj name="Worksheet" r:id="rId6" imgW="1476277" imgH="666885" progId="Excel.Sheet.12">
                  <p:link updateAutomatic="1"/>
                  <p:pic>
                    <p:nvPicPr>
                      <p:cNvPr id="0" name=""/>
                      <p:cNvPicPr/>
                      <p:nvPr/>
                    </p:nvPicPr>
                    <p:blipFill>
                      <a:blip r:embed="rId7"/>
                      <a:stretch>
                        <a:fillRect/>
                      </a:stretch>
                    </p:blipFill>
                    <p:spPr>
                      <a:xfrm>
                        <a:off x="7008966" y="2562275"/>
                        <a:ext cx="1476375" cy="666750"/>
                      </a:xfrm>
                      <a:prstGeom prst="rect">
                        <a:avLst/>
                      </a:prstGeom>
                    </p:spPr>
                  </p:pic>
                </p:oleObj>
              </mc:Fallback>
            </mc:AlternateContent>
          </a:graphicData>
        </a:graphic>
      </p:graphicFrame>
      <p:sp>
        <p:nvSpPr>
          <p:cNvPr id="15" name="Content Placeholder 1"/>
          <p:cNvSpPr txBox="1">
            <a:spLocks/>
          </p:cNvSpPr>
          <p:nvPr/>
        </p:nvSpPr>
        <p:spPr bwMode="auto">
          <a:xfrm>
            <a:off x="1752600" y="3199888"/>
            <a:ext cx="5291679" cy="1129805"/>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marL="342900" indent="-342900" algn="l" rtl="0" eaLnBrk="1" fontAlgn="base" hangingPunct="1">
              <a:spcBef>
                <a:spcPct val="20000"/>
              </a:spcBef>
              <a:spcAft>
                <a:spcPct val="0"/>
              </a:spcAft>
              <a:buClr>
                <a:schemeClr val="tx1"/>
              </a:buClr>
              <a:buSzPct val="88000"/>
              <a:buFont typeface="Wingdings" pitchFamily="2" charset="2"/>
              <a:buChar char="p"/>
              <a:defRPr sz="2400">
                <a:solidFill>
                  <a:schemeClr val="tx1"/>
                </a:solidFill>
                <a:latin typeface="Book Antiqua" pitchFamily="18" charset="0"/>
                <a:ea typeface="ＭＳ Ｐゴシック" pitchFamily="-65" charset="-128"/>
                <a:cs typeface="Book Antiqua" pitchFamily="18" charset="0"/>
              </a:defRPr>
            </a:lvl1pPr>
            <a:lvl2pPr marL="742950" indent="-285750" algn="l" rtl="0" eaLnBrk="1" fontAlgn="base" hangingPunct="1">
              <a:spcBef>
                <a:spcPct val="20000"/>
              </a:spcBef>
              <a:spcAft>
                <a:spcPct val="0"/>
              </a:spcAft>
              <a:buClr>
                <a:schemeClr val="tx1"/>
              </a:buClr>
              <a:buSzPct val="75000"/>
              <a:buFont typeface="Wingdings" pitchFamily="2" charset="2"/>
              <a:buChar char="n"/>
              <a:defRPr sz="2600">
                <a:solidFill>
                  <a:schemeClr val="tx1"/>
                </a:solidFill>
                <a:latin typeface="Book Antiqua" pitchFamily="18" charset="0"/>
                <a:ea typeface="ＭＳ Ｐゴシック" pitchFamily="-112" charset="-128"/>
              </a:defRPr>
            </a:lvl2pPr>
            <a:lvl3pPr marL="1143000" indent="-228600" algn="l" rtl="0" eaLnBrk="1" fontAlgn="base" hangingPunct="1">
              <a:spcBef>
                <a:spcPct val="20000"/>
              </a:spcBef>
              <a:spcAft>
                <a:spcPct val="0"/>
              </a:spcAft>
              <a:buClr>
                <a:schemeClr val="tx1"/>
              </a:buClr>
              <a:buSzPct val="65000"/>
              <a:buFont typeface="Wingdings" pitchFamily="2" charset="2"/>
              <a:buChar char="p"/>
              <a:defRPr sz="2400">
                <a:solidFill>
                  <a:schemeClr val="tx1"/>
                </a:solidFill>
                <a:latin typeface="Book Antiqua" pitchFamily="18" charset="0"/>
                <a:ea typeface="ＭＳ Ｐゴシック" pitchFamily="-112" charset="-128"/>
              </a:defRPr>
            </a:lvl3pPr>
            <a:lvl4pPr marL="1600200" indent="-228600" algn="l" rtl="0" eaLnBrk="1" fontAlgn="base" hangingPunct="1">
              <a:spcBef>
                <a:spcPct val="20000"/>
              </a:spcBef>
              <a:spcAft>
                <a:spcPct val="0"/>
              </a:spcAft>
              <a:buClr>
                <a:schemeClr val="tx1"/>
              </a:buClr>
              <a:buFont typeface="Wingdings" pitchFamily="2" charset="2"/>
              <a:buChar char="§"/>
              <a:defRPr sz="2200">
                <a:solidFill>
                  <a:schemeClr val="tx1"/>
                </a:solidFill>
                <a:latin typeface="Book Antiqua" pitchFamily="18" charset="0"/>
                <a:ea typeface="ＭＳ Ｐゴシック" pitchFamily="-112" charset="-128"/>
              </a:defRPr>
            </a:lvl4pPr>
            <a:lvl5pPr marL="2057400" indent="-228600" algn="l" rtl="0" eaLnBrk="1" fontAlgn="base" hangingPunct="1">
              <a:spcBef>
                <a:spcPct val="20000"/>
              </a:spcBef>
              <a:spcAft>
                <a:spcPct val="0"/>
              </a:spcAft>
              <a:buClrTx/>
              <a:buSzPct val="80000"/>
              <a:buFont typeface="Wingdings" pitchFamily="2" charset="2"/>
              <a:buChar char="§"/>
              <a:defRPr sz="2000">
                <a:solidFill>
                  <a:schemeClr val="tx1"/>
                </a:solidFill>
                <a:latin typeface="MS Reference Sans Serif" pitchFamily="34" charset="0"/>
                <a:ea typeface="ＭＳ Ｐゴシック" pitchFamily="-112" charset="-128"/>
              </a:defRPr>
            </a:lvl5pPr>
            <a:lvl6pPr marL="25146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6pPr>
            <a:lvl7pPr marL="29718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7pPr>
            <a:lvl8pPr marL="34290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8pPr>
            <a:lvl9pPr marL="3886200" indent="-228600" algn="l" rtl="0" eaLnBrk="1" fontAlgn="base" hangingPunct="1">
              <a:spcBef>
                <a:spcPct val="20000"/>
              </a:spcBef>
              <a:spcAft>
                <a:spcPct val="0"/>
              </a:spcAft>
              <a:buClr>
                <a:schemeClr val="tx2"/>
              </a:buClr>
              <a:buSzPct val="80000"/>
              <a:buFont typeface="Wingdings" pitchFamily="-112" charset="2"/>
              <a:buChar char="§"/>
              <a:defRPr>
                <a:solidFill>
                  <a:schemeClr val="tx1"/>
                </a:solidFill>
                <a:latin typeface="+mn-lt"/>
                <a:ea typeface="ＭＳ Ｐゴシック" pitchFamily="-112" charset="-128"/>
              </a:defRPr>
            </a:lvl9pPr>
          </a:lstStyle>
          <a:p>
            <a:pPr marL="460375" indent="-233363">
              <a:buNone/>
            </a:pPr>
            <a:r>
              <a:rPr lang="en-US" kern="0" dirty="0"/>
              <a:t>P=175-2.5Q</a:t>
            </a:r>
          </a:p>
          <a:p>
            <a:pPr marL="460375" indent="-233363">
              <a:buNone/>
            </a:pPr>
            <a:r>
              <a:rPr lang="en-US" kern="0" dirty="0"/>
              <a:t>P=0 </a:t>
            </a:r>
            <a:r>
              <a:rPr lang="en-US" kern="0" dirty="0">
                <a:sym typeface="Wingdings" panose="05000000000000000000" pitchFamily="2" charset="2"/>
              </a:rPr>
              <a:t> </a:t>
            </a:r>
            <a:r>
              <a:rPr lang="en-US" kern="0" dirty="0"/>
              <a:t>175-2.5Q=0 </a:t>
            </a:r>
            <a:r>
              <a:rPr lang="en-US" kern="0" dirty="0">
                <a:sym typeface="Wingdings" panose="05000000000000000000" pitchFamily="2" charset="2"/>
              </a:rPr>
              <a:t> </a:t>
            </a:r>
            <a:r>
              <a:rPr lang="en-US" kern="0" dirty="0"/>
              <a:t>2.5Q=175 </a:t>
            </a:r>
          </a:p>
        </p:txBody>
      </p:sp>
      <p:graphicFrame>
        <p:nvGraphicFramePr>
          <p:cNvPr id="17" name="Object 16"/>
          <p:cNvGraphicFramePr>
            <a:graphicFrameLocks noChangeAspect="1"/>
          </p:cNvGraphicFramePr>
          <p:nvPr>
            <p:extLst>
              <p:ext uri="{D42A27DB-BD31-4B8C-83A1-F6EECF244321}">
                <p14:modId xmlns:p14="http://schemas.microsoft.com/office/powerpoint/2010/main" val="560371959"/>
              </p:ext>
            </p:extLst>
          </p:nvPr>
        </p:nvGraphicFramePr>
        <p:xfrm>
          <a:off x="2308150" y="4052393"/>
          <a:ext cx="3513136" cy="2348407"/>
        </p:xfrm>
        <a:graphic>
          <a:graphicData uri="http://schemas.openxmlformats.org/presentationml/2006/ole">
            <mc:AlternateContent xmlns:mc="http://schemas.openxmlformats.org/markup-compatibility/2006">
              <mc:Choice xmlns:v="urn:schemas-microsoft-com:vml" Requires="v">
                <p:oleObj spid="_x0000_s4976" name="Worksheet" r:id="rId8" imgW="4562545" imgH="3048000" progId="Excel.Sheet.12">
                  <p:link updateAutomatic="1"/>
                </p:oleObj>
              </mc:Choice>
              <mc:Fallback>
                <p:oleObj name="Worksheet" r:id="rId8" imgW="4562545" imgH="3048000" progId="Excel.Sheet.12">
                  <p:link updateAutomatic="1"/>
                  <p:pic>
                    <p:nvPicPr>
                      <p:cNvPr id="0" name=""/>
                      <p:cNvPicPr/>
                      <p:nvPr/>
                    </p:nvPicPr>
                    <p:blipFill>
                      <a:blip r:embed="rId9"/>
                      <a:stretch>
                        <a:fillRect/>
                      </a:stretch>
                    </p:blipFill>
                    <p:spPr>
                      <a:xfrm>
                        <a:off x="2308150" y="4052393"/>
                        <a:ext cx="3513136" cy="2348407"/>
                      </a:xfrm>
                      <a:prstGeom prst="rect">
                        <a:avLst/>
                      </a:prstGeom>
                    </p:spPr>
                  </p:pic>
                </p:oleObj>
              </mc:Fallback>
            </mc:AlternateContent>
          </a:graphicData>
        </a:graphic>
      </p:graphicFrame>
      <p:graphicFrame>
        <p:nvGraphicFramePr>
          <p:cNvPr id="18" name="Object 17"/>
          <p:cNvGraphicFramePr>
            <a:graphicFrameLocks noChangeAspect="1"/>
          </p:cNvGraphicFramePr>
          <p:nvPr>
            <p:extLst>
              <p:ext uri="{D42A27DB-BD31-4B8C-83A1-F6EECF244321}">
                <p14:modId xmlns:p14="http://schemas.microsoft.com/office/powerpoint/2010/main" val="3099309954"/>
              </p:ext>
            </p:extLst>
          </p:nvPr>
        </p:nvGraphicFramePr>
        <p:xfrm>
          <a:off x="6415628" y="3314655"/>
          <a:ext cx="2085975" cy="885825"/>
        </p:xfrm>
        <a:graphic>
          <a:graphicData uri="http://schemas.openxmlformats.org/presentationml/2006/ole">
            <mc:AlternateContent xmlns:mc="http://schemas.openxmlformats.org/markup-compatibility/2006">
              <mc:Choice xmlns:v="urn:schemas-microsoft-com:vml" Requires="v">
                <p:oleObj spid="_x0000_s4977" name="Worksheet" r:id="rId10" imgW="2085967" imgH="885757" progId="Excel.Sheet.12">
                  <p:link updateAutomatic="1"/>
                </p:oleObj>
              </mc:Choice>
              <mc:Fallback>
                <p:oleObj name="Worksheet" r:id="rId10" imgW="2085967" imgH="885757" progId="Excel.Sheet.12">
                  <p:link updateAutomatic="1"/>
                  <p:pic>
                    <p:nvPicPr>
                      <p:cNvPr id="0" name=""/>
                      <p:cNvPicPr/>
                      <p:nvPr/>
                    </p:nvPicPr>
                    <p:blipFill>
                      <a:blip r:embed="rId11"/>
                      <a:stretch>
                        <a:fillRect/>
                      </a:stretch>
                    </p:blipFill>
                    <p:spPr>
                      <a:xfrm>
                        <a:off x="6415628" y="3314655"/>
                        <a:ext cx="2085975" cy="885825"/>
                      </a:xfrm>
                      <a:prstGeom prst="rect">
                        <a:avLst/>
                      </a:prstGeom>
                    </p:spPr>
                  </p:pic>
                </p:oleObj>
              </mc:Fallback>
            </mc:AlternateContent>
          </a:graphicData>
        </a:graphic>
      </p:graphicFrame>
      <p:graphicFrame>
        <p:nvGraphicFramePr>
          <p:cNvPr id="5" name="Object 4"/>
          <p:cNvGraphicFramePr>
            <a:graphicFrameLocks noChangeAspect="1"/>
          </p:cNvGraphicFramePr>
          <p:nvPr>
            <p:extLst>
              <p:ext uri="{D42A27DB-BD31-4B8C-83A1-F6EECF244321}">
                <p14:modId xmlns:p14="http://schemas.microsoft.com/office/powerpoint/2010/main" val="671813742"/>
              </p:ext>
            </p:extLst>
          </p:nvPr>
        </p:nvGraphicFramePr>
        <p:xfrm>
          <a:off x="69850" y="2133600"/>
          <a:ext cx="1663700" cy="2270125"/>
        </p:xfrm>
        <a:graphic>
          <a:graphicData uri="http://schemas.openxmlformats.org/presentationml/2006/ole">
            <mc:AlternateContent xmlns:mc="http://schemas.openxmlformats.org/markup-compatibility/2006">
              <mc:Choice xmlns:v="urn:schemas-microsoft-com:vml" Requires="v">
                <p:oleObj spid="_x0000_s4978" name="Worksheet" r:id="rId12" imgW="1501317" imgH="2057400" progId="Excel.Sheet.12">
                  <p:embed/>
                </p:oleObj>
              </mc:Choice>
              <mc:Fallback>
                <p:oleObj name="Worksheet" r:id="rId12" imgW="1501317" imgH="2057400" progId="Excel.Sheet.12">
                  <p:embed/>
                  <p:pic>
                    <p:nvPicPr>
                      <p:cNvPr id="0" name=""/>
                      <p:cNvPicPr/>
                      <p:nvPr/>
                    </p:nvPicPr>
                    <p:blipFill>
                      <a:blip r:embed="rId13"/>
                      <a:stretch>
                        <a:fillRect/>
                      </a:stretch>
                    </p:blipFill>
                    <p:spPr>
                      <a:xfrm>
                        <a:off x="69850" y="2133600"/>
                        <a:ext cx="1663700" cy="2270125"/>
                      </a:xfrm>
                      <a:prstGeom prst="rect">
                        <a:avLst/>
                      </a:prstGeom>
                    </p:spPr>
                  </p:pic>
                </p:oleObj>
              </mc:Fallback>
            </mc:AlternateContent>
          </a:graphicData>
        </a:graphic>
      </p:graphicFrame>
    </p:spTree>
    <p:extLst>
      <p:ext uri="{BB962C8B-B14F-4D97-AF65-F5344CB8AC3E}">
        <p14:creationId xmlns:p14="http://schemas.microsoft.com/office/powerpoint/2010/main" val="122371921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dissolve">
                                      <p:cBhvr>
                                        <p:cTn id="7" dur="500"/>
                                        <p:tgtEl>
                                          <p:spTgt spid="11"/>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13"/>
                                        </p:tgtEl>
                                        <p:attrNameLst>
                                          <p:attrName>style.visibility</p:attrName>
                                        </p:attrNameLst>
                                      </p:cBhvr>
                                      <p:to>
                                        <p:strVal val="visible"/>
                                      </p:to>
                                    </p:set>
                                    <p:animEffect transition="in" filter="dissolve">
                                      <p:cBhvr>
                                        <p:cTn id="12" dur="500"/>
                                        <p:tgtEl>
                                          <p:spTgt spid="13"/>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nodeType="clickEffect">
                                  <p:stCondLst>
                                    <p:cond delay="0"/>
                                  </p:stCondLst>
                                  <p:childTnLst>
                                    <p:set>
                                      <p:cBhvr>
                                        <p:cTn id="16" dur="1" fill="hold">
                                          <p:stCondLst>
                                            <p:cond delay="0"/>
                                          </p:stCondLst>
                                        </p:cTn>
                                        <p:tgtEl>
                                          <p:spTgt spid="14"/>
                                        </p:tgtEl>
                                        <p:attrNameLst>
                                          <p:attrName>style.visibility</p:attrName>
                                        </p:attrNameLst>
                                      </p:cBhvr>
                                      <p:to>
                                        <p:strVal val="visible"/>
                                      </p:to>
                                    </p:set>
                                    <p:animEffect transition="in" filter="dissolve">
                                      <p:cBhvr>
                                        <p:cTn id="17" dur="500"/>
                                        <p:tgtEl>
                                          <p:spTgt spid="14"/>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15">
                                            <p:txEl>
                                              <p:pRg st="0" end="0"/>
                                            </p:txEl>
                                          </p:spTgt>
                                        </p:tgtEl>
                                        <p:attrNameLst>
                                          <p:attrName>style.visibility</p:attrName>
                                        </p:attrNameLst>
                                      </p:cBhvr>
                                      <p:to>
                                        <p:strVal val="visible"/>
                                      </p:to>
                                    </p:set>
                                    <p:animEffect transition="in" filter="dissolve">
                                      <p:cBhvr>
                                        <p:cTn id="22" dur="500"/>
                                        <p:tgtEl>
                                          <p:spTgt spid="15">
                                            <p:txEl>
                                              <p:pRg st="0" end="0"/>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9" presetClass="entr" presetSubtype="0" fill="hold" grpId="0" nodeType="clickEffect">
                                  <p:stCondLst>
                                    <p:cond delay="0"/>
                                  </p:stCondLst>
                                  <p:childTnLst>
                                    <p:set>
                                      <p:cBhvr>
                                        <p:cTn id="26" dur="1" fill="hold">
                                          <p:stCondLst>
                                            <p:cond delay="0"/>
                                          </p:stCondLst>
                                        </p:cTn>
                                        <p:tgtEl>
                                          <p:spTgt spid="15">
                                            <p:txEl>
                                              <p:pRg st="1" end="1"/>
                                            </p:txEl>
                                          </p:spTgt>
                                        </p:tgtEl>
                                        <p:attrNameLst>
                                          <p:attrName>style.visibility</p:attrName>
                                        </p:attrNameLst>
                                      </p:cBhvr>
                                      <p:to>
                                        <p:strVal val="visible"/>
                                      </p:to>
                                    </p:set>
                                    <p:animEffect transition="in" filter="dissolve">
                                      <p:cBhvr>
                                        <p:cTn id="27" dur="500"/>
                                        <p:tgtEl>
                                          <p:spTgt spid="15">
                                            <p:txEl>
                                              <p:pRg st="1" end="1"/>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9" presetClass="entr" presetSubtype="0" fill="hold" nodeType="click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dissolve">
                                      <p:cBhvr>
                                        <p:cTn id="32" dur="500"/>
                                        <p:tgtEl>
                                          <p:spTgt spid="18"/>
                                        </p:tgtEl>
                                      </p:cBhvr>
                                    </p:animEffect>
                                  </p:childTnLst>
                                </p:cTn>
                              </p:par>
                            </p:childTnLst>
                          </p:cTn>
                        </p:par>
                      </p:childTnLst>
                    </p:cTn>
                  </p:par>
                  <p:par>
                    <p:cTn id="33" fill="hold">
                      <p:stCondLst>
                        <p:cond delay="indefinite"/>
                      </p:stCondLst>
                      <p:childTnLst>
                        <p:par>
                          <p:cTn id="34" fill="hold">
                            <p:stCondLst>
                              <p:cond delay="0"/>
                            </p:stCondLst>
                            <p:childTnLst>
                              <p:par>
                                <p:cTn id="35" presetID="9" presetClass="entr" presetSubtype="0" fill="hold" nodeType="clickEffect">
                                  <p:stCondLst>
                                    <p:cond delay="0"/>
                                  </p:stCondLst>
                                  <p:childTnLst>
                                    <p:set>
                                      <p:cBhvr>
                                        <p:cTn id="36" dur="1" fill="hold">
                                          <p:stCondLst>
                                            <p:cond delay="0"/>
                                          </p:stCondLst>
                                        </p:cTn>
                                        <p:tgtEl>
                                          <p:spTgt spid="17"/>
                                        </p:tgtEl>
                                        <p:attrNameLst>
                                          <p:attrName>style.visibility</p:attrName>
                                        </p:attrNameLst>
                                      </p:cBhvr>
                                      <p:to>
                                        <p:strVal val="visible"/>
                                      </p:to>
                                    </p:set>
                                    <p:animEffect transition="in" filter="dissolve">
                                      <p:cBhvr>
                                        <p:cTn id="3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P spid="15" grpId="0" build="p"/>
    </p:bld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The associated binomial distribution is then defined as</a:t>
            </a:r>
          </a:p>
          <a:p>
            <a:pPr marL="0" indent="0">
              <a:buNone/>
            </a:pPr>
            <a:r>
              <a:rPr lang="en-US" dirty="0"/>
              <a:t>a=0 and b=708</a:t>
            </a:r>
          </a:p>
          <a:p>
            <a:pPr marL="0" indent="0">
              <a:buNone/>
            </a:pPr>
            <a:r>
              <a:rPr lang="en-US" dirty="0"/>
              <a:t>The height of the Uniform distribution = f(x) = 1/(708-0) = 1/708</a:t>
            </a:r>
          </a:p>
          <a:p>
            <a:pPr marL="0" indent="0">
              <a:buNone/>
            </a:pPr>
            <a:r>
              <a:rPr lang="en-US" dirty="0"/>
              <a:t>= 0.001412 </a:t>
            </a:r>
          </a:p>
          <a:p>
            <a:pPr marL="0" indent="0">
              <a:buNone/>
            </a:pPr>
            <a:r>
              <a:rPr lang="en-US" dirty="0"/>
              <a:t>2. Compute the probability of sale if the price is set to 150 dollars. </a:t>
            </a:r>
          </a:p>
          <a:p>
            <a:pPr marL="0" indent="0">
              <a:buNone/>
            </a:pPr>
            <a:r>
              <a:rPr lang="en-US" dirty="0"/>
              <a:t>Probability of sale = (708-150)/708 = </a:t>
            </a:r>
          </a:p>
          <a:p>
            <a:pPr marL="0" indent="0">
              <a:buNone/>
            </a:pPr>
            <a:r>
              <a:rPr lang="en-US" dirty="0"/>
              <a:t>78.8136% </a:t>
            </a:r>
          </a:p>
          <a:p>
            <a:pPr marL="0" indent="0">
              <a:buNone/>
            </a:pPr>
            <a:r>
              <a:rPr lang="en-US" dirty="0"/>
              <a:t>3. Given the above price of 150 dollars, compute the expected (average) revenue from each individual visitor. </a:t>
            </a:r>
          </a:p>
          <a:p>
            <a:pPr marL="0" indent="0">
              <a:buNone/>
            </a:pPr>
            <a:r>
              <a:rPr lang="en-US" dirty="0"/>
              <a:t>Probability of sales is 78.8136% </a:t>
            </a:r>
          </a:p>
          <a:p>
            <a:pPr marL="0" indent="0">
              <a:buNone/>
            </a:pPr>
            <a:r>
              <a:rPr lang="en-US" dirty="0"/>
              <a:t>Price is 150</a:t>
            </a:r>
          </a:p>
          <a:p>
            <a:pPr marL="0" indent="0">
              <a:buNone/>
            </a:pPr>
            <a:r>
              <a:rPr lang="en-US" dirty="0"/>
              <a:t>Expected revenue from each customer = 150(78.8136%) = 118.2203 118.2 dollars. </a:t>
            </a:r>
          </a:p>
        </p:txBody>
      </p:sp>
      <p:sp>
        <p:nvSpPr>
          <p:cNvPr id="3" name="Title 2"/>
          <p:cNvSpPr>
            <a:spLocks noGrp="1"/>
          </p:cNvSpPr>
          <p:nvPr>
            <p:ph type="title"/>
          </p:nvPr>
        </p:nvSpPr>
        <p:spPr/>
        <p:txBody>
          <a:bodyPr/>
          <a:lstStyle/>
          <a:p>
            <a:r>
              <a:rPr lang="en-US" dirty="0"/>
              <a:t>Problem 3c</a:t>
            </a:r>
          </a:p>
        </p:txBody>
      </p:sp>
    </p:spTree>
    <p:extLst>
      <p:ext uri="{BB962C8B-B14F-4D97-AF65-F5344CB8AC3E}">
        <p14:creationId xmlns:p14="http://schemas.microsoft.com/office/powerpoint/2010/main" val="3690354346"/>
      </p:ext>
    </p:extLst>
  </p:cSld>
  <p:clrMapOvr>
    <a:masterClrMapping/>
  </p:clrMapOvr>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 </a:t>
            </a:r>
          </a:p>
        </p:txBody>
      </p:sp>
      <p:sp>
        <p:nvSpPr>
          <p:cNvPr id="4" name="Content Placeholder 3"/>
          <p:cNvSpPr>
            <a:spLocks noGrp="1"/>
          </p:cNvSpPr>
          <p:nvPr>
            <p:ph idx="1"/>
          </p:nvPr>
        </p:nvSpPr>
        <p:spPr>
          <a:xfrm>
            <a:off x="-1" y="850392"/>
            <a:ext cx="9067801" cy="5638800"/>
          </a:xfrm>
        </p:spPr>
        <p:txBody>
          <a:bodyPr/>
          <a:lstStyle/>
          <a:p>
            <a:pPr marL="0" indent="0">
              <a:buNone/>
            </a:pPr>
            <a:r>
              <a:rPr lang="en-US" dirty="0"/>
              <a:t>4. Given the linear demand curve, compute the maximum daily demand (total number of visitors per day). </a:t>
            </a:r>
          </a:p>
          <a:p>
            <a:pPr marL="0" indent="0">
              <a:buNone/>
            </a:pPr>
            <a:r>
              <a:rPr lang="en-US" dirty="0"/>
              <a:t>P= 708-4Q</a:t>
            </a:r>
          </a:p>
          <a:p>
            <a:pPr marL="0" indent="0">
              <a:buNone/>
            </a:pPr>
            <a:r>
              <a:rPr lang="en-US" dirty="0"/>
              <a:t>0= 708-4Q</a:t>
            </a:r>
          </a:p>
          <a:p>
            <a:pPr marL="0" indent="0">
              <a:buNone/>
            </a:pPr>
            <a:r>
              <a:rPr lang="en-US" dirty="0"/>
              <a:t>Q= 708/4 = 177 </a:t>
            </a:r>
          </a:p>
          <a:p>
            <a:pPr marL="0" indent="0">
              <a:buNone/>
            </a:pPr>
            <a:r>
              <a:rPr lang="en-US" dirty="0"/>
              <a:t>5. Given the above price of 150 dollars, and given the maximum number of visitors per day, compute the average number of units sold per day. </a:t>
            </a:r>
          </a:p>
          <a:p>
            <a:pPr marL="0" indent="0">
              <a:buNone/>
            </a:pPr>
            <a:r>
              <a:rPr lang="en-US" dirty="0"/>
              <a:t>Probability of sales is 78.8136% </a:t>
            </a:r>
          </a:p>
          <a:p>
            <a:pPr marL="0" indent="0">
              <a:buNone/>
            </a:pPr>
            <a:r>
              <a:rPr lang="en-US" dirty="0"/>
              <a:t>177 visitors</a:t>
            </a:r>
          </a:p>
          <a:p>
            <a:pPr marL="0" indent="0">
              <a:buNone/>
            </a:pPr>
            <a:r>
              <a:rPr lang="en-US" dirty="0"/>
              <a:t>(78.8136%)*177 = customers will buy at 150</a:t>
            </a:r>
          </a:p>
          <a:p>
            <a:pPr marL="0" indent="0">
              <a:buNone/>
            </a:pPr>
            <a:r>
              <a:rPr lang="en-US" dirty="0"/>
              <a:t>Or:  177 customers will buy at (78.8136%)*150 =139.5 customers </a:t>
            </a:r>
          </a:p>
        </p:txBody>
      </p:sp>
    </p:spTree>
    <p:extLst>
      <p:ext uri="{BB962C8B-B14F-4D97-AF65-F5344CB8AC3E}">
        <p14:creationId xmlns:p14="http://schemas.microsoft.com/office/powerpoint/2010/main" val="3870291789"/>
      </p:ext>
    </p:extLst>
  </p:cSld>
  <p:clrMapOvr>
    <a:masterClrMapping/>
  </p:clrMapOvr>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3c</a:t>
            </a:r>
          </a:p>
        </p:txBody>
      </p:sp>
      <p:sp>
        <p:nvSpPr>
          <p:cNvPr id="4" name="Content Placeholder 3"/>
          <p:cNvSpPr>
            <a:spLocks noGrp="1"/>
          </p:cNvSpPr>
          <p:nvPr>
            <p:ph idx="1"/>
          </p:nvPr>
        </p:nvSpPr>
        <p:spPr>
          <a:xfrm>
            <a:off x="-1" y="850392"/>
            <a:ext cx="9144001" cy="5638800"/>
          </a:xfrm>
        </p:spPr>
        <p:txBody>
          <a:bodyPr/>
          <a:lstStyle/>
          <a:p>
            <a:pPr marL="0" indent="0">
              <a:buNone/>
            </a:pPr>
            <a:r>
              <a:rPr lang="en-US" dirty="0"/>
              <a:t>6. Given the above price of 150 dollars, compute the average daily total revenue. </a:t>
            </a:r>
          </a:p>
          <a:p>
            <a:pPr marL="0" indent="0">
              <a:buNone/>
            </a:pPr>
            <a:r>
              <a:rPr lang="en-US" dirty="0"/>
              <a:t>We can say 177 customers will visit, and probability of sales is 78.8136%. Therefore 139.5 customers will purchase our product at $150 per unit.</a:t>
            </a:r>
          </a:p>
          <a:p>
            <a:pPr marL="0" indent="0">
              <a:buNone/>
            </a:pPr>
            <a:r>
              <a:rPr lang="en-US" dirty="0"/>
              <a:t>We can say product price is $150, and the probability of sales is 78.8136%. Therefore 177 customers will purchase our product at $118.22 per unit.</a:t>
            </a:r>
          </a:p>
          <a:p>
            <a:pPr marL="0" indent="0">
              <a:buNone/>
            </a:pPr>
            <a:r>
              <a:rPr lang="en-US" dirty="0"/>
              <a:t>20,925 dollars. </a:t>
            </a:r>
          </a:p>
          <a:p>
            <a:pPr marL="0" indent="0">
              <a:buNone/>
            </a:pPr>
            <a:r>
              <a:rPr lang="en-US" dirty="0"/>
              <a:t>7. Given the above price, compute the standard deviation of the number of units sold per day. </a:t>
            </a:r>
          </a:p>
          <a:p>
            <a:pPr marL="0" indent="0">
              <a:buNone/>
            </a:pPr>
            <a:r>
              <a:rPr lang="en-US" dirty="0"/>
              <a:t>VAR = np(1-p) = 177(.788136)(1-.788136) = 29.55508475 </a:t>
            </a:r>
          </a:p>
          <a:p>
            <a:pPr marL="0" indent="0">
              <a:buNone/>
            </a:pPr>
            <a:r>
              <a:rPr lang="en-US" dirty="0"/>
              <a:t>Standard Deviation = 5.44, Average = 177(.788136)= 139.5</a:t>
            </a:r>
          </a:p>
          <a:p>
            <a:pPr marL="0" indent="0">
              <a:buNone/>
            </a:pPr>
            <a:r>
              <a:rPr lang="en-US" dirty="0"/>
              <a:t>Demand ~N(139.5, 5.44)</a:t>
            </a:r>
          </a:p>
        </p:txBody>
      </p:sp>
      <p:graphicFrame>
        <p:nvGraphicFramePr>
          <p:cNvPr id="2" name="Object 1"/>
          <p:cNvGraphicFramePr>
            <a:graphicFrameLocks noChangeAspect="1"/>
          </p:cNvGraphicFramePr>
          <p:nvPr/>
        </p:nvGraphicFramePr>
        <p:xfrm>
          <a:off x="4648200" y="3581400"/>
          <a:ext cx="3756025" cy="922337"/>
        </p:xfrm>
        <a:graphic>
          <a:graphicData uri="http://schemas.openxmlformats.org/presentationml/2006/ole">
            <mc:AlternateContent xmlns:mc="http://schemas.openxmlformats.org/markup-compatibility/2006">
              <mc:Choice xmlns:v="urn:schemas-microsoft-com:vml" Requires="v">
                <p:oleObj spid="_x0000_s81972" name="Worksheet" r:id="rId3" imgW="3756695" imgH="922224" progId="Excel.Sheet.12">
                  <p:embed/>
                </p:oleObj>
              </mc:Choice>
              <mc:Fallback>
                <p:oleObj name="Worksheet" r:id="rId3" imgW="3756695" imgH="922224" progId="Excel.Sheet.12">
                  <p:embed/>
                  <p:pic>
                    <p:nvPicPr>
                      <p:cNvPr id="2" name="Object 1"/>
                      <p:cNvPicPr/>
                      <p:nvPr/>
                    </p:nvPicPr>
                    <p:blipFill>
                      <a:blip r:embed="rId4"/>
                      <a:stretch>
                        <a:fillRect/>
                      </a:stretch>
                    </p:blipFill>
                    <p:spPr>
                      <a:xfrm>
                        <a:off x="4648200" y="3581400"/>
                        <a:ext cx="3756025" cy="922337"/>
                      </a:xfrm>
                      <a:prstGeom prst="rect">
                        <a:avLst/>
                      </a:prstGeom>
                    </p:spPr>
                  </p:pic>
                </p:oleObj>
              </mc:Fallback>
            </mc:AlternateContent>
          </a:graphicData>
        </a:graphic>
      </p:graphicFrame>
      <p:sp>
        <p:nvSpPr>
          <p:cNvPr id="5" name="TextBox 4">
            <a:hlinkClick r:id="rId5" action="ppaction://hlinksldjump"/>
          </p:cNvPr>
          <p:cNvSpPr txBox="1"/>
          <p:nvPr/>
        </p:nvSpPr>
        <p:spPr>
          <a:xfrm>
            <a:off x="4678680" y="6113764"/>
            <a:ext cx="4369851" cy="369332"/>
          </a:xfrm>
          <a:prstGeom prst="rect">
            <a:avLst/>
          </a:prstGeom>
          <a:noFill/>
        </p:spPr>
        <p:txBody>
          <a:bodyPr wrap="none" rtlCol="0">
            <a:spAutoFit/>
          </a:bodyPr>
          <a:lstStyle/>
          <a:p>
            <a:r>
              <a:rPr lang="en-US" dirty="0">
                <a:hlinkClick r:id="rId6" action="ppaction://hlinksldjump"/>
              </a:rPr>
              <a:t>Return To The Slide You Came From</a:t>
            </a:r>
            <a:endParaRPr lang="en-US" dirty="0"/>
          </a:p>
        </p:txBody>
      </p:sp>
    </p:spTree>
    <p:extLst>
      <p:ext uri="{BB962C8B-B14F-4D97-AF65-F5344CB8AC3E}">
        <p14:creationId xmlns:p14="http://schemas.microsoft.com/office/powerpoint/2010/main" val="3266866702"/>
      </p:ext>
    </p:extLst>
  </p:cSld>
  <p:clrMapOvr>
    <a:masterClrMapping/>
  </p:clrMapOvr>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p:txBody>
          <a:bodyPr/>
          <a:lstStyle/>
          <a:p>
            <a:pPr marL="0" indent="0">
              <a:buNone/>
            </a:pPr>
            <a:r>
              <a:rPr lang="en-US" dirty="0"/>
              <a:t>Suppose the price that a customer is willing to pay for a product in an internet store is uniformly distributed between 0 and 1,560. The total number of potential customers visiting this website is 120 per day. </a:t>
            </a:r>
          </a:p>
          <a:p>
            <a:pPr marL="0" indent="0">
              <a:buNone/>
            </a:pPr>
            <a:r>
              <a:rPr lang="en-US" dirty="0"/>
              <a:t>Uniform distribution: Mean = (b+a)/2 and Variance = [(b-a)</a:t>
            </a:r>
            <a:r>
              <a:rPr lang="en-US" baseline="30000" dirty="0"/>
              <a:t>2</a:t>
            </a:r>
            <a:r>
              <a:rPr lang="en-US" dirty="0"/>
              <a:t>]/12 </a:t>
            </a:r>
          </a:p>
          <a:p>
            <a:pPr marL="0" indent="0">
              <a:buNone/>
            </a:pPr>
            <a:r>
              <a:rPr lang="en-US" dirty="0"/>
              <a:t>Binomial Distribution: Mean = np, Variance = np(1-p) </a:t>
            </a:r>
          </a:p>
          <a:p>
            <a:pPr marL="0" indent="0">
              <a:buNone/>
            </a:pP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a:t>
            </a:r>
            <a:r>
              <a:rPr lang="en-US" dirty="0"/>
              <a:t>SQRT(L)*</a:t>
            </a:r>
            <a:r>
              <a:rPr lang="en-US" dirty="0">
                <a:sym typeface="Symbol" panose="05050102010706020507" pitchFamily="18" charset="2"/>
              </a:rPr>
              <a:t></a:t>
            </a:r>
            <a:r>
              <a:rPr lang="en-US" baseline="-25000" dirty="0">
                <a:sym typeface="Symbol" panose="05050102010706020507" pitchFamily="18" charset="2"/>
              </a:rPr>
              <a:t>R</a:t>
            </a:r>
            <a:r>
              <a:rPr lang="en-US" dirty="0"/>
              <a:t>, </a:t>
            </a:r>
            <a:r>
              <a:rPr lang="en-US" dirty="0">
                <a:sym typeface="Symbol" panose="05050102010706020507" pitchFamily="18" charset="2"/>
              </a:rPr>
              <a:t></a:t>
            </a:r>
            <a:r>
              <a:rPr lang="en-US" baseline="-25000" dirty="0">
                <a:sym typeface="Symbol" panose="05050102010706020507" pitchFamily="18" charset="2"/>
              </a:rPr>
              <a:t>LTD</a:t>
            </a:r>
            <a:r>
              <a:rPr lang="en-US" dirty="0">
                <a:sym typeface="Symbol" panose="05050102010706020507" pitchFamily="18" charset="2"/>
              </a:rPr>
              <a:t>=R</a:t>
            </a:r>
            <a:r>
              <a:rPr lang="en-US" baseline="-25000" dirty="0">
                <a:sym typeface="Symbol" panose="05050102010706020507" pitchFamily="18" charset="2"/>
              </a:rPr>
              <a:t>L</a:t>
            </a:r>
            <a:r>
              <a:rPr lang="en-US" dirty="0"/>
              <a:t>, ROP=LTD+Isafety </a:t>
            </a:r>
          </a:p>
          <a:p>
            <a:pPr marL="0" indent="0">
              <a:buNone/>
            </a:pPr>
            <a:r>
              <a:rPr lang="en-US" dirty="0"/>
              <a:t>1. Compute the price that maximizes the total revenue. </a:t>
            </a:r>
          </a:p>
          <a:p>
            <a:pPr marL="0" indent="0">
              <a:buNone/>
            </a:pPr>
            <a:r>
              <a:rPr lang="en-US" dirty="0"/>
              <a:t>Price =X</a:t>
            </a:r>
          </a:p>
          <a:p>
            <a:pPr marL="0" indent="0">
              <a:buNone/>
            </a:pPr>
            <a:r>
              <a:rPr lang="en-US" dirty="0"/>
              <a:t>Probability of sales = (1560-X)/1560</a:t>
            </a:r>
          </a:p>
          <a:p>
            <a:pPr marL="0" indent="0">
              <a:buNone/>
            </a:pPr>
            <a:r>
              <a:rPr lang="en-US" dirty="0"/>
              <a:t>Total Revenue = 120{X[(1560-X)/1560]}</a:t>
            </a:r>
          </a:p>
        </p:txBody>
      </p:sp>
      <p:sp>
        <p:nvSpPr>
          <p:cNvPr id="3" name="Title 2"/>
          <p:cNvSpPr>
            <a:spLocks noGrp="1"/>
          </p:cNvSpPr>
          <p:nvPr>
            <p:ph type="title"/>
          </p:nvPr>
        </p:nvSpPr>
        <p:spPr/>
        <p:txBody>
          <a:bodyPr/>
          <a:lstStyle/>
          <a:p>
            <a:r>
              <a:rPr lang="en-US" dirty="0"/>
              <a:t>Problem 4b</a:t>
            </a:r>
          </a:p>
        </p:txBody>
      </p:sp>
      <p:graphicFrame>
        <p:nvGraphicFramePr>
          <p:cNvPr id="4" name="Object 3"/>
          <p:cNvGraphicFramePr>
            <a:graphicFrameLocks noChangeAspect="1"/>
          </p:cNvGraphicFramePr>
          <p:nvPr/>
        </p:nvGraphicFramePr>
        <p:xfrm>
          <a:off x="304800" y="5715000"/>
          <a:ext cx="4587875" cy="555625"/>
        </p:xfrm>
        <a:graphic>
          <a:graphicData uri="http://schemas.openxmlformats.org/presentationml/2006/ole">
            <mc:AlternateContent xmlns:mc="http://schemas.openxmlformats.org/markup-compatibility/2006">
              <mc:Choice xmlns:v="urn:schemas-microsoft-com:vml" Requires="v">
                <p:oleObj spid="_x0000_s82996" name="Worksheet" r:id="rId3" imgW="4587311" imgH="556134" progId="Excel.Sheet.12">
                  <p:embed/>
                </p:oleObj>
              </mc:Choice>
              <mc:Fallback>
                <p:oleObj name="Worksheet" r:id="rId3" imgW="4587311" imgH="556134" progId="Excel.Sheet.12">
                  <p:embed/>
                  <p:pic>
                    <p:nvPicPr>
                      <p:cNvPr id="4" name="Object 3"/>
                      <p:cNvPicPr/>
                      <p:nvPr/>
                    </p:nvPicPr>
                    <p:blipFill>
                      <a:blip r:embed="rId4"/>
                      <a:stretch>
                        <a:fillRect/>
                      </a:stretch>
                    </p:blipFill>
                    <p:spPr>
                      <a:xfrm>
                        <a:off x="304800" y="5715000"/>
                        <a:ext cx="4587875" cy="555625"/>
                      </a:xfrm>
                      <a:prstGeom prst="rect">
                        <a:avLst/>
                      </a:prstGeom>
                    </p:spPr>
                  </p:pic>
                </p:oleObj>
              </mc:Fallback>
            </mc:AlternateContent>
          </a:graphicData>
        </a:graphic>
      </p:graphicFrame>
      <p:sp>
        <p:nvSpPr>
          <p:cNvPr id="5" name="Rectangle 4"/>
          <p:cNvSpPr/>
          <p:nvPr/>
        </p:nvSpPr>
        <p:spPr>
          <a:xfrm>
            <a:off x="5197475" y="5808146"/>
            <a:ext cx="1641796" cy="369332"/>
          </a:xfrm>
          <a:prstGeom prst="rect">
            <a:avLst/>
          </a:prstGeom>
        </p:spPr>
        <p:txBody>
          <a:bodyPr wrap="none">
            <a:spAutoFit/>
          </a:bodyPr>
          <a:lstStyle/>
          <a:p>
            <a:pPr marL="0" indent="0">
              <a:buNone/>
            </a:pPr>
            <a:r>
              <a:rPr lang="en-US" dirty="0"/>
              <a:t>780 dollars. </a:t>
            </a:r>
          </a:p>
        </p:txBody>
      </p:sp>
    </p:spTree>
    <p:extLst>
      <p:ext uri="{BB962C8B-B14F-4D97-AF65-F5344CB8AC3E}">
        <p14:creationId xmlns:p14="http://schemas.microsoft.com/office/powerpoint/2010/main" val="2167164149"/>
      </p:ext>
    </p:extLst>
  </p:cSld>
  <p:clrMapOvr>
    <a:masterClrMapping/>
  </p:clrMapOvr>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2. How many units are sold at the price that maximizes the total revenue? </a:t>
            </a:r>
          </a:p>
          <a:p>
            <a:pPr marL="0" indent="0">
              <a:buNone/>
            </a:pPr>
            <a:r>
              <a:rPr lang="en-US" dirty="0"/>
              <a:t>Probability of Sales is 50%. There are 120 customers. </a:t>
            </a:r>
          </a:p>
          <a:p>
            <a:pPr marL="0" indent="0">
              <a:buNone/>
            </a:pPr>
            <a:r>
              <a:rPr lang="en-US" dirty="0"/>
              <a:t>0.5(120)=60</a:t>
            </a:r>
          </a:p>
          <a:p>
            <a:pPr marL="0" indent="0">
              <a:buNone/>
            </a:pPr>
            <a:r>
              <a:rPr lang="en-US" dirty="0"/>
              <a:t>3. Compute the maximum total revenue per day. </a:t>
            </a:r>
          </a:p>
          <a:p>
            <a:pPr marL="0" indent="0">
              <a:buNone/>
            </a:pPr>
            <a:r>
              <a:rPr lang="en-US" dirty="0"/>
              <a:t>46800 dollars. </a:t>
            </a:r>
          </a:p>
          <a:p>
            <a:pPr marL="0" indent="0">
              <a:buNone/>
            </a:pPr>
            <a:r>
              <a:rPr lang="en-US" dirty="0"/>
              <a:t>4. The variable cost per unit of product is 258 dollars. The total fixed cost is 14,000 dollars per day. Compute the price that maximizes the total profit. </a:t>
            </a:r>
          </a:p>
          <a:p>
            <a:pPr marL="0" indent="0">
              <a:buNone/>
            </a:pPr>
            <a:endParaRPr lang="en-US" dirty="0"/>
          </a:p>
          <a:p>
            <a:pPr marL="0" indent="0">
              <a:buNone/>
            </a:pPr>
            <a:endParaRPr lang="en-US" dirty="0"/>
          </a:p>
          <a:p>
            <a:pPr marL="0" indent="0">
              <a:buNone/>
            </a:pPr>
            <a:r>
              <a:rPr lang="en-US" dirty="0"/>
              <a:t>909 dollars. </a:t>
            </a:r>
          </a:p>
        </p:txBody>
      </p:sp>
      <p:sp>
        <p:nvSpPr>
          <p:cNvPr id="3" name="Title 2"/>
          <p:cNvSpPr>
            <a:spLocks noGrp="1"/>
          </p:cNvSpPr>
          <p:nvPr>
            <p:ph type="title"/>
          </p:nvPr>
        </p:nvSpPr>
        <p:spPr/>
        <p:txBody>
          <a:bodyPr/>
          <a:lstStyle/>
          <a:p>
            <a:r>
              <a:rPr lang="en-US" dirty="0"/>
              <a:t>Problem 4b</a:t>
            </a:r>
          </a:p>
        </p:txBody>
      </p:sp>
      <p:graphicFrame>
        <p:nvGraphicFramePr>
          <p:cNvPr id="6" name="Object 5"/>
          <p:cNvGraphicFramePr>
            <a:graphicFrameLocks noChangeAspect="1"/>
          </p:cNvGraphicFramePr>
          <p:nvPr>
            <p:extLst>
              <p:ext uri="{D42A27DB-BD31-4B8C-83A1-F6EECF244321}">
                <p14:modId xmlns:p14="http://schemas.microsoft.com/office/powerpoint/2010/main" val="1295875822"/>
              </p:ext>
            </p:extLst>
          </p:nvPr>
        </p:nvGraphicFramePr>
        <p:xfrm>
          <a:off x="1676400" y="4724400"/>
          <a:ext cx="7116762" cy="555625"/>
        </p:xfrm>
        <a:graphic>
          <a:graphicData uri="http://schemas.openxmlformats.org/presentationml/2006/ole">
            <mc:AlternateContent xmlns:mc="http://schemas.openxmlformats.org/markup-compatibility/2006">
              <mc:Choice xmlns:v="urn:schemas-microsoft-com:vml" Requires="v">
                <p:oleObj spid="_x0000_s84020" name="Worksheet" r:id="rId3" imgW="7117009" imgH="556134" progId="Excel.Sheet.12">
                  <p:embed/>
                </p:oleObj>
              </mc:Choice>
              <mc:Fallback>
                <p:oleObj name="Worksheet" r:id="rId3" imgW="7117009" imgH="556134" progId="Excel.Sheet.12">
                  <p:embed/>
                  <p:pic>
                    <p:nvPicPr>
                      <p:cNvPr id="6" name="Object 5"/>
                      <p:cNvPicPr/>
                      <p:nvPr/>
                    </p:nvPicPr>
                    <p:blipFill>
                      <a:blip r:embed="rId4"/>
                      <a:stretch>
                        <a:fillRect/>
                      </a:stretch>
                    </p:blipFill>
                    <p:spPr>
                      <a:xfrm>
                        <a:off x="1676400" y="4724400"/>
                        <a:ext cx="7116762" cy="555625"/>
                      </a:xfrm>
                      <a:prstGeom prst="rect">
                        <a:avLst/>
                      </a:prstGeom>
                    </p:spPr>
                  </p:pic>
                </p:oleObj>
              </mc:Fallback>
            </mc:AlternateContent>
          </a:graphicData>
        </a:graphic>
      </p:graphicFrame>
    </p:spTree>
    <p:extLst>
      <p:ext uri="{BB962C8B-B14F-4D97-AF65-F5344CB8AC3E}">
        <p14:creationId xmlns:p14="http://schemas.microsoft.com/office/powerpoint/2010/main" val="3057299446"/>
      </p:ext>
    </p:extLst>
  </p:cSld>
  <p:clrMapOvr>
    <a:masterClrMapping/>
  </p:clrMapOvr>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5. How many units are sold per day at the price that maximizes the total profit? </a:t>
            </a:r>
          </a:p>
          <a:p>
            <a:pPr marL="0" indent="0">
              <a:buNone/>
            </a:pPr>
            <a:r>
              <a:rPr lang="en-US" dirty="0"/>
              <a:t>50 units. </a:t>
            </a:r>
          </a:p>
          <a:p>
            <a:pPr marL="0" indent="0">
              <a:buNone/>
            </a:pPr>
            <a:r>
              <a:rPr lang="en-US" dirty="0"/>
              <a:t>6. Compute the maximum total profit per day. </a:t>
            </a:r>
          </a:p>
          <a:p>
            <a:pPr marL="0" indent="0">
              <a:buNone/>
            </a:pPr>
            <a:r>
              <a:rPr lang="en-US" dirty="0"/>
              <a:t>18,600 dollars. </a:t>
            </a:r>
          </a:p>
          <a:p>
            <a:pPr marL="0" indent="0">
              <a:buNone/>
            </a:pPr>
            <a:r>
              <a:rPr lang="en-US" dirty="0"/>
              <a:t>6. Given the price that maximizes the total profit, compute the Variance of the daily sales. </a:t>
            </a:r>
          </a:p>
          <a:p>
            <a:pPr marL="0" indent="0">
              <a:buNone/>
            </a:pPr>
            <a:r>
              <a:rPr lang="en-US" dirty="0"/>
              <a:t>N=120</a:t>
            </a:r>
          </a:p>
          <a:p>
            <a:pPr marL="0" indent="0">
              <a:buNone/>
            </a:pPr>
            <a:r>
              <a:rPr lang="en-US" dirty="0"/>
              <a:t>p=909</a:t>
            </a:r>
          </a:p>
          <a:p>
            <a:pPr marL="0" indent="0">
              <a:buNone/>
            </a:pPr>
            <a:r>
              <a:rPr lang="en-US" dirty="0"/>
              <a:t>Pmax= 1,560</a:t>
            </a:r>
          </a:p>
          <a:p>
            <a:pPr marL="0" indent="0">
              <a:buNone/>
            </a:pPr>
            <a:r>
              <a:rPr lang="en-US" dirty="0"/>
              <a:t>Probability of sales = (1560-909)/1560= 0.417307694</a:t>
            </a:r>
          </a:p>
          <a:p>
            <a:pPr marL="0" indent="0">
              <a:buNone/>
            </a:pPr>
            <a:r>
              <a:rPr lang="en-US" dirty="0"/>
              <a:t>VAR = 120(0.417307694)(1-0.41730769) = 29.1794379 </a:t>
            </a:r>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543123783"/>
      </p:ext>
    </p:extLst>
  </p:cSld>
  <p:clrMapOvr>
    <a:masterClrMapping/>
  </p:clrMapOvr>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1" y="868680"/>
            <a:ext cx="9144000" cy="5486400"/>
          </a:xfrm>
        </p:spPr>
        <p:txBody>
          <a:bodyPr/>
          <a:lstStyle/>
          <a:p>
            <a:pPr marL="0" indent="0">
              <a:buNone/>
            </a:pPr>
            <a:r>
              <a:rPr lang="en-US" dirty="0"/>
              <a:t>8. Given the price that maximizes the total profit, compute the Standard Deviation of the lead time demand.  Ordering lead time is 9 days. </a:t>
            </a:r>
          </a:p>
          <a:p>
            <a:pPr marL="0" indent="0">
              <a:buNone/>
            </a:pPr>
            <a:r>
              <a:rPr lang="en-US" sz="2200" dirty="0"/>
              <a:t>A: 26 units </a:t>
            </a:r>
          </a:p>
          <a:p>
            <a:pPr marL="0" indent="0">
              <a:buNone/>
            </a:pPr>
            <a:r>
              <a:rPr lang="en-US" sz="2200" dirty="0"/>
              <a:t>B: 11 units </a:t>
            </a:r>
          </a:p>
          <a:p>
            <a:pPr marL="0" indent="0">
              <a:buNone/>
            </a:pPr>
            <a:r>
              <a:rPr lang="en-US" sz="2200" dirty="0"/>
              <a:t>C: 10 units </a:t>
            </a:r>
          </a:p>
          <a:p>
            <a:pPr marL="0" indent="0">
              <a:buNone/>
            </a:pPr>
            <a:r>
              <a:rPr lang="en-US" sz="2200" dirty="0"/>
              <a:t>D: 16 units </a:t>
            </a:r>
          </a:p>
          <a:p>
            <a:pPr marL="0" indent="0">
              <a:buNone/>
            </a:pPr>
            <a:r>
              <a:rPr lang="en-US" sz="2200" dirty="0"/>
              <a:t>E: 14 units </a:t>
            </a:r>
          </a:p>
          <a:p>
            <a:pPr marL="0" indent="0">
              <a:buNone/>
            </a:pPr>
            <a:r>
              <a:rPr lang="en-US" dirty="0"/>
              <a:t>9. Compute the re-order point. Service level is 90 percent.</a:t>
            </a:r>
          </a:p>
          <a:p>
            <a:pPr marL="0" indent="0">
              <a:buNone/>
            </a:pPr>
            <a:r>
              <a:rPr lang="en-US" sz="2200" dirty="0"/>
              <a:t>A: 1,299 units </a:t>
            </a:r>
          </a:p>
          <a:p>
            <a:pPr marL="0" indent="0">
              <a:buNone/>
            </a:pPr>
            <a:r>
              <a:rPr lang="en-US" sz="2200" dirty="0"/>
              <a:t>B: 224 units </a:t>
            </a:r>
          </a:p>
          <a:p>
            <a:pPr marL="0" indent="0">
              <a:buNone/>
            </a:pPr>
            <a:r>
              <a:rPr lang="en-US" sz="2200" dirty="0"/>
              <a:t>C: 243 units </a:t>
            </a:r>
          </a:p>
          <a:p>
            <a:pPr marL="0" indent="0">
              <a:buNone/>
            </a:pPr>
            <a:r>
              <a:rPr lang="en-US" sz="2200" dirty="0"/>
              <a:t>D: 471 units</a:t>
            </a:r>
          </a:p>
          <a:p>
            <a:pPr marL="0" indent="0">
              <a:buNone/>
            </a:pPr>
            <a:r>
              <a:rPr lang="en-US" sz="2200" dirty="0"/>
              <a:t>E: 169 units</a:t>
            </a:r>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endParaRPr lang="en-US" dirty="0"/>
          </a:p>
          <a:p>
            <a:pPr marL="0" indent="0">
              <a:buNone/>
            </a:pPr>
            <a:r>
              <a:rPr lang="en-US" dirty="0"/>
              <a:t>Not saved Submit Quiz </a:t>
            </a:r>
          </a:p>
          <a:p>
            <a:pPr marL="0" indent="0">
              <a:buNone/>
            </a:pPr>
            <a:r>
              <a:rPr lang="en-US" dirty="0"/>
              <a:t>Keep Editing This Quiz</a:t>
            </a:r>
          </a:p>
          <a:p>
            <a:pPr marL="0" indent="0">
              <a:buNone/>
            </a:pPr>
            <a:r>
              <a:rPr lang="en-US" dirty="0"/>
              <a:t> Keep Editing This Quiz</a:t>
            </a:r>
          </a:p>
          <a:p>
            <a:pPr marL="0" indent="0">
              <a:buNone/>
            </a:pPr>
            <a:endParaRPr lang="en-US" dirty="0"/>
          </a:p>
          <a:p>
            <a:pPr marL="0" indent="0">
              <a:buNone/>
            </a:pPr>
            <a:r>
              <a:rPr lang="en-US" dirty="0"/>
              <a:t>Questions</a:t>
            </a:r>
          </a:p>
          <a:p>
            <a:pPr marL="0" indent="0">
              <a:buNone/>
            </a:pPr>
            <a:r>
              <a:rPr lang="en-US" dirty="0"/>
              <a:t>Haven't Answered Yet</a:t>
            </a:r>
          </a:p>
          <a:p>
            <a:pPr marL="0" indent="0">
              <a:buNone/>
            </a:pPr>
            <a:r>
              <a:rPr lang="en-US" dirty="0"/>
              <a:t>Question 1 </a:t>
            </a:r>
          </a:p>
          <a:p>
            <a:pPr marL="0" indent="0">
              <a:buNone/>
            </a:pPr>
            <a:endParaRPr lang="en-US" dirty="0"/>
          </a:p>
          <a:p>
            <a:pPr marL="0" indent="0">
              <a:buNone/>
            </a:pPr>
            <a:r>
              <a:rPr lang="en-US" dirty="0"/>
              <a:t>Time Elapsed: Hide </a:t>
            </a:r>
          </a:p>
          <a:p>
            <a:pPr marL="0" indent="0">
              <a:buNone/>
            </a:pPr>
            <a:endParaRPr lang="en-US" dirty="0"/>
          </a:p>
          <a:p>
            <a:pPr marL="0" indent="0">
              <a:buNone/>
            </a:pPr>
            <a:endParaRPr lang="en-US" dirty="0"/>
          </a:p>
          <a:p>
            <a:pPr marL="0" indent="0">
              <a:buNone/>
            </a:pPr>
            <a:r>
              <a:rPr lang="en-US" dirty="0"/>
              <a:t> </a:t>
            </a:r>
          </a:p>
        </p:txBody>
      </p:sp>
      <p:sp>
        <p:nvSpPr>
          <p:cNvPr id="3" name="Title 2"/>
          <p:cNvSpPr>
            <a:spLocks noGrp="1"/>
          </p:cNvSpPr>
          <p:nvPr>
            <p:ph type="title"/>
          </p:nvPr>
        </p:nvSpPr>
        <p:spPr/>
        <p:txBody>
          <a:bodyPr/>
          <a:lstStyle/>
          <a:p>
            <a:r>
              <a:rPr lang="en-US" dirty="0"/>
              <a:t>Problem 4b</a:t>
            </a:r>
          </a:p>
        </p:txBody>
      </p:sp>
    </p:spTree>
    <p:extLst>
      <p:ext uri="{BB962C8B-B14F-4D97-AF65-F5344CB8AC3E}">
        <p14:creationId xmlns:p14="http://schemas.microsoft.com/office/powerpoint/2010/main" val="3970328331"/>
      </p:ext>
    </p:extLst>
  </p:cSld>
  <p:clrMapOvr>
    <a:masterClrMapping/>
  </p:clrMapOvr>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a:t>
            </a:r>
          </a:p>
        </p:txBody>
      </p:sp>
      <p:sp>
        <p:nvSpPr>
          <p:cNvPr id="4" name="Content Placeholder 3"/>
          <p:cNvSpPr>
            <a:spLocks noGrp="1"/>
          </p:cNvSpPr>
          <p:nvPr>
            <p:ph idx="1"/>
          </p:nvPr>
        </p:nvSpPr>
        <p:spPr/>
        <p:txBody>
          <a:bodyPr/>
          <a:lstStyle/>
          <a:p>
            <a:pPr marL="0" indent="0">
              <a:buNone/>
            </a:pPr>
            <a:r>
              <a:rPr lang="en-US" dirty="0"/>
              <a:t>There is an online store. Each day 300 potential customers visit the website. If the price is $200, no product is sold.  Draw the demand curve and the revenue curve in Excel. </a:t>
            </a:r>
          </a:p>
        </p:txBody>
      </p:sp>
      <p:graphicFrame>
        <p:nvGraphicFramePr>
          <p:cNvPr id="5" name="Object 4"/>
          <p:cNvGraphicFramePr>
            <a:graphicFrameLocks noChangeAspect="1"/>
          </p:cNvGraphicFramePr>
          <p:nvPr/>
        </p:nvGraphicFramePr>
        <p:xfrm>
          <a:off x="514350" y="2209800"/>
          <a:ext cx="2698750" cy="533400"/>
        </p:xfrm>
        <a:graphic>
          <a:graphicData uri="http://schemas.openxmlformats.org/presentationml/2006/ole">
            <mc:AlternateContent xmlns:mc="http://schemas.openxmlformats.org/markup-compatibility/2006">
              <mc:Choice xmlns:v="urn:schemas-microsoft-com:vml" Requires="v">
                <p:oleObj spid="_x0000_s86159" name="Worksheet" r:id="rId3" imgW="2171599" imgH="428557" progId="Excel.Sheet.12">
                  <p:link updateAutomatic="1"/>
                </p:oleObj>
              </mc:Choice>
              <mc:Fallback>
                <p:oleObj name="Worksheet" r:id="rId3" imgW="2171599" imgH="428557" progId="Excel.Sheet.12">
                  <p:link updateAutomatic="1"/>
                  <p:pic>
                    <p:nvPicPr>
                      <p:cNvPr id="5" name="Object 4"/>
                      <p:cNvPicPr/>
                      <p:nvPr/>
                    </p:nvPicPr>
                    <p:blipFill>
                      <a:blip r:embed="rId4"/>
                      <a:stretch>
                        <a:fillRect/>
                      </a:stretch>
                    </p:blipFill>
                    <p:spPr>
                      <a:xfrm>
                        <a:off x="514350" y="2209800"/>
                        <a:ext cx="2698750" cy="533400"/>
                      </a:xfrm>
                      <a:prstGeom prst="rect">
                        <a:avLst/>
                      </a:prstGeom>
                    </p:spPr>
                  </p:pic>
                </p:oleObj>
              </mc:Fallback>
            </mc:AlternateContent>
          </a:graphicData>
        </a:graphic>
      </p:graphicFrame>
      <p:graphicFrame>
        <p:nvGraphicFramePr>
          <p:cNvPr id="7" name="Object 6"/>
          <p:cNvGraphicFramePr>
            <a:graphicFrameLocks noChangeAspect="1"/>
          </p:cNvGraphicFramePr>
          <p:nvPr/>
        </p:nvGraphicFramePr>
        <p:xfrm>
          <a:off x="160338" y="3046413"/>
          <a:ext cx="4562475" cy="3000375"/>
        </p:xfrm>
        <a:graphic>
          <a:graphicData uri="http://schemas.openxmlformats.org/presentationml/2006/ole">
            <mc:AlternateContent xmlns:mc="http://schemas.openxmlformats.org/markup-compatibility/2006">
              <mc:Choice xmlns:v="urn:schemas-microsoft-com:vml" Requires="v">
                <p:oleObj spid="_x0000_s86160" name="Worksheet" r:id="rId5" imgW="4562545" imgH="3000443" progId="Excel.Sheet.12">
                  <p:link updateAutomatic="1"/>
                </p:oleObj>
              </mc:Choice>
              <mc:Fallback>
                <p:oleObj name="Worksheet" r:id="rId5" imgW="4562545" imgH="3000443" progId="Excel.Sheet.12">
                  <p:link updateAutomatic="1"/>
                  <p:pic>
                    <p:nvPicPr>
                      <p:cNvPr id="7" name="Object 6"/>
                      <p:cNvPicPr/>
                      <p:nvPr/>
                    </p:nvPicPr>
                    <p:blipFill>
                      <a:blip r:embed="rId6"/>
                      <a:stretch>
                        <a:fillRect/>
                      </a:stretch>
                    </p:blipFill>
                    <p:spPr>
                      <a:xfrm>
                        <a:off x="160338" y="3046413"/>
                        <a:ext cx="4562475" cy="3000375"/>
                      </a:xfrm>
                      <a:prstGeom prst="rect">
                        <a:avLst/>
                      </a:prstGeom>
                    </p:spPr>
                  </p:pic>
                </p:oleObj>
              </mc:Fallback>
            </mc:AlternateContent>
          </a:graphicData>
        </a:graphic>
      </p:graphicFrame>
      <p:graphicFrame>
        <p:nvGraphicFramePr>
          <p:cNvPr id="8" name="Object 7"/>
          <p:cNvGraphicFramePr>
            <a:graphicFrameLocks noChangeAspect="1"/>
          </p:cNvGraphicFramePr>
          <p:nvPr/>
        </p:nvGraphicFramePr>
        <p:xfrm>
          <a:off x="5097463" y="3481388"/>
          <a:ext cx="3597275" cy="2384425"/>
        </p:xfrm>
        <a:graphic>
          <a:graphicData uri="http://schemas.openxmlformats.org/presentationml/2006/ole">
            <mc:AlternateContent xmlns:mc="http://schemas.openxmlformats.org/markup-compatibility/2006">
              <mc:Choice xmlns:v="urn:schemas-microsoft-com:vml" Requires="v">
                <p:oleObj spid="_x0000_s86161" name="Worksheet" r:id="rId7" imgW="4076576" imgH="2705100" progId="Excel.Sheet.12">
                  <p:link updateAutomatic="1"/>
                </p:oleObj>
              </mc:Choice>
              <mc:Fallback>
                <p:oleObj name="Worksheet" r:id="rId7" imgW="4076576" imgH="2705100" progId="Excel.Sheet.12">
                  <p:link updateAutomatic="1"/>
                  <p:pic>
                    <p:nvPicPr>
                      <p:cNvPr id="8" name="Object 7"/>
                      <p:cNvPicPr/>
                      <p:nvPr/>
                    </p:nvPicPr>
                    <p:blipFill>
                      <a:blip r:embed="rId8"/>
                      <a:stretch>
                        <a:fillRect/>
                      </a:stretch>
                    </p:blipFill>
                    <p:spPr>
                      <a:xfrm>
                        <a:off x="5097463" y="3481388"/>
                        <a:ext cx="3597275" cy="2384425"/>
                      </a:xfrm>
                      <a:prstGeom prst="rect">
                        <a:avLst/>
                      </a:prstGeom>
                    </p:spPr>
                  </p:pic>
                </p:oleObj>
              </mc:Fallback>
            </mc:AlternateContent>
          </a:graphicData>
        </a:graphic>
      </p:graphicFrame>
    </p:spTree>
    <p:extLst>
      <p:ext uri="{BB962C8B-B14F-4D97-AF65-F5344CB8AC3E}">
        <p14:creationId xmlns:p14="http://schemas.microsoft.com/office/powerpoint/2010/main" val="3571333618"/>
      </p:ext>
    </p:extLst>
  </p:cSld>
  <p:clrMapOvr>
    <a:masterClrMapping/>
  </p:clrMapOvr>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460375">
              <a:buNone/>
            </a:pPr>
            <a:r>
              <a:rPr lang="en-US" dirty="0"/>
              <a:t>Estimate the total fixed costs and variable cost per unit of product.</a:t>
            </a:r>
          </a:p>
        </p:txBody>
      </p:sp>
      <p:sp>
        <p:nvSpPr>
          <p:cNvPr id="3" name="Title 2"/>
          <p:cNvSpPr>
            <a:spLocks noGrp="1"/>
          </p:cNvSpPr>
          <p:nvPr>
            <p:ph type="title"/>
          </p:nvPr>
        </p:nvSpPr>
        <p:spPr>
          <a:xfrm>
            <a:off x="0" y="0"/>
            <a:ext cx="9296399" cy="838200"/>
          </a:xfrm>
        </p:spPr>
        <p:txBody>
          <a:bodyPr/>
          <a:lstStyle/>
          <a:p>
            <a:r>
              <a:rPr lang="en-US" dirty="0"/>
              <a:t>Problem 1. Estimate Fixed and Variable Costs</a:t>
            </a:r>
          </a:p>
        </p:txBody>
      </p:sp>
      <p:graphicFrame>
        <p:nvGraphicFramePr>
          <p:cNvPr id="4" name="Object 3"/>
          <p:cNvGraphicFramePr>
            <a:graphicFrameLocks noChangeAspect="1"/>
          </p:cNvGraphicFramePr>
          <p:nvPr>
            <p:extLst>
              <p:ext uri="{D42A27DB-BD31-4B8C-83A1-F6EECF244321}">
                <p14:modId xmlns:p14="http://schemas.microsoft.com/office/powerpoint/2010/main" val="2766403087"/>
              </p:ext>
            </p:extLst>
          </p:nvPr>
        </p:nvGraphicFramePr>
        <p:xfrm>
          <a:off x="304800" y="1600200"/>
          <a:ext cx="2470363" cy="3810000"/>
        </p:xfrm>
        <a:graphic>
          <a:graphicData uri="http://schemas.openxmlformats.org/presentationml/2006/ole">
            <mc:AlternateContent xmlns:mc="http://schemas.openxmlformats.org/markup-compatibility/2006">
              <mc:Choice xmlns:v="urn:schemas-microsoft-com:vml" Requires="v">
                <p:oleObj spid="_x0000_s45244" name="Worksheet" r:id="rId4" imgW="1501317" imgH="2316590" progId="Excel.Sheet.12">
                  <p:embed/>
                </p:oleObj>
              </mc:Choice>
              <mc:Fallback>
                <p:oleObj name="Worksheet" r:id="rId4" imgW="1501317" imgH="2316590" progId="Excel.Sheet.12">
                  <p:embed/>
                  <p:pic>
                    <p:nvPicPr>
                      <p:cNvPr id="0" name=""/>
                      <p:cNvPicPr/>
                      <p:nvPr/>
                    </p:nvPicPr>
                    <p:blipFill>
                      <a:blip r:embed="rId5"/>
                      <a:stretch>
                        <a:fillRect/>
                      </a:stretch>
                    </p:blipFill>
                    <p:spPr>
                      <a:xfrm>
                        <a:off x="304800" y="1600200"/>
                        <a:ext cx="2470363" cy="3810000"/>
                      </a:xfrm>
                      <a:prstGeom prst="rect">
                        <a:avLst/>
                      </a:prstGeom>
                    </p:spPr>
                  </p:pic>
                </p:oleObj>
              </mc:Fallback>
            </mc:AlternateContent>
          </a:graphicData>
        </a:graphic>
      </p:graphicFrame>
      <p:graphicFrame>
        <p:nvGraphicFramePr>
          <p:cNvPr id="6" name="Object 5"/>
          <p:cNvGraphicFramePr>
            <a:graphicFrameLocks noChangeAspect="1"/>
          </p:cNvGraphicFramePr>
          <p:nvPr>
            <p:extLst>
              <p:ext uri="{D42A27DB-BD31-4B8C-83A1-F6EECF244321}">
                <p14:modId xmlns:p14="http://schemas.microsoft.com/office/powerpoint/2010/main" val="1232997763"/>
              </p:ext>
            </p:extLst>
          </p:nvPr>
        </p:nvGraphicFramePr>
        <p:xfrm>
          <a:off x="3048000" y="4038600"/>
          <a:ext cx="6051659" cy="2293937"/>
        </p:xfrm>
        <a:graphic>
          <a:graphicData uri="http://schemas.openxmlformats.org/presentationml/2006/ole">
            <mc:AlternateContent xmlns:mc="http://schemas.openxmlformats.org/markup-compatibility/2006">
              <mc:Choice xmlns:v="urn:schemas-microsoft-com:vml" Requires="v">
                <p:oleObj spid="_x0000_s45245" name="Worksheet" r:id="rId6" imgW="2834640" imgH="1074514" progId="Excel.Sheet.12">
                  <p:embed/>
                </p:oleObj>
              </mc:Choice>
              <mc:Fallback>
                <p:oleObj name="Worksheet" r:id="rId6" imgW="2834640" imgH="1074514" progId="Excel.Sheet.12">
                  <p:embed/>
                  <p:pic>
                    <p:nvPicPr>
                      <p:cNvPr id="0" name=""/>
                      <p:cNvPicPr/>
                      <p:nvPr/>
                    </p:nvPicPr>
                    <p:blipFill>
                      <a:blip r:embed="rId7"/>
                      <a:stretch>
                        <a:fillRect/>
                      </a:stretch>
                    </p:blipFill>
                    <p:spPr>
                      <a:xfrm>
                        <a:off x="3048000" y="4038600"/>
                        <a:ext cx="6051659" cy="2293937"/>
                      </a:xfrm>
                      <a:prstGeom prst="rect">
                        <a:avLst/>
                      </a:prstGeom>
                    </p:spPr>
                  </p:pic>
                </p:oleObj>
              </mc:Fallback>
            </mc:AlternateContent>
          </a:graphicData>
        </a:graphic>
      </p:graphicFrame>
    </p:spTree>
    <p:extLst>
      <p:ext uri="{BB962C8B-B14F-4D97-AF65-F5344CB8AC3E}">
        <p14:creationId xmlns:p14="http://schemas.microsoft.com/office/powerpoint/2010/main" val="3753394883"/>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dissolve">
                                      <p:cBhvr>
                                        <p:cTn id="7"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General R</a:t>
            </a:r>
            <a:r>
              <a:rPr lang="en-US" baseline="30000" dirty="0"/>
              <a:t>2</a:t>
            </a:r>
            <a:r>
              <a:rPr lang="en-US" dirty="0"/>
              <a:t> Values</a:t>
            </a:r>
          </a:p>
        </p:txBody>
      </p:sp>
      <p:graphicFrame>
        <p:nvGraphicFramePr>
          <p:cNvPr id="2" name="Object 1"/>
          <p:cNvGraphicFramePr>
            <a:graphicFrameLocks noChangeAspect="1"/>
          </p:cNvGraphicFramePr>
          <p:nvPr>
            <p:extLst>
              <p:ext uri="{D42A27DB-BD31-4B8C-83A1-F6EECF244321}">
                <p14:modId xmlns:p14="http://schemas.microsoft.com/office/powerpoint/2010/main" val="1444026658"/>
              </p:ext>
            </p:extLst>
          </p:nvPr>
        </p:nvGraphicFramePr>
        <p:xfrm>
          <a:off x="182627" y="914400"/>
          <a:ext cx="8755183" cy="5486400"/>
        </p:xfrm>
        <a:graphic>
          <a:graphicData uri="http://schemas.openxmlformats.org/presentationml/2006/ole">
            <mc:AlternateContent xmlns:mc="http://schemas.openxmlformats.org/markup-compatibility/2006">
              <mc:Choice xmlns:v="urn:schemas-microsoft-com:vml" Requires="v">
                <p:oleObj spid="_x0000_s11417" name="Worksheet" r:id="rId4" imgW="9830013" imgH="6156929" progId="Excel.Sheet.12">
                  <p:embed/>
                </p:oleObj>
              </mc:Choice>
              <mc:Fallback>
                <p:oleObj name="Worksheet" r:id="rId4" imgW="9830013" imgH="6156929" progId="Excel.Sheet.12">
                  <p:embed/>
                  <p:pic>
                    <p:nvPicPr>
                      <p:cNvPr id="2" name="Object 1"/>
                      <p:cNvPicPr/>
                      <p:nvPr/>
                    </p:nvPicPr>
                    <p:blipFill>
                      <a:blip r:embed="rId5"/>
                      <a:stretch>
                        <a:fillRect/>
                      </a:stretch>
                    </p:blipFill>
                    <p:spPr>
                      <a:xfrm>
                        <a:off x="182627" y="914400"/>
                        <a:ext cx="8755183" cy="5486400"/>
                      </a:xfrm>
                      <a:prstGeom prst="rect">
                        <a:avLst/>
                      </a:prstGeom>
                    </p:spPr>
                  </p:pic>
                </p:oleObj>
              </mc:Fallback>
            </mc:AlternateContent>
          </a:graphicData>
        </a:graphic>
      </p:graphicFrame>
    </p:spTree>
    <p:extLst>
      <p:ext uri="{BB962C8B-B14F-4D97-AF65-F5344CB8AC3E}">
        <p14:creationId xmlns:p14="http://schemas.microsoft.com/office/powerpoint/2010/main" val="940569591"/>
      </p:ext>
    </p:extLst>
  </p:cSld>
  <p:clrMapOvr>
    <a:masterClrMapping/>
  </p:clrMapOvr>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0" y="914400"/>
            <a:ext cx="9144000" cy="457200"/>
          </a:xfrm>
        </p:spPr>
        <p:txBody>
          <a:bodyPr/>
          <a:lstStyle/>
          <a:p>
            <a:pPr marL="460375" indent="-233363">
              <a:buNone/>
            </a:pPr>
            <a:r>
              <a:rPr lang="en-US" dirty="0"/>
              <a:t>Draw the demand curve using exponential regression.</a:t>
            </a:r>
          </a:p>
        </p:txBody>
      </p:sp>
      <p:sp>
        <p:nvSpPr>
          <p:cNvPr id="3" name="Title 2"/>
          <p:cNvSpPr>
            <a:spLocks noGrp="1"/>
          </p:cNvSpPr>
          <p:nvPr>
            <p:ph type="title"/>
          </p:nvPr>
        </p:nvSpPr>
        <p:spPr/>
        <p:txBody>
          <a:bodyPr/>
          <a:lstStyle/>
          <a:p>
            <a:r>
              <a:rPr lang="en-US" dirty="0"/>
              <a:t>Estimate Demand Curve: Max D(Q) and Max P </a:t>
            </a:r>
          </a:p>
        </p:txBody>
      </p:sp>
      <p:graphicFrame>
        <p:nvGraphicFramePr>
          <p:cNvPr id="6" name="Object 5"/>
          <p:cNvGraphicFramePr>
            <a:graphicFrameLocks noChangeAspect="1"/>
          </p:cNvGraphicFramePr>
          <p:nvPr>
            <p:extLst>
              <p:ext uri="{D42A27DB-BD31-4B8C-83A1-F6EECF244321}">
                <p14:modId xmlns:p14="http://schemas.microsoft.com/office/powerpoint/2010/main" val="340898251"/>
              </p:ext>
            </p:extLst>
          </p:nvPr>
        </p:nvGraphicFramePr>
        <p:xfrm>
          <a:off x="2209800" y="1524000"/>
          <a:ext cx="4579937" cy="2751137"/>
        </p:xfrm>
        <a:graphic>
          <a:graphicData uri="http://schemas.openxmlformats.org/presentationml/2006/ole">
            <mc:AlternateContent xmlns:mc="http://schemas.openxmlformats.org/markup-compatibility/2006">
              <mc:Choice xmlns:v="urn:schemas-microsoft-com:vml" Requires="v">
                <p:oleObj spid="_x0000_s5288" name="Worksheet" r:id="rId4" imgW="4579599" imgH="2750738" progId="Excel.Sheet.12">
                  <p:link updateAutomatic="1"/>
                </p:oleObj>
              </mc:Choice>
              <mc:Fallback>
                <p:oleObj name="Worksheet" r:id="rId4" imgW="4579599" imgH="2750738" progId="Excel.Sheet.12">
                  <p:link updateAutomatic="1"/>
                  <p:pic>
                    <p:nvPicPr>
                      <p:cNvPr id="0" name=""/>
                      <p:cNvPicPr/>
                      <p:nvPr/>
                    </p:nvPicPr>
                    <p:blipFill>
                      <a:blip r:embed="rId5"/>
                      <a:stretch>
                        <a:fillRect/>
                      </a:stretch>
                    </p:blipFill>
                    <p:spPr>
                      <a:xfrm>
                        <a:off x="2209800" y="1524000"/>
                        <a:ext cx="4579937" cy="2751137"/>
                      </a:xfrm>
                      <a:prstGeom prst="rect">
                        <a:avLst/>
                      </a:prstGeom>
                    </p:spPr>
                  </p:pic>
                </p:oleObj>
              </mc:Fallback>
            </mc:AlternateContent>
          </a:graphicData>
        </a:graphic>
      </p:graphicFrame>
      <p:sp>
        <p:nvSpPr>
          <p:cNvPr id="4" name="TextBox 3"/>
          <p:cNvSpPr txBox="1"/>
          <p:nvPr/>
        </p:nvSpPr>
        <p:spPr>
          <a:xfrm>
            <a:off x="18288" y="5943600"/>
            <a:ext cx="3568349" cy="369332"/>
          </a:xfrm>
          <a:prstGeom prst="rect">
            <a:avLst/>
          </a:prstGeom>
          <a:noFill/>
        </p:spPr>
        <p:txBody>
          <a:bodyPr wrap="none" rtlCol="0">
            <a:spAutoFit/>
          </a:bodyPr>
          <a:lstStyle/>
          <a:p>
            <a:r>
              <a:rPr lang="en-US" dirty="0">
                <a:hlinkClick r:id="rId6" action="ppaction://hlinksldjump"/>
              </a:rPr>
              <a:t>Another Example If You Wish</a:t>
            </a:r>
            <a:endParaRPr lang="en-US" dirty="0"/>
          </a:p>
        </p:txBody>
      </p:sp>
    </p:spTree>
    <p:extLst>
      <p:ext uri="{BB962C8B-B14F-4D97-AF65-F5344CB8AC3E}">
        <p14:creationId xmlns:p14="http://schemas.microsoft.com/office/powerpoint/2010/main" val="2806641689"/>
      </p:ext>
    </p:extLst>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p:txBody>
          <a:bodyPr/>
          <a:lstStyle/>
          <a:p>
            <a:r>
              <a:rPr lang="en-US" dirty="0"/>
              <a:t>Problem 2. </a:t>
            </a:r>
          </a:p>
        </p:txBody>
      </p:sp>
      <p:sp>
        <p:nvSpPr>
          <p:cNvPr id="4" name="Content Placeholder 3"/>
          <p:cNvSpPr>
            <a:spLocks noGrp="1"/>
          </p:cNvSpPr>
          <p:nvPr>
            <p:ph idx="1"/>
          </p:nvPr>
        </p:nvSpPr>
        <p:spPr>
          <a:xfrm>
            <a:off x="0" y="850392"/>
            <a:ext cx="9144002" cy="5638800"/>
          </a:xfrm>
        </p:spPr>
        <p:txBody>
          <a:bodyPr/>
          <a:lstStyle/>
          <a:p>
            <a:pPr marL="0" indent="0">
              <a:buNone/>
            </a:pPr>
            <a:r>
              <a:rPr lang="en-US" sz="2000" dirty="0"/>
              <a:t>1. At around what quantity of sales is the revenue maximized?</a:t>
            </a:r>
          </a:p>
          <a:p>
            <a:pPr marL="0" indent="0">
              <a:buNone/>
            </a:pPr>
            <a:r>
              <a:rPr lang="en-US" sz="2000" dirty="0"/>
              <a:t>2. At around what volume of sales is total profit maximized?</a:t>
            </a:r>
          </a:p>
          <a:p>
            <a:pPr marL="0" indent="0">
              <a:buNone/>
            </a:pPr>
            <a:r>
              <a:rPr lang="en-US" sz="2000" dirty="0"/>
              <a:t>3. At around what quantity of sales do you have the first break-even point (from loss to profit)?</a:t>
            </a:r>
          </a:p>
          <a:p>
            <a:pPr marL="0" indent="0">
              <a:buNone/>
            </a:pPr>
            <a:r>
              <a:rPr lang="en-US" sz="2000" dirty="0"/>
              <a:t>3. At around what quantity of sales do you have the second break-even point (from loss to profit)?</a:t>
            </a:r>
          </a:p>
          <a:p>
            <a:pPr marL="0" indent="0">
              <a:buNone/>
            </a:pPr>
            <a:r>
              <a:rPr lang="en-US" sz="2000" dirty="0"/>
              <a:t> </a:t>
            </a:r>
          </a:p>
          <a:p>
            <a:pPr marL="173038" indent="-173038">
              <a:buNone/>
            </a:pPr>
            <a:endParaRPr lang="en-US" sz="1900" dirty="0"/>
          </a:p>
        </p:txBody>
      </p:sp>
    </p:spTree>
    <p:extLst>
      <p:ext uri="{BB962C8B-B14F-4D97-AF65-F5344CB8AC3E}">
        <p14:creationId xmlns:p14="http://schemas.microsoft.com/office/powerpoint/2010/main" val="3396409390"/>
      </p:ext>
    </p:extLst>
  </p:cSld>
  <p:clrMapOvr>
    <a:masterClrMapping/>
  </p:clrMapOvr>
  <p:transition/>
</p:sld>
</file>

<file path=ppt/theme/theme1.xml><?xml version="1.0" encoding="utf-8"?>
<a:theme xmlns:a="http://schemas.openxmlformats.org/drawingml/2006/main" name="Lean Thinking Final.ppt">
  <a:themeElements>
    <a:clrScheme name="Custom 14">
      <a:dk1>
        <a:srgbClr val="000000"/>
      </a:dk1>
      <a:lt1>
        <a:sysClr val="window" lastClr="FFFFFF"/>
      </a:lt1>
      <a:dk2>
        <a:srgbClr val="5E5E5E"/>
      </a:dk2>
      <a:lt2>
        <a:srgbClr val="DDDDDD"/>
      </a:lt2>
      <a:accent1>
        <a:srgbClr val="418AB3"/>
      </a:accent1>
      <a:accent2>
        <a:srgbClr val="A6B727"/>
      </a:accent2>
      <a:accent3>
        <a:srgbClr val="F69200"/>
      </a:accent3>
      <a:accent4>
        <a:srgbClr val="838383"/>
      </a:accent4>
      <a:accent5>
        <a:srgbClr val="FEC306"/>
      </a:accent5>
      <a:accent6>
        <a:srgbClr val="DF5327"/>
      </a:accent6>
      <a:hlink>
        <a:srgbClr val="C00000"/>
      </a:hlink>
      <a:folHlink>
        <a:srgbClr val="7030A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1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2_Lean Thinking Final">
  <a:themeElements>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fontScheme name="Level">
      <a:majorFont>
        <a:latin typeface="Garamond"/>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1800" b="0" i="0" u="none" strike="noStrike" cap="none" normalizeH="0" baseline="0">
            <a:ln>
              <a:noFill/>
            </a:ln>
            <a:solidFill>
              <a:schemeClr val="tx1"/>
            </a:solidFill>
            <a:effectLst/>
            <a:latin typeface="Verdana" pitchFamily="-112" charset="0"/>
          </a:defRPr>
        </a:defPPr>
      </a:lstStyle>
    </a:lnDef>
  </a:objectDefaults>
  <a:extraClrSchemeLst>
    <a:extraClrScheme>
      <a:clrScheme name="Level 1">
        <a:dk1>
          <a:srgbClr val="006699"/>
        </a:dk1>
        <a:lt1>
          <a:srgbClr val="FFFFFF"/>
        </a:lt1>
        <a:dk2>
          <a:srgbClr val="000000"/>
        </a:dk2>
        <a:lt2>
          <a:srgbClr val="99FF99"/>
        </a:lt2>
        <a:accent1>
          <a:srgbClr val="00CC99"/>
        </a:accent1>
        <a:accent2>
          <a:srgbClr val="009999"/>
        </a:accent2>
        <a:accent3>
          <a:srgbClr val="AAAAAA"/>
        </a:accent3>
        <a:accent4>
          <a:srgbClr val="DADADA"/>
        </a:accent4>
        <a:accent5>
          <a:srgbClr val="AAE2CA"/>
        </a:accent5>
        <a:accent6>
          <a:srgbClr val="008A8A"/>
        </a:accent6>
        <a:hlink>
          <a:srgbClr val="0066FF"/>
        </a:hlink>
        <a:folHlink>
          <a:srgbClr val="989CBA"/>
        </a:folHlink>
      </a:clrScheme>
      <a:clrMap bg1="dk2" tx1="lt1" bg2="dk1" tx2="lt2" accent1="accent1" accent2="accent2" accent3="accent3" accent4="accent4" accent5="accent5" accent6="accent6" hlink="hlink" folHlink="folHlink"/>
    </a:extraClrScheme>
    <a:extraClrScheme>
      <a:clrScheme name="Level 2">
        <a:dk1>
          <a:srgbClr val="808000"/>
        </a:dk1>
        <a:lt1>
          <a:srgbClr val="FFFFFF"/>
        </a:lt1>
        <a:dk2>
          <a:srgbClr val="5C271E"/>
        </a:dk2>
        <a:lt2>
          <a:srgbClr val="FFDD89"/>
        </a:lt2>
        <a:accent1>
          <a:srgbClr val="CC6600"/>
        </a:accent1>
        <a:accent2>
          <a:srgbClr val="CC9900"/>
        </a:accent2>
        <a:accent3>
          <a:srgbClr val="B5ACAB"/>
        </a:accent3>
        <a:accent4>
          <a:srgbClr val="DADADA"/>
        </a:accent4>
        <a:accent5>
          <a:srgbClr val="E2B8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3">
        <a:dk1>
          <a:srgbClr val="763B00"/>
        </a:dk1>
        <a:lt1>
          <a:srgbClr val="FFFFFF"/>
        </a:lt1>
        <a:dk2>
          <a:srgbClr val="330000"/>
        </a:dk2>
        <a:lt2>
          <a:srgbClr val="CC9900"/>
        </a:lt2>
        <a:accent1>
          <a:srgbClr val="FFCC00"/>
        </a:accent1>
        <a:accent2>
          <a:srgbClr val="CC3300"/>
        </a:accent2>
        <a:accent3>
          <a:srgbClr val="ADAAAA"/>
        </a:accent3>
        <a:accent4>
          <a:srgbClr val="DADADA"/>
        </a:accent4>
        <a:accent5>
          <a:srgbClr val="FFE2AA"/>
        </a:accent5>
        <a:accent6>
          <a:srgbClr val="B92D00"/>
        </a:accent6>
        <a:hlink>
          <a:srgbClr val="666699"/>
        </a:hlink>
        <a:folHlink>
          <a:srgbClr val="999966"/>
        </a:folHlink>
      </a:clrScheme>
      <a:clrMap bg1="dk2" tx1="lt1" bg2="dk1" tx2="lt2" accent1="accent1" accent2="accent2" accent3="accent3" accent4="accent4" accent5="accent5" accent6="accent6" hlink="hlink" folHlink="folHlink"/>
    </a:extraClrScheme>
    <a:extraClrScheme>
      <a:clrScheme name="Level 4">
        <a:dk1>
          <a:srgbClr val="6D3696"/>
        </a:dk1>
        <a:lt1>
          <a:srgbClr val="FFFFFF"/>
        </a:lt1>
        <a:dk2>
          <a:srgbClr val="51255D"/>
        </a:dk2>
        <a:lt2>
          <a:srgbClr val="FFFFCC"/>
        </a:lt2>
        <a:accent1>
          <a:srgbClr val="666699"/>
        </a:accent1>
        <a:accent2>
          <a:srgbClr val="800080"/>
        </a:accent2>
        <a:accent3>
          <a:srgbClr val="B3ACB6"/>
        </a:accent3>
        <a:accent4>
          <a:srgbClr val="DADADA"/>
        </a:accent4>
        <a:accent5>
          <a:srgbClr val="B8B8CA"/>
        </a:accent5>
        <a:accent6>
          <a:srgbClr val="730073"/>
        </a:accent6>
        <a:hlink>
          <a:srgbClr val="CCCC00"/>
        </a:hlink>
        <a:folHlink>
          <a:srgbClr val="A3A274"/>
        </a:folHlink>
      </a:clrScheme>
      <a:clrMap bg1="dk2" tx1="lt1" bg2="dk1" tx2="lt2" accent1="accent1" accent2="accent2" accent3="accent3" accent4="accent4" accent5="accent5" accent6="accent6" hlink="hlink" folHlink="folHlink"/>
    </a:extraClrScheme>
    <a:extraClrScheme>
      <a:clrScheme name="Level 5">
        <a:dk1>
          <a:srgbClr val="CC6600"/>
        </a:dk1>
        <a:lt1>
          <a:srgbClr val="FFFFFF"/>
        </a:lt1>
        <a:dk2>
          <a:srgbClr val="4A553B"/>
        </a:dk2>
        <a:lt2>
          <a:srgbClr val="FFBF1F"/>
        </a:lt2>
        <a:accent1>
          <a:srgbClr val="FFCC00"/>
        </a:accent1>
        <a:accent2>
          <a:srgbClr val="CC9900"/>
        </a:accent2>
        <a:accent3>
          <a:srgbClr val="B1B4AF"/>
        </a:accent3>
        <a:accent4>
          <a:srgbClr val="DADADA"/>
        </a:accent4>
        <a:accent5>
          <a:srgbClr val="FFE2AA"/>
        </a:accent5>
        <a:accent6>
          <a:srgbClr val="B98A00"/>
        </a:accent6>
        <a:hlink>
          <a:srgbClr val="669900"/>
        </a:hlink>
        <a:folHlink>
          <a:srgbClr val="A3A274"/>
        </a:folHlink>
      </a:clrScheme>
      <a:clrMap bg1="dk2" tx1="lt1" bg2="dk1" tx2="lt2" accent1="accent1" accent2="accent2" accent3="accent3" accent4="accent4" accent5="accent5" accent6="accent6" hlink="hlink" folHlink="folHlink"/>
    </a:extraClrScheme>
    <a:extraClrScheme>
      <a:clrScheme name="Level 6">
        <a:dk1>
          <a:srgbClr val="000000"/>
        </a:dk1>
        <a:lt1>
          <a:srgbClr val="FFFFFF"/>
        </a:lt1>
        <a:dk2>
          <a:srgbClr val="666699"/>
        </a:dk2>
        <a:lt2>
          <a:srgbClr val="FFCC00"/>
        </a:lt2>
        <a:accent1>
          <a:srgbClr val="FF9900"/>
        </a:accent1>
        <a:accent2>
          <a:srgbClr val="FF0000"/>
        </a:accent2>
        <a:accent3>
          <a:srgbClr val="FFFFFF"/>
        </a:accent3>
        <a:accent4>
          <a:srgbClr val="000000"/>
        </a:accent4>
        <a:accent5>
          <a:srgbClr val="FFCAAA"/>
        </a:accent5>
        <a:accent6>
          <a:srgbClr val="E70000"/>
        </a:accent6>
        <a:hlink>
          <a:srgbClr val="666699"/>
        </a:hlink>
        <a:folHlink>
          <a:srgbClr val="999966"/>
        </a:folHlink>
      </a:clrScheme>
      <a:clrMap bg1="lt1" tx1="dk1" bg2="lt2" tx2="dk2" accent1="accent1" accent2="accent2" accent3="accent3" accent4="accent4" accent5="accent5" accent6="accent6" hlink="hlink" folHlink="folHlink"/>
    </a:extraClrScheme>
    <a:extraClrScheme>
      <a:clrScheme name="Level 7">
        <a:dk1>
          <a:srgbClr val="000000"/>
        </a:dk1>
        <a:lt1>
          <a:srgbClr val="FFFFFF"/>
        </a:lt1>
        <a:dk2>
          <a:srgbClr val="CC3300"/>
        </a:dk2>
        <a:lt2>
          <a:srgbClr val="663300"/>
        </a:lt2>
        <a:accent1>
          <a:srgbClr val="FFCC00"/>
        </a:accent1>
        <a:accent2>
          <a:srgbClr val="CC6600"/>
        </a:accent2>
        <a:accent3>
          <a:srgbClr val="FFFFFF"/>
        </a:accent3>
        <a:accent4>
          <a:srgbClr val="000000"/>
        </a:accent4>
        <a:accent5>
          <a:srgbClr val="FFE2AA"/>
        </a:accent5>
        <a:accent6>
          <a:srgbClr val="B95C00"/>
        </a:accent6>
        <a:hlink>
          <a:srgbClr val="CC9900"/>
        </a:hlink>
        <a:folHlink>
          <a:srgbClr val="996633"/>
        </a:folHlink>
      </a:clrScheme>
      <a:clrMap bg1="lt1" tx1="dk1" bg2="lt2" tx2="dk2" accent1="accent1" accent2="accent2" accent3="accent3" accent4="accent4" accent5="accent5" accent6="accent6" hlink="hlink" folHlink="folHlink"/>
    </a:extraClrScheme>
    <a:extraClrScheme>
      <a:clrScheme name="Level 8">
        <a:dk1>
          <a:srgbClr val="000000"/>
        </a:dk1>
        <a:lt1>
          <a:srgbClr val="FFFFFF"/>
        </a:lt1>
        <a:dk2>
          <a:srgbClr val="999900"/>
        </a:dk2>
        <a:lt2>
          <a:srgbClr val="666600"/>
        </a:lt2>
        <a:accent1>
          <a:srgbClr val="99CC00"/>
        </a:accent1>
        <a:accent2>
          <a:srgbClr val="CCCC66"/>
        </a:accent2>
        <a:accent3>
          <a:srgbClr val="FFFFFF"/>
        </a:accent3>
        <a:accent4>
          <a:srgbClr val="000000"/>
        </a:accent4>
        <a:accent5>
          <a:srgbClr val="CAE2AA"/>
        </a:accent5>
        <a:accent6>
          <a:srgbClr val="B9B95C"/>
        </a:accent6>
        <a:hlink>
          <a:srgbClr val="FFCC00"/>
        </a:hlink>
        <a:folHlink>
          <a:srgbClr val="CC9900"/>
        </a:folHlink>
      </a:clrScheme>
      <a:clrMap bg1="lt1" tx1="dk1" bg2="lt2" tx2="dk2" accent1="accent1" accent2="accent2" accent3="accent3" accent4="accent4" accent5="accent5" accent6="accent6" hlink="hlink" folHlink="folHlink"/>
    </a:extraClrScheme>
  </a:extraClrSchemeLst>
</a:theme>
</file>

<file path=ppt/theme/theme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Lean Thinking Final.ppt</Template>
  <TotalTime>34966</TotalTime>
  <Words>3920</Words>
  <Application>Microsoft Office PowerPoint</Application>
  <PresentationFormat>On-screen Show (4:3)</PresentationFormat>
  <Paragraphs>422</Paragraphs>
  <Slides>57</Slides>
  <Notes>34</Notes>
  <HiddenSlides>0</HiddenSlides>
  <MMClips>4</MMClips>
  <ScaleCrop>false</ScaleCrop>
  <HeadingPairs>
    <vt:vector size="10" baseType="variant">
      <vt:variant>
        <vt:lpstr>Fonts Used</vt:lpstr>
      </vt:variant>
      <vt:variant>
        <vt:i4>7</vt:i4>
      </vt:variant>
      <vt:variant>
        <vt:lpstr>Theme</vt:lpstr>
      </vt:variant>
      <vt:variant>
        <vt:i4>4</vt:i4>
      </vt:variant>
      <vt:variant>
        <vt:lpstr>Links</vt:lpstr>
      </vt:variant>
      <vt:variant>
        <vt:i4>11</vt:i4>
      </vt:variant>
      <vt:variant>
        <vt:lpstr>Embedded OLE Servers</vt:lpstr>
      </vt:variant>
      <vt:variant>
        <vt:i4>1</vt:i4>
      </vt:variant>
      <vt:variant>
        <vt:lpstr>Slide Titles</vt:lpstr>
      </vt:variant>
      <vt:variant>
        <vt:i4>57</vt:i4>
      </vt:variant>
    </vt:vector>
  </HeadingPairs>
  <TitlesOfParts>
    <vt:vector size="80" baseType="lpstr">
      <vt:lpstr>Book Antiqua</vt:lpstr>
      <vt:lpstr>Calibri</vt:lpstr>
      <vt:lpstr>Garamond</vt:lpstr>
      <vt:lpstr>Impact</vt:lpstr>
      <vt:lpstr>MS Reference Sans Serif</vt:lpstr>
      <vt:lpstr>Verdana</vt:lpstr>
      <vt:lpstr>Wingdings</vt:lpstr>
      <vt:lpstr>Lean Thinking Final.ppt</vt:lpstr>
      <vt:lpstr>1_Lean Thinking Final</vt:lpstr>
      <vt:lpstr>Lean Thinking Final</vt:lpstr>
      <vt:lpstr>2_Lean Thinking Final</vt:lpstr>
      <vt:lpstr>file:///\\webdrive\aa2035\public_html\CourseBase\Games\GameSource1.xlsx!LinearDemand!R4C4:R5C4</vt:lpstr>
      <vt:lpstr>file:///\\webdrive\aa2035\public_html\CourseBase\Games\GameSource1.xlsx!LinearDemand!R3C4:R5C5</vt:lpstr>
      <vt:lpstr>file:///\\webdrive\aa2035\public_html\CourseBase\Games\GameSource1.xlsx!LinearDemand!%5bGameSource1.xlsx%5dLinearDemand%20Chart%205</vt:lpstr>
      <vt:lpstr>file:///\\webdrive\aa2035\public_html\CourseBase\Games\GameSource1.xlsx!LinearDemand!R3C3:R6C5</vt:lpstr>
      <vt:lpstr>file:///\\webdrive\aa2035\public_html\CourseBase\Games\GameSource1.xlsx!DemandCurves!%5bGameSource1.xlsx%5dDemandCurves%20Chart%201</vt:lpstr>
      <vt:lpstr>file:///\\webdrive\aa2035\public_html\CourseBase\Games\GameSource1.xlsx!DemandCurves!%5bGameSource1.xlsx%5dDemandCurves%20Chart%206</vt:lpstr>
      <vt:lpstr>file:///\\webdrive\aa2035\public_html\CourseBase\Games\GameSource1.xlsx!DemandCurves!%5bGameSource1.xlsx%5dDemandCurves%20Chart%206</vt:lpstr>
      <vt:lpstr>file:///\\webdrive\aa2035\public_html\CourseBase\Games\GameSource1.xlsx!DDLinearToUniform!%5bGameSource1.xlsx%5dDDLinearToUniform%20Chart%203</vt:lpstr>
      <vt:lpstr>file:///\\webdrive\aa2035\public_html\CourseBase\Games\GameSource1.xlsx!LinDemToUniDist!R1C1:R2C4</vt:lpstr>
      <vt:lpstr>file:///\\webdrive\aa2035\public_html\CourseBase\Games\GameSource1.xlsx!LinDemToUniDist!%5bGameSource1.xlsx%5dLinDemToUniDist%20Chart%201</vt:lpstr>
      <vt:lpstr>file:///\\webdrive\aa2035\public_html\CourseBase\Games\GameSource1.xlsx!LinDemToUniDist!%5bGameSource1.xlsx%5dLinDemToUniDist%20Chart%202</vt:lpstr>
      <vt:lpstr>Worksheet</vt:lpstr>
      <vt:lpstr>PowerPoint Presentation</vt:lpstr>
      <vt:lpstr>Reviewing Some Basic Statistics, Economics, and Finance Concepts in an Operations Management Course Problem 1 Problem 2 </vt:lpstr>
      <vt:lpstr>Problem 1. </vt:lpstr>
      <vt:lpstr>Recorded Lecture – From ECON to STAT</vt:lpstr>
      <vt:lpstr>Problem 1. Estimate Demand Curve: Max D(Q) and Max P </vt:lpstr>
      <vt:lpstr>Problem 1. Estimate Fixed and Variable Costs</vt:lpstr>
      <vt:lpstr>General R2 Values</vt:lpstr>
      <vt:lpstr>Estimate Demand Curve: Max D(Q) and Max P </vt:lpstr>
      <vt:lpstr>Problem 2. </vt:lpstr>
      <vt:lpstr>Problem 2 </vt:lpstr>
      <vt:lpstr>Problem 2</vt:lpstr>
      <vt:lpstr>Problem 2 </vt:lpstr>
      <vt:lpstr>Problem 2 </vt:lpstr>
      <vt:lpstr>Problem 2 </vt:lpstr>
      <vt:lpstr>Problem 2 </vt:lpstr>
      <vt:lpstr>The Other BEP</vt:lpstr>
      <vt:lpstr>Problem 2- One Additional Part</vt:lpstr>
      <vt:lpstr>Problem 3. </vt:lpstr>
      <vt:lpstr>Problem 3. Lecture</vt:lpstr>
      <vt:lpstr>Problem 3. </vt:lpstr>
      <vt:lpstr>Problem 3.</vt:lpstr>
      <vt:lpstr>Problem 3.</vt:lpstr>
      <vt:lpstr>Problem 3.</vt:lpstr>
      <vt:lpstr>Problem 3.</vt:lpstr>
      <vt:lpstr>Problem 3. </vt:lpstr>
      <vt:lpstr>Problem 3. </vt:lpstr>
      <vt:lpstr>Problem 4.</vt:lpstr>
      <vt:lpstr>Problem 4. Lecture</vt:lpstr>
      <vt:lpstr>Problem 4.</vt:lpstr>
      <vt:lpstr>Problem 4.</vt:lpstr>
      <vt:lpstr>Problem 4.</vt:lpstr>
      <vt:lpstr>Problem 4.</vt:lpstr>
      <vt:lpstr>Problem 4.</vt:lpstr>
      <vt:lpstr>Problem 4.</vt:lpstr>
      <vt:lpstr>Problem 1b. Lecture on the Next Problem. </vt:lpstr>
      <vt:lpstr>Problem 1b (Practice for Problem 1)</vt:lpstr>
      <vt:lpstr>Problem 1b</vt:lpstr>
      <vt:lpstr>Problem 1b</vt:lpstr>
      <vt:lpstr>Problem 1c&amp;2b (Practice for Problems 1 &amp;2)</vt:lpstr>
      <vt:lpstr>Problem 1c&amp;2b</vt:lpstr>
      <vt:lpstr>Problem 1c&amp;2b</vt:lpstr>
      <vt:lpstr>Problem 1c&amp;2b</vt:lpstr>
      <vt:lpstr>Practice - Problem 2c </vt:lpstr>
      <vt:lpstr>Practice - Problem 2c </vt:lpstr>
      <vt:lpstr>Practice - Problem 2c </vt:lpstr>
      <vt:lpstr>Problem 3b.</vt:lpstr>
      <vt:lpstr>Problem 3b.</vt:lpstr>
      <vt:lpstr>Problem 3b.</vt:lpstr>
      <vt:lpstr>Problem 3c </vt:lpstr>
      <vt:lpstr>Problem 3c</vt:lpstr>
      <vt:lpstr>Problem 3c </vt:lpstr>
      <vt:lpstr>Problem 3c</vt:lpstr>
      <vt:lpstr>Problem 4b</vt:lpstr>
      <vt:lpstr>Problem 4b</vt:lpstr>
      <vt:lpstr>Problem 4b</vt:lpstr>
      <vt:lpstr>Problem 4b</vt:lpstr>
      <vt:lpstr>Problem 2</vt:lpstr>
    </vt:vector>
  </TitlesOfParts>
  <Company>CSU, Northridge</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Lean Thinking</dc:title>
  <dc:creator>aa2035</dc:creator>
  <cp:lastModifiedBy>Asef-Vaziri , Ardavan</cp:lastModifiedBy>
  <cp:revision>703</cp:revision>
  <dcterms:created xsi:type="dcterms:W3CDTF">2008-11-22T01:06:20Z</dcterms:created>
  <dcterms:modified xsi:type="dcterms:W3CDTF">2021-02-11T14:25:43Z</dcterms:modified>
</cp:coreProperties>
</file>