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8" r:id="rId2"/>
    <p:sldId id="428" r:id="rId3"/>
    <p:sldId id="331" r:id="rId4"/>
    <p:sldId id="333" r:id="rId5"/>
    <p:sldId id="334" r:id="rId6"/>
    <p:sldId id="335" r:id="rId7"/>
    <p:sldId id="338" r:id="rId8"/>
    <p:sldId id="341" r:id="rId9"/>
    <p:sldId id="342" r:id="rId10"/>
    <p:sldId id="344" r:id="rId11"/>
    <p:sldId id="345" r:id="rId12"/>
    <p:sldId id="346" r:id="rId13"/>
    <p:sldId id="347" r:id="rId14"/>
    <p:sldId id="348" r:id="rId15"/>
    <p:sldId id="349" r:id="rId16"/>
    <p:sldId id="355" r:id="rId17"/>
    <p:sldId id="350" r:id="rId18"/>
    <p:sldId id="382" r:id="rId19"/>
    <p:sldId id="383" r:id="rId20"/>
    <p:sldId id="385" r:id="rId21"/>
    <p:sldId id="386" r:id="rId22"/>
    <p:sldId id="387" r:id="rId23"/>
    <p:sldId id="388" r:id="rId24"/>
    <p:sldId id="389" r:id="rId25"/>
    <p:sldId id="390" r:id="rId26"/>
    <p:sldId id="427" r:id="rId27"/>
    <p:sldId id="425" r:id="rId28"/>
    <p:sldId id="426" r:id="rId29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5618" autoAdjust="0"/>
  </p:normalViewPr>
  <p:slideViewPr>
    <p:cSldViewPr>
      <p:cViewPr varScale="1">
        <p:scale>
          <a:sx n="105" d="100"/>
          <a:sy n="105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30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06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8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0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10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97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19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011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9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816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08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4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3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18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68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9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9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9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8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564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1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96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>
                <a:solidFill>
                  <a:schemeClr val="bg1"/>
                </a:solidFill>
              </a:rPr>
              <a:t> Smoothing 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  <a:br>
              <a:rPr lang="en-US"/>
            </a:br>
            <a:r>
              <a:rPr lang="en-US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>
                <a:solidFill>
                  <a:schemeClr val="bg1"/>
                </a:solidFill>
              </a:rPr>
              <a:t>Ardavan</a:t>
            </a: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 err="1">
                <a:solidFill>
                  <a:schemeClr val="bg1"/>
                </a:solidFill>
              </a:rPr>
              <a:t>Asef-Vaziri</a:t>
            </a:r>
            <a:r>
              <a:rPr lang="en-US" sz="1200" b="1" i="1" dirty="0">
                <a:solidFill>
                  <a:schemeClr val="bg1"/>
                </a:solidFill>
              </a:rPr>
              <a:t>    6/4/2009</a:t>
            </a: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>
                <a:solidFill>
                  <a:schemeClr val="bg1"/>
                </a:solidFill>
              </a:rPr>
              <a:t>Forecasting-2</a:t>
            </a:r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.xlsx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3.emf"/><Relationship Id="rId12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Excel_Worksheet2.xlsx"/><Relationship Id="rId11" Type="http://schemas.openxmlformats.org/officeDocument/2006/relationships/package" Target="../embeddings/Microsoft_Excel_Worksheet4.xlsx"/><Relationship Id="rId5" Type="http://schemas.openxmlformats.org/officeDocument/2006/relationships/image" Target="../media/image12.emf"/><Relationship Id="rId10" Type="http://schemas.openxmlformats.org/officeDocument/2006/relationships/image" Target="../media/image11.emf"/><Relationship Id="rId4" Type="http://schemas.openxmlformats.org/officeDocument/2006/relationships/package" Target="../embeddings/Microsoft_Excel_Worksheet1.xlsx"/><Relationship Id="rId9" Type="http://schemas.openxmlformats.org/officeDocument/2006/relationships/package" Target="../embeddings/Microsoft_Excel_Worksheet3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1nCIgYSuw4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-50832" y="10195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Forecasting -2</a:t>
            </a:r>
          </a:p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Based on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Stevenson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Operations Management: Jacobs and Chase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mpact" pitchFamily="34" charset="0"/>
              </a:rPr>
              <a:t>Supply Chain Management: Chopra and </a:t>
            </a:r>
            <a:r>
              <a:rPr lang="en-US" sz="2000" dirty="0" err="1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33081" y="5534561"/>
            <a:ext cx="80617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The </a:t>
            </a:r>
            <a:r>
              <a:rPr lang="en-US" sz="4000" dirty="0" err="1">
                <a:solidFill>
                  <a:schemeClr val="bg1"/>
                </a:solidFill>
              </a:rPr>
              <a:t>lecurte</a:t>
            </a:r>
            <a:r>
              <a:rPr lang="en-US" sz="4000" dirty="0">
                <a:solidFill>
                  <a:schemeClr val="bg1"/>
                </a:solidFill>
              </a:rPr>
              <a:t> on YouTube https://youtu.be/A1nCIgYSuw4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Two important questions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How to choose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 </a:t>
            </a:r>
            <a:r>
              <a:rPr kumimoji="0" lang="en-US" sz="2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ahoma" pitchFamily="34" charset="0"/>
              </a:rPr>
              <a:t>?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Large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 or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Small </a:t>
            </a:r>
            <a:r>
              <a:rPr lang="en-US" sz="26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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>
                <a:solidFill>
                  <a:srgbClr val="000000"/>
                </a:solidFill>
                <a:latin typeface="Tahoma" pitchFamily="34" charset="0"/>
              </a:rPr>
              <a:t>When does it work?</a:t>
            </a:r>
          </a:p>
          <a:p>
            <a:pPr marL="742950" lvl="1" indent="-285750">
              <a:lnSpc>
                <a:spcPct val="115000"/>
              </a:lnSpc>
              <a:spcBef>
                <a:spcPct val="20000"/>
              </a:spcBef>
              <a:buSzPct val="55000"/>
              <a:buFont typeface="Wingdings" pitchFamily="2" charset="2"/>
              <a:buChar char="n"/>
            </a:pPr>
            <a:r>
              <a:rPr lang="en-US" sz="2200" dirty="0">
                <a:solidFill>
                  <a:srgbClr val="000000"/>
                </a:solidFill>
                <a:latin typeface="Tahoma" pitchFamily="34" charset="0"/>
              </a:rPr>
              <a:t>When does it not?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What is better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exponential smoothing</a:t>
            </a:r>
          </a:p>
          <a:p>
            <a:pPr marL="285750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	OR 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Same Example: </a:t>
            </a:r>
            <a:r>
              <a:rPr lang="en-US" b="1" dirty="0"/>
              <a:t>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b="1" dirty="0"/>
              <a:t> </a:t>
            </a:r>
            <a:r>
              <a:rPr lang="en-US" dirty="0"/>
              <a:t>= 0.4</a:t>
            </a:r>
          </a:p>
        </p:txBody>
      </p:sp>
      <p:graphicFrame>
        <p:nvGraphicFramePr>
          <p:cNvPr id="4" name="Group 45"/>
          <p:cNvGraphicFramePr>
            <a:graphicFrameLocks noGrp="1"/>
          </p:cNvGraphicFramePr>
          <p:nvPr>
            <p:ph idx="1"/>
          </p:nvPr>
        </p:nvGraphicFramePr>
        <p:xfrm>
          <a:off x="628596" y="1527207"/>
          <a:ext cx="7958138" cy="4530729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333826" name="Object 2"/>
          <p:cNvGraphicFramePr>
            <a:graphicFrameLocks noChangeAspect="1"/>
          </p:cNvGraphicFramePr>
          <p:nvPr/>
        </p:nvGraphicFramePr>
        <p:xfrm>
          <a:off x="1676400" y="1498639"/>
          <a:ext cx="6096000" cy="481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7" name="Chart" r:id="rId4" imgW="4619630" imgH="3495690" progId="Excel.Sheet.8">
                  <p:embed/>
                </p:oleObj>
              </mc:Choice>
              <mc:Fallback>
                <p:oleObj name="Chart" r:id="rId4" imgW="4619630" imgH="3495690" progId="Excel.Shee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98639"/>
                        <a:ext cx="6096000" cy="481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57298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As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becomes larger, the predicted values exhibit more variation, because they are more responsive to the demand in the previous period.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A large 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seems to track the series better.</a:t>
            </a:r>
          </a:p>
          <a:p>
            <a:pPr marL="742950" marR="0" lvl="1" indent="-28575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Value of stability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This parallels our observation regarding MA:  there is a trade-off between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responsiveness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smoothing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out demand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fluctuations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4" name="Group 228"/>
          <p:cNvGraphicFramePr>
            <a:graphicFrameLocks/>
          </p:cNvGraphicFramePr>
          <p:nvPr/>
        </p:nvGraphicFramePr>
        <p:xfrm>
          <a:off x="555570" y="1509753"/>
          <a:ext cx="7800975" cy="4242436"/>
        </p:xfrm>
        <a:graphic>
          <a:graphicData uri="http://schemas.openxmlformats.org/drawingml/2006/table">
            <a:tbl>
              <a:tblPr/>
              <a:tblGrid>
                <a:gridCol w="915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5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2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Week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Demand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0.1 alpha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Forecast for 0.4  alpha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205.00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16.00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200.40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24.60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195.60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29.40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202.86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82.14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207.36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77.64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211.07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93.93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238.42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66.58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190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220.47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30.47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265.05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75.05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46.73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51.38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val 230"/>
          <p:cNvSpPr>
            <a:spLocks noChangeArrowheads="1"/>
          </p:cNvSpPr>
          <p:nvPr/>
        </p:nvSpPr>
        <p:spPr bwMode="auto">
          <a:xfrm>
            <a:off x="4546545" y="5243553"/>
            <a:ext cx="914400" cy="533400"/>
          </a:xfrm>
          <a:prstGeom prst="ellipse">
            <a:avLst/>
          </a:prstGeom>
          <a:noFill/>
          <a:ln w="38100">
            <a:solidFill>
              <a:srgbClr val="147627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231"/>
          <p:cNvSpPr txBox="1">
            <a:spLocks noChangeArrowheads="1"/>
          </p:cNvSpPr>
          <p:nvPr/>
        </p:nvSpPr>
        <p:spPr bwMode="auto">
          <a:xfrm>
            <a:off x="3832170" y="5929353"/>
            <a:ext cx="52501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47627"/>
                </a:solidFill>
              </a:rPr>
              <a:t>Choose the forecast with lower MAD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7" name="Line 233"/>
          <p:cNvSpPr>
            <a:spLocks noChangeShapeType="1"/>
          </p:cNvSpPr>
          <p:nvPr/>
        </p:nvSpPr>
        <p:spPr bwMode="auto">
          <a:xfrm flipH="1" flipV="1">
            <a:off x="5356170" y="5624553"/>
            <a:ext cx="533400" cy="381000"/>
          </a:xfrm>
          <a:prstGeom prst="line">
            <a:avLst/>
          </a:prstGeom>
          <a:noFill/>
          <a:ln w="38100">
            <a:solidFill>
              <a:srgbClr val="147627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dirty="0">
                <a:sym typeface="Mathematica1" pitchFamily="2" charset="2"/>
              </a:rPr>
              <a:t> to choose?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42078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In general want to calculate MAD for many different values of 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+mn-ea"/>
                <a:cs typeface="Tahoma" pitchFamily="34" charset="0"/>
              </a:rPr>
              <a:t>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 and choose the one with the lowest MAD.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Same idea to determine if Exponential Smoothing or Moving </a:t>
            </a:r>
            <a:r>
              <a:rPr lang="en-US" sz="2800" kern="0" dirty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Mathematica1" pitchFamily="2" charset="2"/>
              </a:rPr>
              <a:t>Average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is preferred.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  <a:sym typeface="Mathematica1" pitchFamily="2" charset="2"/>
              </a:rPr>
              <a:t>Note that one advantage of exponential smoothing requires less data storage to implement.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Pieces of Data are Taken into  Account in  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2095" y="1484784"/>
            <a:ext cx="8194734" cy="4868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+ (1 –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 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F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=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–1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–2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+(1–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 A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+ (1 –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)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cs typeface="Tahoma" pitchFamily="34" charset="0"/>
              </a:rPr>
              <a:t> </a:t>
            </a:r>
            <a:r>
              <a:rPr lang="en-US" kern="0" baseline="30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3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F</a:t>
            </a:r>
            <a:r>
              <a:rPr lang="en-US" i="1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t</a:t>
            </a:r>
            <a:r>
              <a:rPr lang="en-US" kern="0" baseline="-2500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–3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   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=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–1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2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–3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3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–4 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		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4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5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–6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+(1–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)</a:t>
            </a:r>
            <a:r>
              <a:rPr kumimoji="0" lang="en-US" b="0" i="0" u="none" strike="noStrike" kern="0" cap="none" spc="0" normalizeH="0" baseline="30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6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aA</a:t>
            </a:r>
            <a:r>
              <a:rPr kumimoji="0" lang="en-US" b="0" i="1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t</a:t>
            </a:r>
            <a:r>
              <a:rPr kumimoji="0" lang="en-US" b="0" i="0" u="none" strike="noStrike" kern="0" cap="none" spc="0" normalizeH="0" baseline="-2500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–7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+…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rPr>
              <a:t>A large number of data are taken into account– All data are taken into account in 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What is better?   Exponential Smoothing  or Moving Average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7578" y="1436727"/>
            <a:ext cx="7924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moving average is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(1+ n)/2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Age of data in exponential smoothing is about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1/ 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.</a:t>
            </a:r>
          </a:p>
          <a:p>
            <a:pPr marL="285750" lvl="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(1+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n)/2 = 1/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 a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  <a:sym typeface="Wingdings" pitchFamily="2" charset="2"/>
              </a:rPr>
              <a:t> 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Symbol" pitchFamily="18" charset="2"/>
                <a:cs typeface="Tahoma" pitchFamily="34" charset="0"/>
              </a:rPr>
              <a:t>a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+1)</a:t>
            </a:r>
          </a:p>
          <a:p>
            <a:pPr marL="285750" indent="-28575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If we set </a:t>
            </a:r>
            <a:r>
              <a:rPr kumimoji="0" lang="en-US" b="0" i="1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Symbol" pitchFamily="18" charset="2"/>
                <a:cs typeface="Tahoma" pitchFamily="34" charset="0"/>
              </a:rPr>
              <a:t>a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= 2/(</a:t>
            </a:r>
            <a:r>
              <a:rPr lang="en-US" i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ahoma" pitchFamily="34" charset="0"/>
              </a:rPr>
              <a:t>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cs typeface="Tahoma" pitchFamily="34" charset="0"/>
              </a:rPr>
              <a:t>+1)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, then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moving average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and </a:t>
            </a: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exponential smoothing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 are approximately equivalent.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It does not mean that the two models have the same forecasts.</a:t>
            </a:r>
          </a:p>
          <a:p>
            <a:pPr marL="685800" lvl="1" indent="-228600" eaLnBrk="0" hangingPunct="0">
              <a:lnSpc>
                <a:spcPct val="105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rPr>
              <a:t>The variances of the errors are identical.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MAD &amp; TS</a:t>
            </a:r>
          </a:p>
        </p:txBody>
      </p:sp>
      <p:graphicFrame>
        <p:nvGraphicFramePr>
          <p:cNvPr id="398339" name="Object 3"/>
          <p:cNvGraphicFramePr>
            <a:graphicFrameLocks noChangeAspect="1"/>
          </p:cNvGraphicFramePr>
          <p:nvPr/>
        </p:nvGraphicFramePr>
        <p:xfrm>
          <a:off x="2128838" y="1468479"/>
          <a:ext cx="488632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7" name="Worksheet" r:id="rId4" imgW="4886228" imgH="4991242" progId="Excel.Sheet.12">
                  <p:embed/>
                </p:oleObj>
              </mc:Choice>
              <mc:Fallback>
                <p:oleObj name="Worksheet" r:id="rId4" imgW="4886228" imgH="4991242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1468479"/>
                        <a:ext cx="488632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 Table Excel</a:t>
            </a:r>
          </a:p>
        </p:txBody>
      </p:sp>
      <p:graphicFrame>
        <p:nvGraphicFramePr>
          <p:cNvPr id="399363" name="Object 3"/>
          <p:cNvGraphicFramePr>
            <a:graphicFrameLocks noChangeAspect="1"/>
          </p:cNvGraphicFramePr>
          <p:nvPr/>
        </p:nvGraphicFramePr>
        <p:xfrm>
          <a:off x="701622" y="4159260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4" name="Worksheet" r:id="rId4" imgW="1228628" imgH="2114580" progId="Excel.Sheet.12">
                  <p:embed/>
                </p:oleObj>
              </mc:Choice>
              <mc:Fallback>
                <p:oleObj name="Worksheet" r:id="rId4" imgW="1228628" imgH="2114580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22" y="4159260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4" name="Object 4"/>
          <p:cNvGraphicFramePr>
            <a:graphicFrameLocks noChangeAspect="1"/>
          </p:cNvGraphicFramePr>
          <p:nvPr/>
        </p:nvGraphicFramePr>
        <p:xfrm>
          <a:off x="5959494" y="3979899"/>
          <a:ext cx="18383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5" name="Worksheet" r:id="rId6" imgW="1838228" imgH="2114580" progId="Excel.Sheet.12">
                  <p:embed/>
                </p:oleObj>
              </mc:Choice>
              <mc:Fallback>
                <p:oleObj name="Worksheet" r:id="rId6" imgW="1838228" imgH="2114580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94" y="3979899"/>
                        <a:ext cx="18383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flipH="1">
            <a:off x="5229234" y="1493811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Data, what if, Data table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2308194" y="5035572"/>
            <a:ext cx="3395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Min, conditional formatting</a:t>
            </a:r>
          </a:p>
        </p:txBody>
      </p:sp>
      <p:pic>
        <p:nvPicPr>
          <p:cNvPr id="399366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8773" y="1968480"/>
            <a:ext cx="20288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99367" name="Object 7"/>
          <p:cNvGraphicFramePr>
            <a:graphicFrameLocks noChangeAspect="1"/>
          </p:cNvGraphicFramePr>
          <p:nvPr/>
        </p:nvGraphicFramePr>
        <p:xfrm>
          <a:off x="342000" y="1408119"/>
          <a:ext cx="2550402" cy="2605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6" name="Worksheet" r:id="rId9" imgW="4886228" imgH="4991242" progId="Excel.Sheet.12">
                  <p:embed/>
                </p:oleObj>
              </mc:Choice>
              <mc:Fallback>
                <p:oleObj name="Worksheet" r:id="rId9" imgW="4886228" imgH="4991242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00" y="1408119"/>
                        <a:ext cx="2550402" cy="2605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68" name="Object 8"/>
          <p:cNvGraphicFramePr>
            <a:graphicFrameLocks noChangeAspect="1"/>
          </p:cNvGraphicFramePr>
          <p:nvPr/>
        </p:nvGraphicFramePr>
        <p:xfrm>
          <a:off x="3001941" y="1457298"/>
          <a:ext cx="122872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77" name="Worksheet" r:id="rId11" imgW="1228628" imgH="2114580" progId="Excel.Sheet.12">
                  <p:embed/>
                </p:oleObj>
              </mc:Choice>
              <mc:Fallback>
                <p:oleObj name="Worksheet" r:id="rId11" imgW="1228628" imgH="211458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41" y="1457298"/>
                        <a:ext cx="1228725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 flipH="1">
            <a:off x="4645026" y="3209922"/>
            <a:ext cx="4016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a one variable Data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pic>
        <p:nvPicPr>
          <p:cNvPr id="3" name="A1nCIgYSuw4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7524" y="1340768"/>
            <a:ext cx="8576953" cy="4824536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4644"/>
            <a:ext cx="856182" cy="864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7524" y="6239779"/>
            <a:ext cx="8856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https://www.youtube.com/watch?v=A1nCIgYSuw4&amp;t=1599s</a:t>
            </a:r>
          </a:p>
        </p:txBody>
      </p:sp>
    </p:spTree>
    <p:extLst>
      <p:ext uri="{BB962C8B-B14F-4D97-AF65-F5344CB8AC3E}">
        <p14:creationId xmlns:p14="http://schemas.microsoft.com/office/powerpoint/2010/main" val="13903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Button</a:t>
            </a:r>
          </a:p>
        </p:txBody>
      </p:sp>
      <p:pic>
        <p:nvPicPr>
          <p:cNvPr id="3840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907" y="1379580"/>
            <a:ext cx="5114925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3878253" y="5510241"/>
            <a:ext cx="1314468" cy="584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Add-Inns</a:t>
            </a:r>
          </a:p>
        </p:txBody>
      </p:sp>
      <p:pic>
        <p:nvPicPr>
          <p:cNvPr id="385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043" y="1463718"/>
            <a:ext cx="79629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482544" y="3355974"/>
            <a:ext cx="1314468" cy="3286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OK, but GO, </a:t>
            </a:r>
            <a:r>
              <a:rPr lang="en-US"/>
              <a:t>then Check Mark Solver</a:t>
            </a:r>
            <a:endParaRPr lang="en-US" dirty="0"/>
          </a:p>
        </p:txBody>
      </p:sp>
      <p:pic>
        <p:nvPicPr>
          <p:cNvPr id="386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6051583" cy="492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20" y="1639863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Tab/ Solver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00297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608513" y="1530324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96007" y="1676376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Cell/Changing Cells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2855889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50960" y="2881305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4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435" y="1895454"/>
            <a:ext cx="433387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Minimal MAD</a:t>
            </a:r>
          </a:p>
        </p:txBody>
      </p:sp>
      <p:pic>
        <p:nvPicPr>
          <p:cNvPr id="389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492" y="1384272"/>
            <a:ext cx="3906891" cy="520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4" y="1384273"/>
            <a:ext cx="3906891" cy="520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– The following pages are not recorded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Note: The following discussion – from the next page up to the end of this set of slides – are not recorded.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Measures of Forecast Error; Additional Indices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62000" y="1752600"/>
            <a:ext cx="7891463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Error: difference between predicted value and actual value (E)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Deviation (MAD)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Tracking Signal (TS)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Square Error (MSE)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Mean Absolute Percentage Error (MAPE)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553200"/>
            <a:ext cx="1905000" cy="381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7-1-</a:t>
            </a:r>
            <a:fld id="{8CAF7963-1A9E-412F-90B5-E00BB8C808CF}" type="slidenum">
              <a:rPr lang="en-US"/>
              <a:pPr/>
              <a:t>28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Forecast Error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55650" y="1592263"/>
          <a:ext cx="6791325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1" name="Equation" r:id="rId3" imgW="3377880" imgH="431640" progId="Equation.3">
                  <p:embed/>
                </p:oleObj>
              </mc:Choice>
              <mc:Fallback>
                <p:oleObj name="Equation" r:id="rId3" imgW="337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92263"/>
                        <a:ext cx="6791325" cy="86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3"/>
          <p:cNvGraphicFramePr>
            <a:graphicFrameLocks noChangeAspect="1"/>
          </p:cNvGraphicFramePr>
          <p:nvPr/>
        </p:nvGraphicFramePr>
        <p:xfrm>
          <a:off x="719572" y="4149080"/>
          <a:ext cx="597852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2" name="Equation" r:id="rId5" imgW="3009600" imgH="431640" progId="Equation.3">
                  <p:embed/>
                </p:oleObj>
              </mc:Choice>
              <mc:Fallback>
                <p:oleObj name="Equation" r:id="rId5" imgW="3009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4149080"/>
                        <a:ext cx="5978525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4"/>
          <p:cNvGraphicFramePr>
            <a:graphicFrameLocks noChangeAspect="1"/>
          </p:cNvGraphicFramePr>
          <p:nvPr/>
        </p:nvGraphicFramePr>
        <p:xfrm>
          <a:off x="611560" y="2600908"/>
          <a:ext cx="7642225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3" name="Equation" r:id="rId7" imgW="3835080" imgH="660240" progId="Equation.3">
                  <p:embed/>
                </p:oleObj>
              </mc:Choice>
              <mc:Fallback>
                <p:oleObj name="Equation" r:id="rId7" imgW="38350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600908"/>
                        <a:ext cx="7642225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9" name="Object 5"/>
          <p:cNvGraphicFramePr>
            <a:graphicFrameLocks noChangeAspect="1"/>
          </p:cNvGraphicFramePr>
          <p:nvPr/>
        </p:nvGraphicFramePr>
        <p:xfrm>
          <a:off x="719572" y="5193196"/>
          <a:ext cx="64833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4" name="Equation" r:id="rId9" imgW="3263760" imgH="177480" progId="Equation.3">
                  <p:embed/>
                </p:oleObj>
              </mc:Choice>
              <mc:Fallback>
                <p:oleObj name="Equation" r:id="rId9" imgW="326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572" y="5193196"/>
                        <a:ext cx="64833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70" name="Object 6"/>
          <p:cNvGraphicFramePr>
            <a:graphicFrameLocks noChangeAspect="1"/>
          </p:cNvGraphicFramePr>
          <p:nvPr/>
        </p:nvGraphicFramePr>
        <p:xfrm>
          <a:off x="755576" y="5877272"/>
          <a:ext cx="72913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005" name="Equation" r:id="rId11" imgW="3670200" imgH="228600" progId="Equation.3">
                  <p:embed/>
                </p:oleObj>
              </mc:Choice>
              <mc:Fallback>
                <p:oleObj name="Equation" r:id="rId11" imgW="367020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877272"/>
                        <a:ext cx="7291387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Series Methods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58775" y="1520825"/>
            <a:ext cx="8461375" cy="31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S Reference Sans Serif" pitchFamily="34" charset="0"/>
                <a:cs typeface="Tahoma" pitchFamily="34" charset="0"/>
              </a:rPr>
              <a:t>Moving Average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Discard old records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same weight for recent records</a:t>
            </a:r>
          </a:p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Assign different weights</a:t>
            </a: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r>
              <a:rPr lang="en-US" kern="0" dirty="0">
                <a:solidFill>
                  <a:srgbClr val="000000"/>
                </a:solidFill>
                <a:latin typeface="MS Reference Sans Serif" pitchFamily="34" charset="0"/>
                <a:cs typeface="Tahoma" pitchFamily="34" charset="0"/>
              </a:rPr>
              <a:t>Weighted moving average</a:t>
            </a:r>
            <a:endParaRPr lang="en-US" sz="2800" kern="0" dirty="0">
              <a:solidFill>
                <a:srgbClr val="000000"/>
              </a:solidFill>
              <a:latin typeface="MS Reference Sans Serif" pitchFamily="34" charset="0"/>
              <a:cs typeface="Tahoma" pitchFamily="34" charset="0"/>
            </a:endParaRPr>
          </a:p>
          <a:p>
            <a:pPr marL="742950" lvl="1" indent="-28575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  <a:defRPr/>
            </a:pPr>
            <a:endParaRPr lang="en-US" kern="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  <p:graphicFrame>
        <p:nvGraphicFramePr>
          <p:cNvPr id="591876" name="Object 2"/>
          <p:cNvGraphicFramePr>
            <a:graphicFrameLocks noChangeAspect="1"/>
          </p:cNvGraphicFramePr>
          <p:nvPr/>
        </p:nvGraphicFramePr>
        <p:xfrm>
          <a:off x="1176338" y="4772025"/>
          <a:ext cx="4860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67" name="Equation" r:id="rId4" imgW="2425680" imgH="228600" progId="Equation.3">
                  <p:embed/>
                </p:oleObj>
              </mc:Choice>
              <mc:Fallback>
                <p:oleObj name="Equation" r:id="rId4" imgW="24256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4772025"/>
                        <a:ext cx="48609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69988" y="4772025"/>
          <a:ext cx="48339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68" name="Equation" r:id="rId6" imgW="2412720" imgH="228600" progId="Equation.3">
                  <p:embed/>
                </p:oleObj>
              </mc:Choice>
              <mc:Fallback>
                <p:oleObj name="Equation" r:id="rId6" imgW="2412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4772025"/>
                        <a:ext cx="483393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9532" y="5625244"/>
            <a:ext cx="5004556" cy="9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v"/>
              <a:defRPr/>
            </a:pPr>
            <a:r>
              <a:rPr lang="en-US" sz="2800" kern="0" dirty="0">
                <a:solidFill>
                  <a:schemeClr val="folHlink"/>
                </a:solidFill>
                <a:latin typeface="MS Reference Sans Serif" pitchFamily="34" charset="0"/>
                <a:cs typeface="Tahoma" pitchFamily="34" charset="0"/>
              </a:rPr>
              <a:t>Exponential Smoothing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828800" y="1657381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7" name="Equation" r:id="rId4" imgW="1282680" imgH="228600" progId="Equation.3">
                  <p:embed/>
                </p:oleObj>
              </mc:Choice>
              <mc:Fallback>
                <p:oleObj name="Equation" r:id="rId4" imgW="128268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57381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8" name="Object 4"/>
          <p:cNvGraphicFramePr>
            <a:graphicFrameLocks noChangeAspect="1"/>
          </p:cNvGraphicFramePr>
          <p:nvPr/>
        </p:nvGraphicFramePr>
        <p:xfrm>
          <a:off x="1943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8" name="Equation" r:id="rId6" imgW="1244520" imgH="228600" progId="Equation.3">
                  <p:embed/>
                </p:oleObj>
              </mc:Choice>
              <mc:Fallback>
                <p:oleObj name="Equation" r:id="rId6" imgW="12445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1906551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789" name="Equation" r:id="rId8" imgW="1218960" imgH="228600" progId="Equation.3">
                  <p:embed/>
                </p:oleObj>
              </mc:Choice>
              <mc:Fallback>
                <p:oleObj name="Equation" r:id="rId8" imgW="1218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51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645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645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Impact" pitchFamily="34" charset="0"/>
              </a:rPr>
              <a:t>Exponential Smoothing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17584" y="437995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75286" y="1409740"/>
            <a:ext cx="904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C00000"/>
                </a:solidFill>
                <a:latin typeface="+mn-lt"/>
                <a:cs typeface="Arial" charset="0"/>
              </a:rPr>
              <a:t>α</a:t>
            </a:r>
            <a:r>
              <a:rPr lang="en-US" dirty="0">
                <a:solidFill>
                  <a:srgbClr val="C00000"/>
                </a:solidFill>
                <a:latin typeface="+mn-lt"/>
                <a:cs typeface="Arial" charset="0"/>
              </a:rPr>
              <a:t>=0.2</a:t>
            </a:r>
            <a:endParaRPr lang="el-GR" dirty="0">
              <a:solidFill>
                <a:srgbClr val="C00000"/>
              </a:solidFill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25509" y="1522453"/>
            <a:ext cx="412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03384" y="1485940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1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388984" y="3086140"/>
            <a:ext cx="1303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33634" y="1485940"/>
            <a:ext cx="5309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2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100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36492" y="2479662"/>
            <a:ext cx="82154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Since I have no information for F1, I just enter A1 which is 100.  Alternatively  we may  assume the average of all available data as our forecast for  period 1.   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033634" y="1781157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 dirty="0">
                <a:solidFill>
                  <a:srgbClr val="CC0066"/>
                </a:solidFill>
                <a:latin typeface="+mn-lt"/>
              </a:rPr>
              <a:t>150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5184" y="36687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)F2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A2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81059" y="4241840"/>
            <a:ext cx="2438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=0.8(100) + 0.2(150)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81059" y="4851440"/>
            <a:ext cx="2058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F3 =80 + 30 = 110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2674984" y="1485940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  3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110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3284584" y="5370553"/>
            <a:ext cx="184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F2 &amp; A2  </a:t>
            </a:r>
            <a:r>
              <a:rPr lang="en-US" sz="1800" dirty="0">
                <a:latin typeface="+mn-lt"/>
                <a:sym typeface="Wingdings" pitchFamily="2" charset="2"/>
              </a:rPr>
              <a:t>  F3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693784" y="5980153"/>
            <a:ext cx="1303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 </a:t>
            </a:r>
            <a:r>
              <a:rPr lang="en-US" sz="1800">
                <a:latin typeface="+mn-lt"/>
                <a:sym typeface="Wingdings" pitchFamily="2" charset="2"/>
              </a:rPr>
              <a:t>  F2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3284584" y="5980153"/>
            <a:ext cx="1790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r>
              <a:rPr lang="en-US" sz="1800">
                <a:latin typeface="+mn-lt"/>
              </a:rPr>
              <a:t>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482544" y="5370553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F3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)F2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92144" y="4489484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sz="1800">
              <a:latin typeface="+mn-lt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90869" y="1343002"/>
            <a:ext cx="723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1800" dirty="0">
                <a:latin typeface="+mn-lt"/>
                <a:cs typeface="Arial" charset="0"/>
              </a:rPr>
              <a:t>α</a:t>
            </a:r>
            <a:r>
              <a:rPr lang="en-US" sz="1800" dirty="0">
                <a:latin typeface="+mn-lt"/>
                <a:cs typeface="Arial" charset="0"/>
              </a:rPr>
              <a:t>=0.2</a:t>
            </a:r>
            <a:endParaRPr lang="el-GR" sz="1800" dirty="0">
              <a:latin typeface="+mn-lt"/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0069" y="2074896"/>
            <a:ext cx="4127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At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Ft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7794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1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100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0069" y="3155984"/>
            <a:ext cx="2143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=(1-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)F3 + </a:t>
            </a:r>
            <a:r>
              <a:rPr lang="el-GR" sz="1800">
                <a:latin typeface="+mn-lt"/>
              </a:rPr>
              <a:t>α</a:t>
            </a:r>
            <a:r>
              <a:rPr lang="en-US" sz="1800">
                <a:latin typeface="+mn-lt"/>
              </a:rPr>
              <a:t> A3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5944" y="3819559"/>
            <a:ext cx="2429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=0.8(110) + 0.2(120)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15944" y="4429159"/>
            <a:ext cx="2058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F4 =88 + 24 = 112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78144" y="5008596"/>
            <a:ext cx="172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A3 &amp; F3 </a:t>
            </a:r>
            <a:r>
              <a:rPr lang="en-US" sz="1800">
                <a:latin typeface="+mn-lt"/>
                <a:sym typeface="Wingdings" pitchFamily="2" charset="2"/>
              </a:rPr>
              <a:t>  F4</a:t>
            </a:r>
            <a:endParaRPr lang="en-US" sz="180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54007" y="5541996"/>
            <a:ext cx="1790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A1 &amp; A2  </a:t>
            </a:r>
            <a:r>
              <a:rPr lang="en-US" sz="1800">
                <a:latin typeface="+mn-lt"/>
                <a:sym typeface="Wingdings" pitchFamily="2" charset="2"/>
              </a:rPr>
              <a:t>  F3</a:t>
            </a:r>
            <a:endParaRPr lang="en-US" sz="1800">
              <a:latin typeface="+mn-lt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892402" y="5541996"/>
            <a:ext cx="2320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A1&amp; A2 &amp; A3  </a:t>
            </a:r>
            <a:r>
              <a:rPr lang="en-US" sz="1800" dirty="0">
                <a:latin typeface="+mn-lt"/>
                <a:sym typeface="Wingdings" pitchFamily="2" charset="2"/>
              </a:rPr>
              <a:t>  F4</a:t>
            </a:r>
            <a:r>
              <a:rPr lang="en-US" sz="1800" dirty="0">
                <a:latin typeface="+mn-lt"/>
              </a:rPr>
              <a:t> 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008194" y="2038384"/>
            <a:ext cx="5699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2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150</a:t>
            </a:r>
          </a:p>
          <a:p>
            <a:pPr eaLnBrk="1" hangingPunct="1">
              <a:defRPr/>
            </a:pPr>
            <a:r>
              <a:rPr lang="en-US" sz="1800" dirty="0">
                <a:latin typeface="+mn-lt"/>
              </a:rPr>
              <a:t>100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2573344" y="2036796"/>
            <a:ext cx="552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</a:rPr>
              <a:t>3</a:t>
            </a:r>
          </a:p>
          <a:p>
            <a:pPr eaLnBrk="1" hangingPunct="1">
              <a:defRPr/>
            </a:pPr>
            <a:endParaRPr lang="en-US" sz="1800" b="1">
              <a:solidFill>
                <a:srgbClr val="CC0066"/>
              </a:solidFill>
              <a:latin typeface="+mn-lt"/>
            </a:endParaRPr>
          </a:p>
          <a:p>
            <a:pPr eaLnBrk="1" hangingPunct="1">
              <a:defRPr/>
            </a:pPr>
            <a:r>
              <a:rPr lang="en-US" sz="1800">
                <a:latin typeface="+mn-lt"/>
              </a:rPr>
              <a:t>110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182944" y="2038384"/>
            <a:ext cx="51815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4</a:t>
            </a:r>
          </a:p>
          <a:p>
            <a:pPr eaLnBrk="1" hangingPunct="1">
              <a:defRPr/>
            </a:pPr>
            <a:endParaRPr lang="en-US" sz="1800" dirty="0">
              <a:latin typeface="+mn-lt"/>
            </a:endParaRPr>
          </a:p>
          <a:p>
            <a:pPr eaLnBrk="1" hangingPunct="1">
              <a:defRPr/>
            </a:pPr>
            <a:r>
              <a:rPr lang="en-US" sz="1800" b="1" dirty="0">
                <a:solidFill>
                  <a:srgbClr val="147627"/>
                </a:solidFill>
                <a:latin typeface="+mn-lt"/>
              </a:rPr>
              <a:t>112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73344" y="2281271"/>
            <a:ext cx="569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b="1">
                <a:solidFill>
                  <a:srgbClr val="CC0066"/>
                </a:solidFill>
                <a:latin typeface="+mn-lt"/>
              </a:rPr>
              <a:t>120</a:t>
            </a:r>
            <a:endParaRPr lang="en-US" sz="180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6712" y="5024471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800" dirty="0">
                <a:latin typeface="+mn-lt"/>
              </a:rPr>
              <a:t>F4 =(1-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)F3 + </a:t>
            </a:r>
            <a:r>
              <a:rPr lang="el-GR" sz="1800" dirty="0">
                <a:latin typeface="+mn-lt"/>
              </a:rPr>
              <a:t>α</a:t>
            </a:r>
            <a:r>
              <a:rPr lang="en-US" sz="1800" dirty="0">
                <a:latin typeface="+mn-lt"/>
              </a:rPr>
              <a:t> A3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ct val="20000"/>
              </a:spcBef>
              <a:defRPr/>
            </a:pPr>
            <a:r>
              <a:rPr lang="en-US" dirty="0"/>
              <a:t>Example:   Forecast for week 9 using </a:t>
            </a:r>
            <a:r>
              <a:rPr lang="en-US" b="1" dirty="0">
                <a:latin typeface="Symbol" pitchFamily="18" charset="2"/>
              </a:rPr>
              <a:t>a</a:t>
            </a:r>
            <a:r>
              <a:rPr lang="en-US" dirty="0"/>
              <a:t> = 0.1</a:t>
            </a:r>
          </a:p>
        </p:txBody>
      </p:sp>
      <p:graphicFrame>
        <p:nvGraphicFramePr>
          <p:cNvPr id="6" name="Group 46"/>
          <p:cNvGraphicFramePr>
            <a:graphicFrameLocks noGrp="1"/>
          </p:cNvGraphicFramePr>
          <p:nvPr>
            <p:ph idx="1"/>
          </p:nvPr>
        </p:nvGraphicFramePr>
        <p:xfrm>
          <a:off x="592083" y="1457298"/>
          <a:ext cx="7958138" cy="4611691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2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88451" name="Object 2"/>
          <p:cNvGraphicFramePr>
            <a:graphicFrameLocks noChangeAspect="1"/>
          </p:cNvGraphicFramePr>
          <p:nvPr/>
        </p:nvGraphicFramePr>
        <p:xfrm>
          <a:off x="1373188" y="6111918"/>
          <a:ext cx="58689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316" name="Equation" r:id="rId4" imgW="2933640" imgH="228600" progId="Equation.3">
                  <p:embed/>
                </p:oleObj>
              </mc:Choice>
              <mc:Fallback>
                <p:oleObj name="Equation" r:id="rId4" imgW="2933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6111918"/>
                        <a:ext cx="58689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  <p:graphicFrame>
        <p:nvGraphicFramePr>
          <p:cNvPr id="5" name="Group 5"/>
          <p:cNvGraphicFramePr>
            <a:graphicFrameLocks/>
          </p:cNvGraphicFramePr>
          <p:nvPr/>
        </p:nvGraphicFramePr>
        <p:xfrm>
          <a:off x="993726" y="1457298"/>
          <a:ext cx="7315200" cy="3977640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90499" name="Object 2"/>
          <p:cNvGraphicFramePr>
            <a:graphicFrameLocks noChangeAspect="1"/>
          </p:cNvGraphicFramePr>
          <p:nvPr/>
        </p:nvGraphicFramePr>
        <p:xfrm>
          <a:off x="901750" y="5892800"/>
          <a:ext cx="73215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90" name="Equation" r:id="rId4" imgW="2908080" imgH="228600" progId="Equation.3">
                  <p:embed/>
                </p:oleObj>
              </mc:Choice>
              <mc:Fallback>
                <p:oleObj name="Equation" r:id="rId4" imgW="290808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50" y="5892800"/>
                        <a:ext cx="73215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</a:t>
            </a: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</p:nvPr>
        </p:nvGraphicFramePr>
        <p:xfrm>
          <a:off x="1081608" y="1484784"/>
          <a:ext cx="7162800" cy="4038603"/>
        </p:xfrm>
        <a:graphic>
          <a:graphicData uri="http://schemas.openxmlformats.org/drawingml/2006/table">
            <a:tbl>
              <a:tblPr/>
              <a:tblGrid>
                <a:gridCol w="238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Week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Demand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Forecast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15739</TotalTime>
  <Words>1032</Words>
  <Application>Microsoft Office PowerPoint</Application>
  <PresentationFormat>On-screen Show (4:3)</PresentationFormat>
  <Paragraphs>298</Paragraphs>
  <Slides>28</Slides>
  <Notes>24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Impact</vt:lpstr>
      <vt:lpstr>Monotype Sorts</vt:lpstr>
      <vt:lpstr>MS Reference Sans Serif</vt:lpstr>
      <vt:lpstr>Symbol</vt:lpstr>
      <vt:lpstr>Tahoma</vt:lpstr>
      <vt:lpstr>Times New Roman</vt:lpstr>
      <vt:lpstr>Wingdings</vt:lpstr>
      <vt:lpstr>Sample presentation slides with animation [2]</vt:lpstr>
      <vt:lpstr>Equation</vt:lpstr>
      <vt:lpstr>Chart</vt:lpstr>
      <vt:lpstr>Worksheet</vt:lpstr>
      <vt:lpstr>Chapter 7 Demand Forecasting in a Supply Chain</vt:lpstr>
      <vt:lpstr>Chapter 7 Demand Forecasting in a Supply Chain</vt:lpstr>
      <vt:lpstr>Time Series Methods</vt:lpstr>
      <vt:lpstr>Exponential Smoothing</vt:lpstr>
      <vt:lpstr>Exponential Smoothing</vt:lpstr>
      <vt:lpstr>Exponential Smoothing</vt:lpstr>
      <vt:lpstr>Example:   Forecast for week 9 using a = 0.1</vt:lpstr>
      <vt:lpstr>Week 4</vt:lpstr>
      <vt:lpstr>Exponential Smoothing</vt:lpstr>
      <vt:lpstr>Two important questions</vt:lpstr>
      <vt:lpstr>The  Same Example:  a = 0.4</vt:lpstr>
      <vt:lpstr>Comparison</vt:lpstr>
      <vt:lpstr>Comparison</vt:lpstr>
      <vt:lpstr>Comparison</vt:lpstr>
      <vt:lpstr>Which a to choose?</vt:lpstr>
      <vt:lpstr>All Pieces of Data are Taken into  Account in  ES</vt:lpstr>
      <vt:lpstr>What is better?   Exponential Smoothing  or Moving Average</vt:lpstr>
      <vt:lpstr>Compute MAD &amp; TS</vt:lpstr>
      <vt:lpstr>Data  Table Excel</vt:lpstr>
      <vt:lpstr>Office Button</vt:lpstr>
      <vt:lpstr>Add-Inns</vt:lpstr>
      <vt:lpstr>Not OK, but GO, then Check Mark Solver</vt:lpstr>
      <vt:lpstr>Data Tab/ Solver</vt:lpstr>
      <vt:lpstr>Target Cell/Changing Cells</vt:lpstr>
      <vt:lpstr>Optimal  a Minimal MAD</vt:lpstr>
      <vt:lpstr>NOTE – The following pages are not recorded</vt:lpstr>
      <vt:lpstr>Measures of Forecast Error; Additional Indices</vt:lpstr>
      <vt:lpstr>Measures of Forecast Error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375</cp:revision>
  <dcterms:created xsi:type="dcterms:W3CDTF">2005-11-30T06:54:40Z</dcterms:created>
  <dcterms:modified xsi:type="dcterms:W3CDTF">2020-09-01T08:24:54Z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