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61" r:id="rId3"/>
    <p:sldId id="262" r:id="rId4"/>
    <p:sldId id="263" r:id="rId5"/>
    <p:sldId id="264" r:id="rId6"/>
    <p:sldId id="270" r:id="rId7"/>
    <p:sldId id="271" r:id="rId8"/>
    <p:sldId id="272" r:id="rId9"/>
    <p:sldId id="302" r:id="rId10"/>
    <p:sldId id="303" r:id="rId11"/>
    <p:sldId id="305" r:id="rId12"/>
    <p:sldId id="306" r:id="rId13"/>
    <p:sldId id="307" r:id="rId14"/>
    <p:sldId id="278" r:id="rId15"/>
    <p:sldId id="282" r:id="rId16"/>
    <p:sldId id="283" r:id="rId17"/>
    <p:sldId id="308" r:id="rId18"/>
    <p:sldId id="289" r:id="rId19"/>
    <p:sldId id="291" r:id="rId20"/>
    <p:sldId id="293" r:id="rId21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0033"/>
    <a:srgbClr val="EAEAEA"/>
    <a:srgbClr val="12449E"/>
    <a:srgbClr val="1D4087"/>
    <a:srgbClr val="FF0000"/>
    <a:srgbClr val="CC0066"/>
    <a:srgbClr val="1A1A7E"/>
    <a:srgbClr val="1476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618" autoAdjust="0"/>
  </p:normalViewPr>
  <p:slideViewPr>
    <p:cSldViewPr>
      <p:cViewPr varScale="1">
        <p:scale>
          <a:sx n="128" d="100"/>
          <a:sy n="128" d="100"/>
        </p:scale>
        <p:origin x="-105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a2035\My%20Documents\ARDAVANMAIN\Classes\416\Myppts\Stati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Sheet1!$G$2</c:f>
              <c:strCache>
                <c:ptCount val="1"/>
                <c:pt idx="0">
                  <c:v>Dt</c:v>
                </c:pt>
              </c:strCache>
            </c:strRef>
          </c:tx>
          <c:xVal>
            <c:numRef>
              <c:f>Sheet1!$F$3:$F$14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xVal>
          <c:yVal>
            <c:numRef>
              <c:f>Sheet1!$G$3:$G$14</c:f>
              <c:numCache>
                <c:formatCode>General</c:formatCode>
                <c:ptCount val="12"/>
                <c:pt idx="0">
                  <c:v>8000</c:v>
                </c:pt>
                <c:pt idx="1">
                  <c:v>13000</c:v>
                </c:pt>
                <c:pt idx="2">
                  <c:v>23000</c:v>
                </c:pt>
                <c:pt idx="3">
                  <c:v>34000</c:v>
                </c:pt>
                <c:pt idx="4">
                  <c:v>10000</c:v>
                </c:pt>
                <c:pt idx="5">
                  <c:v>18000</c:v>
                </c:pt>
                <c:pt idx="6">
                  <c:v>23000</c:v>
                </c:pt>
                <c:pt idx="7">
                  <c:v>38000</c:v>
                </c:pt>
                <c:pt idx="8">
                  <c:v>12000</c:v>
                </c:pt>
                <c:pt idx="9">
                  <c:v>13000</c:v>
                </c:pt>
                <c:pt idx="10">
                  <c:v>32000</c:v>
                </c:pt>
                <c:pt idx="11">
                  <c:v>41000</c:v>
                </c:pt>
              </c:numCache>
            </c:numRef>
          </c:yVal>
        </c:ser>
        <c:axId val="175897984"/>
        <c:axId val="176291200"/>
      </c:scatterChart>
      <c:valAx>
        <c:axId val="175897984"/>
        <c:scaling>
          <c:orientation val="minMax"/>
          <c:min val="0"/>
        </c:scaling>
        <c:axPos val="b"/>
        <c:numFmt formatCode="General" sourceLinked="1"/>
        <c:tickLblPos val="nextTo"/>
        <c:crossAx val="176291200"/>
        <c:crosses val="autoZero"/>
        <c:crossBetween val="midCat"/>
        <c:majorUnit val="1"/>
      </c:valAx>
      <c:valAx>
        <c:axId val="176291200"/>
        <c:scaling>
          <c:orientation val="minMax"/>
        </c:scaling>
        <c:axPos val="l"/>
        <c:majorGridlines/>
        <c:numFmt formatCode="General" sourceLinked="1"/>
        <c:tickLblPos val="nextTo"/>
        <c:crossAx val="175897984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image" Target="../media/image29.emf"/><Relationship Id="rId4" Type="http://schemas.openxmlformats.org/officeDocument/2006/relationships/image" Target="../media/image3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image" Target="../media/image21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12" Type="http://schemas.openxmlformats.org/officeDocument/2006/relationships/image" Target="../media/image20.emf"/><Relationship Id="rId2" Type="http://schemas.openxmlformats.org/officeDocument/2006/relationships/image" Target="../media/image10.emf"/><Relationship Id="rId1" Type="http://schemas.openxmlformats.org/officeDocument/2006/relationships/image" Target="../media/image9.emf"/><Relationship Id="rId6" Type="http://schemas.openxmlformats.org/officeDocument/2006/relationships/image" Target="../media/image14.emf"/><Relationship Id="rId11" Type="http://schemas.openxmlformats.org/officeDocument/2006/relationships/image" Target="../media/image19.emf"/><Relationship Id="rId5" Type="http://schemas.openxmlformats.org/officeDocument/2006/relationships/image" Target="../media/image13.emf"/><Relationship Id="rId10" Type="http://schemas.openxmlformats.org/officeDocument/2006/relationships/image" Target="../media/image18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Relationship Id="rId14" Type="http://schemas.openxmlformats.org/officeDocument/2006/relationships/image" Target="../media/image2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5394B-DF70-417E-B3D0-9DF1239FB6A2}" type="slidenum">
              <a:rPr lang="en-US"/>
              <a:pPr/>
              <a:t>3</a:t>
            </a:fld>
            <a:endParaRPr lang="en-US"/>
          </a:p>
        </p:txBody>
      </p:sp>
      <p:sp>
        <p:nvSpPr>
          <p:cNvPr id="116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4238" cy="3521075"/>
          </a:xfrm>
          <a:ln/>
        </p:spPr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8BAE7A-4858-432D-80B7-11AD46729505}" type="slidenum">
              <a:rPr lang="en-US"/>
              <a:pPr/>
              <a:t>5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12788"/>
            <a:ext cx="4694238" cy="3521075"/>
          </a:xfrm>
          <a:ln cap="flat"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Notes: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470676" y="6623097"/>
            <a:ext cx="23733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smtClean="0">
                <a:solidFill>
                  <a:schemeClr val="bg1"/>
                </a:solidFill>
              </a:rPr>
              <a:t>Trend and Seasonality; Static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8839264" y="6610350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BD6234CD-B7B4-4617-8D03-83466873225C}" type="slidenum">
              <a:rPr lang="en-US" sz="1200" b="1">
                <a:solidFill>
                  <a:schemeClr val="bg1"/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7875" y="6623097"/>
            <a:ext cx="2341529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 smtClean="0">
                <a:solidFill>
                  <a:schemeClr val="bg1"/>
                </a:solidFill>
              </a:rPr>
              <a:t>Ardavan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err="1" smtClean="0">
                <a:solidFill>
                  <a:schemeClr val="bg1"/>
                </a:solidFill>
              </a:rPr>
              <a:t>Asef-Vaziri</a:t>
            </a:r>
            <a:endParaRPr lang="en-US" sz="1200" b="1" i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Microsoft_Office_Excel_97-2003_Worksheet7.xls"/><Relationship Id="rId4" Type="http://schemas.openxmlformats.org/officeDocument/2006/relationships/oleObject" Target="../embeddings/Microsoft_Office_Excel_97-2003_Worksheet6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Office_Excel_Worksheet7.xlsx"/><Relationship Id="rId13" Type="http://schemas.openxmlformats.org/officeDocument/2006/relationships/package" Target="../embeddings/Microsoft_Office_Excel_Worksheet12.xlsx"/><Relationship Id="rId3" Type="http://schemas.openxmlformats.org/officeDocument/2006/relationships/package" Target="../embeddings/Microsoft_Office_Excel_Worksheet2.xlsx"/><Relationship Id="rId7" Type="http://schemas.openxmlformats.org/officeDocument/2006/relationships/package" Target="../embeddings/Microsoft_Office_Excel_Worksheet6.xlsx"/><Relationship Id="rId12" Type="http://schemas.openxmlformats.org/officeDocument/2006/relationships/package" Target="../embeddings/Microsoft_Office_Excel_Worksheet11.xlsx"/><Relationship Id="rId17" Type="http://schemas.openxmlformats.org/officeDocument/2006/relationships/package" Target="../embeddings/Microsoft_Office_Excel_Worksheet16.xlsx"/><Relationship Id="rId2" Type="http://schemas.openxmlformats.org/officeDocument/2006/relationships/slideLayout" Target="../slideLayouts/slideLayout2.xml"/><Relationship Id="rId16" Type="http://schemas.openxmlformats.org/officeDocument/2006/relationships/package" Target="../embeddings/Microsoft_Office_Excel_Worksheet15.xlsx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Excel_Worksheet5.xlsx"/><Relationship Id="rId11" Type="http://schemas.openxmlformats.org/officeDocument/2006/relationships/package" Target="../embeddings/Microsoft_Office_Excel_Worksheet10.xlsx"/><Relationship Id="rId5" Type="http://schemas.openxmlformats.org/officeDocument/2006/relationships/package" Target="../embeddings/Microsoft_Office_Excel_Worksheet4.xlsx"/><Relationship Id="rId15" Type="http://schemas.openxmlformats.org/officeDocument/2006/relationships/package" Target="../embeddings/Microsoft_Office_Excel_Worksheet14.xlsx"/><Relationship Id="rId10" Type="http://schemas.openxmlformats.org/officeDocument/2006/relationships/package" Target="../embeddings/Microsoft_Office_Excel_Worksheet9.xlsx"/><Relationship Id="rId4" Type="http://schemas.openxmlformats.org/officeDocument/2006/relationships/package" Target="../embeddings/Microsoft_Office_Excel_Worksheet3.xlsx"/><Relationship Id="rId9" Type="http://schemas.openxmlformats.org/officeDocument/2006/relationships/package" Target="../embeddings/Microsoft_Office_Excel_Worksheet8.xlsx"/><Relationship Id="rId14" Type="http://schemas.openxmlformats.org/officeDocument/2006/relationships/package" Target="../embeddings/Microsoft_Office_Excel_Worksheet13.xls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Excel_Worksheet18.xls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aa2035\My%20Documents\ARDAVANMAIN\Classes\416\Myppts\MyCases\SaltExample.xls!1.Static!R3C1:R15C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file:///C:\Documents%20and%20Settings\aa2035\My%20Documents\ARDAVANMAIN\Classes\416\Myppts\MyCases\SaltExample.xls!1.Static!R23C14:R26C15" TargetMode="External"/><Relationship Id="rId5" Type="http://schemas.openxmlformats.org/officeDocument/2006/relationships/oleObject" Target="file:///C:\Documents%20and%20Settings\aa2035\My%20Documents\ARDAVANMAIN\Classes\416\Myppts\MyCases\SaltExample.xls!1.Static!R3C7:R15C7" TargetMode="External"/><Relationship Id="rId4" Type="http://schemas.openxmlformats.org/officeDocument/2006/relationships/oleObject" Target="file:///C:\Documents%20and%20Settings\aa2035\My%20Documents\ARDAVANMAIN\Classes\416\Myppts\MyCases\SaltExample.xls!1.Static!R3C6:R15C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1.xml"/><Relationship Id="rId4" Type="http://schemas.openxmlformats.org/officeDocument/2006/relationships/oleObject" Target="../embeddings/Microsoft_Office_Excel_97-2003_Worksheet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Microsoft_Office_Excel_97-2003_Worksheet4.xls"/><Relationship Id="rId4" Type="http://schemas.openxmlformats.org/officeDocument/2006/relationships/oleObject" Target="../embeddings/Microsoft_Office_Excel_97-2003_Workshee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0" y="-76248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Forecasting </a:t>
            </a:r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-3</a:t>
            </a:r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Static Trend and Seasonality</a:t>
            </a: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Based on Supply Chain Management</a:t>
            </a:r>
            <a:b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Chopra and </a:t>
            </a:r>
            <a:r>
              <a:rPr lang="en-US" sz="2000" dirty="0" err="1" smtClean="0">
                <a:solidFill>
                  <a:schemeClr val="bg1"/>
                </a:solidFill>
                <a:latin typeface="Impact" pitchFamily="34" charset="0"/>
              </a:rPr>
              <a:t>Meindl</a:t>
            </a:r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Seasonality  Indices; Odd p</a:t>
            </a:r>
            <a:endParaRPr lang="en-US" dirty="0"/>
          </a:p>
        </p:txBody>
      </p:sp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457200" y="1514475"/>
          <a:ext cx="4340225" cy="3971925"/>
        </p:xfrm>
        <a:graphic>
          <a:graphicData uri="http://schemas.openxmlformats.org/presentationml/2006/ole">
            <p:oleObj spid="_x0000_s153602" name="Worksheet" r:id="rId3" imgW="4340310" imgH="3971446" progId="Excel.Sheet.8">
              <p:embed/>
            </p:oleObj>
          </a:graphicData>
        </a:graphic>
      </p:graphicFrame>
      <p:graphicFrame>
        <p:nvGraphicFramePr>
          <p:cNvPr id="153603" name="Object 3"/>
          <p:cNvGraphicFramePr>
            <a:graphicFrameLocks noChangeAspect="1"/>
          </p:cNvGraphicFramePr>
          <p:nvPr/>
        </p:nvGraphicFramePr>
        <p:xfrm>
          <a:off x="4953000" y="1425575"/>
          <a:ext cx="1431925" cy="3989388"/>
        </p:xfrm>
        <a:graphic>
          <a:graphicData uri="http://schemas.openxmlformats.org/presentationml/2006/ole">
            <p:oleObj spid="_x0000_s153603" name="Worksheet" r:id="rId4" imgW="1432496" imgH="3989832" progId="Excel.Sheet.8">
              <p:embed/>
            </p:oleObj>
          </a:graphicData>
        </a:graphic>
      </p:graphicFrame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7162800" y="2047875"/>
          <a:ext cx="1192213" cy="3024188"/>
        </p:xfrm>
        <a:graphic>
          <a:graphicData uri="http://schemas.openxmlformats.org/presentationml/2006/ole">
            <p:oleObj spid="_x0000_s153604" name="Worksheet" r:id="rId5" imgW="1191768" imgH="3023649" progId="Excel.Sheet.8">
              <p:embed/>
            </p:oleObj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04800" y="5426075"/>
            <a:ext cx="8839200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sz="1800" dirty="0"/>
              <a:t>In front of each number I have an average.</a:t>
            </a:r>
          </a:p>
          <a:p>
            <a:pPr marL="457200" indent="-457200">
              <a:buFontTx/>
              <a:buAutoNum type="arabicPeriod"/>
            </a:pPr>
            <a:r>
              <a:rPr lang="en-US" sz="1800" dirty="0"/>
              <a:t>Averages do not contain seasonality. They are seasonality free data. </a:t>
            </a:r>
          </a:p>
          <a:p>
            <a:pPr marL="457200" indent="-457200">
              <a:buFontTx/>
              <a:buAutoNum type="arabicPeriod"/>
            </a:pPr>
            <a:r>
              <a:rPr lang="en-US" sz="1800" dirty="0"/>
              <a:t>I can compare each day with the average of the 5 closest days and  find the seasonality of that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Seasonality  Indices; Even p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09518" y="4633929"/>
            <a:ext cx="839799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(8000+13000+23000+34000)/4 =1950 </a:t>
            </a:r>
            <a:r>
              <a:rPr lang="en-US" sz="2000" dirty="0" smtClean="0">
                <a:sym typeface="Wingdings" pitchFamily="2" charset="2"/>
              </a:rPr>
              <a:t> </a:t>
            </a:r>
            <a:r>
              <a:rPr lang="en-US" sz="2000" dirty="0" smtClean="0"/>
              <a:t>But </a:t>
            </a:r>
            <a:r>
              <a:rPr lang="en-US" sz="2000" dirty="0"/>
              <a:t>put </a:t>
            </a:r>
            <a:r>
              <a:rPr lang="en-US" sz="2000" dirty="0" smtClean="0"/>
              <a:t>it </a:t>
            </a:r>
            <a:r>
              <a:rPr lang="en-US" sz="2000" dirty="0"/>
              <a:t>where</a:t>
            </a:r>
          </a:p>
          <a:p>
            <a:r>
              <a:rPr lang="en-US" sz="2000" dirty="0"/>
              <a:t>(</a:t>
            </a:r>
            <a:r>
              <a:rPr lang="en-US" sz="2000" dirty="0" smtClean="0"/>
              <a:t>13000+23000+34000+10000</a:t>
            </a:r>
            <a:r>
              <a:rPr lang="en-US" sz="2000" dirty="0"/>
              <a:t>)/</a:t>
            </a:r>
            <a:r>
              <a:rPr lang="en-US" sz="2000" dirty="0" smtClean="0"/>
              <a:t>4=20000 </a:t>
            </a:r>
            <a:r>
              <a:rPr lang="en-US" sz="2000" dirty="0" smtClean="0">
                <a:sym typeface="Wingdings" pitchFamily="2" charset="2"/>
              </a:rPr>
              <a:t> </a:t>
            </a:r>
            <a:r>
              <a:rPr lang="en-US" sz="2000" dirty="0" smtClean="0"/>
              <a:t>But </a:t>
            </a:r>
            <a:r>
              <a:rPr lang="en-US" sz="2000" dirty="0"/>
              <a:t>put it where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2544" y="1785915"/>
          <a:ext cx="1978025" cy="2427287"/>
        </p:xfrm>
        <a:graphic>
          <a:graphicData uri="http://schemas.openxmlformats.org/presentationml/2006/ole">
            <p:oleObj spid="_x0000_s154626" name="Worksheet" r:id="rId3" imgW="1838325" imgH="250507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Seasonalized</a:t>
            </a:r>
            <a:r>
              <a:rPr lang="en-US" dirty="0" smtClean="0"/>
              <a:t> Time Series; Even p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09518" y="1676376"/>
            <a:ext cx="1955800" cy="993783"/>
            <a:chOff x="409518" y="1676376"/>
            <a:chExt cx="1955800" cy="993783"/>
          </a:xfrm>
        </p:grpSpPr>
        <p:graphicFrame>
          <p:nvGraphicFramePr>
            <p:cNvPr id="155650" name="Object 2"/>
            <p:cNvGraphicFramePr>
              <a:graphicFrameLocks noChangeAspect="1"/>
            </p:cNvGraphicFramePr>
            <p:nvPr/>
          </p:nvGraphicFramePr>
          <p:xfrm>
            <a:off x="409518" y="1676376"/>
            <a:ext cx="1955800" cy="409575"/>
          </p:xfrm>
          <a:graphic>
            <a:graphicData uri="http://schemas.openxmlformats.org/presentationml/2006/ole">
              <p:oleObj spid="_x0000_s155650" name="Worksheet" r:id="rId3" imgW="1838325" imgH="390525" progId="Excel.Sheet.12">
                <p:embed/>
              </p:oleObj>
            </a:graphicData>
          </a:graphic>
        </p:graphicFrame>
        <p:graphicFrame>
          <p:nvGraphicFramePr>
            <p:cNvPr id="155651" name="Object 3"/>
            <p:cNvGraphicFramePr>
              <a:graphicFrameLocks noChangeAspect="1"/>
            </p:cNvGraphicFramePr>
            <p:nvPr/>
          </p:nvGraphicFramePr>
          <p:xfrm>
            <a:off x="409518" y="2260584"/>
            <a:ext cx="1955800" cy="409575"/>
          </p:xfrm>
          <a:graphic>
            <a:graphicData uri="http://schemas.openxmlformats.org/presentationml/2006/ole">
              <p:oleObj spid="_x0000_s155651" name="Worksheet" r:id="rId4" imgW="1838325" imgH="390525" progId="Excel.Sheet.12">
                <p:embed/>
              </p:oleObj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2447923" y="1886361"/>
            <a:ext cx="1978025" cy="966363"/>
            <a:chOff x="2447923" y="1886361"/>
            <a:chExt cx="1978025" cy="966363"/>
          </a:xfrm>
        </p:grpSpPr>
        <p:graphicFrame>
          <p:nvGraphicFramePr>
            <p:cNvPr id="155652" name="Object 4"/>
            <p:cNvGraphicFramePr>
              <a:graphicFrameLocks noChangeAspect="1"/>
            </p:cNvGraphicFramePr>
            <p:nvPr/>
          </p:nvGraphicFramePr>
          <p:xfrm>
            <a:off x="2447923" y="1886361"/>
            <a:ext cx="1978025" cy="381000"/>
          </p:xfrm>
          <a:graphic>
            <a:graphicData uri="http://schemas.openxmlformats.org/presentationml/2006/ole">
              <p:oleObj spid="_x0000_s155652" name="Worksheet" r:id="rId5" imgW="1838325" imgH="390525" progId="Excel.Sheet.12">
                <p:embed/>
              </p:oleObj>
            </a:graphicData>
          </a:graphic>
        </p:graphicFrame>
        <p:graphicFrame>
          <p:nvGraphicFramePr>
            <p:cNvPr id="155653" name="Object 5"/>
            <p:cNvGraphicFramePr>
              <a:graphicFrameLocks noChangeAspect="1"/>
            </p:cNvGraphicFramePr>
            <p:nvPr/>
          </p:nvGraphicFramePr>
          <p:xfrm>
            <a:off x="2448787" y="2443149"/>
            <a:ext cx="1955800" cy="409575"/>
          </p:xfrm>
          <a:graphic>
            <a:graphicData uri="http://schemas.openxmlformats.org/presentationml/2006/ole">
              <p:oleObj spid="_x0000_s155653" name="Worksheet" r:id="rId6" imgW="1838325" imgH="390525" progId="Excel.Sheet.12">
                <p:embed/>
              </p:oleObj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4492651" y="2071242"/>
            <a:ext cx="1978025" cy="942906"/>
            <a:chOff x="4492651" y="2071242"/>
            <a:chExt cx="1978025" cy="942906"/>
          </a:xfrm>
        </p:grpSpPr>
        <p:graphicFrame>
          <p:nvGraphicFramePr>
            <p:cNvPr id="155654" name="Object 6"/>
            <p:cNvGraphicFramePr>
              <a:graphicFrameLocks noChangeAspect="1"/>
            </p:cNvGraphicFramePr>
            <p:nvPr/>
          </p:nvGraphicFramePr>
          <p:xfrm>
            <a:off x="4492651" y="2071242"/>
            <a:ext cx="1978025" cy="381000"/>
          </p:xfrm>
          <a:graphic>
            <a:graphicData uri="http://schemas.openxmlformats.org/presentationml/2006/ole">
              <p:oleObj spid="_x0000_s155654" name="Worksheet" r:id="rId7" imgW="1838325" imgH="390525" progId="Excel.Sheet.12">
                <p:embed/>
              </p:oleObj>
            </a:graphicData>
          </a:graphic>
        </p:graphicFrame>
        <p:graphicFrame>
          <p:nvGraphicFramePr>
            <p:cNvPr id="155655" name="Object 7"/>
            <p:cNvGraphicFramePr>
              <a:graphicFrameLocks noChangeAspect="1"/>
            </p:cNvGraphicFramePr>
            <p:nvPr/>
          </p:nvGraphicFramePr>
          <p:xfrm>
            <a:off x="4492651" y="2633148"/>
            <a:ext cx="1978025" cy="381000"/>
          </p:xfrm>
          <a:graphic>
            <a:graphicData uri="http://schemas.openxmlformats.org/presentationml/2006/ole">
              <p:oleObj spid="_x0000_s155655" name="Worksheet" r:id="rId8" imgW="1838325" imgH="390525" progId="Excel.Sheet.12">
                <p:embed/>
              </p:oleObj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6537379" y="2245218"/>
            <a:ext cx="1978025" cy="944061"/>
            <a:chOff x="6537379" y="2245218"/>
            <a:chExt cx="1978025" cy="944061"/>
          </a:xfrm>
        </p:grpSpPr>
        <p:graphicFrame>
          <p:nvGraphicFramePr>
            <p:cNvPr id="155656" name="Object 8"/>
            <p:cNvGraphicFramePr>
              <a:graphicFrameLocks noChangeAspect="1"/>
            </p:cNvGraphicFramePr>
            <p:nvPr/>
          </p:nvGraphicFramePr>
          <p:xfrm>
            <a:off x="6545847" y="2245218"/>
            <a:ext cx="1955800" cy="409575"/>
          </p:xfrm>
          <a:graphic>
            <a:graphicData uri="http://schemas.openxmlformats.org/presentationml/2006/ole">
              <p:oleObj spid="_x0000_s155656" name="Worksheet" r:id="rId9" imgW="1838325" imgH="390525" progId="Excel.Sheet.12">
                <p:embed/>
              </p:oleObj>
            </a:graphicData>
          </a:graphic>
        </p:graphicFrame>
        <p:graphicFrame>
          <p:nvGraphicFramePr>
            <p:cNvPr id="155657" name="Object 9"/>
            <p:cNvGraphicFramePr>
              <a:graphicFrameLocks noChangeAspect="1"/>
            </p:cNvGraphicFramePr>
            <p:nvPr/>
          </p:nvGraphicFramePr>
          <p:xfrm>
            <a:off x="6537379" y="2808279"/>
            <a:ext cx="1978025" cy="381000"/>
          </p:xfrm>
          <a:graphic>
            <a:graphicData uri="http://schemas.openxmlformats.org/presentationml/2006/ole">
              <p:oleObj spid="_x0000_s155657" name="Worksheet" r:id="rId10" imgW="1838325" imgH="390525" progId="Excel.Sheet.12">
                <p:embed/>
              </p:oleObj>
            </a:graphicData>
          </a:graphic>
        </p:graphicFrame>
      </p:grpSp>
      <p:graphicFrame>
        <p:nvGraphicFramePr>
          <p:cNvPr id="155658" name="Object 10"/>
          <p:cNvGraphicFramePr>
            <a:graphicFrameLocks noChangeAspect="1"/>
          </p:cNvGraphicFramePr>
          <p:nvPr/>
        </p:nvGraphicFramePr>
        <p:xfrm>
          <a:off x="701622" y="2078019"/>
          <a:ext cx="1322387" cy="196850"/>
        </p:xfrm>
        <a:graphic>
          <a:graphicData uri="http://schemas.openxmlformats.org/presentationml/2006/ole">
            <p:oleObj spid="_x0000_s155658" name="Worksheet" r:id="rId11" imgW="1322924" imgH="196512" progId="Excel.Sheet.12">
              <p:embed/>
            </p:oleObj>
          </a:graphicData>
        </a:graphic>
      </p:graphicFrame>
      <p:graphicFrame>
        <p:nvGraphicFramePr>
          <p:cNvPr id="155659" name="Object 11"/>
          <p:cNvGraphicFramePr>
            <a:graphicFrameLocks noChangeAspect="1"/>
          </p:cNvGraphicFramePr>
          <p:nvPr/>
        </p:nvGraphicFramePr>
        <p:xfrm>
          <a:off x="2811457" y="2260584"/>
          <a:ext cx="1322387" cy="196850"/>
        </p:xfrm>
        <a:graphic>
          <a:graphicData uri="http://schemas.openxmlformats.org/presentationml/2006/ole">
            <p:oleObj spid="_x0000_s155659" name="Worksheet" r:id="rId12" imgW="1322924" imgH="196512" progId="Excel.Sheet.12">
              <p:embed/>
            </p:oleObj>
          </a:graphicData>
        </a:graphic>
      </p:graphicFrame>
      <p:graphicFrame>
        <p:nvGraphicFramePr>
          <p:cNvPr id="155660" name="Object 12"/>
          <p:cNvGraphicFramePr>
            <a:graphicFrameLocks noChangeAspect="1"/>
          </p:cNvGraphicFramePr>
          <p:nvPr/>
        </p:nvGraphicFramePr>
        <p:xfrm>
          <a:off x="4791078" y="2443149"/>
          <a:ext cx="1322387" cy="196850"/>
        </p:xfrm>
        <a:graphic>
          <a:graphicData uri="http://schemas.openxmlformats.org/presentationml/2006/ole">
            <p:oleObj spid="_x0000_s155660" name="Worksheet" r:id="rId13" imgW="1322924" imgH="196512" progId="Excel.Sheet.12">
              <p:embed/>
            </p:oleObj>
          </a:graphicData>
        </a:graphic>
      </p:graphicFrame>
      <p:graphicFrame>
        <p:nvGraphicFramePr>
          <p:cNvPr id="155661" name="Object 13"/>
          <p:cNvGraphicFramePr>
            <a:graphicFrameLocks noChangeAspect="1"/>
          </p:cNvGraphicFramePr>
          <p:nvPr/>
        </p:nvGraphicFramePr>
        <p:xfrm>
          <a:off x="6908832" y="2625714"/>
          <a:ext cx="1322387" cy="196850"/>
        </p:xfrm>
        <a:graphic>
          <a:graphicData uri="http://schemas.openxmlformats.org/presentationml/2006/ole">
            <p:oleObj spid="_x0000_s155661" name="Worksheet" r:id="rId14" imgW="1322924" imgH="196512" progId="Excel.Sheet.12">
              <p:embed/>
            </p:oleObj>
          </a:graphicData>
        </a:graphic>
      </p:graphicFrame>
      <p:graphicFrame>
        <p:nvGraphicFramePr>
          <p:cNvPr id="155662" name="Object 14"/>
          <p:cNvGraphicFramePr>
            <a:graphicFrameLocks noChangeAspect="1"/>
          </p:cNvGraphicFramePr>
          <p:nvPr/>
        </p:nvGraphicFramePr>
        <p:xfrm>
          <a:off x="481013" y="3865563"/>
          <a:ext cx="1555750" cy="2519362"/>
        </p:xfrm>
        <a:graphic>
          <a:graphicData uri="http://schemas.openxmlformats.org/presentationml/2006/ole">
            <p:oleObj spid="_x0000_s155662" name="Worksheet" r:id="rId15" imgW="1419225" imgH="2305050" progId="Excel.Sheet.12">
              <p:embed/>
            </p:oleObj>
          </a:graphicData>
        </a:graphic>
      </p:graphicFrame>
      <p:graphicFrame>
        <p:nvGraphicFramePr>
          <p:cNvPr id="155663" name="Object 15"/>
          <p:cNvGraphicFramePr>
            <a:graphicFrameLocks noChangeAspect="1"/>
          </p:cNvGraphicFramePr>
          <p:nvPr/>
        </p:nvGraphicFramePr>
        <p:xfrm>
          <a:off x="2052603" y="4195773"/>
          <a:ext cx="1547813" cy="1671637"/>
        </p:xfrm>
        <a:graphic>
          <a:graphicData uri="http://schemas.openxmlformats.org/presentationml/2006/ole">
            <p:oleObj spid="_x0000_s155663" name="Worksheet" r:id="rId16" imgW="1438275" imgH="1724025" progId="Excel.Sheet.12">
              <p:embed/>
            </p:oleObj>
          </a:graphicData>
        </a:graphic>
      </p:graphicFrame>
      <p:graphicFrame>
        <p:nvGraphicFramePr>
          <p:cNvPr id="155665" name="Object 17"/>
          <p:cNvGraphicFramePr>
            <a:graphicFrameLocks noChangeAspect="1"/>
          </p:cNvGraphicFramePr>
          <p:nvPr/>
        </p:nvGraphicFramePr>
        <p:xfrm>
          <a:off x="3622662" y="4268799"/>
          <a:ext cx="1709738" cy="1487487"/>
        </p:xfrm>
        <a:graphic>
          <a:graphicData uri="http://schemas.openxmlformats.org/presentationml/2006/ole">
            <p:oleObj spid="_x0000_s155665" name="Worksheet" r:id="rId17" imgW="1895475" imgH="153352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Seasonalized</a:t>
            </a:r>
            <a:r>
              <a:rPr lang="en-US" dirty="0" smtClean="0"/>
              <a:t> Time Series; Even p</a:t>
            </a:r>
            <a:endParaRPr lang="en-US" dirty="0"/>
          </a:p>
        </p:txBody>
      </p:sp>
      <p:graphicFrame>
        <p:nvGraphicFramePr>
          <p:cNvPr id="156678" name="Object 6"/>
          <p:cNvGraphicFramePr>
            <a:graphicFrameLocks noChangeAspect="1"/>
          </p:cNvGraphicFramePr>
          <p:nvPr/>
        </p:nvGraphicFramePr>
        <p:xfrm>
          <a:off x="446031" y="2333610"/>
          <a:ext cx="5365750" cy="3355975"/>
        </p:xfrm>
        <a:graphic>
          <a:graphicData uri="http://schemas.openxmlformats.org/presentationml/2006/ole">
            <p:oleObj spid="_x0000_s156678" name="Worksheet" r:id="rId3" imgW="3343275" imgH="2305050" progId="Excel.Sheet.12">
              <p:embed/>
            </p:oleObj>
          </a:graphicData>
        </a:graphic>
      </p:graphicFrame>
      <p:graphicFrame>
        <p:nvGraphicFramePr>
          <p:cNvPr id="156679" name="Object 7"/>
          <p:cNvGraphicFramePr>
            <a:graphicFrameLocks noChangeAspect="1"/>
          </p:cNvGraphicFramePr>
          <p:nvPr/>
        </p:nvGraphicFramePr>
        <p:xfrm>
          <a:off x="5886468" y="2890204"/>
          <a:ext cx="1323975" cy="2254250"/>
        </p:xfrm>
        <a:graphic>
          <a:graphicData uri="http://schemas.openxmlformats.org/presentationml/2006/ole">
            <p:oleObj spid="_x0000_s156679" name="Worksheet" r:id="rId4" imgW="914400" imgH="153352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Deseasonalizing</a:t>
            </a:r>
            <a:r>
              <a:rPr lang="en-US" dirty="0"/>
              <a:t> Demand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2305" y="1420785"/>
          <a:ext cx="7783560" cy="2398924"/>
        </p:xfrm>
        <a:graphic>
          <a:graphicData uri="http://schemas.openxmlformats.org/presentationml/2006/ole">
            <p:oleObj spid="_x0000_s157698" name="Equation" r:id="rId3" imgW="3543120" imgH="109188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299979" y="3903669"/>
            <a:ext cx="84345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For the example, p = 4 is even. For t = 3: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D3 = {D1 + D5 + 2Sum(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=2 to 4) [Di]}/8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={8000+10000+2(13000+23000)+34000)}/8 = 19750</a:t>
            </a:r>
          </a:p>
          <a:p>
            <a:pPr>
              <a:buFont typeface="Wingdings" pitchFamily="2" charset="2"/>
              <a:buNone/>
            </a:pPr>
            <a:endParaRPr lang="en-US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D4 = {D2 + D6 + 2Sum(</a:t>
            </a:r>
            <a:r>
              <a:rPr lang="en-US" dirty="0" err="1" smtClean="0">
                <a:solidFill>
                  <a:srgbClr val="000000"/>
                </a:solidFill>
                <a:latin typeface="+mn-lt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=3 to 5) [Di]}/8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000000"/>
                </a:solidFill>
                <a:latin typeface="+mn-lt"/>
              </a:rPr>
              <a:t>={13000+18000+2(23000+34000)+10000)}/8 = 20625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373005" y="4706955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>
            <a:off x="373005" y="5802345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Deseasonalizing Demand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Then include trend</a:t>
            </a:r>
          </a:p>
          <a:p>
            <a:pPr>
              <a:buFont typeface="Wingdings" pitchFamily="2" charset="2"/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L +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deseasonalized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demand in period t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 = level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deseasonalized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demand at period 0)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 = trend (rate of growth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deseasonalized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demand)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Trend is determined by linear regression using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deseasonalized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demand as the dependent variable and period as the independent variable (can be done in Excel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>
            <a:off x="519057" y="2224071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322343" y="2771766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 on the </a:t>
            </a:r>
            <a:r>
              <a:rPr lang="en-US" dirty="0" err="1" smtClean="0"/>
              <a:t>Deseasonalized</a:t>
            </a:r>
            <a:r>
              <a:rPr lang="en-US" dirty="0" smtClean="0"/>
              <a:t> </a:t>
            </a:r>
            <a:r>
              <a:rPr lang="en-US" dirty="0"/>
              <a:t>Demand</a:t>
            </a:r>
          </a:p>
        </p:txBody>
      </p:sp>
      <p:graphicFrame>
        <p:nvGraphicFramePr>
          <p:cNvPr id="175108" name="Object 4"/>
          <p:cNvGraphicFramePr>
            <a:graphicFrameLocks noChangeAspect="1"/>
          </p:cNvGraphicFramePr>
          <p:nvPr>
            <p:ph idx="1"/>
          </p:nvPr>
        </p:nvGraphicFramePr>
        <p:xfrm>
          <a:off x="519057" y="1581189"/>
          <a:ext cx="3489325" cy="4732338"/>
        </p:xfrm>
        <a:graphic>
          <a:graphicData uri="http://schemas.openxmlformats.org/presentationml/2006/ole">
            <p:oleObj spid="_x0000_s145410" name="Worksheet" r:id="rId3" imgW="990555" imgH="1333353" progId="Excel.Sheet.8">
              <p:embed/>
            </p:oleObj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103948" y="1484784"/>
            <a:ext cx="4235508" cy="620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Data/Data Analysis/</a:t>
            </a:r>
            <a:r>
              <a:rPr lang="en-US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Regression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3948" y="2132855"/>
            <a:ext cx="4536504" cy="403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Liner Regression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9979" y="1420785"/>
            <a:ext cx="42360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 = 18,439 and T = 523.81</a:t>
            </a:r>
          </a:p>
          <a:p>
            <a:r>
              <a:rPr lang="en-US" dirty="0" smtClean="0">
                <a:latin typeface="+mn-lt"/>
              </a:rPr>
              <a:t>F</a:t>
            </a:r>
            <a:r>
              <a:rPr lang="en-US" baseline="-25000" dirty="0" smtClean="0">
                <a:latin typeface="+mn-lt"/>
              </a:rPr>
              <a:t>t </a:t>
            </a:r>
            <a:r>
              <a:rPr lang="en-US" dirty="0" smtClean="0">
                <a:latin typeface="+mn-lt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18,439</a:t>
            </a:r>
            <a:r>
              <a:rPr lang="en-US" dirty="0" smtClean="0">
                <a:latin typeface="+mn-lt"/>
              </a:rPr>
              <a:t> +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523.81 </a:t>
            </a:r>
            <a:r>
              <a:rPr lang="en-US" dirty="0" smtClean="0">
                <a:latin typeface="+mn-lt"/>
              </a:rPr>
              <a:t>t</a:t>
            </a:r>
          </a:p>
          <a:p>
            <a:endParaRPr lang="en-US" dirty="0" smtClean="0">
              <a:latin typeface="+mn-lt"/>
              <a:cs typeface="Times New Roman" pitchFamily="18" charset="0"/>
            </a:endParaRPr>
          </a:p>
          <a:p>
            <a:r>
              <a:rPr lang="en-US" dirty="0" smtClean="0">
                <a:latin typeface="+mn-lt"/>
                <a:cs typeface="Times New Roman" pitchFamily="18" charset="0"/>
              </a:rPr>
              <a:t>Replace t with 1,2, 3, ….., 12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0468" name="Object 4"/>
          <p:cNvGraphicFramePr>
            <a:graphicFrameLocks noChangeAspect="1"/>
          </p:cNvGraphicFramePr>
          <p:nvPr/>
        </p:nvGraphicFramePr>
        <p:xfrm>
          <a:off x="359532" y="3429000"/>
          <a:ext cx="4334481" cy="2701962"/>
        </p:xfrm>
        <a:graphic>
          <a:graphicData uri="http://schemas.openxmlformats.org/presentationml/2006/ole">
            <p:oleObj spid="_x0000_s190468" name="Worksheet" r:id="rId3" imgW="4686300" imgH="29241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Estimation of the Seasonal </a:t>
            </a:r>
            <a:r>
              <a:rPr lang="en-US" dirty="0"/>
              <a:t>Factors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491" y="1347759"/>
            <a:ext cx="8507529" cy="525787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	Use the previous equation to calculate </a:t>
            </a:r>
            <a:r>
              <a:rPr lang="en-US" dirty="0" err="1"/>
              <a:t>deseasonalized</a:t>
            </a:r>
            <a:r>
              <a:rPr lang="en-US" dirty="0"/>
              <a:t> demand for each period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S</a:t>
            </a:r>
            <a:r>
              <a:rPr lang="en-US" i="1" baseline="-25000" dirty="0"/>
              <a:t>t</a:t>
            </a:r>
            <a:r>
              <a:rPr lang="en-US" dirty="0"/>
              <a:t> = </a:t>
            </a:r>
            <a:r>
              <a:rPr lang="en-US" dirty="0" err="1"/>
              <a:t>D</a:t>
            </a:r>
            <a:r>
              <a:rPr lang="en-US" i="1" baseline="-25000" dirty="0" err="1"/>
              <a:t>t</a:t>
            </a:r>
            <a:r>
              <a:rPr lang="en-US" dirty="0"/>
              <a:t> / </a:t>
            </a:r>
            <a:r>
              <a:rPr lang="en-US" dirty="0" err="1"/>
              <a:t>D</a:t>
            </a:r>
            <a:r>
              <a:rPr lang="en-US" i="1" baseline="-25000" dirty="0" err="1"/>
              <a:t>t</a:t>
            </a:r>
            <a:r>
              <a:rPr lang="en-US" dirty="0"/>
              <a:t>  = seasonal factor for period </a:t>
            </a:r>
            <a:r>
              <a:rPr lang="en-US" i="1" dirty="0"/>
              <a:t>t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In the example, 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D</a:t>
            </a:r>
            <a:r>
              <a:rPr lang="en-US" baseline="-25000" dirty="0"/>
              <a:t>2</a:t>
            </a:r>
            <a:r>
              <a:rPr lang="en-US" dirty="0"/>
              <a:t> = 18439 + (524)(2) = 19487    D</a:t>
            </a:r>
            <a:r>
              <a:rPr lang="en-US" baseline="-25000" dirty="0"/>
              <a:t>2</a:t>
            </a:r>
            <a:r>
              <a:rPr lang="en-US" dirty="0"/>
              <a:t> = 13000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S</a:t>
            </a:r>
            <a:r>
              <a:rPr lang="en-US" baseline="-25000" dirty="0"/>
              <a:t>2</a:t>
            </a:r>
            <a:r>
              <a:rPr lang="en-US" dirty="0"/>
              <a:t> = 13000/19487 = 0.67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The seasonal factors for the other periods are calculated in the same manner</a:t>
            </a:r>
          </a:p>
        </p:txBody>
      </p:sp>
      <p:sp>
        <p:nvSpPr>
          <p:cNvPr id="105476" name="Line 4"/>
          <p:cNvSpPr>
            <a:spLocks noChangeShapeType="1"/>
          </p:cNvSpPr>
          <p:nvPr/>
        </p:nvSpPr>
        <p:spPr bwMode="auto">
          <a:xfrm>
            <a:off x="2133600" y="2698740"/>
            <a:ext cx="304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7" name="Line 5"/>
          <p:cNvSpPr>
            <a:spLocks noChangeShapeType="1"/>
          </p:cNvSpPr>
          <p:nvPr/>
        </p:nvSpPr>
        <p:spPr bwMode="auto">
          <a:xfrm>
            <a:off x="774648" y="269874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8" name="Line 6"/>
          <p:cNvSpPr>
            <a:spLocks noChangeShapeType="1"/>
          </p:cNvSpPr>
          <p:nvPr/>
        </p:nvSpPr>
        <p:spPr bwMode="auto">
          <a:xfrm>
            <a:off x="774648" y="4633929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774648" y="3976695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Estimation of the Seasonal Factors</a:t>
            </a:r>
            <a:endParaRPr lang="en-US" dirty="0"/>
          </a:p>
        </p:txBody>
      </p:sp>
      <p:graphicFrame>
        <p:nvGraphicFramePr>
          <p:cNvPr id="149510" name="Object 6"/>
          <p:cNvGraphicFramePr>
            <a:graphicFrameLocks noChangeAspect="1"/>
          </p:cNvGraphicFramePr>
          <p:nvPr/>
        </p:nvGraphicFramePr>
        <p:xfrm>
          <a:off x="601663" y="2093913"/>
          <a:ext cx="3187700" cy="3925887"/>
        </p:xfrm>
        <a:graphic>
          <a:graphicData uri="http://schemas.openxmlformats.org/presentationml/2006/ole">
            <p:oleObj spid="_x0000_s149510" name="Worksheet" r:id="rId3" imgW="1771650" imgH="2181225" progId="Excel.Sheet.8">
              <p:link updateAutomatic="1"/>
            </p:oleObj>
          </a:graphicData>
        </a:graphic>
      </p:graphicFrame>
      <p:graphicFrame>
        <p:nvGraphicFramePr>
          <p:cNvPr id="149511" name="Object 7"/>
          <p:cNvGraphicFramePr>
            <a:graphicFrameLocks noChangeAspect="1"/>
          </p:cNvGraphicFramePr>
          <p:nvPr/>
        </p:nvGraphicFramePr>
        <p:xfrm>
          <a:off x="3841740" y="2093913"/>
          <a:ext cx="1238250" cy="3935412"/>
        </p:xfrm>
        <a:graphic>
          <a:graphicData uri="http://schemas.openxmlformats.org/presentationml/2006/ole">
            <p:oleObj spid="_x0000_s149511" name="Worksheet" r:id="rId4" imgW="685800" imgH="2181225" progId="Excel.Sheet.8">
              <p:link updateAutomatic="1"/>
            </p:oleObj>
          </a:graphicData>
        </a:graphic>
      </p:graphicFrame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5156208" y="2109789"/>
          <a:ext cx="1112792" cy="3911634"/>
        </p:xfrm>
        <a:graphic>
          <a:graphicData uri="http://schemas.openxmlformats.org/presentationml/2006/ole">
            <p:oleObj spid="_x0000_s149513" name="Worksheet" r:id="rId5" imgW="619125" imgH="2181225" progId="Excel.Sheet.8">
              <p:link updateAutomatic="1"/>
            </p:oleObj>
          </a:graphicData>
        </a:graphic>
      </p:graphicFrame>
      <p:graphicFrame>
        <p:nvGraphicFramePr>
          <p:cNvPr id="149514" name="Object 10"/>
          <p:cNvGraphicFramePr>
            <a:graphicFrameLocks noChangeAspect="1"/>
          </p:cNvGraphicFramePr>
          <p:nvPr/>
        </p:nvGraphicFramePr>
        <p:xfrm>
          <a:off x="6346825" y="3303588"/>
          <a:ext cx="2189163" cy="1238250"/>
        </p:xfrm>
        <a:graphic>
          <a:graphicData uri="http://schemas.openxmlformats.org/presentationml/2006/ole">
            <p:oleObj spid="_x0000_s149514" name="Worksheet" r:id="rId6" imgW="1228725" imgH="695325" progId="Excel.Sheet.8">
              <p:link updateAutomatic="1"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Forecasts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18" y="1420785"/>
            <a:ext cx="8458200" cy="5184846"/>
          </a:xfrm>
        </p:spPr>
        <p:txBody>
          <a:bodyPr/>
          <a:lstStyle/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en-US" dirty="0"/>
              <a:t>Forecasts are </a:t>
            </a:r>
            <a:r>
              <a:rPr lang="en-US" dirty="0">
                <a:solidFill>
                  <a:srgbClr val="CC0066"/>
                </a:solidFill>
              </a:rPr>
              <a:t>rarely perfect</a:t>
            </a:r>
            <a:r>
              <a:rPr lang="en-US" dirty="0"/>
              <a:t> because of </a:t>
            </a:r>
            <a:r>
              <a:rPr lang="en-US" dirty="0">
                <a:solidFill>
                  <a:srgbClr val="CC0066"/>
                </a:solidFill>
              </a:rPr>
              <a:t>randomness</a:t>
            </a:r>
            <a:r>
              <a:rPr lang="en-US" dirty="0"/>
              <a:t>. 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en-US" dirty="0"/>
              <a:t>Beside the average, we also need a </a:t>
            </a:r>
            <a:r>
              <a:rPr lang="en-US" dirty="0">
                <a:solidFill>
                  <a:srgbClr val="CC0066"/>
                </a:solidFill>
              </a:rPr>
              <a:t>measure of variations</a:t>
            </a:r>
            <a:r>
              <a:rPr lang="en-US" dirty="0"/>
              <a:t>– Standard deviation.</a:t>
            </a: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en-US" dirty="0"/>
              <a:t>Forecasts are more accurate for </a:t>
            </a:r>
            <a:r>
              <a:rPr lang="en-US" dirty="0">
                <a:solidFill>
                  <a:srgbClr val="CC0066"/>
                </a:solidFill>
              </a:rPr>
              <a:t>groups of items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than for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CC0066"/>
                </a:solidFill>
              </a:rPr>
              <a:t>individuals</a:t>
            </a:r>
            <a:r>
              <a:rPr lang="en-US" dirty="0"/>
              <a:t>.</a:t>
            </a: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en-US" dirty="0"/>
              <a:t>Forecast </a:t>
            </a:r>
            <a:r>
              <a:rPr lang="en-US" dirty="0">
                <a:solidFill>
                  <a:srgbClr val="CC0066"/>
                </a:solidFill>
              </a:rPr>
              <a:t>accuracy decreases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as </a:t>
            </a:r>
            <a:r>
              <a:rPr lang="en-US" dirty="0">
                <a:solidFill>
                  <a:srgbClr val="CC0066"/>
                </a:solidFill>
              </a:rPr>
              <a:t>time horizon increases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Estimating the Forecast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399" y="1676399"/>
            <a:ext cx="8164569" cy="4491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latin typeface="+mn-lt"/>
              </a:rPr>
              <a:t>Using the original equation, we can forecast the next four periods of demand: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+mn-lt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latin typeface="+mn-lt"/>
              </a:rPr>
              <a:t>F13 = (L+13T)S1 = [18439+(13)(524)](0.47) = 11868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+mn-lt"/>
              </a:rPr>
              <a:t>F14 = (L+14T)S2 = [18439+(14)(524)](0.68) = 17527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+mn-lt"/>
              </a:rPr>
              <a:t>F15 = (L+15T)S3 = [18439+(15)(524)](1.17) = 30770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+mn-lt"/>
              </a:rPr>
              <a:t>F16 = (L+16T)S4 = [18439+(16)(524)](1.67) = 44794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Forecasting Methods</a:t>
            </a:r>
            <a:endParaRPr lang="en-US" b="1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30" y="1420784"/>
            <a:ext cx="8471017" cy="5221359"/>
          </a:xfrm>
        </p:spPr>
        <p:txBody>
          <a:bodyPr/>
          <a:lstStyle/>
          <a:p>
            <a:r>
              <a:rPr lang="en-US" sz="2400" dirty="0"/>
              <a:t>Qualitative: primarily subjective; rely on judgment and opinion</a:t>
            </a:r>
          </a:p>
          <a:p>
            <a:r>
              <a:rPr lang="en-US" sz="2400" dirty="0"/>
              <a:t>Time Series: use historical demand only</a:t>
            </a:r>
          </a:p>
          <a:p>
            <a:pPr lvl="1"/>
            <a:r>
              <a:rPr lang="en-US" sz="2000" dirty="0"/>
              <a:t>Static </a:t>
            </a:r>
          </a:p>
          <a:p>
            <a:pPr lvl="1"/>
            <a:r>
              <a:rPr lang="en-US" sz="2000" dirty="0"/>
              <a:t>Adaptive</a:t>
            </a:r>
          </a:p>
          <a:p>
            <a:r>
              <a:rPr lang="en-US" sz="2400" dirty="0"/>
              <a:t>Causal: use the relationship between demand and some other factor to develop forecast</a:t>
            </a:r>
          </a:p>
          <a:p>
            <a:r>
              <a:rPr lang="en-US" sz="2400" dirty="0"/>
              <a:t>Simulation</a:t>
            </a:r>
          </a:p>
          <a:p>
            <a:pPr lvl="1"/>
            <a:r>
              <a:rPr lang="en-US" sz="2000" dirty="0"/>
              <a:t>Imitate consumer choices that give rise to demand</a:t>
            </a:r>
          </a:p>
          <a:p>
            <a:pPr lvl="1"/>
            <a:r>
              <a:rPr lang="en-US" sz="2000" dirty="0"/>
              <a:t>Can combine time series and causal methods</a:t>
            </a:r>
            <a:endParaRPr 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an Observation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89906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Observed demand (O) =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Systematic component (S) + Random component (R)</a:t>
            </a:r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884186" y="2952767"/>
            <a:ext cx="79201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1706511" y="2765442"/>
            <a:ext cx="653965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990033"/>
                </a:solidFill>
              </a:rPr>
              <a:t>Level</a:t>
            </a:r>
            <a:r>
              <a:rPr lang="en-US" dirty="0">
                <a:solidFill>
                  <a:srgbClr val="990033"/>
                </a:solidFill>
              </a:rPr>
              <a:t> (current </a:t>
            </a:r>
            <a:r>
              <a:rPr lang="en-US" dirty="0" err="1">
                <a:solidFill>
                  <a:srgbClr val="990033"/>
                </a:solidFill>
              </a:rPr>
              <a:t>deseasonalized</a:t>
            </a:r>
            <a:r>
              <a:rPr lang="en-US" dirty="0">
                <a:solidFill>
                  <a:srgbClr val="990033"/>
                </a:solidFill>
              </a:rPr>
              <a:t> demand)</a:t>
            </a:r>
            <a:endParaRPr lang="en-US" b="1" i="1" dirty="0">
              <a:solidFill>
                <a:srgbClr val="990033"/>
              </a:solidFill>
            </a:endParaRPr>
          </a:p>
        </p:txBody>
      </p:sp>
      <p:sp>
        <p:nvSpPr>
          <p:cNvPr id="117767" name="Line 7"/>
          <p:cNvSpPr>
            <a:spLocks noChangeShapeType="1"/>
          </p:cNvSpPr>
          <p:nvPr/>
        </p:nvSpPr>
        <p:spPr bwMode="auto">
          <a:xfrm>
            <a:off x="884186" y="3638567"/>
            <a:ext cx="79201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1706511" y="3451242"/>
            <a:ext cx="5457911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990033"/>
                </a:solidFill>
              </a:rPr>
              <a:t>Trend</a:t>
            </a:r>
            <a:r>
              <a:rPr lang="en-US" dirty="0">
                <a:solidFill>
                  <a:srgbClr val="990033"/>
                </a:solidFill>
              </a:rPr>
              <a:t> (growth or decline in demand)</a:t>
            </a:r>
            <a:endParaRPr lang="en-US" b="1" i="1" dirty="0">
              <a:solidFill>
                <a:srgbClr val="990033"/>
              </a:solidFill>
            </a:endParaRPr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>
            <a:off x="884186" y="4400567"/>
            <a:ext cx="792011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Text Box 10"/>
          <p:cNvSpPr txBox="1">
            <a:spLocks noChangeArrowheads="1"/>
          </p:cNvSpPr>
          <p:nvPr/>
        </p:nvSpPr>
        <p:spPr bwMode="auto">
          <a:xfrm>
            <a:off x="1706512" y="4213242"/>
            <a:ext cx="664592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990033"/>
                </a:solidFill>
              </a:rPr>
              <a:t>Seasonality</a:t>
            </a:r>
            <a:r>
              <a:rPr lang="en-US" dirty="0">
                <a:solidFill>
                  <a:srgbClr val="990033"/>
                </a:solidFill>
              </a:rPr>
              <a:t> (predictable seasonal fluctuation)</a:t>
            </a:r>
            <a:endParaRPr lang="en-US" b="1" i="1" dirty="0">
              <a:solidFill>
                <a:srgbClr val="990033"/>
              </a:solidFill>
            </a:endParaRPr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609600" y="4648200"/>
            <a:ext cx="8327151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Systematic component: Expected value of demand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Random component: The part of the forecast that deviates</a:t>
            </a:r>
            <a:br>
              <a:rPr 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from the systematic component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-44369" y="3545061"/>
            <a:ext cx="1847903" cy="9209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Example: Tahoe Salt</a:t>
            </a:r>
          </a:p>
        </p:txBody>
      </p:sp>
      <p:graphicFrame>
        <p:nvGraphicFramePr>
          <p:cNvPr id="209920" name="Object 1024"/>
          <p:cNvGraphicFramePr>
            <a:graphicFrameLocks noChangeAspect="1"/>
          </p:cNvGraphicFramePr>
          <p:nvPr>
            <p:ph sz="half" idx="1"/>
          </p:nvPr>
        </p:nvGraphicFramePr>
        <p:xfrm>
          <a:off x="241300" y="2133600"/>
          <a:ext cx="3616325" cy="4211638"/>
        </p:xfrm>
        <a:graphic>
          <a:graphicData uri="http://schemas.openxmlformats.org/presentationml/2006/ole">
            <p:oleObj spid="_x0000_s135170" name="Worksheet" r:id="rId4" imgW="1838325" imgH="2133600" progId="Excel.Sheet.8">
              <p:embed/>
            </p:oleObj>
          </a:graphicData>
        </a:graphic>
      </p:graphicFrame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228600" y="1457298"/>
            <a:ext cx="653418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</a:rPr>
              <a:t>Forecast demand for the next four quarters.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4572000" y="3136896"/>
          <a:ext cx="3541761" cy="2008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Methods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99" y="1384272"/>
            <a:ext cx="8612247" cy="496891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Systematic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component = (level + trend)(seasonal factor)</a:t>
            </a:r>
          </a:p>
          <a:p>
            <a:pPr>
              <a:buFont typeface="Wingdings" pitchFamily="2" charset="2"/>
              <a:buNone/>
            </a:pPr>
            <a:r>
              <a:rPr lang="en-US" b="1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-25000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t+l</a:t>
            </a:r>
            <a:r>
              <a:rPr lang="en-US" b="1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= [L + (t + l)T]</a:t>
            </a:r>
            <a:r>
              <a:rPr lang="en-US" b="1" i="1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baseline="-25000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t+l</a:t>
            </a:r>
            <a:endParaRPr lang="en-US" b="1" i="1" baseline="-25000" dirty="0">
              <a:solidFill>
                <a:srgbClr val="CC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= forecast in period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for demand in period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b="1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estimate of level for period 0</a:t>
            </a:r>
          </a:p>
          <a:p>
            <a:pPr>
              <a:buFont typeface="Wingdings" pitchFamily="2" charset="2"/>
              <a:buNone/>
            </a:pPr>
            <a:r>
              <a:rPr lang="en-US" b="1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estimate of trend</a:t>
            </a:r>
          </a:p>
          <a:p>
            <a:pPr>
              <a:buFont typeface="Wingdings" pitchFamily="2" charset="2"/>
              <a:buNone/>
            </a:pPr>
            <a:r>
              <a:rPr lang="en-US" b="1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baseline="-250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estimate of seasonal factor for period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b="1" i="1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i="1" baseline="-25000" dirty="0" err="1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actual demand in period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b="1" i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="1" i="1" baseline="-25000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forecast of demand in period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Methods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27950" cy="4114800"/>
          </a:xfrm>
        </p:spPr>
        <p:txBody>
          <a:bodyPr/>
          <a:lstStyle/>
          <a:p>
            <a:r>
              <a:rPr lang="en-US"/>
              <a:t>Estimating level and trend</a:t>
            </a:r>
          </a:p>
          <a:p>
            <a:r>
              <a:rPr lang="en-US"/>
              <a:t>Estimating seasonal factors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Level and Trend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17" y="1384272"/>
            <a:ext cx="8434503" cy="5038770"/>
          </a:xfrm>
        </p:spPr>
        <p:txBody>
          <a:bodyPr/>
          <a:lstStyle/>
          <a:p>
            <a:r>
              <a:rPr lang="en-US" dirty="0"/>
              <a:t>Before estimating level and trend, demand data must be </a:t>
            </a:r>
            <a:r>
              <a:rPr lang="en-US" dirty="0" err="1"/>
              <a:t>deseasonalized</a:t>
            </a:r>
            <a:endParaRPr lang="en-US" dirty="0"/>
          </a:p>
          <a:p>
            <a:r>
              <a:rPr lang="en-US" dirty="0" err="1"/>
              <a:t>Deseasonalized</a:t>
            </a:r>
            <a:r>
              <a:rPr lang="en-US" dirty="0"/>
              <a:t> demand = demand that would have been observed in the absence of seasonal fluctuations</a:t>
            </a:r>
          </a:p>
          <a:p>
            <a:r>
              <a:rPr lang="en-US" dirty="0"/>
              <a:t>Periodicity  (</a:t>
            </a:r>
            <a:r>
              <a:rPr lang="en-US" i="1" dirty="0"/>
              <a:t>p</a:t>
            </a:r>
            <a:r>
              <a:rPr lang="en-US" dirty="0"/>
              <a:t>)  </a:t>
            </a:r>
          </a:p>
          <a:p>
            <a:pPr lvl="1"/>
            <a:r>
              <a:rPr lang="en-US" dirty="0"/>
              <a:t>the number of periods after which the seasonal cycle repeats itself</a:t>
            </a:r>
          </a:p>
          <a:p>
            <a:pPr lvl="1"/>
            <a:r>
              <a:rPr lang="en-US" dirty="0"/>
              <a:t>for demand at Tahoe Salt  </a:t>
            </a:r>
            <a:r>
              <a:rPr lang="en-US" i="1" dirty="0"/>
              <a:t>p</a:t>
            </a:r>
            <a:r>
              <a:rPr lang="en-US" dirty="0"/>
              <a:t> =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Seasonalized</a:t>
            </a:r>
            <a:r>
              <a:rPr lang="en-US" dirty="0" smtClean="0"/>
              <a:t> Time Series;  Odd p</a:t>
            </a:r>
            <a:endParaRPr lang="en-US" dirty="0"/>
          </a:p>
        </p:txBody>
      </p:sp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228600" y="1524000"/>
          <a:ext cx="1931988" cy="4017963"/>
        </p:xfrm>
        <a:graphic>
          <a:graphicData uri="http://schemas.openxmlformats.org/presentationml/2006/ole">
            <p:oleObj spid="_x0000_s152578" name="Worksheet" r:id="rId3" imgW="1932305" imgH="4017231" progId="Excel.Sheet.8">
              <p:embed/>
            </p:oleObj>
          </a:graphicData>
        </a:graphic>
      </p:graphicFrame>
      <p:graphicFrame>
        <p:nvGraphicFramePr>
          <p:cNvPr id="152579" name="Object 3"/>
          <p:cNvGraphicFramePr>
            <a:graphicFrameLocks noChangeAspect="1"/>
          </p:cNvGraphicFramePr>
          <p:nvPr/>
        </p:nvGraphicFramePr>
        <p:xfrm>
          <a:off x="2514600" y="2066925"/>
          <a:ext cx="3686175" cy="2657475"/>
        </p:xfrm>
        <a:graphic>
          <a:graphicData uri="http://schemas.openxmlformats.org/presentationml/2006/ole">
            <p:oleObj spid="_x0000_s152579" name="Chart" r:id="rId4" imgW="3686251" imgH="2657551" progId="Excel.Sheet.8">
              <p:embed/>
            </p:oleObj>
          </a:graphicData>
        </a:graphic>
      </p:graphicFrame>
      <p:graphicFrame>
        <p:nvGraphicFramePr>
          <p:cNvPr id="152580" name="Object 4"/>
          <p:cNvGraphicFramePr>
            <a:graphicFrameLocks noChangeAspect="1"/>
          </p:cNvGraphicFramePr>
          <p:nvPr/>
        </p:nvGraphicFramePr>
        <p:xfrm>
          <a:off x="6400800" y="1447800"/>
          <a:ext cx="2541588" cy="3971925"/>
        </p:xfrm>
        <a:graphic>
          <a:graphicData uri="http://schemas.openxmlformats.org/presentationml/2006/ole">
            <p:oleObj spid="_x0000_s152580" name="Worksheet" r:id="rId5" imgW="2541863" imgH="3971446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52579" grpId="0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13127</TotalTime>
  <Words>666</Words>
  <Application>Microsoft Office PowerPoint</Application>
  <PresentationFormat>On-screen Show (4:3)</PresentationFormat>
  <Paragraphs>100</Paragraphs>
  <Slides>20</Slides>
  <Notes>2</Notes>
  <HiddenSlides>0</HiddenSlides>
  <MMClips>0</MMClips>
  <ScaleCrop>false</ScaleCrop>
  <HeadingPairs>
    <vt:vector size="8" baseType="variant">
      <vt:variant>
        <vt:lpstr>Theme</vt:lpstr>
      </vt:variant>
      <vt:variant>
        <vt:i4>1</vt:i4>
      </vt:variant>
      <vt:variant>
        <vt:lpstr>Links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Sample presentation slides with animation [2]</vt:lpstr>
      <vt:lpstr>C:\Documents and Settings\aa2035\My Documents\ARDAVANMAIN\Classes\416\Myppts\MyCases\SaltExample.xls!1.Static!R3C1:R15C5</vt:lpstr>
      <vt:lpstr>C:\Documents and Settings\aa2035\My Documents\ARDAVANMAIN\Classes\416\Myppts\MyCases\SaltExample.xls!1.Static!R3C6:R15C6</vt:lpstr>
      <vt:lpstr>C:\Documents and Settings\aa2035\My Documents\ARDAVANMAIN\Classes\416\Myppts\MyCases\SaltExample.xls!1.Static!R3C7:R15C7</vt:lpstr>
      <vt:lpstr>C:\Documents and Settings\aa2035\My Documents\ARDAVANMAIN\Classes\416\Myppts\MyCases\SaltExample.xls!1.Static!R23C14:R26C15</vt:lpstr>
      <vt:lpstr>Worksheet</vt:lpstr>
      <vt:lpstr>Chart</vt:lpstr>
      <vt:lpstr>Equation</vt:lpstr>
      <vt:lpstr>Chapter 7 Demand Forecasting in a Supply Chain</vt:lpstr>
      <vt:lpstr>Characteristics of Forecasts</vt:lpstr>
      <vt:lpstr>Forecasting Methods</vt:lpstr>
      <vt:lpstr>Components of an Observation</vt:lpstr>
      <vt:lpstr>Example: Tahoe Salt</vt:lpstr>
      <vt:lpstr>Static Methods</vt:lpstr>
      <vt:lpstr>Static Methods</vt:lpstr>
      <vt:lpstr>Estimating Level and Trend</vt:lpstr>
      <vt:lpstr>Seasonalized Time Series;  Odd p</vt:lpstr>
      <vt:lpstr>Seasonality  Indices; Odd p</vt:lpstr>
      <vt:lpstr>Seasonality  Indices; Even p</vt:lpstr>
      <vt:lpstr>Seasonalized Time Series; Even p</vt:lpstr>
      <vt:lpstr>Seasonalized Time Series; Even p</vt:lpstr>
      <vt:lpstr>Deseasonalizing Demand</vt:lpstr>
      <vt:lpstr>Deseasonalizing Demand</vt:lpstr>
      <vt:lpstr>Linear Regression on the Deseasonalized Demand</vt:lpstr>
      <vt:lpstr>Liner Regression</vt:lpstr>
      <vt:lpstr>Final Estimation of the Seasonal Factors</vt:lpstr>
      <vt:lpstr>Final Estimation of the Seasonal Factors</vt:lpstr>
      <vt:lpstr>Estimating the Forecast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subject/>
  <dc:creator>Tony Barnett</dc:creator>
  <cp:keywords/>
  <dc:description/>
  <cp:lastModifiedBy>aa2035</cp:lastModifiedBy>
  <cp:revision>247</cp:revision>
  <dcterms:created xsi:type="dcterms:W3CDTF">2005-11-30T06:54:40Z</dcterms:created>
  <dcterms:modified xsi:type="dcterms:W3CDTF">2010-10-05T21:09:38Z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