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30"/>
  </p:notesMasterIdLst>
  <p:handoutMasterIdLst>
    <p:handoutMasterId r:id="rId31"/>
  </p:handoutMasterIdLst>
  <p:sldIdLst>
    <p:sldId id="625" r:id="rId7"/>
    <p:sldId id="757" r:id="rId8"/>
    <p:sldId id="752" r:id="rId9"/>
    <p:sldId id="784" r:id="rId10"/>
    <p:sldId id="788" r:id="rId11"/>
    <p:sldId id="772" r:id="rId12"/>
    <p:sldId id="777" r:id="rId13"/>
    <p:sldId id="795" r:id="rId14"/>
    <p:sldId id="796" r:id="rId15"/>
    <p:sldId id="758" r:id="rId16"/>
    <p:sldId id="759" r:id="rId17"/>
    <p:sldId id="760" r:id="rId18"/>
    <p:sldId id="780" r:id="rId19"/>
    <p:sldId id="781" r:id="rId20"/>
    <p:sldId id="782" r:id="rId21"/>
    <p:sldId id="751" r:id="rId22"/>
    <p:sldId id="785" r:id="rId23"/>
    <p:sldId id="789" r:id="rId24"/>
    <p:sldId id="787" r:id="rId25"/>
    <p:sldId id="792" r:id="rId26"/>
    <p:sldId id="791" r:id="rId27"/>
    <p:sldId id="793" r:id="rId28"/>
    <p:sldId id="794" r:id="rId2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00007D"/>
    <a:srgbClr val="A80000"/>
    <a:srgbClr val="000000"/>
    <a:srgbClr val="AA0000"/>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9" autoAdjust="0"/>
    <p:restoredTop sz="91618" autoAdjust="0"/>
  </p:normalViewPr>
  <p:slideViewPr>
    <p:cSldViewPr>
      <p:cViewPr varScale="1">
        <p:scale>
          <a:sx n="111" d="100"/>
          <a:sy n="111" d="100"/>
        </p:scale>
        <p:origin x="972" y="10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8/4/2020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8/4/2020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11</a:t>
            </a:fld>
            <a:endParaRPr lang="en-US"/>
          </a:p>
        </p:txBody>
      </p:sp>
    </p:spTree>
    <p:extLst>
      <p:ext uri="{BB962C8B-B14F-4D97-AF65-F5344CB8AC3E}">
        <p14:creationId xmlns:p14="http://schemas.microsoft.com/office/powerpoint/2010/main" val="11097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12</a:t>
            </a:fld>
            <a:endParaRPr lang="en-US"/>
          </a:p>
        </p:txBody>
      </p:sp>
    </p:spTree>
    <p:extLst>
      <p:ext uri="{BB962C8B-B14F-4D97-AF65-F5344CB8AC3E}">
        <p14:creationId xmlns:p14="http://schemas.microsoft.com/office/powerpoint/2010/main" val="337839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6400" y="698500"/>
            <a:ext cx="6197600" cy="348615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6" charset="-128"/>
            </a:endParaRPr>
          </a:p>
        </p:txBody>
      </p:sp>
    </p:spTree>
    <p:extLst>
      <p:ext uri="{BB962C8B-B14F-4D97-AF65-F5344CB8AC3E}">
        <p14:creationId xmlns:p14="http://schemas.microsoft.com/office/powerpoint/2010/main" val="351126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454C53-CE5A-4315-94FC-9B53F4A6BDCE}" type="slidenum">
              <a:rPr lang="en-US"/>
              <a:pPr>
                <a:defRPr/>
              </a:pPr>
              <a:t>‹#›</a:t>
            </a:fld>
            <a:endParaRPr lang="en-US"/>
          </a:p>
        </p:txBody>
      </p:sp>
    </p:spTree>
    <p:extLst>
      <p:ext uri="{BB962C8B-B14F-4D97-AF65-F5344CB8AC3E}">
        <p14:creationId xmlns:p14="http://schemas.microsoft.com/office/powerpoint/2010/main" val="306397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smtClean="0">
                <a:ln>
                  <a:noFill/>
                </a:ln>
                <a:solidFill>
                  <a:schemeClr val="bg1"/>
                </a:solidFill>
                <a:latin typeface="Book Antiqua" panose="02040602050305030304" pitchFamily="18" charset="0"/>
                <a:sym typeface="Symbol" panose="05050102010706020507" pitchFamily="18" charset="2"/>
              </a:rPr>
              <a:t>Regression Problems,  </a:t>
            </a:r>
            <a:r>
              <a:rPr lang="en-US" sz="1400" b="1" i="1" dirty="0" smtClean="0">
                <a:ln>
                  <a:noFill/>
                </a:ln>
                <a:solidFill>
                  <a:schemeClr val="bg1"/>
                </a:solidFill>
                <a:latin typeface="Book Antiqua" panose="02040602050305030304" pitchFamily="18" charset="0"/>
              </a:rPr>
              <a:t>A. Asef-Vaziri, Systems &amp; Operations Management. </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4" r:id="rId6"/>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8/4/2020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8/4/2020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package" Target="../embeddings/Microsoft_Excel_Worksheet2.xlsx"/></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
            <a:ext cx="9144000" cy="830997"/>
          </a:xfrm>
          <a:prstGeom prst="rect">
            <a:avLst/>
          </a:prstGeom>
        </p:spPr>
        <p:txBody>
          <a:bodyPr wrap="square">
            <a:spAutoFit/>
          </a:bodyPr>
          <a:lstStyle/>
          <a:p>
            <a:pPr algn="ctr" eaLnBrk="1" hangingPunct="1"/>
            <a:r>
              <a:rPr lang="en-US" sz="4800">
                <a:solidFill>
                  <a:schemeClr val="bg1"/>
                </a:solidFill>
                <a:latin typeface="Impact" panose="020B0806030902050204" pitchFamily="34" charset="0"/>
              </a:rPr>
              <a:t>Regression Problems</a:t>
            </a:r>
            <a:endParaRPr lang="en-US" sz="4800" dirty="0">
              <a:solidFill>
                <a:schemeClr val="bg1"/>
              </a:solidFill>
              <a:latin typeface="Impact" panose="020B0806030902050204" pitchFamily="34" charset="0"/>
            </a:endParaRPr>
          </a:p>
        </p:txBody>
      </p:sp>
      <p:sp>
        <p:nvSpPr>
          <p:cNvPr id="7" name="Rectangle 3"/>
          <p:cNvSpPr txBox="1">
            <a:spLocks noChangeArrowheads="1"/>
          </p:cNvSpPr>
          <p:nvPr/>
        </p:nvSpPr>
        <p:spPr bwMode="auto">
          <a:xfrm>
            <a:off x="1569722" y="6324600"/>
            <a:ext cx="9143999"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1A1A70"/>
              </a:buClr>
              <a:buSzPct val="80000"/>
              <a:buFont typeface="Wingdings" pitchFamily="2" charset="2"/>
              <a:buChar char="v"/>
              <a:defRPr sz="2400">
                <a:solidFill>
                  <a:srgbClr val="1A1A70"/>
                </a:solidFill>
                <a:latin typeface="Book Antiqua" pitchFamily="18" charset="0"/>
                <a:ea typeface="+mn-ea"/>
                <a:cs typeface="+mn-cs"/>
              </a:defRPr>
            </a:lvl1pPr>
            <a:lvl2pPr marL="742950" indent="-285750" algn="l" rtl="0" eaLnBrk="0" fontAlgn="base" hangingPunct="0">
              <a:spcBef>
                <a:spcPct val="20000"/>
              </a:spcBef>
              <a:spcAft>
                <a:spcPct val="0"/>
              </a:spcAft>
              <a:buClr>
                <a:srgbClr val="1A1A70"/>
              </a:buClr>
              <a:buFont typeface="Wingdings" pitchFamily="2" charset="2"/>
              <a:buChar char="§"/>
              <a:defRPr sz="2400">
                <a:solidFill>
                  <a:schemeClr val="tx1"/>
                </a:solidFill>
                <a:latin typeface="Book Antiqua" pitchFamily="18" charset="0"/>
              </a:defRPr>
            </a:lvl2pPr>
            <a:lvl3pPr marL="1143000" indent="-228600" algn="l" rtl="0" eaLnBrk="0" fontAlgn="base" hangingPunct="0">
              <a:spcBef>
                <a:spcPct val="20000"/>
              </a:spcBef>
              <a:spcAft>
                <a:spcPct val="0"/>
              </a:spcAft>
              <a:buClr>
                <a:srgbClr val="1A1A70"/>
              </a:buClr>
              <a:buFont typeface="Symbol" pitchFamily="18" charset="2"/>
              <a:buChar char="-"/>
              <a:defRPr sz="2000">
                <a:solidFill>
                  <a:schemeClr val="tx1"/>
                </a:solidFill>
                <a:latin typeface="Book Antiqua" pitchFamily="18" charset="0"/>
              </a:defRPr>
            </a:lvl3pPr>
            <a:lvl4pPr marL="1600200" indent="-228600" algn="l" rtl="0" eaLnBrk="0" fontAlgn="base" hangingPunct="0">
              <a:spcBef>
                <a:spcPct val="20000"/>
              </a:spcBef>
              <a:spcAft>
                <a:spcPct val="0"/>
              </a:spcAft>
              <a:buClr>
                <a:srgbClr val="000000"/>
              </a:buClr>
              <a:buFont typeface="Monotype Sorts" pitchFamily="2" charset="2"/>
              <a:buChar char="u"/>
              <a:defRPr sz="20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eaLnBrk="0" fontAlgn="base" hangingPunct="0">
              <a:spcBef>
                <a:spcPct val="20000"/>
              </a:spcBef>
              <a:spcAft>
                <a:spcPct val="0"/>
              </a:spcAft>
              <a:buClr>
                <a:srgbClr val="000000"/>
              </a:buClr>
              <a:buChar char="–"/>
              <a:defRPr sz="1600">
                <a:solidFill>
                  <a:srgbClr val="000000"/>
                </a:solidFill>
                <a:latin typeface="+mn-lt"/>
              </a:defRPr>
            </a:lvl6pPr>
            <a:lvl7pPr marL="2971800" indent="-228600" algn="l" rtl="0" eaLnBrk="0" fontAlgn="base" hangingPunct="0">
              <a:spcBef>
                <a:spcPct val="20000"/>
              </a:spcBef>
              <a:spcAft>
                <a:spcPct val="0"/>
              </a:spcAft>
              <a:buClr>
                <a:srgbClr val="000000"/>
              </a:buClr>
              <a:buChar char="–"/>
              <a:defRPr sz="1600">
                <a:solidFill>
                  <a:srgbClr val="000000"/>
                </a:solidFill>
                <a:latin typeface="+mn-lt"/>
              </a:defRPr>
            </a:lvl7pPr>
            <a:lvl8pPr marL="3429000" indent="-228600" algn="l" rtl="0" eaLnBrk="0" fontAlgn="base" hangingPunct="0">
              <a:spcBef>
                <a:spcPct val="20000"/>
              </a:spcBef>
              <a:spcAft>
                <a:spcPct val="0"/>
              </a:spcAft>
              <a:buClr>
                <a:srgbClr val="000000"/>
              </a:buClr>
              <a:buChar char="–"/>
              <a:defRPr sz="1600">
                <a:solidFill>
                  <a:srgbClr val="000000"/>
                </a:solidFill>
                <a:latin typeface="+mn-lt"/>
              </a:defRPr>
            </a:lvl8pPr>
            <a:lvl9pPr marL="3886200" indent="-228600" algn="l" rtl="0" eaLnBrk="0" fontAlgn="base" hangingPunct="0">
              <a:spcBef>
                <a:spcPct val="20000"/>
              </a:spcBef>
              <a:spcAft>
                <a:spcPct val="0"/>
              </a:spcAft>
              <a:buClr>
                <a:srgbClr val="000000"/>
              </a:buClr>
              <a:buChar char="–"/>
              <a:defRPr sz="1600">
                <a:solidFill>
                  <a:srgbClr val="000000"/>
                </a:solidFill>
                <a:latin typeface="+mn-lt"/>
              </a:defRPr>
            </a:lvl9pPr>
          </a:lstStyle>
          <a:p>
            <a:pPr marL="0" indent="0" algn="ctr" eaLnBrk="1" hangingPunct="1">
              <a:buNone/>
            </a:pPr>
            <a:r>
              <a:rPr lang="en-US" sz="3200" dirty="0">
                <a:solidFill>
                  <a:schemeClr val="bg1"/>
                </a:solidFill>
                <a:latin typeface="Brush Script MT" panose="03060802040406070304" pitchFamily="66" charset="0"/>
              </a:rPr>
              <a:t>Ardavan Asef-Vaziri</a:t>
            </a:r>
          </a:p>
        </p:txBody>
      </p:sp>
    </p:spTree>
    <p:extLst>
      <p:ext uri="{BB962C8B-B14F-4D97-AF65-F5344CB8AC3E}">
        <p14:creationId xmlns:p14="http://schemas.microsoft.com/office/powerpoint/2010/main" val="2167468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Excel Regression </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937613736"/>
              </p:ext>
            </p:extLst>
          </p:nvPr>
        </p:nvGraphicFramePr>
        <p:xfrm>
          <a:off x="1535084" y="1066800"/>
          <a:ext cx="8998206" cy="4724400"/>
        </p:xfrm>
        <a:graphic>
          <a:graphicData uri="http://schemas.openxmlformats.org/presentationml/2006/ole">
            <mc:AlternateContent xmlns:mc="http://schemas.openxmlformats.org/markup-compatibility/2006">
              <mc:Choice xmlns:v="urn:schemas-microsoft-com:vml" Requires="v">
                <p:oleObj spid="_x0000_s46109" name="Worksheet" r:id="rId3" imgW="6277079" imgH="3295620" progId="Excel.Sheet.12">
                  <p:embed/>
                </p:oleObj>
              </mc:Choice>
              <mc:Fallback>
                <p:oleObj name="Worksheet" r:id="rId3" imgW="6277079" imgH="3295620" progId="Excel.Sheet.12">
                  <p:embed/>
                  <p:pic>
                    <p:nvPicPr>
                      <p:cNvPr id="4" name="Object 3"/>
                      <p:cNvPicPr/>
                      <p:nvPr/>
                    </p:nvPicPr>
                    <p:blipFill>
                      <a:blip r:embed="rId4"/>
                      <a:stretch>
                        <a:fillRect/>
                      </a:stretch>
                    </p:blipFill>
                    <p:spPr>
                      <a:xfrm>
                        <a:off x="1535084" y="1066800"/>
                        <a:ext cx="8998206" cy="4724400"/>
                      </a:xfrm>
                      <a:prstGeom prst="rect">
                        <a:avLst/>
                      </a:prstGeom>
                    </p:spPr>
                  </p:pic>
                </p:oleObj>
              </mc:Fallback>
            </mc:AlternateContent>
          </a:graphicData>
        </a:graphic>
      </p:graphicFrame>
    </p:spTree>
    <p:extLst>
      <p:ext uri="{BB962C8B-B14F-4D97-AF65-F5344CB8AC3E}">
        <p14:creationId xmlns:p14="http://schemas.microsoft.com/office/powerpoint/2010/main" val="32926714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Regression Output</a:t>
            </a:r>
            <a:endParaRPr lang="en-US" dirty="0"/>
          </a:p>
        </p:txBody>
      </p:sp>
      <p:graphicFrame>
        <p:nvGraphicFramePr>
          <p:cNvPr id="370691" name="Object 3"/>
          <p:cNvGraphicFramePr>
            <a:graphicFrameLocks noChangeAspect="1"/>
          </p:cNvGraphicFramePr>
          <p:nvPr/>
        </p:nvGraphicFramePr>
        <p:xfrm>
          <a:off x="1840958" y="1457326"/>
          <a:ext cx="8359498" cy="4518315"/>
        </p:xfrm>
        <a:graphic>
          <a:graphicData uri="http://schemas.openxmlformats.org/presentationml/2006/ole">
            <mc:AlternateContent xmlns:mc="http://schemas.openxmlformats.org/markup-compatibility/2006">
              <mc:Choice xmlns:v="urn:schemas-microsoft-com:vml" Requires="v">
                <p:oleObj spid="_x0000_s47133" name="Worksheet" r:id="rId4" imgW="6467450" imgH="3495539" progId="Excel.Sheet.12">
                  <p:embed/>
                </p:oleObj>
              </mc:Choice>
              <mc:Fallback>
                <p:oleObj name="Worksheet" r:id="rId4" imgW="6467450" imgH="3495539" progId="Excel.Sheet.12">
                  <p:embed/>
                  <p:pic>
                    <p:nvPicPr>
                      <p:cNvPr id="3706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958" y="1457326"/>
                        <a:ext cx="8359498" cy="451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7"/>
          <p:cNvSpPr txBox="1">
            <a:spLocks noChangeArrowheads="1"/>
          </p:cNvSpPr>
          <p:nvPr/>
        </p:nvSpPr>
        <p:spPr bwMode="auto">
          <a:xfrm>
            <a:off x="4853862" y="1034189"/>
            <a:ext cx="5220580"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Correlation Coefficient </a:t>
            </a:r>
            <a:r>
              <a:rPr lang="en-US" sz="2000" u="sng" dirty="0">
                <a:solidFill>
                  <a:srgbClr val="FF0000"/>
                </a:solidFill>
                <a:latin typeface="Book Antiqua" panose="02040602050305030304" pitchFamily="18" charset="0"/>
              </a:rPr>
              <a:t>+</a:t>
            </a:r>
            <a:r>
              <a:rPr lang="en-US" sz="2000" dirty="0">
                <a:solidFill>
                  <a:srgbClr val="FF0000"/>
                </a:solidFill>
                <a:latin typeface="Book Antiqua" panose="02040602050305030304" pitchFamily="18" charset="0"/>
              </a:rPr>
              <a:t>↑. Close to </a:t>
            </a:r>
            <a:r>
              <a:rPr lang="en-US" sz="2000" u="sng" dirty="0">
                <a:solidFill>
                  <a:srgbClr val="FF0000"/>
                </a:solidFill>
                <a:latin typeface="Book Antiqua" panose="02040602050305030304" pitchFamily="18" charset="0"/>
              </a:rPr>
              <a:t>+</a:t>
            </a:r>
            <a:r>
              <a:rPr lang="en-US" sz="2000" dirty="0">
                <a:solidFill>
                  <a:srgbClr val="FF0000"/>
                </a:solidFill>
                <a:latin typeface="Book Antiqua" panose="02040602050305030304" pitchFamily="18" charset="0"/>
              </a:rPr>
              <a:t> 1 </a:t>
            </a:r>
          </a:p>
        </p:txBody>
      </p:sp>
      <p:sp>
        <p:nvSpPr>
          <p:cNvPr id="7" name="Text Box 7"/>
          <p:cNvSpPr txBox="1">
            <a:spLocks noChangeArrowheads="1"/>
          </p:cNvSpPr>
          <p:nvPr/>
        </p:nvSpPr>
        <p:spPr bwMode="auto">
          <a:xfrm>
            <a:off x="4907868" y="1536964"/>
            <a:ext cx="5508612"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Coefficient of Determination ↑ Close to  1 </a:t>
            </a:r>
          </a:p>
        </p:txBody>
      </p:sp>
      <p:sp>
        <p:nvSpPr>
          <p:cNvPr id="8" name="Text Box 7"/>
          <p:cNvSpPr txBox="1">
            <a:spLocks noChangeArrowheads="1"/>
          </p:cNvSpPr>
          <p:nvPr/>
        </p:nvSpPr>
        <p:spPr bwMode="auto">
          <a:xfrm>
            <a:off x="4917700" y="1982722"/>
            <a:ext cx="5498780"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Standard Deviation of Forecast ↓</a:t>
            </a:r>
          </a:p>
        </p:txBody>
      </p:sp>
      <p:sp>
        <p:nvSpPr>
          <p:cNvPr id="9" name="Text Box 7"/>
          <p:cNvSpPr txBox="1">
            <a:spLocks noChangeArrowheads="1"/>
          </p:cNvSpPr>
          <p:nvPr/>
        </p:nvSpPr>
        <p:spPr bwMode="auto">
          <a:xfrm>
            <a:off x="4870997" y="2457373"/>
            <a:ext cx="5720803" cy="400110"/>
          </a:xfrm>
          <a:prstGeom prst="rect">
            <a:avLst/>
          </a:prstGeom>
          <a:solidFill>
            <a:schemeClr val="bg1"/>
          </a:solidFill>
          <a:ln w="12700">
            <a:noFill/>
            <a:miter lim="800000"/>
            <a:headEnd/>
            <a:tailEnd/>
          </a:ln>
        </p:spPr>
        <p:txBody>
          <a:bodyPr wrap="square">
            <a:spAutoFit/>
          </a:bodyPr>
          <a:lstStyle/>
          <a:p>
            <a:pPr>
              <a:defRPr/>
            </a:pPr>
            <a:r>
              <a:rPr lang="en-US" sz="2000" dirty="0">
                <a:solidFill>
                  <a:srgbClr val="FF0000"/>
                </a:solidFill>
                <a:latin typeface="Book Antiqua" panose="02040602050305030304" pitchFamily="18" charset="0"/>
              </a:rPr>
              <a:t>If the first period is 1, next period is 10+1 = 11</a:t>
            </a:r>
          </a:p>
        </p:txBody>
      </p:sp>
      <p:sp>
        <p:nvSpPr>
          <p:cNvPr id="10" name="Text Box 7"/>
          <p:cNvSpPr txBox="1">
            <a:spLocks noChangeArrowheads="1"/>
          </p:cNvSpPr>
          <p:nvPr/>
        </p:nvSpPr>
        <p:spPr bwMode="auto">
          <a:xfrm>
            <a:off x="6852084" y="6021288"/>
            <a:ext cx="3564396" cy="400110"/>
          </a:xfrm>
          <a:prstGeom prst="rect">
            <a:avLst/>
          </a:prstGeom>
          <a:noFill/>
          <a:ln w="12700">
            <a:noFill/>
            <a:miter lim="800000"/>
            <a:headEnd/>
            <a:tailEnd/>
          </a:ln>
        </p:spPr>
        <p:txBody>
          <a:bodyPr wrap="square">
            <a:spAutoFit/>
          </a:bodyPr>
          <a:lstStyle/>
          <a:p>
            <a:pPr>
              <a:defRPr/>
            </a:pPr>
            <a:r>
              <a:rPr lang="en-US" sz="2000" dirty="0">
                <a:solidFill>
                  <a:srgbClr val="FF0000"/>
                </a:solidFill>
                <a:latin typeface="+mn-lt"/>
              </a:rPr>
              <a:t>P-value ↓ less than 0.05</a:t>
            </a:r>
          </a:p>
        </p:txBody>
      </p:sp>
    </p:spTree>
    <p:extLst>
      <p:ext uri="{BB962C8B-B14F-4D97-AF65-F5344CB8AC3E}">
        <p14:creationId xmlns:p14="http://schemas.microsoft.com/office/powerpoint/2010/main" val="422795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dissolve">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dissolve">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dissolv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dissolve">
                                      <p:cBhvr>
                                        <p:cTn id="37" dur="500"/>
                                        <p:tgtEl>
                                          <p:spTgt spid="9">
                                            <p:bg/>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dissolv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dissolve">
                                      <p:cBhvr>
                                        <p:cTn id="4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Regression Output</a:t>
            </a:r>
            <a:endParaRPr lang="en-US" dirty="0"/>
          </a:p>
        </p:txBody>
      </p:sp>
      <p:sp>
        <p:nvSpPr>
          <p:cNvPr id="5" name="Text Box 7"/>
          <p:cNvSpPr txBox="1">
            <a:spLocks noChangeArrowheads="1"/>
          </p:cNvSpPr>
          <p:nvPr/>
        </p:nvSpPr>
        <p:spPr bwMode="auto">
          <a:xfrm>
            <a:off x="1504604" y="762000"/>
            <a:ext cx="9087196" cy="2308324"/>
          </a:xfrm>
          <a:prstGeom prst="rect">
            <a:avLst/>
          </a:prstGeom>
          <a:noFill/>
          <a:ln w="12700">
            <a:noFill/>
            <a:miter lim="800000"/>
            <a:headEnd/>
            <a:tailEnd/>
          </a:ln>
        </p:spPr>
        <p:txBody>
          <a:bodyPr wrap="square">
            <a:spAutoFit/>
          </a:bodyPr>
          <a:lstStyle/>
          <a:p>
            <a:pPr>
              <a:defRPr/>
            </a:pPr>
            <a:r>
              <a:rPr lang="en-US" sz="2400" dirty="0">
                <a:latin typeface="Book Antiqua" panose="02040602050305030304" pitchFamily="18" charset="0"/>
              </a:rPr>
              <a:t>Provide the equation of the Regression line.</a:t>
            </a:r>
          </a:p>
          <a:p>
            <a:pPr>
              <a:defRPr/>
            </a:pPr>
            <a:r>
              <a:rPr lang="en-US" sz="2400" dirty="0">
                <a:latin typeface="Book Antiqua" panose="02040602050305030304" pitchFamily="18" charset="0"/>
              </a:rPr>
              <a:t>F</a:t>
            </a:r>
            <a:r>
              <a:rPr lang="en-US" sz="2400" baseline="-25000" dirty="0">
                <a:latin typeface="Book Antiqua" panose="02040602050305030304" pitchFamily="18" charset="0"/>
              </a:rPr>
              <a:t>t </a:t>
            </a:r>
            <a:r>
              <a:rPr lang="en-US" sz="2400" dirty="0">
                <a:latin typeface="Book Antiqua" panose="02040602050305030304" pitchFamily="18" charset="0"/>
              </a:rPr>
              <a:t>= 94.13 +30.71t</a:t>
            </a:r>
          </a:p>
          <a:p>
            <a:pPr>
              <a:defRPr/>
            </a:pPr>
            <a:r>
              <a:rPr lang="en-US" sz="2400" dirty="0">
                <a:latin typeface="Book Antiqua" panose="02040602050305030304" pitchFamily="18" charset="0"/>
              </a:rPr>
              <a:t>What is your forecast for the next period?</a:t>
            </a:r>
          </a:p>
          <a:p>
            <a:pPr>
              <a:defRPr/>
            </a:pPr>
            <a:r>
              <a:rPr lang="en-US" sz="2400" dirty="0">
                <a:latin typeface="Book Antiqua" panose="02040602050305030304" pitchFamily="18" charset="0"/>
              </a:rPr>
              <a:t>Next period?</a:t>
            </a:r>
          </a:p>
          <a:p>
            <a:pPr>
              <a:defRPr/>
            </a:pPr>
            <a:r>
              <a:rPr lang="en-US" sz="2400" dirty="0">
                <a:latin typeface="Book Antiqua" panose="02040602050305030304" pitchFamily="18" charset="0"/>
              </a:rPr>
              <a:t>F11 = 94.13 +30.71(</a:t>
            </a:r>
            <a:r>
              <a:rPr lang="en-US" sz="2400" b="1" dirty="0">
                <a:solidFill>
                  <a:srgbClr val="FF0000"/>
                </a:solidFill>
                <a:latin typeface="Book Antiqua" panose="02040602050305030304" pitchFamily="18" charset="0"/>
              </a:rPr>
              <a:t>11</a:t>
            </a:r>
            <a:r>
              <a:rPr lang="en-US" sz="2400" dirty="0">
                <a:latin typeface="Book Antiqua" panose="02040602050305030304" pitchFamily="18" charset="0"/>
              </a:rPr>
              <a:t>) = 431.7</a:t>
            </a:r>
          </a:p>
          <a:p>
            <a:pPr>
              <a:defRPr/>
            </a:pPr>
            <a:r>
              <a:rPr lang="en-US" sz="2400" dirty="0">
                <a:latin typeface="Book Antiqua" panose="02040602050305030304" pitchFamily="18" charset="0"/>
              </a:rPr>
              <a:t>Mean Forecast = 431.7, Standard Deviation of Forecast = </a:t>
            </a:r>
            <a:r>
              <a:rPr lang="en-US" sz="2400" b="1" dirty="0">
                <a:solidFill>
                  <a:srgbClr val="FF0000"/>
                </a:solidFill>
                <a:latin typeface="Book Antiqua" panose="02040602050305030304" pitchFamily="18" charset="0"/>
              </a:rPr>
              <a:t>22.21</a:t>
            </a:r>
          </a:p>
        </p:txBody>
      </p:sp>
      <p:graphicFrame>
        <p:nvGraphicFramePr>
          <p:cNvPr id="670723" name="Object 3"/>
          <p:cNvGraphicFramePr>
            <a:graphicFrameLocks noChangeAspect="1"/>
          </p:cNvGraphicFramePr>
          <p:nvPr>
            <p:extLst>
              <p:ext uri="{D42A27DB-BD31-4B8C-83A1-F6EECF244321}">
                <p14:modId xmlns:p14="http://schemas.microsoft.com/office/powerpoint/2010/main" val="37747986"/>
              </p:ext>
            </p:extLst>
          </p:nvPr>
        </p:nvGraphicFramePr>
        <p:xfrm>
          <a:off x="4724401" y="3276601"/>
          <a:ext cx="5805069" cy="3137935"/>
        </p:xfrm>
        <a:graphic>
          <a:graphicData uri="http://schemas.openxmlformats.org/presentationml/2006/ole">
            <mc:AlternateContent xmlns:mc="http://schemas.openxmlformats.org/markup-compatibility/2006">
              <mc:Choice xmlns:v="urn:schemas-microsoft-com:vml" Requires="v">
                <p:oleObj spid="_x0000_s48157" name="Worksheet" r:id="rId4" imgW="6467450" imgH="3495539" progId="Excel.Sheet.12">
                  <p:embed/>
                </p:oleObj>
              </mc:Choice>
              <mc:Fallback>
                <p:oleObj name="Worksheet" r:id="rId4" imgW="6467450" imgH="3495539" progId="Excel.Sheet.12">
                  <p:embed/>
                  <p:pic>
                    <p:nvPicPr>
                      <p:cNvPr id="67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3276601"/>
                        <a:ext cx="5805069" cy="313793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04198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Regression Problem 2</a:t>
            </a:r>
            <a:endParaRPr lang="en-US" dirty="0"/>
          </a:p>
        </p:txBody>
      </p:sp>
      <p:sp>
        <p:nvSpPr>
          <p:cNvPr id="10" name="Text Box 6"/>
          <p:cNvSpPr txBox="1">
            <a:spLocks noChangeArrowheads="1"/>
          </p:cNvSpPr>
          <p:nvPr/>
        </p:nvSpPr>
        <p:spPr bwMode="auto">
          <a:xfrm>
            <a:off x="1524000" y="685801"/>
            <a:ext cx="9144000" cy="769441"/>
          </a:xfrm>
          <a:prstGeom prst="rect">
            <a:avLst/>
          </a:prstGeom>
          <a:noFill/>
          <a:ln w="12700">
            <a:noFill/>
            <a:miter lim="800000"/>
            <a:headEnd/>
            <a:tailEnd/>
          </a:ln>
        </p:spPr>
        <p:txBody>
          <a:bodyPr wrap="square">
            <a:spAutoFit/>
          </a:bodyPr>
          <a:lstStyle/>
          <a:p>
            <a:pPr marL="801688" lvl="1" indent="-336550"/>
            <a:endParaRPr lang="en-US" sz="2200" dirty="0">
              <a:latin typeface="Book Antiqua" pitchFamily="18" charset="0"/>
            </a:endParaRPr>
          </a:p>
          <a:p>
            <a:endParaRPr lang="en-US" sz="2200" dirty="0"/>
          </a:p>
        </p:txBody>
      </p:sp>
      <p:sp>
        <p:nvSpPr>
          <p:cNvPr id="11" name="Rectangle 10"/>
          <p:cNvSpPr/>
          <p:nvPr/>
        </p:nvSpPr>
        <p:spPr>
          <a:xfrm>
            <a:off x="1524000" y="839740"/>
            <a:ext cx="9144000" cy="1107996"/>
          </a:xfrm>
          <a:prstGeom prst="rect">
            <a:avLst/>
          </a:prstGeom>
        </p:spPr>
        <p:txBody>
          <a:bodyPr wrap="square">
            <a:spAutoFit/>
          </a:bodyPr>
          <a:lstStyle/>
          <a:p>
            <a:r>
              <a:rPr lang="en-US" sz="2200" dirty="0">
                <a:latin typeface="Book Antiqua" pitchFamily="18" charset="0"/>
              </a:rPr>
              <a:t>Given the following regression report for the relationship between demand and time. (Demand is the dependent variable and Time is the independent variable)</a:t>
            </a:r>
          </a:p>
        </p:txBody>
      </p:sp>
      <p:graphicFrame>
        <p:nvGraphicFramePr>
          <p:cNvPr id="12" name="Object 1"/>
          <p:cNvGraphicFramePr>
            <a:graphicFrameLocks noChangeAspect="1"/>
          </p:cNvGraphicFramePr>
          <p:nvPr>
            <p:extLst>
              <p:ext uri="{D42A27DB-BD31-4B8C-83A1-F6EECF244321}">
                <p14:modId xmlns:p14="http://schemas.microsoft.com/office/powerpoint/2010/main" val="3114048125"/>
              </p:ext>
            </p:extLst>
          </p:nvPr>
        </p:nvGraphicFramePr>
        <p:xfrm>
          <a:off x="5487139" y="1695353"/>
          <a:ext cx="5172152" cy="2620328"/>
        </p:xfrm>
        <a:graphic>
          <a:graphicData uri="http://schemas.openxmlformats.org/presentationml/2006/ole">
            <mc:AlternateContent xmlns:mc="http://schemas.openxmlformats.org/markup-compatibility/2006">
              <mc:Choice xmlns:v="urn:schemas-microsoft-com:vml" Requires="v">
                <p:oleObj spid="_x0000_s55323" name="Worksheet" r:id="rId3" imgW="4165600" imgH="2336800" progId="Excel.Sheet.12">
                  <p:embed/>
                </p:oleObj>
              </mc:Choice>
              <mc:Fallback>
                <p:oleObj name="Worksheet" r:id="rId3" imgW="4165600" imgH="2336800" progId="Excel.Sheet.12">
                  <p:embed/>
                  <p:pic>
                    <p:nvPicPr>
                      <p:cNvPr id="788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39" y="1695353"/>
                        <a:ext cx="5172152" cy="2620328"/>
                      </a:xfrm>
                      <a:prstGeom prst="rect">
                        <a:avLst/>
                      </a:prstGeom>
                      <a:noFill/>
                    </p:spPr>
                  </p:pic>
                </p:oleObj>
              </mc:Fallback>
            </mc:AlternateContent>
          </a:graphicData>
        </a:graphic>
      </p:graphicFrame>
      <p:sp>
        <p:nvSpPr>
          <p:cNvPr id="13" name="Rectangle 12"/>
          <p:cNvSpPr/>
          <p:nvPr/>
        </p:nvSpPr>
        <p:spPr>
          <a:xfrm>
            <a:off x="1513114" y="2121446"/>
            <a:ext cx="3971848" cy="2123658"/>
          </a:xfrm>
          <a:prstGeom prst="rect">
            <a:avLst/>
          </a:prstGeom>
        </p:spPr>
        <p:txBody>
          <a:bodyPr wrap="square">
            <a:spAutoFit/>
          </a:bodyPr>
          <a:lstStyle/>
          <a:p>
            <a:pPr lvl="0"/>
            <a:r>
              <a:rPr lang="en-US" sz="2200" dirty="0">
                <a:latin typeface="Book Antiqua" pitchFamily="18" charset="0"/>
              </a:rPr>
              <a:t>What is your forecast for the next period?</a:t>
            </a:r>
          </a:p>
          <a:p>
            <a:pPr lvl="0"/>
            <a:r>
              <a:rPr lang="en-US" sz="2200" dirty="0">
                <a:latin typeface="Book Antiqua" pitchFamily="18" charset="0"/>
              </a:rPr>
              <a:t>52+10(20+1) = 262</a:t>
            </a:r>
          </a:p>
          <a:p>
            <a:pPr lvl="0"/>
            <a:r>
              <a:rPr lang="en-US" sz="2200" dirty="0">
                <a:latin typeface="Book Antiqua" pitchFamily="18" charset="0"/>
              </a:rPr>
              <a:t>What is the standard deviation of your forecast for the next period? 15.05</a:t>
            </a:r>
          </a:p>
        </p:txBody>
      </p:sp>
      <p:sp>
        <p:nvSpPr>
          <p:cNvPr id="14" name="Rectangle 13"/>
          <p:cNvSpPr/>
          <p:nvPr/>
        </p:nvSpPr>
        <p:spPr>
          <a:xfrm>
            <a:off x="1491018" y="4315681"/>
            <a:ext cx="9144000" cy="2123658"/>
          </a:xfrm>
          <a:prstGeom prst="rect">
            <a:avLst/>
          </a:prstGeom>
        </p:spPr>
        <p:txBody>
          <a:bodyPr wrap="square">
            <a:spAutoFit/>
          </a:bodyPr>
          <a:lstStyle/>
          <a:p>
            <a:pPr lvl="0"/>
            <a:r>
              <a:rPr lang="en-US" sz="2200" dirty="0">
                <a:latin typeface="Book Antiqua" pitchFamily="18" charset="0"/>
              </a:rPr>
              <a:t>Is there a strong relationship between the dependent and the independent variables?</a:t>
            </a:r>
          </a:p>
          <a:p>
            <a:pPr lvl="0"/>
            <a:r>
              <a:rPr lang="en-US" sz="2200" dirty="0">
                <a:latin typeface="Book Antiqua" pitchFamily="18" charset="0"/>
              </a:rPr>
              <a:t>Yes R-Square (Coefficient of Determination) id 0.95, Multiple R (Correlation Coefficient) is 0.97, p-value is very small</a:t>
            </a:r>
          </a:p>
          <a:p>
            <a:pPr lvl="0"/>
            <a:r>
              <a:rPr lang="en-US" sz="2200" dirty="0">
                <a:latin typeface="Book Antiqua" pitchFamily="18" charset="0"/>
              </a:rPr>
              <a:t>Is the relationship positive or negative?</a:t>
            </a:r>
          </a:p>
          <a:p>
            <a:pPr lvl="0"/>
            <a:r>
              <a:rPr lang="en-US" sz="2200" dirty="0">
                <a:latin typeface="Book Antiqua" pitchFamily="18" charset="0"/>
              </a:rPr>
              <a:t>Positive. We can check it by Multiple R being + or </a:t>
            </a:r>
            <a:r>
              <a:rPr lang="en-US" sz="2200">
                <a:latin typeface="Book Antiqua" pitchFamily="18" charset="0"/>
              </a:rPr>
              <a:t>b1 being +</a:t>
            </a:r>
            <a:endParaRPr lang="en-US" sz="2200" dirty="0">
              <a:latin typeface="Book Antiqua" pitchFamily="18" charset="0"/>
            </a:endParaRPr>
          </a:p>
        </p:txBody>
      </p:sp>
    </p:spTree>
    <p:extLst>
      <p:ext uri="{BB962C8B-B14F-4D97-AF65-F5344CB8AC3E}">
        <p14:creationId xmlns:p14="http://schemas.microsoft.com/office/powerpoint/2010/main" val="12492052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Questions</a:t>
            </a:r>
            <a:endParaRPr lang="en-US" dirty="0"/>
          </a:p>
        </p:txBody>
      </p:sp>
      <p:sp>
        <p:nvSpPr>
          <p:cNvPr id="4" name="Text Box 6"/>
          <p:cNvSpPr txBox="1">
            <a:spLocks noChangeArrowheads="1"/>
          </p:cNvSpPr>
          <p:nvPr/>
        </p:nvSpPr>
        <p:spPr bwMode="auto">
          <a:xfrm>
            <a:off x="35942" y="779253"/>
            <a:ext cx="12156057" cy="5478423"/>
          </a:xfrm>
          <a:prstGeom prst="rect">
            <a:avLst/>
          </a:prstGeom>
          <a:noFill/>
          <a:ln w="12700">
            <a:noFill/>
            <a:miter lim="800000"/>
            <a:headEnd/>
            <a:tailEnd/>
          </a:ln>
        </p:spPr>
        <p:txBody>
          <a:bodyPr wrap="square">
            <a:spAutoFit/>
          </a:bodyPr>
          <a:lstStyle/>
          <a:p>
            <a:pPr lvl="0"/>
            <a:r>
              <a:rPr lang="en-US" sz="2400" dirty="0">
                <a:latin typeface="Book Antiqua" pitchFamily="18" charset="0"/>
              </a:rPr>
              <a:t>1. If the coefficient of determination between interest rate (x) and residential real estate prices (y) is 0.85, this means that:</a:t>
            </a:r>
          </a:p>
          <a:p>
            <a:pPr marL="801688" lvl="1" indent="-336550"/>
            <a:r>
              <a:rPr lang="en-US" sz="2200" dirty="0">
                <a:latin typeface="Book Antiqua" pitchFamily="18" charset="0"/>
              </a:rPr>
              <a:t>A) 85% of the y values are positive</a:t>
            </a:r>
          </a:p>
          <a:p>
            <a:pPr marL="801688" lvl="1" indent="-336550"/>
            <a:r>
              <a:rPr lang="en-US" sz="2200" dirty="0">
                <a:latin typeface="Book Antiqua" pitchFamily="18" charset="0"/>
              </a:rPr>
              <a:t>B) 85% of the variation in y can be explained by the variation in x</a:t>
            </a:r>
          </a:p>
          <a:p>
            <a:pPr marL="801688" lvl="1" indent="-336550"/>
            <a:r>
              <a:rPr lang="en-US" sz="2200" dirty="0">
                <a:latin typeface="Book Antiqua" pitchFamily="18" charset="0"/>
              </a:rPr>
              <a:t>C) 85% of the x values are equal</a:t>
            </a:r>
          </a:p>
          <a:p>
            <a:pPr marL="801688" lvl="1" indent="-336550"/>
            <a:r>
              <a:rPr lang="en-US" sz="2200" dirty="0">
                <a:latin typeface="Book Antiqua" pitchFamily="18" charset="0"/>
              </a:rPr>
              <a:t>D) 85% of the variation in x can be explained by the variation in y</a:t>
            </a:r>
          </a:p>
          <a:p>
            <a:pPr marL="801688" lvl="1" indent="-336550"/>
            <a:r>
              <a:rPr lang="en-US" sz="2200" dirty="0">
                <a:latin typeface="Book Antiqua" pitchFamily="18" charset="0"/>
              </a:rPr>
              <a:t>E) none of the above</a:t>
            </a:r>
          </a:p>
          <a:p>
            <a:endParaRPr lang="en-US" sz="1000" dirty="0">
              <a:latin typeface="Book Antiqua" pitchFamily="18" charset="0"/>
            </a:endParaRPr>
          </a:p>
          <a:p>
            <a:pPr lvl="0"/>
            <a:r>
              <a:rPr lang="en-US" sz="2400" dirty="0">
                <a:latin typeface="Book Antiqua" pitchFamily="18" charset="0"/>
              </a:rPr>
              <a:t>2. Which value of the coefficient of correlation (r) indicates a stronger correlation than 0.7?</a:t>
            </a:r>
          </a:p>
          <a:p>
            <a:pPr lvl="1"/>
            <a:r>
              <a:rPr lang="en-US" sz="2200" dirty="0">
                <a:latin typeface="Book Antiqua" pitchFamily="18" charset="0"/>
              </a:rPr>
              <a:t>A) 0.6</a:t>
            </a:r>
          </a:p>
          <a:p>
            <a:pPr lvl="1"/>
            <a:r>
              <a:rPr lang="en-US" sz="2200" dirty="0">
                <a:latin typeface="Book Antiqua" pitchFamily="18" charset="0"/>
              </a:rPr>
              <a:t>B) -0.9</a:t>
            </a:r>
          </a:p>
          <a:p>
            <a:pPr lvl="1"/>
            <a:r>
              <a:rPr lang="en-US" sz="2200" dirty="0">
                <a:latin typeface="Book Antiqua" pitchFamily="18" charset="0"/>
              </a:rPr>
              <a:t>C) 0.4</a:t>
            </a:r>
          </a:p>
          <a:p>
            <a:pPr lvl="1"/>
            <a:r>
              <a:rPr lang="en-US" sz="2200" dirty="0">
                <a:latin typeface="Book Antiqua" pitchFamily="18" charset="0"/>
              </a:rPr>
              <a:t>D) -0.5</a:t>
            </a:r>
          </a:p>
          <a:p>
            <a:pPr lvl="1"/>
            <a:r>
              <a:rPr lang="en-US" sz="2200" dirty="0">
                <a:latin typeface="Book Antiqua" pitchFamily="18" charset="0"/>
              </a:rPr>
              <a:t>E) none of the above</a:t>
            </a:r>
          </a:p>
          <a:p>
            <a:endParaRPr lang="en-US" sz="2400" dirty="0"/>
          </a:p>
        </p:txBody>
      </p:sp>
    </p:spTree>
    <p:extLst>
      <p:ext uri="{BB962C8B-B14F-4D97-AF65-F5344CB8AC3E}">
        <p14:creationId xmlns:p14="http://schemas.microsoft.com/office/powerpoint/2010/main" val="1915461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FF0000"/>
                                      </p:to>
                                    </p:animClr>
                                    <p:animClr clrSpc="rgb" dir="cw">
                                      <p:cBhvr>
                                        <p:cTn id="7" dur="500" fill="hold"/>
                                        <p:tgtEl>
                                          <p:spTgt spid="4">
                                            <p:txEl>
                                              <p:pRg st="2" end="2"/>
                                            </p:txEl>
                                          </p:spTgt>
                                        </p:tgtEl>
                                        <p:attrNameLst>
                                          <p:attrName>fillcolor</p:attrName>
                                        </p:attrNameLst>
                                      </p:cBhvr>
                                      <p:to>
                                        <a:srgbClr val="FF0000"/>
                                      </p:to>
                                    </p:animClr>
                                    <p:set>
                                      <p:cBhvr>
                                        <p:cTn id="8" dur="500" fill="hold"/>
                                        <p:tgtEl>
                                          <p:spTgt spid="4">
                                            <p:txEl>
                                              <p:pRg st="2" end="2"/>
                                            </p:txEl>
                                          </p:spTgt>
                                        </p:tgtEl>
                                        <p:attrNameLst>
                                          <p:attrName>fill.type</p:attrName>
                                        </p:attrNameLst>
                                      </p:cBhvr>
                                      <p:to>
                                        <p:strVal val="solid"/>
                                      </p:to>
                                    </p:set>
                                    <p:set>
                                      <p:cBhvr>
                                        <p:cTn id="9" dur="500" fill="hold"/>
                                        <p:tgtEl>
                                          <p:spTgt spid="4">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
                                            <p:txEl>
                                              <p:pRg st="9" end="9"/>
                                            </p:txEl>
                                          </p:spTgt>
                                        </p:tgtEl>
                                        <p:attrNameLst>
                                          <p:attrName>style.color</p:attrName>
                                        </p:attrNameLst>
                                      </p:cBhvr>
                                      <p:to>
                                        <a:srgbClr val="FF0000"/>
                                      </p:to>
                                    </p:animClr>
                                    <p:animClr clrSpc="rgb" dir="cw">
                                      <p:cBhvr>
                                        <p:cTn id="14" dur="500" fill="hold"/>
                                        <p:tgtEl>
                                          <p:spTgt spid="4">
                                            <p:txEl>
                                              <p:pRg st="9" end="9"/>
                                            </p:txEl>
                                          </p:spTgt>
                                        </p:tgtEl>
                                        <p:attrNameLst>
                                          <p:attrName>fillcolor</p:attrName>
                                        </p:attrNameLst>
                                      </p:cBhvr>
                                      <p:to>
                                        <a:srgbClr val="FF0000"/>
                                      </p:to>
                                    </p:animClr>
                                    <p:set>
                                      <p:cBhvr>
                                        <p:cTn id="15" dur="500" fill="hold"/>
                                        <p:tgtEl>
                                          <p:spTgt spid="4">
                                            <p:txEl>
                                              <p:pRg st="9" end="9"/>
                                            </p:txEl>
                                          </p:spTgt>
                                        </p:tgtEl>
                                        <p:attrNameLst>
                                          <p:attrName>fill.type</p:attrName>
                                        </p:attrNameLst>
                                      </p:cBhvr>
                                      <p:to>
                                        <p:strVal val="solid"/>
                                      </p:to>
                                    </p:set>
                                    <p:set>
                                      <p:cBhvr>
                                        <p:cTn id="16" dur="500" fill="hold"/>
                                        <p:tgtEl>
                                          <p:spTgt spid="4">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Questions</a:t>
            </a:r>
            <a:endParaRPr lang="en-US" dirty="0"/>
          </a:p>
        </p:txBody>
      </p:sp>
      <p:sp>
        <p:nvSpPr>
          <p:cNvPr id="5" name="Text Box 6"/>
          <p:cNvSpPr txBox="1">
            <a:spLocks noChangeArrowheads="1"/>
          </p:cNvSpPr>
          <p:nvPr/>
        </p:nvSpPr>
        <p:spPr bwMode="auto">
          <a:xfrm>
            <a:off x="1524000" y="919128"/>
            <a:ext cx="9144000" cy="2308324"/>
          </a:xfrm>
          <a:prstGeom prst="rect">
            <a:avLst/>
          </a:prstGeom>
          <a:noFill/>
          <a:ln w="12700">
            <a:noFill/>
            <a:miter lim="800000"/>
            <a:headEnd/>
            <a:tailEnd/>
          </a:ln>
        </p:spPr>
        <p:txBody>
          <a:bodyPr wrap="square">
            <a:spAutoFit/>
          </a:bodyPr>
          <a:lstStyle/>
          <a:p>
            <a:r>
              <a:rPr lang="en-US" sz="2400" dirty="0">
                <a:latin typeface="Book Antiqua" pitchFamily="18" charset="0"/>
              </a:rPr>
              <a:t>3. In a good regression we expect</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high and </a:t>
            </a:r>
            <a:r>
              <a:rPr lang="en-US" sz="2400" i="1" dirty="0">
                <a:latin typeface="Book Antiqua" pitchFamily="18" charset="0"/>
              </a:rPr>
              <a:t>R-square</a:t>
            </a:r>
            <a:r>
              <a:rPr lang="en-US" sz="2400" dirty="0">
                <a:latin typeface="Book Antiqua" pitchFamily="18" charset="0"/>
              </a:rPr>
              <a:t> to be high</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low and </a:t>
            </a:r>
            <a:r>
              <a:rPr lang="en-US" sz="2400" i="1" dirty="0">
                <a:latin typeface="Book Antiqua" pitchFamily="18" charset="0"/>
              </a:rPr>
              <a:t>R-square</a:t>
            </a:r>
            <a:r>
              <a:rPr lang="en-US" sz="2400" dirty="0">
                <a:latin typeface="Book Antiqua" pitchFamily="18" charset="0"/>
              </a:rPr>
              <a:t> to be low</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low and </a:t>
            </a:r>
            <a:r>
              <a:rPr lang="en-US" sz="2400" i="1" dirty="0">
                <a:latin typeface="Book Antiqua" pitchFamily="18" charset="0"/>
              </a:rPr>
              <a:t>R-square</a:t>
            </a:r>
            <a:r>
              <a:rPr lang="en-US" sz="2400" dirty="0">
                <a:latin typeface="Book Antiqua" pitchFamily="18" charset="0"/>
              </a:rPr>
              <a:t> to be high</a:t>
            </a:r>
          </a:p>
          <a:p>
            <a:pPr marL="914400" lvl="1" indent="-457200">
              <a:buAutoNum type="alphaUcParenR"/>
            </a:pPr>
            <a:r>
              <a:rPr lang="en-US" sz="2400" i="1" dirty="0">
                <a:latin typeface="Book Antiqua" pitchFamily="18" charset="0"/>
              </a:rPr>
              <a:t>P-value</a:t>
            </a:r>
            <a:r>
              <a:rPr lang="en-US" sz="2400" dirty="0">
                <a:latin typeface="Book Antiqua" pitchFamily="18" charset="0"/>
              </a:rPr>
              <a:t> to be high and </a:t>
            </a:r>
            <a:r>
              <a:rPr lang="en-US" sz="2400" i="1" dirty="0">
                <a:latin typeface="Book Antiqua" pitchFamily="18" charset="0"/>
              </a:rPr>
              <a:t>R-square</a:t>
            </a:r>
            <a:r>
              <a:rPr lang="en-US" sz="2400" dirty="0">
                <a:latin typeface="Book Antiqua" pitchFamily="18" charset="0"/>
              </a:rPr>
              <a:t> to be low</a:t>
            </a:r>
          </a:p>
          <a:p>
            <a:pPr marL="914400" lvl="1" indent="-457200">
              <a:buAutoNum type="alphaUcParenR"/>
            </a:pPr>
            <a:r>
              <a:rPr lang="en-US" sz="2400" dirty="0">
                <a:latin typeface="Book Antiqua" pitchFamily="18" charset="0"/>
              </a:rPr>
              <a:t>none of the answers</a:t>
            </a:r>
          </a:p>
        </p:txBody>
      </p:sp>
      <p:sp>
        <p:nvSpPr>
          <p:cNvPr id="6" name="Text Box 6"/>
          <p:cNvSpPr txBox="1">
            <a:spLocks noChangeArrowheads="1"/>
          </p:cNvSpPr>
          <p:nvPr/>
        </p:nvSpPr>
        <p:spPr bwMode="auto">
          <a:xfrm>
            <a:off x="1524000" y="3505200"/>
            <a:ext cx="9144000" cy="4154984"/>
          </a:xfrm>
          <a:prstGeom prst="rect">
            <a:avLst/>
          </a:prstGeom>
          <a:noFill/>
          <a:ln w="12700">
            <a:noFill/>
            <a:miter lim="800000"/>
            <a:headEnd/>
            <a:tailEnd/>
          </a:ln>
        </p:spPr>
        <p:txBody>
          <a:bodyPr wrap="square">
            <a:spAutoFit/>
          </a:bodyPr>
          <a:lstStyle/>
          <a:p>
            <a:r>
              <a:rPr lang="en-US" sz="2400" dirty="0">
                <a:latin typeface="Book Antiqua" pitchFamily="18" charset="0"/>
              </a:rPr>
              <a:t>4. Discuss the relationship between MAD in moving average and exponential smoothing and Standard Error in regression.</a:t>
            </a:r>
          </a:p>
          <a:p>
            <a:r>
              <a:rPr lang="en-US" sz="2400" dirty="0">
                <a:solidFill>
                  <a:srgbClr val="FF0000"/>
                </a:solidFill>
                <a:latin typeface="Book Antiqua" pitchFamily="18" charset="0"/>
              </a:rPr>
              <a:t>Standard Error </a:t>
            </a:r>
            <a:r>
              <a:rPr lang="en-US" sz="2400" dirty="0">
                <a:latin typeface="Book Antiqua" pitchFamily="18" charset="0"/>
              </a:rPr>
              <a:t>in regression is an estimate of the </a:t>
            </a:r>
            <a:r>
              <a:rPr lang="en-US" sz="2400" dirty="0">
                <a:solidFill>
                  <a:srgbClr val="00B050"/>
                </a:solidFill>
                <a:latin typeface="Book Antiqua" pitchFamily="18" charset="0"/>
              </a:rPr>
              <a:t>Standard Deviation of the Forecast</a:t>
            </a:r>
            <a:r>
              <a:rPr lang="en-US" sz="2400" dirty="0">
                <a:latin typeface="Book Antiqua" pitchFamily="18" charset="0"/>
              </a:rPr>
              <a:t>. </a:t>
            </a:r>
          </a:p>
          <a:p>
            <a:r>
              <a:rPr lang="en-US" sz="2400" dirty="0">
                <a:solidFill>
                  <a:srgbClr val="00B050"/>
                </a:solidFill>
                <a:latin typeface="Book Antiqua" pitchFamily="18" charset="0"/>
              </a:rPr>
              <a:t>Standard Deviation of the Forecast = </a:t>
            </a:r>
            <a:r>
              <a:rPr lang="en-US" sz="2400" dirty="0">
                <a:solidFill>
                  <a:srgbClr val="FF0000"/>
                </a:solidFill>
                <a:latin typeface="Book Antiqua" pitchFamily="18" charset="0"/>
              </a:rPr>
              <a:t>Standard Error  </a:t>
            </a:r>
            <a:endParaRPr lang="en-US" sz="2400" dirty="0">
              <a:latin typeface="Book Antiqua" pitchFamily="18" charset="0"/>
            </a:endParaRPr>
          </a:p>
          <a:p>
            <a:r>
              <a:rPr lang="en-US" sz="2400" dirty="0">
                <a:solidFill>
                  <a:srgbClr val="FF0000"/>
                </a:solidFill>
                <a:latin typeface="Book Antiqua" pitchFamily="18" charset="0"/>
              </a:rPr>
              <a:t>MAD</a:t>
            </a:r>
            <a:r>
              <a:rPr lang="en-US" sz="2400" dirty="0">
                <a:latin typeface="Book Antiqua" pitchFamily="18" charset="0"/>
              </a:rPr>
              <a:t> in moving average and exponential smoothing is an estimate of the </a:t>
            </a:r>
            <a:r>
              <a:rPr lang="en-US" sz="2400" dirty="0">
                <a:solidFill>
                  <a:srgbClr val="00B050"/>
                </a:solidFill>
                <a:latin typeface="Book Antiqua" pitchFamily="18" charset="0"/>
              </a:rPr>
              <a:t>Standard Deviation of the Forecast</a:t>
            </a:r>
            <a:r>
              <a:rPr lang="en-US" sz="2400" dirty="0">
                <a:latin typeface="Book Antiqua" pitchFamily="18" charset="0"/>
              </a:rPr>
              <a:t>.</a:t>
            </a:r>
          </a:p>
          <a:p>
            <a:r>
              <a:rPr lang="en-US" sz="2400" dirty="0">
                <a:solidFill>
                  <a:srgbClr val="00B050"/>
                </a:solidFill>
                <a:latin typeface="Book Antiqua" pitchFamily="18" charset="0"/>
              </a:rPr>
              <a:t>Standard Deviation of the Forecast = </a:t>
            </a:r>
            <a:r>
              <a:rPr lang="en-US" sz="2400" dirty="0">
                <a:solidFill>
                  <a:srgbClr val="FF0000"/>
                </a:solidFill>
                <a:latin typeface="Book Antiqua" pitchFamily="18" charset="0"/>
              </a:rPr>
              <a:t>1.25MAD</a:t>
            </a:r>
            <a:endParaRPr lang="en-US" sz="2400" dirty="0">
              <a:latin typeface="Book Antiqua" pitchFamily="18" charset="0"/>
            </a:endParaRPr>
          </a:p>
          <a:p>
            <a:endParaRPr lang="en-US" sz="2400" dirty="0">
              <a:latin typeface="Book Antiqua" pitchFamily="18" charset="0"/>
            </a:endParaRPr>
          </a:p>
          <a:p>
            <a:endParaRPr lang="en-US" sz="2400" dirty="0">
              <a:latin typeface="Book Antiqua" pitchFamily="18" charset="0"/>
            </a:endParaRPr>
          </a:p>
          <a:p>
            <a:endParaRPr lang="en-US" sz="2400" dirty="0"/>
          </a:p>
        </p:txBody>
      </p:sp>
    </p:spTree>
    <p:extLst>
      <p:ext uri="{BB962C8B-B14F-4D97-AF65-F5344CB8AC3E}">
        <p14:creationId xmlns:p14="http://schemas.microsoft.com/office/powerpoint/2010/main" val="977494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Regression</a:t>
            </a:r>
            <a:endParaRPr lang="en-US" dirty="0"/>
          </a:p>
        </p:txBody>
      </p:sp>
      <p:sp>
        <p:nvSpPr>
          <p:cNvPr id="4" name="Text Box 5"/>
          <p:cNvSpPr txBox="1">
            <a:spLocks noChangeArrowheads="1"/>
          </p:cNvSpPr>
          <p:nvPr/>
        </p:nvSpPr>
        <p:spPr bwMode="auto">
          <a:xfrm>
            <a:off x="1643149" y="914401"/>
            <a:ext cx="9067800" cy="1200329"/>
          </a:xfrm>
          <a:prstGeom prst="rect">
            <a:avLst/>
          </a:prstGeom>
          <a:noFill/>
          <a:ln w="12700">
            <a:noFill/>
            <a:miter lim="800000"/>
            <a:headEnd/>
            <a:tailEnd/>
          </a:ln>
        </p:spPr>
        <p:txBody>
          <a:bodyPr wrap="square">
            <a:spAutoFit/>
          </a:bodyPr>
          <a:lstStyle/>
          <a:p>
            <a:pPr eaLnBrk="0" hangingPunct="0"/>
            <a:r>
              <a:rPr lang="en-US" sz="2400" dirty="0">
                <a:latin typeface="Book Antiqua" pitchFamily="18" charset="0"/>
              </a:rPr>
              <a:t>Provide forecasts and standard deviation of forecast for September using linear Regression. Also Compute R-Squared (Coefficient of determination) and Correlation Coefficient. </a:t>
            </a:r>
          </a:p>
        </p:txBody>
      </p:sp>
      <p:graphicFrame>
        <p:nvGraphicFramePr>
          <p:cNvPr id="5" name="Object 4"/>
          <p:cNvGraphicFramePr>
            <a:graphicFrameLocks noChangeAspect="1"/>
          </p:cNvGraphicFramePr>
          <p:nvPr>
            <p:extLst>
              <p:ext uri="{D42A27DB-BD31-4B8C-83A1-F6EECF244321}">
                <p14:modId xmlns:p14="http://schemas.microsoft.com/office/powerpoint/2010/main" val="3711243215"/>
              </p:ext>
            </p:extLst>
          </p:nvPr>
        </p:nvGraphicFramePr>
        <p:xfrm>
          <a:off x="1676400" y="2437182"/>
          <a:ext cx="8655484" cy="3373258"/>
        </p:xfrm>
        <a:graphic>
          <a:graphicData uri="http://schemas.openxmlformats.org/presentationml/2006/ole">
            <mc:AlternateContent xmlns:mc="http://schemas.openxmlformats.org/markup-compatibility/2006">
              <mc:Choice xmlns:v="urn:schemas-microsoft-com:vml" Requires="v">
                <p:oleObj spid="_x0000_s45111" name="Worksheet" r:id="rId3" imgW="6118825" imgH="2384887" progId="Excel.Sheet.12">
                  <p:embed/>
                </p:oleObj>
              </mc:Choice>
              <mc:Fallback>
                <p:oleObj name="Worksheet" r:id="rId3" imgW="6118825" imgH="2384887" progId="Excel.Sheet.12">
                  <p:embed/>
                  <p:pic>
                    <p:nvPicPr>
                      <p:cNvPr id="5" name="Object 4"/>
                      <p:cNvPicPr/>
                      <p:nvPr/>
                    </p:nvPicPr>
                    <p:blipFill>
                      <a:blip r:embed="rId4"/>
                      <a:stretch>
                        <a:fillRect/>
                      </a:stretch>
                    </p:blipFill>
                    <p:spPr>
                      <a:xfrm>
                        <a:off x="1676400" y="2437182"/>
                        <a:ext cx="8655484" cy="3373258"/>
                      </a:xfrm>
                      <a:prstGeom prst="rect">
                        <a:avLst/>
                      </a:prstGeom>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471415960"/>
              </p:ext>
            </p:extLst>
          </p:nvPr>
        </p:nvGraphicFramePr>
        <p:xfrm>
          <a:off x="7131484" y="5811825"/>
          <a:ext cx="3200400" cy="647700"/>
        </p:xfrm>
        <a:graphic>
          <a:graphicData uri="http://schemas.openxmlformats.org/presentationml/2006/ole">
            <mc:AlternateContent xmlns:mc="http://schemas.openxmlformats.org/markup-compatibility/2006">
              <mc:Choice xmlns:v="urn:schemas-microsoft-com:vml" Requires="v">
                <p:oleObj spid="_x0000_s45112" name="Equation" r:id="rId5" imgW="1434960" imgH="291960" progId="Equation.3">
                  <p:embed/>
                </p:oleObj>
              </mc:Choice>
              <mc:Fallback>
                <p:oleObj name="Equation" r:id="rId5" imgW="1434960" imgH="291960" progId="Equation.3">
                  <p:embed/>
                  <p:pic>
                    <p:nvPicPr>
                      <p:cNvPr id="5"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484" y="5811825"/>
                        <a:ext cx="3200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8836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3264" y="790175"/>
            <a:ext cx="9144000" cy="5715000"/>
          </a:xfrm>
        </p:spPr>
        <p:txBody>
          <a:bodyPr/>
          <a:lstStyle/>
          <a:p>
            <a:r>
              <a:rPr lang="en-US" dirty="0" smtClean="0"/>
              <a:t>Seasonality </a:t>
            </a:r>
            <a:r>
              <a:rPr lang="en-US" dirty="0"/>
              <a:t>is when a time series show a recurring pattern over  day, a week, a month, a year or less.  </a:t>
            </a:r>
          </a:p>
          <a:p>
            <a:r>
              <a:rPr lang="en-US" dirty="0"/>
              <a:t>A time series with a seasonal pattern can be modeled using multi-variable regression by treating the season as a 0/1dummy variable. For example we can have X1, X2, and X3 for Spring, Summer, and Fall. Then X2=1 means this specific piece of </a:t>
            </a:r>
            <a:r>
              <a:rPr lang="en-US" dirty="0" smtClean="0"/>
              <a:t>data </a:t>
            </a:r>
            <a:r>
              <a:rPr lang="en-US" dirty="0"/>
              <a:t>is for Summer. When all of them are 0, then we are in Winter. The number of variables are always one less than the number of seasons.  </a:t>
            </a:r>
          </a:p>
          <a:p>
            <a:endParaRPr lang="en-US" dirty="0" smtClean="0"/>
          </a:p>
          <a:p>
            <a:endParaRPr lang="en-US" altLang="en-US" dirty="0">
              <a:latin typeface="Arial" panose="020B0604020202020204" pitchFamily="34" charset="0"/>
            </a:endParaRPr>
          </a:p>
        </p:txBody>
      </p:sp>
      <p:sp>
        <p:nvSpPr>
          <p:cNvPr id="3" name="Title 2"/>
          <p:cNvSpPr>
            <a:spLocks noGrp="1"/>
          </p:cNvSpPr>
          <p:nvPr>
            <p:ph type="title"/>
          </p:nvPr>
        </p:nvSpPr>
        <p:spPr/>
        <p:txBody>
          <a:bodyPr/>
          <a:lstStyle/>
          <a:p>
            <a:r>
              <a:rPr lang="en-US" dirty="0" smtClean="0"/>
              <a:t>Seasonality</a:t>
            </a:r>
            <a:endParaRPr lang="en-US" dirty="0"/>
          </a:p>
        </p:txBody>
      </p:sp>
    </p:spTree>
    <p:extLst>
      <p:ext uri="{BB962C8B-B14F-4D97-AF65-F5344CB8AC3E}">
        <p14:creationId xmlns:p14="http://schemas.microsoft.com/office/powerpoint/2010/main" val="33015564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Seasonality Enhanced Regression Using 0/1 Variables</a:t>
            </a:r>
          </a:p>
        </p:txBody>
      </p:sp>
      <p:graphicFrame>
        <p:nvGraphicFramePr>
          <p:cNvPr id="4" name="Object 3"/>
          <p:cNvGraphicFramePr>
            <a:graphicFrameLocks noChangeAspect="1"/>
          </p:cNvGraphicFramePr>
          <p:nvPr>
            <p:extLst>
              <p:ext uri="{D42A27DB-BD31-4B8C-83A1-F6EECF244321}">
                <p14:modId xmlns:p14="http://schemas.microsoft.com/office/powerpoint/2010/main" val="327454159"/>
              </p:ext>
            </p:extLst>
          </p:nvPr>
        </p:nvGraphicFramePr>
        <p:xfrm>
          <a:off x="1558958" y="1143000"/>
          <a:ext cx="9046675" cy="4648200"/>
        </p:xfrm>
        <a:graphic>
          <a:graphicData uri="http://schemas.openxmlformats.org/presentationml/2006/ole">
            <mc:AlternateContent xmlns:mc="http://schemas.openxmlformats.org/markup-compatibility/2006">
              <mc:Choice xmlns:v="urn:schemas-microsoft-com:vml" Requires="v">
                <p:oleObj spid="_x0000_s57363" name="Worksheet" r:id="rId3" imgW="11030216" imgH="5667395" progId="Excel.Sheet.12">
                  <p:embed/>
                </p:oleObj>
              </mc:Choice>
              <mc:Fallback>
                <p:oleObj name="Worksheet" r:id="rId3" imgW="11030216" imgH="5667395" progId="Excel.Sheet.12">
                  <p:embed/>
                  <p:pic>
                    <p:nvPicPr>
                      <p:cNvPr id="0" name=""/>
                      <p:cNvPicPr/>
                      <p:nvPr/>
                    </p:nvPicPr>
                    <p:blipFill>
                      <a:blip r:embed="rId4"/>
                      <a:stretch>
                        <a:fillRect/>
                      </a:stretch>
                    </p:blipFill>
                    <p:spPr>
                      <a:xfrm>
                        <a:off x="1558958" y="1143000"/>
                        <a:ext cx="9046675" cy="4648200"/>
                      </a:xfrm>
                      <a:prstGeom prst="rect">
                        <a:avLst/>
                      </a:prstGeom>
                    </p:spPr>
                  </p:pic>
                </p:oleObj>
              </mc:Fallback>
            </mc:AlternateContent>
          </a:graphicData>
        </a:graphic>
      </p:graphicFrame>
    </p:spTree>
    <p:extLst>
      <p:ext uri="{BB962C8B-B14F-4D97-AF65-F5344CB8AC3E}">
        <p14:creationId xmlns:p14="http://schemas.microsoft.com/office/powerpoint/2010/main" val="24817834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LA/LB Ports Total TEU Data (2015-2019)</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79032126"/>
              </p:ext>
            </p:extLst>
          </p:nvPr>
        </p:nvGraphicFramePr>
        <p:xfrm>
          <a:off x="1600200" y="990601"/>
          <a:ext cx="8910541" cy="4952999"/>
        </p:xfrm>
        <a:graphic>
          <a:graphicData uri="http://schemas.openxmlformats.org/presentationml/2006/ole">
            <mc:AlternateContent xmlns:mc="http://schemas.openxmlformats.org/markup-compatibility/2006">
              <mc:Choice xmlns:v="urn:schemas-microsoft-com:vml" Requires="v">
                <p:oleObj spid="_x0000_s58388" name="Worksheet" r:id="rId3" imgW="11801677" imgH="6562997" progId="Excel.Sheet.12">
                  <p:embed/>
                </p:oleObj>
              </mc:Choice>
              <mc:Fallback>
                <p:oleObj name="Worksheet" r:id="rId3" imgW="11801677" imgH="6562997" progId="Excel.Sheet.12">
                  <p:embed/>
                  <p:pic>
                    <p:nvPicPr>
                      <p:cNvPr id="0" name=""/>
                      <p:cNvPicPr/>
                      <p:nvPr/>
                    </p:nvPicPr>
                    <p:blipFill>
                      <a:blip r:embed="rId4"/>
                      <a:stretch>
                        <a:fillRect/>
                      </a:stretch>
                    </p:blipFill>
                    <p:spPr>
                      <a:xfrm>
                        <a:off x="1600200" y="990601"/>
                        <a:ext cx="8910541" cy="4952999"/>
                      </a:xfrm>
                      <a:prstGeom prst="rect">
                        <a:avLst/>
                      </a:prstGeom>
                    </p:spPr>
                  </p:pic>
                </p:oleObj>
              </mc:Fallback>
            </mc:AlternateContent>
          </a:graphicData>
        </a:graphic>
      </p:graphicFrame>
    </p:spTree>
    <p:extLst>
      <p:ext uri="{BB962C8B-B14F-4D97-AF65-F5344CB8AC3E}">
        <p14:creationId xmlns:p14="http://schemas.microsoft.com/office/powerpoint/2010/main" val="8922605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 </a:t>
            </a:r>
            <a:r>
              <a:rPr lang="en-US" sz="3200" dirty="0"/>
              <a:t>T</a:t>
            </a:r>
            <a:r>
              <a:rPr lang="en-US" sz="3200" dirty="0" smtClean="0"/>
              <a:t>hrough </a:t>
            </a:r>
            <a:r>
              <a:rPr lang="en-US" sz="3200" dirty="0"/>
              <a:t>t</a:t>
            </a:r>
            <a:r>
              <a:rPr lang="en-US" sz="3200" dirty="0" smtClean="0"/>
              <a:t>he Slides, Then Watch This Lecture if Needed</a:t>
            </a:r>
            <a:endParaRPr lang="en-US" sz="3200" dirty="0"/>
          </a:p>
        </p:txBody>
      </p:sp>
      <p:pic>
        <p:nvPicPr>
          <p:cNvPr id="4" name="Picture 3"/>
          <p:cNvPicPr>
            <a:picLocks noChangeAspect="1"/>
          </p:cNvPicPr>
          <p:nvPr/>
        </p:nvPicPr>
        <p:blipFill>
          <a:blip r:embed="rId2"/>
          <a:stretch>
            <a:fillRect/>
          </a:stretch>
        </p:blipFill>
        <p:spPr>
          <a:xfrm>
            <a:off x="11049000" y="0"/>
            <a:ext cx="1143000" cy="714375"/>
          </a:xfrm>
          <a:prstGeom prst="rect">
            <a:avLst/>
          </a:prstGeom>
        </p:spPr>
      </p:pic>
    </p:spTree>
    <p:extLst>
      <p:ext uri="{BB962C8B-B14F-4D97-AF65-F5344CB8AC3E}">
        <p14:creationId xmlns:p14="http://schemas.microsoft.com/office/powerpoint/2010/main" val="788962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3012283" y="2753968"/>
            <a:ext cx="27027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Book Antiqua" pitchFamily="16" charset="0"/>
            </a:endParaRPr>
          </a:p>
        </p:txBody>
      </p:sp>
      <p:sp>
        <p:nvSpPr>
          <p:cNvPr id="78851" name="Text Box 6"/>
          <p:cNvSpPr txBox="1">
            <a:spLocks noChangeArrowheads="1"/>
          </p:cNvSpPr>
          <p:nvPr/>
        </p:nvSpPr>
        <p:spPr bwMode="auto">
          <a:xfrm>
            <a:off x="1524000" y="1410167"/>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sz="1800" dirty="0">
                <a:latin typeface="Book Antiqua" pitchFamily="16" charset="0"/>
              </a:rPr>
              <a:t>Given 16 years data on the college of Business incoming students. Using 6-period moving average. </a:t>
            </a:r>
          </a:p>
          <a:p>
            <a:r>
              <a:rPr lang="en-US" sz="1800" dirty="0">
                <a:latin typeface="Book Antiqua" pitchFamily="16" charset="0"/>
              </a:rPr>
              <a:t>A) Commune Average and Standard Deviation of the data.</a:t>
            </a:r>
          </a:p>
          <a:p>
            <a:r>
              <a:rPr lang="en-US" sz="1800" dirty="0">
                <a:latin typeface="Book Antiqua" pitchFamily="16" charset="0"/>
              </a:rPr>
              <a:t>B) Computed Standard Error and 95% Confidence Interval for the average number of incoming students. </a:t>
            </a:r>
          </a:p>
          <a:p>
            <a:r>
              <a:rPr lang="en-US" sz="1800" dirty="0">
                <a:latin typeface="Book Antiqua" pitchFamily="16" charset="0"/>
              </a:rPr>
              <a:t>C) Compute MAD, MSE, MARD (MAPE).</a:t>
            </a:r>
          </a:p>
          <a:p>
            <a:r>
              <a:rPr lang="en-US" sz="1800" dirty="0">
                <a:latin typeface="Book Antiqua" pitchFamily="16" charset="0"/>
              </a:rPr>
              <a:t>E) Compute your forecast for the next period.</a:t>
            </a:r>
          </a:p>
          <a:p>
            <a:r>
              <a:rPr lang="en-US" sz="1800" dirty="0">
                <a:latin typeface="Book Antiqua" pitchFamily="16" charset="0"/>
              </a:rPr>
              <a:t>F) Compute the standard deviation of your forecast for the next period using MAD, MSE, MARD (MAPE).</a:t>
            </a:r>
          </a:p>
          <a:p>
            <a:r>
              <a:rPr lang="en-US" sz="1800" dirty="0">
                <a:latin typeface="Book Antiqua" pitchFamily="16" charset="0"/>
              </a:rPr>
              <a:t>G) What is the average Age of data</a:t>
            </a:r>
          </a:p>
          <a:p>
            <a:r>
              <a:rPr lang="en-US" sz="1800" dirty="0">
                <a:latin typeface="Book Antiqua" pitchFamily="16" charset="0"/>
              </a:rPr>
              <a:t>H) Draw the Tracking Signal Curve.</a:t>
            </a:r>
          </a:p>
          <a:p>
            <a:r>
              <a:rPr lang="en-US" sz="1800" dirty="0">
                <a:latin typeface="Book Antiqua" pitchFamily="16" charset="0"/>
              </a:rPr>
              <a:t>I) Using the Standard Deviation obtained by MSE, compute the probability of the next period demand to be less that 90% of your forecast.</a:t>
            </a:r>
          </a:p>
        </p:txBody>
      </p:sp>
      <p:sp>
        <p:nvSpPr>
          <p:cNvPr id="39" name="Text Box 4"/>
          <p:cNvSpPr txBox="1">
            <a:spLocks noChangeArrowheads="1"/>
          </p:cNvSpPr>
          <p:nvPr/>
        </p:nvSpPr>
        <p:spPr bwMode="auto">
          <a:xfrm>
            <a:off x="1524000" y="152401"/>
            <a:ext cx="6858000" cy="5078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sz="2700" dirty="0"/>
              <a:t>DNCBE-CSUN Incoming Students</a:t>
            </a:r>
          </a:p>
        </p:txBody>
      </p:sp>
    </p:spTree>
    <p:extLst>
      <p:ext uri="{BB962C8B-B14F-4D97-AF65-F5344CB8AC3E}">
        <p14:creationId xmlns:p14="http://schemas.microsoft.com/office/powerpoint/2010/main" val="12369309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915063"/>
            <a:ext cx="6858000" cy="5078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sz="2700" dirty="0"/>
              <a:t>DNCBE-CSUN Incoming Students</a:t>
            </a:r>
          </a:p>
        </p:txBody>
      </p:sp>
      <p:grpSp>
        <p:nvGrpSpPr>
          <p:cNvPr id="7" name="Group 6"/>
          <p:cNvGrpSpPr/>
          <p:nvPr/>
        </p:nvGrpSpPr>
        <p:grpSpPr>
          <a:xfrm>
            <a:off x="1608318" y="1485169"/>
            <a:ext cx="6686550" cy="3871561"/>
            <a:chOff x="-762000" y="457200"/>
            <a:chExt cx="10515600" cy="6000281"/>
          </a:xfrm>
        </p:grpSpPr>
        <p:pic>
          <p:nvPicPr>
            <p:cNvPr id="5" name="Picture 4"/>
            <p:cNvPicPr>
              <a:picLocks noChangeAspect="1"/>
            </p:cNvPicPr>
            <p:nvPr/>
          </p:nvPicPr>
          <p:blipFill>
            <a:blip r:embed="rId3"/>
            <a:stretch>
              <a:fillRect/>
            </a:stretch>
          </p:blipFill>
          <p:spPr>
            <a:xfrm>
              <a:off x="-762000" y="457200"/>
              <a:ext cx="10515600" cy="6000281"/>
            </a:xfrm>
            <a:prstGeom prst="rect">
              <a:avLst/>
            </a:prstGeom>
          </p:spPr>
        </p:pic>
        <p:sp>
          <p:nvSpPr>
            <p:cNvPr id="6" name="Rectangle 5"/>
            <p:cNvSpPr/>
            <p:nvPr/>
          </p:nvSpPr>
          <p:spPr bwMode="auto">
            <a:xfrm>
              <a:off x="-533400" y="722531"/>
              <a:ext cx="10134600" cy="56020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a:latin typeface="Verdana" pitchFamily="-112" charset="0"/>
              </a:endParaRPr>
            </a:p>
          </p:txBody>
        </p:sp>
      </p:grpSp>
      <p:graphicFrame>
        <p:nvGraphicFramePr>
          <p:cNvPr id="3" name="Object 2"/>
          <p:cNvGraphicFramePr>
            <a:graphicFrameLocks noChangeAspect="1"/>
          </p:cNvGraphicFramePr>
          <p:nvPr>
            <p:extLst/>
          </p:nvPr>
        </p:nvGraphicFramePr>
        <p:xfrm>
          <a:off x="1752601" y="1657350"/>
          <a:ext cx="6542269" cy="3679970"/>
        </p:xfrm>
        <a:graphic>
          <a:graphicData uri="http://schemas.openxmlformats.org/presentationml/2006/ole">
            <mc:AlternateContent xmlns:mc="http://schemas.openxmlformats.org/markup-compatibility/2006">
              <mc:Choice xmlns:v="urn:schemas-microsoft-com:vml" Requires="v">
                <p:oleObj spid="_x0000_s61450" name="Worksheet" r:id="rId4" imgW="11353977" imgH="6296280" progId="Excel.Sheet.12">
                  <p:embed/>
                </p:oleObj>
              </mc:Choice>
              <mc:Fallback>
                <p:oleObj name="Worksheet" r:id="rId4" imgW="11353977" imgH="6296280" progId="Excel.Sheet.12">
                  <p:embed/>
                  <p:pic>
                    <p:nvPicPr>
                      <p:cNvPr id="3" name="Object 2"/>
                      <p:cNvPicPr/>
                      <p:nvPr/>
                    </p:nvPicPr>
                    <p:blipFill>
                      <a:blip r:embed="rId5"/>
                      <a:stretch>
                        <a:fillRect/>
                      </a:stretch>
                    </p:blipFill>
                    <p:spPr>
                      <a:xfrm>
                        <a:off x="1752601" y="1657350"/>
                        <a:ext cx="6542269" cy="3679970"/>
                      </a:xfrm>
                      <a:prstGeom prst="rect">
                        <a:avLst/>
                      </a:prstGeom>
                    </p:spPr>
                  </p:pic>
                </p:oleObj>
              </mc:Fallback>
            </mc:AlternateContent>
          </a:graphicData>
        </a:graphic>
      </p:graphicFrame>
      <p:sp>
        <p:nvSpPr>
          <p:cNvPr id="9" name="Rectangle 8"/>
          <p:cNvSpPr>
            <a:spLocks noChangeArrowheads="1"/>
          </p:cNvSpPr>
          <p:nvPr/>
        </p:nvSpPr>
        <p:spPr bwMode="auto">
          <a:xfrm>
            <a:off x="5867400" y="4760360"/>
            <a:ext cx="3581400" cy="1434447"/>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t+1</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(1/2)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 (1/2) (A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r>
              <a:rPr lang="en-US" sz="2400" dirty="0" smtClean="0">
                <a:solidFill>
                  <a:srgbClr val="A50023"/>
                </a:solidFill>
                <a:latin typeface="Book Antiqua" pitchFamily="18" charset="0"/>
                <a:cs typeface="Times New Roman" pitchFamily="18" charset="0"/>
              </a:rPr>
              <a:t>2 </a:t>
            </a:r>
          </a:p>
          <a:p>
            <a:pPr marL="342900" indent="-342900">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3</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(F</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a:t>
            </a:r>
            <a:r>
              <a:rPr lang="en-US" sz="2400" dirty="0" smtClean="0">
                <a:solidFill>
                  <a:srgbClr val="A50023"/>
                </a:solidFill>
                <a:latin typeface="Book Antiqua" pitchFamily="18" charset="0"/>
                <a:cs typeface="Times New Roman" pitchFamily="18" charset="0"/>
              </a:rPr>
              <a:t>2  </a:t>
            </a:r>
          </a:p>
          <a:p>
            <a:pPr marL="342900" indent="-342900">
              <a:spcBef>
                <a:spcPct val="20000"/>
              </a:spcBef>
              <a:defRPr/>
            </a:pPr>
            <a:r>
              <a:rPr lang="en-US" sz="2400" dirty="0" smtClean="0">
                <a:solidFill>
                  <a:srgbClr val="A50023"/>
                </a:solidFill>
                <a:latin typeface="Book Antiqua" pitchFamily="18" charset="0"/>
                <a:cs typeface="Times New Roman" pitchFamily="18" charset="0"/>
              </a:rPr>
              <a:t>F</a:t>
            </a:r>
            <a:r>
              <a:rPr lang="en-US" sz="2400" baseline="-25000" dirty="0" smtClean="0">
                <a:solidFill>
                  <a:srgbClr val="A50023"/>
                </a:solidFill>
                <a:latin typeface="Book Antiqua" pitchFamily="18" charset="0"/>
                <a:cs typeface="Times New Roman" pitchFamily="18" charset="0"/>
              </a:rPr>
              <a:t>3</a:t>
            </a:r>
            <a:r>
              <a:rPr lang="en-US" sz="2400" dirty="0" smtClean="0">
                <a:solidFill>
                  <a:srgbClr val="A50023"/>
                </a:solidFill>
                <a:latin typeface="Book Antiqua" pitchFamily="18" charset="0"/>
                <a:cs typeface="Times New Roman" pitchFamily="18" charset="0"/>
              </a:rPr>
              <a:t> </a:t>
            </a:r>
            <a:r>
              <a:rPr lang="en-US" sz="2400" dirty="0">
                <a:solidFill>
                  <a:srgbClr val="A50023"/>
                </a:solidFill>
                <a:latin typeface="Book Antiqua" pitchFamily="18" charset="0"/>
                <a:cs typeface="Times New Roman" pitchFamily="18" charset="0"/>
              </a:rPr>
              <a:t>= (300+500)/2= 400</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4</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)/2 = (400+600)/2 = </a:t>
            </a:r>
            <a:r>
              <a:rPr lang="en-US" sz="2400" dirty="0" smtClean="0">
                <a:solidFill>
                  <a:srgbClr val="A50023"/>
                </a:solidFill>
                <a:latin typeface="Book Antiqua" pitchFamily="18" charset="0"/>
                <a:cs typeface="Times New Roman" pitchFamily="18" charset="0"/>
              </a:rPr>
              <a:t>500</a:t>
            </a:r>
            <a:endParaRPr lang="en-US" sz="2400" dirty="0">
              <a:solidFill>
                <a:srgbClr val="A50023"/>
              </a:solidFill>
              <a:latin typeface="Book Antiqua" pitchFamily="18" charset="0"/>
              <a:cs typeface="Times New Roman" pitchFamily="18" charset="0"/>
            </a:endParaRPr>
          </a:p>
        </p:txBody>
      </p:sp>
    </p:spTree>
    <p:extLst>
      <p:ext uri="{BB962C8B-B14F-4D97-AF65-F5344CB8AC3E}">
        <p14:creationId xmlns:p14="http://schemas.microsoft.com/office/powerpoint/2010/main" val="188264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Several Forecasting Techniques</a:t>
            </a:r>
            <a:endParaRPr lang="en-US" dirty="0"/>
          </a:p>
        </p:txBody>
      </p:sp>
      <p:sp>
        <p:nvSpPr>
          <p:cNvPr id="6" name="Text Box 7"/>
          <p:cNvSpPr txBox="1">
            <a:spLocks noChangeArrowheads="1"/>
          </p:cNvSpPr>
          <p:nvPr/>
        </p:nvSpPr>
        <p:spPr bwMode="auto">
          <a:xfrm>
            <a:off x="1505989" y="838201"/>
            <a:ext cx="9162011" cy="5262979"/>
          </a:xfrm>
          <a:prstGeom prst="rect">
            <a:avLst/>
          </a:prstGeom>
          <a:noFill/>
          <a:ln w="9525">
            <a:noFill/>
            <a:miter lim="800000"/>
            <a:headEnd/>
            <a:tailEnd/>
          </a:ln>
        </p:spPr>
        <p:txBody>
          <a:bodyPr wrap="square">
            <a:spAutoFit/>
          </a:bodyPr>
          <a:lstStyle/>
          <a:p>
            <a:r>
              <a:rPr lang="en-US" sz="2400" dirty="0">
                <a:latin typeface="Book Antiqua" pitchFamily="18" charset="0"/>
                <a:cs typeface="Times New Roman" pitchFamily="18" charset="0"/>
              </a:rPr>
              <a:t>When comparing several methods, we need to use  the same time horizon for all methods. We need to have actual as well as forecasts for all methods for all periods of MAD computations</a:t>
            </a:r>
          </a:p>
          <a:p>
            <a:r>
              <a:rPr lang="en-US" sz="2400" dirty="0">
                <a:latin typeface="Book Antiqua" pitchFamily="18" charset="0"/>
                <a:cs typeface="Times New Roman" pitchFamily="18" charset="0"/>
              </a:rPr>
              <a:t>Here we have  Actual for periods 1 to 7;  that is 7 periods.</a:t>
            </a:r>
          </a:p>
          <a:p>
            <a:r>
              <a:rPr lang="en-US" sz="2400" dirty="0">
                <a:latin typeface="Book Antiqua" pitchFamily="18" charset="0"/>
                <a:cs typeface="Times New Roman" pitchFamily="18" charset="0"/>
              </a:rPr>
              <a:t>Regression can provide us with forecast for  periods 1 to ∞</a:t>
            </a:r>
          </a:p>
          <a:p>
            <a:r>
              <a:rPr lang="en-US" sz="2400" dirty="0">
                <a:latin typeface="Book Antiqua" pitchFamily="18" charset="0"/>
                <a:cs typeface="Times New Roman" pitchFamily="18" charset="0"/>
              </a:rPr>
              <a:t>Five period moving average can only provide  forecast for  periods 6 and 7; that is 2 periods</a:t>
            </a:r>
          </a:p>
          <a:p>
            <a:r>
              <a:rPr lang="en-US" sz="2400" dirty="0">
                <a:latin typeface="Book Antiqua" pitchFamily="18" charset="0"/>
                <a:cs typeface="Times New Roman" pitchFamily="18" charset="0"/>
              </a:rPr>
              <a:t>Therefore, to compare all these methods, we can  compute MAD only over 2 periods. But two periods is not enough.</a:t>
            </a:r>
          </a:p>
          <a:p>
            <a:endParaRPr lang="en-US" sz="2400" dirty="0">
              <a:latin typeface="Book Antiqua" pitchFamily="18" charset="0"/>
              <a:cs typeface="Times New Roman" pitchFamily="18" charset="0"/>
            </a:endParaRPr>
          </a:p>
          <a:p>
            <a:r>
              <a:rPr lang="en-US" sz="2400" dirty="0">
                <a:latin typeface="Book Antiqua" pitchFamily="18" charset="0"/>
                <a:cs typeface="Times New Roman" pitchFamily="18" charset="0"/>
              </a:rPr>
              <a:t>Naïve Method or Exponential Smoothing ? </a:t>
            </a:r>
          </a:p>
          <a:p>
            <a:r>
              <a:rPr lang="en-US" sz="2400" dirty="0">
                <a:latin typeface="Book Antiqua" pitchFamily="18" charset="0"/>
                <a:cs typeface="Times New Roman" pitchFamily="18" charset="0"/>
              </a:rPr>
              <a:t>Naïve method  forecasts for periods   2 to 7; That is 6 periods</a:t>
            </a:r>
          </a:p>
          <a:p>
            <a:r>
              <a:rPr lang="en-US" sz="2400" dirty="0">
                <a:latin typeface="Book Antiqua" pitchFamily="18" charset="0"/>
                <a:cs typeface="Times New Roman" pitchFamily="18" charset="0"/>
              </a:rPr>
              <a:t>Exponential Smoothing for periods   2 to 7; That is 6 periods</a:t>
            </a:r>
          </a:p>
          <a:p>
            <a:r>
              <a:rPr lang="en-US" sz="2400" dirty="0">
                <a:latin typeface="Book Antiqua" pitchFamily="18" charset="0"/>
                <a:cs typeface="Times New Roman" pitchFamily="18" charset="0"/>
              </a:rPr>
              <a:t>We can compare NM and ES   over 6 periods.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7715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dissolv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dissolv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Watch this Lecture then Go through The Slides </a:t>
            </a:r>
          </a:p>
        </p:txBody>
      </p:sp>
      <p:pic>
        <p:nvPicPr>
          <p:cNvPr id="5" name="LutClassRegExce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72214" y="1604667"/>
            <a:ext cx="8647575" cy="4860540"/>
          </a:xfrm>
        </p:spPr>
      </p:pic>
      <p:pic>
        <p:nvPicPr>
          <p:cNvPr id="4" name="Picture 3"/>
          <p:cNvPicPr>
            <a:picLocks noChangeAspect="1"/>
          </p:cNvPicPr>
          <p:nvPr/>
        </p:nvPicPr>
        <p:blipFill>
          <a:blip r:embed="rId5"/>
          <a:stretch>
            <a:fillRect/>
          </a:stretch>
        </p:blipFill>
        <p:spPr>
          <a:xfrm>
            <a:off x="9423048" y="13064"/>
            <a:ext cx="1198300" cy="748937"/>
          </a:xfrm>
          <a:prstGeom prst="rect">
            <a:avLst/>
          </a:prstGeom>
        </p:spPr>
      </p:pic>
      <p:sp>
        <p:nvSpPr>
          <p:cNvPr id="7" name="Rectangle 6"/>
          <p:cNvSpPr/>
          <p:nvPr/>
        </p:nvSpPr>
        <p:spPr>
          <a:xfrm>
            <a:off x="1524001" y="796948"/>
            <a:ext cx="8122919" cy="461665"/>
          </a:xfrm>
          <a:prstGeom prst="rect">
            <a:avLst/>
          </a:prstGeom>
        </p:spPr>
        <p:txBody>
          <a:bodyPr wrap="square">
            <a:spAutoFit/>
          </a:bodyPr>
          <a:lstStyle/>
          <a:p>
            <a:r>
              <a:rPr lang="en-US" sz="2400" dirty="0">
                <a:latin typeface="Book Antiqua" panose="02040602050305030304" pitchFamily="18" charset="0"/>
              </a:rPr>
              <a:t>This is an unedited in-class recording</a:t>
            </a:r>
            <a:endParaRPr lang="en-US" sz="2400" dirty="0">
              <a:solidFill>
                <a:srgbClr val="1D4087"/>
              </a:solidFill>
              <a:latin typeface="Book Antiqua" panose="02040602050305030304" pitchFamily="18" charset="0"/>
            </a:endParaRPr>
          </a:p>
        </p:txBody>
      </p:sp>
    </p:spTree>
    <p:extLst>
      <p:ext uri="{BB962C8B-B14F-4D97-AF65-F5344CB8AC3E}">
        <p14:creationId xmlns:p14="http://schemas.microsoft.com/office/powerpoint/2010/main" val="224388660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dirty="0" smtClean="0"/>
              <a:t>Regression Analysis</a:t>
            </a:r>
            <a:endParaRPr lang="en-US" dirty="0"/>
          </a:p>
        </p:txBody>
      </p:sp>
      <p:sp>
        <p:nvSpPr>
          <p:cNvPr id="4" name="Text Box 8"/>
          <p:cNvSpPr txBox="1">
            <a:spLocks noGrp="1" noChangeArrowheads="1"/>
          </p:cNvSpPr>
          <p:nvPr>
            <p:ph idx="1"/>
          </p:nvPr>
        </p:nvSpPr>
        <p:spPr bwMode="auto">
          <a:xfrm>
            <a:off x="76200" y="797943"/>
            <a:ext cx="12115800" cy="5558445"/>
          </a:xfrm>
          <a:prstGeom prst="rect">
            <a:avLst/>
          </a:prstGeom>
          <a:noFill/>
          <a:ln w="12700">
            <a:noFill/>
            <a:miter lim="800000"/>
            <a:headEnd/>
            <a:tailEnd/>
          </a:ln>
          <a:effectLst/>
        </p:spPr>
        <p:txBody>
          <a:bodyPr wrap="square">
            <a:spAutoFit/>
          </a:bodyPr>
          <a:lstStyle/>
          <a:p>
            <a:pPr>
              <a:spcBef>
                <a:spcPts val="0"/>
              </a:spcBef>
            </a:pPr>
            <a:r>
              <a:rPr lang="en-US" dirty="0" smtClean="0"/>
              <a:t>Regression Analysis is used both for Prediction (forecasting) and  Association to explore the relationship between a dependent variable and one or more independent variables. The </a:t>
            </a:r>
            <a:r>
              <a:rPr lang="en-US" dirty="0"/>
              <a:t>independent variable(s) are also referred to as </a:t>
            </a:r>
            <a:r>
              <a:rPr lang="en-US" dirty="0" smtClean="0"/>
              <a:t>predictors</a:t>
            </a:r>
            <a:r>
              <a:rPr lang="en-US" dirty="0"/>
              <a:t>.  </a:t>
            </a:r>
            <a:endParaRPr lang="en-US" dirty="0" smtClean="0"/>
          </a:p>
          <a:p>
            <a:pPr>
              <a:spcBef>
                <a:spcPts val="0"/>
              </a:spcBef>
            </a:pPr>
            <a:r>
              <a:rPr lang="en-US" dirty="0">
                <a:sym typeface="Symbol" pitchFamily="18" charset="2"/>
              </a:rPr>
              <a:t>We may use regression to investigate the relationship between demand or sales (y) and time, the relationship between sales (y) and price, the relationship between total costs </a:t>
            </a:r>
            <a:r>
              <a:rPr lang="en-US" dirty="0" smtClean="0">
                <a:sym typeface="Symbol" pitchFamily="18" charset="2"/>
              </a:rPr>
              <a:t>(y) and </a:t>
            </a:r>
            <a:r>
              <a:rPr lang="en-US" dirty="0">
                <a:sym typeface="Symbol" pitchFamily="18" charset="2"/>
              </a:rPr>
              <a:t>quantity </a:t>
            </a:r>
            <a:r>
              <a:rPr lang="en-US" dirty="0" smtClean="0">
                <a:sym typeface="Symbol" pitchFamily="18" charset="2"/>
              </a:rPr>
              <a:t>produced (x), </a:t>
            </a:r>
            <a:r>
              <a:rPr lang="en-US" dirty="0">
                <a:sym typeface="Symbol" pitchFamily="18" charset="2"/>
              </a:rPr>
              <a:t>study hours as x where the course </a:t>
            </a:r>
            <a:r>
              <a:rPr lang="en-US" dirty="0" smtClean="0">
                <a:sym typeface="Symbol" pitchFamily="18" charset="2"/>
              </a:rPr>
              <a:t>grade is y, </a:t>
            </a:r>
            <a:r>
              <a:rPr lang="en-US" dirty="0">
                <a:sym typeface="Symbol" pitchFamily="18" charset="2"/>
              </a:rPr>
              <a:t>etc. </a:t>
            </a:r>
          </a:p>
          <a:p>
            <a:r>
              <a:rPr lang="en-US" dirty="0">
                <a:sym typeface="Symbol" pitchFamily="18" charset="2"/>
              </a:rPr>
              <a:t>Multi-variable regression is when we analyze the relationship between one dependent variable y and several independent variables</a:t>
            </a:r>
            <a:r>
              <a:rPr lang="en-US" dirty="0"/>
              <a:t> x1, x2, x3, …</a:t>
            </a:r>
            <a:r>
              <a:rPr lang="en-US" dirty="0">
                <a:sym typeface="Symbol" pitchFamily="18" charset="2"/>
              </a:rPr>
              <a:t> </a:t>
            </a:r>
          </a:p>
          <a:p>
            <a:r>
              <a:rPr lang="en-US" dirty="0" smtClean="0"/>
              <a:t>An linear relationship is when the amount of increase in y for each unit increase in x is constant. For example for each 1 unit crease in x there is 0.2 units increase in y. </a:t>
            </a:r>
          </a:p>
          <a:p>
            <a:r>
              <a:rPr lang="en-US" dirty="0"/>
              <a:t>An exponential  relationship (an example of non-linear relationship) is when the percentage of increase in </a:t>
            </a:r>
            <a:r>
              <a:rPr lang="en-US" dirty="0" smtClean="0"/>
              <a:t>y </a:t>
            </a:r>
            <a:r>
              <a:rPr lang="en-US" dirty="0"/>
              <a:t>for each unit increase in </a:t>
            </a:r>
            <a:r>
              <a:rPr lang="en-US" dirty="0" smtClean="0"/>
              <a:t>x </a:t>
            </a:r>
            <a:r>
              <a:rPr lang="en-US" dirty="0"/>
              <a:t>is constant. For example for each 1 unit increase in </a:t>
            </a:r>
            <a:r>
              <a:rPr lang="en-US" dirty="0" smtClean="0"/>
              <a:t>x </a:t>
            </a:r>
            <a:r>
              <a:rPr lang="en-US" dirty="0"/>
              <a:t>there is 2% increase in </a:t>
            </a:r>
            <a:r>
              <a:rPr lang="en-US" dirty="0" smtClean="0"/>
              <a:t>y. </a:t>
            </a:r>
            <a:endParaRPr lang="en-US" dirty="0"/>
          </a:p>
          <a:p>
            <a:pPr marL="0" indent="0">
              <a:buNone/>
            </a:pPr>
            <a:r>
              <a:rPr lang="en-US" dirty="0" smtClean="0"/>
              <a:t> </a:t>
            </a:r>
          </a:p>
        </p:txBody>
      </p:sp>
    </p:spTree>
    <p:extLst>
      <p:ext uri="{BB962C8B-B14F-4D97-AF65-F5344CB8AC3E}">
        <p14:creationId xmlns:p14="http://schemas.microsoft.com/office/powerpoint/2010/main" val="138034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3500"/>
                            </p:stCondLst>
                            <p:childTnLst>
                              <p:par>
                                <p:cTn id="17" presetID="9" presetClass="entr" presetSubtype="0" fill="hold" grpId="0" nodeType="afterEffect">
                                  <p:stCondLst>
                                    <p:cond delay="10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par>
                          <p:cTn id="20" fill="hold">
                            <p:stCondLst>
                              <p:cond delay="24000"/>
                            </p:stCondLst>
                            <p:childTnLst>
                              <p:par>
                                <p:cTn id="21" presetID="9" presetClass="entr" presetSubtype="0" fill="hold" grpId="0" nodeType="afterEffect">
                                  <p:stCondLst>
                                    <p:cond delay="12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par>
                          <p:cTn id="24" fill="hold">
                            <p:stCondLst>
                              <p:cond delay="36500"/>
                            </p:stCondLst>
                            <p:childTnLst>
                              <p:par>
                                <p:cTn id="25" presetID="9" presetClass="entr" presetSubtype="0" fill="hold" grpId="0" nodeType="afterEffect">
                                  <p:stCondLst>
                                    <p:cond delay="10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2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12192000" cy="5715000"/>
          </a:xfrm>
        </p:spPr>
        <p:txBody>
          <a:bodyPr/>
          <a:lstStyle/>
          <a:p>
            <a:r>
              <a:rPr lang="en-US" dirty="0" smtClean="0"/>
              <a:t>If </a:t>
            </a:r>
            <a:r>
              <a:rPr lang="en-US" dirty="0"/>
              <a:t>we study the relationship between two variables, the first step is to prepare a scatter graph. Scatter charts are used to detect linear or nonlinear relationships between the independent variable x and dependent variable y. </a:t>
            </a:r>
          </a:p>
          <a:p>
            <a:r>
              <a:rPr lang="en-US" dirty="0" smtClean="0"/>
              <a:t>For  </a:t>
            </a:r>
            <a:r>
              <a:rPr lang="en-US" dirty="0"/>
              <a:t>a dependent variable y and two independent variables x1 and x2, we may prepare a Bubble Chart. We cannot virtually show the relationship between y and more than two independent variables, x1, x2, x3, … since the space is 3 dimensional.</a:t>
            </a:r>
          </a:p>
          <a:p>
            <a:r>
              <a:rPr lang="en-US" dirty="0"/>
              <a:t>We can always prepare scatter graph two show the relationship between y and one of x1, x2, x3, </a:t>
            </a:r>
            <a:r>
              <a:rPr lang="en-US" dirty="0" smtClean="0"/>
              <a:t>…</a:t>
            </a:r>
          </a:p>
          <a:p>
            <a:r>
              <a:rPr lang="en-US" dirty="0"/>
              <a:t>In linear regression we only have a constant plus constants multiplied by a variable. We do not have squared, power, etc. Simple Linear Regression. y=b0+b1x.</a:t>
            </a:r>
          </a:p>
          <a:p>
            <a:endParaRPr lang="en-US" dirty="0"/>
          </a:p>
          <a:p>
            <a:endParaRPr lang="en-US" dirty="0">
              <a:sym typeface="Symbol" pitchFamily="18" charset="2"/>
            </a:endParaRPr>
          </a:p>
          <a:p>
            <a:pPr>
              <a:spcBef>
                <a:spcPts val="0"/>
              </a:spcBef>
            </a:pPr>
            <a:endParaRPr lang="en-US" dirty="0"/>
          </a:p>
        </p:txBody>
      </p:sp>
      <p:sp>
        <p:nvSpPr>
          <p:cNvPr id="3" name="Title 2"/>
          <p:cNvSpPr>
            <a:spLocks noGrp="1"/>
          </p:cNvSpPr>
          <p:nvPr>
            <p:ph type="title"/>
          </p:nvPr>
        </p:nvSpPr>
        <p:spPr/>
        <p:txBody>
          <a:bodyPr/>
          <a:lstStyle/>
          <a:p>
            <a:r>
              <a:rPr lang="en-US" dirty="0" smtClean="0"/>
              <a:t>Regression</a:t>
            </a:r>
            <a:endParaRPr lang="en-US" dirty="0"/>
          </a:p>
        </p:txBody>
      </p:sp>
    </p:spTree>
    <p:extLst>
      <p:ext uri="{BB962C8B-B14F-4D97-AF65-F5344CB8AC3E}">
        <p14:creationId xmlns:p14="http://schemas.microsoft.com/office/powerpoint/2010/main" val="26857713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Patterns</a:t>
            </a:r>
            <a:endParaRPr lang="en-US" dirty="0"/>
          </a:p>
        </p:txBody>
      </p:sp>
      <p:pic>
        <p:nvPicPr>
          <p:cNvPr id="6" name="Picture 5"/>
          <p:cNvPicPr>
            <a:picLocks noChangeAspect="1"/>
          </p:cNvPicPr>
          <p:nvPr/>
        </p:nvPicPr>
        <p:blipFill rotWithShape="1">
          <a:blip r:embed="rId3"/>
          <a:srcRect b="6702"/>
          <a:stretch/>
        </p:blipFill>
        <p:spPr>
          <a:xfrm>
            <a:off x="7576008" y="4837980"/>
            <a:ext cx="4495800" cy="1613253"/>
          </a:xfrm>
          <a:prstGeom prst="rect">
            <a:avLst/>
          </a:prstGeom>
        </p:spPr>
      </p:pic>
      <p:pic>
        <p:nvPicPr>
          <p:cNvPr id="10" name="Picture 9"/>
          <p:cNvPicPr>
            <a:picLocks noChangeAspect="1"/>
          </p:cNvPicPr>
          <p:nvPr/>
        </p:nvPicPr>
        <p:blipFill>
          <a:blip r:embed="rId4"/>
          <a:stretch>
            <a:fillRect/>
          </a:stretch>
        </p:blipFill>
        <p:spPr>
          <a:xfrm>
            <a:off x="8061894" y="875551"/>
            <a:ext cx="4009914" cy="3925049"/>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595034223"/>
              </p:ext>
            </p:extLst>
          </p:nvPr>
        </p:nvGraphicFramePr>
        <p:xfrm>
          <a:off x="304800" y="945742"/>
          <a:ext cx="6821798" cy="3854857"/>
        </p:xfrm>
        <a:graphic>
          <a:graphicData uri="http://schemas.openxmlformats.org/presentationml/2006/ole">
            <mc:AlternateContent xmlns:mc="http://schemas.openxmlformats.org/markup-compatibility/2006">
              <mc:Choice xmlns:v="urn:schemas-microsoft-com:vml" Requires="v">
                <p:oleObj spid="_x0000_s59408" name="Worksheet" r:id="rId5" imgW="3000508" imgH="1695234" progId="Excel.Sheet.12">
                  <p:embed/>
                </p:oleObj>
              </mc:Choice>
              <mc:Fallback>
                <p:oleObj name="Worksheet" r:id="rId5" imgW="3000508" imgH="1695234" progId="Excel.Sheet.12">
                  <p:embed/>
                  <p:pic>
                    <p:nvPicPr>
                      <p:cNvPr id="0" name=""/>
                      <p:cNvPicPr/>
                      <p:nvPr/>
                    </p:nvPicPr>
                    <p:blipFill>
                      <a:blip r:embed="rId6"/>
                      <a:stretch>
                        <a:fillRect/>
                      </a:stretch>
                    </p:blipFill>
                    <p:spPr>
                      <a:xfrm>
                        <a:off x="304800" y="945742"/>
                        <a:ext cx="6821798" cy="3854857"/>
                      </a:xfrm>
                      <a:prstGeom prst="rect">
                        <a:avLst/>
                      </a:prstGeom>
                    </p:spPr>
                  </p:pic>
                </p:oleObj>
              </mc:Fallback>
            </mc:AlternateContent>
          </a:graphicData>
        </a:graphic>
      </p:graphicFrame>
    </p:spTree>
    <p:extLst>
      <p:ext uri="{BB962C8B-B14F-4D97-AF65-F5344CB8AC3E}">
        <p14:creationId xmlns:p14="http://schemas.microsoft.com/office/powerpoint/2010/main" val="4628040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39" y="914400"/>
            <a:ext cx="11125321" cy="5562600"/>
          </a:xfrm>
          <a:prstGeom prst="rect">
            <a:avLst/>
          </a:prstGeom>
        </p:spPr>
      </p:pic>
      <p:sp>
        <p:nvSpPr>
          <p:cNvPr id="3" name="Title 2"/>
          <p:cNvSpPr txBox="1">
            <a:spLocks/>
          </p:cNvSpPr>
          <p:nvPr/>
        </p:nvSpPr>
        <p:spPr>
          <a:xfrm>
            <a:off x="0" y="0"/>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Mean Squared Error- Measure of Forecast Accuracy</a:t>
            </a:r>
          </a:p>
        </p:txBody>
      </p:sp>
      <p:sp>
        <p:nvSpPr>
          <p:cNvPr id="5" name="Text Box 6"/>
          <p:cNvSpPr txBox="1">
            <a:spLocks noChangeArrowheads="1"/>
          </p:cNvSpPr>
          <p:nvPr/>
        </p:nvSpPr>
        <p:spPr bwMode="auto">
          <a:xfrm>
            <a:off x="2246789" y="1676400"/>
            <a:ext cx="156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y=b0+b1x</a:t>
            </a:r>
          </a:p>
        </p:txBody>
      </p:sp>
      <p:sp>
        <p:nvSpPr>
          <p:cNvPr id="6" name="Line 102"/>
          <p:cNvSpPr>
            <a:spLocks noChangeShapeType="1"/>
          </p:cNvSpPr>
          <p:nvPr/>
        </p:nvSpPr>
        <p:spPr bwMode="auto">
          <a:xfrm flipH="1" flipV="1">
            <a:off x="2169868" y="3940594"/>
            <a:ext cx="735853" cy="9259"/>
          </a:xfrm>
          <a:prstGeom prst="line">
            <a:avLst/>
          </a:prstGeom>
          <a:noFill/>
          <a:ln w="38100">
            <a:solidFill>
              <a:srgbClr val="A50023"/>
            </a:solidFill>
            <a:round/>
            <a:headEnd/>
            <a:tailEnd/>
          </a:ln>
          <a:effectLst/>
        </p:spPr>
        <p:txBody>
          <a:bodyPr wrap="none" anchor="ctr"/>
          <a:lstStyle/>
          <a:p>
            <a:endParaRPr lang="en-US">
              <a:solidFill>
                <a:srgbClr val="00B050"/>
              </a:solidFill>
            </a:endParaRPr>
          </a:p>
        </p:txBody>
      </p:sp>
      <p:grpSp>
        <p:nvGrpSpPr>
          <p:cNvPr id="7" name="Group 115"/>
          <p:cNvGrpSpPr>
            <a:grpSpLocks/>
          </p:cNvGrpSpPr>
          <p:nvPr/>
        </p:nvGrpSpPr>
        <p:grpSpPr bwMode="auto">
          <a:xfrm>
            <a:off x="2949403" y="3880128"/>
            <a:ext cx="892175" cy="506413"/>
            <a:chOff x="567" y="3226"/>
            <a:chExt cx="562" cy="319"/>
          </a:xfrm>
        </p:grpSpPr>
        <p:sp>
          <p:nvSpPr>
            <p:cNvPr id="8" name="Text Box 103"/>
            <p:cNvSpPr txBox="1">
              <a:spLocks noChangeArrowheads="1"/>
            </p:cNvSpPr>
            <p:nvPr/>
          </p:nvSpPr>
          <p:spPr bwMode="auto">
            <a:xfrm>
              <a:off x="847" y="3312"/>
              <a:ext cx="282"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 b</a:t>
              </a:r>
              <a:r>
                <a:rPr lang="en-US" baseline="-25000" dirty="0">
                  <a:solidFill>
                    <a:srgbClr val="00B050"/>
                  </a:solidFill>
                  <a:latin typeface="Book Antiqua" panose="02040602050305030304" pitchFamily="18" charset="0"/>
                </a:rPr>
                <a:t>1</a:t>
              </a:r>
              <a:endParaRPr lang="en-US" dirty="0">
                <a:solidFill>
                  <a:srgbClr val="00B050"/>
                </a:solidFill>
                <a:latin typeface="Book Antiqua" panose="02040602050305030304" pitchFamily="18" charset="0"/>
              </a:endParaRPr>
            </a:p>
          </p:txBody>
        </p:sp>
        <p:sp>
          <p:nvSpPr>
            <p:cNvPr id="9" name="Line 105"/>
            <p:cNvSpPr>
              <a:spLocks noChangeShapeType="1"/>
            </p:cNvSpPr>
            <p:nvPr/>
          </p:nvSpPr>
          <p:spPr bwMode="auto">
            <a:xfrm flipH="1" flipV="1">
              <a:off x="567" y="3226"/>
              <a:ext cx="279" cy="192"/>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grpSp>
        <p:nvGrpSpPr>
          <p:cNvPr id="10" name="Group 116"/>
          <p:cNvGrpSpPr>
            <a:grpSpLocks/>
          </p:cNvGrpSpPr>
          <p:nvPr/>
        </p:nvGrpSpPr>
        <p:grpSpPr bwMode="auto">
          <a:xfrm>
            <a:off x="2215159" y="4547880"/>
            <a:ext cx="690563" cy="409575"/>
            <a:chOff x="372" y="3648"/>
            <a:chExt cx="435" cy="258"/>
          </a:xfrm>
        </p:grpSpPr>
        <p:sp>
          <p:nvSpPr>
            <p:cNvPr id="11" name="Text Box 104"/>
            <p:cNvSpPr txBox="1">
              <a:spLocks noChangeArrowheads="1"/>
            </p:cNvSpPr>
            <p:nvPr/>
          </p:nvSpPr>
          <p:spPr bwMode="auto">
            <a:xfrm>
              <a:off x="561" y="3673"/>
              <a:ext cx="246"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b</a:t>
              </a:r>
              <a:r>
                <a:rPr lang="en-US" baseline="-25000" dirty="0">
                  <a:solidFill>
                    <a:srgbClr val="00B050"/>
                  </a:solidFill>
                  <a:latin typeface="Book Antiqua" panose="02040602050305030304" pitchFamily="18" charset="0"/>
                </a:rPr>
                <a:t>0</a:t>
              </a:r>
              <a:endParaRPr lang="en-US" dirty="0">
                <a:solidFill>
                  <a:srgbClr val="00B050"/>
                </a:solidFill>
                <a:latin typeface="Book Antiqua" panose="02040602050305030304" pitchFamily="18" charset="0"/>
              </a:endParaRPr>
            </a:p>
          </p:txBody>
        </p:sp>
        <p:sp>
          <p:nvSpPr>
            <p:cNvPr id="12" name="Line 106"/>
            <p:cNvSpPr>
              <a:spLocks noChangeShapeType="1"/>
            </p:cNvSpPr>
            <p:nvPr/>
          </p:nvSpPr>
          <p:spPr bwMode="auto">
            <a:xfrm flipH="1" flipV="1">
              <a:off x="372" y="3648"/>
              <a:ext cx="195" cy="144"/>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sp>
        <p:nvSpPr>
          <p:cNvPr id="13" name="Line 108"/>
          <p:cNvSpPr>
            <a:spLocks noChangeShapeType="1"/>
          </p:cNvSpPr>
          <p:nvPr/>
        </p:nvSpPr>
        <p:spPr bwMode="auto">
          <a:xfrm flipV="1">
            <a:off x="2911417" y="3760940"/>
            <a:ext cx="1" cy="201460"/>
          </a:xfrm>
          <a:prstGeom prst="line">
            <a:avLst/>
          </a:prstGeom>
          <a:noFill/>
          <a:ln w="38100">
            <a:solidFill>
              <a:srgbClr val="A50023"/>
            </a:solidFill>
            <a:round/>
            <a:headEnd/>
            <a:tailEnd/>
          </a:ln>
          <a:effectLst/>
        </p:spPr>
        <p:txBody>
          <a:bodyPr wrap="none" anchor="ctr"/>
          <a:lstStyle/>
          <a:p>
            <a:endParaRPr lang="en-US">
              <a:solidFill>
                <a:srgbClr val="00B050"/>
              </a:solidFill>
            </a:endParaRPr>
          </a:p>
        </p:txBody>
      </p:sp>
      <p:grpSp>
        <p:nvGrpSpPr>
          <p:cNvPr id="14" name="Group 114"/>
          <p:cNvGrpSpPr>
            <a:grpSpLocks/>
          </p:cNvGrpSpPr>
          <p:nvPr/>
        </p:nvGrpSpPr>
        <p:grpSpPr bwMode="auto">
          <a:xfrm>
            <a:off x="2633491" y="4018418"/>
            <a:ext cx="600075" cy="485775"/>
            <a:chOff x="432" y="3360"/>
            <a:chExt cx="378" cy="306"/>
          </a:xfrm>
        </p:grpSpPr>
        <p:sp>
          <p:nvSpPr>
            <p:cNvPr id="15" name="Text Box 109"/>
            <p:cNvSpPr txBox="1">
              <a:spLocks noChangeArrowheads="1"/>
            </p:cNvSpPr>
            <p:nvPr/>
          </p:nvSpPr>
          <p:spPr bwMode="auto">
            <a:xfrm>
              <a:off x="534" y="3433"/>
              <a:ext cx="276" cy="233"/>
            </a:xfrm>
            <a:prstGeom prst="rect">
              <a:avLst/>
            </a:prstGeom>
            <a:noFill/>
            <a:ln w="12700">
              <a:noFill/>
              <a:miter lim="800000"/>
              <a:headEnd/>
              <a:tailEnd/>
            </a:ln>
            <a:effectLst/>
          </p:spPr>
          <p:txBody>
            <a:bodyPr>
              <a:spAutoFit/>
            </a:bodyPr>
            <a:lstStyle/>
            <a:p>
              <a:r>
                <a:rPr lang="en-US" dirty="0">
                  <a:solidFill>
                    <a:srgbClr val="00B050"/>
                  </a:solidFill>
                  <a:latin typeface="Book Antiqua" panose="02040602050305030304" pitchFamily="18" charset="0"/>
                </a:rPr>
                <a:t> 1</a:t>
              </a:r>
            </a:p>
          </p:txBody>
        </p:sp>
        <p:sp>
          <p:nvSpPr>
            <p:cNvPr id="16" name="Line 110"/>
            <p:cNvSpPr>
              <a:spLocks noChangeShapeType="1"/>
            </p:cNvSpPr>
            <p:nvPr/>
          </p:nvSpPr>
          <p:spPr bwMode="auto">
            <a:xfrm flipH="1" flipV="1">
              <a:off x="432" y="3360"/>
              <a:ext cx="144" cy="144"/>
            </a:xfrm>
            <a:prstGeom prst="line">
              <a:avLst/>
            </a:prstGeom>
            <a:noFill/>
            <a:ln w="12700">
              <a:solidFill>
                <a:schemeClr val="tx1"/>
              </a:solidFill>
              <a:round/>
              <a:headEnd/>
              <a:tailEnd type="triangle" w="med" len="med"/>
            </a:ln>
            <a:effectLst/>
          </p:spPr>
          <p:txBody>
            <a:bodyPr wrap="none" anchor="ctr"/>
            <a:lstStyle/>
            <a:p>
              <a:endParaRPr lang="en-US">
                <a:solidFill>
                  <a:srgbClr val="00B050"/>
                </a:solidFill>
              </a:endParaRPr>
            </a:p>
          </p:txBody>
        </p:sp>
      </p:grpSp>
    </p:spTree>
    <p:extLst>
      <p:ext uri="{BB962C8B-B14F-4D97-AF65-F5344CB8AC3E}">
        <p14:creationId xmlns:p14="http://schemas.microsoft.com/office/powerpoint/2010/main" val="36570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0415"/>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Linear Relationship</a:t>
            </a:r>
          </a:p>
        </p:txBody>
      </p:sp>
      <p:sp>
        <p:nvSpPr>
          <p:cNvPr id="45" name="Line 43"/>
          <p:cNvSpPr>
            <a:spLocks noChangeShapeType="1"/>
          </p:cNvSpPr>
          <p:nvPr/>
        </p:nvSpPr>
        <p:spPr bwMode="auto">
          <a:xfrm>
            <a:off x="3390765" y="3429992"/>
            <a:ext cx="88312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3390765" y="3429992"/>
            <a:ext cx="8831263"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 Box 5"/>
          <p:cNvSpPr txBox="1">
            <a:spLocks noChangeArrowheads="1"/>
          </p:cNvSpPr>
          <p:nvPr/>
        </p:nvSpPr>
        <p:spPr bwMode="auto">
          <a:xfrm>
            <a:off x="76200" y="822415"/>
            <a:ext cx="7543800" cy="2585323"/>
          </a:xfrm>
          <a:prstGeom prst="rect">
            <a:avLst/>
          </a:prstGeom>
          <a:noFill/>
          <a:ln w="12700">
            <a:noFill/>
            <a:miter lim="800000"/>
            <a:headEnd/>
            <a:tailEnd/>
          </a:ln>
          <a:effectLst/>
        </p:spPr>
        <p:txBody>
          <a:bodyPr wrap="square">
            <a:spAutoFit/>
          </a:bodyPr>
          <a:lstStyle/>
          <a:p>
            <a:r>
              <a:rPr lang="en-US" sz="2400" dirty="0">
                <a:latin typeface="Book Antiqua" panose="02040602050305030304" pitchFamily="18" charset="0"/>
              </a:rPr>
              <a:t>Linear relationship between two variables is stated as </a:t>
            </a:r>
          </a:p>
          <a:p>
            <a:r>
              <a:rPr lang="en-US" sz="2400" b="1" dirty="0">
                <a:latin typeface="Book Antiqua" panose="02040602050305030304" pitchFamily="18" charset="0"/>
                <a:sym typeface="Symbol" pitchFamily="18" charset="2"/>
              </a:rPr>
              <a:t>y = 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x</a:t>
            </a:r>
          </a:p>
          <a:p>
            <a:r>
              <a:rPr lang="en-US" sz="2400" b="1" dirty="0">
                <a:latin typeface="Book Antiqua" panose="02040602050305030304" pitchFamily="18" charset="0"/>
                <a:sym typeface="Symbol" pitchFamily="18" charset="2"/>
              </a:rPr>
              <a:t>y</a:t>
            </a:r>
            <a:r>
              <a:rPr lang="en-US" sz="2400" b="1" i="1" dirty="0">
                <a:latin typeface="Book Antiqua" panose="02040602050305030304" pitchFamily="18" charset="0"/>
              </a:rPr>
              <a:t> </a:t>
            </a:r>
            <a:r>
              <a:rPr lang="en-US" sz="2400" dirty="0">
                <a:latin typeface="Book Antiqua" panose="02040602050305030304" pitchFamily="18" charset="0"/>
                <a:sym typeface="Symbol" pitchFamily="18" charset="2"/>
              </a:rPr>
              <a:t>: Dependent variable </a:t>
            </a:r>
          </a:p>
          <a:p>
            <a:r>
              <a:rPr lang="en-US" sz="2400" b="1" dirty="0">
                <a:latin typeface="Book Antiqua" panose="02040602050305030304" pitchFamily="18" charset="0"/>
                <a:sym typeface="Symbol" pitchFamily="18" charset="2"/>
              </a:rPr>
              <a:t>x</a:t>
            </a:r>
            <a:r>
              <a:rPr lang="en-US" sz="2400" b="1" i="1" dirty="0">
                <a:latin typeface="Book Antiqua" panose="02040602050305030304" pitchFamily="18" charset="0"/>
                <a:sym typeface="Symbol" pitchFamily="18" charset="2"/>
              </a:rPr>
              <a:t> </a:t>
            </a:r>
            <a:r>
              <a:rPr lang="en-US" sz="2400" b="1" dirty="0">
                <a:latin typeface="Book Antiqua" panose="02040602050305030304" pitchFamily="18" charset="0"/>
                <a:sym typeface="Symbol" pitchFamily="18" charset="2"/>
              </a:rPr>
              <a:t>:  </a:t>
            </a:r>
            <a:r>
              <a:rPr lang="en-US" sz="2400" dirty="0">
                <a:latin typeface="Book Antiqua" panose="02040602050305030304" pitchFamily="18" charset="0"/>
                <a:sym typeface="Symbol" pitchFamily="18" charset="2"/>
              </a:rPr>
              <a:t>Independent variable</a:t>
            </a:r>
            <a:endParaRPr lang="en-US" sz="2400" dirty="0">
              <a:latin typeface="Book Antiqua" panose="02040602050305030304" pitchFamily="18" charset="0"/>
            </a:endParaRP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Intercept with y axis</a:t>
            </a: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Slope of the line</a:t>
            </a:r>
          </a:p>
          <a:p>
            <a:endParaRPr lang="en-US" dirty="0" smtClean="0">
              <a:solidFill>
                <a:schemeClr val="tx2"/>
              </a:solidFill>
              <a:latin typeface="Book Antiqua" panose="02040602050305030304" pitchFamily="18" charset="0"/>
              <a:sym typeface="Symbol" pitchFamily="18" charset="2"/>
            </a:endParaRPr>
          </a:p>
        </p:txBody>
      </p:sp>
      <p:grpSp>
        <p:nvGrpSpPr>
          <p:cNvPr id="59" name="Group 19"/>
          <p:cNvGrpSpPr>
            <a:grpSpLocks/>
          </p:cNvGrpSpPr>
          <p:nvPr/>
        </p:nvGrpSpPr>
        <p:grpSpPr bwMode="auto">
          <a:xfrm>
            <a:off x="3733801" y="1380529"/>
            <a:ext cx="2133601" cy="1752600"/>
            <a:chOff x="240" y="2784"/>
            <a:chExt cx="1344" cy="1104"/>
          </a:xfrm>
        </p:grpSpPr>
        <p:sp>
          <p:nvSpPr>
            <p:cNvPr id="60" name="Line 6"/>
            <p:cNvSpPr>
              <a:spLocks noChangeShapeType="1"/>
            </p:cNvSpPr>
            <p:nvPr/>
          </p:nvSpPr>
          <p:spPr bwMode="auto">
            <a:xfrm>
              <a:off x="240"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1" name="Line 7"/>
            <p:cNvSpPr>
              <a:spLocks noChangeShapeType="1"/>
            </p:cNvSpPr>
            <p:nvPr/>
          </p:nvSpPr>
          <p:spPr bwMode="auto">
            <a:xfrm flipV="1">
              <a:off x="240"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62" name="Line 8"/>
            <p:cNvSpPr>
              <a:spLocks noChangeShapeType="1"/>
            </p:cNvSpPr>
            <p:nvPr/>
          </p:nvSpPr>
          <p:spPr bwMode="auto">
            <a:xfrm flipV="1">
              <a:off x="240" y="2832"/>
              <a:ext cx="1344" cy="528"/>
            </a:xfrm>
            <a:prstGeom prst="line">
              <a:avLst/>
            </a:prstGeom>
            <a:noFill/>
            <a:ln w="12700">
              <a:solidFill>
                <a:schemeClr val="tx1"/>
              </a:solidFill>
              <a:round/>
              <a:headEnd/>
              <a:tailEnd/>
            </a:ln>
            <a:effectLst/>
          </p:spPr>
          <p:txBody>
            <a:bodyPr wrap="none" anchor="ctr"/>
            <a:lstStyle/>
            <a:p>
              <a:endParaRPr lang="en-US"/>
            </a:p>
          </p:txBody>
        </p:sp>
        <p:sp>
          <p:nvSpPr>
            <p:cNvPr id="63" name="Text Box 9"/>
            <p:cNvSpPr txBox="1">
              <a:spLocks noChangeArrowheads="1"/>
            </p:cNvSpPr>
            <p:nvPr/>
          </p:nvSpPr>
          <p:spPr bwMode="auto">
            <a:xfrm>
              <a:off x="285" y="3322"/>
              <a:ext cx="833" cy="265"/>
            </a:xfrm>
            <a:prstGeom prst="rect">
              <a:avLst/>
            </a:prstGeom>
            <a:noFill/>
            <a:ln w="12700">
              <a:noFill/>
              <a:miter lim="800000"/>
              <a:headEnd/>
              <a:tailEnd/>
            </a:ln>
            <a:effectLst/>
          </p:spPr>
          <p:txBody>
            <a:bodyPr wrap="none">
              <a:spAutoFit/>
            </a:bodyPr>
            <a:lstStyle/>
            <a:p>
              <a:r>
                <a:rPr lang="en-US" i="1" dirty="0">
                  <a:latin typeface="Book Antiqua" panose="02040602050305030304" pitchFamily="18" charset="0"/>
                  <a:sym typeface="Symbol" pitchFamily="18" charset="2"/>
                </a:rPr>
                <a:t>b</a:t>
              </a:r>
              <a:r>
                <a:rPr lang="en-US" i="1" baseline="-25000" dirty="0" smtClean="0">
                  <a:latin typeface="Book Antiqua" panose="02040602050305030304" pitchFamily="18" charset="0"/>
                  <a:sym typeface="Symbol" pitchFamily="18" charset="2"/>
                </a:rPr>
                <a:t>1 </a:t>
              </a:r>
              <a:r>
                <a:rPr lang="en-US" dirty="0" smtClean="0">
                  <a:latin typeface="Book Antiqua" panose="02040602050305030304" pitchFamily="18" charset="0"/>
                  <a:sym typeface="Symbol" pitchFamily="18" charset="2"/>
                </a:rPr>
                <a:t>and</a:t>
              </a:r>
              <a:r>
                <a:rPr lang="en-US" i="1" dirty="0" smtClean="0">
                  <a:latin typeface="Book Antiqua" panose="02040602050305030304" pitchFamily="18" charset="0"/>
                  <a:sym typeface="Symbol" pitchFamily="18" charset="2"/>
                </a:rPr>
                <a:t> R&gt;</a:t>
              </a:r>
              <a:r>
                <a:rPr lang="en-US" i="1" dirty="0" smtClean="0">
                  <a:latin typeface="Book Antiqua" panose="02040602050305030304" pitchFamily="18" charset="0"/>
                  <a:sym typeface="Symbol" pitchFamily="18" charset="2"/>
                </a:rPr>
                <a:t> 0</a:t>
              </a:r>
              <a:endParaRPr lang="en-US" sz="3200" i="1" baseline="-25000" dirty="0">
                <a:latin typeface="Book Antiqua" panose="02040602050305030304" pitchFamily="18" charset="0"/>
                <a:sym typeface="Symbol" pitchFamily="18" charset="2"/>
              </a:endParaRPr>
            </a:p>
          </p:txBody>
        </p:sp>
      </p:grpSp>
      <p:grpSp>
        <p:nvGrpSpPr>
          <p:cNvPr id="64" name="Group 20"/>
          <p:cNvGrpSpPr>
            <a:grpSpLocks/>
          </p:cNvGrpSpPr>
          <p:nvPr/>
        </p:nvGrpSpPr>
        <p:grpSpPr bwMode="auto">
          <a:xfrm>
            <a:off x="6553203" y="1380529"/>
            <a:ext cx="2209801" cy="1752600"/>
            <a:chOff x="2016" y="2784"/>
            <a:chExt cx="1392" cy="1104"/>
          </a:xfrm>
        </p:grpSpPr>
        <p:sp>
          <p:nvSpPr>
            <p:cNvPr id="65" name="Line 10"/>
            <p:cNvSpPr>
              <a:spLocks noChangeShapeType="1"/>
            </p:cNvSpPr>
            <p:nvPr/>
          </p:nvSpPr>
          <p:spPr bwMode="auto">
            <a:xfrm>
              <a:off x="2016"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6" name="Line 11"/>
            <p:cNvSpPr>
              <a:spLocks noChangeShapeType="1"/>
            </p:cNvSpPr>
            <p:nvPr/>
          </p:nvSpPr>
          <p:spPr bwMode="auto">
            <a:xfrm flipV="1">
              <a:off x="2016"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67" name="Line 12"/>
            <p:cNvSpPr>
              <a:spLocks noChangeShapeType="1"/>
            </p:cNvSpPr>
            <p:nvPr/>
          </p:nvSpPr>
          <p:spPr bwMode="auto">
            <a:xfrm>
              <a:off x="2016" y="3360"/>
              <a:ext cx="1392" cy="288"/>
            </a:xfrm>
            <a:prstGeom prst="line">
              <a:avLst/>
            </a:prstGeom>
            <a:noFill/>
            <a:ln w="12700">
              <a:solidFill>
                <a:schemeClr val="tx1"/>
              </a:solidFill>
              <a:round/>
              <a:headEnd/>
              <a:tailEnd/>
            </a:ln>
            <a:effectLst/>
          </p:spPr>
          <p:txBody>
            <a:bodyPr wrap="none" anchor="ctr"/>
            <a:lstStyle/>
            <a:p>
              <a:endParaRPr lang="en-US"/>
            </a:p>
          </p:txBody>
        </p:sp>
        <p:sp>
          <p:nvSpPr>
            <p:cNvPr id="68" name="Text Box 13"/>
            <p:cNvSpPr txBox="1">
              <a:spLocks noChangeArrowheads="1"/>
            </p:cNvSpPr>
            <p:nvPr/>
          </p:nvSpPr>
          <p:spPr bwMode="auto">
            <a:xfrm>
              <a:off x="2041" y="3093"/>
              <a:ext cx="947" cy="265"/>
            </a:xfrm>
            <a:prstGeom prst="rect">
              <a:avLst/>
            </a:prstGeom>
            <a:noFill/>
            <a:ln w="12700">
              <a:noFill/>
              <a:miter lim="800000"/>
              <a:headEnd/>
              <a:tailEnd/>
            </a:ln>
            <a:effectLst/>
          </p:spPr>
          <p:txBody>
            <a:bodyPr wrap="none">
              <a:spAutoFit/>
            </a:bodyPr>
            <a:lstStyle/>
            <a:p>
              <a:r>
                <a:rPr lang="en-US" sz="2000" i="1" dirty="0">
                  <a:latin typeface="Book Antiqua" panose="02040602050305030304" pitchFamily="18" charset="0"/>
                  <a:sym typeface="Symbol" pitchFamily="18" charset="2"/>
                </a:rPr>
                <a:t>b</a:t>
              </a:r>
              <a:r>
                <a:rPr lang="en-US" sz="2000" i="1" baseline="-25000" dirty="0">
                  <a:latin typeface="Book Antiqua" panose="02040602050305030304" pitchFamily="18" charset="0"/>
                  <a:sym typeface="Symbol" pitchFamily="18" charset="2"/>
                </a:rPr>
                <a:t>1 </a:t>
              </a:r>
              <a:r>
                <a:rPr lang="en-US" sz="2000" dirty="0">
                  <a:latin typeface="Book Antiqua" panose="02040602050305030304" pitchFamily="18" charset="0"/>
                  <a:sym typeface="Symbol" pitchFamily="18" charset="2"/>
                </a:rPr>
                <a:t>and</a:t>
              </a:r>
              <a:r>
                <a:rPr lang="en-US" sz="2000" i="1" dirty="0">
                  <a:latin typeface="Book Antiqua" panose="02040602050305030304" pitchFamily="18" charset="0"/>
                  <a:sym typeface="Symbol" pitchFamily="18" charset="2"/>
                </a:rPr>
                <a:t> </a:t>
              </a:r>
              <a:r>
                <a:rPr lang="en-US" sz="2000" i="1" dirty="0" smtClean="0">
                  <a:latin typeface="Book Antiqua" panose="02040602050305030304" pitchFamily="18" charset="0"/>
                  <a:sym typeface="Symbol" pitchFamily="18" charset="2"/>
                </a:rPr>
                <a:t>R&lt; 0</a:t>
              </a:r>
              <a:r>
                <a:rPr lang="en-US" i="1" baseline="-25000" dirty="0" smtClean="0">
                  <a:sym typeface="Symbol" pitchFamily="18" charset="2"/>
                </a:rPr>
                <a:t> </a:t>
              </a:r>
              <a:endParaRPr lang="en-US" sz="3200" i="1" baseline="-25000" dirty="0">
                <a:sym typeface="Symbol" pitchFamily="18" charset="2"/>
              </a:endParaRPr>
            </a:p>
          </p:txBody>
        </p:sp>
      </p:grpSp>
      <p:grpSp>
        <p:nvGrpSpPr>
          <p:cNvPr id="69" name="Group 21"/>
          <p:cNvGrpSpPr>
            <a:grpSpLocks/>
          </p:cNvGrpSpPr>
          <p:nvPr/>
        </p:nvGrpSpPr>
        <p:grpSpPr bwMode="auto">
          <a:xfrm>
            <a:off x="9448800" y="1380529"/>
            <a:ext cx="2286000" cy="1752600"/>
            <a:chOff x="3840" y="2784"/>
            <a:chExt cx="1440" cy="1104"/>
          </a:xfrm>
        </p:grpSpPr>
        <p:sp>
          <p:nvSpPr>
            <p:cNvPr id="70" name="Line 14"/>
            <p:cNvSpPr>
              <a:spLocks noChangeShapeType="1"/>
            </p:cNvSpPr>
            <p:nvPr/>
          </p:nvSpPr>
          <p:spPr bwMode="auto">
            <a:xfrm>
              <a:off x="3840" y="3888"/>
              <a:ext cx="1344"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71" name="Line 15"/>
            <p:cNvSpPr>
              <a:spLocks noChangeShapeType="1"/>
            </p:cNvSpPr>
            <p:nvPr/>
          </p:nvSpPr>
          <p:spPr bwMode="auto">
            <a:xfrm flipV="1">
              <a:off x="3840" y="2784"/>
              <a:ext cx="0" cy="1104"/>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 name="Line 16"/>
            <p:cNvSpPr>
              <a:spLocks noChangeShapeType="1"/>
            </p:cNvSpPr>
            <p:nvPr/>
          </p:nvSpPr>
          <p:spPr bwMode="auto">
            <a:xfrm flipV="1">
              <a:off x="3840" y="3360"/>
              <a:ext cx="1440" cy="0"/>
            </a:xfrm>
            <a:prstGeom prst="line">
              <a:avLst/>
            </a:prstGeom>
            <a:noFill/>
            <a:ln w="12700">
              <a:solidFill>
                <a:schemeClr val="tx1"/>
              </a:solidFill>
              <a:round/>
              <a:headEnd/>
              <a:tailEnd/>
            </a:ln>
            <a:effectLst/>
          </p:spPr>
          <p:txBody>
            <a:bodyPr wrap="none" anchor="ctr"/>
            <a:lstStyle/>
            <a:p>
              <a:endParaRPr lang="en-US"/>
            </a:p>
          </p:txBody>
        </p:sp>
        <p:sp>
          <p:nvSpPr>
            <p:cNvPr id="73" name="Text Box 17"/>
            <p:cNvSpPr txBox="1">
              <a:spLocks noChangeArrowheads="1"/>
            </p:cNvSpPr>
            <p:nvPr/>
          </p:nvSpPr>
          <p:spPr bwMode="auto">
            <a:xfrm>
              <a:off x="4077" y="3088"/>
              <a:ext cx="868" cy="265"/>
            </a:xfrm>
            <a:prstGeom prst="rect">
              <a:avLst/>
            </a:prstGeom>
            <a:noFill/>
            <a:ln w="12700">
              <a:noFill/>
              <a:miter lim="800000"/>
              <a:headEnd/>
              <a:tailEnd/>
            </a:ln>
            <a:effectLst/>
          </p:spPr>
          <p:txBody>
            <a:bodyPr wrap="none">
              <a:spAutoFit/>
            </a:bodyPr>
            <a:lstStyle/>
            <a:p>
              <a:r>
                <a:rPr lang="en-US" i="1" dirty="0">
                  <a:latin typeface="Book Antiqua" panose="02040602050305030304" pitchFamily="18" charset="0"/>
                  <a:sym typeface="Symbol" pitchFamily="18" charset="2"/>
                </a:rPr>
                <a:t>b</a:t>
              </a:r>
              <a:r>
                <a:rPr lang="en-US" i="1" baseline="-25000" dirty="0">
                  <a:latin typeface="Book Antiqua" panose="02040602050305030304" pitchFamily="18" charset="0"/>
                  <a:sym typeface="Symbol" pitchFamily="18" charset="2"/>
                </a:rPr>
                <a:t>1 </a:t>
              </a:r>
              <a:r>
                <a:rPr lang="en-US" dirty="0">
                  <a:latin typeface="Book Antiqua" panose="02040602050305030304" pitchFamily="18" charset="0"/>
                  <a:sym typeface="Symbol" pitchFamily="18" charset="2"/>
                </a:rPr>
                <a:t>and</a:t>
              </a:r>
              <a:r>
                <a:rPr lang="en-US" i="1" dirty="0">
                  <a:latin typeface="Book Antiqua" panose="02040602050305030304" pitchFamily="18" charset="0"/>
                  <a:sym typeface="Symbol" pitchFamily="18" charset="2"/>
                </a:rPr>
                <a:t> </a:t>
              </a:r>
              <a:r>
                <a:rPr lang="en-US" i="1" dirty="0" smtClean="0">
                  <a:latin typeface="Book Antiqua" panose="02040602050305030304" pitchFamily="18" charset="0"/>
                  <a:sym typeface="Symbol" pitchFamily="18" charset="2"/>
                </a:rPr>
                <a:t>R= 0</a:t>
              </a:r>
              <a:r>
                <a:rPr lang="en-US" i="1" baseline="-25000" dirty="0" smtClean="0">
                  <a:sym typeface="Symbol" pitchFamily="18" charset="2"/>
                </a:rPr>
                <a:t> </a:t>
              </a:r>
              <a:endParaRPr lang="en-US" sz="3200" i="1" baseline="-25000" dirty="0">
                <a:sym typeface="Symbol" pitchFamily="18" charset="2"/>
              </a:endParaRPr>
            </a:p>
          </p:txBody>
        </p:sp>
      </p:grpSp>
      <p:sp>
        <p:nvSpPr>
          <p:cNvPr id="21" name="Rectangle 9"/>
          <p:cNvSpPr>
            <a:spLocks noChangeArrowheads="1"/>
          </p:cNvSpPr>
          <p:nvPr/>
        </p:nvSpPr>
        <p:spPr bwMode="auto">
          <a:xfrm>
            <a:off x="71625" y="3273731"/>
            <a:ext cx="12120375" cy="4235570"/>
          </a:xfrm>
          <a:prstGeom prst="rect">
            <a:avLst/>
          </a:prstGeom>
          <a:noFill/>
          <a:ln w="12700">
            <a:noFill/>
            <a:miter lim="800000"/>
            <a:headEnd/>
            <a:tailEnd/>
          </a:ln>
          <a:effectLst/>
        </p:spPr>
        <p:txBody>
          <a:bodyPr lIns="90488" tIns="44450" rIns="90488" bIns="44450"/>
          <a:lstStyle/>
          <a:p>
            <a:pPr marL="342900" indent="-342900">
              <a:spcBef>
                <a:spcPts val="600"/>
              </a:spcBef>
            </a:pPr>
            <a:r>
              <a:rPr lang="en-US" sz="2000" dirty="0">
                <a:latin typeface="Book Antiqua" panose="02040602050305030304" pitchFamily="18" charset="0"/>
              </a:rPr>
              <a:t>Correlation coefficient </a:t>
            </a:r>
            <a:r>
              <a:rPr lang="en-US" sz="2000" dirty="0" smtClean="0">
                <a:latin typeface="Book Antiqua" panose="02040602050305030304" pitchFamily="18" charset="0"/>
              </a:rPr>
              <a:t>(R) is </a:t>
            </a:r>
            <a:r>
              <a:rPr lang="en-US" sz="2000" dirty="0">
                <a:latin typeface="Book Antiqua" panose="02040602050305030304" pitchFamily="18" charset="0"/>
              </a:rPr>
              <a:t>a measure of the strength of a linear association between two variables. It has a value between -1 and +1</a:t>
            </a:r>
          </a:p>
          <a:p>
            <a:pPr>
              <a:spcBef>
                <a:spcPts val="600"/>
              </a:spcBef>
            </a:pPr>
            <a:r>
              <a:rPr lang="en-US" sz="2000" b="1" dirty="0" smtClean="0">
                <a:solidFill>
                  <a:srgbClr val="C00000"/>
                </a:solidFill>
                <a:latin typeface="Book Antiqua" panose="02040602050305030304" pitchFamily="18" charset="0"/>
              </a:rPr>
              <a:t>R</a:t>
            </a:r>
            <a:r>
              <a:rPr lang="en-US" sz="2000" b="1" baseline="-25000" dirty="0" smtClean="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a:t>
            </a:r>
            <a:r>
              <a:rPr lang="en-US" sz="2000" b="1" dirty="0">
                <a:solidFill>
                  <a:srgbClr val="C00000"/>
                </a:solidFill>
                <a:latin typeface="Book Antiqua" panose="02040602050305030304" pitchFamily="18" charset="0"/>
              </a:rPr>
              <a:t>perfectly related </a:t>
            </a:r>
            <a:r>
              <a:rPr lang="en-US" sz="2000" dirty="0">
                <a:latin typeface="Book Antiqua" panose="02040602050305030304" pitchFamily="18" charset="0"/>
              </a:rPr>
              <a:t>through a line with positive slope.</a:t>
            </a:r>
          </a:p>
          <a:p>
            <a:pPr>
              <a:spcBef>
                <a:spcPts val="600"/>
              </a:spcBef>
            </a:pPr>
            <a:r>
              <a:rPr lang="en-US" sz="2000" b="1" dirty="0" smtClean="0">
                <a:solidFill>
                  <a:srgbClr val="C00000"/>
                </a:solidFill>
                <a:latin typeface="Book Antiqua" panose="02040602050305030304" pitchFamily="18" charset="0"/>
              </a:rPr>
              <a:t>R</a:t>
            </a:r>
            <a:r>
              <a:rPr lang="en-US" sz="2000" b="1" baseline="-25000" dirty="0" smtClean="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a:t>
            </a:r>
            <a:r>
              <a:rPr lang="en-US" sz="2000" b="1" dirty="0">
                <a:solidFill>
                  <a:srgbClr val="C00000"/>
                </a:solidFill>
                <a:latin typeface="Book Antiqua" panose="02040602050305030304" pitchFamily="18" charset="0"/>
              </a:rPr>
              <a:t>perfectly related </a:t>
            </a:r>
            <a:r>
              <a:rPr lang="en-US" sz="2000" dirty="0">
                <a:latin typeface="Book Antiqua" panose="02040602050305030304" pitchFamily="18" charset="0"/>
              </a:rPr>
              <a:t>through a line with negative </a:t>
            </a:r>
            <a:r>
              <a:rPr lang="en-US" sz="2000" dirty="0" smtClean="0">
                <a:latin typeface="Book Antiqua" panose="02040602050305030304" pitchFamily="18" charset="0"/>
              </a:rPr>
              <a:t>slope. </a:t>
            </a:r>
            <a:r>
              <a:rPr lang="en-US" sz="2000" b="1" dirty="0" smtClean="0">
                <a:solidFill>
                  <a:srgbClr val="C00000"/>
                </a:solidFill>
                <a:latin typeface="Book Antiqua" panose="02040602050305030304" pitchFamily="18" charset="0"/>
              </a:rPr>
              <a:t>A -1 is as good as a +1. </a:t>
            </a:r>
            <a:endParaRPr lang="en-US" sz="2000" b="1" dirty="0">
              <a:solidFill>
                <a:srgbClr val="C00000"/>
              </a:solidFill>
              <a:latin typeface="Book Antiqua" panose="02040602050305030304" pitchFamily="18" charset="0"/>
            </a:endParaRPr>
          </a:p>
          <a:p>
            <a:pPr>
              <a:spcBef>
                <a:spcPts val="600"/>
              </a:spcBef>
            </a:pPr>
            <a:r>
              <a:rPr lang="en-US" sz="2000" b="1" dirty="0" smtClean="0">
                <a:solidFill>
                  <a:srgbClr val="C00000"/>
                </a:solidFill>
                <a:latin typeface="Book Antiqua" panose="02040602050305030304" pitchFamily="18" charset="0"/>
              </a:rPr>
              <a:t>R </a:t>
            </a:r>
            <a:r>
              <a:rPr lang="en-US" sz="2000" b="1" dirty="0" smtClean="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0</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not linearly related.</a:t>
            </a:r>
          </a:p>
          <a:p>
            <a:pPr>
              <a:spcBef>
                <a:spcPts val="600"/>
              </a:spcBef>
            </a:pPr>
            <a:r>
              <a:rPr lang="en-US" sz="2000" dirty="0">
                <a:latin typeface="Book Antiqua" panose="02040602050305030304" pitchFamily="18" charset="0"/>
              </a:rPr>
              <a:t>Correlation </a:t>
            </a:r>
            <a:r>
              <a:rPr lang="en-US" sz="2000" dirty="0" smtClean="0">
                <a:latin typeface="Book Antiqua" panose="02040602050305030304" pitchFamily="18" charset="0"/>
              </a:rPr>
              <a:t>Coefficient (R) and  </a:t>
            </a:r>
            <a:r>
              <a:rPr lang="en-US" sz="2000" dirty="0">
                <a:latin typeface="Book Antiqua" panose="02040602050305030304" pitchFamily="18" charset="0"/>
              </a:rPr>
              <a:t>Coefficient </a:t>
            </a:r>
            <a:r>
              <a:rPr lang="en-US" sz="2000" dirty="0">
                <a:latin typeface="Book Antiqua" panose="02040602050305030304" pitchFamily="18" charset="0"/>
              </a:rPr>
              <a:t>of Determination  </a:t>
            </a:r>
            <a:r>
              <a:rPr lang="en-US" sz="2000" dirty="0" smtClean="0">
                <a:latin typeface="Book Antiqua" panose="02040602050305030304" pitchFamily="18" charset="0"/>
              </a:rPr>
              <a:t>(RSQ= R^2) are </a:t>
            </a:r>
            <a:r>
              <a:rPr lang="en-US" sz="2000" dirty="0">
                <a:latin typeface="Book Antiqua" panose="02040602050305030304" pitchFamily="18" charset="0"/>
              </a:rPr>
              <a:t>both </a:t>
            </a:r>
            <a:r>
              <a:rPr lang="en-US" sz="2000" b="1" dirty="0">
                <a:solidFill>
                  <a:srgbClr val="C00000"/>
                </a:solidFill>
                <a:latin typeface="Book Antiqua" panose="02040602050305030304" pitchFamily="18" charset="0"/>
              </a:rPr>
              <a:t>measures of associations between </a:t>
            </a:r>
            <a:r>
              <a:rPr lang="en-US" sz="2000" b="1" dirty="0">
                <a:solidFill>
                  <a:srgbClr val="C00000"/>
                </a:solidFill>
                <a:latin typeface="Book Antiqua" panose="02040602050305030304" pitchFamily="18" charset="0"/>
              </a:rPr>
              <a:t>the independent variable (s) and the dependent variable</a:t>
            </a:r>
            <a:r>
              <a:rPr lang="en-US" sz="2000" dirty="0" smtClean="0">
                <a:latin typeface="Book Antiqua" panose="02040602050305030304" pitchFamily="18" charset="0"/>
              </a:rPr>
              <a:t>.</a:t>
            </a:r>
            <a:endParaRPr lang="en-US" sz="2000" dirty="0">
              <a:latin typeface="Book Antiqua" panose="02040602050305030304" pitchFamily="18" charset="0"/>
            </a:endParaRPr>
          </a:p>
          <a:p>
            <a:pPr>
              <a:spcBef>
                <a:spcPts val="600"/>
              </a:spcBef>
            </a:pPr>
            <a:r>
              <a:rPr lang="en-US" sz="2000" b="1" dirty="0" smtClean="0">
                <a:solidFill>
                  <a:srgbClr val="C00000"/>
                </a:solidFill>
                <a:latin typeface="Book Antiqua" panose="02040602050305030304" pitchFamily="18" charset="0"/>
              </a:rPr>
              <a:t>R</a:t>
            </a:r>
            <a:r>
              <a:rPr lang="en-US" sz="2000" b="1" dirty="0" smtClean="0">
                <a:solidFill>
                  <a:srgbClr val="FF5008"/>
                </a:solidFill>
                <a:latin typeface="Book Antiqua" panose="02040602050305030304" pitchFamily="18" charset="0"/>
              </a:rPr>
              <a:t> </a:t>
            </a:r>
            <a:r>
              <a:rPr lang="en-US" sz="2000" dirty="0" smtClean="0">
                <a:latin typeface="Book Antiqua" panose="02040602050305030304" pitchFamily="18" charset="0"/>
              </a:rPr>
              <a:t>for</a:t>
            </a:r>
            <a:r>
              <a:rPr lang="en-US" sz="2000" b="1" dirty="0" smtClean="0">
                <a:solidFill>
                  <a:srgbClr val="FF5008"/>
                </a:solidFill>
                <a:latin typeface="Book Antiqua" panose="02040602050305030304" pitchFamily="18" charset="0"/>
              </a:rPr>
              <a:t> </a:t>
            </a:r>
            <a:r>
              <a:rPr lang="en-US" sz="2000" b="1" dirty="0">
                <a:solidFill>
                  <a:srgbClr val="C00000"/>
                </a:solidFill>
                <a:latin typeface="Book Antiqua" panose="02040602050305030304" pitchFamily="18" charset="0"/>
              </a:rPr>
              <a:t>linear</a:t>
            </a:r>
            <a:r>
              <a:rPr lang="en-US" sz="2000" dirty="0">
                <a:latin typeface="Book Antiqua" panose="02040602050305030304" pitchFamily="18" charset="0"/>
              </a:rPr>
              <a:t> relationship between </a:t>
            </a:r>
            <a:r>
              <a:rPr lang="en-US" sz="2000" b="1" dirty="0">
                <a:solidFill>
                  <a:srgbClr val="C00000"/>
                </a:solidFill>
                <a:latin typeface="Book Antiqua" panose="02040602050305030304" pitchFamily="18" charset="0"/>
              </a:rPr>
              <a:t>two</a:t>
            </a:r>
            <a:r>
              <a:rPr lang="en-US" sz="2000" b="1" dirty="0">
                <a:solidFill>
                  <a:srgbClr val="FF5008"/>
                </a:solidFill>
                <a:latin typeface="Book Antiqua" panose="02040602050305030304" pitchFamily="18" charset="0"/>
              </a:rPr>
              <a:t> </a:t>
            </a:r>
            <a:r>
              <a:rPr lang="en-US" sz="2000" dirty="0">
                <a:latin typeface="Book Antiqua" panose="02040602050305030304" pitchFamily="18" charset="0"/>
              </a:rPr>
              <a:t>variables.</a:t>
            </a:r>
          </a:p>
          <a:p>
            <a:pPr>
              <a:spcBef>
                <a:spcPts val="600"/>
              </a:spcBef>
            </a:pPr>
            <a:r>
              <a:rPr lang="en-US" sz="2000" b="1" dirty="0">
                <a:solidFill>
                  <a:srgbClr val="C00000"/>
                </a:solidFill>
                <a:latin typeface="Book Antiqua" panose="02040602050305030304" pitchFamily="18" charset="0"/>
              </a:rPr>
              <a:t>RSQ</a:t>
            </a:r>
            <a:r>
              <a:rPr lang="en-US" sz="2000" b="1" dirty="0" smtClean="0">
                <a:solidFill>
                  <a:srgbClr val="FF5008"/>
                </a:solidFill>
                <a:latin typeface="Book Antiqua" panose="02040602050305030304" pitchFamily="18" charset="0"/>
              </a:rPr>
              <a:t> </a:t>
            </a:r>
            <a:r>
              <a:rPr lang="en-US" sz="2000" dirty="0" smtClean="0">
                <a:latin typeface="Book Antiqua" panose="02040602050305030304" pitchFamily="18" charset="0"/>
              </a:rPr>
              <a:t>for </a:t>
            </a:r>
            <a:r>
              <a:rPr lang="en-US" sz="2000" b="1" dirty="0">
                <a:solidFill>
                  <a:srgbClr val="C00000"/>
                </a:solidFill>
                <a:latin typeface="Book Antiqua" panose="02040602050305030304" pitchFamily="18" charset="0"/>
              </a:rPr>
              <a:t>linear and nonlinear </a:t>
            </a:r>
            <a:r>
              <a:rPr lang="en-US" sz="2000" dirty="0">
                <a:latin typeface="Book Antiqua" panose="02040602050305030304" pitchFamily="18" charset="0"/>
              </a:rPr>
              <a:t>relationships  between </a:t>
            </a:r>
            <a:r>
              <a:rPr lang="en-US" sz="2000" b="1" dirty="0">
                <a:solidFill>
                  <a:srgbClr val="C00000"/>
                </a:solidFill>
                <a:latin typeface="Book Antiqua" panose="02040602050305030304" pitchFamily="18" charset="0"/>
              </a:rPr>
              <a:t>two and more  </a:t>
            </a:r>
            <a:r>
              <a:rPr lang="en-US" sz="2000" dirty="0">
                <a:latin typeface="Book Antiqua" panose="02040602050305030304" pitchFamily="18" charset="0"/>
              </a:rPr>
              <a:t>variables.</a:t>
            </a:r>
          </a:p>
          <a:p>
            <a:endParaRPr lang="en-US" sz="2400" dirty="0">
              <a:latin typeface="Book Antiqua" panose="02040602050305030304" pitchFamily="18" charset="0"/>
            </a:endParaRPr>
          </a:p>
          <a:p>
            <a:pPr marL="342900" indent="-342900">
              <a:spcBef>
                <a:spcPct val="20000"/>
              </a:spcBef>
            </a:pPr>
            <a:endParaRPr lang="en-US" sz="2400" dirty="0">
              <a:latin typeface="Book Antiqua" panose="02040602050305030304" pitchFamily="18" charset="0"/>
            </a:endParaRPr>
          </a:p>
        </p:txBody>
      </p:sp>
    </p:spTree>
    <p:extLst>
      <p:ext uri="{BB962C8B-B14F-4D97-AF65-F5344CB8AC3E}">
        <p14:creationId xmlns:p14="http://schemas.microsoft.com/office/powerpoint/2010/main" val="36959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6000"/>
                                  </p:stCondLst>
                                  <p:childTnLst>
                                    <p:set>
                                      <p:cBhvr>
                                        <p:cTn id="15" dur="1" fill="hold">
                                          <p:stCondLst>
                                            <p:cond delay="0"/>
                                          </p:stCondLst>
                                        </p:cTn>
                                        <p:tgtEl>
                                          <p:spTgt spid="58">
                                            <p:txEl>
                                              <p:pRg st="2" end="2"/>
                                            </p:txEl>
                                          </p:spTgt>
                                        </p:tgtEl>
                                        <p:attrNameLst>
                                          <p:attrName>style.visibility</p:attrName>
                                        </p:attrNameLst>
                                      </p:cBhvr>
                                      <p:to>
                                        <p:strVal val="visible"/>
                                      </p:to>
                                    </p:set>
                                    <p:animEffect transition="in" filter="dissolve">
                                      <p:cBhvr>
                                        <p:cTn id="16" dur="500"/>
                                        <p:tgtEl>
                                          <p:spTgt spid="58">
                                            <p:txEl>
                                              <p:pRg st="2" end="2"/>
                                            </p:txEl>
                                          </p:spTgt>
                                        </p:tgtEl>
                                      </p:cBhvr>
                                    </p:animEffect>
                                  </p:childTnLst>
                                </p:cTn>
                              </p:par>
                            </p:childTnLst>
                          </p:cTn>
                        </p:par>
                        <p:par>
                          <p:cTn id="17" fill="hold">
                            <p:stCondLst>
                              <p:cond delay="7000"/>
                            </p:stCondLst>
                            <p:childTnLst>
                              <p:par>
                                <p:cTn id="18" presetID="9" presetClass="entr" presetSubtype="0" fill="hold" grpId="0" nodeType="afterEffect">
                                  <p:stCondLst>
                                    <p:cond delay="4000"/>
                                  </p:stCondLst>
                                  <p:childTnLst>
                                    <p:set>
                                      <p:cBhvr>
                                        <p:cTn id="19" dur="1" fill="hold">
                                          <p:stCondLst>
                                            <p:cond delay="0"/>
                                          </p:stCondLst>
                                        </p:cTn>
                                        <p:tgtEl>
                                          <p:spTgt spid="58">
                                            <p:txEl>
                                              <p:pRg st="3" end="3"/>
                                            </p:txEl>
                                          </p:spTgt>
                                        </p:tgtEl>
                                        <p:attrNameLst>
                                          <p:attrName>style.visibility</p:attrName>
                                        </p:attrNameLst>
                                      </p:cBhvr>
                                      <p:to>
                                        <p:strVal val="visible"/>
                                      </p:to>
                                    </p:set>
                                    <p:animEffect transition="in" filter="dissolve">
                                      <p:cBhvr>
                                        <p:cTn id="20" dur="500"/>
                                        <p:tgtEl>
                                          <p:spTgt spid="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
                                            <p:txEl>
                                              <p:pRg st="4" end="4"/>
                                            </p:txEl>
                                          </p:spTgt>
                                        </p:tgtEl>
                                        <p:attrNameLst>
                                          <p:attrName>style.visibility</p:attrName>
                                        </p:attrNameLst>
                                      </p:cBhvr>
                                      <p:to>
                                        <p:strVal val="visible"/>
                                      </p:to>
                                    </p:set>
                                    <p:animEffect transition="in" filter="dissolve">
                                      <p:cBhvr>
                                        <p:cTn id="25" dur="500"/>
                                        <p:tgtEl>
                                          <p:spTgt spid="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8">
                                            <p:txEl>
                                              <p:pRg st="5" end="5"/>
                                            </p:txEl>
                                          </p:spTgt>
                                        </p:tgtEl>
                                        <p:attrNameLst>
                                          <p:attrName>style.visibility</p:attrName>
                                        </p:attrNameLst>
                                      </p:cBhvr>
                                      <p:to>
                                        <p:strVal val="visible"/>
                                      </p:to>
                                    </p:set>
                                    <p:animEffect transition="in" filter="dissolve">
                                      <p:cBhvr>
                                        <p:cTn id="30" dur="500"/>
                                        <p:tgtEl>
                                          <p:spTgt spid="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dissolv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dissolv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dissolv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autoUpdateAnimBg="0" advAuto="2000"/>
      <p:bldP spid="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00361372"/>
              </p:ext>
            </p:extLst>
          </p:nvPr>
        </p:nvGraphicFramePr>
        <p:xfrm>
          <a:off x="43132" y="838200"/>
          <a:ext cx="1512277" cy="5638800"/>
        </p:xfrm>
        <a:graphic>
          <a:graphicData uri="http://schemas.openxmlformats.org/presentationml/2006/ole">
            <mc:AlternateContent xmlns:mc="http://schemas.openxmlformats.org/markup-compatibility/2006">
              <mc:Choice xmlns:v="urn:schemas-microsoft-com:vml" Requires="v">
                <p:oleObj spid="_x0000_s62467" name="Worksheet" r:id="rId3" imgW="1228523" imgH="4581797" progId="Excel.Sheet.12">
                  <p:embed/>
                </p:oleObj>
              </mc:Choice>
              <mc:Fallback>
                <p:oleObj name="Worksheet" r:id="rId3" imgW="1228523" imgH="4581797" progId="Excel.Sheet.12">
                  <p:embed/>
                  <p:pic>
                    <p:nvPicPr>
                      <p:cNvPr id="2" name="Object 1"/>
                      <p:cNvPicPr/>
                      <p:nvPr/>
                    </p:nvPicPr>
                    <p:blipFill>
                      <a:blip r:embed="rId4"/>
                      <a:stretch>
                        <a:fillRect/>
                      </a:stretch>
                    </p:blipFill>
                    <p:spPr>
                      <a:xfrm>
                        <a:off x="43132" y="838200"/>
                        <a:ext cx="1512277" cy="5638800"/>
                      </a:xfrm>
                      <a:prstGeom prst="rect">
                        <a:avLst/>
                      </a:prstGeom>
                    </p:spPr>
                  </p:pic>
                </p:oleObj>
              </mc:Fallback>
            </mc:AlternateContent>
          </a:graphicData>
        </a:graphic>
      </p:graphicFrame>
      <p:sp>
        <p:nvSpPr>
          <p:cNvPr id="3" name="Title 2"/>
          <p:cNvSpPr txBox="1">
            <a:spLocks/>
          </p:cNvSpPr>
          <p:nvPr/>
        </p:nvSpPr>
        <p:spPr>
          <a:xfrm>
            <a:off x="76200" y="12940"/>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LA/LB Ports – </a:t>
            </a:r>
            <a:r>
              <a:rPr lang="en-US" sz="3300" kern="0" dirty="0" smtClean="0"/>
              <a:t>23 Years Data- Twenty-Foot </a:t>
            </a:r>
            <a:r>
              <a:rPr lang="en-US" sz="3300" kern="0" dirty="0"/>
              <a:t>Equivalent Unit (TEUs)</a:t>
            </a:r>
          </a:p>
        </p:txBody>
      </p:sp>
    </p:spTree>
    <p:extLst>
      <p:ext uri="{BB962C8B-B14F-4D97-AF65-F5344CB8AC3E}">
        <p14:creationId xmlns:p14="http://schemas.microsoft.com/office/powerpoint/2010/main" val="2805515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00361372"/>
              </p:ext>
            </p:extLst>
          </p:nvPr>
        </p:nvGraphicFramePr>
        <p:xfrm>
          <a:off x="43132" y="838200"/>
          <a:ext cx="1512277" cy="5638800"/>
        </p:xfrm>
        <a:graphic>
          <a:graphicData uri="http://schemas.openxmlformats.org/presentationml/2006/ole">
            <mc:AlternateContent xmlns:mc="http://schemas.openxmlformats.org/markup-compatibility/2006">
              <mc:Choice xmlns:v="urn:schemas-microsoft-com:vml" Requires="v">
                <p:oleObj spid="_x0000_s63490" name="Worksheet" r:id="rId3" imgW="1228523" imgH="4581797" progId="Excel.Sheet.12">
                  <p:embed/>
                </p:oleObj>
              </mc:Choice>
              <mc:Fallback>
                <p:oleObj name="Worksheet" r:id="rId3" imgW="1228523" imgH="4581797" progId="Excel.Sheet.12">
                  <p:embed/>
                  <p:pic>
                    <p:nvPicPr>
                      <p:cNvPr id="2" name="Object 1"/>
                      <p:cNvPicPr/>
                      <p:nvPr/>
                    </p:nvPicPr>
                    <p:blipFill>
                      <a:blip r:embed="rId4"/>
                      <a:stretch>
                        <a:fillRect/>
                      </a:stretch>
                    </p:blipFill>
                    <p:spPr>
                      <a:xfrm>
                        <a:off x="43132" y="838200"/>
                        <a:ext cx="1512277" cy="5638800"/>
                      </a:xfrm>
                      <a:prstGeom prst="rect">
                        <a:avLst/>
                      </a:prstGeom>
                    </p:spPr>
                  </p:pic>
                </p:oleObj>
              </mc:Fallback>
            </mc:AlternateContent>
          </a:graphicData>
        </a:graphic>
      </p:graphicFrame>
      <p:sp>
        <p:nvSpPr>
          <p:cNvPr id="3" name="Title 2"/>
          <p:cNvSpPr txBox="1">
            <a:spLocks/>
          </p:cNvSpPr>
          <p:nvPr/>
        </p:nvSpPr>
        <p:spPr>
          <a:xfrm>
            <a:off x="76200" y="12940"/>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3300" kern="0" dirty="0"/>
              <a:t>LA/LB Ports – </a:t>
            </a:r>
            <a:r>
              <a:rPr lang="en-US" sz="3300" kern="0" dirty="0" smtClean="0"/>
              <a:t>23 Years Data- Twenty-Foot </a:t>
            </a:r>
            <a:r>
              <a:rPr lang="en-US" sz="3300" kern="0" dirty="0"/>
              <a:t>Equivalent Unit (TEUs)</a:t>
            </a:r>
          </a:p>
        </p:txBody>
      </p:sp>
    </p:spTree>
    <p:extLst>
      <p:ext uri="{BB962C8B-B14F-4D97-AF65-F5344CB8AC3E}">
        <p14:creationId xmlns:p14="http://schemas.microsoft.com/office/powerpoint/2010/main" val="1482435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52236</TotalTime>
  <Words>1527</Words>
  <Application>Microsoft Office PowerPoint</Application>
  <PresentationFormat>Widescreen</PresentationFormat>
  <Paragraphs>129</Paragraphs>
  <Slides>23</Slides>
  <Notes>3</Notes>
  <HiddenSlides>0</HiddenSlides>
  <MMClips>1</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3</vt:i4>
      </vt:variant>
      <vt:variant>
        <vt:lpstr>Slide Titles</vt:lpstr>
      </vt:variant>
      <vt:variant>
        <vt:i4>23</vt:i4>
      </vt:variant>
    </vt:vector>
  </HeadingPairs>
  <TitlesOfParts>
    <vt:vector size="45" baseType="lpstr">
      <vt:lpstr>ＭＳ Ｐゴシック</vt:lpstr>
      <vt:lpstr>Arial</vt:lpstr>
      <vt:lpstr>Book Antiqua</vt:lpstr>
      <vt:lpstr>Brush Script MT</vt:lpstr>
      <vt:lpstr>Calibri</vt:lpstr>
      <vt:lpstr>Calibri Light</vt:lpstr>
      <vt:lpstr>Garamond</vt:lpstr>
      <vt:lpstr>Impact</vt:lpstr>
      <vt:lpstr>MS Reference Sans Serif</vt:lpstr>
      <vt:lpstr>Symbol</vt:lpstr>
      <vt:lpstr>Times New Roman</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Equation</vt:lpstr>
      <vt:lpstr>Microsoft Excel Worksheet</vt:lpstr>
      <vt:lpstr>PowerPoint Presentation</vt:lpstr>
      <vt:lpstr>Go Through the Slides, Then Watch This Lecture if Needed</vt:lpstr>
      <vt:lpstr>Regression Analysis</vt:lpstr>
      <vt:lpstr>Regression</vt:lpstr>
      <vt:lpstr>Patterns</vt:lpstr>
      <vt:lpstr>PowerPoint Presentation</vt:lpstr>
      <vt:lpstr>PowerPoint Presentation</vt:lpstr>
      <vt:lpstr>PowerPoint Presentation</vt:lpstr>
      <vt:lpstr>PowerPoint Presentation</vt:lpstr>
      <vt:lpstr>Excel Regression </vt:lpstr>
      <vt:lpstr>Regression Output</vt:lpstr>
      <vt:lpstr>Regression Output</vt:lpstr>
      <vt:lpstr>Regression Problem 2</vt:lpstr>
      <vt:lpstr>Short Questions</vt:lpstr>
      <vt:lpstr>Short Questions</vt:lpstr>
      <vt:lpstr>Regression</vt:lpstr>
      <vt:lpstr>Seasonality</vt:lpstr>
      <vt:lpstr>Seasonality Enhanced Regression Using 0/1 Variables</vt:lpstr>
      <vt:lpstr>LA/LB Ports Total TEU Data (2015-2019)</vt:lpstr>
      <vt:lpstr>PowerPoint Presentation</vt:lpstr>
      <vt:lpstr>PowerPoint Presentation</vt:lpstr>
      <vt:lpstr>Comparing Several Forecasting Techniques</vt:lpstr>
      <vt:lpstr>Watch this Lecture then Go through The Slides </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758</cp:revision>
  <cp:lastPrinted>2019-05-09T17:43:43Z</cp:lastPrinted>
  <dcterms:created xsi:type="dcterms:W3CDTF">2008-11-22T01:06:20Z</dcterms:created>
  <dcterms:modified xsi:type="dcterms:W3CDTF">2020-08-05T18:13:01Z</dcterms:modified>
</cp:coreProperties>
</file>