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5.xml" ContentType="application/vnd.openxmlformats-officedocument.theme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21"/>
  </p:notesMasterIdLst>
  <p:handoutMasterIdLst>
    <p:handoutMasterId r:id="rId22"/>
  </p:handoutMasterIdLst>
  <p:sldIdLst>
    <p:sldId id="625" r:id="rId7"/>
    <p:sldId id="757" r:id="rId8"/>
    <p:sldId id="752" r:id="rId9"/>
    <p:sldId id="784" r:id="rId10"/>
    <p:sldId id="797" r:id="rId11"/>
    <p:sldId id="772" r:id="rId12"/>
    <p:sldId id="777" r:id="rId13"/>
    <p:sldId id="795" r:id="rId14"/>
    <p:sldId id="796" r:id="rId15"/>
    <p:sldId id="758" r:id="rId16"/>
    <p:sldId id="759" r:id="rId17"/>
    <p:sldId id="780" r:id="rId18"/>
    <p:sldId id="781" r:id="rId19"/>
    <p:sldId id="751" r:id="rId20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3"/>
    <a:srgbClr val="00007D"/>
    <a:srgbClr val="A80000"/>
    <a:srgbClr val="000000"/>
    <a:srgbClr val="AA0000"/>
    <a:srgbClr val="9E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949" autoAdjust="0"/>
    <p:restoredTop sz="91618" autoAdjust="0"/>
  </p:normalViewPr>
  <p:slideViewPr>
    <p:cSldViewPr>
      <p:cViewPr varScale="1">
        <p:scale>
          <a:sx n="109" d="100"/>
          <a:sy n="109" d="100"/>
        </p:scale>
        <p:origin x="1050" y="10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8/4/2020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8/4/2020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3DFDD11-5171-4D70-B963-C9AA84C67CD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732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454C53-CE5A-4315-94FC-9B53F4A6B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972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1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3.xml"/><Relationship Id="rId1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Regression Problems,  </a:t>
            </a:r>
            <a:r>
              <a:rPr lang="en-US" sz="1400" b="1" i="1" dirty="0" smtClean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 Systems &amp; Operations Management. 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  <p:sldLayoutId id="2147483814" r:id="rId6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8/4/2020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8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Excel_Worksheet1.xlsx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1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>
                <a:solidFill>
                  <a:schemeClr val="bg1"/>
                </a:solidFill>
                <a:latin typeface="Impact" panose="020B0806030902050204" pitchFamily="34" charset="0"/>
              </a:rPr>
              <a:t>Regression Problems</a:t>
            </a:r>
            <a:endParaRPr lang="en-US" sz="48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69722" y="6324600"/>
            <a:ext cx="9143999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SzPct val="80000"/>
              <a:buFont typeface="Wingdings" pitchFamily="2" charset="2"/>
              <a:buChar char="v"/>
              <a:defRPr sz="2400">
                <a:solidFill>
                  <a:srgbClr val="1A1A70"/>
                </a:solidFill>
                <a:latin typeface="Book Antiqua" pitchFamily="18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Book Antiqua" pitchFamily="18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A1A70"/>
              </a:buClr>
              <a:buFont typeface="Symbol" pitchFamily="18" charset="2"/>
              <a:buChar char="-"/>
              <a:defRPr sz="2000">
                <a:solidFill>
                  <a:schemeClr val="tx1"/>
                </a:solidFill>
                <a:latin typeface="Book Antiqua" pitchFamily="18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Font typeface="Monotype Sorts" pitchFamily="2" charset="2"/>
              <a:buChar char="u"/>
              <a:defRPr sz="2000">
                <a:solidFill>
                  <a:srgbClr val="00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0000"/>
              </a:buClr>
              <a:buChar char="–"/>
              <a:defRPr sz="1600">
                <a:solidFill>
                  <a:srgbClr val="000000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</a:pPr>
            <a:r>
              <a:rPr lang="en-US" sz="3200" dirty="0">
                <a:solidFill>
                  <a:schemeClr val="bg1"/>
                </a:solidFill>
                <a:latin typeface="Brush Script MT" panose="03060802040406070304" pitchFamily="66" charset="0"/>
              </a:rPr>
              <a:t>Ardavan Asef-Vaziri</a:t>
            </a: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 - Regression Output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5574656"/>
              </p:ext>
            </p:extLst>
          </p:nvPr>
        </p:nvGraphicFramePr>
        <p:xfrm>
          <a:off x="228600" y="990600"/>
          <a:ext cx="8998206" cy="472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7" name="Worksheet" r:id="rId3" imgW="6277079" imgH="3295620" progId="Excel.Sheet.12">
                  <p:embed/>
                </p:oleObj>
              </mc:Choice>
              <mc:Fallback>
                <p:oleObj name="Worksheet" r:id="rId3" imgW="6277079" imgH="3295620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8600" y="990600"/>
                        <a:ext cx="8998206" cy="4724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553607" y="5391834"/>
            <a:ext cx="4172937" cy="5232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E05 means 10^5 = 100000</a:t>
            </a:r>
          </a:p>
          <a:p>
            <a:r>
              <a:rPr lang="en-US" sz="1400" dirty="0" smtClean="0">
                <a:solidFill>
                  <a:srgbClr val="C00000"/>
                </a:solidFill>
              </a:rPr>
              <a:t>E-5 means 1/(10^5) = 1/100000= 0.00001</a:t>
            </a:r>
            <a:endParaRPr lang="en-US" sz="1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26714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Impact" pitchFamily="34" charset="0"/>
              </a:rPr>
              <a:t>Regression Output</a:t>
            </a:r>
            <a:endParaRPr lang="en-US" dirty="0"/>
          </a:p>
        </p:txBody>
      </p:sp>
      <p:graphicFrame>
        <p:nvGraphicFramePr>
          <p:cNvPr id="37069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9390471"/>
              </p:ext>
            </p:extLst>
          </p:nvPr>
        </p:nvGraphicFramePr>
        <p:xfrm>
          <a:off x="76200" y="838200"/>
          <a:ext cx="8359498" cy="45183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41" name="Worksheet" r:id="rId4" imgW="6467450" imgH="3495539" progId="Excel.Sheet.12">
                  <p:embed/>
                </p:oleObj>
              </mc:Choice>
              <mc:Fallback>
                <p:oleObj name="Worksheet" r:id="rId4" imgW="6467450" imgH="3495539" progId="Excel.Sheet.12">
                  <p:embed/>
                  <p:pic>
                    <p:nvPicPr>
                      <p:cNvPr id="370691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838200"/>
                        <a:ext cx="8359498" cy="45183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124200" y="1578256"/>
            <a:ext cx="5486400" cy="584775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  <a:latin typeface="Book Antiqua" panose="02040602050305030304" pitchFamily="18" charset="0"/>
              </a:rPr>
              <a:t>Correlation </a:t>
            </a:r>
            <a:r>
              <a:rPr lang="en-US" sz="16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Coefficient (-1 to 1). We want close to 1 or -1 </a:t>
            </a:r>
            <a:r>
              <a:rPr lang="en-US" sz="1600" u="sng" dirty="0">
                <a:solidFill>
                  <a:srgbClr val="FF0000"/>
                </a:solidFill>
                <a:latin typeface="Book Antiqua" panose="02040602050305030304" pitchFamily="18" charset="0"/>
              </a:rPr>
              <a:t>+</a:t>
            </a:r>
            <a:r>
              <a:rPr lang="en-US" sz="1600" dirty="0">
                <a:solidFill>
                  <a:srgbClr val="FF0000"/>
                </a:solidFill>
                <a:latin typeface="Book Antiqua" panose="02040602050305030304" pitchFamily="18" charset="0"/>
              </a:rPr>
              <a:t>↑. 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3124200" y="1827889"/>
            <a:ext cx="6553200" cy="33855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  <a:latin typeface="Book Antiqua" panose="02040602050305030304" pitchFamily="18" charset="0"/>
              </a:rPr>
              <a:t>Coefficient of Determination </a:t>
            </a:r>
            <a:r>
              <a:rPr lang="en-US" sz="16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 (0 to 1) . We want close to 1↑.  </a:t>
            </a:r>
            <a:endParaRPr lang="en-US" sz="1600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124200" y="2252246"/>
            <a:ext cx="5441399" cy="33855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  <a:latin typeface="Book Antiqua" panose="02040602050305030304" pitchFamily="18" charset="0"/>
              </a:rPr>
              <a:t>Standard Deviation of Forecast </a:t>
            </a:r>
            <a:r>
              <a:rPr lang="en-US" sz="1600" dirty="0" smtClean="0">
                <a:solidFill>
                  <a:srgbClr val="FF0000"/>
                </a:solidFill>
                <a:latin typeface="Book Antiqua" panose="02040602050305030304" pitchFamily="18" charset="0"/>
              </a:rPr>
              <a:t>. We like smal values ↓</a:t>
            </a:r>
            <a:endParaRPr lang="en-US" sz="1600" dirty="0">
              <a:solidFill>
                <a:srgbClr val="FF0000"/>
              </a:solidFill>
              <a:latin typeface="Book Antiqua" panose="02040602050305030304" pitchFamily="18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39893" y="2567945"/>
            <a:ext cx="4708707" cy="338554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600" dirty="0">
                <a:solidFill>
                  <a:srgbClr val="FF0000"/>
                </a:solidFill>
                <a:latin typeface="Book Antiqua" panose="02040602050305030304" pitchFamily="18" charset="0"/>
              </a:rPr>
              <a:t>If the first period is 1, next period is 10+1 = 11</a:t>
            </a: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6126252" y="5048738"/>
            <a:ext cx="2286000" cy="307777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FF0000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dirty="0"/>
              <a:t>P-value ↓ less than 0.05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1912846" y="5356515"/>
            <a:ext cx="7162800" cy="1815882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FF0000"/>
                </a:solidFill>
                <a:latin typeface="Book Antiqua" panose="02040602050305030304" pitchFamily="18" charset="0"/>
              </a:defRPr>
            </a:lvl1pPr>
          </a:lstStyle>
          <a:p>
            <a:r>
              <a:rPr lang="en-US" sz="1600" dirty="0"/>
              <a:t>Regression Equation</a:t>
            </a:r>
            <a:endParaRPr lang="en-US" sz="1600" dirty="0"/>
          </a:p>
          <a:p>
            <a:r>
              <a:rPr lang="en-US" sz="1600" dirty="0"/>
              <a:t>Ft = 94.13 +</a:t>
            </a:r>
            <a:r>
              <a:rPr lang="en-US" sz="1600" dirty="0"/>
              <a:t>30.71t</a:t>
            </a:r>
          </a:p>
          <a:p>
            <a:r>
              <a:rPr lang="en-US" sz="1600" dirty="0"/>
              <a:t>Forecast </a:t>
            </a:r>
            <a:r>
              <a:rPr lang="en-US" sz="1600" dirty="0"/>
              <a:t>for the next period?</a:t>
            </a:r>
          </a:p>
          <a:p>
            <a:r>
              <a:rPr lang="en-US" sz="1600" dirty="0"/>
              <a:t>Next period?</a:t>
            </a:r>
            <a:endParaRPr lang="en-US" sz="1600" dirty="0"/>
          </a:p>
          <a:p>
            <a:r>
              <a:rPr lang="en-US" sz="1600" dirty="0"/>
              <a:t>F11 = 94.13 +30.71(11) = 431.7</a:t>
            </a:r>
          </a:p>
          <a:p>
            <a:r>
              <a:rPr lang="en-US" sz="1600" dirty="0"/>
              <a:t>Mean Forecast = </a:t>
            </a:r>
            <a:r>
              <a:rPr lang="en-US" sz="1600" dirty="0"/>
              <a:t>431.7</a:t>
            </a:r>
          </a:p>
          <a:p>
            <a:r>
              <a:rPr lang="en-US" sz="1600" dirty="0"/>
              <a:t>StdDev. Forecast </a:t>
            </a:r>
            <a:r>
              <a:rPr lang="en-US" sz="1600" dirty="0"/>
              <a:t>= 22.21</a:t>
            </a:r>
          </a:p>
        </p:txBody>
      </p:sp>
    </p:spTree>
    <p:extLst>
      <p:ext uri="{BB962C8B-B14F-4D97-AF65-F5344CB8AC3E}">
        <p14:creationId xmlns:p14="http://schemas.microsoft.com/office/powerpoint/2010/main" val="42279592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/>
      <p:bldP spid="7" grpId="0" build="p" animBg="1"/>
      <p:bldP spid="8" grpId="0" build="p" animBg="1"/>
      <p:bldP spid="9" grpId="0" build="p" animBg="1"/>
      <p:bldP spid="10" grpId="0" build="p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 Problem 2</a:t>
            </a:r>
            <a:endParaRPr lang="en-US" dirty="0"/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71082" y="621755"/>
            <a:ext cx="9144000" cy="769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801688" lvl="1" indent="-336550"/>
            <a:endParaRPr lang="en-US" sz="2200" dirty="0">
              <a:latin typeface="Book Antiqua" pitchFamily="18" charset="0"/>
            </a:endParaRPr>
          </a:p>
          <a:p>
            <a:endParaRPr lang="en-US" sz="2200" dirty="0"/>
          </a:p>
        </p:txBody>
      </p:sp>
      <p:sp>
        <p:nvSpPr>
          <p:cNvPr id="14" name="Rectangle 13"/>
          <p:cNvSpPr/>
          <p:nvPr/>
        </p:nvSpPr>
        <p:spPr>
          <a:xfrm>
            <a:off x="60196" y="4800600"/>
            <a:ext cx="12001500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200" dirty="0">
                <a:latin typeface="Book Antiqua" pitchFamily="18" charset="0"/>
              </a:rPr>
              <a:t>Is there a strong relationship between the dependent and the independent variables?</a:t>
            </a:r>
          </a:p>
          <a:p>
            <a:pPr lvl="0"/>
            <a:r>
              <a:rPr lang="en-US" sz="2200" dirty="0">
                <a:latin typeface="Book Antiqua" pitchFamily="18" charset="0"/>
              </a:rPr>
              <a:t>Yes R-Square (Coefficient of Determination) id 0.95, Multiple R (Correlation Coefficient) is 0.97, p-value is very small</a:t>
            </a:r>
          </a:p>
          <a:p>
            <a:pPr lvl="0"/>
            <a:r>
              <a:rPr lang="en-US" sz="2200" dirty="0">
                <a:latin typeface="Book Antiqua" pitchFamily="18" charset="0"/>
              </a:rPr>
              <a:t>Is the relationship positive or negative?</a:t>
            </a:r>
          </a:p>
          <a:p>
            <a:pPr lvl="0"/>
            <a:r>
              <a:rPr lang="en-US" sz="2200" dirty="0">
                <a:latin typeface="Book Antiqua" pitchFamily="18" charset="0"/>
              </a:rPr>
              <a:t>Positive. We can check it by Multiple R being + or b1 being +</a:t>
            </a:r>
          </a:p>
        </p:txBody>
      </p:sp>
    </p:spTree>
    <p:extLst>
      <p:ext uri="{BB962C8B-B14F-4D97-AF65-F5344CB8AC3E}">
        <p14:creationId xmlns:p14="http://schemas.microsoft.com/office/powerpoint/2010/main" val="124920521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 Questions</a:t>
            </a:r>
            <a:endParaRPr lang="en-US" dirty="0"/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5942" y="779253"/>
            <a:ext cx="12156057" cy="50167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latin typeface="Book Antiqua" pitchFamily="18" charset="0"/>
              </a:rPr>
              <a:t>C</a:t>
            </a:r>
            <a:r>
              <a:rPr lang="en-US" sz="2400" dirty="0" smtClean="0">
                <a:latin typeface="Book Antiqua" pitchFamily="18" charset="0"/>
              </a:rPr>
              <a:t>oefficient </a:t>
            </a:r>
            <a:r>
              <a:rPr lang="en-US" sz="2400" dirty="0">
                <a:latin typeface="Book Antiqua" pitchFamily="18" charset="0"/>
              </a:rPr>
              <a:t>of determination </a:t>
            </a:r>
            <a:r>
              <a:rPr lang="en-US" sz="2400" dirty="0" smtClean="0">
                <a:latin typeface="Book Antiqua" pitchFamily="18" charset="0"/>
              </a:rPr>
              <a:t>(</a:t>
            </a:r>
            <a:r>
              <a:rPr lang="en-US" sz="2400" dirty="0" smtClean="0">
                <a:latin typeface="Book Antiqua" pitchFamily="18" charset="0"/>
              </a:rPr>
              <a:t>RSQ) states that 100RSQ% o</a:t>
            </a:r>
            <a:r>
              <a:rPr lang="en-US" sz="2200" dirty="0" smtClean="0">
                <a:latin typeface="Book Antiqua" pitchFamily="18" charset="0"/>
              </a:rPr>
              <a:t>f </a:t>
            </a:r>
            <a:r>
              <a:rPr lang="en-US" sz="2200" dirty="0">
                <a:latin typeface="Book Antiqua" pitchFamily="18" charset="0"/>
              </a:rPr>
              <a:t>the variation in y can be explained by the variation in </a:t>
            </a:r>
            <a:r>
              <a:rPr lang="en-US" sz="2200" dirty="0" smtClean="0">
                <a:latin typeface="Book Antiqua" pitchFamily="18" charset="0"/>
              </a:rPr>
              <a:t>x. </a:t>
            </a:r>
            <a:endParaRPr lang="en-US" sz="2200" dirty="0">
              <a:latin typeface="Book Antiqua" pitchFamily="18" charset="0"/>
            </a:endParaRPr>
          </a:p>
          <a:p>
            <a:endParaRPr lang="en-US" sz="1000" dirty="0">
              <a:latin typeface="Book Antiqua" pitchFamily="18" charset="0"/>
            </a:endParaRPr>
          </a:p>
          <a:p>
            <a:pPr lvl="0"/>
            <a:r>
              <a:rPr lang="en-US" sz="2400" dirty="0" smtClean="0">
                <a:latin typeface="Book Antiqua" pitchFamily="18" charset="0"/>
              </a:rPr>
              <a:t>Positive and negative C</a:t>
            </a:r>
            <a:r>
              <a:rPr lang="en-US" sz="2400" dirty="0" smtClean="0">
                <a:latin typeface="Book Antiqua" pitchFamily="18" charset="0"/>
              </a:rPr>
              <a:t>orrelation Coefficient (R) </a:t>
            </a:r>
            <a:r>
              <a:rPr lang="en-US" sz="2400" dirty="0" smtClean="0">
                <a:latin typeface="Book Antiqua" pitchFamily="18" charset="0"/>
              </a:rPr>
              <a:t>values have represent the sale strength of association. For example R=-0.8 and R=+0.8 represent the same level of strength in the relationship between x and y. The value of RSQ=R^2 =0.64 is the same for both.</a:t>
            </a:r>
          </a:p>
          <a:p>
            <a:pPr lvl="0"/>
            <a:endParaRPr lang="en-US" sz="2400" dirty="0" smtClean="0">
              <a:latin typeface="Book Antiqua" pitchFamily="18" charset="0"/>
            </a:endParaRPr>
          </a:p>
          <a:p>
            <a:pPr lvl="0"/>
            <a:r>
              <a:rPr lang="en-US" sz="2400" dirty="0" smtClean="0">
                <a:latin typeface="Book Antiqua" pitchFamily="18" charset="0"/>
              </a:rPr>
              <a:t>We like to have very small p-value. Values less than 0.05. A smal p-value indicates that there is a relationship between x and y.</a:t>
            </a:r>
          </a:p>
          <a:p>
            <a:pPr lvl="0"/>
            <a:endParaRPr lang="en-US" sz="2400" dirty="0">
              <a:latin typeface="Book Antiqua" pitchFamily="18" charset="0"/>
            </a:endParaRPr>
          </a:p>
          <a:p>
            <a:pPr lvl="0"/>
            <a:r>
              <a:rPr lang="en-US" sz="2400" dirty="0" smtClean="0">
                <a:latin typeface="Book Antiqua" pitchFamily="18" charset="0"/>
              </a:rPr>
              <a:t>We benefit from 1.25MAD as SQRT(MSE) as the standard deviation of the demand. Standard Error of Regression serves the same purpose. </a:t>
            </a:r>
          </a:p>
          <a:p>
            <a:pPr lvl="0"/>
            <a:endParaRPr lang="en-US" sz="2400" dirty="0" smtClean="0">
              <a:latin typeface="Book Antiqua" pitchFamily="18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54612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-17586" y="762000"/>
            <a:ext cx="12209585" cy="120032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2400" dirty="0">
                <a:latin typeface="Book Antiqua" pitchFamily="18" charset="0"/>
              </a:rPr>
              <a:t>Provide forecasts and standard deviation of forecast for September using linear Regression. Also Compute R-Squared (Coefficient of determination) and Correlation Coefficient. 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360046"/>
              </p:ext>
            </p:extLst>
          </p:nvPr>
        </p:nvGraphicFramePr>
        <p:xfrm>
          <a:off x="90854" y="2057400"/>
          <a:ext cx="8655484" cy="33732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4" name="Worksheet" r:id="rId3" imgW="6118825" imgH="2384887" progId="Excel.Sheet.12">
                  <p:embed/>
                </p:oleObj>
              </mc:Choice>
              <mc:Fallback>
                <p:oleObj name="Worksheet" r:id="rId3" imgW="6118825" imgH="2384887" progId="Excel.Sheet.12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0854" y="2057400"/>
                        <a:ext cx="8655484" cy="33732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8708239" y="3752821"/>
            <a:ext cx="2874162" cy="7232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dirty="0" smtClean="0">
                <a:latin typeface="Book Antiqua" panose="02040602050305030304" pitchFamily="18" charset="0"/>
              </a:rPr>
              <a:t>R=sign of b1</a:t>
            </a:r>
            <a:r>
              <a:rPr lang="en-US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SQRT(RSQ)</a:t>
            </a:r>
          </a:p>
          <a:p>
            <a:pPr>
              <a:spcAft>
                <a:spcPts val="600"/>
              </a:spcAft>
            </a:pPr>
            <a:r>
              <a:rPr lang="en-US" dirty="0" smtClean="0">
                <a:latin typeface="Book Antiqua" panose="02040602050305030304" pitchFamily="18" charset="0"/>
                <a:sym typeface="Symbol" panose="05050102010706020507" pitchFamily="18" charset="2"/>
              </a:rPr>
              <a:t>R = +SQRT(0.24)= 0.49</a:t>
            </a:r>
            <a:endParaRPr lang="en-US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8363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500" dirty="0" smtClean="0"/>
              <a:t>Go </a:t>
            </a:r>
            <a:r>
              <a:rPr lang="en-US" sz="3500" dirty="0"/>
              <a:t>T</a:t>
            </a:r>
            <a:r>
              <a:rPr lang="en-US" sz="3500" dirty="0" smtClean="0"/>
              <a:t>hrough </a:t>
            </a:r>
            <a:r>
              <a:rPr lang="en-US" sz="3500" dirty="0"/>
              <a:t>t</a:t>
            </a:r>
            <a:r>
              <a:rPr lang="en-US" sz="3500" dirty="0" smtClean="0"/>
              <a:t>he Slides, Then Watch This Lecture if Needed</a:t>
            </a:r>
            <a:endParaRPr lang="en-US" sz="35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49000" y="0"/>
            <a:ext cx="11430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962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/>
          <a:lstStyle/>
          <a:p>
            <a:r>
              <a:rPr lang="en-US" dirty="0"/>
              <a:t>Regression Analysis</a:t>
            </a:r>
          </a:p>
        </p:txBody>
      </p:sp>
      <p:sp>
        <p:nvSpPr>
          <p:cNvPr id="4" name="Text Box 8"/>
          <p:cNvSpPr txBox="1">
            <a:spLocks noGrp="1" noChangeArrowheads="1"/>
          </p:cNvSpPr>
          <p:nvPr>
            <p:ph idx="1"/>
          </p:nvPr>
        </p:nvSpPr>
        <p:spPr bwMode="auto">
          <a:xfrm>
            <a:off x="76200" y="797943"/>
            <a:ext cx="12115800" cy="55584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 smtClean="0"/>
              <a:t>Regression Analysis is used both for Prediction (forecasting) and  Association to explore the relationship between a dependent variable and one or more independent variables. The </a:t>
            </a:r>
            <a:r>
              <a:rPr lang="en-US" dirty="0"/>
              <a:t>independent variable(s) are also referred to as </a:t>
            </a:r>
            <a:r>
              <a:rPr lang="en-US" dirty="0" smtClean="0"/>
              <a:t>predictors</a:t>
            </a:r>
            <a:r>
              <a:rPr lang="en-US" dirty="0"/>
              <a:t>.  </a:t>
            </a:r>
            <a:endParaRPr lang="en-US" dirty="0" smtClean="0"/>
          </a:p>
          <a:p>
            <a:pPr>
              <a:spcBef>
                <a:spcPts val="0"/>
              </a:spcBef>
            </a:pPr>
            <a:r>
              <a:rPr lang="en-US" dirty="0">
                <a:sym typeface="Symbol" pitchFamily="18" charset="2"/>
              </a:rPr>
              <a:t>We may use regression to investigate the relationship between demand or sales (y) and time, the relationship between sales (y) and price, the relationship between total costs </a:t>
            </a:r>
            <a:r>
              <a:rPr lang="en-US" dirty="0" smtClean="0">
                <a:sym typeface="Symbol" pitchFamily="18" charset="2"/>
              </a:rPr>
              <a:t>(y) and </a:t>
            </a:r>
            <a:r>
              <a:rPr lang="en-US" dirty="0">
                <a:sym typeface="Symbol" pitchFamily="18" charset="2"/>
              </a:rPr>
              <a:t>quantity </a:t>
            </a:r>
            <a:r>
              <a:rPr lang="en-US" dirty="0" smtClean="0">
                <a:sym typeface="Symbol" pitchFamily="18" charset="2"/>
              </a:rPr>
              <a:t>produced (x), </a:t>
            </a:r>
            <a:r>
              <a:rPr lang="en-US" dirty="0">
                <a:sym typeface="Symbol" pitchFamily="18" charset="2"/>
              </a:rPr>
              <a:t>study hours as x where the course </a:t>
            </a:r>
            <a:r>
              <a:rPr lang="en-US" dirty="0" smtClean="0">
                <a:sym typeface="Symbol" pitchFamily="18" charset="2"/>
              </a:rPr>
              <a:t>grade is y, </a:t>
            </a:r>
            <a:r>
              <a:rPr lang="en-US" dirty="0">
                <a:sym typeface="Symbol" pitchFamily="18" charset="2"/>
              </a:rPr>
              <a:t>etc. </a:t>
            </a:r>
          </a:p>
          <a:p>
            <a:r>
              <a:rPr lang="en-US" dirty="0">
                <a:sym typeface="Symbol" pitchFamily="18" charset="2"/>
              </a:rPr>
              <a:t>Multi-variable regression is when we analyze the relationship between one dependent variable y and several independent variables</a:t>
            </a:r>
            <a:r>
              <a:rPr lang="en-US" dirty="0"/>
              <a:t> x1, x2, x3, …</a:t>
            </a:r>
            <a:r>
              <a:rPr lang="en-US" dirty="0">
                <a:sym typeface="Symbol" pitchFamily="18" charset="2"/>
              </a:rPr>
              <a:t> </a:t>
            </a:r>
          </a:p>
          <a:p>
            <a:r>
              <a:rPr lang="en-US" dirty="0" smtClean="0"/>
              <a:t>An linear relationship is when the amount of increase in y for each unit increase in x is constant. For example for each 1 unit crease in x there is 0.2 units increase in y. </a:t>
            </a:r>
          </a:p>
          <a:p>
            <a:r>
              <a:rPr lang="en-US" dirty="0"/>
              <a:t>An exponential  relationship (an example of non-linear relationship) is when the percentage of increase in </a:t>
            </a:r>
            <a:r>
              <a:rPr lang="en-US" dirty="0" smtClean="0"/>
              <a:t>y </a:t>
            </a:r>
            <a:r>
              <a:rPr lang="en-US" dirty="0"/>
              <a:t>for each unit increase in </a:t>
            </a:r>
            <a:r>
              <a:rPr lang="en-US" dirty="0" smtClean="0"/>
              <a:t>x </a:t>
            </a:r>
            <a:r>
              <a:rPr lang="en-US" dirty="0"/>
              <a:t>is constant. For example for each 1 unit increase in </a:t>
            </a:r>
            <a:r>
              <a:rPr lang="en-US" dirty="0" smtClean="0"/>
              <a:t>x </a:t>
            </a:r>
            <a:r>
              <a:rPr lang="en-US" dirty="0"/>
              <a:t>there is 2% increase in </a:t>
            </a:r>
            <a:r>
              <a:rPr lang="en-US" dirty="0" smtClean="0"/>
              <a:t>y.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80344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6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 autoUpdateAnimBg="0" advAuto="200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</p:spPr>
        <p:txBody>
          <a:bodyPr/>
          <a:lstStyle/>
          <a:p>
            <a:r>
              <a:rPr lang="en-US" dirty="0" smtClean="0"/>
              <a:t>If </a:t>
            </a:r>
            <a:r>
              <a:rPr lang="en-US" dirty="0"/>
              <a:t>we study the relationship between two variables, the first step is to prepare a scatter graph. Scatter charts are used to detect linear or nonlinear relationships between the independent variable x and dependent variable y. </a:t>
            </a:r>
          </a:p>
          <a:p>
            <a:r>
              <a:rPr lang="en-US" dirty="0" smtClean="0"/>
              <a:t>For  </a:t>
            </a:r>
            <a:r>
              <a:rPr lang="en-US" dirty="0"/>
              <a:t>a dependent variable y and two independent variables x1 and x2, we may prepare a Bubble Chart. We cannot virtually show the relationship between y and more than two independent variables, x1, x2, x3, … since the space is 3 dimensional.</a:t>
            </a:r>
          </a:p>
          <a:p>
            <a:r>
              <a:rPr lang="en-US" dirty="0"/>
              <a:t>We can always prepare scatter graph two show the relationship between y and one of x1, x2, x3, </a:t>
            </a:r>
            <a:r>
              <a:rPr lang="en-US" dirty="0" smtClean="0"/>
              <a:t>…</a:t>
            </a:r>
          </a:p>
          <a:p>
            <a:r>
              <a:rPr lang="en-US" dirty="0"/>
              <a:t>In linear regression we only have a constant plus constants multiplied by a variable. We do not have squared, power, etc. Simple Linear Regression. y=b0+b1x.</a:t>
            </a:r>
          </a:p>
          <a:p>
            <a:endParaRPr lang="en-US" dirty="0"/>
          </a:p>
          <a:p>
            <a:endParaRPr lang="en-US" dirty="0">
              <a:sym typeface="Symbol" pitchFamily="18" charset="2"/>
            </a:endParaRPr>
          </a:p>
          <a:p>
            <a:pPr>
              <a:spcBef>
                <a:spcPts val="0"/>
              </a:spcBef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Linear, non-Linear, Multi-Variable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57713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79658" y="946150"/>
            <a:ext cx="3859942" cy="377825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graphicFrame>
        <p:nvGraphicFramePr>
          <p:cNvPr id="2" name="Object 1"/>
          <p:cNvGraphicFramePr>
            <a:graphicFrameLocks noChangeAspect="1"/>
          </p:cNvGraphicFramePr>
          <p:nvPr>
            <p:extLst/>
          </p:nvPr>
        </p:nvGraphicFramePr>
        <p:xfrm>
          <a:off x="144270" y="946150"/>
          <a:ext cx="7959607" cy="377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5" name="Worksheet" r:id="rId4" imgW="3143384" imgH="1492431" progId="Excel.Sheet.12">
                  <p:embed/>
                </p:oleObj>
              </mc:Choice>
              <mc:Fallback>
                <p:oleObj name="Worksheet" r:id="rId4" imgW="3143384" imgH="1492431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44270" y="946150"/>
                        <a:ext cx="7959607" cy="3778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18171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39" y="914400"/>
            <a:ext cx="11125321" cy="5562600"/>
          </a:xfrm>
          <a:prstGeom prst="rect">
            <a:avLst/>
          </a:prstGeom>
        </p:spPr>
      </p:pic>
      <p:sp>
        <p:nvSpPr>
          <p:cNvPr id="3" name="Title 2"/>
          <p:cNvSpPr txBox="1">
            <a:spLocks/>
          </p:cNvSpPr>
          <p:nvPr/>
        </p:nvSpPr>
        <p:spPr>
          <a:xfrm>
            <a:off x="0" y="0"/>
            <a:ext cx="12115800" cy="712787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kern="0" dirty="0"/>
              <a:t>Mean Squared Error- Measure of Forecast Accuracy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2246789" y="1676400"/>
            <a:ext cx="156321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1pPr>
            <a:lvl2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16" charset="-128"/>
              </a:defRPr>
            </a:lvl9pPr>
          </a:lstStyle>
          <a:p>
            <a:r>
              <a:rPr lang="en-US" b="1" dirty="0">
                <a:solidFill>
                  <a:srgbClr val="C00000"/>
                </a:solidFill>
                <a:latin typeface="Book Antiqua" pitchFamily="16" charset="0"/>
              </a:rPr>
              <a:t>y=b0+b1x</a:t>
            </a:r>
          </a:p>
        </p:txBody>
      </p:sp>
      <p:sp>
        <p:nvSpPr>
          <p:cNvPr id="6" name="Line 102"/>
          <p:cNvSpPr>
            <a:spLocks noChangeShapeType="1"/>
          </p:cNvSpPr>
          <p:nvPr/>
        </p:nvSpPr>
        <p:spPr bwMode="auto">
          <a:xfrm flipH="1" flipV="1">
            <a:off x="2169868" y="3940594"/>
            <a:ext cx="735853" cy="9259"/>
          </a:xfrm>
          <a:prstGeom prst="line">
            <a:avLst/>
          </a:prstGeom>
          <a:noFill/>
          <a:ln w="38100">
            <a:solidFill>
              <a:srgbClr val="A500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  <p:grpSp>
        <p:nvGrpSpPr>
          <p:cNvPr id="7" name="Group 115"/>
          <p:cNvGrpSpPr>
            <a:grpSpLocks/>
          </p:cNvGrpSpPr>
          <p:nvPr/>
        </p:nvGrpSpPr>
        <p:grpSpPr bwMode="auto">
          <a:xfrm>
            <a:off x="2949403" y="3880128"/>
            <a:ext cx="892175" cy="506413"/>
            <a:chOff x="567" y="3226"/>
            <a:chExt cx="562" cy="319"/>
          </a:xfrm>
        </p:grpSpPr>
        <p:sp>
          <p:nvSpPr>
            <p:cNvPr id="8" name="Text Box 103"/>
            <p:cNvSpPr txBox="1">
              <a:spLocks noChangeArrowheads="1"/>
            </p:cNvSpPr>
            <p:nvPr/>
          </p:nvSpPr>
          <p:spPr bwMode="auto">
            <a:xfrm>
              <a:off x="847" y="3312"/>
              <a:ext cx="282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 b</a:t>
              </a:r>
              <a:r>
                <a:rPr lang="en-US" baseline="-25000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1</a:t>
              </a:r>
              <a:endParaRPr lang="en-US" dirty="0">
                <a:solidFill>
                  <a:srgbClr val="00B05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9" name="Line 105"/>
            <p:cNvSpPr>
              <a:spLocks noChangeShapeType="1"/>
            </p:cNvSpPr>
            <p:nvPr/>
          </p:nvSpPr>
          <p:spPr bwMode="auto">
            <a:xfrm flipH="1" flipV="1">
              <a:off x="567" y="3226"/>
              <a:ext cx="279" cy="19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grpSp>
        <p:nvGrpSpPr>
          <p:cNvPr id="10" name="Group 116"/>
          <p:cNvGrpSpPr>
            <a:grpSpLocks/>
          </p:cNvGrpSpPr>
          <p:nvPr/>
        </p:nvGrpSpPr>
        <p:grpSpPr bwMode="auto">
          <a:xfrm>
            <a:off x="2215159" y="4547880"/>
            <a:ext cx="690563" cy="409575"/>
            <a:chOff x="372" y="3648"/>
            <a:chExt cx="435" cy="258"/>
          </a:xfrm>
        </p:grpSpPr>
        <p:sp>
          <p:nvSpPr>
            <p:cNvPr id="11" name="Text Box 104"/>
            <p:cNvSpPr txBox="1">
              <a:spLocks noChangeArrowheads="1"/>
            </p:cNvSpPr>
            <p:nvPr/>
          </p:nvSpPr>
          <p:spPr bwMode="auto">
            <a:xfrm>
              <a:off x="561" y="3673"/>
              <a:ext cx="246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b</a:t>
              </a:r>
              <a:r>
                <a:rPr lang="en-US" baseline="-25000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0</a:t>
              </a:r>
              <a:endParaRPr lang="en-US" dirty="0">
                <a:solidFill>
                  <a:srgbClr val="00B050"/>
                </a:solidFill>
                <a:latin typeface="Book Antiqua" panose="02040602050305030304" pitchFamily="18" charset="0"/>
              </a:endParaRPr>
            </a:p>
          </p:txBody>
        </p:sp>
        <p:sp>
          <p:nvSpPr>
            <p:cNvPr id="12" name="Line 106"/>
            <p:cNvSpPr>
              <a:spLocks noChangeShapeType="1"/>
            </p:cNvSpPr>
            <p:nvPr/>
          </p:nvSpPr>
          <p:spPr bwMode="auto">
            <a:xfrm flipH="1" flipV="1">
              <a:off x="372" y="3648"/>
              <a:ext cx="195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  <p:sp>
        <p:nvSpPr>
          <p:cNvPr id="13" name="Line 108"/>
          <p:cNvSpPr>
            <a:spLocks noChangeShapeType="1"/>
          </p:cNvSpPr>
          <p:nvPr/>
        </p:nvSpPr>
        <p:spPr bwMode="auto">
          <a:xfrm flipV="1">
            <a:off x="2911417" y="3760940"/>
            <a:ext cx="1" cy="201460"/>
          </a:xfrm>
          <a:prstGeom prst="line">
            <a:avLst/>
          </a:prstGeom>
          <a:noFill/>
          <a:ln w="38100">
            <a:solidFill>
              <a:srgbClr val="A5002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>
              <a:solidFill>
                <a:srgbClr val="00B050"/>
              </a:solidFill>
            </a:endParaRPr>
          </a:p>
        </p:txBody>
      </p:sp>
      <p:grpSp>
        <p:nvGrpSpPr>
          <p:cNvPr id="14" name="Group 114"/>
          <p:cNvGrpSpPr>
            <a:grpSpLocks/>
          </p:cNvGrpSpPr>
          <p:nvPr/>
        </p:nvGrpSpPr>
        <p:grpSpPr bwMode="auto">
          <a:xfrm>
            <a:off x="2633491" y="4018418"/>
            <a:ext cx="600075" cy="485775"/>
            <a:chOff x="432" y="3360"/>
            <a:chExt cx="378" cy="306"/>
          </a:xfrm>
        </p:grpSpPr>
        <p:sp>
          <p:nvSpPr>
            <p:cNvPr id="15" name="Text Box 109"/>
            <p:cNvSpPr txBox="1">
              <a:spLocks noChangeArrowheads="1"/>
            </p:cNvSpPr>
            <p:nvPr/>
          </p:nvSpPr>
          <p:spPr bwMode="auto">
            <a:xfrm>
              <a:off x="534" y="3433"/>
              <a:ext cx="276" cy="233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dirty="0">
                  <a:solidFill>
                    <a:srgbClr val="00B050"/>
                  </a:solidFill>
                  <a:latin typeface="Book Antiqua" panose="02040602050305030304" pitchFamily="18" charset="0"/>
                </a:rPr>
                <a:t> 1</a:t>
              </a:r>
            </a:p>
          </p:txBody>
        </p:sp>
        <p:sp>
          <p:nvSpPr>
            <p:cNvPr id="16" name="Line 110"/>
            <p:cNvSpPr>
              <a:spLocks noChangeShapeType="1"/>
            </p:cNvSpPr>
            <p:nvPr/>
          </p:nvSpPr>
          <p:spPr bwMode="auto">
            <a:xfrm flipH="1" flipV="1">
              <a:off x="432" y="3360"/>
              <a:ext cx="144" cy="14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00B05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704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0" y="60415"/>
            <a:ext cx="12115800" cy="76200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kern="0" dirty="0"/>
              <a:t>Linear Relationship</a:t>
            </a:r>
          </a:p>
        </p:txBody>
      </p:sp>
      <p:sp>
        <p:nvSpPr>
          <p:cNvPr id="45" name="Line 43"/>
          <p:cNvSpPr>
            <a:spLocks noChangeShapeType="1"/>
          </p:cNvSpPr>
          <p:nvPr/>
        </p:nvSpPr>
        <p:spPr bwMode="auto">
          <a:xfrm>
            <a:off x="3390765" y="3429992"/>
            <a:ext cx="8831263" cy="0"/>
          </a:xfrm>
          <a:prstGeom prst="line">
            <a:avLst/>
          </a:prstGeom>
          <a:noFill/>
          <a:ln w="0">
            <a:solidFill>
              <a:srgbClr val="D4D4D4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6" name="Rectangle 44"/>
          <p:cNvSpPr>
            <a:spLocks noChangeArrowheads="1"/>
          </p:cNvSpPr>
          <p:nvPr/>
        </p:nvSpPr>
        <p:spPr bwMode="auto">
          <a:xfrm>
            <a:off x="3390765" y="3429992"/>
            <a:ext cx="8831263" cy="7938"/>
          </a:xfrm>
          <a:prstGeom prst="rect">
            <a:avLst/>
          </a:prstGeom>
          <a:solidFill>
            <a:srgbClr val="D4D4D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8" name="Text Box 5"/>
          <p:cNvSpPr txBox="1">
            <a:spLocks noChangeArrowheads="1"/>
          </p:cNvSpPr>
          <p:nvPr/>
        </p:nvSpPr>
        <p:spPr bwMode="auto">
          <a:xfrm>
            <a:off x="76200" y="822415"/>
            <a:ext cx="7543800" cy="258532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Linear relationship between two variables is stated as </a:t>
            </a:r>
          </a:p>
          <a:p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y = b</a:t>
            </a:r>
            <a:r>
              <a:rPr lang="en-US" sz="2400" b="1" baseline="-25000" dirty="0">
                <a:latin typeface="Book Antiqua" panose="02040602050305030304" pitchFamily="18" charset="0"/>
                <a:sym typeface="Symbol" pitchFamily="18" charset="2"/>
              </a:rPr>
              <a:t>0</a:t>
            </a:r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 + b</a:t>
            </a:r>
            <a:r>
              <a:rPr lang="en-US" sz="2400" b="1" baseline="-25000" dirty="0">
                <a:latin typeface="Book Antiqua" panose="02040602050305030304" pitchFamily="18" charset="0"/>
                <a:sym typeface="Symbol" pitchFamily="18" charset="2"/>
              </a:rPr>
              <a:t>1</a:t>
            </a:r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 x</a:t>
            </a:r>
          </a:p>
          <a:p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y</a:t>
            </a:r>
            <a:r>
              <a:rPr lang="en-US" sz="2400" b="1" i="1" dirty="0">
                <a:latin typeface="Book Antiqua" panose="02040602050305030304" pitchFamily="18" charset="0"/>
              </a:rPr>
              <a:t> </a:t>
            </a:r>
            <a:r>
              <a:rPr lang="en-US" sz="2400" dirty="0">
                <a:latin typeface="Book Antiqua" panose="02040602050305030304" pitchFamily="18" charset="0"/>
                <a:sym typeface="Symbol" pitchFamily="18" charset="2"/>
              </a:rPr>
              <a:t>: Dependent variable </a:t>
            </a:r>
          </a:p>
          <a:p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x</a:t>
            </a:r>
            <a:r>
              <a:rPr lang="en-US" sz="2400" b="1" i="1" dirty="0">
                <a:latin typeface="Book Antiqua" panose="02040602050305030304" pitchFamily="18" charset="0"/>
                <a:sym typeface="Symbol" pitchFamily="18" charset="2"/>
              </a:rPr>
              <a:t> </a:t>
            </a:r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:  </a:t>
            </a:r>
            <a:r>
              <a:rPr lang="en-US" sz="2400" dirty="0">
                <a:latin typeface="Book Antiqua" panose="02040602050305030304" pitchFamily="18" charset="0"/>
                <a:sym typeface="Symbol" pitchFamily="18" charset="2"/>
              </a:rPr>
              <a:t>Independent variable</a:t>
            </a:r>
            <a:endParaRPr lang="en-US" sz="2400" dirty="0">
              <a:latin typeface="Book Antiqua" panose="02040602050305030304" pitchFamily="18" charset="0"/>
            </a:endParaRPr>
          </a:p>
          <a:p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b</a:t>
            </a:r>
            <a:r>
              <a:rPr lang="en-US" sz="2400" b="1" baseline="-25000" dirty="0">
                <a:latin typeface="Book Antiqua" panose="02040602050305030304" pitchFamily="18" charset="0"/>
                <a:sym typeface="Symbol" pitchFamily="18" charset="2"/>
              </a:rPr>
              <a:t>0</a:t>
            </a:r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 : </a:t>
            </a:r>
            <a:r>
              <a:rPr lang="en-US" sz="2400" dirty="0">
                <a:latin typeface="Book Antiqua" panose="02040602050305030304" pitchFamily="18" charset="0"/>
                <a:sym typeface="Symbol" pitchFamily="18" charset="2"/>
              </a:rPr>
              <a:t>Intercept with y axis</a:t>
            </a:r>
          </a:p>
          <a:p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b</a:t>
            </a:r>
            <a:r>
              <a:rPr lang="en-US" sz="2400" b="1" baseline="-25000" dirty="0">
                <a:latin typeface="Book Antiqua" panose="02040602050305030304" pitchFamily="18" charset="0"/>
                <a:sym typeface="Symbol" pitchFamily="18" charset="2"/>
              </a:rPr>
              <a:t>1</a:t>
            </a:r>
            <a:r>
              <a:rPr lang="en-US" sz="2400" b="1" dirty="0">
                <a:latin typeface="Book Antiqua" panose="02040602050305030304" pitchFamily="18" charset="0"/>
                <a:sym typeface="Symbol" pitchFamily="18" charset="2"/>
              </a:rPr>
              <a:t> : </a:t>
            </a:r>
            <a:r>
              <a:rPr lang="en-US" sz="2400" dirty="0">
                <a:latin typeface="Book Antiqua" panose="02040602050305030304" pitchFamily="18" charset="0"/>
                <a:sym typeface="Symbol" pitchFamily="18" charset="2"/>
              </a:rPr>
              <a:t>Slope of the line</a:t>
            </a:r>
          </a:p>
          <a:p>
            <a:endParaRPr lang="en-US" dirty="0" smtClean="0">
              <a:solidFill>
                <a:schemeClr val="tx2"/>
              </a:solidFill>
              <a:latin typeface="Book Antiqua" panose="02040602050305030304" pitchFamily="18" charset="0"/>
              <a:sym typeface="Symbol" pitchFamily="18" charset="2"/>
            </a:endParaRPr>
          </a:p>
        </p:txBody>
      </p:sp>
      <p:grpSp>
        <p:nvGrpSpPr>
          <p:cNvPr id="59" name="Group 19"/>
          <p:cNvGrpSpPr>
            <a:grpSpLocks/>
          </p:cNvGrpSpPr>
          <p:nvPr/>
        </p:nvGrpSpPr>
        <p:grpSpPr bwMode="auto">
          <a:xfrm>
            <a:off x="3733801" y="1380529"/>
            <a:ext cx="2133601" cy="1752600"/>
            <a:chOff x="240" y="2784"/>
            <a:chExt cx="1344" cy="1104"/>
          </a:xfrm>
        </p:grpSpPr>
        <p:sp>
          <p:nvSpPr>
            <p:cNvPr id="60" name="Line 6"/>
            <p:cNvSpPr>
              <a:spLocks noChangeShapeType="1"/>
            </p:cNvSpPr>
            <p:nvPr/>
          </p:nvSpPr>
          <p:spPr bwMode="auto">
            <a:xfrm>
              <a:off x="240" y="388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" name="Line 7"/>
            <p:cNvSpPr>
              <a:spLocks noChangeShapeType="1"/>
            </p:cNvSpPr>
            <p:nvPr/>
          </p:nvSpPr>
          <p:spPr bwMode="auto">
            <a:xfrm flipV="1">
              <a:off x="240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" name="Line 8"/>
            <p:cNvSpPr>
              <a:spLocks noChangeShapeType="1"/>
            </p:cNvSpPr>
            <p:nvPr/>
          </p:nvSpPr>
          <p:spPr bwMode="auto">
            <a:xfrm flipV="1">
              <a:off x="240" y="2832"/>
              <a:ext cx="1344" cy="5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" name="Text Box 9"/>
            <p:cNvSpPr txBox="1">
              <a:spLocks noChangeArrowheads="1"/>
            </p:cNvSpPr>
            <p:nvPr/>
          </p:nvSpPr>
          <p:spPr bwMode="auto">
            <a:xfrm>
              <a:off x="285" y="3322"/>
              <a:ext cx="833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Book Antiqua" panose="02040602050305030304" pitchFamily="18" charset="0"/>
                  <a:sym typeface="Symbol" pitchFamily="18" charset="2"/>
                </a:rPr>
                <a:t>b</a:t>
              </a:r>
              <a:r>
                <a:rPr lang="en-US" i="1" baseline="-25000" dirty="0" smtClean="0">
                  <a:latin typeface="Book Antiqua" panose="02040602050305030304" pitchFamily="18" charset="0"/>
                  <a:sym typeface="Symbol" pitchFamily="18" charset="2"/>
                </a:rPr>
                <a:t>1 </a:t>
              </a:r>
              <a:r>
                <a:rPr lang="en-US" dirty="0" smtClean="0">
                  <a:latin typeface="Book Antiqua" panose="02040602050305030304" pitchFamily="18" charset="0"/>
                  <a:sym typeface="Symbol" pitchFamily="18" charset="2"/>
                </a:rPr>
                <a:t>and</a:t>
              </a:r>
              <a:r>
                <a:rPr lang="en-US" i="1" dirty="0" smtClean="0">
                  <a:latin typeface="Book Antiqua" panose="02040602050305030304" pitchFamily="18" charset="0"/>
                  <a:sym typeface="Symbol" pitchFamily="18" charset="2"/>
                </a:rPr>
                <a:t> R&gt;</a:t>
              </a:r>
              <a:r>
                <a:rPr lang="en-US" i="1" dirty="0" smtClean="0">
                  <a:latin typeface="Book Antiqua" panose="02040602050305030304" pitchFamily="18" charset="0"/>
                  <a:sym typeface="Symbol" pitchFamily="18" charset="2"/>
                </a:rPr>
                <a:t> 0</a:t>
              </a:r>
              <a:endParaRPr lang="en-US" sz="3200" i="1" baseline="-25000" dirty="0">
                <a:latin typeface="Book Antiqua" panose="02040602050305030304" pitchFamily="18" charset="0"/>
                <a:sym typeface="Symbol" pitchFamily="18" charset="2"/>
              </a:endParaRPr>
            </a:p>
          </p:txBody>
        </p:sp>
      </p:grpSp>
      <p:grpSp>
        <p:nvGrpSpPr>
          <p:cNvPr id="64" name="Group 20"/>
          <p:cNvGrpSpPr>
            <a:grpSpLocks/>
          </p:cNvGrpSpPr>
          <p:nvPr/>
        </p:nvGrpSpPr>
        <p:grpSpPr bwMode="auto">
          <a:xfrm>
            <a:off x="6553203" y="1380529"/>
            <a:ext cx="2209801" cy="1752600"/>
            <a:chOff x="2016" y="2784"/>
            <a:chExt cx="1392" cy="1104"/>
          </a:xfrm>
        </p:grpSpPr>
        <p:sp>
          <p:nvSpPr>
            <p:cNvPr id="65" name="Line 10"/>
            <p:cNvSpPr>
              <a:spLocks noChangeShapeType="1"/>
            </p:cNvSpPr>
            <p:nvPr/>
          </p:nvSpPr>
          <p:spPr bwMode="auto">
            <a:xfrm>
              <a:off x="2016" y="388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" name="Line 11"/>
            <p:cNvSpPr>
              <a:spLocks noChangeShapeType="1"/>
            </p:cNvSpPr>
            <p:nvPr/>
          </p:nvSpPr>
          <p:spPr bwMode="auto">
            <a:xfrm flipV="1">
              <a:off x="2016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" name="Line 12"/>
            <p:cNvSpPr>
              <a:spLocks noChangeShapeType="1"/>
            </p:cNvSpPr>
            <p:nvPr/>
          </p:nvSpPr>
          <p:spPr bwMode="auto">
            <a:xfrm>
              <a:off x="2016" y="3360"/>
              <a:ext cx="1392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" name="Text Box 13"/>
            <p:cNvSpPr txBox="1">
              <a:spLocks noChangeArrowheads="1"/>
            </p:cNvSpPr>
            <p:nvPr/>
          </p:nvSpPr>
          <p:spPr bwMode="auto">
            <a:xfrm>
              <a:off x="2041" y="3093"/>
              <a:ext cx="947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i="1" dirty="0">
                  <a:latin typeface="Book Antiqua" panose="02040602050305030304" pitchFamily="18" charset="0"/>
                  <a:sym typeface="Symbol" pitchFamily="18" charset="2"/>
                </a:rPr>
                <a:t>b</a:t>
              </a:r>
              <a:r>
                <a:rPr lang="en-US" sz="2000" i="1" baseline="-25000" dirty="0">
                  <a:latin typeface="Book Antiqua" panose="02040602050305030304" pitchFamily="18" charset="0"/>
                  <a:sym typeface="Symbol" pitchFamily="18" charset="2"/>
                </a:rPr>
                <a:t>1 </a:t>
              </a:r>
              <a:r>
                <a:rPr lang="en-US" sz="2000" dirty="0">
                  <a:latin typeface="Book Antiqua" panose="02040602050305030304" pitchFamily="18" charset="0"/>
                  <a:sym typeface="Symbol" pitchFamily="18" charset="2"/>
                </a:rPr>
                <a:t>and</a:t>
              </a:r>
              <a:r>
                <a:rPr lang="en-US" sz="2000" i="1" dirty="0">
                  <a:latin typeface="Book Antiqua" panose="02040602050305030304" pitchFamily="18" charset="0"/>
                  <a:sym typeface="Symbol" pitchFamily="18" charset="2"/>
                </a:rPr>
                <a:t> </a:t>
              </a:r>
              <a:r>
                <a:rPr lang="en-US" sz="2000" i="1" dirty="0" smtClean="0">
                  <a:latin typeface="Book Antiqua" panose="02040602050305030304" pitchFamily="18" charset="0"/>
                  <a:sym typeface="Symbol" pitchFamily="18" charset="2"/>
                </a:rPr>
                <a:t>R&lt; 0</a:t>
              </a:r>
              <a:r>
                <a:rPr lang="en-US" i="1" baseline="-25000" dirty="0" smtClean="0">
                  <a:sym typeface="Symbol" pitchFamily="18" charset="2"/>
                </a:rPr>
                <a:t> </a:t>
              </a:r>
              <a:endParaRPr lang="en-US" sz="3200" i="1" baseline="-25000" dirty="0">
                <a:sym typeface="Symbol" pitchFamily="18" charset="2"/>
              </a:endParaRPr>
            </a:p>
          </p:txBody>
        </p:sp>
      </p:grpSp>
      <p:grpSp>
        <p:nvGrpSpPr>
          <p:cNvPr id="69" name="Group 21"/>
          <p:cNvGrpSpPr>
            <a:grpSpLocks/>
          </p:cNvGrpSpPr>
          <p:nvPr/>
        </p:nvGrpSpPr>
        <p:grpSpPr bwMode="auto">
          <a:xfrm>
            <a:off x="9448800" y="1380529"/>
            <a:ext cx="2286000" cy="1752600"/>
            <a:chOff x="3840" y="2784"/>
            <a:chExt cx="1440" cy="1104"/>
          </a:xfrm>
        </p:grpSpPr>
        <p:sp>
          <p:nvSpPr>
            <p:cNvPr id="70" name="Line 14"/>
            <p:cNvSpPr>
              <a:spLocks noChangeShapeType="1"/>
            </p:cNvSpPr>
            <p:nvPr/>
          </p:nvSpPr>
          <p:spPr bwMode="auto">
            <a:xfrm>
              <a:off x="3840" y="3888"/>
              <a:ext cx="134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" name="Line 15"/>
            <p:cNvSpPr>
              <a:spLocks noChangeShapeType="1"/>
            </p:cNvSpPr>
            <p:nvPr/>
          </p:nvSpPr>
          <p:spPr bwMode="auto">
            <a:xfrm flipV="1">
              <a:off x="3840" y="2784"/>
              <a:ext cx="0" cy="1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" name="Line 16"/>
            <p:cNvSpPr>
              <a:spLocks noChangeShapeType="1"/>
            </p:cNvSpPr>
            <p:nvPr/>
          </p:nvSpPr>
          <p:spPr bwMode="auto">
            <a:xfrm flipV="1">
              <a:off x="3840" y="3360"/>
              <a:ext cx="144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" name="Text Box 17"/>
            <p:cNvSpPr txBox="1">
              <a:spLocks noChangeArrowheads="1"/>
            </p:cNvSpPr>
            <p:nvPr/>
          </p:nvSpPr>
          <p:spPr bwMode="auto">
            <a:xfrm>
              <a:off x="4077" y="3088"/>
              <a:ext cx="868" cy="26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i="1" dirty="0">
                  <a:latin typeface="Book Antiqua" panose="02040602050305030304" pitchFamily="18" charset="0"/>
                  <a:sym typeface="Symbol" pitchFamily="18" charset="2"/>
                </a:rPr>
                <a:t>b</a:t>
              </a:r>
              <a:r>
                <a:rPr lang="en-US" i="1" baseline="-25000" dirty="0">
                  <a:latin typeface="Book Antiqua" panose="02040602050305030304" pitchFamily="18" charset="0"/>
                  <a:sym typeface="Symbol" pitchFamily="18" charset="2"/>
                </a:rPr>
                <a:t>1 </a:t>
              </a:r>
              <a:r>
                <a:rPr lang="en-US" dirty="0">
                  <a:latin typeface="Book Antiqua" panose="02040602050305030304" pitchFamily="18" charset="0"/>
                  <a:sym typeface="Symbol" pitchFamily="18" charset="2"/>
                </a:rPr>
                <a:t>and</a:t>
              </a:r>
              <a:r>
                <a:rPr lang="en-US" i="1" dirty="0">
                  <a:latin typeface="Book Antiqua" panose="02040602050305030304" pitchFamily="18" charset="0"/>
                  <a:sym typeface="Symbol" pitchFamily="18" charset="2"/>
                </a:rPr>
                <a:t> </a:t>
              </a:r>
              <a:r>
                <a:rPr lang="en-US" i="1" dirty="0" smtClean="0">
                  <a:latin typeface="Book Antiqua" panose="02040602050305030304" pitchFamily="18" charset="0"/>
                  <a:sym typeface="Symbol" pitchFamily="18" charset="2"/>
                </a:rPr>
                <a:t>R= 0</a:t>
              </a:r>
              <a:r>
                <a:rPr lang="en-US" i="1" baseline="-25000" dirty="0" smtClean="0">
                  <a:sym typeface="Symbol" pitchFamily="18" charset="2"/>
                </a:rPr>
                <a:t> </a:t>
              </a:r>
              <a:endParaRPr lang="en-US" sz="3200" i="1" baseline="-25000" dirty="0">
                <a:sym typeface="Symbol" pitchFamily="18" charset="2"/>
              </a:endParaRPr>
            </a:p>
          </p:txBody>
        </p:sp>
      </p:grpSp>
      <p:sp>
        <p:nvSpPr>
          <p:cNvPr id="21" name="Rectangle 9"/>
          <p:cNvSpPr>
            <a:spLocks noChangeArrowheads="1"/>
          </p:cNvSpPr>
          <p:nvPr/>
        </p:nvSpPr>
        <p:spPr bwMode="auto">
          <a:xfrm>
            <a:off x="71625" y="3273731"/>
            <a:ext cx="12120375" cy="423557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/>
          <a:lstStyle/>
          <a:p>
            <a:pPr marL="342900" indent="-342900">
              <a:spcBef>
                <a:spcPts val="600"/>
              </a:spcBef>
            </a:pPr>
            <a:r>
              <a:rPr lang="en-US" sz="2000" dirty="0">
                <a:latin typeface="Book Antiqua" panose="02040602050305030304" pitchFamily="18" charset="0"/>
              </a:rPr>
              <a:t>Correlation coefficient </a:t>
            </a:r>
            <a:r>
              <a:rPr lang="en-US" sz="2000" dirty="0" smtClean="0">
                <a:latin typeface="Book Antiqua" panose="02040602050305030304" pitchFamily="18" charset="0"/>
              </a:rPr>
              <a:t>(R) is </a:t>
            </a:r>
            <a:r>
              <a:rPr lang="en-US" sz="2000" dirty="0">
                <a:latin typeface="Book Antiqua" panose="02040602050305030304" pitchFamily="18" charset="0"/>
              </a:rPr>
              <a:t>a measure of the strength of a linear association between two variables. It has a value between -1 and +1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R</a:t>
            </a:r>
            <a:r>
              <a:rPr lang="en-US" sz="2000" b="1" baseline="-250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= +1</a:t>
            </a:r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>
                <a:latin typeface="Book Antiqua" panose="02040602050305030304" pitchFamily="18" charset="0"/>
              </a:rPr>
              <a:t>: two variables are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perfectly related </a:t>
            </a:r>
            <a:r>
              <a:rPr lang="en-US" sz="2000" dirty="0">
                <a:latin typeface="Book Antiqua" panose="02040602050305030304" pitchFamily="18" charset="0"/>
              </a:rPr>
              <a:t>through a line with positive slope.</a:t>
            </a: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R</a:t>
            </a:r>
            <a:r>
              <a:rPr lang="en-US" sz="2000" b="1" baseline="-25000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= -1</a:t>
            </a:r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>
                <a:latin typeface="Book Antiqua" panose="02040602050305030304" pitchFamily="18" charset="0"/>
              </a:rPr>
              <a:t>: two variables are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perfectly related </a:t>
            </a:r>
            <a:r>
              <a:rPr lang="en-US" sz="2000" dirty="0">
                <a:latin typeface="Book Antiqua" panose="02040602050305030304" pitchFamily="18" charset="0"/>
              </a:rPr>
              <a:t>through a line with negative </a:t>
            </a:r>
            <a:r>
              <a:rPr lang="en-US" sz="2000" dirty="0" smtClean="0">
                <a:latin typeface="Book Antiqua" panose="02040602050305030304" pitchFamily="18" charset="0"/>
              </a:rPr>
              <a:t>slope. </a:t>
            </a:r>
            <a:r>
              <a:rPr lang="en-US" sz="20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A -1 is as good as a +1. </a:t>
            </a:r>
            <a:endParaRPr lang="en-US" sz="2000" b="1" dirty="0">
              <a:solidFill>
                <a:srgbClr val="C00000"/>
              </a:solidFill>
              <a:latin typeface="Book Antiqua" panose="0204060205030503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R </a:t>
            </a:r>
            <a:r>
              <a:rPr lang="en-US" sz="20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=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0</a:t>
            </a:r>
            <a:r>
              <a:rPr lang="en-US" sz="2000" dirty="0">
                <a:solidFill>
                  <a:srgbClr val="C00000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>
                <a:latin typeface="Book Antiqua" panose="02040602050305030304" pitchFamily="18" charset="0"/>
              </a:rPr>
              <a:t>: two variables are not linearly related.</a:t>
            </a:r>
          </a:p>
          <a:p>
            <a:pPr>
              <a:spcBef>
                <a:spcPts val="600"/>
              </a:spcBef>
            </a:pPr>
            <a:r>
              <a:rPr lang="en-US" sz="2000" dirty="0">
                <a:latin typeface="Book Antiqua" panose="02040602050305030304" pitchFamily="18" charset="0"/>
              </a:rPr>
              <a:t>Correlation </a:t>
            </a:r>
            <a:r>
              <a:rPr lang="en-US" sz="2000" dirty="0" smtClean="0">
                <a:latin typeface="Book Antiqua" panose="02040602050305030304" pitchFamily="18" charset="0"/>
              </a:rPr>
              <a:t>Coefficient (R) and  </a:t>
            </a:r>
            <a:r>
              <a:rPr lang="en-US" sz="2000" dirty="0">
                <a:latin typeface="Book Antiqua" panose="02040602050305030304" pitchFamily="18" charset="0"/>
              </a:rPr>
              <a:t>Coefficient </a:t>
            </a:r>
            <a:r>
              <a:rPr lang="en-US" sz="2000" dirty="0">
                <a:latin typeface="Book Antiqua" panose="02040602050305030304" pitchFamily="18" charset="0"/>
              </a:rPr>
              <a:t>of Determination  </a:t>
            </a:r>
            <a:r>
              <a:rPr lang="en-US" sz="2000" dirty="0" smtClean="0">
                <a:latin typeface="Book Antiqua" panose="02040602050305030304" pitchFamily="18" charset="0"/>
              </a:rPr>
              <a:t>(RSQ= R^2) are </a:t>
            </a:r>
            <a:r>
              <a:rPr lang="en-US" sz="2000" dirty="0">
                <a:latin typeface="Book Antiqua" panose="02040602050305030304" pitchFamily="18" charset="0"/>
              </a:rPr>
              <a:t>both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measures of associations between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the independent variable (s) and the dependent variable</a:t>
            </a:r>
            <a:r>
              <a:rPr lang="en-US" sz="2000" dirty="0" smtClean="0">
                <a:latin typeface="Book Antiqua" panose="02040602050305030304" pitchFamily="18" charset="0"/>
              </a:rPr>
              <a:t>.</a:t>
            </a:r>
            <a:endParaRPr lang="en-US" sz="2000" dirty="0">
              <a:latin typeface="Book Antiqua" panose="02040602050305030304" pitchFamily="18" charset="0"/>
            </a:endParaRPr>
          </a:p>
          <a:p>
            <a:pPr>
              <a:spcBef>
                <a:spcPts val="600"/>
              </a:spcBef>
            </a:pPr>
            <a:r>
              <a:rPr lang="en-US" sz="2000" b="1" dirty="0" smtClean="0">
                <a:solidFill>
                  <a:srgbClr val="C00000"/>
                </a:solidFill>
                <a:latin typeface="Book Antiqua" panose="02040602050305030304" pitchFamily="18" charset="0"/>
              </a:rPr>
              <a:t>R</a:t>
            </a:r>
            <a:r>
              <a:rPr lang="en-US" sz="2000" b="1" dirty="0" smtClean="0">
                <a:solidFill>
                  <a:srgbClr val="FF5008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atin typeface="Book Antiqua" panose="02040602050305030304" pitchFamily="18" charset="0"/>
              </a:rPr>
              <a:t>for</a:t>
            </a:r>
            <a:r>
              <a:rPr lang="en-US" sz="2000" b="1" dirty="0" smtClean="0">
                <a:solidFill>
                  <a:srgbClr val="FF5008"/>
                </a:solidFill>
                <a:latin typeface="Book Antiqua" panose="020406020503050303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linear</a:t>
            </a:r>
            <a:r>
              <a:rPr lang="en-US" sz="2000" dirty="0">
                <a:latin typeface="Book Antiqua" panose="02040602050305030304" pitchFamily="18" charset="0"/>
              </a:rPr>
              <a:t> relationship between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two</a:t>
            </a:r>
            <a:r>
              <a:rPr lang="en-US" sz="2000" b="1" dirty="0">
                <a:solidFill>
                  <a:srgbClr val="FF5008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>
                <a:latin typeface="Book Antiqua" panose="02040602050305030304" pitchFamily="18" charset="0"/>
              </a:rPr>
              <a:t>variables.</a:t>
            </a:r>
          </a:p>
          <a:p>
            <a:pPr>
              <a:spcBef>
                <a:spcPts val="600"/>
              </a:spcBef>
            </a:pP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RSQ</a:t>
            </a:r>
            <a:r>
              <a:rPr lang="en-US" sz="2000" b="1" dirty="0" smtClean="0">
                <a:solidFill>
                  <a:srgbClr val="FF5008"/>
                </a:solidFill>
                <a:latin typeface="Book Antiqua" panose="02040602050305030304" pitchFamily="18" charset="0"/>
              </a:rPr>
              <a:t> </a:t>
            </a:r>
            <a:r>
              <a:rPr lang="en-US" sz="2000" dirty="0" smtClean="0">
                <a:latin typeface="Book Antiqua" panose="02040602050305030304" pitchFamily="18" charset="0"/>
              </a:rPr>
              <a:t>for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linear and nonlinear </a:t>
            </a:r>
            <a:r>
              <a:rPr lang="en-US" sz="2000" dirty="0">
                <a:latin typeface="Book Antiqua" panose="02040602050305030304" pitchFamily="18" charset="0"/>
              </a:rPr>
              <a:t>relationships  between </a:t>
            </a:r>
            <a:r>
              <a:rPr lang="en-US" sz="2000" b="1" dirty="0">
                <a:solidFill>
                  <a:srgbClr val="C00000"/>
                </a:solidFill>
                <a:latin typeface="Book Antiqua" panose="02040602050305030304" pitchFamily="18" charset="0"/>
              </a:rPr>
              <a:t>two and more  </a:t>
            </a:r>
            <a:r>
              <a:rPr lang="en-US" sz="2000" dirty="0">
                <a:latin typeface="Book Antiqua" panose="02040602050305030304" pitchFamily="18" charset="0"/>
              </a:rPr>
              <a:t>variables.</a:t>
            </a:r>
          </a:p>
          <a:p>
            <a:endParaRPr lang="en-US" sz="2400" dirty="0">
              <a:latin typeface="Book Antiqua" panose="02040602050305030304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sz="2400" dirty="0">
              <a:latin typeface="Book Antiqua" panose="020406020503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969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7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p" autoUpdateAnimBg="0" advAuto="2000"/>
      <p:bldP spid="21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245167"/>
              </p:ext>
            </p:extLst>
          </p:nvPr>
        </p:nvGraphicFramePr>
        <p:xfrm>
          <a:off x="44450" y="933450"/>
          <a:ext cx="1508125" cy="544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75" name="Worksheet" r:id="rId3" imgW="1225655" imgH="4426131" progId="Excel.Sheet.12">
                  <p:embed/>
                </p:oleObj>
              </mc:Choice>
              <mc:Fallback>
                <p:oleObj name="Worksheet" r:id="rId3" imgW="1225655" imgH="4426131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450" y="933450"/>
                        <a:ext cx="1508125" cy="5446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 txBox="1">
            <a:spLocks/>
          </p:cNvSpPr>
          <p:nvPr/>
        </p:nvSpPr>
        <p:spPr>
          <a:xfrm>
            <a:off x="0" y="0"/>
            <a:ext cx="12115800" cy="74906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kern="0" dirty="0"/>
              <a:t>LA/LB Ports – </a:t>
            </a:r>
            <a:r>
              <a:rPr lang="en-US" kern="0" dirty="0" smtClean="0"/>
              <a:t>23 Years Data- Twenty-Foot </a:t>
            </a:r>
            <a:r>
              <a:rPr lang="en-US" kern="0" dirty="0"/>
              <a:t>Equivalent Unit (TEUs)</a:t>
            </a:r>
          </a:p>
        </p:txBody>
      </p:sp>
    </p:spTree>
    <p:extLst>
      <p:ext uri="{BB962C8B-B14F-4D97-AF65-F5344CB8AC3E}">
        <p14:creationId xmlns:p14="http://schemas.microsoft.com/office/powerpoint/2010/main" val="2805515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0361372"/>
              </p:ext>
            </p:extLst>
          </p:nvPr>
        </p:nvGraphicFramePr>
        <p:xfrm>
          <a:off x="43132" y="838200"/>
          <a:ext cx="1512277" cy="563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7" name="Worksheet" r:id="rId3" imgW="1228523" imgH="4581797" progId="Excel.Sheet.12">
                  <p:embed/>
                </p:oleObj>
              </mc:Choice>
              <mc:Fallback>
                <p:oleObj name="Worksheet" r:id="rId3" imgW="1228523" imgH="4581797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3132" y="838200"/>
                        <a:ext cx="1512277" cy="5638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itle 2"/>
          <p:cNvSpPr txBox="1">
            <a:spLocks/>
          </p:cNvSpPr>
          <p:nvPr/>
        </p:nvSpPr>
        <p:spPr>
          <a:xfrm>
            <a:off x="0" y="12940"/>
            <a:ext cx="12192000" cy="74906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rgbClr val="A80000"/>
                </a:solidFill>
                <a:latin typeface="Impact" pitchFamily="34" charset="0"/>
                <a:ea typeface="ＭＳ Ｐゴシック" pitchFamily="-65" charset="-128"/>
                <a:cs typeface="Impact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  <a:ea typeface="ＭＳ Ｐゴシック" pitchFamily="-65" charset="-128"/>
                <a:cs typeface="ＭＳ Ｐゴシック" pitchFamily="-65" charset="-128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Garamond" pitchFamily="-112" charset="0"/>
              </a:defRPr>
            </a:lvl9pPr>
          </a:lstStyle>
          <a:p>
            <a:r>
              <a:rPr lang="en-US" kern="0" dirty="0"/>
              <a:t>LA/LB Ports – </a:t>
            </a:r>
            <a:r>
              <a:rPr lang="en-US" kern="0" dirty="0" smtClean="0"/>
              <a:t>23 Years Data- Twenty-Foot </a:t>
            </a:r>
            <a:r>
              <a:rPr lang="en-US" kern="0" dirty="0"/>
              <a:t>Equivalent Unit (TEUs)</a:t>
            </a:r>
          </a:p>
        </p:txBody>
      </p:sp>
    </p:spTree>
    <p:extLst>
      <p:ext uri="{BB962C8B-B14F-4D97-AF65-F5344CB8AC3E}">
        <p14:creationId xmlns:p14="http://schemas.microsoft.com/office/powerpoint/2010/main" val="148243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52410</TotalTime>
  <Words>933</Words>
  <Application>Microsoft Office PowerPoint</Application>
  <PresentationFormat>Widescreen</PresentationFormat>
  <Paragraphs>75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34" baseType="lpstr">
      <vt:lpstr>ＭＳ Ｐゴシック</vt:lpstr>
      <vt:lpstr>Arial</vt:lpstr>
      <vt:lpstr>Book Antiqua</vt:lpstr>
      <vt:lpstr>Brush Script MT</vt:lpstr>
      <vt:lpstr>Calibri</vt:lpstr>
      <vt:lpstr>Calibri Light</vt:lpstr>
      <vt:lpstr>Garamond</vt:lpstr>
      <vt:lpstr>Impact</vt:lpstr>
      <vt:lpstr>MS Reference Sans Serif</vt:lpstr>
      <vt:lpstr>Symbol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Microsoft Excel Worksheet</vt:lpstr>
      <vt:lpstr>PowerPoint Presentation</vt:lpstr>
      <vt:lpstr>Go Through the Slides, Then Watch This Lecture if Needed</vt:lpstr>
      <vt:lpstr>Regression Analysis</vt:lpstr>
      <vt:lpstr>Linear, non-Linear, Multi-Variable</vt:lpstr>
      <vt:lpstr>Patterns</vt:lpstr>
      <vt:lpstr>PowerPoint Presentation</vt:lpstr>
      <vt:lpstr>PowerPoint Presentation</vt:lpstr>
      <vt:lpstr>PowerPoint Presentation</vt:lpstr>
      <vt:lpstr>PowerPoint Presentation</vt:lpstr>
      <vt:lpstr>Data Analysis - Regression Output</vt:lpstr>
      <vt:lpstr>Regression Output</vt:lpstr>
      <vt:lpstr>Regression Problem 2</vt:lpstr>
      <vt:lpstr>Short Questions</vt:lpstr>
      <vt:lpstr>Regression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766</cp:revision>
  <cp:lastPrinted>2019-05-09T17:43:43Z</cp:lastPrinted>
  <dcterms:created xsi:type="dcterms:W3CDTF">2008-11-22T01:06:20Z</dcterms:created>
  <dcterms:modified xsi:type="dcterms:W3CDTF">2020-08-05T21:07:14Z</dcterms:modified>
</cp:coreProperties>
</file>