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23"/>
  </p:notesMasterIdLst>
  <p:handoutMasterIdLst>
    <p:handoutMasterId r:id="rId24"/>
  </p:handoutMasterIdLst>
  <p:sldIdLst>
    <p:sldId id="625" r:id="rId7"/>
    <p:sldId id="757" r:id="rId8"/>
    <p:sldId id="752" r:id="rId9"/>
    <p:sldId id="784" r:id="rId10"/>
    <p:sldId id="807" r:id="rId11"/>
    <p:sldId id="808" r:id="rId12"/>
    <p:sldId id="811" r:id="rId13"/>
    <p:sldId id="801" r:id="rId14"/>
    <p:sldId id="802" r:id="rId15"/>
    <p:sldId id="804" r:id="rId16"/>
    <p:sldId id="806" r:id="rId17"/>
    <p:sldId id="777" r:id="rId18"/>
    <p:sldId id="781" r:id="rId19"/>
    <p:sldId id="809" r:id="rId20"/>
    <p:sldId id="759" r:id="rId21"/>
    <p:sldId id="812" r:id="rId22"/>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00"/>
    <a:srgbClr val="A50023"/>
    <a:srgbClr val="00007D"/>
    <a:srgbClr val="A80000"/>
    <a:srgbClr val="000000"/>
    <a:srgbClr val="9E0000"/>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49" autoAdjust="0"/>
    <p:restoredTop sz="91633" autoAdjust="0"/>
  </p:normalViewPr>
  <p:slideViewPr>
    <p:cSldViewPr>
      <p:cViewPr varScale="1">
        <p:scale>
          <a:sx n="101" d="100"/>
          <a:sy n="101" d="100"/>
        </p:scale>
        <p:origin x="1374" y="9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2/4/2022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2/4/2022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3DFDD11-5171-4D70-B963-C9AA84C67CD5}" type="slidenum">
              <a:rPr lang="en-US" smtClean="0"/>
              <a:pPr>
                <a:defRPr/>
              </a:pPr>
              <a:t>15</a:t>
            </a:fld>
            <a:endParaRPr lang="en-US" dirty="0"/>
          </a:p>
        </p:txBody>
      </p:sp>
    </p:spTree>
    <p:extLst>
      <p:ext uri="{BB962C8B-B14F-4D97-AF65-F5344CB8AC3E}">
        <p14:creationId xmlns:p14="http://schemas.microsoft.com/office/powerpoint/2010/main" val="110973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A454C53-CE5A-4315-94FC-9B53F4A6BDCE}" type="slidenum">
              <a:rPr lang="en-US"/>
              <a:pPr>
                <a:defRPr/>
              </a:pPr>
              <a:t>‹#›</a:t>
            </a:fld>
            <a:endParaRPr lang="en-US" dirty="0"/>
          </a:p>
        </p:txBody>
      </p:sp>
    </p:spTree>
    <p:extLst>
      <p:ext uri="{BB962C8B-B14F-4D97-AF65-F5344CB8AC3E}">
        <p14:creationId xmlns:p14="http://schemas.microsoft.com/office/powerpoint/2010/main" val="306397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Basic Regression Analysis,  </a:t>
            </a:r>
            <a:r>
              <a:rPr lang="en-US" sz="1400" b="1" i="1" dirty="0">
                <a:ln>
                  <a:noFill/>
                </a:ln>
                <a:solidFill>
                  <a:schemeClr val="bg1"/>
                </a:solidFill>
                <a:latin typeface="Book Antiqua" panose="02040602050305030304" pitchFamily="18" charset="0"/>
              </a:rPr>
              <a:t>A. Asef-Vaziri, Systems &amp; Operations Management. </a:t>
            </a: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4"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2/4/2022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2/4/2022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emf"/><Relationship Id="rId4" Type="http://schemas.openxmlformats.org/officeDocument/2006/relationships/package" Target="../embeddings/Microsoft_Excel_Worksheet2.xlsx"/></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31.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DQznGbwQVCg?feature=oembed" TargetMode="External"/><Relationship Id="rId5" Type="http://schemas.openxmlformats.org/officeDocument/2006/relationships/hyperlink" Target="https://www.youtube.com/watch?v=DQznGbwQVCg&amp;t=13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Excel_Worksheet.xlsx"/><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
            <a:ext cx="9144000" cy="830997"/>
          </a:xfrm>
          <a:prstGeom prst="rect">
            <a:avLst/>
          </a:prstGeom>
        </p:spPr>
        <p:txBody>
          <a:bodyPr wrap="square">
            <a:spAutoFit/>
          </a:bodyPr>
          <a:lstStyle/>
          <a:p>
            <a:pPr algn="ctr" eaLnBrk="1" hangingPunct="1"/>
            <a:r>
              <a:rPr lang="en-US" sz="4800" dirty="0">
                <a:solidFill>
                  <a:schemeClr val="bg1"/>
                </a:solidFill>
                <a:latin typeface="Impact" panose="020B0806030902050204" pitchFamily="34" charset="0"/>
              </a:rPr>
              <a:t>Regression Using Data Analysis </a:t>
            </a:r>
          </a:p>
        </p:txBody>
      </p:sp>
      <p:sp>
        <p:nvSpPr>
          <p:cNvPr id="7" name="Rectangle 3"/>
          <p:cNvSpPr txBox="1">
            <a:spLocks noChangeArrowheads="1"/>
          </p:cNvSpPr>
          <p:nvPr/>
        </p:nvSpPr>
        <p:spPr bwMode="auto">
          <a:xfrm>
            <a:off x="1569722" y="6324600"/>
            <a:ext cx="9143999" cy="533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rgbClr val="1A1A70"/>
              </a:buClr>
              <a:buSzPct val="80000"/>
              <a:buFont typeface="Wingdings" pitchFamily="2" charset="2"/>
              <a:buChar char="v"/>
              <a:defRPr sz="2400">
                <a:solidFill>
                  <a:srgbClr val="1A1A70"/>
                </a:solidFill>
                <a:latin typeface="Book Antiqua" pitchFamily="18" charset="0"/>
                <a:ea typeface="+mn-ea"/>
                <a:cs typeface="+mn-cs"/>
              </a:defRPr>
            </a:lvl1pPr>
            <a:lvl2pPr marL="742950" indent="-285750" algn="l" rtl="0" eaLnBrk="0" fontAlgn="base" hangingPunct="0">
              <a:spcBef>
                <a:spcPct val="20000"/>
              </a:spcBef>
              <a:spcAft>
                <a:spcPct val="0"/>
              </a:spcAft>
              <a:buClr>
                <a:srgbClr val="1A1A70"/>
              </a:buClr>
              <a:buFont typeface="Wingdings" pitchFamily="2" charset="2"/>
              <a:buChar char="§"/>
              <a:defRPr sz="2400">
                <a:solidFill>
                  <a:schemeClr val="tx1"/>
                </a:solidFill>
                <a:latin typeface="Book Antiqua" pitchFamily="18" charset="0"/>
              </a:defRPr>
            </a:lvl2pPr>
            <a:lvl3pPr marL="1143000" indent="-228600" algn="l" rtl="0" eaLnBrk="0" fontAlgn="base" hangingPunct="0">
              <a:spcBef>
                <a:spcPct val="20000"/>
              </a:spcBef>
              <a:spcAft>
                <a:spcPct val="0"/>
              </a:spcAft>
              <a:buClr>
                <a:srgbClr val="1A1A70"/>
              </a:buClr>
              <a:buFont typeface="Symbol" pitchFamily="18" charset="2"/>
              <a:buChar char="-"/>
              <a:defRPr sz="2000">
                <a:solidFill>
                  <a:schemeClr val="tx1"/>
                </a:solidFill>
                <a:latin typeface="Book Antiqua" pitchFamily="18" charset="0"/>
              </a:defRPr>
            </a:lvl3pPr>
            <a:lvl4pPr marL="1600200" indent="-228600" algn="l" rtl="0" eaLnBrk="0" fontAlgn="base" hangingPunct="0">
              <a:spcBef>
                <a:spcPct val="20000"/>
              </a:spcBef>
              <a:spcAft>
                <a:spcPct val="0"/>
              </a:spcAft>
              <a:buClr>
                <a:srgbClr val="000000"/>
              </a:buClr>
              <a:buFont typeface="Monotype Sorts" pitchFamily="2" charset="2"/>
              <a:buChar char="u"/>
              <a:defRPr sz="2000">
                <a:solidFill>
                  <a:srgbClr val="000000"/>
                </a:solidFill>
                <a:latin typeface="+mn-lt"/>
              </a:defRPr>
            </a:lvl4pPr>
            <a:lvl5pPr marL="2057400" indent="-228600" algn="l" rtl="0" eaLnBrk="0" fontAlgn="base" hangingPunct="0">
              <a:spcBef>
                <a:spcPct val="20000"/>
              </a:spcBef>
              <a:spcAft>
                <a:spcPct val="0"/>
              </a:spcAft>
              <a:buClr>
                <a:srgbClr val="000000"/>
              </a:buClr>
              <a:buChar char="–"/>
              <a:defRPr sz="1600">
                <a:solidFill>
                  <a:srgbClr val="000000"/>
                </a:solidFill>
                <a:latin typeface="+mn-lt"/>
              </a:defRPr>
            </a:lvl5pPr>
            <a:lvl6pPr marL="2514600" indent="-228600" algn="l" rtl="0" eaLnBrk="0" fontAlgn="base" hangingPunct="0">
              <a:spcBef>
                <a:spcPct val="20000"/>
              </a:spcBef>
              <a:spcAft>
                <a:spcPct val="0"/>
              </a:spcAft>
              <a:buClr>
                <a:srgbClr val="000000"/>
              </a:buClr>
              <a:buChar char="–"/>
              <a:defRPr sz="1600">
                <a:solidFill>
                  <a:srgbClr val="000000"/>
                </a:solidFill>
                <a:latin typeface="+mn-lt"/>
              </a:defRPr>
            </a:lvl6pPr>
            <a:lvl7pPr marL="2971800" indent="-228600" algn="l" rtl="0" eaLnBrk="0" fontAlgn="base" hangingPunct="0">
              <a:spcBef>
                <a:spcPct val="20000"/>
              </a:spcBef>
              <a:spcAft>
                <a:spcPct val="0"/>
              </a:spcAft>
              <a:buClr>
                <a:srgbClr val="000000"/>
              </a:buClr>
              <a:buChar char="–"/>
              <a:defRPr sz="1600">
                <a:solidFill>
                  <a:srgbClr val="000000"/>
                </a:solidFill>
                <a:latin typeface="+mn-lt"/>
              </a:defRPr>
            </a:lvl7pPr>
            <a:lvl8pPr marL="3429000" indent="-228600" algn="l" rtl="0" eaLnBrk="0" fontAlgn="base" hangingPunct="0">
              <a:spcBef>
                <a:spcPct val="20000"/>
              </a:spcBef>
              <a:spcAft>
                <a:spcPct val="0"/>
              </a:spcAft>
              <a:buClr>
                <a:srgbClr val="000000"/>
              </a:buClr>
              <a:buChar char="–"/>
              <a:defRPr sz="1600">
                <a:solidFill>
                  <a:srgbClr val="000000"/>
                </a:solidFill>
                <a:latin typeface="+mn-lt"/>
              </a:defRPr>
            </a:lvl8pPr>
            <a:lvl9pPr marL="3886200" indent="-228600" algn="l" rtl="0" eaLnBrk="0" fontAlgn="base" hangingPunct="0">
              <a:spcBef>
                <a:spcPct val="20000"/>
              </a:spcBef>
              <a:spcAft>
                <a:spcPct val="0"/>
              </a:spcAft>
              <a:buClr>
                <a:srgbClr val="000000"/>
              </a:buClr>
              <a:buChar char="–"/>
              <a:defRPr sz="1600">
                <a:solidFill>
                  <a:srgbClr val="000000"/>
                </a:solidFill>
                <a:latin typeface="+mn-lt"/>
              </a:defRPr>
            </a:lvl9pPr>
          </a:lstStyle>
          <a:p>
            <a:pPr marL="0" indent="0" algn="ctr" eaLnBrk="1" hangingPunct="1">
              <a:buNone/>
            </a:pPr>
            <a:r>
              <a:rPr lang="en-US" sz="3200" dirty="0">
                <a:solidFill>
                  <a:schemeClr val="bg1"/>
                </a:solidFill>
                <a:latin typeface="Brush Script MT" panose="03060802040406070304" pitchFamily="66" charset="0"/>
              </a:rPr>
              <a:t>Ardavan Asef-Vaziri</a:t>
            </a:r>
          </a:p>
        </p:txBody>
      </p:sp>
    </p:spTree>
    <p:extLst>
      <p:ext uri="{BB962C8B-B14F-4D97-AF65-F5344CB8AC3E}">
        <p14:creationId xmlns:p14="http://schemas.microsoft.com/office/powerpoint/2010/main" val="2167468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032" y="838200"/>
            <a:ext cx="9863342" cy="5562600"/>
          </a:xfrm>
          <a:prstGeom prst="rect">
            <a:avLst/>
          </a:prstGeom>
        </p:spPr>
      </p:pic>
      <p:pic>
        <p:nvPicPr>
          <p:cNvPr id="3" name="Picture 2"/>
          <p:cNvPicPr>
            <a:picLocks noChangeAspect="1"/>
          </p:cNvPicPr>
          <p:nvPr/>
        </p:nvPicPr>
        <p:blipFill>
          <a:blip r:embed="rId3"/>
          <a:stretch>
            <a:fillRect/>
          </a:stretch>
        </p:blipFill>
        <p:spPr>
          <a:xfrm>
            <a:off x="6133287" y="2357307"/>
            <a:ext cx="3438525" cy="1767384"/>
          </a:xfrm>
          <a:prstGeom prst="rect">
            <a:avLst/>
          </a:prstGeom>
          <a:ln>
            <a:solidFill>
              <a:schemeClr val="tx1"/>
            </a:solidFill>
          </a:ln>
        </p:spPr>
      </p:pic>
      <p:cxnSp>
        <p:nvCxnSpPr>
          <p:cNvPr id="4" name="Straight Arrow Connector 3"/>
          <p:cNvCxnSpPr/>
          <p:nvPr/>
        </p:nvCxnSpPr>
        <p:spPr bwMode="auto">
          <a:xfrm flipV="1">
            <a:off x="2209800" y="1104412"/>
            <a:ext cx="0" cy="648188"/>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5" name="Straight Arrow Connector 4"/>
          <p:cNvCxnSpPr/>
          <p:nvPr/>
        </p:nvCxnSpPr>
        <p:spPr bwMode="auto">
          <a:xfrm flipV="1">
            <a:off x="9372600" y="1295400"/>
            <a:ext cx="0" cy="553182"/>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6" name="Straight Arrow Connector 5"/>
          <p:cNvCxnSpPr/>
          <p:nvPr/>
        </p:nvCxnSpPr>
        <p:spPr bwMode="auto">
          <a:xfrm>
            <a:off x="8991600" y="2021978"/>
            <a:ext cx="0" cy="799612"/>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pic>
        <p:nvPicPr>
          <p:cNvPr id="7" name="Picture 6"/>
          <p:cNvPicPr>
            <a:picLocks noChangeAspect="1"/>
          </p:cNvPicPr>
          <p:nvPr/>
        </p:nvPicPr>
        <p:blipFill>
          <a:blip r:embed="rId4"/>
          <a:stretch>
            <a:fillRect/>
          </a:stretch>
        </p:blipFill>
        <p:spPr>
          <a:xfrm>
            <a:off x="2341686" y="2171514"/>
            <a:ext cx="3200400" cy="2895971"/>
          </a:xfrm>
          <a:prstGeom prst="rect">
            <a:avLst/>
          </a:prstGeom>
          <a:ln>
            <a:solidFill>
              <a:schemeClr val="tx1"/>
            </a:solidFill>
          </a:ln>
        </p:spPr>
      </p:pic>
      <p:sp>
        <p:nvSpPr>
          <p:cNvPr id="11" name="Oval 10"/>
          <p:cNvSpPr/>
          <p:nvPr/>
        </p:nvSpPr>
        <p:spPr bwMode="auto">
          <a:xfrm>
            <a:off x="1486960" y="2021978"/>
            <a:ext cx="799040" cy="4455022"/>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Verdana" pitchFamily="-112" charset="0"/>
            </a:endParaRPr>
          </a:p>
        </p:txBody>
      </p:sp>
      <p:cxnSp>
        <p:nvCxnSpPr>
          <p:cNvPr id="13" name="Straight Arrow Connector 12"/>
          <p:cNvCxnSpPr/>
          <p:nvPr/>
        </p:nvCxnSpPr>
        <p:spPr bwMode="auto">
          <a:xfrm>
            <a:off x="2153301" y="2629995"/>
            <a:ext cx="1428099"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16" name="Oval 15"/>
          <p:cNvSpPr/>
          <p:nvPr/>
        </p:nvSpPr>
        <p:spPr bwMode="auto">
          <a:xfrm>
            <a:off x="761999" y="1983878"/>
            <a:ext cx="478529" cy="4455022"/>
          </a:xfrm>
          <a:prstGeom prst="ellipse">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Verdana" pitchFamily="-112" charset="0"/>
            </a:endParaRPr>
          </a:p>
        </p:txBody>
      </p:sp>
      <p:cxnSp>
        <p:nvCxnSpPr>
          <p:cNvPr id="17" name="Straight Arrow Connector 16"/>
          <p:cNvCxnSpPr/>
          <p:nvPr/>
        </p:nvCxnSpPr>
        <p:spPr bwMode="auto">
          <a:xfrm>
            <a:off x="1240528" y="2895600"/>
            <a:ext cx="2417072"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9" name="Straight Arrow Connector 18"/>
          <p:cNvCxnSpPr/>
          <p:nvPr/>
        </p:nvCxnSpPr>
        <p:spPr bwMode="auto">
          <a:xfrm flipH="1" flipV="1">
            <a:off x="2590800" y="3715787"/>
            <a:ext cx="1352184" cy="1124042"/>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
        <p:nvSpPr>
          <p:cNvPr id="23" name="Title 2"/>
          <p:cNvSpPr txBox="1">
            <a:spLocks/>
          </p:cNvSpPr>
          <p:nvPr/>
        </p:nvSpPr>
        <p:spPr>
          <a:xfrm>
            <a:off x="0" y="12940"/>
            <a:ext cx="12192000" cy="74906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Data/Data Analysis/Regression/Y/X/Output</a:t>
            </a:r>
          </a:p>
        </p:txBody>
      </p:sp>
      <p:sp>
        <p:nvSpPr>
          <p:cNvPr id="22" name="TextBox 21"/>
          <p:cNvSpPr txBox="1"/>
          <p:nvPr/>
        </p:nvSpPr>
        <p:spPr>
          <a:xfrm>
            <a:off x="3852926" y="3517937"/>
            <a:ext cx="512679" cy="307777"/>
          </a:xfrm>
          <a:prstGeom prst="rect">
            <a:avLst/>
          </a:prstGeom>
          <a:noFill/>
          <a:ln>
            <a:noFill/>
          </a:ln>
        </p:spPr>
        <p:txBody>
          <a:bodyPr wrap="square" rtlCol="0">
            <a:spAutoFit/>
          </a:bodyPr>
          <a:lstStyle/>
          <a:p>
            <a:r>
              <a:rPr lang="en-US" sz="1400" b="1" dirty="0"/>
              <a:t>E1</a:t>
            </a:r>
          </a:p>
        </p:txBody>
      </p:sp>
      <p:pic>
        <p:nvPicPr>
          <p:cNvPr id="10" name="Picture 9"/>
          <p:cNvPicPr>
            <a:picLocks noChangeAspect="1"/>
          </p:cNvPicPr>
          <p:nvPr/>
        </p:nvPicPr>
        <p:blipFill>
          <a:blip r:embed="rId5"/>
          <a:stretch>
            <a:fillRect/>
          </a:stretch>
        </p:blipFill>
        <p:spPr>
          <a:xfrm rot="10800000">
            <a:off x="2440519" y="3598984"/>
            <a:ext cx="171450" cy="333375"/>
          </a:xfrm>
          <a:prstGeom prst="rect">
            <a:avLst/>
          </a:prstGeom>
        </p:spPr>
      </p:pic>
    </p:spTree>
    <p:extLst>
      <p:ext uri="{BB962C8B-B14F-4D97-AF65-F5344CB8AC3E}">
        <p14:creationId xmlns:p14="http://schemas.microsoft.com/office/powerpoint/2010/main" val="109658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dissolv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dissolve">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dissolv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txBox="1">
            <a:spLocks/>
          </p:cNvSpPr>
          <p:nvPr/>
        </p:nvSpPr>
        <p:spPr>
          <a:xfrm>
            <a:off x="0" y="12940"/>
            <a:ext cx="12192000" cy="74906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Organized Output – 23 Years LA/LB Ports Data</a:t>
            </a:r>
          </a:p>
        </p:txBody>
      </p:sp>
      <p:pic>
        <p:nvPicPr>
          <p:cNvPr id="14" name="Picture 13"/>
          <p:cNvPicPr>
            <a:picLocks noChangeAspect="1"/>
          </p:cNvPicPr>
          <p:nvPr/>
        </p:nvPicPr>
        <p:blipFill>
          <a:blip r:embed="rId3"/>
          <a:stretch>
            <a:fillRect/>
          </a:stretch>
        </p:blipFill>
        <p:spPr>
          <a:xfrm>
            <a:off x="38099" y="838200"/>
            <a:ext cx="11549601" cy="5638800"/>
          </a:xfrm>
          <a:prstGeom prst="rect">
            <a:avLst/>
          </a:prstGeom>
        </p:spPr>
      </p:pic>
      <p:graphicFrame>
        <p:nvGraphicFramePr>
          <p:cNvPr id="15" name="Object 14"/>
          <p:cNvGraphicFramePr>
            <a:graphicFrameLocks noChangeAspect="1"/>
          </p:cNvGraphicFramePr>
          <p:nvPr>
            <p:extLst>
              <p:ext uri="{D42A27DB-BD31-4B8C-83A1-F6EECF244321}">
                <p14:modId xmlns:p14="http://schemas.microsoft.com/office/powerpoint/2010/main" val="2873905243"/>
              </p:ext>
            </p:extLst>
          </p:nvPr>
        </p:nvGraphicFramePr>
        <p:xfrm>
          <a:off x="304800" y="1136650"/>
          <a:ext cx="11282363" cy="5340350"/>
        </p:xfrm>
        <a:graphic>
          <a:graphicData uri="http://schemas.openxmlformats.org/presentationml/2006/ole">
            <mc:AlternateContent xmlns:mc="http://schemas.openxmlformats.org/markup-compatibility/2006">
              <mc:Choice xmlns:v="urn:schemas-microsoft-com:vml" Requires="v">
                <p:oleObj spid="_x0000_s68646" name="Worksheet" r:id="rId4" imgW="9115292" imgH="4333796" progId="Excel.Sheet.12">
                  <p:embed/>
                </p:oleObj>
              </mc:Choice>
              <mc:Fallback>
                <p:oleObj name="Worksheet" r:id="rId4" imgW="9115292" imgH="4333796" progId="Excel.Sheet.12">
                  <p:embed/>
                  <p:pic>
                    <p:nvPicPr>
                      <p:cNvPr id="0" name=""/>
                      <p:cNvPicPr/>
                      <p:nvPr/>
                    </p:nvPicPr>
                    <p:blipFill>
                      <a:blip r:embed="rId5"/>
                      <a:stretch>
                        <a:fillRect/>
                      </a:stretch>
                    </p:blipFill>
                    <p:spPr>
                      <a:xfrm>
                        <a:off x="304800" y="1136650"/>
                        <a:ext cx="11282363" cy="5340350"/>
                      </a:xfrm>
                      <a:prstGeom prst="rect">
                        <a:avLst/>
                      </a:prstGeom>
                    </p:spPr>
                  </p:pic>
                </p:oleObj>
              </mc:Fallback>
            </mc:AlternateContent>
          </a:graphicData>
        </a:graphic>
      </p:graphicFrame>
    </p:spTree>
    <p:extLst>
      <p:ext uri="{BB962C8B-B14F-4D97-AF65-F5344CB8AC3E}">
        <p14:creationId xmlns:p14="http://schemas.microsoft.com/office/powerpoint/2010/main" val="2550577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0" y="60415"/>
            <a:ext cx="12115800" cy="76200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B1 and R</a:t>
            </a:r>
          </a:p>
        </p:txBody>
      </p:sp>
      <p:sp>
        <p:nvSpPr>
          <p:cNvPr id="45" name="Line 43"/>
          <p:cNvSpPr>
            <a:spLocks noChangeShapeType="1"/>
          </p:cNvSpPr>
          <p:nvPr/>
        </p:nvSpPr>
        <p:spPr bwMode="auto">
          <a:xfrm>
            <a:off x="3390765" y="3429992"/>
            <a:ext cx="8831263"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Rectangle 44"/>
          <p:cNvSpPr>
            <a:spLocks noChangeArrowheads="1"/>
          </p:cNvSpPr>
          <p:nvPr/>
        </p:nvSpPr>
        <p:spPr bwMode="auto">
          <a:xfrm>
            <a:off x="3390765" y="3429992"/>
            <a:ext cx="8831263"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Text Box 5"/>
          <p:cNvSpPr txBox="1">
            <a:spLocks noChangeArrowheads="1"/>
          </p:cNvSpPr>
          <p:nvPr/>
        </p:nvSpPr>
        <p:spPr bwMode="auto">
          <a:xfrm>
            <a:off x="76200" y="822415"/>
            <a:ext cx="7543800" cy="2585323"/>
          </a:xfrm>
          <a:prstGeom prst="rect">
            <a:avLst/>
          </a:prstGeom>
          <a:noFill/>
          <a:ln w="12700">
            <a:noFill/>
            <a:miter lim="800000"/>
            <a:headEnd/>
            <a:tailEnd/>
          </a:ln>
          <a:effectLst/>
        </p:spPr>
        <p:txBody>
          <a:bodyPr wrap="square">
            <a:spAutoFit/>
          </a:bodyPr>
          <a:lstStyle/>
          <a:p>
            <a:r>
              <a:rPr lang="en-US" sz="2400" dirty="0">
                <a:latin typeface="Book Antiqua" panose="02040602050305030304" pitchFamily="18" charset="0"/>
              </a:rPr>
              <a:t>Linear relationship between two variables is stated as </a:t>
            </a:r>
          </a:p>
          <a:p>
            <a:r>
              <a:rPr lang="en-US" sz="2400" b="1" dirty="0">
                <a:latin typeface="Book Antiqua" panose="02040602050305030304" pitchFamily="18" charset="0"/>
                <a:sym typeface="Symbol" pitchFamily="18" charset="2"/>
              </a:rPr>
              <a:t>y = b</a:t>
            </a:r>
            <a:r>
              <a:rPr lang="en-US" sz="2400" b="1" baseline="-25000" dirty="0">
                <a:latin typeface="Book Antiqua" panose="02040602050305030304" pitchFamily="18" charset="0"/>
                <a:sym typeface="Symbol" pitchFamily="18" charset="2"/>
              </a:rPr>
              <a:t>0</a:t>
            </a:r>
            <a:r>
              <a:rPr lang="en-US" sz="2400" b="1" dirty="0">
                <a:latin typeface="Book Antiqua" panose="02040602050305030304" pitchFamily="18" charset="0"/>
                <a:sym typeface="Symbol" pitchFamily="18" charset="2"/>
              </a:rPr>
              <a:t> + b</a:t>
            </a:r>
            <a:r>
              <a:rPr lang="en-US" sz="2400" b="1" baseline="-25000" dirty="0">
                <a:latin typeface="Book Antiqua" panose="02040602050305030304" pitchFamily="18" charset="0"/>
                <a:sym typeface="Symbol" pitchFamily="18" charset="2"/>
              </a:rPr>
              <a:t>1</a:t>
            </a:r>
            <a:r>
              <a:rPr lang="en-US" sz="2400" b="1" dirty="0">
                <a:latin typeface="Book Antiqua" panose="02040602050305030304" pitchFamily="18" charset="0"/>
                <a:sym typeface="Symbol" pitchFamily="18" charset="2"/>
              </a:rPr>
              <a:t> x</a:t>
            </a:r>
          </a:p>
          <a:p>
            <a:r>
              <a:rPr lang="en-US" sz="2400" b="1" dirty="0">
                <a:latin typeface="Book Antiqua" panose="02040602050305030304" pitchFamily="18" charset="0"/>
                <a:sym typeface="Symbol" pitchFamily="18" charset="2"/>
              </a:rPr>
              <a:t>y</a:t>
            </a:r>
            <a:r>
              <a:rPr lang="en-US" sz="2400" b="1" i="1" dirty="0">
                <a:latin typeface="Book Antiqua" panose="02040602050305030304" pitchFamily="18" charset="0"/>
              </a:rPr>
              <a:t> </a:t>
            </a:r>
            <a:r>
              <a:rPr lang="en-US" sz="2400" dirty="0">
                <a:latin typeface="Book Antiqua" panose="02040602050305030304" pitchFamily="18" charset="0"/>
                <a:sym typeface="Symbol" pitchFamily="18" charset="2"/>
              </a:rPr>
              <a:t>: Dependent variable </a:t>
            </a:r>
          </a:p>
          <a:p>
            <a:r>
              <a:rPr lang="en-US" sz="2400" b="1" dirty="0">
                <a:latin typeface="Book Antiqua" panose="02040602050305030304" pitchFamily="18" charset="0"/>
                <a:sym typeface="Symbol" pitchFamily="18" charset="2"/>
              </a:rPr>
              <a:t>x</a:t>
            </a:r>
            <a:r>
              <a:rPr lang="en-US" sz="2400" b="1" i="1" dirty="0">
                <a:latin typeface="Book Antiqua" panose="02040602050305030304" pitchFamily="18" charset="0"/>
                <a:sym typeface="Symbol" pitchFamily="18" charset="2"/>
              </a:rPr>
              <a:t> </a:t>
            </a:r>
            <a:r>
              <a:rPr lang="en-US" sz="2400" b="1" dirty="0">
                <a:latin typeface="Book Antiqua" panose="02040602050305030304" pitchFamily="18" charset="0"/>
                <a:sym typeface="Symbol" pitchFamily="18" charset="2"/>
              </a:rPr>
              <a:t>:  </a:t>
            </a:r>
            <a:r>
              <a:rPr lang="en-US" sz="2400" dirty="0">
                <a:latin typeface="Book Antiqua" panose="02040602050305030304" pitchFamily="18" charset="0"/>
                <a:sym typeface="Symbol" pitchFamily="18" charset="2"/>
              </a:rPr>
              <a:t>Independent variable</a:t>
            </a:r>
            <a:endParaRPr lang="en-US" sz="2400" dirty="0">
              <a:latin typeface="Book Antiqua" panose="02040602050305030304" pitchFamily="18" charset="0"/>
            </a:endParaRPr>
          </a:p>
          <a:p>
            <a:r>
              <a:rPr lang="en-US" sz="2400" b="1" dirty="0">
                <a:latin typeface="Book Antiqua" panose="02040602050305030304" pitchFamily="18" charset="0"/>
                <a:sym typeface="Symbol" pitchFamily="18" charset="2"/>
              </a:rPr>
              <a:t>b</a:t>
            </a:r>
            <a:r>
              <a:rPr lang="en-US" sz="2400" b="1" baseline="-25000" dirty="0">
                <a:latin typeface="Book Antiqua" panose="02040602050305030304" pitchFamily="18" charset="0"/>
                <a:sym typeface="Symbol" pitchFamily="18" charset="2"/>
              </a:rPr>
              <a:t>0</a:t>
            </a:r>
            <a:r>
              <a:rPr lang="en-US" sz="2400" b="1" dirty="0">
                <a:latin typeface="Book Antiqua" panose="02040602050305030304" pitchFamily="18" charset="0"/>
                <a:sym typeface="Symbol" pitchFamily="18" charset="2"/>
              </a:rPr>
              <a:t> : </a:t>
            </a:r>
            <a:r>
              <a:rPr lang="en-US" sz="2400" dirty="0">
                <a:latin typeface="Book Antiqua" panose="02040602050305030304" pitchFamily="18" charset="0"/>
                <a:sym typeface="Symbol" pitchFamily="18" charset="2"/>
              </a:rPr>
              <a:t>Intercept with y axis</a:t>
            </a:r>
          </a:p>
          <a:p>
            <a:r>
              <a:rPr lang="en-US" sz="2400" b="1" dirty="0">
                <a:latin typeface="Book Antiqua" panose="02040602050305030304" pitchFamily="18" charset="0"/>
                <a:sym typeface="Symbol" pitchFamily="18" charset="2"/>
              </a:rPr>
              <a:t>b</a:t>
            </a:r>
            <a:r>
              <a:rPr lang="en-US" sz="2400" b="1" baseline="-25000" dirty="0">
                <a:latin typeface="Book Antiqua" panose="02040602050305030304" pitchFamily="18" charset="0"/>
                <a:sym typeface="Symbol" pitchFamily="18" charset="2"/>
              </a:rPr>
              <a:t>1</a:t>
            </a:r>
            <a:r>
              <a:rPr lang="en-US" sz="2400" b="1" dirty="0">
                <a:latin typeface="Book Antiqua" panose="02040602050305030304" pitchFamily="18" charset="0"/>
                <a:sym typeface="Symbol" pitchFamily="18" charset="2"/>
              </a:rPr>
              <a:t> : </a:t>
            </a:r>
            <a:r>
              <a:rPr lang="en-US" sz="2400" dirty="0">
                <a:latin typeface="Book Antiqua" panose="02040602050305030304" pitchFamily="18" charset="0"/>
                <a:sym typeface="Symbol" pitchFamily="18" charset="2"/>
              </a:rPr>
              <a:t>Slope of the line</a:t>
            </a:r>
          </a:p>
          <a:p>
            <a:endParaRPr lang="en-US" dirty="0">
              <a:solidFill>
                <a:schemeClr val="tx2"/>
              </a:solidFill>
              <a:latin typeface="Book Antiqua" panose="02040602050305030304" pitchFamily="18" charset="0"/>
              <a:sym typeface="Symbol" pitchFamily="18" charset="2"/>
            </a:endParaRPr>
          </a:p>
        </p:txBody>
      </p:sp>
      <p:grpSp>
        <p:nvGrpSpPr>
          <p:cNvPr id="59" name="Group 19"/>
          <p:cNvGrpSpPr>
            <a:grpSpLocks/>
          </p:cNvGrpSpPr>
          <p:nvPr/>
        </p:nvGrpSpPr>
        <p:grpSpPr bwMode="auto">
          <a:xfrm>
            <a:off x="3733801" y="1380529"/>
            <a:ext cx="2133601" cy="1752600"/>
            <a:chOff x="240" y="2784"/>
            <a:chExt cx="1344" cy="1104"/>
          </a:xfrm>
        </p:grpSpPr>
        <p:sp>
          <p:nvSpPr>
            <p:cNvPr id="60" name="Line 6"/>
            <p:cNvSpPr>
              <a:spLocks noChangeShapeType="1"/>
            </p:cNvSpPr>
            <p:nvPr/>
          </p:nvSpPr>
          <p:spPr bwMode="auto">
            <a:xfrm>
              <a:off x="240" y="3888"/>
              <a:ext cx="1344" cy="0"/>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61" name="Line 7"/>
            <p:cNvSpPr>
              <a:spLocks noChangeShapeType="1"/>
            </p:cNvSpPr>
            <p:nvPr/>
          </p:nvSpPr>
          <p:spPr bwMode="auto">
            <a:xfrm flipV="1">
              <a:off x="240" y="2784"/>
              <a:ext cx="0" cy="1104"/>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62" name="Line 8"/>
            <p:cNvSpPr>
              <a:spLocks noChangeShapeType="1"/>
            </p:cNvSpPr>
            <p:nvPr/>
          </p:nvSpPr>
          <p:spPr bwMode="auto">
            <a:xfrm flipV="1">
              <a:off x="240" y="2832"/>
              <a:ext cx="1344" cy="528"/>
            </a:xfrm>
            <a:prstGeom prst="line">
              <a:avLst/>
            </a:prstGeom>
            <a:noFill/>
            <a:ln w="12700">
              <a:solidFill>
                <a:schemeClr val="tx1"/>
              </a:solidFill>
              <a:round/>
              <a:headEnd/>
              <a:tailEnd/>
            </a:ln>
            <a:effectLst/>
          </p:spPr>
          <p:txBody>
            <a:bodyPr wrap="none" anchor="ctr"/>
            <a:lstStyle/>
            <a:p>
              <a:endParaRPr lang="en-US" dirty="0"/>
            </a:p>
          </p:txBody>
        </p:sp>
        <p:sp>
          <p:nvSpPr>
            <p:cNvPr id="63" name="Text Box 9"/>
            <p:cNvSpPr txBox="1">
              <a:spLocks noChangeArrowheads="1"/>
            </p:cNvSpPr>
            <p:nvPr/>
          </p:nvSpPr>
          <p:spPr bwMode="auto">
            <a:xfrm>
              <a:off x="285" y="3322"/>
              <a:ext cx="833" cy="265"/>
            </a:xfrm>
            <a:prstGeom prst="rect">
              <a:avLst/>
            </a:prstGeom>
            <a:noFill/>
            <a:ln w="12700">
              <a:noFill/>
              <a:miter lim="800000"/>
              <a:headEnd/>
              <a:tailEnd/>
            </a:ln>
            <a:effectLst/>
          </p:spPr>
          <p:txBody>
            <a:bodyPr wrap="none">
              <a:spAutoFit/>
            </a:bodyPr>
            <a:lstStyle/>
            <a:p>
              <a:r>
                <a:rPr lang="en-US" i="1" dirty="0">
                  <a:latin typeface="Book Antiqua" panose="02040602050305030304" pitchFamily="18" charset="0"/>
                  <a:sym typeface="Symbol" pitchFamily="18" charset="2"/>
                </a:rPr>
                <a:t>b</a:t>
              </a:r>
              <a:r>
                <a:rPr lang="en-US" i="1" baseline="-25000" dirty="0">
                  <a:latin typeface="Book Antiqua" panose="02040602050305030304" pitchFamily="18" charset="0"/>
                  <a:sym typeface="Symbol" pitchFamily="18" charset="2"/>
                </a:rPr>
                <a:t>1 </a:t>
              </a:r>
              <a:r>
                <a:rPr lang="en-US" dirty="0">
                  <a:latin typeface="Book Antiqua" panose="02040602050305030304" pitchFamily="18" charset="0"/>
                  <a:sym typeface="Symbol" pitchFamily="18" charset="2"/>
                </a:rPr>
                <a:t>and</a:t>
              </a:r>
              <a:r>
                <a:rPr lang="en-US" i="1" dirty="0">
                  <a:latin typeface="Book Antiqua" panose="02040602050305030304" pitchFamily="18" charset="0"/>
                  <a:sym typeface="Symbol" pitchFamily="18" charset="2"/>
                </a:rPr>
                <a:t> R&gt; 0</a:t>
              </a:r>
              <a:endParaRPr lang="en-US" sz="3200" i="1" baseline="-25000" dirty="0">
                <a:latin typeface="Book Antiqua" panose="02040602050305030304" pitchFamily="18" charset="0"/>
                <a:sym typeface="Symbol" pitchFamily="18" charset="2"/>
              </a:endParaRPr>
            </a:p>
          </p:txBody>
        </p:sp>
      </p:grpSp>
      <p:grpSp>
        <p:nvGrpSpPr>
          <p:cNvPr id="64" name="Group 20"/>
          <p:cNvGrpSpPr>
            <a:grpSpLocks/>
          </p:cNvGrpSpPr>
          <p:nvPr/>
        </p:nvGrpSpPr>
        <p:grpSpPr bwMode="auto">
          <a:xfrm>
            <a:off x="6553203" y="1380529"/>
            <a:ext cx="2209801" cy="1752600"/>
            <a:chOff x="2016" y="2784"/>
            <a:chExt cx="1392" cy="1104"/>
          </a:xfrm>
        </p:grpSpPr>
        <p:sp>
          <p:nvSpPr>
            <p:cNvPr id="65" name="Line 10"/>
            <p:cNvSpPr>
              <a:spLocks noChangeShapeType="1"/>
            </p:cNvSpPr>
            <p:nvPr/>
          </p:nvSpPr>
          <p:spPr bwMode="auto">
            <a:xfrm>
              <a:off x="2016" y="3888"/>
              <a:ext cx="1344" cy="0"/>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66" name="Line 11"/>
            <p:cNvSpPr>
              <a:spLocks noChangeShapeType="1"/>
            </p:cNvSpPr>
            <p:nvPr/>
          </p:nvSpPr>
          <p:spPr bwMode="auto">
            <a:xfrm flipV="1">
              <a:off x="2016" y="2784"/>
              <a:ext cx="0" cy="1104"/>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67" name="Line 12"/>
            <p:cNvSpPr>
              <a:spLocks noChangeShapeType="1"/>
            </p:cNvSpPr>
            <p:nvPr/>
          </p:nvSpPr>
          <p:spPr bwMode="auto">
            <a:xfrm>
              <a:off x="2016" y="3360"/>
              <a:ext cx="1392" cy="288"/>
            </a:xfrm>
            <a:prstGeom prst="line">
              <a:avLst/>
            </a:prstGeom>
            <a:noFill/>
            <a:ln w="12700">
              <a:solidFill>
                <a:schemeClr val="tx1"/>
              </a:solidFill>
              <a:round/>
              <a:headEnd/>
              <a:tailEnd/>
            </a:ln>
            <a:effectLst/>
          </p:spPr>
          <p:txBody>
            <a:bodyPr wrap="none" anchor="ctr"/>
            <a:lstStyle/>
            <a:p>
              <a:endParaRPr lang="en-US" dirty="0"/>
            </a:p>
          </p:txBody>
        </p:sp>
        <p:sp>
          <p:nvSpPr>
            <p:cNvPr id="68" name="Text Box 13"/>
            <p:cNvSpPr txBox="1">
              <a:spLocks noChangeArrowheads="1"/>
            </p:cNvSpPr>
            <p:nvPr/>
          </p:nvSpPr>
          <p:spPr bwMode="auto">
            <a:xfrm>
              <a:off x="2041" y="3093"/>
              <a:ext cx="947" cy="265"/>
            </a:xfrm>
            <a:prstGeom prst="rect">
              <a:avLst/>
            </a:prstGeom>
            <a:noFill/>
            <a:ln w="12700">
              <a:noFill/>
              <a:miter lim="800000"/>
              <a:headEnd/>
              <a:tailEnd/>
            </a:ln>
            <a:effectLst/>
          </p:spPr>
          <p:txBody>
            <a:bodyPr wrap="none">
              <a:spAutoFit/>
            </a:bodyPr>
            <a:lstStyle/>
            <a:p>
              <a:r>
                <a:rPr lang="en-US" sz="2000" i="1" dirty="0">
                  <a:latin typeface="Book Antiqua" panose="02040602050305030304" pitchFamily="18" charset="0"/>
                  <a:sym typeface="Symbol" pitchFamily="18" charset="2"/>
                </a:rPr>
                <a:t>b</a:t>
              </a:r>
              <a:r>
                <a:rPr lang="en-US" sz="2000" i="1" baseline="-25000" dirty="0">
                  <a:latin typeface="Book Antiqua" panose="02040602050305030304" pitchFamily="18" charset="0"/>
                  <a:sym typeface="Symbol" pitchFamily="18" charset="2"/>
                </a:rPr>
                <a:t>1 </a:t>
              </a:r>
              <a:r>
                <a:rPr lang="en-US" sz="2000" dirty="0">
                  <a:latin typeface="Book Antiqua" panose="02040602050305030304" pitchFamily="18" charset="0"/>
                  <a:sym typeface="Symbol" pitchFamily="18" charset="2"/>
                </a:rPr>
                <a:t>and</a:t>
              </a:r>
              <a:r>
                <a:rPr lang="en-US" sz="2000" i="1" dirty="0">
                  <a:latin typeface="Book Antiqua" panose="02040602050305030304" pitchFamily="18" charset="0"/>
                  <a:sym typeface="Symbol" pitchFamily="18" charset="2"/>
                </a:rPr>
                <a:t> R&lt; 0</a:t>
              </a:r>
              <a:r>
                <a:rPr lang="en-US" i="1" baseline="-25000" dirty="0">
                  <a:sym typeface="Symbol" pitchFamily="18" charset="2"/>
                </a:rPr>
                <a:t> </a:t>
              </a:r>
              <a:endParaRPr lang="en-US" sz="3200" i="1" baseline="-25000" dirty="0">
                <a:sym typeface="Symbol" pitchFamily="18" charset="2"/>
              </a:endParaRPr>
            </a:p>
          </p:txBody>
        </p:sp>
      </p:grpSp>
      <p:grpSp>
        <p:nvGrpSpPr>
          <p:cNvPr id="69" name="Group 21"/>
          <p:cNvGrpSpPr>
            <a:grpSpLocks/>
          </p:cNvGrpSpPr>
          <p:nvPr/>
        </p:nvGrpSpPr>
        <p:grpSpPr bwMode="auto">
          <a:xfrm>
            <a:off x="9448800" y="1380529"/>
            <a:ext cx="2286000" cy="1752600"/>
            <a:chOff x="3840" y="2784"/>
            <a:chExt cx="1440" cy="1104"/>
          </a:xfrm>
        </p:grpSpPr>
        <p:sp>
          <p:nvSpPr>
            <p:cNvPr id="70" name="Line 14"/>
            <p:cNvSpPr>
              <a:spLocks noChangeShapeType="1"/>
            </p:cNvSpPr>
            <p:nvPr/>
          </p:nvSpPr>
          <p:spPr bwMode="auto">
            <a:xfrm>
              <a:off x="3840" y="3888"/>
              <a:ext cx="1344" cy="0"/>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71" name="Line 15"/>
            <p:cNvSpPr>
              <a:spLocks noChangeShapeType="1"/>
            </p:cNvSpPr>
            <p:nvPr/>
          </p:nvSpPr>
          <p:spPr bwMode="auto">
            <a:xfrm flipV="1">
              <a:off x="3840" y="2784"/>
              <a:ext cx="0" cy="1104"/>
            </a:xfrm>
            <a:prstGeom prst="line">
              <a:avLst/>
            </a:prstGeom>
            <a:noFill/>
            <a:ln w="12700">
              <a:solidFill>
                <a:schemeClr val="tx1"/>
              </a:solidFill>
              <a:round/>
              <a:headEnd/>
              <a:tailEnd type="triangle" w="med" len="med"/>
            </a:ln>
            <a:effectLst/>
          </p:spPr>
          <p:txBody>
            <a:bodyPr wrap="none" anchor="ctr"/>
            <a:lstStyle/>
            <a:p>
              <a:endParaRPr lang="en-US" dirty="0"/>
            </a:p>
          </p:txBody>
        </p:sp>
        <p:sp>
          <p:nvSpPr>
            <p:cNvPr id="72" name="Line 16"/>
            <p:cNvSpPr>
              <a:spLocks noChangeShapeType="1"/>
            </p:cNvSpPr>
            <p:nvPr/>
          </p:nvSpPr>
          <p:spPr bwMode="auto">
            <a:xfrm flipV="1">
              <a:off x="3840" y="3360"/>
              <a:ext cx="1440" cy="0"/>
            </a:xfrm>
            <a:prstGeom prst="line">
              <a:avLst/>
            </a:prstGeom>
            <a:noFill/>
            <a:ln w="12700">
              <a:solidFill>
                <a:schemeClr val="tx1"/>
              </a:solidFill>
              <a:round/>
              <a:headEnd/>
              <a:tailEnd/>
            </a:ln>
            <a:effectLst/>
          </p:spPr>
          <p:txBody>
            <a:bodyPr wrap="none" anchor="ctr"/>
            <a:lstStyle/>
            <a:p>
              <a:endParaRPr lang="en-US" dirty="0"/>
            </a:p>
          </p:txBody>
        </p:sp>
        <p:sp>
          <p:nvSpPr>
            <p:cNvPr id="73" name="Text Box 17"/>
            <p:cNvSpPr txBox="1">
              <a:spLocks noChangeArrowheads="1"/>
            </p:cNvSpPr>
            <p:nvPr/>
          </p:nvSpPr>
          <p:spPr bwMode="auto">
            <a:xfrm>
              <a:off x="4077" y="3088"/>
              <a:ext cx="868" cy="265"/>
            </a:xfrm>
            <a:prstGeom prst="rect">
              <a:avLst/>
            </a:prstGeom>
            <a:noFill/>
            <a:ln w="12700">
              <a:noFill/>
              <a:miter lim="800000"/>
              <a:headEnd/>
              <a:tailEnd/>
            </a:ln>
            <a:effectLst/>
          </p:spPr>
          <p:txBody>
            <a:bodyPr wrap="none">
              <a:spAutoFit/>
            </a:bodyPr>
            <a:lstStyle/>
            <a:p>
              <a:r>
                <a:rPr lang="en-US" i="1" dirty="0">
                  <a:latin typeface="Book Antiqua" panose="02040602050305030304" pitchFamily="18" charset="0"/>
                  <a:sym typeface="Symbol" pitchFamily="18" charset="2"/>
                </a:rPr>
                <a:t>b</a:t>
              </a:r>
              <a:r>
                <a:rPr lang="en-US" i="1" baseline="-25000" dirty="0">
                  <a:latin typeface="Book Antiqua" panose="02040602050305030304" pitchFamily="18" charset="0"/>
                  <a:sym typeface="Symbol" pitchFamily="18" charset="2"/>
                </a:rPr>
                <a:t>1 </a:t>
              </a:r>
              <a:r>
                <a:rPr lang="en-US" dirty="0">
                  <a:latin typeface="Book Antiqua" panose="02040602050305030304" pitchFamily="18" charset="0"/>
                  <a:sym typeface="Symbol" pitchFamily="18" charset="2"/>
                </a:rPr>
                <a:t>and</a:t>
              </a:r>
              <a:r>
                <a:rPr lang="en-US" i="1" dirty="0">
                  <a:latin typeface="Book Antiqua" panose="02040602050305030304" pitchFamily="18" charset="0"/>
                  <a:sym typeface="Symbol" pitchFamily="18" charset="2"/>
                </a:rPr>
                <a:t> R= 0</a:t>
              </a:r>
              <a:r>
                <a:rPr lang="en-US" i="1" baseline="-25000" dirty="0">
                  <a:sym typeface="Symbol" pitchFamily="18" charset="2"/>
                </a:rPr>
                <a:t> </a:t>
              </a:r>
              <a:endParaRPr lang="en-US" sz="3200" i="1" baseline="-25000" dirty="0">
                <a:sym typeface="Symbol" pitchFamily="18" charset="2"/>
              </a:endParaRPr>
            </a:p>
          </p:txBody>
        </p:sp>
      </p:grpSp>
      <p:sp>
        <p:nvSpPr>
          <p:cNvPr id="21" name="Rectangle 9"/>
          <p:cNvSpPr>
            <a:spLocks noChangeArrowheads="1"/>
          </p:cNvSpPr>
          <p:nvPr/>
        </p:nvSpPr>
        <p:spPr bwMode="auto">
          <a:xfrm>
            <a:off x="71625" y="3273731"/>
            <a:ext cx="12120375" cy="3203269"/>
          </a:xfrm>
          <a:prstGeom prst="rect">
            <a:avLst/>
          </a:prstGeom>
          <a:noFill/>
          <a:ln w="12700">
            <a:noFill/>
            <a:miter lim="800000"/>
            <a:headEnd/>
            <a:tailEnd/>
          </a:ln>
          <a:effectLst/>
        </p:spPr>
        <p:txBody>
          <a:bodyPr lIns="90488" tIns="44450" rIns="90488" bIns="44450"/>
          <a:lstStyle/>
          <a:p>
            <a:pPr marL="342900" indent="-342900">
              <a:spcBef>
                <a:spcPts val="600"/>
              </a:spcBef>
            </a:pPr>
            <a:r>
              <a:rPr lang="en-US" sz="2000" dirty="0">
                <a:latin typeface="Book Antiqua" panose="02040602050305030304" pitchFamily="18" charset="0"/>
              </a:rPr>
              <a:t>Correlation coefficient (R) is a measure of the strength of a linear association between two variables. It has a value between -1 and +1</a:t>
            </a:r>
          </a:p>
          <a:p>
            <a:pPr>
              <a:spcBef>
                <a:spcPts val="600"/>
              </a:spcBef>
            </a:pPr>
            <a:r>
              <a:rPr lang="en-US" sz="2000" b="1" dirty="0">
                <a:solidFill>
                  <a:srgbClr val="C00000"/>
                </a:solidFill>
                <a:latin typeface="Book Antiqua" panose="02040602050305030304" pitchFamily="18" charset="0"/>
              </a:rPr>
              <a:t>R</a:t>
            </a:r>
            <a:r>
              <a:rPr lang="en-US" sz="2000" b="1" baseline="-25000" dirty="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+1</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a:t>
            </a:r>
            <a:r>
              <a:rPr lang="en-US" sz="2000" b="1" dirty="0">
                <a:solidFill>
                  <a:srgbClr val="C00000"/>
                </a:solidFill>
                <a:latin typeface="Book Antiqua" panose="02040602050305030304" pitchFamily="18" charset="0"/>
              </a:rPr>
              <a:t>perfectly related </a:t>
            </a:r>
            <a:r>
              <a:rPr lang="en-US" sz="2000" dirty="0">
                <a:latin typeface="Book Antiqua" panose="02040602050305030304" pitchFamily="18" charset="0"/>
              </a:rPr>
              <a:t>through a line with positive slope.</a:t>
            </a:r>
          </a:p>
          <a:p>
            <a:pPr>
              <a:spcBef>
                <a:spcPts val="600"/>
              </a:spcBef>
            </a:pPr>
            <a:r>
              <a:rPr lang="en-US" sz="2000" b="1" dirty="0">
                <a:solidFill>
                  <a:srgbClr val="C00000"/>
                </a:solidFill>
                <a:latin typeface="Book Antiqua" panose="02040602050305030304" pitchFamily="18" charset="0"/>
              </a:rPr>
              <a:t>R</a:t>
            </a:r>
            <a:r>
              <a:rPr lang="en-US" sz="2000" b="1" baseline="-25000" dirty="0">
                <a:solidFill>
                  <a:srgbClr val="C00000"/>
                </a:solidFill>
                <a:latin typeface="Book Antiqua" panose="02040602050305030304" pitchFamily="18" charset="0"/>
              </a:rPr>
              <a:t> </a:t>
            </a:r>
            <a:r>
              <a:rPr lang="en-US" sz="2000" b="1" dirty="0">
                <a:solidFill>
                  <a:srgbClr val="C00000"/>
                </a:solidFill>
                <a:latin typeface="Book Antiqua" panose="02040602050305030304" pitchFamily="18" charset="0"/>
              </a:rPr>
              <a:t>= -1</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a:t>
            </a:r>
            <a:r>
              <a:rPr lang="en-US" sz="2000" b="1" dirty="0">
                <a:solidFill>
                  <a:srgbClr val="C00000"/>
                </a:solidFill>
                <a:latin typeface="Book Antiqua" panose="02040602050305030304" pitchFamily="18" charset="0"/>
              </a:rPr>
              <a:t>perfectly related </a:t>
            </a:r>
            <a:r>
              <a:rPr lang="en-US" sz="2000" dirty="0">
                <a:latin typeface="Book Antiqua" panose="02040602050305030304" pitchFamily="18" charset="0"/>
              </a:rPr>
              <a:t>through a line with negative slope. </a:t>
            </a:r>
            <a:r>
              <a:rPr lang="en-US" sz="2000" b="1" dirty="0">
                <a:solidFill>
                  <a:srgbClr val="C00000"/>
                </a:solidFill>
                <a:latin typeface="Book Antiqua" panose="02040602050305030304" pitchFamily="18" charset="0"/>
              </a:rPr>
              <a:t> -1 is as good as a +1. </a:t>
            </a:r>
          </a:p>
          <a:p>
            <a:pPr>
              <a:spcBef>
                <a:spcPts val="600"/>
              </a:spcBef>
            </a:pPr>
            <a:r>
              <a:rPr lang="en-US" sz="2000" b="1" dirty="0">
                <a:solidFill>
                  <a:srgbClr val="C00000"/>
                </a:solidFill>
                <a:latin typeface="Book Antiqua" panose="02040602050305030304" pitchFamily="18" charset="0"/>
              </a:rPr>
              <a:t>R = 0</a:t>
            </a:r>
            <a:r>
              <a:rPr lang="en-US" sz="2000" dirty="0">
                <a:solidFill>
                  <a:srgbClr val="C00000"/>
                </a:solidFill>
                <a:latin typeface="Book Antiqua" panose="02040602050305030304" pitchFamily="18" charset="0"/>
              </a:rPr>
              <a:t> </a:t>
            </a:r>
            <a:r>
              <a:rPr lang="en-US" sz="2000" dirty="0">
                <a:latin typeface="Book Antiqua" panose="02040602050305030304" pitchFamily="18" charset="0"/>
              </a:rPr>
              <a:t>: two variables are not linearly related.</a:t>
            </a:r>
          </a:p>
          <a:p>
            <a:pPr>
              <a:spcBef>
                <a:spcPts val="600"/>
              </a:spcBef>
            </a:pPr>
            <a:r>
              <a:rPr lang="en-US" sz="2000" dirty="0">
                <a:latin typeface="Book Antiqua" panose="02040602050305030304" pitchFamily="18" charset="0"/>
              </a:rPr>
              <a:t>Correlation Coefficient (R) and  Coefficient of Determination  (RSQ= R^2) are both </a:t>
            </a:r>
            <a:r>
              <a:rPr lang="en-US" sz="2000" b="1" dirty="0">
                <a:solidFill>
                  <a:srgbClr val="C00000"/>
                </a:solidFill>
                <a:latin typeface="Book Antiqua" panose="02040602050305030304" pitchFamily="18" charset="0"/>
              </a:rPr>
              <a:t>measures of associations between the independent variable (s) and the dependent variable</a:t>
            </a:r>
            <a:r>
              <a:rPr lang="en-US" sz="2000" dirty="0">
                <a:latin typeface="Book Antiqua" panose="02040602050305030304" pitchFamily="18" charset="0"/>
              </a:rPr>
              <a:t>.</a:t>
            </a:r>
          </a:p>
          <a:p>
            <a:pPr>
              <a:spcBef>
                <a:spcPts val="600"/>
              </a:spcBef>
            </a:pPr>
            <a:r>
              <a:rPr lang="en-US" sz="2000" b="1" dirty="0">
                <a:solidFill>
                  <a:srgbClr val="C00000"/>
                </a:solidFill>
                <a:latin typeface="Book Antiqua" panose="02040602050305030304" pitchFamily="18" charset="0"/>
              </a:rPr>
              <a:t>R</a:t>
            </a:r>
            <a:r>
              <a:rPr lang="en-US" sz="2000" b="1" dirty="0">
                <a:solidFill>
                  <a:srgbClr val="FF5008"/>
                </a:solidFill>
                <a:latin typeface="Book Antiqua" panose="02040602050305030304" pitchFamily="18" charset="0"/>
              </a:rPr>
              <a:t> </a:t>
            </a:r>
            <a:r>
              <a:rPr lang="en-US" sz="2000" dirty="0">
                <a:latin typeface="Book Antiqua" panose="02040602050305030304" pitchFamily="18" charset="0"/>
              </a:rPr>
              <a:t>for</a:t>
            </a:r>
            <a:r>
              <a:rPr lang="en-US" sz="2000" b="1" dirty="0">
                <a:solidFill>
                  <a:srgbClr val="FF5008"/>
                </a:solidFill>
                <a:latin typeface="Book Antiqua" panose="02040602050305030304" pitchFamily="18" charset="0"/>
              </a:rPr>
              <a:t> </a:t>
            </a:r>
            <a:r>
              <a:rPr lang="en-US" sz="2000" b="1" dirty="0">
                <a:solidFill>
                  <a:srgbClr val="C00000"/>
                </a:solidFill>
                <a:latin typeface="Book Antiqua" panose="02040602050305030304" pitchFamily="18" charset="0"/>
              </a:rPr>
              <a:t>linear</a:t>
            </a:r>
            <a:r>
              <a:rPr lang="en-US" sz="2000" dirty="0">
                <a:latin typeface="Book Antiqua" panose="02040602050305030304" pitchFamily="18" charset="0"/>
              </a:rPr>
              <a:t> relationship between </a:t>
            </a:r>
            <a:r>
              <a:rPr lang="en-US" sz="2000" b="1" dirty="0">
                <a:solidFill>
                  <a:srgbClr val="C00000"/>
                </a:solidFill>
                <a:latin typeface="Book Antiqua" panose="02040602050305030304" pitchFamily="18" charset="0"/>
              </a:rPr>
              <a:t>two</a:t>
            </a:r>
            <a:r>
              <a:rPr lang="en-US" sz="2000" b="1" dirty="0">
                <a:solidFill>
                  <a:srgbClr val="FF5008"/>
                </a:solidFill>
                <a:latin typeface="Book Antiqua" panose="02040602050305030304" pitchFamily="18" charset="0"/>
              </a:rPr>
              <a:t> </a:t>
            </a:r>
            <a:r>
              <a:rPr lang="en-US" sz="2000" dirty="0">
                <a:latin typeface="Book Antiqua" panose="02040602050305030304" pitchFamily="18" charset="0"/>
              </a:rPr>
              <a:t>variables.</a:t>
            </a:r>
          </a:p>
          <a:p>
            <a:pPr>
              <a:spcBef>
                <a:spcPts val="600"/>
              </a:spcBef>
            </a:pPr>
            <a:r>
              <a:rPr lang="en-US" sz="2000" b="1" dirty="0">
                <a:solidFill>
                  <a:srgbClr val="C00000"/>
                </a:solidFill>
                <a:latin typeface="Book Antiqua" panose="02040602050305030304" pitchFamily="18" charset="0"/>
              </a:rPr>
              <a:t>RSQ</a:t>
            </a:r>
            <a:r>
              <a:rPr lang="en-US" sz="2000" b="1" dirty="0">
                <a:solidFill>
                  <a:srgbClr val="FF5008"/>
                </a:solidFill>
                <a:latin typeface="Book Antiqua" panose="02040602050305030304" pitchFamily="18" charset="0"/>
              </a:rPr>
              <a:t> </a:t>
            </a:r>
            <a:r>
              <a:rPr lang="en-US" sz="2000" dirty="0">
                <a:latin typeface="Book Antiqua" panose="02040602050305030304" pitchFamily="18" charset="0"/>
              </a:rPr>
              <a:t>for </a:t>
            </a:r>
            <a:r>
              <a:rPr lang="en-US" sz="2000" b="1" dirty="0">
                <a:solidFill>
                  <a:srgbClr val="C00000"/>
                </a:solidFill>
                <a:latin typeface="Book Antiqua" panose="02040602050305030304" pitchFamily="18" charset="0"/>
              </a:rPr>
              <a:t>linear and nonlinear </a:t>
            </a:r>
            <a:r>
              <a:rPr lang="en-US" sz="2000" dirty="0">
                <a:latin typeface="Book Antiqua" panose="02040602050305030304" pitchFamily="18" charset="0"/>
              </a:rPr>
              <a:t>relationships  between </a:t>
            </a:r>
            <a:r>
              <a:rPr lang="en-US" sz="2000" b="1" dirty="0">
                <a:solidFill>
                  <a:srgbClr val="C00000"/>
                </a:solidFill>
                <a:latin typeface="Book Antiqua" panose="02040602050305030304" pitchFamily="18" charset="0"/>
              </a:rPr>
              <a:t>two and more  </a:t>
            </a:r>
            <a:r>
              <a:rPr lang="en-US" sz="2000" dirty="0">
                <a:latin typeface="Book Antiqua" panose="02040602050305030304" pitchFamily="18" charset="0"/>
              </a:rPr>
              <a:t>variables.</a:t>
            </a:r>
            <a:endParaRPr lang="en-US" sz="2400" dirty="0">
              <a:latin typeface="Book Antiqua" panose="02040602050305030304" pitchFamily="18" charset="0"/>
            </a:endParaRPr>
          </a:p>
        </p:txBody>
      </p:sp>
    </p:spTree>
    <p:extLst>
      <p:ext uri="{BB962C8B-B14F-4D97-AF65-F5344CB8AC3E}">
        <p14:creationId xmlns:p14="http://schemas.microsoft.com/office/powerpoint/2010/main" val="369596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animEffect transition="in" filter="dissolve">
                                      <p:cBhvr>
                                        <p:cTn id="7" dur="500"/>
                                        <p:tgtEl>
                                          <p:spTgt spid="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8">
                                            <p:txEl>
                                              <p:pRg st="1" end="1"/>
                                            </p:txEl>
                                          </p:spTgt>
                                        </p:tgtEl>
                                        <p:attrNameLst>
                                          <p:attrName>style.visibility</p:attrName>
                                        </p:attrNameLst>
                                      </p:cBhvr>
                                      <p:to>
                                        <p:strVal val="visible"/>
                                      </p:to>
                                    </p:set>
                                    <p:animEffect transition="in" filter="dissolve">
                                      <p:cBhvr>
                                        <p:cTn id="12" dur="500"/>
                                        <p:tgtEl>
                                          <p:spTgt spid="58">
                                            <p:txEl>
                                              <p:pRg st="1" end="1"/>
                                            </p:txEl>
                                          </p:spTgt>
                                        </p:tgtEl>
                                      </p:cBhvr>
                                    </p:animEffect>
                                  </p:childTnLst>
                                </p:cTn>
                              </p:par>
                            </p:childTnLst>
                          </p:cTn>
                        </p:par>
                        <p:par>
                          <p:cTn id="13" fill="hold">
                            <p:stCondLst>
                              <p:cond delay="500"/>
                            </p:stCondLst>
                            <p:childTnLst>
                              <p:par>
                                <p:cTn id="14" presetID="9" presetClass="entr" presetSubtype="0" fill="hold" grpId="0" nodeType="afterEffect">
                                  <p:stCondLst>
                                    <p:cond delay="6000"/>
                                  </p:stCondLst>
                                  <p:childTnLst>
                                    <p:set>
                                      <p:cBhvr>
                                        <p:cTn id="15" dur="1" fill="hold">
                                          <p:stCondLst>
                                            <p:cond delay="0"/>
                                          </p:stCondLst>
                                        </p:cTn>
                                        <p:tgtEl>
                                          <p:spTgt spid="58">
                                            <p:txEl>
                                              <p:pRg st="2" end="2"/>
                                            </p:txEl>
                                          </p:spTgt>
                                        </p:tgtEl>
                                        <p:attrNameLst>
                                          <p:attrName>style.visibility</p:attrName>
                                        </p:attrNameLst>
                                      </p:cBhvr>
                                      <p:to>
                                        <p:strVal val="visible"/>
                                      </p:to>
                                    </p:set>
                                    <p:animEffect transition="in" filter="dissolve">
                                      <p:cBhvr>
                                        <p:cTn id="16" dur="500"/>
                                        <p:tgtEl>
                                          <p:spTgt spid="58">
                                            <p:txEl>
                                              <p:pRg st="2" end="2"/>
                                            </p:txEl>
                                          </p:spTgt>
                                        </p:tgtEl>
                                      </p:cBhvr>
                                    </p:animEffect>
                                  </p:childTnLst>
                                </p:cTn>
                              </p:par>
                            </p:childTnLst>
                          </p:cTn>
                        </p:par>
                        <p:par>
                          <p:cTn id="17" fill="hold">
                            <p:stCondLst>
                              <p:cond delay="7000"/>
                            </p:stCondLst>
                            <p:childTnLst>
                              <p:par>
                                <p:cTn id="18" presetID="9" presetClass="entr" presetSubtype="0" fill="hold" grpId="0" nodeType="afterEffect">
                                  <p:stCondLst>
                                    <p:cond delay="4000"/>
                                  </p:stCondLst>
                                  <p:childTnLst>
                                    <p:set>
                                      <p:cBhvr>
                                        <p:cTn id="19" dur="1" fill="hold">
                                          <p:stCondLst>
                                            <p:cond delay="0"/>
                                          </p:stCondLst>
                                        </p:cTn>
                                        <p:tgtEl>
                                          <p:spTgt spid="58">
                                            <p:txEl>
                                              <p:pRg st="3" end="3"/>
                                            </p:txEl>
                                          </p:spTgt>
                                        </p:tgtEl>
                                        <p:attrNameLst>
                                          <p:attrName>style.visibility</p:attrName>
                                        </p:attrNameLst>
                                      </p:cBhvr>
                                      <p:to>
                                        <p:strVal val="visible"/>
                                      </p:to>
                                    </p:set>
                                    <p:animEffect transition="in" filter="dissolve">
                                      <p:cBhvr>
                                        <p:cTn id="20" dur="500"/>
                                        <p:tgtEl>
                                          <p:spTgt spid="5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8">
                                            <p:txEl>
                                              <p:pRg st="4" end="4"/>
                                            </p:txEl>
                                          </p:spTgt>
                                        </p:tgtEl>
                                        <p:attrNameLst>
                                          <p:attrName>style.visibility</p:attrName>
                                        </p:attrNameLst>
                                      </p:cBhvr>
                                      <p:to>
                                        <p:strVal val="visible"/>
                                      </p:to>
                                    </p:set>
                                    <p:animEffect transition="in" filter="dissolve">
                                      <p:cBhvr>
                                        <p:cTn id="25" dur="500"/>
                                        <p:tgtEl>
                                          <p:spTgt spid="58">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8">
                                            <p:txEl>
                                              <p:pRg st="5" end="5"/>
                                            </p:txEl>
                                          </p:spTgt>
                                        </p:tgtEl>
                                        <p:attrNameLst>
                                          <p:attrName>style.visibility</p:attrName>
                                        </p:attrNameLst>
                                      </p:cBhvr>
                                      <p:to>
                                        <p:strVal val="visible"/>
                                      </p:to>
                                    </p:set>
                                    <p:animEffect transition="in" filter="dissolve">
                                      <p:cBhvr>
                                        <p:cTn id="30" dur="500"/>
                                        <p:tgtEl>
                                          <p:spTgt spid="58">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dissolv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dissolve">
                                      <p:cBhvr>
                                        <p:cTn id="40" dur="500"/>
                                        <p:tgtEl>
                                          <p:spTgt spid="6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dissolve">
                                      <p:cBhvr>
                                        <p:cTn id="45" dur="500"/>
                                        <p:tgtEl>
                                          <p:spTgt spid="6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1">
                                            <p:txEl>
                                              <p:pRg st="0" end="0"/>
                                            </p:txEl>
                                          </p:spTgt>
                                        </p:tgtEl>
                                        <p:attrNameLst>
                                          <p:attrName>style.visibility</p:attrName>
                                        </p:attrNameLst>
                                      </p:cBhvr>
                                      <p:to>
                                        <p:strVal val="visible"/>
                                      </p:to>
                                    </p:set>
                                    <p:animEffect transition="in" filter="dissolve">
                                      <p:cBhvr>
                                        <p:cTn id="50" dur="500"/>
                                        <p:tgtEl>
                                          <p:spTgt spid="2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1">
                                            <p:txEl>
                                              <p:pRg st="1" end="1"/>
                                            </p:txEl>
                                          </p:spTgt>
                                        </p:tgtEl>
                                        <p:attrNameLst>
                                          <p:attrName>style.visibility</p:attrName>
                                        </p:attrNameLst>
                                      </p:cBhvr>
                                      <p:to>
                                        <p:strVal val="visible"/>
                                      </p:to>
                                    </p:set>
                                    <p:animEffect transition="in" filter="dissolve">
                                      <p:cBhvr>
                                        <p:cTn id="55" dur="500"/>
                                        <p:tgtEl>
                                          <p:spTgt spid="21">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21">
                                            <p:txEl>
                                              <p:pRg st="2" end="2"/>
                                            </p:txEl>
                                          </p:spTgt>
                                        </p:tgtEl>
                                        <p:attrNameLst>
                                          <p:attrName>style.visibility</p:attrName>
                                        </p:attrNameLst>
                                      </p:cBhvr>
                                      <p:to>
                                        <p:strVal val="visible"/>
                                      </p:to>
                                    </p:set>
                                    <p:animEffect transition="in" filter="dissolve">
                                      <p:cBhvr>
                                        <p:cTn id="60" dur="500"/>
                                        <p:tgtEl>
                                          <p:spTgt spid="21">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21">
                                            <p:txEl>
                                              <p:pRg st="3" end="3"/>
                                            </p:txEl>
                                          </p:spTgt>
                                        </p:tgtEl>
                                        <p:attrNameLst>
                                          <p:attrName>style.visibility</p:attrName>
                                        </p:attrNameLst>
                                      </p:cBhvr>
                                      <p:to>
                                        <p:strVal val="visible"/>
                                      </p:to>
                                    </p:set>
                                    <p:animEffect transition="in" filter="dissolve">
                                      <p:cBhvr>
                                        <p:cTn id="65" dur="500"/>
                                        <p:tgtEl>
                                          <p:spTgt spid="21">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1">
                                            <p:txEl>
                                              <p:pRg st="4" end="4"/>
                                            </p:txEl>
                                          </p:spTgt>
                                        </p:tgtEl>
                                        <p:attrNameLst>
                                          <p:attrName>style.visibility</p:attrName>
                                        </p:attrNameLst>
                                      </p:cBhvr>
                                      <p:to>
                                        <p:strVal val="visible"/>
                                      </p:to>
                                    </p:set>
                                    <p:animEffect transition="in" filter="dissolve">
                                      <p:cBhvr>
                                        <p:cTn id="70" dur="500"/>
                                        <p:tgtEl>
                                          <p:spTgt spid="21">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1">
                                            <p:txEl>
                                              <p:pRg st="5" end="5"/>
                                            </p:txEl>
                                          </p:spTgt>
                                        </p:tgtEl>
                                        <p:attrNameLst>
                                          <p:attrName>style.visibility</p:attrName>
                                        </p:attrNameLst>
                                      </p:cBhvr>
                                      <p:to>
                                        <p:strVal val="visible"/>
                                      </p:to>
                                    </p:set>
                                    <p:animEffect transition="in" filter="dissolve">
                                      <p:cBhvr>
                                        <p:cTn id="75" dur="500"/>
                                        <p:tgtEl>
                                          <p:spTgt spid="21">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1">
                                            <p:txEl>
                                              <p:pRg st="6" end="6"/>
                                            </p:txEl>
                                          </p:spTgt>
                                        </p:tgtEl>
                                        <p:attrNameLst>
                                          <p:attrName>style.visibility</p:attrName>
                                        </p:attrNameLst>
                                      </p:cBhvr>
                                      <p:to>
                                        <p:strVal val="visible"/>
                                      </p:to>
                                    </p:set>
                                    <p:animEffect transition="in" filter="dissolve">
                                      <p:cBhvr>
                                        <p:cTn id="80" dur="500"/>
                                        <p:tgtEl>
                                          <p:spTgt spid="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autoUpdateAnimBg="0" advAuto="2000"/>
      <p:bldP spid="2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 Other Information</a:t>
            </a:r>
          </a:p>
        </p:txBody>
      </p:sp>
      <p:sp>
        <p:nvSpPr>
          <p:cNvPr id="4" name="Text Box 6"/>
          <p:cNvSpPr txBox="1">
            <a:spLocks noChangeArrowheads="1"/>
          </p:cNvSpPr>
          <p:nvPr/>
        </p:nvSpPr>
        <p:spPr bwMode="auto">
          <a:xfrm>
            <a:off x="35942" y="779253"/>
            <a:ext cx="12156057" cy="5016758"/>
          </a:xfrm>
          <a:prstGeom prst="rect">
            <a:avLst/>
          </a:prstGeom>
          <a:noFill/>
          <a:ln w="12700">
            <a:noFill/>
            <a:miter lim="800000"/>
            <a:headEnd/>
            <a:tailEnd/>
          </a:ln>
        </p:spPr>
        <p:txBody>
          <a:bodyPr wrap="square">
            <a:spAutoFit/>
          </a:bodyPr>
          <a:lstStyle/>
          <a:p>
            <a:pPr lvl="0"/>
            <a:r>
              <a:rPr lang="en-US" sz="2400" dirty="0">
                <a:latin typeface="Book Antiqua" pitchFamily="18" charset="0"/>
              </a:rPr>
              <a:t>Coefficient of determination (RSQ) states that 100RSQ% o</a:t>
            </a:r>
            <a:r>
              <a:rPr lang="en-US" sz="2200" dirty="0">
                <a:latin typeface="Book Antiqua" pitchFamily="18" charset="0"/>
              </a:rPr>
              <a:t>f the variation in y can be explained by the variation in x. </a:t>
            </a:r>
          </a:p>
          <a:p>
            <a:endParaRPr lang="en-US" sz="1000" dirty="0">
              <a:latin typeface="Book Antiqua" pitchFamily="18" charset="0"/>
            </a:endParaRPr>
          </a:p>
          <a:p>
            <a:pPr lvl="0"/>
            <a:r>
              <a:rPr lang="en-US" sz="2400" dirty="0">
                <a:latin typeface="Book Antiqua" pitchFamily="18" charset="0"/>
              </a:rPr>
              <a:t>Positive and negative Correlation Coefficient (R) values have represent the same strength of association. For example R=-0.8 and R=+0.8 represent the same level of strength in the relationship between x and y. The value of RSQ=R^2 =0.64 is the same for both.</a:t>
            </a:r>
          </a:p>
          <a:p>
            <a:pPr lvl="0"/>
            <a:endParaRPr lang="en-US" sz="2400" dirty="0">
              <a:latin typeface="Book Antiqua" pitchFamily="18" charset="0"/>
            </a:endParaRPr>
          </a:p>
          <a:p>
            <a:pPr lvl="0"/>
            <a:r>
              <a:rPr lang="en-US" sz="2400" dirty="0">
                <a:latin typeface="Book Antiqua" pitchFamily="18" charset="0"/>
              </a:rPr>
              <a:t>We like to have very small p-value. At least less than 0.05. A small p-value indicates that there is a relationship between x and y.</a:t>
            </a:r>
          </a:p>
          <a:p>
            <a:pPr lvl="0"/>
            <a:endParaRPr lang="en-US" sz="2400" dirty="0">
              <a:latin typeface="Book Antiqua" pitchFamily="18" charset="0"/>
            </a:endParaRPr>
          </a:p>
          <a:p>
            <a:pPr lvl="0"/>
            <a:r>
              <a:rPr lang="en-US" sz="2400" dirty="0">
                <a:latin typeface="Book Antiqua" pitchFamily="18" charset="0"/>
              </a:rPr>
              <a:t>We benefit from 1.25MAD as SQRT(MSE) as the standard deviation of the demand. Standard Error of Regression serves the same purpose. </a:t>
            </a:r>
          </a:p>
          <a:p>
            <a:pPr lvl="0"/>
            <a:r>
              <a:rPr lang="en-US" sz="2400" dirty="0">
                <a:latin typeface="Book Antiqua" pitchFamily="18" charset="0"/>
              </a:rPr>
              <a:t>There is a small difference between SQRT(MSE) and Standard Error. </a:t>
            </a:r>
            <a:endParaRPr lang="en-US" sz="2400" dirty="0"/>
          </a:p>
        </p:txBody>
      </p:sp>
    </p:spTree>
    <p:extLst>
      <p:ext uri="{BB962C8B-B14F-4D97-AF65-F5344CB8AC3E}">
        <p14:creationId xmlns:p14="http://schemas.microsoft.com/office/powerpoint/2010/main" val="19154612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ssolv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dissolve">
                                      <p:cBhvr>
                                        <p:cTn id="22"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dissolve">
                                      <p:cBhvr>
                                        <p:cTn id="27"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MSE vs. Standard Error in  Regression: n-2 not n</a:t>
            </a:r>
          </a:p>
        </p:txBody>
      </p:sp>
      <p:pic>
        <p:nvPicPr>
          <p:cNvPr id="6" name="Picture 5"/>
          <p:cNvPicPr>
            <a:picLocks noChangeAspect="1"/>
          </p:cNvPicPr>
          <p:nvPr/>
        </p:nvPicPr>
        <p:blipFill>
          <a:blip r:embed="rId3"/>
          <a:stretch>
            <a:fillRect/>
          </a:stretch>
        </p:blipFill>
        <p:spPr>
          <a:xfrm>
            <a:off x="43960" y="805960"/>
            <a:ext cx="10075423" cy="5671039"/>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800545720"/>
              </p:ext>
            </p:extLst>
          </p:nvPr>
        </p:nvGraphicFramePr>
        <p:xfrm>
          <a:off x="228600" y="1981200"/>
          <a:ext cx="6477000" cy="3810000"/>
        </p:xfrm>
        <a:graphic>
          <a:graphicData uri="http://schemas.openxmlformats.org/presentationml/2006/ole">
            <mc:AlternateContent xmlns:mc="http://schemas.openxmlformats.org/markup-compatibility/2006">
              <mc:Choice xmlns:v="urn:schemas-microsoft-com:vml" Requires="v">
                <p:oleObj spid="_x0000_s72734" name="Worksheet" r:id="rId4" imgW="7391579" imgH="4581797" progId="Excel.Sheet.12">
                  <p:embed/>
                </p:oleObj>
              </mc:Choice>
              <mc:Fallback>
                <p:oleObj name="Worksheet" r:id="rId4" imgW="7391579" imgH="4581797" progId="Excel.Sheet.12">
                  <p:embed/>
                  <p:pic>
                    <p:nvPicPr>
                      <p:cNvPr id="0" name=""/>
                      <p:cNvPicPr/>
                      <p:nvPr/>
                    </p:nvPicPr>
                    <p:blipFill>
                      <a:blip r:embed="rId5"/>
                      <a:stretch>
                        <a:fillRect/>
                      </a:stretch>
                    </p:blipFill>
                    <p:spPr>
                      <a:xfrm>
                        <a:off x="228600" y="1981200"/>
                        <a:ext cx="6477000" cy="3810000"/>
                      </a:xfrm>
                      <a:prstGeom prst="rect">
                        <a:avLst/>
                      </a:prstGeom>
                    </p:spPr>
                  </p:pic>
                </p:oleObj>
              </mc:Fallback>
            </mc:AlternateContent>
          </a:graphicData>
        </a:graphic>
      </p:graphicFrame>
    </p:spTree>
    <p:extLst>
      <p:ext uri="{BB962C8B-B14F-4D97-AF65-F5344CB8AC3E}">
        <p14:creationId xmlns:p14="http://schemas.microsoft.com/office/powerpoint/2010/main" val="157188626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Example- Data Analysis - Regression Output</a:t>
            </a:r>
          </a:p>
        </p:txBody>
      </p:sp>
      <p:graphicFrame>
        <p:nvGraphicFramePr>
          <p:cNvPr id="370691" name="Object 3"/>
          <p:cNvGraphicFramePr>
            <a:graphicFrameLocks noChangeAspect="1"/>
          </p:cNvGraphicFramePr>
          <p:nvPr>
            <p:extLst>
              <p:ext uri="{D42A27DB-BD31-4B8C-83A1-F6EECF244321}">
                <p14:modId xmlns:p14="http://schemas.microsoft.com/office/powerpoint/2010/main" val="1369390471"/>
              </p:ext>
            </p:extLst>
          </p:nvPr>
        </p:nvGraphicFramePr>
        <p:xfrm>
          <a:off x="76200" y="838200"/>
          <a:ext cx="8359498" cy="4518315"/>
        </p:xfrm>
        <a:graphic>
          <a:graphicData uri="http://schemas.openxmlformats.org/presentationml/2006/ole">
            <mc:AlternateContent xmlns:mc="http://schemas.openxmlformats.org/markup-compatibility/2006">
              <mc:Choice xmlns:v="urn:schemas-microsoft-com:vml" Requires="v">
                <p:oleObj spid="_x0000_s47179" name="Worksheet" r:id="rId4" imgW="6467450" imgH="3495539" progId="Excel.Sheet.12">
                  <p:embed/>
                </p:oleObj>
              </mc:Choice>
              <mc:Fallback>
                <p:oleObj name="Worksheet" r:id="rId4" imgW="6467450" imgH="3495539" progId="Excel.Sheet.12">
                  <p:embed/>
                  <p:pic>
                    <p:nvPicPr>
                      <p:cNvPr id="370691"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838200"/>
                        <a:ext cx="8359498" cy="4518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7"/>
          <p:cNvSpPr txBox="1">
            <a:spLocks noChangeArrowheads="1"/>
          </p:cNvSpPr>
          <p:nvPr/>
        </p:nvSpPr>
        <p:spPr bwMode="auto">
          <a:xfrm>
            <a:off x="3048000" y="1579265"/>
            <a:ext cx="6096000" cy="338554"/>
          </a:xfrm>
          <a:prstGeom prst="rect">
            <a:avLst/>
          </a:prstGeom>
          <a:solidFill>
            <a:schemeClr val="bg1"/>
          </a:solidFill>
          <a:ln w="12700">
            <a:noFill/>
            <a:miter lim="800000"/>
            <a:headEnd/>
            <a:tailEnd/>
          </a:ln>
        </p:spPr>
        <p:txBody>
          <a:bodyPr wrap="square">
            <a:spAutoFit/>
          </a:bodyPr>
          <a:lstStyle/>
          <a:p>
            <a:pPr>
              <a:defRPr/>
            </a:pPr>
            <a:r>
              <a:rPr lang="en-US" sz="1600" dirty="0">
                <a:solidFill>
                  <a:srgbClr val="AA0000"/>
                </a:solidFill>
                <a:latin typeface="Book Antiqua" panose="02040602050305030304" pitchFamily="18" charset="0"/>
              </a:rPr>
              <a:t>Correlation Coefficient (-1 to 1). We want close to 1 or -1 </a:t>
            </a:r>
            <a:r>
              <a:rPr lang="en-US" sz="1600" u="sng" dirty="0">
                <a:solidFill>
                  <a:srgbClr val="AA0000"/>
                </a:solidFill>
                <a:latin typeface="Book Antiqua" panose="02040602050305030304" pitchFamily="18" charset="0"/>
              </a:rPr>
              <a:t>+</a:t>
            </a:r>
            <a:r>
              <a:rPr lang="en-US" sz="1600" dirty="0">
                <a:solidFill>
                  <a:srgbClr val="AA0000"/>
                </a:solidFill>
                <a:latin typeface="Book Antiqua" panose="02040602050305030304" pitchFamily="18" charset="0"/>
              </a:rPr>
              <a:t>↑. </a:t>
            </a:r>
          </a:p>
        </p:txBody>
      </p:sp>
      <p:sp>
        <p:nvSpPr>
          <p:cNvPr id="7" name="Text Box 7"/>
          <p:cNvSpPr txBox="1">
            <a:spLocks noChangeArrowheads="1"/>
          </p:cNvSpPr>
          <p:nvPr/>
        </p:nvSpPr>
        <p:spPr bwMode="auto">
          <a:xfrm>
            <a:off x="3048000" y="1859179"/>
            <a:ext cx="6553200" cy="338554"/>
          </a:xfrm>
          <a:prstGeom prst="rect">
            <a:avLst/>
          </a:prstGeom>
          <a:solidFill>
            <a:schemeClr val="bg1"/>
          </a:solidFill>
          <a:ln w="12700">
            <a:noFill/>
            <a:miter lim="800000"/>
            <a:headEnd/>
            <a:tailEnd/>
          </a:ln>
        </p:spPr>
        <p:txBody>
          <a:bodyPr wrap="square">
            <a:spAutoFit/>
          </a:bodyPr>
          <a:lstStyle/>
          <a:p>
            <a:pPr>
              <a:defRPr/>
            </a:pPr>
            <a:r>
              <a:rPr lang="en-US" sz="1600" dirty="0">
                <a:solidFill>
                  <a:srgbClr val="AA0000"/>
                </a:solidFill>
                <a:latin typeface="Book Antiqua" panose="02040602050305030304" pitchFamily="18" charset="0"/>
              </a:rPr>
              <a:t>Coefficient of Determination  (0 to 1) . We want close to 1↑.  </a:t>
            </a:r>
          </a:p>
        </p:txBody>
      </p:sp>
      <p:sp>
        <p:nvSpPr>
          <p:cNvPr id="8" name="Text Box 7"/>
          <p:cNvSpPr txBox="1">
            <a:spLocks noChangeArrowheads="1"/>
          </p:cNvSpPr>
          <p:nvPr/>
        </p:nvSpPr>
        <p:spPr bwMode="auto">
          <a:xfrm>
            <a:off x="3109546" y="2283536"/>
            <a:ext cx="5441399" cy="338554"/>
          </a:xfrm>
          <a:prstGeom prst="rect">
            <a:avLst/>
          </a:prstGeom>
          <a:solidFill>
            <a:schemeClr val="bg1"/>
          </a:solidFill>
          <a:ln w="12700">
            <a:noFill/>
            <a:miter lim="800000"/>
            <a:headEnd/>
            <a:tailEnd/>
          </a:ln>
        </p:spPr>
        <p:txBody>
          <a:bodyPr wrap="square">
            <a:spAutoFit/>
          </a:bodyPr>
          <a:lstStyle/>
          <a:p>
            <a:pPr>
              <a:defRPr/>
            </a:pPr>
            <a:r>
              <a:rPr lang="en-US" sz="1600" dirty="0">
                <a:solidFill>
                  <a:srgbClr val="AA0000"/>
                </a:solidFill>
                <a:latin typeface="Book Antiqua" panose="02040602050305030304" pitchFamily="18" charset="0"/>
              </a:rPr>
              <a:t>Standard Deviation of Forecast . We like smal values ↓</a:t>
            </a:r>
          </a:p>
        </p:txBody>
      </p:sp>
      <p:sp>
        <p:nvSpPr>
          <p:cNvPr id="9" name="Text Box 7"/>
          <p:cNvSpPr txBox="1">
            <a:spLocks noChangeArrowheads="1"/>
          </p:cNvSpPr>
          <p:nvPr/>
        </p:nvSpPr>
        <p:spPr bwMode="auto">
          <a:xfrm>
            <a:off x="3100754" y="2548717"/>
            <a:ext cx="4708707" cy="338554"/>
          </a:xfrm>
          <a:prstGeom prst="rect">
            <a:avLst/>
          </a:prstGeom>
          <a:solidFill>
            <a:schemeClr val="bg1"/>
          </a:solidFill>
          <a:ln w="12700">
            <a:noFill/>
            <a:miter lim="800000"/>
            <a:headEnd/>
            <a:tailEnd/>
          </a:ln>
        </p:spPr>
        <p:txBody>
          <a:bodyPr wrap="square">
            <a:spAutoFit/>
          </a:bodyPr>
          <a:lstStyle/>
          <a:p>
            <a:pPr>
              <a:defRPr/>
            </a:pPr>
            <a:r>
              <a:rPr lang="en-US" sz="1600" dirty="0">
                <a:solidFill>
                  <a:srgbClr val="AA0000"/>
                </a:solidFill>
                <a:latin typeface="Book Antiqua" panose="02040602050305030304" pitchFamily="18" charset="0"/>
              </a:rPr>
              <a:t>If the first period is 1, next period is 10+1 = 11</a:t>
            </a:r>
          </a:p>
        </p:txBody>
      </p:sp>
      <p:sp>
        <p:nvSpPr>
          <p:cNvPr id="10" name="Text Box 7"/>
          <p:cNvSpPr txBox="1">
            <a:spLocks noChangeArrowheads="1"/>
          </p:cNvSpPr>
          <p:nvPr/>
        </p:nvSpPr>
        <p:spPr bwMode="auto">
          <a:xfrm>
            <a:off x="6126252" y="5048738"/>
            <a:ext cx="2286000" cy="307777"/>
          </a:xfrm>
          <a:prstGeom prst="rect">
            <a:avLst/>
          </a:prstGeom>
          <a:solidFill>
            <a:schemeClr val="bg1"/>
          </a:solidFill>
          <a:ln w="12700">
            <a:noFill/>
            <a:miter lim="800000"/>
            <a:headEnd/>
            <a:tailEnd/>
          </a:ln>
        </p:spPr>
        <p:txBody>
          <a:bodyPr wrap="square">
            <a:spAutoFit/>
          </a:bodyPr>
          <a:lstStyle>
            <a:defPPr>
              <a:defRPr lang="en-US"/>
            </a:defPPr>
            <a:lvl1pPr>
              <a:defRPr sz="1400">
                <a:solidFill>
                  <a:srgbClr val="FF0000"/>
                </a:solidFill>
                <a:latin typeface="Book Antiqua" panose="02040602050305030304" pitchFamily="18" charset="0"/>
              </a:defRPr>
            </a:lvl1pPr>
          </a:lstStyle>
          <a:p>
            <a:r>
              <a:rPr lang="en-US" dirty="0">
                <a:solidFill>
                  <a:srgbClr val="AA0000"/>
                </a:solidFill>
              </a:rPr>
              <a:t>P-value ↓ less than 0.05</a:t>
            </a:r>
          </a:p>
        </p:txBody>
      </p:sp>
      <p:sp>
        <p:nvSpPr>
          <p:cNvPr id="11" name="Text Box 7"/>
          <p:cNvSpPr txBox="1">
            <a:spLocks noChangeArrowheads="1"/>
          </p:cNvSpPr>
          <p:nvPr/>
        </p:nvSpPr>
        <p:spPr bwMode="auto">
          <a:xfrm>
            <a:off x="1905000" y="5340594"/>
            <a:ext cx="2865348" cy="1077218"/>
          </a:xfrm>
          <a:prstGeom prst="rect">
            <a:avLst/>
          </a:prstGeom>
          <a:solidFill>
            <a:schemeClr val="bg1"/>
          </a:solidFill>
          <a:ln w="12700">
            <a:noFill/>
            <a:miter lim="800000"/>
            <a:headEnd/>
            <a:tailEnd/>
          </a:ln>
        </p:spPr>
        <p:txBody>
          <a:bodyPr wrap="square">
            <a:spAutoFit/>
          </a:bodyPr>
          <a:lstStyle>
            <a:defPPr>
              <a:defRPr lang="en-US"/>
            </a:defPPr>
            <a:lvl1pPr>
              <a:defRPr sz="1400">
                <a:solidFill>
                  <a:srgbClr val="FF0000"/>
                </a:solidFill>
                <a:latin typeface="Book Antiqua" panose="02040602050305030304" pitchFamily="18" charset="0"/>
              </a:defRPr>
            </a:lvl1pPr>
          </a:lstStyle>
          <a:p>
            <a:r>
              <a:rPr lang="en-US" sz="1600" dirty="0">
                <a:solidFill>
                  <a:srgbClr val="AA0000"/>
                </a:solidFill>
              </a:rPr>
              <a:t>Regression Equation</a:t>
            </a:r>
          </a:p>
          <a:p>
            <a:r>
              <a:rPr lang="en-US" sz="1600" dirty="0">
                <a:solidFill>
                  <a:srgbClr val="AA0000"/>
                </a:solidFill>
              </a:rPr>
              <a:t>Ft = 94.13 +30.71t</a:t>
            </a:r>
          </a:p>
          <a:p>
            <a:r>
              <a:rPr lang="en-US" sz="1600" dirty="0">
                <a:solidFill>
                  <a:srgbClr val="AA0000"/>
                </a:solidFill>
              </a:rPr>
              <a:t>Forecast for the next period?</a:t>
            </a:r>
          </a:p>
          <a:p>
            <a:r>
              <a:rPr lang="en-US" sz="1600" dirty="0">
                <a:solidFill>
                  <a:srgbClr val="AA0000"/>
                </a:solidFill>
              </a:rPr>
              <a:t>Next period?</a:t>
            </a:r>
          </a:p>
        </p:txBody>
      </p:sp>
      <p:sp>
        <p:nvSpPr>
          <p:cNvPr id="12" name="Text Box 7"/>
          <p:cNvSpPr txBox="1">
            <a:spLocks noChangeArrowheads="1"/>
          </p:cNvSpPr>
          <p:nvPr/>
        </p:nvSpPr>
        <p:spPr bwMode="auto">
          <a:xfrm>
            <a:off x="4667722" y="5442198"/>
            <a:ext cx="2856555" cy="1077218"/>
          </a:xfrm>
          <a:prstGeom prst="rect">
            <a:avLst/>
          </a:prstGeom>
          <a:solidFill>
            <a:schemeClr val="bg1"/>
          </a:solidFill>
          <a:ln w="12700">
            <a:noFill/>
            <a:miter lim="800000"/>
            <a:headEnd/>
            <a:tailEnd/>
          </a:ln>
        </p:spPr>
        <p:txBody>
          <a:bodyPr wrap="square">
            <a:spAutoFit/>
          </a:bodyPr>
          <a:lstStyle>
            <a:defPPr>
              <a:defRPr lang="en-US"/>
            </a:defPPr>
            <a:lvl1pPr>
              <a:defRPr sz="1400">
                <a:solidFill>
                  <a:srgbClr val="FF0000"/>
                </a:solidFill>
                <a:latin typeface="Book Antiqua" panose="02040602050305030304" pitchFamily="18" charset="0"/>
              </a:defRPr>
            </a:lvl1pPr>
          </a:lstStyle>
          <a:p>
            <a:r>
              <a:rPr lang="en-US" sz="1600" dirty="0">
                <a:solidFill>
                  <a:srgbClr val="AA0000"/>
                </a:solidFill>
              </a:rPr>
              <a:t>If the first period was 1</a:t>
            </a:r>
          </a:p>
          <a:p>
            <a:r>
              <a:rPr lang="en-US" sz="1600" dirty="0">
                <a:solidFill>
                  <a:srgbClr val="AA0000"/>
                </a:solidFill>
              </a:rPr>
              <a:t>F11 = 94.13 +30.71(11) = 431.7</a:t>
            </a:r>
          </a:p>
          <a:p>
            <a:r>
              <a:rPr lang="en-US" sz="1600" dirty="0">
                <a:solidFill>
                  <a:srgbClr val="AA0000"/>
                </a:solidFill>
              </a:rPr>
              <a:t>Mean Forecast = 431.7</a:t>
            </a:r>
          </a:p>
          <a:p>
            <a:r>
              <a:rPr lang="en-US" sz="1600" dirty="0">
                <a:solidFill>
                  <a:srgbClr val="AA0000"/>
                </a:solidFill>
              </a:rPr>
              <a:t>StdDev. Forecast = 22.21</a:t>
            </a:r>
          </a:p>
        </p:txBody>
      </p:sp>
    </p:spTree>
    <p:extLst>
      <p:ext uri="{BB962C8B-B14F-4D97-AF65-F5344CB8AC3E}">
        <p14:creationId xmlns:p14="http://schemas.microsoft.com/office/powerpoint/2010/main" val="4227959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74BA52-55BD-478C-996B-1289113D531C}"/>
              </a:ext>
            </a:extLst>
          </p:cNvPr>
          <p:cNvSpPr>
            <a:spLocks noGrp="1"/>
          </p:cNvSpPr>
          <p:nvPr>
            <p:ph type="title"/>
          </p:nvPr>
        </p:nvSpPr>
        <p:spPr/>
        <p:txBody>
          <a:bodyPr/>
          <a:lstStyle/>
          <a:p>
            <a:r>
              <a:rPr lang="en-US" dirty="0"/>
              <a:t>Bubble Chart</a:t>
            </a:r>
          </a:p>
        </p:txBody>
      </p:sp>
      <p:graphicFrame>
        <p:nvGraphicFramePr>
          <p:cNvPr id="6" name="Object 5">
            <a:extLst>
              <a:ext uri="{FF2B5EF4-FFF2-40B4-BE49-F238E27FC236}">
                <a16:creationId xmlns:a16="http://schemas.microsoft.com/office/drawing/2014/main" id="{45018A1C-21FF-43E0-8E6B-7D8F9EF5DDD4}"/>
              </a:ext>
            </a:extLst>
          </p:cNvPr>
          <p:cNvGraphicFramePr>
            <a:graphicFrameLocks noChangeAspect="1"/>
          </p:cNvGraphicFramePr>
          <p:nvPr>
            <p:extLst>
              <p:ext uri="{D42A27DB-BD31-4B8C-83A1-F6EECF244321}">
                <p14:modId xmlns:p14="http://schemas.microsoft.com/office/powerpoint/2010/main" val="3997319973"/>
              </p:ext>
            </p:extLst>
          </p:nvPr>
        </p:nvGraphicFramePr>
        <p:xfrm>
          <a:off x="1447800" y="838200"/>
          <a:ext cx="9296400" cy="5575966"/>
        </p:xfrm>
        <a:graphic>
          <a:graphicData uri="http://schemas.openxmlformats.org/presentationml/2006/ole">
            <mc:AlternateContent xmlns:mc="http://schemas.openxmlformats.org/markup-compatibility/2006">
              <mc:Choice xmlns:v="urn:schemas-microsoft-com:vml" Requires="v">
                <p:oleObj spid="_x0000_s73731" name="Worksheet" r:id="rId3" imgW="9448623" imgH="5667395" progId="Excel.Sheet.12">
                  <p:embed/>
                </p:oleObj>
              </mc:Choice>
              <mc:Fallback>
                <p:oleObj name="Worksheet" r:id="rId3" imgW="9448623" imgH="5667395" progId="Excel.Sheet.12">
                  <p:embed/>
                  <p:pic>
                    <p:nvPicPr>
                      <p:cNvPr id="0" name=""/>
                      <p:cNvPicPr/>
                      <p:nvPr/>
                    </p:nvPicPr>
                    <p:blipFill>
                      <a:blip r:embed="rId4"/>
                      <a:stretch>
                        <a:fillRect/>
                      </a:stretch>
                    </p:blipFill>
                    <p:spPr>
                      <a:xfrm>
                        <a:off x="1447800" y="838200"/>
                        <a:ext cx="9296400" cy="5575966"/>
                      </a:xfrm>
                      <a:prstGeom prst="rect">
                        <a:avLst/>
                      </a:prstGeom>
                    </p:spPr>
                  </p:pic>
                </p:oleObj>
              </mc:Fallback>
            </mc:AlternateContent>
          </a:graphicData>
        </a:graphic>
      </p:graphicFrame>
    </p:spTree>
    <p:extLst>
      <p:ext uri="{BB962C8B-B14F-4D97-AF65-F5344CB8AC3E}">
        <p14:creationId xmlns:p14="http://schemas.microsoft.com/office/powerpoint/2010/main" val="36281273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a:t>Recorded Lecture</a:t>
            </a:r>
            <a:endParaRPr lang="en-US" sz="3500" dirty="0"/>
          </a:p>
        </p:txBody>
      </p:sp>
      <p:pic>
        <p:nvPicPr>
          <p:cNvPr id="4" name="Picture 3"/>
          <p:cNvPicPr>
            <a:picLocks noChangeAspect="1"/>
          </p:cNvPicPr>
          <p:nvPr/>
        </p:nvPicPr>
        <p:blipFill>
          <a:blip r:embed="rId3"/>
          <a:stretch>
            <a:fillRect/>
          </a:stretch>
        </p:blipFill>
        <p:spPr>
          <a:xfrm>
            <a:off x="11049000" y="-10160"/>
            <a:ext cx="1143000" cy="714375"/>
          </a:xfrm>
          <a:prstGeom prst="rect">
            <a:avLst/>
          </a:prstGeom>
        </p:spPr>
      </p:pic>
      <p:pic>
        <p:nvPicPr>
          <p:cNvPr id="9" name="Online Media 8" title="Regression Basics - Using Data Analysis Tool Pack">
            <a:hlinkClick r:id="" action="ppaction://media"/>
            <a:extLst>
              <a:ext uri="{FF2B5EF4-FFF2-40B4-BE49-F238E27FC236}">
                <a16:creationId xmlns:a16="http://schemas.microsoft.com/office/drawing/2014/main" id="{899DFB87-87A4-4690-B9E7-D2587C610D9C}"/>
              </a:ext>
            </a:extLst>
          </p:cNvPr>
          <p:cNvPicPr>
            <a:picLocks noRot="1" noChangeAspect="1"/>
          </p:cNvPicPr>
          <p:nvPr>
            <a:videoFile r:link="rId1"/>
          </p:nvPr>
        </p:nvPicPr>
        <p:blipFill>
          <a:blip r:embed="rId4"/>
          <a:stretch>
            <a:fillRect/>
          </a:stretch>
        </p:blipFill>
        <p:spPr>
          <a:xfrm>
            <a:off x="1066800" y="838200"/>
            <a:ext cx="10024533" cy="5638800"/>
          </a:xfrm>
          <a:prstGeom prst="rect">
            <a:avLst/>
          </a:prstGeom>
        </p:spPr>
      </p:pic>
      <p:sp>
        <p:nvSpPr>
          <p:cNvPr id="3" name="Rectangle 2">
            <a:extLst>
              <a:ext uri="{FF2B5EF4-FFF2-40B4-BE49-F238E27FC236}">
                <a16:creationId xmlns:a16="http://schemas.microsoft.com/office/drawing/2014/main" id="{8B78171B-763E-4552-94AA-BF9350A3C724}"/>
              </a:ext>
            </a:extLst>
          </p:cNvPr>
          <p:cNvSpPr/>
          <p:nvPr/>
        </p:nvSpPr>
        <p:spPr>
          <a:xfrm>
            <a:off x="3886200" y="196334"/>
            <a:ext cx="6407331" cy="400110"/>
          </a:xfrm>
          <a:prstGeom prst="rect">
            <a:avLst/>
          </a:prstGeom>
        </p:spPr>
        <p:txBody>
          <a:bodyPr wrap="none">
            <a:spAutoFit/>
          </a:bodyPr>
          <a:lstStyle/>
          <a:p>
            <a:r>
              <a:rPr lang="en-US" sz="2000" u="sng" dirty="0">
                <a:solidFill>
                  <a:srgbClr val="0066CC"/>
                </a:solidFill>
                <a:highlight>
                  <a:srgbClr val="AA0000"/>
                </a:highlight>
                <a:latin typeface="inherit"/>
                <a:hlinkClick r:id="rId5"/>
              </a:rPr>
              <a:t>https://www.youtube.com/watch?v=DQznGbwQVCg&amp;t=13s</a:t>
            </a:r>
            <a:endParaRPr lang="en-US" sz="2000" dirty="0">
              <a:highlight>
                <a:srgbClr val="AA0000"/>
              </a:highlight>
            </a:endParaRPr>
          </a:p>
        </p:txBody>
      </p:sp>
    </p:spTree>
    <p:extLst>
      <p:ext uri="{BB962C8B-B14F-4D97-AF65-F5344CB8AC3E}">
        <p14:creationId xmlns:p14="http://schemas.microsoft.com/office/powerpoint/2010/main" val="78896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2000"/>
          </a:xfrm>
        </p:spPr>
        <p:txBody>
          <a:bodyPr/>
          <a:lstStyle/>
          <a:p>
            <a:r>
              <a:rPr lang="en-US" dirty="0"/>
              <a:t>Regression Analysis</a:t>
            </a:r>
          </a:p>
        </p:txBody>
      </p:sp>
      <p:sp>
        <p:nvSpPr>
          <p:cNvPr id="4" name="Text Box 8"/>
          <p:cNvSpPr txBox="1">
            <a:spLocks noGrp="1" noChangeArrowheads="1"/>
          </p:cNvSpPr>
          <p:nvPr>
            <p:ph idx="1"/>
          </p:nvPr>
        </p:nvSpPr>
        <p:spPr bwMode="auto">
          <a:xfrm>
            <a:off x="76200" y="797943"/>
            <a:ext cx="12115800" cy="5115246"/>
          </a:xfrm>
          <a:prstGeom prst="rect">
            <a:avLst/>
          </a:prstGeom>
          <a:noFill/>
          <a:ln w="12700">
            <a:noFill/>
            <a:miter lim="800000"/>
            <a:headEnd/>
            <a:tailEnd/>
          </a:ln>
          <a:effectLst/>
        </p:spPr>
        <p:txBody>
          <a:bodyPr wrap="square">
            <a:spAutoFit/>
          </a:bodyPr>
          <a:lstStyle/>
          <a:p>
            <a:pPr>
              <a:spcBef>
                <a:spcPts val="0"/>
              </a:spcBef>
            </a:pPr>
            <a:r>
              <a:rPr lang="en-US" dirty="0"/>
              <a:t>Regression Analysis is used both for Prediction (forecasting) and  Association to explore the relationship between a dependent variable and one or more independent variables. The independent variable(s) are also referred to as predictors.  </a:t>
            </a:r>
          </a:p>
          <a:p>
            <a:pPr>
              <a:spcBef>
                <a:spcPts val="0"/>
              </a:spcBef>
            </a:pPr>
            <a:r>
              <a:rPr lang="en-US" dirty="0">
                <a:sym typeface="Symbol" pitchFamily="18" charset="2"/>
              </a:rPr>
              <a:t>We may use regression to investigate the relationship between demand or sales (y) and time, the relationship between sales (y) and price, the relationship between total costs (y) and quantity produced (x), study hours as x where the course grade is y, etc. </a:t>
            </a:r>
          </a:p>
          <a:p>
            <a:r>
              <a:rPr lang="en-US" dirty="0">
                <a:sym typeface="Symbol" pitchFamily="18" charset="2"/>
              </a:rPr>
              <a:t>Multi-variable regression is when we analyze the relationship between one dependent variable y and several independent variables</a:t>
            </a:r>
            <a:r>
              <a:rPr lang="en-US" dirty="0"/>
              <a:t> x1, x2, x3, …</a:t>
            </a:r>
            <a:r>
              <a:rPr lang="en-US" dirty="0">
                <a:sym typeface="Symbol" pitchFamily="18" charset="2"/>
              </a:rPr>
              <a:t> </a:t>
            </a:r>
          </a:p>
          <a:p>
            <a:r>
              <a:rPr lang="en-US" dirty="0"/>
              <a:t>An linear relationship is when the amount of increase in y for each unit increase in x is constant. For example for each 1 unit crease in x there is 0.2 units increase in y. </a:t>
            </a:r>
          </a:p>
          <a:p>
            <a:r>
              <a:rPr lang="en-US" dirty="0"/>
              <a:t>An exponential  relationship (an example of non-linear relationship) is when the percentage of increase in y for each unit increase in x is constant. For example for each 1 unit increase in x there is 2% increase in y. </a:t>
            </a:r>
          </a:p>
        </p:txBody>
      </p:sp>
    </p:spTree>
    <p:extLst>
      <p:ext uri="{BB962C8B-B14F-4D97-AF65-F5344CB8AC3E}">
        <p14:creationId xmlns:p14="http://schemas.microsoft.com/office/powerpoint/2010/main" val="138034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485292"/>
            <a:ext cx="12192000" cy="4038600"/>
          </a:xfrm>
        </p:spPr>
        <p:txBody>
          <a:bodyPr/>
          <a:lstStyle/>
          <a:p>
            <a:r>
              <a:rPr lang="en-US" dirty="0"/>
              <a:t>If we study the relationship between two variables, the first step is to prepare a scatter graph. Scatter charts are used to detect linear or nonlinear relationships between the independent variable x and dependent variable y. </a:t>
            </a:r>
          </a:p>
          <a:p>
            <a:r>
              <a:rPr lang="en-US" dirty="0"/>
              <a:t>For  a dependent variable y and two independent variables x1 and x2, we may prepare a Bubble Chart. We cannot virtually show the relationship between y and more than two independent variables, x1, x2, x3, … since the space is 3 dimensional.</a:t>
            </a:r>
          </a:p>
          <a:p>
            <a:r>
              <a:rPr lang="en-US" dirty="0"/>
              <a:t>We can always prepare scatter graph two show the relationship between y and one of x1, x2, x3, …</a:t>
            </a:r>
          </a:p>
          <a:p>
            <a:r>
              <a:rPr lang="en-US" dirty="0"/>
              <a:t>In linear regression we only have a constant plus constants multiplied by a variable. We do not have squared, power, etc. Simple Linear Regression. y=b0+b1x.</a:t>
            </a:r>
          </a:p>
        </p:txBody>
      </p:sp>
      <p:sp>
        <p:nvSpPr>
          <p:cNvPr id="3" name="Title 2"/>
          <p:cNvSpPr>
            <a:spLocks noGrp="1"/>
          </p:cNvSpPr>
          <p:nvPr>
            <p:ph type="title"/>
          </p:nvPr>
        </p:nvSpPr>
        <p:spPr/>
        <p:txBody>
          <a:bodyPr/>
          <a:lstStyle/>
          <a:p>
            <a:r>
              <a:rPr lang="en-US" dirty="0"/>
              <a:t>Linear, non-Linear, Multi-Variable</a:t>
            </a:r>
          </a:p>
        </p:txBody>
      </p:sp>
      <p:graphicFrame>
        <p:nvGraphicFramePr>
          <p:cNvPr id="5" name="Object 4"/>
          <p:cNvGraphicFramePr>
            <a:graphicFrameLocks noChangeAspect="1"/>
          </p:cNvGraphicFramePr>
          <p:nvPr>
            <p:extLst>
              <p:ext uri="{D42A27DB-BD31-4B8C-83A1-F6EECF244321}">
                <p14:modId xmlns:p14="http://schemas.microsoft.com/office/powerpoint/2010/main" val="1541668715"/>
              </p:ext>
            </p:extLst>
          </p:nvPr>
        </p:nvGraphicFramePr>
        <p:xfrm>
          <a:off x="381000" y="861646"/>
          <a:ext cx="5334000" cy="1524000"/>
        </p:xfrm>
        <a:graphic>
          <a:graphicData uri="http://schemas.openxmlformats.org/presentationml/2006/ole">
            <mc:AlternateContent xmlns:mc="http://schemas.openxmlformats.org/markup-compatibility/2006">
              <mc:Choice xmlns:v="urn:schemas-microsoft-com:vml" Requires="v">
                <p:oleObj spid="_x0000_s70717" name="Worksheet" r:id="rId3" imgW="3000308" imgH="857250" progId="Excel.Sheet.12">
                  <p:embed/>
                </p:oleObj>
              </mc:Choice>
              <mc:Fallback>
                <p:oleObj name="Worksheet" r:id="rId3" imgW="3000308" imgH="857250" progId="Excel.Sheet.12">
                  <p:embed/>
                  <p:pic>
                    <p:nvPicPr>
                      <p:cNvPr id="0" name=""/>
                      <p:cNvPicPr/>
                      <p:nvPr/>
                    </p:nvPicPr>
                    <p:blipFill>
                      <a:blip r:embed="rId4"/>
                      <a:stretch>
                        <a:fillRect/>
                      </a:stretch>
                    </p:blipFill>
                    <p:spPr>
                      <a:xfrm>
                        <a:off x="381000" y="861646"/>
                        <a:ext cx="5334000" cy="1524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64580876"/>
              </p:ext>
            </p:extLst>
          </p:nvPr>
        </p:nvGraphicFramePr>
        <p:xfrm>
          <a:off x="6096000" y="861646"/>
          <a:ext cx="5334000" cy="1524000"/>
        </p:xfrm>
        <a:graphic>
          <a:graphicData uri="http://schemas.openxmlformats.org/presentationml/2006/ole">
            <mc:AlternateContent xmlns:mc="http://schemas.openxmlformats.org/markup-compatibility/2006">
              <mc:Choice xmlns:v="urn:schemas-microsoft-com:vml" Requires="v">
                <p:oleObj spid="_x0000_s70718" name="Worksheet" r:id="rId5" imgW="3000508" imgH="857427" progId="Excel.Sheet.12">
                  <p:embed/>
                </p:oleObj>
              </mc:Choice>
              <mc:Fallback>
                <p:oleObj name="Worksheet" r:id="rId5" imgW="3000508" imgH="857427" progId="Excel.Sheet.12">
                  <p:embed/>
                  <p:pic>
                    <p:nvPicPr>
                      <p:cNvPr id="0" name=""/>
                      <p:cNvPicPr/>
                      <p:nvPr/>
                    </p:nvPicPr>
                    <p:blipFill>
                      <a:blip r:embed="rId6"/>
                      <a:stretch>
                        <a:fillRect/>
                      </a:stretch>
                    </p:blipFill>
                    <p:spPr>
                      <a:xfrm>
                        <a:off x="6096000" y="861646"/>
                        <a:ext cx="5334000" cy="1524000"/>
                      </a:xfrm>
                      <a:prstGeom prst="rect">
                        <a:avLst/>
                      </a:prstGeom>
                    </p:spPr>
                  </p:pic>
                </p:oleObj>
              </mc:Fallback>
            </mc:AlternateContent>
          </a:graphicData>
        </a:graphic>
      </p:graphicFrame>
    </p:spTree>
    <p:extLst>
      <p:ext uri="{BB962C8B-B14F-4D97-AF65-F5344CB8AC3E}">
        <p14:creationId xmlns:p14="http://schemas.microsoft.com/office/powerpoint/2010/main" val="26857713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subTnLst>
                                    <p:animClr clrSpc="rgb" dir="cw">
                                      <p:cBhvr override="childStyle">
                                        <p:cTn dur="1" fill="hold" display="0" masterRel="nextClick" afterEffect="1"/>
                                        <p:tgtEl>
                                          <p:spTgt spid="2">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subTnLst>
                                    <p:animClr clrSpc="rgb" dir="cw">
                                      <p:cBhvr override="childStyle">
                                        <p:cTn dur="1" fill="hold" display="0" masterRel="nextClick" afterEffect="1"/>
                                        <p:tgtEl>
                                          <p:spTgt spid="2">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subTnLst>
                                    <p:animClr clrSpc="rgb" dir="cw">
                                      <p:cBhvr override="childStyle">
                                        <p:cTn dur="1" fill="hold" display="0" masterRel="nextClick" afterEffect="1"/>
                                        <p:tgtEl>
                                          <p:spTgt spid="2">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subTnLst>
                                    <p:animClr clrSpc="rgb" dir="cw">
                                      <p:cBhvr override="childStyle">
                                        <p:cTn dur="1" fill="hold" display="0" masterRel="nextClick" afterEffect="1"/>
                                        <p:tgtEl>
                                          <p:spTgt spid="2">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Scatter Graphs and Trend Lines</a:t>
            </a:r>
          </a:p>
        </p:txBody>
      </p:sp>
      <p:pic>
        <p:nvPicPr>
          <p:cNvPr id="5" name="Picture 4"/>
          <p:cNvPicPr>
            <a:picLocks noChangeAspect="1"/>
          </p:cNvPicPr>
          <p:nvPr/>
        </p:nvPicPr>
        <p:blipFill>
          <a:blip r:embed="rId2"/>
          <a:stretch>
            <a:fillRect/>
          </a:stretch>
        </p:blipFill>
        <p:spPr>
          <a:xfrm>
            <a:off x="76200" y="838201"/>
            <a:ext cx="10058400" cy="5657850"/>
          </a:xfrm>
          <a:prstGeom prst="rect">
            <a:avLst/>
          </a:prstGeom>
        </p:spPr>
      </p:pic>
      <p:pic>
        <p:nvPicPr>
          <p:cNvPr id="6" name="Picture 5"/>
          <p:cNvPicPr>
            <a:picLocks noChangeAspect="1"/>
          </p:cNvPicPr>
          <p:nvPr/>
        </p:nvPicPr>
        <p:blipFill>
          <a:blip r:embed="rId3"/>
          <a:stretch>
            <a:fillRect/>
          </a:stretch>
        </p:blipFill>
        <p:spPr>
          <a:xfrm>
            <a:off x="1447800" y="2133600"/>
            <a:ext cx="2438399" cy="1442821"/>
          </a:xfrm>
          <a:prstGeom prst="rect">
            <a:avLst/>
          </a:prstGeom>
        </p:spPr>
      </p:pic>
      <p:pic>
        <p:nvPicPr>
          <p:cNvPr id="7" name="Picture 6"/>
          <p:cNvPicPr>
            <a:picLocks noChangeAspect="1"/>
          </p:cNvPicPr>
          <p:nvPr/>
        </p:nvPicPr>
        <p:blipFill>
          <a:blip r:embed="rId4"/>
          <a:stretch>
            <a:fillRect/>
          </a:stretch>
        </p:blipFill>
        <p:spPr>
          <a:xfrm>
            <a:off x="2286000" y="3652622"/>
            <a:ext cx="2819400" cy="1624062"/>
          </a:xfrm>
          <a:prstGeom prst="rect">
            <a:avLst/>
          </a:prstGeom>
        </p:spPr>
      </p:pic>
      <p:pic>
        <p:nvPicPr>
          <p:cNvPr id="8" name="Picture 7"/>
          <p:cNvPicPr>
            <a:picLocks noChangeAspect="1"/>
          </p:cNvPicPr>
          <p:nvPr/>
        </p:nvPicPr>
        <p:blipFill>
          <a:blip r:embed="rId5"/>
          <a:stretch>
            <a:fillRect/>
          </a:stretch>
        </p:blipFill>
        <p:spPr>
          <a:xfrm>
            <a:off x="8077200" y="2209800"/>
            <a:ext cx="3859942" cy="377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Straight Arrow Connector 8"/>
          <p:cNvCxnSpPr/>
          <p:nvPr/>
        </p:nvCxnSpPr>
        <p:spPr bwMode="auto">
          <a:xfrm>
            <a:off x="609600" y="1600200"/>
            <a:ext cx="0" cy="4572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0" name="Straight Arrow Connector 9"/>
          <p:cNvCxnSpPr/>
          <p:nvPr/>
        </p:nvCxnSpPr>
        <p:spPr bwMode="auto">
          <a:xfrm flipV="1">
            <a:off x="888024" y="1143000"/>
            <a:ext cx="0" cy="4572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4" name="Straight Arrow Connector 13"/>
          <p:cNvCxnSpPr/>
          <p:nvPr/>
        </p:nvCxnSpPr>
        <p:spPr bwMode="auto">
          <a:xfrm>
            <a:off x="3657599" y="2113085"/>
            <a:ext cx="4572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17" name="Straight Arrow Connector 16"/>
          <p:cNvCxnSpPr/>
          <p:nvPr/>
        </p:nvCxnSpPr>
        <p:spPr bwMode="auto">
          <a:xfrm>
            <a:off x="1295400" y="2855010"/>
            <a:ext cx="457200" cy="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1267989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dissolv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Adding Equation and R-Squared</a:t>
            </a:r>
          </a:p>
        </p:txBody>
      </p:sp>
      <p:pic>
        <p:nvPicPr>
          <p:cNvPr id="8" name="Picture 7"/>
          <p:cNvPicPr>
            <a:picLocks noChangeAspect="1"/>
          </p:cNvPicPr>
          <p:nvPr/>
        </p:nvPicPr>
        <p:blipFill>
          <a:blip r:embed="rId2"/>
          <a:stretch>
            <a:fillRect/>
          </a:stretch>
        </p:blipFill>
        <p:spPr>
          <a:xfrm>
            <a:off x="76200" y="831008"/>
            <a:ext cx="9901852" cy="5569792"/>
          </a:xfrm>
          <a:prstGeom prst="rect">
            <a:avLst/>
          </a:prstGeom>
        </p:spPr>
      </p:pic>
      <p:sp>
        <p:nvSpPr>
          <p:cNvPr id="10" name="Rectangle 9"/>
          <p:cNvSpPr/>
          <p:nvPr/>
        </p:nvSpPr>
        <p:spPr>
          <a:xfrm>
            <a:off x="4648200" y="3276600"/>
            <a:ext cx="1483098" cy="230832"/>
          </a:xfrm>
          <a:prstGeom prst="rect">
            <a:avLst/>
          </a:prstGeom>
        </p:spPr>
        <p:txBody>
          <a:bodyPr wrap="none">
            <a:spAutoFit/>
          </a:bodyPr>
          <a:lstStyle/>
          <a:p>
            <a:pPr algn="ctr">
              <a:defRPr sz="900" b="0" i="0" u="none" strike="noStrike" kern="1200" baseline="0">
                <a:solidFill>
                  <a:sysClr val="windowText" lastClr="000000"/>
                </a:solidFill>
                <a:latin typeface="+mn-lt"/>
                <a:ea typeface="+mn-ea"/>
                <a:cs typeface="+mn-cs"/>
              </a:defRPr>
            </a:pPr>
            <a:r>
              <a:rPr lang="en-US" dirty="0">
                <a:solidFill>
                  <a:sysClr val="windowText" lastClr="000000"/>
                </a:solidFill>
              </a:rPr>
              <a:t>y = 396.76x - 783383</a:t>
            </a:r>
          </a:p>
        </p:txBody>
      </p:sp>
      <p:sp>
        <p:nvSpPr>
          <p:cNvPr id="11" name="Rectangle 10"/>
          <p:cNvSpPr/>
          <p:nvPr/>
        </p:nvSpPr>
        <p:spPr>
          <a:xfrm>
            <a:off x="5486400" y="3810000"/>
            <a:ext cx="912429" cy="230832"/>
          </a:xfrm>
          <a:prstGeom prst="rect">
            <a:avLst/>
          </a:prstGeom>
        </p:spPr>
        <p:txBody>
          <a:bodyPr wrap="none">
            <a:spAutoFit/>
          </a:bodyPr>
          <a:lstStyle/>
          <a:p>
            <a:pPr algn="ctr">
              <a:defRPr sz="900" b="0" i="0" u="none" strike="noStrike" kern="1200" baseline="0">
                <a:solidFill>
                  <a:sysClr val="windowText" lastClr="000000"/>
                </a:solidFill>
                <a:latin typeface="+mn-lt"/>
                <a:ea typeface="+mn-ea"/>
                <a:cs typeface="+mn-cs"/>
              </a:defRPr>
            </a:pPr>
            <a:r>
              <a:rPr lang="en-US" dirty="0">
                <a:solidFill>
                  <a:sysClr val="windowText" lastClr="000000"/>
                </a:solidFill>
              </a:rPr>
              <a:t>R² = 0.7735</a:t>
            </a:r>
          </a:p>
        </p:txBody>
      </p:sp>
      <p:cxnSp>
        <p:nvCxnSpPr>
          <p:cNvPr id="6" name="Straight Arrow Connector 5"/>
          <p:cNvCxnSpPr/>
          <p:nvPr/>
        </p:nvCxnSpPr>
        <p:spPr bwMode="auto">
          <a:xfrm>
            <a:off x="7256583" y="4495800"/>
            <a:ext cx="378069" cy="167055"/>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cxnSp>
        <p:nvCxnSpPr>
          <p:cNvPr id="7" name="Straight Arrow Connector 6"/>
          <p:cNvCxnSpPr/>
          <p:nvPr/>
        </p:nvCxnSpPr>
        <p:spPr bwMode="auto">
          <a:xfrm flipV="1">
            <a:off x="7256583" y="4844560"/>
            <a:ext cx="378069" cy="381000"/>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1340351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Least Squared Method- Measure of Forecast Accuracy</a:t>
            </a:r>
          </a:p>
        </p:txBody>
      </p:sp>
      <p:sp>
        <p:nvSpPr>
          <p:cNvPr id="6" name="AutoShape 3"/>
          <p:cNvSpPr>
            <a:spLocks noChangeAspect="1" noChangeArrowheads="1" noTextEdit="1"/>
          </p:cNvSpPr>
          <p:nvPr/>
        </p:nvSpPr>
        <p:spPr bwMode="auto">
          <a:xfrm>
            <a:off x="757237" y="1214437"/>
            <a:ext cx="897255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1693862" y="1474787"/>
            <a:ext cx="7754938" cy="3319463"/>
          </a:xfrm>
          <a:custGeom>
            <a:avLst/>
            <a:gdLst>
              <a:gd name="T0" fmla="*/ 0 w 4885"/>
              <a:gd name="T1" fmla="*/ 2091 h 2091"/>
              <a:gd name="T2" fmla="*/ 4885 w 4885"/>
              <a:gd name="T3" fmla="*/ 2091 h 2091"/>
              <a:gd name="T4" fmla="*/ 0 w 4885"/>
              <a:gd name="T5" fmla="*/ 1672 h 2091"/>
              <a:gd name="T6" fmla="*/ 4885 w 4885"/>
              <a:gd name="T7" fmla="*/ 1672 h 2091"/>
              <a:gd name="T8" fmla="*/ 0 w 4885"/>
              <a:gd name="T9" fmla="*/ 1252 h 2091"/>
              <a:gd name="T10" fmla="*/ 4885 w 4885"/>
              <a:gd name="T11" fmla="*/ 1252 h 2091"/>
              <a:gd name="T12" fmla="*/ 0 w 4885"/>
              <a:gd name="T13" fmla="*/ 839 h 2091"/>
              <a:gd name="T14" fmla="*/ 4885 w 4885"/>
              <a:gd name="T15" fmla="*/ 839 h 2091"/>
              <a:gd name="T16" fmla="*/ 0 w 4885"/>
              <a:gd name="T17" fmla="*/ 419 h 2091"/>
              <a:gd name="T18" fmla="*/ 4885 w 4885"/>
              <a:gd name="T19" fmla="*/ 419 h 2091"/>
              <a:gd name="T20" fmla="*/ 0 w 4885"/>
              <a:gd name="T21" fmla="*/ 0 h 2091"/>
              <a:gd name="T22" fmla="*/ 4885 w 4885"/>
              <a:gd name="T23" fmla="*/ 0 h 2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85" h="2091">
                <a:moveTo>
                  <a:pt x="0" y="2091"/>
                </a:moveTo>
                <a:lnTo>
                  <a:pt x="4885" y="2091"/>
                </a:lnTo>
                <a:moveTo>
                  <a:pt x="0" y="1672"/>
                </a:moveTo>
                <a:lnTo>
                  <a:pt x="4885" y="1672"/>
                </a:lnTo>
                <a:moveTo>
                  <a:pt x="0" y="1252"/>
                </a:moveTo>
                <a:lnTo>
                  <a:pt x="4885" y="1252"/>
                </a:lnTo>
                <a:moveTo>
                  <a:pt x="0" y="839"/>
                </a:moveTo>
                <a:lnTo>
                  <a:pt x="4885" y="839"/>
                </a:lnTo>
                <a:moveTo>
                  <a:pt x="0" y="419"/>
                </a:moveTo>
                <a:lnTo>
                  <a:pt x="4885" y="419"/>
                </a:lnTo>
                <a:moveTo>
                  <a:pt x="0" y="0"/>
                </a:moveTo>
                <a:lnTo>
                  <a:pt x="4885" y="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3119142" y="1474787"/>
            <a:ext cx="5635625" cy="3984625"/>
          </a:xfrm>
          <a:custGeom>
            <a:avLst/>
            <a:gdLst>
              <a:gd name="T0" fmla="*/ 0 w 3550"/>
              <a:gd name="T1" fmla="*/ 0 h 2510"/>
              <a:gd name="T2" fmla="*/ 0 w 3550"/>
              <a:gd name="T3" fmla="*/ 2510 h 2510"/>
              <a:gd name="T4" fmla="*/ 889 w 3550"/>
              <a:gd name="T5" fmla="*/ 0 h 2510"/>
              <a:gd name="T6" fmla="*/ 889 w 3550"/>
              <a:gd name="T7" fmla="*/ 2510 h 2510"/>
              <a:gd name="T8" fmla="*/ 1778 w 3550"/>
              <a:gd name="T9" fmla="*/ 0 h 2510"/>
              <a:gd name="T10" fmla="*/ 1778 w 3550"/>
              <a:gd name="T11" fmla="*/ 2510 h 2510"/>
              <a:gd name="T12" fmla="*/ 2667 w 3550"/>
              <a:gd name="T13" fmla="*/ 0 h 2510"/>
              <a:gd name="T14" fmla="*/ 2667 w 3550"/>
              <a:gd name="T15" fmla="*/ 2510 h 2510"/>
              <a:gd name="T16" fmla="*/ 3550 w 3550"/>
              <a:gd name="T17" fmla="*/ 0 h 2510"/>
              <a:gd name="T18" fmla="*/ 3550 w 3550"/>
              <a:gd name="T19" fmla="*/ 2510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0" h="2510">
                <a:moveTo>
                  <a:pt x="0" y="0"/>
                </a:moveTo>
                <a:lnTo>
                  <a:pt x="0" y="2510"/>
                </a:lnTo>
                <a:moveTo>
                  <a:pt x="889" y="0"/>
                </a:moveTo>
                <a:lnTo>
                  <a:pt x="889" y="2510"/>
                </a:lnTo>
                <a:moveTo>
                  <a:pt x="1778" y="0"/>
                </a:moveTo>
                <a:lnTo>
                  <a:pt x="1778" y="2510"/>
                </a:lnTo>
                <a:moveTo>
                  <a:pt x="2667" y="0"/>
                </a:moveTo>
                <a:lnTo>
                  <a:pt x="2667" y="2510"/>
                </a:lnTo>
                <a:moveTo>
                  <a:pt x="3550" y="0"/>
                </a:moveTo>
                <a:lnTo>
                  <a:pt x="3550" y="2510"/>
                </a:lnTo>
              </a:path>
            </a:pathLst>
          </a:custGeom>
          <a:noFill/>
          <a:ln w="19050"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Line 8"/>
          <p:cNvSpPr>
            <a:spLocks noChangeShapeType="1"/>
          </p:cNvSpPr>
          <p:nvPr/>
        </p:nvSpPr>
        <p:spPr bwMode="auto">
          <a:xfrm flipV="1">
            <a:off x="1693862" y="1474787"/>
            <a:ext cx="0" cy="3984625"/>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Line 9"/>
          <p:cNvSpPr>
            <a:spLocks noChangeShapeType="1"/>
          </p:cNvSpPr>
          <p:nvPr/>
        </p:nvSpPr>
        <p:spPr bwMode="auto">
          <a:xfrm>
            <a:off x="1693862" y="5459412"/>
            <a:ext cx="7754938" cy="0"/>
          </a:xfrm>
          <a:prstGeom prst="line">
            <a:avLst/>
          </a:prstGeom>
          <a:noFill/>
          <a:ln w="19050" cap="flat">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p:cNvSpPr>
          <p:nvPr/>
        </p:nvSpPr>
        <p:spPr bwMode="auto">
          <a:xfrm>
            <a:off x="1698625" y="1952625"/>
            <a:ext cx="7745413" cy="3111500"/>
          </a:xfrm>
          <a:custGeom>
            <a:avLst/>
            <a:gdLst>
              <a:gd name="T0" fmla="*/ 0 w 4879"/>
              <a:gd name="T1" fmla="*/ 1960 h 1960"/>
              <a:gd name="T2" fmla="*/ 441 w 4879"/>
              <a:gd name="T3" fmla="*/ 1781 h 1960"/>
              <a:gd name="T4" fmla="*/ 888 w 4879"/>
              <a:gd name="T5" fmla="*/ 1603 h 1960"/>
              <a:gd name="T6" fmla="*/ 1330 w 4879"/>
              <a:gd name="T7" fmla="*/ 1425 h 1960"/>
              <a:gd name="T8" fmla="*/ 1771 w 4879"/>
              <a:gd name="T9" fmla="*/ 1247 h 1960"/>
              <a:gd name="T10" fmla="*/ 2219 w 4879"/>
              <a:gd name="T11" fmla="*/ 1069 h 1960"/>
              <a:gd name="T12" fmla="*/ 2660 w 4879"/>
              <a:gd name="T13" fmla="*/ 891 h 1960"/>
              <a:gd name="T14" fmla="*/ 3107 w 4879"/>
              <a:gd name="T15" fmla="*/ 713 h 1960"/>
              <a:gd name="T16" fmla="*/ 3549 w 4879"/>
              <a:gd name="T17" fmla="*/ 535 h 1960"/>
              <a:gd name="T18" fmla="*/ 3990 w 4879"/>
              <a:gd name="T19" fmla="*/ 357 h 1960"/>
              <a:gd name="T20" fmla="*/ 4438 w 4879"/>
              <a:gd name="T21" fmla="*/ 178 h 1960"/>
              <a:gd name="T22" fmla="*/ 4879 w 4879"/>
              <a:gd name="T23" fmla="*/ 0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1960">
                <a:moveTo>
                  <a:pt x="0" y="1960"/>
                </a:moveTo>
                <a:lnTo>
                  <a:pt x="441" y="1781"/>
                </a:lnTo>
                <a:lnTo>
                  <a:pt x="888" y="1603"/>
                </a:lnTo>
                <a:lnTo>
                  <a:pt x="1330" y="1425"/>
                </a:lnTo>
                <a:lnTo>
                  <a:pt x="1771" y="1247"/>
                </a:lnTo>
                <a:lnTo>
                  <a:pt x="2219" y="1069"/>
                </a:lnTo>
                <a:lnTo>
                  <a:pt x="2660" y="891"/>
                </a:lnTo>
                <a:lnTo>
                  <a:pt x="3107" y="713"/>
                </a:lnTo>
                <a:lnTo>
                  <a:pt x="3549" y="535"/>
                </a:lnTo>
                <a:lnTo>
                  <a:pt x="3990" y="357"/>
                </a:lnTo>
                <a:lnTo>
                  <a:pt x="4438" y="178"/>
                </a:lnTo>
                <a:lnTo>
                  <a:pt x="4879" y="0"/>
                </a:lnTo>
              </a:path>
            </a:pathLst>
          </a:custGeom>
          <a:noFill/>
          <a:ln w="26988"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Oval 22"/>
          <p:cNvSpPr>
            <a:spLocks noChangeArrowheads="1"/>
          </p:cNvSpPr>
          <p:nvPr/>
        </p:nvSpPr>
        <p:spPr bwMode="auto">
          <a:xfrm>
            <a:off x="1649412" y="502285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Oval 23"/>
          <p:cNvSpPr>
            <a:spLocks noChangeArrowheads="1"/>
          </p:cNvSpPr>
          <p:nvPr/>
        </p:nvSpPr>
        <p:spPr bwMode="auto">
          <a:xfrm>
            <a:off x="1649412" y="5022850"/>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Oval 24"/>
          <p:cNvSpPr>
            <a:spLocks noChangeArrowheads="1"/>
          </p:cNvSpPr>
          <p:nvPr/>
        </p:nvSpPr>
        <p:spPr bwMode="auto">
          <a:xfrm>
            <a:off x="2359025" y="4740275"/>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Oval 25"/>
          <p:cNvSpPr>
            <a:spLocks noChangeArrowheads="1"/>
          </p:cNvSpPr>
          <p:nvPr/>
        </p:nvSpPr>
        <p:spPr bwMode="auto">
          <a:xfrm>
            <a:off x="2359025" y="4740275"/>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Oval 26"/>
          <p:cNvSpPr>
            <a:spLocks noChangeArrowheads="1"/>
          </p:cNvSpPr>
          <p:nvPr/>
        </p:nvSpPr>
        <p:spPr bwMode="auto">
          <a:xfrm>
            <a:off x="3060700" y="4457700"/>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Oval 27"/>
          <p:cNvSpPr>
            <a:spLocks noChangeArrowheads="1"/>
          </p:cNvSpPr>
          <p:nvPr/>
        </p:nvSpPr>
        <p:spPr bwMode="auto">
          <a:xfrm>
            <a:off x="3060700" y="4456112"/>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Oval 28"/>
          <p:cNvSpPr>
            <a:spLocks noChangeArrowheads="1"/>
          </p:cNvSpPr>
          <p:nvPr/>
        </p:nvSpPr>
        <p:spPr bwMode="auto">
          <a:xfrm>
            <a:off x="3760787" y="4173537"/>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Oval 29"/>
          <p:cNvSpPr>
            <a:spLocks noChangeArrowheads="1"/>
          </p:cNvSpPr>
          <p:nvPr/>
        </p:nvSpPr>
        <p:spPr bwMode="auto">
          <a:xfrm>
            <a:off x="3760787" y="4173537"/>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Oval 30"/>
          <p:cNvSpPr>
            <a:spLocks noChangeArrowheads="1"/>
          </p:cNvSpPr>
          <p:nvPr/>
        </p:nvSpPr>
        <p:spPr bwMode="auto">
          <a:xfrm>
            <a:off x="4471987" y="3890962"/>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Oval 31"/>
          <p:cNvSpPr>
            <a:spLocks noChangeArrowheads="1"/>
          </p:cNvSpPr>
          <p:nvPr/>
        </p:nvSpPr>
        <p:spPr bwMode="auto">
          <a:xfrm>
            <a:off x="4471987" y="3890962"/>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2"/>
          <p:cNvSpPr>
            <a:spLocks noChangeArrowheads="1"/>
          </p:cNvSpPr>
          <p:nvPr/>
        </p:nvSpPr>
        <p:spPr bwMode="auto">
          <a:xfrm>
            <a:off x="5172075" y="3608387"/>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Oval 33"/>
          <p:cNvSpPr>
            <a:spLocks noChangeArrowheads="1"/>
          </p:cNvSpPr>
          <p:nvPr/>
        </p:nvSpPr>
        <p:spPr bwMode="auto">
          <a:xfrm>
            <a:off x="5172075" y="3608387"/>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Oval 34"/>
          <p:cNvSpPr>
            <a:spLocks noChangeArrowheads="1"/>
          </p:cNvSpPr>
          <p:nvPr/>
        </p:nvSpPr>
        <p:spPr bwMode="auto">
          <a:xfrm>
            <a:off x="5881687" y="3325812"/>
            <a:ext cx="92075" cy="92075"/>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Oval 35"/>
          <p:cNvSpPr>
            <a:spLocks noChangeArrowheads="1"/>
          </p:cNvSpPr>
          <p:nvPr/>
        </p:nvSpPr>
        <p:spPr bwMode="auto">
          <a:xfrm>
            <a:off x="5881687" y="3325812"/>
            <a:ext cx="92075" cy="92075"/>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Oval 36"/>
          <p:cNvSpPr>
            <a:spLocks noChangeArrowheads="1"/>
          </p:cNvSpPr>
          <p:nvPr/>
        </p:nvSpPr>
        <p:spPr bwMode="auto">
          <a:xfrm>
            <a:off x="6583362" y="3043237"/>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Oval 37"/>
          <p:cNvSpPr>
            <a:spLocks noChangeArrowheads="1"/>
          </p:cNvSpPr>
          <p:nvPr/>
        </p:nvSpPr>
        <p:spPr bwMode="auto">
          <a:xfrm>
            <a:off x="6583362" y="3043237"/>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Oval 38"/>
          <p:cNvSpPr>
            <a:spLocks noChangeArrowheads="1"/>
          </p:cNvSpPr>
          <p:nvPr/>
        </p:nvSpPr>
        <p:spPr bwMode="auto">
          <a:xfrm>
            <a:off x="7292975" y="2760662"/>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7292975" y="2760662"/>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Oval 40"/>
          <p:cNvSpPr>
            <a:spLocks noChangeArrowheads="1"/>
          </p:cNvSpPr>
          <p:nvPr/>
        </p:nvSpPr>
        <p:spPr bwMode="auto">
          <a:xfrm>
            <a:off x="7994650" y="2478087"/>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Oval 41"/>
          <p:cNvSpPr>
            <a:spLocks noChangeArrowheads="1"/>
          </p:cNvSpPr>
          <p:nvPr/>
        </p:nvSpPr>
        <p:spPr bwMode="auto">
          <a:xfrm>
            <a:off x="7994650" y="2478087"/>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Oval 42"/>
          <p:cNvSpPr>
            <a:spLocks noChangeArrowheads="1"/>
          </p:cNvSpPr>
          <p:nvPr/>
        </p:nvSpPr>
        <p:spPr bwMode="auto">
          <a:xfrm>
            <a:off x="8694737" y="2195512"/>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Oval 43"/>
          <p:cNvSpPr>
            <a:spLocks noChangeArrowheads="1"/>
          </p:cNvSpPr>
          <p:nvPr/>
        </p:nvSpPr>
        <p:spPr bwMode="auto">
          <a:xfrm>
            <a:off x="8694737" y="2195512"/>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Oval 44"/>
          <p:cNvSpPr>
            <a:spLocks noChangeArrowheads="1"/>
          </p:cNvSpPr>
          <p:nvPr/>
        </p:nvSpPr>
        <p:spPr bwMode="auto">
          <a:xfrm>
            <a:off x="9404350" y="1912937"/>
            <a:ext cx="92075" cy="90488"/>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Oval 45"/>
          <p:cNvSpPr>
            <a:spLocks noChangeArrowheads="1"/>
          </p:cNvSpPr>
          <p:nvPr/>
        </p:nvSpPr>
        <p:spPr bwMode="auto">
          <a:xfrm>
            <a:off x="9404350" y="1912937"/>
            <a:ext cx="92075" cy="90488"/>
          </a:xfrm>
          <a:prstGeom prst="ellipse">
            <a:avLst/>
          </a:prstGeom>
          <a:noFill/>
          <a:ln w="19050" cap="flat">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p:cNvSpPr>
          <p:nvPr/>
        </p:nvSpPr>
        <p:spPr bwMode="auto">
          <a:xfrm>
            <a:off x="1698625" y="2801937"/>
            <a:ext cx="7745413" cy="1512888"/>
          </a:xfrm>
          <a:custGeom>
            <a:avLst/>
            <a:gdLst>
              <a:gd name="T0" fmla="*/ 0 w 4879"/>
              <a:gd name="T1" fmla="*/ 953 h 953"/>
              <a:gd name="T2" fmla="*/ 441 w 4879"/>
              <a:gd name="T3" fmla="*/ 591 h 953"/>
              <a:gd name="T4" fmla="*/ 888 w 4879"/>
              <a:gd name="T5" fmla="*/ 873 h 953"/>
              <a:gd name="T6" fmla="*/ 1330 w 4879"/>
              <a:gd name="T7" fmla="*/ 545 h 953"/>
              <a:gd name="T8" fmla="*/ 1771 w 4879"/>
              <a:gd name="T9" fmla="*/ 385 h 953"/>
              <a:gd name="T10" fmla="*/ 2219 w 4879"/>
              <a:gd name="T11" fmla="*/ 419 h 953"/>
              <a:gd name="T12" fmla="*/ 2660 w 4879"/>
              <a:gd name="T13" fmla="*/ 57 h 953"/>
              <a:gd name="T14" fmla="*/ 3107 w 4879"/>
              <a:gd name="T15" fmla="*/ 534 h 953"/>
              <a:gd name="T16" fmla="*/ 3549 w 4879"/>
              <a:gd name="T17" fmla="*/ 0 h 953"/>
              <a:gd name="T18" fmla="*/ 3990 w 4879"/>
              <a:gd name="T19" fmla="*/ 178 h 953"/>
              <a:gd name="T20" fmla="*/ 4438 w 4879"/>
              <a:gd name="T21" fmla="*/ 17 h 953"/>
              <a:gd name="T22" fmla="*/ 4879 w 4879"/>
              <a:gd name="T23" fmla="*/ 356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79" h="953">
                <a:moveTo>
                  <a:pt x="0" y="953"/>
                </a:moveTo>
                <a:lnTo>
                  <a:pt x="441" y="591"/>
                </a:lnTo>
                <a:lnTo>
                  <a:pt x="888" y="873"/>
                </a:lnTo>
                <a:lnTo>
                  <a:pt x="1330" y="545"/>
                </a:lnTo>
                <a:lnTo>
                  <a:pt x="1771" y="385"/>
                </a:lnTo>
                <a:lnTo>
                  <a:pt x="2219" y="419"/>
                </a:lnTo>
                <a:lnTo>
                  <a:pt x="2660" y="57"/>
                </a:lnTo>
                <a:lnTo>
                  <a:pt x="3107" y="534"/>
                </a:lnTo>
                <a:lnTo>
                  <a:pt x="3549" y="0"/>
                </a:lnTo>
                <a:lnTo>
                  <a:pt x="3990" y="178"/>
                </a:lnTo>
                <a:lnTo>
                  <a:pt x="4438" y="17"/>
                </a:lnTo>
                <a:lnTo>
                  <a:pt x="4879" y="356"/>
                </a:lnTo>
              </a:path>
            </a:pathLst>
          </a:custGeom>
          <a:noFill/>
          <a:ln w="26988" cap="rnd">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Oval 47"/>
          <p:cNvSpPr>
            <a:spLocks noChangeArrowheads="1"/>
          </p:cNvSpPr>
          <p:nvPr/>
        </p:nvSpPr>
        <p:spPr bwMode="auto">
          <a:xfrm>
            <a:off x="1649412" y="4265612"/>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p:cNvSpPr>
          <p:nvPr/>
        </p:nvSpPr>
        <p:spPr bwMode="auto">
          <a:xfrm>
            <a:off x="1649412" y="4265612"/>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Oval 49"/>
          <p:cNvSpPr>
            <a:spLocks noChangeArrowheads="1"/>
          </p:cNvSpPr>
          <p:nvPr/>
        </p:nvSpPr>
        <p:spPr bwMode="auto">
          <a:xfrm>
            <a:off x="2359025" y="3700462"/>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Oval 50"/>
          <p:cNvSpPr>
            <a:spLocks noChangeArrowheads="1"/>
          </p:cNvSpPr>
          <p:nvPr/>
        </p:nvSpPr>
        <p:spPr bwMode="auto">
          <a:xfrm>
            <a:off x="2359025" y="3700462"/>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Oval 51"/>
          <p:cNvSpPr>
            <a:spLocks noChangeArrowheads="1"/>
          </p:cNvSpPr>
          <p:nvPr/>
        </p:nvSpPr>
        <p:spPr bwMode="auto">
          <a:xfrm>
            <a:off x="3060700" y="41370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Oval 53"/>
          <p:cNvSpPr>
            <a:spLocks noChangeArrowheads="1"/>
          </p:cNvSpPr>
          <p:nvPr/>
        </p:nvSpPr>
        <p:spPr bwMode="auto">
          <a:xfrm>
            <a:off x="3760787" y="3627437"/>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Oval 54"/>
          <p:cNvSpPr>
            <a:spLocks noChangeArrowheads="1"/>
          </p:cNvSpPr>
          <p:nvPr/>
        </p:nvSpPr>
        <p:spPr bwMode="auto">
          <a:xfrm>
            <a:off x="3760787" y="3627437"/>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Oval 55"/>
          <p:cNvSpPr>
            <a:spLocks noChangeArrowheads="1"/>
          </p:cNvSpPr>
          <p:nvPr/>
        </p:nvSpPr>
        <p:spPr bwMode="auto">
          <a:xfrm>
            <a:off x="4471987" y="33623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Oval 56"/>
          <p:cNvSpPr>
            <a:spLocks noChangeArrowheads="1"/>
          </p:cNvSpPr>
          <p:nvPr/>
        </p:nvSpPr>
        <p:spPr bwMode="auto">
          <a:xfrm>
            <a:off x="4471987" y="3362325"/>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Oval 57"/>
          <p:cNvSpPr>
            <a:spLocks noChangeArrowheads="1"/>
          </p:cNvSpPr>
          <p:nvPr/>
        </p:nvSpPr>
        <p:spPr bwMode="auto">
          <a:xfrm>
            <a:off x="5172075" y="3417887"/>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Oval 58"/>
          <p:cNvSpPr>
            <a:spLocks noChangeArrowheads="1"/>
          </p:cNvSpPr>
          <p:nvPr/>
        </p:nvSpPr>
        <p:spPr bwMode="auto">
          <a:xfrm>
            <a:off x="5172075" y="3417887"/>
            <a:ext cx="92075" cy="90488"/>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Oval 59"/>
          <p:cNvSpPr>
            <a:spLocks noChangeArrowheads="1"/>
          </p:cNvSpPr>
          <p:nvPr/>
        </p:nvSpPr>
        <p:spPr bwMode="auto">
          <a:xfrm>
            <a:off x="5881687" y="2851150"/>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Oval 60"/>
          <p:cNvSpPr>
            <a:spLocks noChangeArrowheads="1"/>
          </p:cNvSpPr>
          <p:nvPr/>
        </p:nvSpPr>
        <p:spPr bwMode="auto">
          <a:xfrm>
            <a:off x="5881687" y="2851150"/>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Oval 61"/>
          <p:cNvSpPr>
            <a:spLocks noChangeArrowheads="1"/>
          </p:cNvSpPr>
          <p:nvPr/>
        </p:nvSpPr>
        <p:spPr bwMode="auto">
          <a:xfrm>
            <a:off x="6583362" y="3598862"/>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Oval 62"/>
          <p:cNvSpPr>
            <a:spLocks noChangeArrowheads="1"/>
          </p:cNvSpPr>
          <p:nvPr/>
        </p:nvSpPr>
        <p:spPr bwMode="auto">
          <a:xfrm>
            <a:off x="6583362" y="3598862"/>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Oval 63"/>
          <p:cNvSpPr>
            <a:spLocks noChangeArrowheads="1"/>
          </p:cNvSpPr>
          <p:nvPr/>
        </p:nvSpPr>
        <p:spPr bwMode="auto">
          <a:xfrm>
            <a:off x="7292975" y="2760662"/>
            <a:ext cx="92075" cy="90488"/>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p:cNvSpPr>
          <p:nvPr/>
        </p:nvSpPr>
        <p:spPr bwMode="auto">
          <a:xfrm>
            <a:off x="7292975" y="2760662"/>
            <a:ext cx="92075" cy="90488"/>
          </a:xfrm>
          <a:custGeom>
            <a:avLst/>
            <a:gdLst>
              <a:gd name="T0" fmla="*/ 58 w 58"/>
              <a:gd name="T1" fmla="*/ 29 h 57"/>
              <a:gd name="T2" fmla="*/ 29 w 58"/>
              <a:gd name="T3" fmla="*/ 57 h 57"/>
              <a:gd name="T4" fmla="*/ 0 w 58"/>
              <a:gd name="T5" fmla="*/ 29 h 57"/>
              <a:gd name="T6" fmla="*/ 29 w 58"/>
              <a:gd name="T7" fmla="*/ 0 h 57"/>
              <a:gd name="T8" fmla="*/ 58 w 58"/>
              <a:gd name="T9" fmla="*/ 29 h 57"/>
            </a:gdLst>
            <a:ahLst/>
            <a:cxnLst>
              <a:cxn ang="0">
                <a:pos x="T0" y="T1"/>
              </a:cxn>
              <a:cxn ang="0">
                <a:pos x="T2" y="T3"/>
              </a:cxn>
              <a:cxn ang="0">
                <a:pos x="T4" y="T5"/>
              </a:cxn>
              <a:cxn ang="0">
                <a:pos x="T6" y="T7"/>
              </a:cxn>
              <a:cxn ang="0">
                <a:pos x="T8" y="T9"/>
              </a:cxn>
            </a:cxnLst>
            <a:rect l="0" t="0" r="r" b="b"/>
            <a:pathLst>
              <a:path w="58" h="57">
                <a:moveTo>
                  <a:pt x="58" y="29"/>
                </a:moveTo>
                <a:cubicBezTo>
                  <a:pt x="58" y="44"/>
                  <a:pt x="45" y="57"/>
                  <a:pt x="29" y="57"/>
                </a:cubicBezTo>
                <a:cubicBezTo>
                  <a:pt x="13" y="57"/>
                  <a:pt x="0" y="44"/>
                  <a:pt x="0" y="29"/>
                </a:cubicBezTo>
                <a:cubicBezTo>
                  <a:pt x="0" y="12"/>
                  <a:pt x="13" y="0"/>
                  <a:pt x="29" y="0"/>
                </a:cubicBezTo>
                <a:cubicBezTo>
                  <a:pt x="45" y="0"/>
                  <a:pt x="58" y="12"/>
                  <a:pt x="58" y="29"/>
                </a:cubicBezTo>
              </a:path>
            </a:pathLst>
          </a:cu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Oval 65"/>
          <p:cNvSpPr>
            <a:spLocks noChangeArrowheads="1"/>
          </p:cNvSpPr>
          <p:nvPr/>
        </p:nvSpPr>
        <p:spPr bwMode="auto">
          <a:xfrm>
            <a:off x="7994650" y="3033712"/>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Oval 66"/>
          <p:cNvSpPr>
            <a:spLocks noChangeArrowheads="1"/>
          </p:cNvSpPr>
          <p:nvPr/>
        </p:nvSpPr>
        <p:spPr bwMode="auto">
          <a:xfrm>
            <a:off x="7994650" y="3033712"/>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Oval 67"/>
          <p:cNvSpPr>
            <a:spLocks noChangeArrowheads="1"/>
          </p:cNvSpPr>
          <p:nvPr/>
        </p:nvSpPr>
        <p:spPr bwMode="auto">
          <a:xfrm>
            <a:off x="8694737" y="2778125"/>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Oval 68"/>
          <p:cNvSpPr>
            <a:spLocks noChangeArrowheads="1"/>
          </p:cNvSpPr>
          <p:nvPr/>
        </p:nvSpPr>
        <p:spPr bwMode="auto">
          <a:xfrm>
            <a:off x="8694737" y="2778125"/>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Oval 69"/>
          <p:cNvSpPr>
            <a:spLocks noChangeArrowheads="1"/>
          </p:cNvSpPr>
          <p:nvPr/>
        </p:nvSpPr>
        <p:spPr bwMode="auto">
          <a:xfrm>
            <a:off x="9404350" y="3316287"/>
            <a:ext cx="92075" cy="92075"/>
          </a:xfrm>
          <a:prstGeom prst="ellipse">
            <a:avLst/>
          </a:prstGeom>
          <a:solidFill>
            <a:srgbClr val="00206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Oval 70"/>
          <p:cNvSpPr>
            <a:spLocks noChangeArrowheads="1"/>
          </p:cNvSpPr>
          <p:nvPr/>
        </p:nvSpPr>
        <p:spPr bwMode="auto">
          <a:xfrm>
            <a:off x="9404350" y="3316287"/>
            <a:ext cx="92075" cy="92075"/>
          </a:xfrm>
          <a:prstGeom prst="ellipse">
            <a:avLst/>
          </a:prstGeom>
          <a:noFill/>
          <a:ln w="19050" cap="flat">
            <a:solidFill>
              <a:srgbClr val="00206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1"/>
          <p:cNvSpPr>
            <a:spLocks noChangeArrowheads="1"/>
          </p:cNvSpPr>
          <p:nvPr/>
        </p:nvSpPr>
        <p:spPr bwMode="auto">
          <a:xfrm>
            <a:off x="1462087" y="5353050"/>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72"/>
          <p:cNvSpPr>
            <a:spLocks noChangeArrowheads="1"/>
          </p:cNvSpPr>
          <p:nvPr/>
        </p:nvSpPr>
        <p:spPr bwMode="auto">
          <a:xfrm>
            <a:off x="1293812" y="4689475"/>
            <a:ext cx="331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73"/>
          <p:cNvSpPr>
            <a:spLocks noChangeArrowheads="1"/>
          </p:cNvSpPr>
          <p:nvPr/>
        </p:nvSpPr>
        <p:spPr bwMode="auto">
          <a:xfrm>
            <a:off x="1209675" y="4025900"/>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74"/>
          <p:cNvSpPr>
            <a:spLocks noChangeArrowheads="1"/>
          </p:cNvSpPr>
          <p:nvPr/>
        </p:nvSpPr>
        <p:spPr bwMode="auto">
          <a:xfrm>
            <a:off x="1209675" y="33623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75"/>
          <p:cNvSpPr>
            <a:spLocks noChangeArrowheads="1"/>
          </p:cNvSpPr>
          <p:nvPr/>
        </p:nvSpPr>
        <p:spPr bwMode="auto">
          <a:xfrm>
            <a:off x="1209675" y="2695575"/>
            <a:ext cx="4159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1209675" y="2032000"/>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2500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77"/>
          <p:cNvSpPr>
            <a:spLocks noChangeArrowheads="1"/>
          </p:cNvSpPr>
          <p:nvPr/>
        </p:nvSpPr>
        <p:spPr bwMode="auto">
          <a:xfrm>
            <a:off x="1209675" y="1368425"/>
            <a:ext cx="415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3000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78"/>
          <p:cNvSpPr>
            <a:spLocks noChangeArrowheads="1"/>
          </p:cNvSpPr>
          <p:nvPr/>
        </p:nvSpPr>
        <p:spPr bwMode="auto">
          <a:xfrm>
            <a:off x="1658937" y="5564187"/>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79"/>
          <p:cNvSpPr>
            <a:spLocks noChangeArrowheads="1"/>
          </p:cNvSpPr>
          <p:nvPr/>
        </p:nvSpPr>
        <p:spPr bwMode="auto">
          <a:xfrm>
            <a:off x="3067050" y="5564187"/>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80"/>
          <p:cNvSpPr>
            <a:spLocks noChangeArrowheads="1"/>
          </p:cNvSpPr>
          <p:nvPr/>
        </p:nvSpPr>
        <p:spPr bwMode="auto">
          <a:xfrm>
            <a:off x="4476750" y="5564187"/>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81"/>
          <p:cNvSpPr>
            <a:spLocks noChangeArrowheads="1"/>
          </p:cNvSpPr>
          <p:nvPr/>
        </p:nvSpPr>
        <p:spPr bwMode="auto">
          <a:xfrm>
            <a:off x="5886450" y="5564187"/>
            <a:ext cx="16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Rectangle 82"/>
          <p:cNvSpPr>
            <a:spLocks noChangeArrowheads="1"/>
          </p:cNvSpPr>
          <p:nvPr/>
        </p:nvSpPr>
        <p:spPr bwMode="auto">
          <a:xfrm>
            <a:off x="7294562" y="5564187"/>
            <a:ext cx="1666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Rectangle 83"/>
          <p:cNvSpPr>
            <a:spLocks noChangeArrowheads="1"/>
          </p:cNvSpPr>
          <p:nvPr/>
        </p:nvSpPr>
        <p:spPr bwMode="auto">
          <a:xfrm>
            <a:off x="8661400" y="5564187"/>
            <a:ext cx="2492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595959"/>
                </a:solidFill>
                <a:effectLst/>
                <a:latin typeface="Calibri" panose="020F0502020204030204" pitchFamily="34" charset="0"/>
              </a:rPr>
              <a:t>11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7" name="Group 86"/>
          <p:cNvGrpSpPr/>
          <p:nvPr/>
        </p:nvGrpSpPr>
        <p:grpSpPr>
          <a:xfrm>
            <a:off x="1712015" y="1948702"/>
            <a:ext cx="9095685" cy="3099519"/>
            <a:chOff x="2554978" y="2410665"/>
            <a:chExt cx="9095685" cy="3099519"/>
          </a:xfrm>
        </p:grpSpPr>
        <p:sp>
          <p:nvSpPr>
            <p:cNvPr id="88" name="Rectangle 87"/>
            <p:cNvSpPr/>
            <p:nvPr/>
          </p:nvSpPr>
          <p:spPr bwMode="auto">
            <a:xfrm>
              <a:off x="2554978" y="4788665"/>
              <a:ext cx="830696" cy="721519"/>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9" name="Rectangle 88"/>
            <p:cNvSpPr/>
            <p:nvPr/>
          </p:nvSpPr>
          <p:spPr bwMode="auto">
            <a:xfrm>
              <a:off x="6782849" y="3343671"/>
              <a:ext cx="535103" cy="45680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0" name="Rectangle 89"/>
            <p:cNvSpPr/>
            <p:nvPr/>
          </p:nvSpPr>
          <p:spPr bwMode="auto">
            <a:xfrm>
              <a:off x="7479312" y="3556002"/>
              <a:ext cx="575664" cy="555624"/>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1" name="Rectangle 90"/>
            <p:cNvSpPr/>
            <p:nvPr/>
          </p:nvSpPr>
          <p:spPr bwMode="auto">
            <a:xfrm>
              <a:off x="8878982" y="2985295"/>
              <a:ext cx="587281" cy="57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2" name="Rectangle 91"/>
            <p:cNvSpPr/>
            <p:nvPr/>
          </p:nvSpPr>
          <p:spPr bwMode="auto">
            <a:xfrm>
              <a:off x="9606324" y="2689077"/>
              <a:ext cx="626795" cy="6018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3" name="Rectangle 92"/>
            <p:cNvSpPr/>
            <p:nvPr/>
          </p:nvSpPr>
          <p:spPr bwMode="auto">
            <a:xfrm>
              <a:off x="10307421" y="2410665"/>
              <a:ext cx="1343242" cy="137711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4" name="Rectangle 93"/>
            <p:cNvSpPr/>
            <p:nvPr/>
          </p:nvSpPr>
          <p:spPr bwMode="auto">
            <a:xfrm>
              <a:off x="4653210" y="4124326"/>
              <a:ext cx="603466" cy="54907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5" name="Rectangle 94"/>
            <p:cNvSpPr/>
            <p:nvPr/>
          </p:nvSpPr>
          <p:spPr bwMode="auto">
            <a:xfrm>
              <a:off x="5355790" y="3887887"/>
              <a:ext cx="508899" cy="50472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6" name="Rectangle 95"/>
            <p:cNvSpPr/>
            <p:nvPr/>
          </p:nvSpPr>
          <p:spPr bwMode="auto">
            <a:xfrm>
              <a:off x="3947065" y="4655156"/>
              <a:ext cx="320135" cy="30419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7" name="Rectangle 96"/>
            <p:cNvSpPr/>
            <p:nvPr/>
          </p:nvSpPr>
          <p:spPr bwMode="auto">
            <a:xfrm>
              <a:off x="3241604" y="4209640"/>
              <a:ext cx="1128347" cy="103228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8" name="Rectangle 97"/>
            <p:cNvSpPr/>
            <p:nvPr/>
          </p:nvSpPr>
          <p:spPr bwMode="auto">
            <a:xfrm>
              <a:off x="6065837" y="3917607"/>
              <a:ext cx="210675" cy="20672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
        <p:nvSpPr>
          <p:cNvPr id="99" name="Line 102"/>
          <p:cNvSpPr>
            <a:spLocks noChangeShapeType="1"/>
          </p:cNvSpPr>
          <p:nvPr/>
        </p:nvSpPr>
        <p:spPr bwMode="auto">
          <a:xfrm flipH="1" flipV="1">
            <a:off x="1676327" y="5074376"/>
            <a:ext cx="735853" cy="9259"/>
          </a:xfrm>
          <a:prstGeom prst="line">
            <a:avLst/>
          </a:prstGeom>
          <a:noFill/>
          <a:ln w="57150">
            <a:solidFill>
              <a:srgbClr val="00B050"/>
            </a:solidFill>
            <a:round/>
            <a:headEnd/>
            <a:tailEnd/>
          </a:ln>
          <a:effectLst/>
        </p:spPr>
        <p:txBody>
          <a:bodyPr wrap="none" anchor="ctr"/>
          <a:lstStyle/>
          <a:p>
            <a:endParaRPr lang="en-US" dirty="0">
              <a:solidFill>
                <a:srgbClr val="00B050"/>
              </a:solidFill>
            </a:endParaRPr>
          </a:p>
        </p:txBody>
      </p:sp>
      <p:grpSp>
        <p:nvGrpSpPr>
          <p:cNvPr id="100" name="Group 115"/>
          <p:cNvGrpSpPr>
            <a:grpSpLocks/>
          </p:cNvGrpSpPr>
          <p:nvPr/>
        </p:nvGrpSpPr>
        <p:grpSpPr bwMode="auto">
          <a:xfrm>
            <a:off x="2455862" y="5013910"/>
            <a:ext cx="892175" cy="506413"/>
            <a:chOff x="567" y="3226"/>
            <a:chExt cx="562" cy="319"/>
          </a:xfrm>
        </p:grpSpPr>
        <p:sp>
          <p:nvSpPr>
            <p:cNvPr id="101" name="Text Box 103"/>
            <p:cNvSpPr txBox="1">
              <a:spLocks noChangeArrowheads="1"/>
            </p:cNvSpPr>
            <p:nvPr/>
          </p:nvSpPr>
          <p:spPr bwMode="auto">
            <a:xfrm>
              <a:off x="847" y="3312"/>
              <a:ext cx="282" cy="233"/>
            </a:xfrm>
            <a:prstGeom prst="rect">
              <a:avLst/>
            </a:prstGeom>
            <a:noFill/>
            <a:ln w="12700">
              <a:noFill/>
              <a:miter lim="800000"/>
              <a:headEnd/>
              <a:tailEnd/>
            </a:ln>
            <a:effectLst/>
          </p:spPr>
          <p:txBody>
            <a:bodyPr wrap="none">
              <a:spAutoFit/>
            </a:bodyPr>
            <a:lstStyle/>
            <a:p>
              <a:r>
                <a:rPr lang="en-US" dirty="0">
                  <a:solidFill>
                    <a:srgbClr val="00B050"/>
                  </a:solidFill>
                  <a:latin typeface="Book Antiqua" panose="02040602050305030304" pitchFamily="18" charset="0"/>
                </a:rPr>
                <a:t> b</a:t>
              </a:r>
              <a:r>
                <a:rPr lang="en-US" baseline="-25000" dirty="0">
                  <a:solidFill>
                    <a:srgbClr val="00B050"/>
                  </a:solidFill>
                  <a:latin typeface="Book Antiqua" panose="02040602050305030304" pitchFamily="18" charset="0"/>
                </a:rPr>
                <a:t>1</a:t>
              </a:r>
              <a:endParaRPr lang="en-US" dirty="0">
                <a:solidFill>
                  <a:srgbClr val="00B050"/>
                </a:solidFill>
                <a:latin typeface="Book Antiqua" panose="02040602050305030304" pitchFamily="18" charset="0"/>
              </a:endParaRPr>
            </a:p>
          </p:txBody>
        </p:sp>
        <p:sp>
          <p:nvSpPr>
            <p:cNvPr id="102" name="Line 105"/>
            <p:cNvSpPr>
              <a:spLocks noChangeShapeType="1"/>
            </p:cNvSpPr>
            <p:nvPr/>
          </p:nvSpPr>
          <p:spPr bwMode="auto">
            <a:xfrm flipH="1" flipV="1">
              <a:off x="567" y="3226"/>
              <a:ext cx="279" cy="192"/>
            </a:xfrm>
            <a:prstGeom prst="line">
              <a:avLst/>
            </a:prstGeom>
            <a:noFill/>
            <a:ln w="12700">
              <a:solidFill>
                <a:schemeClr val="tx1"/>
              </a:solidFill>
              <a:round/>
              <a:headEnd/>
              <a:tailEnd type="triangle" w="med" len="med"/>
            </a:ln>
            <a:effectLst/>
          </p:spPr>
          <p:txBody>
            <a:bodyPr wrap="none" anchor="ctr"/>
            <a:lstStyle/>
            <a:p>
              <a:endParaRPr lang="en-US" dirty="0">
                <a:solidFill>
                  <a:srgbClr val="00B050"/>
                </a:solidFill>
              </a:endParaRPr>
            </a:p>
          </p:txBody>
        </p:sp>
      </p:grpSp>
      <p:grpSp>
        <p:nvGrpSpPr>
          <p:cNvPr id="103" name="Group 116"/>
          <p:cNvGrpSpPr>
            <a:grpSpLocks/>
          </p:cNvGrpSpPr>
          <p:nvPr/>
        </p:nvGrpSpPr>
        <p:grpSpPr bwMode="auto">
          <a:xfrm>
            <a:off x="1714499" y="5189538"/>
            <a:ext cx="690563" cy="409575"/>
            <a:chOff x="372" y="3648"/>
            <a:chExt cx="435" cy="258"/>
          </a:xfrm>
        </p:grpSpPr>
        <p:sp>
          <p:nvSpPr>
            <p:cNvPr id="104" name="Text Box 104"/>
            <p:cNvSpPr txBox="1">
              <a:spLocks noChangeArrowheads="1"/>
            </p:cNvSpPr>
            <p:nvPr/>
          </p:nvSpPr>
          <p:spPr bwMode="auto">
            <a:xfrm>
              <a:off x="561" y="3673"/>
              <a:ext cx="246" cy="233"/>
            </a:xfrm>
            <a:prstGeom prst="rect">
              <a:avLst/>
            </a:prstGeom>
            <a:noFill/>
            <a:ln w="12700">
              <a:noFill/>
              <a:miter lim="800000"/>
              <a:headEnd/>
              <a:tailEnd/>
            </a:ln>
            <a:effectLst/>
          </p:spPr>
          <p:txBody>
            <a:bodyPr wrap="none">
              <a:spAutoFit/>
            </a:bodyPr>
            <a:lstStyle/>
            <a:p>
              <a:r>
                <a:rPr lang="en-US" dirty="0">
                  <a:solidFill>
                    <a:srgbClr val="00B050"/>
                  </a:solidFill>
                  <a:latin typeface="Book Antiqua" panose="02040602050305030304" pitchFamily="18" charset="0"/>
                </a:rPr>
                <a:t>b</a:t>
              </a:r>
              <a:r>
                <a:rPr lang="en-US" baseline="-25000" dirty="0">
                  <a:solidFill>
                    <a:srgbClr val="00B050"/>
                  </a:solidFill>
                  <a:latin typeface="Book Antiqua" panose="02040602050305030304" pitchFamily="18" charset="0"/>
                </a:rPr>
                <a:t>0</a:t>
              </a:r>
              <a:endParaRPr lang="en-US" dirty="0">
                <a:solidFill>
                  <a:srgbClr val="00B050"/>
                </a:solidFill>
                <a:latin typeface="Book Antiqua" panose="02040602050305030304" pitchFamily="18" charset="0"/>
              </a:endParaRPr>
            </a:p>
          </p:txBody>
        </p:sp>
        <p:sp>
          <p:nvSpPr>
            <p:cNvPr id="105" name="Line 106"/>
            <p:cNvSpPr>
              <a:spLocks noChangeShapeType="1"/>
            </p:cNvSpPr>
            <p:nvPr/>
          </p:nvSpPr>
          <p:spPr bwMode="auto">
            <a:xfrm flipH="1" flipV="1">
              <a:off x="372" y="3648"/>
              <a:ext cx="195" cy="144"/>
            </a:xfrm>
            <a:prstGeom prst="line">
              <a:avLst/>
            </a:prstGeom>
            <a:noFill/>
            <a:ln w="12700">
              <a:solidFill>
                <a:schemeClr val="tx1"/>
              </a:solidFill>
              <a:round/>
              <a:headEnd/>
              <a:tailEnd type="triangle" w="med" len="med"/>
            </a:ln>
            <a:effectLst/>
          </p:spPr>
          <p:txBody>
            <a:bodyPr wrap="none" anchor="ctr"/>
            <a:lstStyle/>
            <a:p>
              <a:endParaRPr lang="en-US" dirty="0">
                <a:solidFill>
                  <a:srgbClr val="00B050"/>
                </a:solidFill>
              </a:endParaRPr>
            </a:p>
          </p:txBody>
        </p:sp>
      </p:grpSp>
      <p:sp>
        <p:nvSpPr>
          <p:cNvPr id="106" name="Line 108"/>
          <p:cNvSpPr>
            <a:spLocks noChangeShapeType="1"/>
          </p:cNvSpPr>
          <p:nvPr/>
        </p:nvSpPr>
        <p:spPr bwMode="auto">
          <a:xfrm flipH="1" flipV="1">
            <a:off x="2415087" y="4833938"/>
            <a:ext cx="2790" cy="262244"/>
          </a:xfrm>
          <a:prstGeom prst="line">
            <a:avLst/>
          </a:prstGeom>
          <a:noFill/>
          <a:ln w="57150">
            <a:solidFill>
              <a:srgbClr val="00B050"/>
            </a:solidFill>
            <a:round/>
            <a:headEnd/>
            <a:tailEnd/>
          </a:ln>
          <a:effectLst/>
        </p:spPr>
        <p:txBody>
          <a:bodyPr wrap="none" anchor="ctr"/>
          <a:lstStyle/>
          <a:p>
            <a:endParaRPr lang="en-US" dirty="0">
              <a:solidFill>
                <a:srgbClr val="00B050"/>
              </a:solidFill>
            </a:endParaRPr>
          </a:p>
        </p:txBody>
      </p:sp>
      <p:grpSp>
        <p:nvGrpSpPr>
          <p:cNvPr id="107" name="Group 114"/>
          <p:cNvGrpSpPr>
            <a:grpSpLocks/>
          </p:cNvGrpSpPr>
          <p:nvPr/>
        </p:nvGrpSpPr>
        <p:grpSpPr bwMode="auto">
          <a:xfrm>
            <a:off x="2186486" y="5117464"/>
            <a:ext cx="600075" cy="485775"/>
            <a:chOff x="432" y="3360"/>
            <a:chExt cx="378" cy="306"/>
          </a:xfrm>
        </p:grpSpPr>
        <p:sp>
          <p:nvSpPr>
            <p:cNvPr id="108" name="Text Box 109"/>
            <p:cNvSpPr txBox="1">
              <a:spLocks noChangeArrowheads="1"/>
            </p:cNvSpPr>
            <p:nvPr/>
          </p:nvSpPr>
          <p:spPr bwMode="auto">
            <a:xfrm>
              <a:off x="534" y="3433"/>
              <a:ext cx="276" cy="233"/>
            </a:xfrm>
            <a:prstGeom prst="rect">
              <a:avLst/>
            </a:prstGeom>
            <a:noFill/>
            <a:ln w="12700">
              <a:noFill/>
              <a:miter lim="800000"/>
              <a:headEnd/>
              <a:tailEnd/>
            </a:ln>
            <a:effectLst/>
          </p:spPr>
          <p:txBody>
            <a:bodyPr>
              <a:spAutoFit/>
            </a:bodyPr>
            <a:lstStyle/>
            <a:p>
              <a:r>
                <a:rPr lang="en-US" dirty="0">
                  <a:solidFill>
                    <a:srgbClr val="00B050"/>
                  </a:solidFill>
                  <a:latin typeface="Book Antiqua" panose="02040602050305030304" pitchFamily="18" charset="0"/>
                </a:rPr>
                <a:t> 1</a:t>
              </a:r>
            </a:p>
          </p:txBody>
        </p:sp>
        <p:sp>
          <p:nvSpPr>
            <p:cNvPr id="109" name="Line 110"/>
            <p:cNvSpPr>
              <a:spLocks noChangeShapeType="1"/>
            </p:cNvSpPr>
            <p:nvPr/>
          </p:nvSpPr>
          <p:spPr bwMode="auto">
            <a:xfrm flipH="1" flipV="1">
              <a:off x="432" y="3360"/>
              <a:ext cx="144" cy="144"/>
            </a:xfrm>
            <a:prstGeom prst="line">
              <a:avLst/>
            </a:prstGeom>
            <a:noFill/>
            <a:ln w="12700">
              <a:solidFill>
                <a:schemeClr val="tx1"/>
              </a:solidFill>
              <a:round/>
              <a:headEnd/>
              <a:tailEnd type="triangle" w="med" len="med"/>
            </a:ln>
            <a:effectLst/>
          </p:spPr>
          <p:txBody>
            <a:bodyPr wrap="none" anchor="ctr"/>
            <a:lstStyle/>
            <a:p>
              <a:endParaRPr lang="en-US" dirty="0">
                <a:solidFill>
                  <a:srgbClr val="00B050"/>
                </a:solidFill>
              </a:endParaRPr>
            </a:p>
          </p:txBody>
        </p:sp>
      </p:grpSp>
      <p:sp>
        <p:nvSpPr>
          <p:cNvPr id="110" name="Line 108"/>
          <p:cNvSpPr>
            <a:spLocks noChangeShapeType="1"/>
          </p:cNvSpPr>
          <p:nvPr/>
        </p:nvSpPr>
        <p:spPr bwMode="auto">
          <a:xfrm flipH="1" flipV="1">
            <a:off x="1681275" y="5083635"/>
            <a:ext cx="635" cy="375778"/>
          </a:xfrm>
          <a:prstGeom prst="line">
            <a:avLst/>
          </a:prstGeom>
          <a:noFill/>
          <a:ln w="57150">
            <a:solidFill>
              <a:srgbClr val="00B050"/>
            </a:solidFill>
            <a:round/>
            <a:headEnd/>
            <a:tailEnd/>
          </a:ln>
          <a:effectLst/>
        </p:spPr>
        <p:txBody>
          <a:bodyPr wrap="none" anchor="ctr"/>
          <a:lstStyle/>
          <a:p>
            <a:endParaRPr lang="en-US" dirty="0">
              <a:solidFill>
                <a:srgbClr val="00B050"/>
              </a:solidFill>
            </a:endParaRPr>
          </a:p>
        </p:txBody>
      </p:sp>
    </p:spTree>
    <p:extLst>
      <p:ext uri="{BB962C8B-B14F-4D97-AF65-F5344CB8AC3E}">
        <p14:creationId xmlns:p14="http://schemas.microsoft.com/office/powerpoint/2010/main" val="3636844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dissolv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diamond(in)">
                                      <p:cBhvr>
                                        <p:cTn id="22" dur="20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dissolve">
                                      <p:cBhvr>
                                        <p:cTn id="27" dur="500"/>
                                        <p:tgtEl>
                                          <p:spTgt spid="103"/>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diamond(in)">
                                      <p:cBhvr>
                                        <p:cTn id="32" dur="20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dissolve">
                                      <p:cBhvr>
                                        <p:cTn id="37" dur="500"/>
                                        <p:tgtEl>
                                          <p:spTgt spid="107"/>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06"/>
                                        </p:tgtEl>
                                        <p:attrNameLst>
                                          <p:attrName>style.visibility</p:attrName>
                                        </p:attrNameLst>
                                      </p:cBhvr>
                                      <p:to>
                                        <p:strVal val="visible"/>
                                      </p:to>
                                    </p:set>
                                    <p:animEffect transition="in" filter="diamond(in)">
                                      <p:cBhvr>
                                        <p:cTn id="42" dur="2000"/>
                                        <p:tgtEl>
                                          <p:spTgt spid="10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dissolve">
                                      <p:cBhvr>
                                        <p:cTn id="4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8" grpId="0" animBg="1"/>
      <p:bldP spid="99" grpId="0" animBg="1"/>
      <p:bldP spid="106"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838201"/>
            <a:ext cx="1139897" cy="4419600"/>
          </a:xfrm>
          <a:prstGeom prst="rect">
            <a:avLst/>
          </a:prstGeom>
        </p:spPr>
      </p:pic>
      <p:pic>
        <p:nvPicPr>
          <p:cNvPr id="3" name="Picture 2"/>
          <p:cNvPicPr>
            <a:picLocks noChangeAspect="1"/>
          </p:cNvPicPr>
          <p:nvPr/>
        </p:nvPicPr>
        <p:blipFill>
          <a:blip r:embed="rId3"/>
          <a:stretch>
            <a:fillRect/>
          </a:stretch>
        </p:blipFill>
        <p:spPr>
          <a:xfrm>
            <a:off x="1371600" y="838202"/>
            <a:ext cx="1447800" cy="1162224"/>
          </a:xfrm>
          <a:prstGeom prst="rect">
            <a:avLst/>
          </a:prstGeom>
        </p:spPr>
      </p:pic>
      <p:sp>
        <p:nvSpPr>
          <p:cNvPr id="4" name="Oval 3"/>
          <p:cNvSpPr/>
          <p:nvPr/>
        </p:nvSpPr>
        <p:spPr bwMode="auto">
          <a:xfrm>
            <a:off x="1600200" y="1227522"/>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5" name="Picture 4"/>
          <p:cNvPicPr>
            <a:picLocks noChangeAspect="1"/>
          </p:cNvPicPr>
          <p:nvPr/>
        </p:nvPicPr>
        <p:blipFill>
          <a:blip r:embed="rId4"/>
          <a:stretch>
            <a:fillRect/>
          </a:stretch>
        </p:blipFill>
        <p:spPr>
          <a:xfrm>
            <a:off x="2898703" y="838201"/>
            <a:ext cx="1465483" cy="4343399"/>
          </a:xfrm>
          <a:prstGeom prst="rect">
            <a:avLst/>
          </a:prstGeom>
        </p:spPr>
      </p:pic>
      <p:pic>
        <p:nvPicPr>
          <p:cNvPr id="6" name="Picture 5"/>
          <p:cNvPicPr>
            <a:picLocks noChangeAspect="1"/>
          </p:cNvPicPr>
          <p:nvPr/>
        </p:nvPicPr>
        <p:blipFill>
          <a:blip r:embed="rId5"/>
          <a:stretch>
            <a:fillRect/>
          </a:stretch>
        </p:blipFill>
        <p:spPr>
          <a:xfrm>
            <a:off x="4456429" y="839639"/>
            <a:ext cx="1182371" cy="1162331"/>
          </a:xfrm>
          <a:prstGeom prst="rect">
            <a:avLst/>
          </a:prstGeom>
        </p:spPr>
      </p:pic>
      <p:sp>
        <p:nvSpPr>
          <p:cNvPr id="7" name="Oval 6"/>
          <p:cNvSpPr/>
          <p:nvPr/>
        </p:nvSpPr>
        <p:spPr bwMode="auto">
          <a:xfrm>
            <a:off x="4485737" y="1215799"/>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8" name="Picture 7"/>
          <p:cNvPicPr>
            <a:picLocks noChangeAspect="1"/>
          </p:cNvPicPr>
          <p:nvPr/>
        </p:nvPicPr>
        <p:blipFill>
          <a:blip r:embed="rId6"/>
          <a:stretch>
            <a:fillRect/>
          </a:stretch>
        </p:blipFill>
        <p:spPr>
          <a:xfrm>
            <a:off x="5734753" y="846993"/>
            <a:ext cx="1504247" cy="4334607"/>
          </a:xfrm>
          <a:prstGeom prst="rect">
            <a:avLst/>
          </a:prstGeom>
        </p:spPr>
      </p:pic>
      <p:pic>
        <p:nvPicPr>
          <p:cNvPr id="9" name="Picture 8"/>
          <p:cNvPicPr>
            <a:picLocks noChangeAspect="1"/>
          </p:cNvPicPr>
          <p:nvPr/>
        </p:nvPicPr>
        <p:blipFill>
          <a:blip r:embed="rId7"/>
          <a:stretch>
            <a:fillRect/>
          </a:stretch>
        </p:blipFill>
        <p:spPr>
          <a:xfrm>
            <a:off x="7334953" y="865572"/>
            <a:ext cx="1428047" cy="1116908"/>
          </a:xfrm>
          <a:prstGeom prst="rect">
            <a:avLst/>
          </a:prstGeom>
        </p:spPr>
      </p:pic>
      <p:sp>
        <p:nvSpPr>
          <p:cNvPr id="10" name="Oval 9"/>
          <p:cNvSpPr/>
          <p:nvPr/>
        </p:nvSpPr>
        <p:spPr bwMode="auto">
          <a:xfrm>
            <a:off x="7439376" y="1079345"/>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11" name="Picture 10"/>
          <p:cNvPicPr>
            <a:picLocks noChangeAspect="1"/>
          </p:cNvPicPr>
          <p:nvPr/>
        </p:nvPicPr>
        <p:blipFill>
          <a:blip r:embed="rId8"/>
          <a:stretch>
            <a:fillRect/>
          </a:stretch>
        </p:blipFill>
        <p:spPr>
          <a:xfrm>
            <a:off x="8858953" y="865572"/>
            <a:ext cx="1463131" cy="4239828"/>
          </a:xfrm>
          <a:prstGeom prst="rect">
            <a:avLst/>
          </a:prstGeom>
        </p:spPr>
      </p:pic>
      <p:sp>
        <p:nvSpPr>
          <p:cNvPr id="12" name="Title 2"/>
          <p:cNvSpPr txBox="1">
            <a:spLocks/>
          </p:cNvSpPr>
          <p:nvPr/>
        </p:nvSpPr>
        <p:spPr>
          <a:xfrm>
            <a:off x="0" y="12940"/>
            <a:ext cx="12192000" cy="74906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t>23 Years LA/LB Ports - </a:t>
            </a:r>
            <a:r>
              <a:rPr lang="en-US" sz="3200" kern="0" dirty="0"/>
              <a:t>Opening a File Which May Have Turned into Text</a:t>
            </a:r>
          </a:p>
        </p:txBody>
      </p:sp>
    </p:spTree>
    <p:extLst>
      <p:ext uri="{BB962C8B-B14F-4D97-AF65-F5344CB8AC3E}">
        <p14:creationId xmlns:p14="http://schemas.microsoft.com/office/powerpoint/2010/main" val="19709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ssolv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dissolv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dissolv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stretch>
            <a:fillRect/>
          </a:stretch>
        </p:blipFill>
        <p:spPr>
          <a:xfrm>
            <a:off x="0" y="788391"/>
            <a:ext cx="7458915" cy="5689591"/>
          </a:xfrm>
          <a:prstGeom prst="rect">
            <a:avLst/>
          </a:prstGeom>
        </p:spPr>
      </p:pic>
      <p:sp>
        <p:nvSpPr>
          <p:cNvPr id="12" name="Title 2"/>
          <p:cNvSpPr txBox="1">
            <a:spLocks/>
          </p:cNvSpPr>
          <p:nvPr/>
        </p:nvSpPr>
        <p:spPr>
          <a:xfrm>
            <a:off x="0" y="12940"/>
            <a:ext cx="12192000" cy="749060"/>
          </a:xfrm>
          <a:prstGeom prst="rect">
            <a:avLst/>
          </a:prstGeom>
        </p:spPr>
        <p:txBody>
          <a:bodyPr/>
          <a:lst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kern="0" dirty="0">
                <a:sym typeface="Wingdings" panose="05000000000000000000" pitchFamily="2" charset="2"/>
              </a:rPr>
              <a:t>Text/Numbers /Text to Columns/Fixed/Delimited/Finished/Next </a:t>
            </a:r>
            <a:endParaRPr lang="en-US" kern="0" dirty="0"/>
          </a:p>
        </p:txBody>
      </p:sp>
      <p:sp>
        <p:nvSpPr>
          <p:cNvPr id="14" name="Oval 13"/>
          <p:cNvSpPr/>
          <p:nvPr/>
        </p:nvSpPr>
        <p:spPr bwMode="auto">
          <a:xfrm>
            <a:off x="685800" y="2362200"/>
            <a:ext cx="685800" cy="6096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5" name="Oval 14"/>
          <p:cNvSpPr/>
          <p:nvPr/>
        </p:nvSpPr>
        <p:spPr bwMode="auto">
          <a:xfrm>
            <a:off x="3048000" y="1066800"/>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7" name="Oval 16"/>
          <p:cNvSpPr/>
          <p:nvPr/>
        </p:nvSpPr>
        <p:spPr bwMode="auto">
          <a:xfrm>
            <a:off x="6849315" y="1676400"/>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21" name="Picture 20"/>
          <p:cNvPicPr>
            <a:picLocks noChangeAspect="1"/>
          </p:cNvPicPr>
          <p:nvPr/>
        </p:nvPicPr>
        <p:blipFill>
          <a:blip r:embed="rId3"/>
          <a:stretch>
            <a:fillRect/>
          </a:stretch>
        </p:blipFill>
        <p:spPr>
          <a:xfrm>
            <a:off x="3581400" y="3138246"/>
            <a:ext cx="3867990" cy="3155066"/>
          </a:xfrm>
          <a:prstGeom prst="rect">
            <a:avLst/>
          </a:prstGeom>
        </p:spPr>
      </p:pic>
      <p:sp>
        <p:nvSpPr>
          <p:cNvPr id="22" name="Oval 21"/>
          <p:cNvSpPr/>
          <p:nvPr/>
        </p:nvSpPr>
        <p:spPr bwMode="auto">
          <a:xfrm>
            <a:off x="6781800" y="5948962"/>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23" name="Picture 22"/>
          <p:cNvPicPr>
            <a:picLocks noChangeAspect="1"/>
          </p:cNvPicPr>
          <p:nvPr/>
        </p:nvPicPr>
        <p:blipFill>
          <a:blip r:embed="rId4"/>
          <a:stretch>
            <a:fillRect/>
          </a:stretch>
        </p:blipFill>
        <p:spPr>
          <a:xfrm>
            <a:off x="7530772" y="826490"/>
            <a:ext cx="1861488" cy="5427271"/>
          </a:xfrm>
          <a:prstGeom prst="rect">
            <a:avLst/>
          </a:prstGeom>
        </p:spPr>
      </p:pic>
      <p:sp>
        <p:nvSpPr>
          <p:cNvPr id="25" name="Oval 24"/>
          <p:cNvSpPr/>
          <p:nvPr/>
        </p:nvSpPr>
        <p:spPr bwMode="auto">
          <a:xfrm>
            <a:off x="8156716" y="2332405"/>
            <a:ext cx="609600" cy="304800"/>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27" name="Straight Arrow Connector 26"/>
          <p:cNvCxnSpPr/>
          <p:nvPr/>
        </p:nvCxnSpPr>
        <p:spPr bwMode="auto">
          <a:xfrm>
            <a:off x="8769247" y="2611437"/>
            <a:ext cx="0" cy="720725"/>
          </a:xfrm>
          <a:prstGeom prst="straightConnector1">
            <a:avLst/>
          </a:prstGeom>
          <a:solidFill>
            <a:schemeClr val="accent1"/>
          </a:solidFill>
          <a:ln w="57150" cap="flat" cmpd="sng" algn="ctr">
            <a:solidFill>
              <a:schemeClr val="tx1"/>
            </a:solidFill>
            <a:prstDash val="solid"/>
            <a:round/>
            <a:headEnd type="none" w="med" len="med"/>
            <a:tailEnd type="arrow" w="med" len="med"/>
          </a:ln>
          <a:effectLst/>
        </p:spPr>
      </p:cxnSp>
      <p:pic>
        <p:nvPicPr>
          <p:cNvPr id="28" name="Picture 27"/>
          <p:cNvPicPr>
            <a:picLocks noChangeAspect="1"/>
          </p:cNvPicPr>
          <p:nvPr/>
        </p:nvPicPr>
        <p:blipFill>
          <a:blip r:embed="rId5"/>
          <a:stretch>
            <a:fillRect/>
          </a:stretch>
        </p:blipFill>
        <p:spPr>
          <a:xfrm>
            <a:off x="9469979" y="826489"/>
            <a:ext cx="1858882" cy="5427271"/>
          </a:xfrm>
          <a:prstGeom prst="rect">
            <a:avLst/>
          </a:prstGeom>
        </p:spPr>
      </p:pic>
      <p:sp>
        <p:nvSpPr>
          <p:cNvPr id="13" name="Oval 12">
            <a:extLst>
              <a:ext uri="{FF2B5EF4-FFF2-40B4-BE49-F238E27FC236}">
                <a16:creationId xmlns:a16="http://schemas.microsoft.com/office/drawing/2014/main" id="{D873CC6E-86E9-458D-B21F-54D4749EB409}"/>
              </a:ext>
            </a:extLst>
          </p:cNvPr>
          <p:cNvSpPr/>
          <p:nvPr/>
        </p:nvSpPr>
        <p:spPr bwMode="auto">
          <a:xfrm>
            <a:off x="10058400" y="2307591"/>
            <a:ext cx="457200" cy="3940809"/>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981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dissolv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22" grpId="0" animBg="1"/>
      <p:bldP spid="25" grpId="0" animBg="1"/>
      <p:bldP spid="13" grpId="0" animBg="1"/>
    </p:bld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58313</TotalTime>
  <Words>935</Words>
  <Application>Microsoft Office PowerPoint</Application>
  <PresentationFormat>Widescreen</PresentationFormat>
  <Paragraphs>84</Paragraphs>
  <Slides>16</Slides>
  <Notes>1</Notes>
  <HiddenSlides>0</HiddenSlides>
  <MMClips>1</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2</vt:i4>
      </vt:variant>
      <vt:variant>
        <vt:lpstr>Slide Titles</vt:lpstr>
      </vt:variant>
      <vt:variant>
        <vt:i4>16</vt:i4>
      </vt:variant>
    </vt:vector>
  </HeadingPairs>
  <TitlesOfParts>
    <vt:vector size="35" baseType="lpstr">
      <vt:lpstr>Arial</vt:lpstr>
      <vt:lpstr>Book Antiqua</vt:lpstr>
      <vt:lpstr>Brush Script MT</vt:lpstr>
      <vt:lpstr>Calibri</vt:lpstr>
      <vt:lpstr>Calibri Light</vt:lpstr>
      <vt:lpstr>Garamond</vt:lpstr>
      <vt:lpstr>Impact</vt:lpstr>
      <vt:lpstr>inherit</vt:lpstr>
      <vt:lpstr>MS Reference Sans Serif</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Microsoft Excel Worksheet</vt:lpstr>
      <vt:lpstr>PowerPoint Presentation</vt:lpstr>
      <vt:lpstr>Recorded Lecture</vt:lpstr>
      <vt:lpstr>Regression Analysis</vt:lpstr>
      <vt:lpstr>Linear, non-Linear, Multi-Variable</vt:lpstr>
      <vt:lpstr>Scatter Graphs and Trend Lines</vt:lpstr>
      <vt:lpstr>Adding Equation and R-Squared</vt:lpstr>
      <vt:lpstr>Least Squared Method- Measure of Forecast Accuracy</vt:lpstr>
      <vt:lpstr>PowerPoint Presentation</vt:lpstr>
      <vt:lpstr>PowerPoint Presentation</vt:lpstr>
      <vt:lpstr>PowerPoint Presentation</vt:lpstr>
      <vt:lpstr>PowerPoint Presentation</vt:lpstr>
      <vt:lpstr>PowerPoint Presentation</vt:lpstr>
      <vt:lpstr>Some Other Information</vt:lpstr>
      <vt:lpstr>MSE vs. Standard Error in  Regression: n-2 not n</vt:lpstr>
      <vt:lpstr>Additional Example- Data Analysis - Regression Output</vt:lpstr>
      <vt:lpstr>Bubble Chart</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816</cp:revision>
  <cp:lastPrinted>2019-05-09T17:43:43Z</cp:lastPrinted>
  <dcterms:created xsi:type="dcterms:W3CDTF">2008-11-22T01:06:20Z</dcterms:created>
  <dcterms:modified xsi:type="dcterms:W3CDTF">2022-02-05T02:27:16Z</dcterms:modified>
</cp:coreProperties>
</file>