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25"/>
  </p:notesMasterIdLst>
  <p:handoutMasterIdLst>
    <p:handoutMasterId r:id="rId26"/>
  </p:handoutMasterIdLst>
  <p:sldIdLst>
    <p:sldId id="330" r:id="rId5"/>
    <p:sldId id="518" r:id="rId6"/>
    <p:sldId id="519" r:id="rId7"/>
    <p:sldId id="520" r:id="rId8"/>
    <p:sldId id="521" r:id="rId9"/>
    <p:sldId id="522" r:id="rId10"/>
    <p:sldId id="49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495" r:id="rId19"/>
    <p:sldId id="509" r:id="rId20"/>
    <p:sldId id="498" r:id="rId21"/>
    <p:sldId id="499" r:id="rId22"/>
    <p:sldId id="500" r:id="rId23"/>
    <p:sldId id="50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8"/>
    <a:srgbClr val="FF0000"/>
    <a:srgbClr val="00FF00"/>
    <a:srgbClr val="1BA7D3"/>
    <a:srgbClr val="FF9000"/>
    <a:srgbClr val="F88976"/>
    <a:srgbClr val="D519B1"/>
    <a:srgbClr val="996633"/>
    <a:srgbClr val="99CC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4660"/>
  </p:normalViewPr>
  <p:slideViewPr>
    <p:cSldViewPr>
      <p:cViewPr varScale="1">
        <p:scale>
          <a:sx n="87" d="100"/>
          <a:sy n="87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3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5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17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02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5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F7D0D-4CAE-4362-85E3-C8D3F8DA76C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378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06679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0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1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152400"/>
            <a:ext cx="8928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557D-61D6-4503-BB69-87DF887F2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4C53-CE5A-4315-94FC-9B53F4A6B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752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Asef-Vaziri,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2015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baseline="0" dirty="0" smtClean="0">
                <a:solidFill>
                  <a:schemeClr val="tx1"/>
                </a:solidFill>
              </a:rPr>
              <a:t>Regression -Introduction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8" r:id="rId6"/>
    <p:sldLayoutId id="2147483789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2bqvDRapx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gfHefwK7V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Forecasting 3</a:t>
            </a:r>
            <a:br>
              <a:rPr lang="en-US" sz="8800" dirty="0" smtClean="0"/>
            </a:br>
            <a:r>
              <a:rPr lang="en-US" sz="6000" dirty="0" smtClean="0"/>
              <a:t>Regression Analysis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3200" dirty="0" smtClean="0"/>
              <a:t>Ardavan Asef-Vaziri</a:t>
            </a:r>
            <a:r>
              <a:rPr lang="en-US" sz="3200" dirty="0">
                <a:latin typeface="Book Antiqua" panose="02040602050305030304" pitchFamily="18" charset="0"/>
              </a:rPr>
              <a:t/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729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itchFamily="34" charset="0"/>
              </a:rPr>
              <a:t>Regression Output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8925" y="4994275"/>
            <a:ext cx="8031366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F</a:t>
            </a:r>
            <a:r>
              <a:rPr lang="en-US" baseline="-25000" dirty="0">
                <a:latin typeface="+mn-lt"/>
              </a:rPr>
              <a:t>t </a:t>
            </a:r>
            <a:r>
              <a:rPr lang="en-US" dirty="0">
                <a:latin typeface="+mn-lt"/>
              </a:rPr>
              <a:t>= </a:t>
            </a:r>
            <a:r>
              <a:rPr lang="en-US" dirty="0" smtClean="0">
                <a:latin typeface="+mn-lt"/>
              </a:rPr>
              <a:t>94.13 +30.71t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 smtClean="0">
                <a:latin typeface="+mn-lt"/>
              </a:rPr>
              <a:t>What is your forecast for </a:t>
            </a:r>
            <a:r>
              <a:rPr lang="en-US" dirty="0">
                <a:latin typeface="+mn-lt"/>
              </a:rPr>
              <a:t>the next period.</a:t>
            </a:r>
          </a:p>
          <a:p>
            <a:pPr>
              <a:defRPr/>
            </a:pPr>
            <a:r>
              <a:rPr lang="en-US" dirty="0">
                <a:latin typeface="+mn-lt"/>
              </a:rPr>
              <a:t>F11 = </a:t>
            </a:r>
            <a:r>
              <a:rPr lang="en-US" dirty="0" smtClean="0">
                <a:latin typeface="+mn-lt"/>
              </a:rPr>
              <a:t>94.13 +30.71(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11</a:t>
            </a:r>
            <a:r>
              <a:rPr lang="en-US" dirty="0">
                <a:latin typeface="+mn-lt"/>
              </a:rPr>
              <a:t>) = </a:t>
            </a:r>
            <a:r>
              <a:rPr lang="en-US" dirty="0" smtClean="0">
                <a:latin typeface="+mn-lt"/>
              </a:rPr>
              <a:t>431.7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Mean Forecast = 431.7, Standard Deviation of Forecast =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22.21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70723" name="Object 3"/>
          <p:cNvGraphicFramePr>
            <a:graphicFrameLocks noChangeAspect="1"/>
          </p:cNvGraphicFramePr>
          <p:nvPr/>
        </p:nvGraphicFramePr>
        <p:xfrm>
          <a:off x="2339752" y="1412776"/>
          <a:ext cx="6558756" cy="354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Worksheet" r:id="rId4" imgW="6467450" imgH="3495539" progId="Excel.Sheet.12">
                  <p:embed/>
                </p:oleObj>
              </mc:Choice>
              <mc:Fallback>
                <p:oleObj name="Worksheet" r:id="rId4" imgW="6467450" imgH="3495539" progId="Excel.Sheet.12">
                  <p:embed/>
                  <p:pic>
                    <p:nvPicPr>
                      <p:cNvPr id="67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12776"/>
                        <a:ext cx="6558756" cy="3545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217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1" y="0"/>
            <a:ext cx="91440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3200" dirty="0">
                <a:latin typeface="Impact" pitchFamily="34" charset="0"/>
              </a:rPr>
              <a:t> </a:t>
            </a:r>
            <a:r>
              <a:rPr lang="en-US" sz="3200" dirty="0" smtClean="0">
                <a:latin typeface="Impact" pitchFamily="34" charset="0"/>
              </a:rPr>
              <a:t>Regression Problem 1</a:t>
            </a:r>
            <a:endParaRPr lang="en-US" sz="3200" dirty="0">
              <a:solidFill>
                <a:srgbClr val="0C8AD0"/>
              </a:solidFill>
              <a:latin typeface="Arial Narrow" pitchFamily="34" charset="0"/>
            </a:endParaRPr>
          </a:p>
        </p:txBody>
      </p:sp>
      <p:graphicFrame>
        <p:nvGraphicFramePr>
          <p:cNvPr id="132100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2462054"/>
              </p:ext>
            </p:extLst>
          </p:nvPr>
        </p:nvGraphicFramePr>
        <p:xfrm>
          <a:off x="156754" y="3770715"/>
          <a:ext cx="6629400" cy="2590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Worksheet" r:id="rId4" imgW="7629454" imgH="2981373" progId="Excel.Sheet.8">
                  <p:embed/>
                </p:oleObj>
              </mc:Choice>
              <mc:Fallback>
                <p:oleObj name="Worksheet" r:id="rId4" imgW="7629454" imgH="2981373" progId="Excel.Sheet.8">
                  <p:embed/>
                  <p:pic>
                    <p:nvPicPr>
                      <p:cNvPr id="132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54" y="3770715"/>
                        <a:ext cx="6629400" cy="2590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54980489"/>
              </p:ext>
            </p:extLst>
          </p:nvPr>
        </p:nvGraphicFramePr>
        <p:xfrm>
          <a:off x="152400" y="957263"/>
          <a:ext cx="197326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Worksheet" r:id="rId6" imgW="1226953" imgH="1516523" progId="Excel.Sheet.8">
                  <p:embed/>
                </p:oleObj>
              </mc:Choice>
              <mc:Fallback>
                <p:oleObj name="Worksheet" r:id="rId6" imgW="1226953" imgH="1516523" progId="Excel.Sheet.8">
                  <p:embed/>
                  <p:pic>
                    <p:nvPicPr>
                      <p:cNvPr id="132101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57263"/>
                        <a:ext cx="197326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5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51381614"/>
              </p:ext>
            </p:extLst>
          </p:nvPr>
        </p:nvGraphicFramePr>
        <p:xfrm>
          <a:off x="2438400" y="957263"/>
          <a:ext cx="328136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8" imgW="1028700" imgH="228600" progId="Equation.3">
                  <p:embed/>
                </p:oleObj>
              </mc:Choice>
              <mc:Fallback>
                <p:oleObj name="Equation" r:id="rId8" imgW="1028700" imgH="228600" progId="Equation.3">
                  <p:embed/>
                  <p:pic>
                    <p:nvPicPr>
                      <p:cNvPr id="132105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57263"/>
                        <a:ext cx="3281363" cy="728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427514" y="1461671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What is your forecast fore the next period?</a:t>
            </a:r>
          </a:p>
          <a:p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In which period are we?</a:t>
            </a:r>
          </a:p>
          <a:p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7. Next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period is 8.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21487"/>
              </p:ext>
            </p:extLst>
          </p:nvPr>
        </p:nvGraphicFramePr>
        <p:xfrm>
          <a:off x="2438400" y="2566319"/>
          <a:ext cx="530701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0" imgW="1663700" imgH="228600" progId="Equation.3">
                  <p:embed/>
                </p:oleObj>
              </mc:Choice>
              <mc:Fallback>
                <p:oleObj name="Equation" r:id="rId10" imgW="1663700" imgH="228600" progId="Equation.3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66319"/>
                        <a:ext cx="5307012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89641" y="3121524"/>
            <a:ext cx="55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Deviation of Forecast = 2.09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88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1688" lvl="1" indent="-336550"/>
            <a:endParaRPr lang="en-US" sz="2200" dirty="0" smtClean="0">
              <a:latin typeface="Book Antiqua" pitchFamily="18" charset="0"/>
            </a:endParaRPr>
          </a:p>
          <a:p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0" y="83974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Given the following regression report for the relationship between demand and time. (Demand is the dependent variable and Time is the independent variable)</a:t>
            </a: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964911"/>
              </p:ext>
            </p:extLst>
          </p:nvPr>
        </p:nvGraphicFramePr>
        <p:xfrm>
          <a:off x="3963139" y="1695353"/>
          <a:ext cx="5172152" cy="262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Worksheet" r:id="rId3" imgW="4165600" imgH="2336800" progId="Excel.Sheet.12">
                  <p:embed/>
                </p:oleObj>
              </mc:Choice>
              <mc:Fallback>
                <p:oleObj name="Worksheet" r:id="rId3" imgW="4165600" imgH="2336800" progId="Excel.Sheet.12">
                  <p:embed/>
                  <p:pic>
                    <p:nvPicPr>
                      <p:cNvPr id="788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139" y="1695353"/>
                        <a:ext cx="5172152" cy="2620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886" y="2121446"/>
            <a:ext cx="3971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Book Antiqua" pitchFamily="18" charset="0"/>
              </a:rPr>
              <a:t>What is your forecast for the next period?</a:t>
            </a:r>
          </a:p>
          <a:p>
            <a:pPr lvl="0"/>
            <a:r>
              <a:rPr lang="en-US" sz="2200" dirty="0" smtClean="0">
                <a:latin typeface="Book Antiqua" pitchFamily="18" charset="0"/>
              </a:rPr>
              <a:t>52+10(20+1) = 262</a:t>
            </a:r>
          </a:p>
          <a:p>
            <a:pPr lvl="0"/>
            <a:r>
              <a:rPr lang="en-US" sz="2200" dirty="0" smtClean="0">
                <a:latin typeface="Book Antiqua" pitchFamily="18" charset="0"/>
              </a:rPr>
              <a:t>What is the standard deviation of your forecast for the next period? 15.05</a:t>
            </a:r>
          </a:p>
        </p:txBody>
      </p:sp>
      <p:sp>
        <p:nvSpPr>
          <p:cNvPr id="9" name="Rectangle 8"/>
          <p:cNvSpPr/>
          <p:nvPr/>
        </p:nvSpPr>
        <p:spPr>
          <a:xfrm>
            <a:off x="-32982" y="4315681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Book Antiqua" pitchFamily="18" charset="0"/>
              </a:rPr>
              <a:t>Is there a strong relationship between the dependent and the independent variables?</a:t>
            </a:r>
          </a:p>
          <a:p>
            <a:pPr lvl="0"/>
            <a:r>
              <a:rPr lang="en-US" sz="2200" dirty="0" smtClean="0">
                <a:latin typeface="Book Antiqua" pitchFamily="18" charset="0"/>
              </a:rPr>
              <a:t>Yes R-Square (Coefficient of Determination) id 0.95, Multiple R (Correlation Coefficient) is 0.97, p-value is very small</a:t>
            </a:r>
          </a:p>
          <a:p>
            <a:pPr lvl="0"/>
            <a:r>
              <a:rPr lang="en-US" sz="2200" dirty="0" smtClean="0">
                <a:latin typeface="Book Antiqua" pitchFamily="18" charset="0"/>
              </a:rPr>
              <a:t>Is the relationship positive or negative?</a:t>
            </a:r>
          </a:p>
          <a:p>
            <a:pPr lvl="0"/>
            <a:r>
              <a:rPr lang="en-US" sz="2200" dirty="0" smtClean="0">
                <a:latin typeface="Book Antiqua" pitchFamily="18" charset="0"/>
              </a:rPr>
              <a:t>Positive. We can check it by Multiple R being + or </a:t>
            </a:r>
            <a:r>
              <a:rPr lang="en-US" sz="2200" smtClean="0">
                <a:latin typeface="Book Antiqua" pitchFamily="18" charset="0"/>
              </a:rPr>
              <a:t>b1 being +</a:t>
            </a:r>
            <a:endParaRPr lang="en-US" sz="2200" dirty="0" smtClean="0">
              <a:latin typeface="Book Antiqua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" y="0"/>
            <a:ext cx="91440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3200" dirty="0">
                <a:latin typeface="Impact" pitchFamily="34" charset="0"/>
              </a:rPr>
              <a:t> </a:t>
            </a:r>
            <a:r>
              <a:rPr lang="en-US" sz="3200" dirty="0" smtClean="0">
                <a:latin typeface="Impact" pitchFamily="34" charset="0"/>
              </a:rPr>
              <a:t>Regression Problem 2</a:t>
            </a:r>
            <a:endParaRPr lang="en-US" sz="3200" dirty="0">
              <a:solidFill>
                <a:srgbClr val="0C8AD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latin typeface="Impact" pitchFamily="34" charset="0"/>
              </a:rPr>
              <a:t>Short Questions 1-2 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-17417" y="914400"/>
            <a:ext cx="9144000" cy="5478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Book Antiqua" pitchFamily="18" charset="0"/>
              </a:rPr>
              <a:t>1. If the coefficient of determination between interest rate (x) and residential real estate prices (y) is 0.85, this means that:</a:t>
            </a:r>
          </a:p>
          <a:p>
            <a:pPr marL="801688" lvl="1" indent="-336550"/>
            <a:r>
              <a:rPr lang="en-US" sz="2200" dirty="0" smtClean="0">
                <a:latin typeface="Book Antiqua" pitchFamily="18" charset="0"/>
              </a:rPr>
              <a:t>A) 85% of the y values are positive</a:t>
            </a:r>
          </a:p>
          <a:p>
            <a:pPr marL="801688" lvl="1" indent="-336550"/>
            <a:r>
              <a:rPr lang="en-US" sz="2200" dirty="0" smtClean="0">
                <a:latin typeface="Book Antiqua" pitchFamily="18" charset="0"/>
              </a:rPr>
              <a:t>B) 85% of the variation in y can be explained by the variation in x</a:t>
            </a:r>
          </a:p>
          <a:p>
            <a:pPr marL="801688" lvl="1" indent="-336550"/>
            <a:r>
              <a:rPr lang="en-US" sz="2200" dirty="0" smtClean="0">
                <a:latin typeface="Book Antiqua" pitchFamily="18" charset="0"/>
              </a:rPr>
              <a:t>C) 85% of the x values are equal</a:t>
            </a:r>
          </a:p>
          <a:p>
            <a:pPr marL="801688" lvl="1" indent="-336550"/>
            <a:r>
              <a:rPr lang="en-US" sz="2200" dirty="0" smtClean="0">
                <a:latin typeface="Book Antiqua" pitchFamily="18" charset="0"/>
              </a:rPr>
              <a:t>D) 85% of the variation in x can be explained by the variation in y</a:t>
            </a:r>
          </a:p>
          <a:p>
            <a:pPr marL="801688" lvl="1" indent="-336550"/>
            <a:r>
              <a:rPr lang="en-US" sz="2200" dirty="0" smtClean="0">
                <a:latin typeface="Book Antiqua" pitchFamily="18" charset="0"/>
              </a:rPr>
              <a:t>E) none of the above</a:t>
            </a:r>
          </a:p>
          <a:p>
            <a:endParaRPr lang="en-US" sz="1000" dirty="0" smtClean="0">
              <a:latin typeface="Book Antiqua" pitchFamily="18" charset="0"/>
            </a:endParaRPr>
          </a:p>
          <a:p>
            <a:pPr lvl="0"/>
            <a:r>
              <a:rPr lang="en-US" sz="2400" dirty="0" smtClean="0">
                <a:latin typeface="Book Antiqua" pitchFamily="18" charset="0"/>
              </a:rPr>
              <a:t>2. Which value of the coefficient of correlation (r) indicates a stronger correlation than 0.7?</a:t>
            </a:r>
          </a:p>
          <a:p>
            <a:pPr lvl="1"/>
            <a:r>
              <a:rPr lang="en-US" sz="2200" dirty="0" smtClean="0">
                <a:latin typeface="Book Antiqua" pitchFamily="18" charset="0"/>
              </a:rPr>
              <a:t>A) 0.6</a:t>
            </a:r>
          </a:p>
          <a:p>
            <a:pPr lvl="1"/>
            <a:r>
              <a:rPr lang="en-US" sz="2200" dirty="0" smtClean="0">
                <a:latin typeface="Book Antiqua" pitchFamily="18" charset="0"/>
              </a:rPr>
              <a:t>B) -0.9</a:t>
            </a:r>
          </a:p>
          <a:p>
            <a:pPr lvl="1"/>
            <a:r>
              <a:rPr lang="en-US" sz="2200" dirty="0" smtClean="0">
                <a:latin typeface="Book Antiqua" pitchFamily="18" charset="0"/>
              </a:rPr>
              <a:t>C) 0.4</a:t>
            </a:r>
          </a:p>
          <a:p>
            <a:pPr lvl="1"/>
            <a:r>
              <a:rPr lang="en-US" sz="2200" dirty="0" smtClean="0">
                <a:latin typeface="Book Antiqua" pitchFamily="18" charset="0"/>
              </a:rPr>
              <a:t>D) -0.5</a:t>
            </a:r>
          </a:p>
          <a:p>
            <a:pPr lvl="1"/>
            <a:r>
              <a:rPr lang="en-US" sz="2200" dirty="0" smtClean="0">
                <a:latin typeface="Book Antiqua" pitchFamily="18" charset="0"/>
              </a:rPr>
              <a:t>E) none of the above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929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919128"/>
            <a:ext cx="91440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3. In a good regression we expect</a:t>
            </a:r>
          </a:p>
          <a:p>
            <a:pPr marL="914400" lvl="1" indent="-457200">
              <a:buAutoNum type="alphaUcParenR"/>
            </a:pPr>
            <a:r>
              <a:rPr lang="en-US" sz="2400" i="1" dirty="0" smtClean="0">
                <a:latin typeface="Book Antiqua" pitchFamily="18" charset="0"/>
              </a:rPr>
              <a:t>P-value</a:t>
            </a:r>
            <a:r>
              <a:rPr lang="en-US" sz="2400" dirty="0" smtClean="0">
                <a:latin typeface="Book Antiqua" pitchFamily="18" charset="0"/>
              </a:rPr>
              <a:t> to be high and </a:t>
            </a:r>
            <a:r>
              <a:rPr lang="en-US" sz="2400" i="1" dirty="0" smtClean="0">
                <a:latin typeface="Book Antiqua" pitchFamily="18" charset="0"/>
              </a:rPr>
              <a:t>R-square</a:t>
            </a:r>
            <a:r>
              <a:rPr lang="en-US" sz="2400" dirty="0" smtClean="0">
                <a:latin typeface="Book Antiqua" pitchFamily="18" charset="0"/>
              </a:rPr>
              <a:t> to be high</a:t>
            </a:r>
          </a:p>
          <a:p>
            <a:pPr marL="914400" lvl="1" indent="-457200">
              <a:buAutoNum type="alphaUcParenR"/>
            </a:pPr>
            <a:r>
              <a:rPr lang="en-US" sz="2400" i="1" dirty="0" smtClean="0">
                <a:latin typeface="Book Antiqua" pitchFamily="18" charset="0"/>
              </a:rPr>
              <a:t>P-value</a:t>
            </a:r>
            <a:r>
              <a:rPr lang="en-US" sz="2400" dirty="0" smtClean="0">
                <a:latin typeface="Book Antiqua" pitchFamily="18" charset="0"/>
              </a:rPr>
              <a:t> to be low and </a:t>
            </a:r>
            <a:r>
              <a:rPr lang="en-US" sz="2400" i="1" dirty="0" smtClean="0">
                <a:latin typeface="Book Antiqua" pitchFamily="18" charset="0"/>
              </a:rPr>
              <a:t>R-square</a:t>
            </a:r>
            <a:r>
              <a:rPr lang="en-US" sz="2400" dirty="0" smtClean="0">
                <a:latin typeface="Book Antiqua" pitchFamily="18" charset="0"/>
              </a:rPr>
              <a:t> to be low</a:t>
            </a:r>
          </a:p>
          <a:p>
            <a:pPr marL="914400" lvl="1" indent="-457200">
              <a:buAutoNum type="alphaUcParenR"/>
            </a:pPr>
            <a:r>
              <a:rPr lang="en-US" sz="2400" i="1" dirty="0" smtClean="0">
                <a:latin typeface="Book Antiqua" pitchFamily="18" charset="0"/>
              </a:rPr>
              <a:t>P-value</a:t>
            </a:r>
            <a:r>
              <a:rPr lang="en-US" sz="2400" dirty="0" smtClean="0">
                <a:latin typeface="Book Antiqua" pitchFamily="18" charset="0"/>
              </a:rPr>
              <a:t> to be low and </a:t>
            </a:r>
            <a:r>
              <a:rPr lang="en-US" sz="2400" i="1" dirty="0" smtClean="0">
                <a:latin typeface="Book Antiqua" pitchFamily="18" charset="0"/>
              </a:rPr>
              <a:t>R-square</a:t>
            </a:r>
            <a:r>
              <a:rPr lang="en-US" sz="2400" dirty="0" smtClean="0">
                <a:latin typeface="Book Antiqua" pitchFamily="18" charset="0"/>
              </a:rPr>
              <a:t> to be high</a:t>
            </a:r>
          </a:p>
          <a:p>
            <a:pPr marL="914400" lvl="1" indent="-457200">
              <a:buAutoNum type="alphaUcParenR"/>
            </a:pPr>
            <a:r>
              <a:rPr lang="en-US" sz="2400" i="1" dirty="0" smtClean="0">
                <a:latin typeface="Book Antiqua" pitchFamily="18" charset="0"/>
              </a:rPr>
              <a:t>P-value</a:t>
            </a:r>
            <a:r>
              <a:rPr lang="en-US" sz="2400" dirty="0" smtClean="0">
                <a:latin typeface="Book Antiqua" pitchFamily="18" charset="0"/>
              </a:rPr>
              <a:t> to be high and </a:t>
            </a:r>
            <a:r>
              <a:rPr lang="en-US" sz="2400" i="1" dirty="0" smtClean="0">
                <a:latin typeface="Book Antiqua" pitchFamily="18" charset="0"/>
              </a:rPr>
              <a:t>R-square</a:t>
            </a:r>
            <a:r>
              <a:rPr lang="en-US" sz="2400" dirty="0" smtClean="0">
                <a:latin typeface="Book Antiqua" pitchFamily="18" charset="0"/>
              </a:rPr>
              <a:t> to be low</a:t>
            </a:r>
          </a:p>
          <a:p>
            <a:pPr marL="914400" lvl="1" indent="-457200">
              <a:buAutoNum type="alphaUcParenR"/>
            </a:pPr>
            <a:r>
              <a:rPr lang="en-US" sz="2400" dirty="0" smtClean="0">
                <a:latin typeface="Book Antiqua" pitchFamily="18" charset="0"/>
              </a:rPr>
              <a:t>none of the answers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latin typeface="Impact" pitchFamily="34" charset="0"/>
              </a:rPr>
              <a:t>Short Questions 3-4 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4. Discuss the relationship between MAD in moving average and exponential smoothing and Standard Error in regression.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Standard Error </a:t>
            </a:r>
            <a:r>
              <a:rPr lang="en-US" sz="2400" dirty="0" smtClean="0">
                <a:latin typeface="Book Antiqua" pitchFamily="18" charset="0"/>
              </a:rPr>
              <a:t>in regression is an estimate of the </a:t>
            </a:r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Standard Deviation of the Forecast</a:t>
            </a:r>
            <a:r>
              <a:rPr lang="en-US" sz="2400" dirty="0" smtClean="0">
                <a:latin typeface="Book Antiqua" pitchFamily="18" charset="0"/>
              </a:rPr>
              <a:t>. 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Standard Deviation of the Forecast = 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Standard Error  </a:t>
            </a:r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MAD</a:t>
            </a:r>
            <a:r>
              <a:rPr lang="en-US" sz="2400" dirty="0" smtClean="0">
                <a:latin typeface="Book Antiqua" pitchFamily="18" charset="0"/>
              </a:rPr>
              <a:t> in moving average and exponential smoothing is an estimate of the </a:t>
            </a:r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Standard Deviation of the Forecast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Standard Deviation of the Forecast = 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1.25MAD</a:t>
            </a:r>
            <a:endParaRPr lang="en-US" sz="2400" dirty="0" smtClean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854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7" name="Line 5"/>
          <p:cNvSpPr>
            <a:spLocks noChangeShapeType="1"/>
          </p:cNvSpPr>
          <p:nvPr/>
        </p:nvSpPr>
        <p:spPr bwMode="auto">
          <a:xfrm>
            <a:off x="523875" y="6410325"/>
            <a:ext cx="793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V="1">
            <a:off x="523875" y="762000"/>
            <a:ext cx="9525" cy="5648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359" name="Group 7"/>
          <p:cNvGrpSpPr>
            <a:grpSpLocks/>
          </p:cNvGrpSpPr>
          <p:nvPr/>
        </p:nvGrpSpPr>
        <p:grpSpPr bwMode="auto">
          <a:xfrm>
            <a:off x="523875" y="6276975"/>
            <a:ext cx="2328863" cy="200025"/>
            <a:chOff x="336" y="3888"/>
            <a:chExt cx="1536" cy="144"/>
          </a:xfrm>
        </p:grpSpPr>
        <p:grpSp>
          <p:nvGrpSpPr>
            <p:cNvPr id="356360" name="Group 8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356361" name="Group 9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62" name="Line 1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6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64" name="Group 12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65" name="Line 13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6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367" name="Group 15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356368" name="Group 1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69" name="Line 1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7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71" name="Group 1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72" name="Line 2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7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6374" name="Group 22"/>
          <p:cNvGrpSpPr>
            <a:grpSpLocks/>
          </p:cNvGrpSpPr>
          <p:nvPr/>
        </p:nvGrpSpPr>
        <p:grpSpPr bwMode="auto">
          <a:xfrm>
            <a:off x="2852738" y="6276975"/>
            <a:ext cx="2328863" cy="200025"/>
            <a:chOff x="336" y="3888"/>
            <a:chExt cx="1536" cy="144"/>
          </a:xfrm>
        </p:grpSpPr>
        <p:grpSp>
          <p:nvGrpSpPr>
            <p:cNvPr id="356375" name="Group 23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356376" name="Group 24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77" name="Line 25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7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79" name="Group 27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80" name="Line 28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8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382" name="Group 30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356383" name="Group 31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84" name="Line 32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8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86" name="Group 34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87" name="Line 35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8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6389" name="Group 37"/>
          <p:cNvGrpSpPr>
            <a:grpSpLocks/>
          </p:cNvGrpSpPr>
          <p:nvPr/>
        </p:nvGrpSpPr>
        <p:grpSpPr bwMode="auto">
          <a:xfrm>
            <a:off x="5181600" y="6276975"/>
            <a:ext cx="2330450" cy="200025"/>
            <a:chOff x="336" y="3888"/>
            <a:chExt cx="1536" cy="144"/>
          </a:xfrm>
        </p:grpSpPr>
        <p:grpSp>
          <p:nvGrpSpPr>
            <p:cNvPr id="356390" name="Group 38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356391" name="Group 39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92" name="Line 4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9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94" name="Group 42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95" name="Line 43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96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397" name="Group 45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356398" name="Group 4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99" name="Line 4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0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01" name="Group 4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402" name="Line 5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03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6404" name="Group 52"/>
          <p:cNvGrpSpPr>
            <a:grpSpLocks/>
          </p:cNvGrpSpPr>
          <p:nvPr/>
        </p:nvGrpSpPr>
        <p:grpSpPr bwMode="auto">
          <a:xfrm>
            <a:off x="377825" y="2149475"/>
            <a:ext cx="217488" cy="2130425"/>
            <a:chOff x="576" y="2208"/>
            <a:chExt cx="144" cy="1536"/>
          </a:xfrm>
        </p:grpSpPr>
        <p:grpSp>
          <p:nvGrpSpPr>
            <p:cNvPr id="356405" name="Group 53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356406" name="Group 54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35640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08" name="Line 5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09" name="Group 57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35641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11" name="Line 59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412" name="Group 60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356413" name="Group 61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35641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15" name="Line 63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16" name="Group 64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35641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18" name="Line 6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6419" name="Group 67"/>
          <p:cNvGrpSpPr>
            <a:grpSpLocks/>
          </p:cNvGrpSpPr>
          <p:nvPr/>
        </p:nvGrpSpPr>
        <p:grpSpPr bwMode="auto">
          <a:xfrm>
            <a:off x="377825" y="4279900"/>
            <a:ext cx="217488" cy="2130425"/>
            <a:chOff x="576" y="2208"/>
            <a:chExt cx="144" cy="1536"/>
          </a:xfrm>
        </p:grpSpPr>
        <p:grpSp>
          <p:nvGrpSpPr>
            <p:cNvPr id="356420" name="Group 68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356421" name="Group 69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35642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23" name="Line 71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24" name="Group 72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35642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26" name="Line 74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427" name="Group 75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356428" name="Group 76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35642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30" name="Line 78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31" name="Group 79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356432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33" name="Line 81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56434" name="Oval 82"/>
          <p:cNvSpPr>
            <a:spLocks noChangeArrowheads="1"/>
          </p:cNvSpPr>
          <p:nvPr/>
        </p:nvSpPr>
        <p:spPr bwMode="auto">
          <a:xfrm>
            <a:off x="1543050" y="4745038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5" name="Oval 83"/>
          <p:cNvSpPr>
            <a:spLocks noChangeArrowheads="1"/>
          </p:cNvSpPr>
          <p:nvPr/>
        </p:nvSpPr>
        <p:spPr bwMode="auto">
          <a:xfrm>
            <a:off x="2052638" y="3613150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6" name="Oval 84"/>
          <p:cNvSpPr>
            <a:spLocks noChangeArrowheads="1"/>
          </p:cNvSpPr>
          <p:nvPr/>
        </p:nvSpPr>
        <p:spPr bwMode="auto">
          <a:xfrm>
            <a:off x="2779713" y="3946525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7" name="Oval 85"/>
          <p:cNvSpPr>
            <a:spLocks noChangeArrowheads="1"/>
          </p:cNvSpPr>
          <p:nvPr/>
        </p:nvSpPr>
        <p:spPr bwMode="auto">
          <a:xfrm>
            <a:off x="2779713" y="3214688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8" name="Oval 86"/>
          <p:cNvSpPr>
            <a:spLocks noChangeArrowheads="1"/>
          </p:cNvSpPr>
          <p:nvPr/>
        </p:nvSpPr>
        <p:spPr bwMode="auto">
          <a:xfrm>
            <a:off x="3944938" y="3281363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9" name="Oval 87"/>
          <p:cNvSpPr>
            <a:spLocks noChangeArrowheads="1"/>
          </p:cNvSpPr>
          <p:nvPr/>
        </p:nvSpPr>
        <p:spPr bwMode="auto">
          <a:xfrm>
            <a:off x="5037138" y="2681288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40" name="Oval 88"/>
          <p:cNvSpPr>
            <a:spLocks noChangeArrowheads="1"/>
          </p:cNvSpPr>
          <p:nvPr/>
        </p:nvSpPr>
        <p:spPr bwMode="auto">
          <a:xfrm>
            <a:off x="6273800" y="1882775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41" name="Oval 89"/>
          <p:cNvSpPr>
            <a:spLocks noChangeArrowheads="1"/>
          </p:cNvSpPr>
          <p:nvPr/>
        </p:nvSpPr>
        <p:spPr bwMode="auto">
          <a:xfrm>
            <a:off x="6273800" y="141605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42" name="Oval 90"/>
          <p:cNvSpPr>
            <a:spLocks noChangeArrowheads="1"/>
          </p:cNvSpPr>
          <p:nvPr/>
        </p:nvSpPr>
        <p:spPr bwMode="auto">
          <a:xfrm>
            <a:off x="6856413" y="221615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43" name="Oval 91"/>
          <p:cNvSpPr>
            <a:spLocks noChangeArrowheads="1"/>
          </p:cNvSpPr>
          <p:nvPr/>
        </p:nvSpPr>
        <p:spPr bwMode="auto">
          <a:xfrm>
            <a:off x="7439025" y="950913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444" name="Group 92"/>
          <p:cNvGrpSpPr>
            <a:grpSpLocks/>
          </p:cNvGrpSpPr>
          <p:nvPr/>
        </p:nvGrpSpPr>
        <p:grpSpPr bwMode="auto">
          <a:xfrm>
            <a:off x="381000" y="1066800"/>
            <a:ext cx="217488" cy="1065213"/>
            <a:chOff x="576" y="2976"/>
            <a:chExt cx="144" cy="768"/>
          </a:xfrm>
        </p:grpSpPr>
        <p:grpSp>
          <p:nvGrpSpPr>
            <p:cNvPr id="356445" name="Group 93"/>
            <p:cNvGrpSpPr>
              <a:grpSpLocks/>
            </p:cNvGrpSpPr>
            <p:nvPr/>
          </p:nvGrpSpPr>
          <p:grpSpPr bwMode="auto">
            <a:xfrm>
              <a:off x="576" y="3360"/>
              <a:ext cx="144" cy="384"/>
              <a:chOff x="576" y="3360"/>
              <a:chExt cx="144" cy="384"/>
            </a:xfrm>
          </p:grpSpPr>
          <p:sp>
            <p:nvSpPr>
              <p:cNvPr id="356446" name="Line 94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7" name="Line 95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6448" name="Group 96"/>
            <p:cNvGrpSpPr>
              <a:grpSpLocks/>
            </p:cNvGrpSpPr>
            <p:nvPr/>
          </p:nvGrpSpPr>
          <p:grpSpPr bwMode="auto">
            <a:xfrm>
              <a:off x="576" y="2976"/>
              <a:ext cx="144" cy="384"/>
              <a:chOff x="576" y="3360"/>
              <a:chExt cx="144" cy="384"/>
            </a:xfrm>
          </p:grpSpPr>
          <p:sp>
            <p:nvSpPr>
              <p:cNvPr id="356449" name="Line 97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0" name="Line 98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51" name="Line 99"/>
          <p:cNvSpPr>
            <a:spLocks noChangeShapeType="1"/>
          </p:cNvSpPr>
          <p:nvPr/>
        </p:nvSpPr>
        <p:spPr bwMode="auto">
          <a:xfrm flipV="1">
            <a:off x="457200" y="762000"/>
            <a:ext cx="7772400" cy="434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473" name="Group 121"/>
          <p:cNvGrpSpPr>
            <a:grpSpLocks/>
          </p:cNvGrpSpPr>
          <p:nvPr/>
        </p:nvGrpSpPr>
        <p:grpSpPr bwMode="auto">
          <a:xfrm>
            <a:off x="1655763" y="1439863"/>
            <a:ext cx="5329237" cy="3384550"/>
            <a:chOff x="1043" y="1003"/>
            <a:chExt cx="3357" cy="2132"/>
          </a:xfrm>
        </p:grpSpPr>
        <p:sp>
          <p:nvSpPr>
            <p:cNvPr id="356465" name="Line 113"/>
            <p:cNvSpPr>
              <a:spLocks noChangeShapeType="1"/>
            </p:cNvSpPr>
            <p:nvPr/>
          </p:nvSpPr>
          <p:spPr bwMode="auto">
            <a:xfrm flipV="1">
              <a:off x="1043" y="2863"/>
              <a:ext cx="0" cy="272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66" name="Line 114"/>
            <p:cNvSpPr>
              <a:spLocks noChangeShapeType="1"/>
            </p:cNvSpPr>
            <p:nvPr/>
          </p:nvSpPr>
          <p:spPr bwMode="auto">
            <a:xfrm>
              <a:off x="1360" y="2455"/>
              <a:ext cx="0" cy="249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67" name="Line 115"/>
            <p:cNvSpPr>
              <a:spLocks noChangeShapeType="1"/>
            </p:cNvSpPr>
            <p:nvPr/>
          </p:nvSpPr>
          <p:spPr bwMode="auto">
            <a:xfrm>
              <a:off x="1814" y="2205"/>
              <a:ext cx="0" cy="250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68" name="Line 116"/>
            <p:cNvSpPr>
              <a:spLocks noChangeShapeType="1"/>
            </p:cNvSpPr>
            <p:nvPr/>
          </p:nvSpPr>
          <p:spPr bwMode="auto">
            <a:xfrm flipV="1">
              <a:off x="1814" y="2478"/>
              <a:ext cx="0" cy="181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69" name="Line 117"/>
            <p:cNvSpPr>
              <a:spLocks noChangeShapeType="1"/>
            </p:cNvSpPr>
            <p:nvPr/>
          </p:nvSpPr>
          <p:spPr bwMode="auto">
            <a:xfrm flipV="1">
              <a:off x="2562" y="2047"/>
              <a:ext cx="0" cy="181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70" name="Line 118"/>
            <p:cNvSpPr>
              <a:spLocks noChangeShapeType="1"/>
            </p:cNvSpPr>
            <p:nvPr/>
          </p:nvSpPr>
          <p:spPr bwMode="auto">
            <a:xfrm flipV="1">
              <a:off x="3220" y="1684"/>
              <a:ext cx="0" cy="158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71" name="Line 119"/>
            <p:cNvSpPr>
              <a:spLocks noChangeShapeType="1"/>
            </p:cNvSpPr>
            <p:nvPr/>
          </p:nvSpPr>
          <p:spPr bwMode="auto">
            <a:xfrm flipV="1">
              <a:off x="4400" y="1003"/>
              <a:ext cx="0" cy="545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72" name="Line 120"/>
            <p:cNvSpPr>
              <a:spLocks noChangeShapeType="1"/>
            </p:cNvSpPr>
            <p:nvPr/>
          </p:nvSpPr>
          <p:spPr bwMode="auto">
            <a:xfrm>
              <a:off x="4014" y="1049"/>
              <a:ext cx="0" cy="317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Text Box 3"/>
          <p:cNvSpPr txBox="1">
            <a:spLocks noChangeArrowheads="1"/>
          </p:cNvSpPr>
          <p:nvPr/>
        </p:nvSpPr>
        <p:spPr bwMode="auto">
          <a:xfrm>
            <a:off x="86156" y="88832"/>
            <a:ext cx="9057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 smtClean="0"/>
              <a:t>Some Points on Mathematics of Linear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7" name="Line 5"/>
          <p:cNvSpPr>
            <a:spLocks noChangeShapeType="1"/>
          </p:cNvSpPr>
          <p:nvPr/>
        </p:nvSpPr>
        <p:spPr bwMode="auto">
          <a:xfrm>
            <a:off x="523875" y="6414580"/>
            <a:ext cx="793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V="1">
            <a:off x="523875" y="766255"/>
            <a:ext cx="9525" cy="5648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359" name="Group 7"/>
          <p:cNvGrpSpPr>
            <a:grpSpLocks/>
          </p:cNvGrpSpPr>
          <p:nvPr/>
        </p:nvGrpSpPr>
        <p:grpSpPr bwMode="auto">
          <a:xfrm>
            <a:off x="523875" y="6281230"/>
            <a:ext cx="2328863" cy="200025"/>
            <a:chOff x="336" y="3888"/>
            <a:chExt cx="1536" cy="144"/>
          </a:xfrm>
        </p:grpSpPr>
        <p:grpSp>
          <p:nvGrpSpPr>
            <p:cNvPr id="356360" name="Group 8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356361" name="Group 9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62" name="Line 1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6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64" name="Group 12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65" name="Line 13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6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367" name="Group 15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356368" name="Group 1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69" name="Line 1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7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71" name="Group 1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72" name="Line 2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7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6374" name="Group 22"/>
          <p:cNvGrpSpPr>
            <a:grpSpLocks/>
          </p:cNvGrpSpPr>
          <p:nvPr/>
        </p:nvGrpSpPr>
        <p:grpSpPr bwMode="auto">
          <a:xfrm>
            <a:off x="2852738" y="6281230"/>
            <a:ext cx="2328863" cy="200025"/>
            <a:chOff x="336" y="3888"/>
            <a:chExt cx="1536" cy="144"/>
          </a:xfrm>
        </p:grpSpPr>
        <p:grpSp>
          <p:nvGrpSpPr>
            <p:cNvPr id="356375" name="Group 23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356376" name="Group 24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77" name="Line 25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7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79" name="Group 27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80" name="Line 28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8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382" name="Group 30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356383" name="Group 31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84" name="Line 32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8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86" name="Group 34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87" name="Line 35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8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6389" name="Group 37"/>
          <p:cNvGrpSpPr>
            <a:grpSpLocks/>
          </p:cNvGrpSpPr>
          <p:nvPr/>
        </p:nvGrpSpPr>
        <p:grpSpPr bwMode="auto">
          <a:xfrm>
            <a:off x="5181600" y="6281230"/>
            <a:ext cx="2330450" cy="200025"/>
            <a:chOff x="336" y="3888"/>
            <a:chExt cx="1536" cy="144"/>
          </a:xfrm>
        </p:grpSpPr>
        <p:grpSp>
          <p:nvGrpSpPr>
            <p:cNvPr id="356390" name="Group 38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356391" name="Group 39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92" name="Line 4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9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394" name="Group 42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395" name="Line 43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396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397" name="Group 45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356398" name="Group 4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356399" name="Line 4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0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01" name="Group 4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356402" name="Line 5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03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6404" name="Group 52"/>
          <p:cNvGrpSpPr>
            <a:grpSpLocks/>
          </p:cNvGrpSpPr>
          <p:nvPr/>
        </p:nvGrpSpPr>
        <p:grpSpPr bwMode="auto">
          <a:xfrm>
            <a:off x="377825" y="2153730"/>
            <a:ext cx="217488" cy="2130425"/>
            <a:chOff x="576" y="2208"/>
            <a:chExt cx="144" cy="1536"/>
          </a:xfrm>
        </p:grpSpPr>
        <p:grpSp>
          <p:nvGrpSpPr>
            <p:cNvPr id="356405" name="Group 53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356406" name="Group 54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35640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08" name="Line 5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09" name="Group 57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35641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11" name="Line 59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412" name="Group 60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356413" name="Group 61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35641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15" name="Line 63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16" name="Group 64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35641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18" name="Line 6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6419" name="Group 67"/>
          <p:cNvGrpSpPr>
            <a:grpSpLocks/>
          </p:cNvGrpSpPr>
          <p:nvPr/>
        </p:nvGrpSpPr>
        <p:grpSpPr bwMode="auto">
          <a:xfrm>
            <a:off x="377825" y="4284155"/>
            <a:ext cx="217488" cy="2130425"/>
            <a:chOff x="576" y="2208"/>
            <a:chExt cx="144" cy="1536"/>
          </a:xfrm>
        </p:grpSpPr>
        <p:grpSp>
          <p:nvGrpSpPr>
            <p:cNvPr id="356420" name="Group 68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356421" name="Group 69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35642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23" name="Line 71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24" name="Group 72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35642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26" name="Line 74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427" name="Group 75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356428" name="Group 76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35642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30" name="Line 78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431" name="Group 79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356432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433" name="Line 81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56434" name="Oval 82"/>
          <p:cNvSpPr>
            <a:spLocks noChangeArrowheads="1"/>
          </p:cNvSpPr>
          <p:nvPr/>
        </p:nvSpPr>
        <p:spPr bwMode="auto">
          <a:xfrm>
            <a:off x="1543050" y="4749293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5" name="Oval 83"/>
          <p:cNvSpPr>
            <a:spLocks noChangeArrowheads="1"/>
          </p:cNvSpPr>
          <p:nvPr/>
        </p:nvSpPr>
        <p:spPr bwMode="auto">
          <a:xfrm>
            <a:off x="2052638" y="3617405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6" name="Oval 84"/>
          <p:cNvSpPr>
            <a:spLocks noChangeArrowheads="1"/>
          </p:cNvSpPr>
          <p:nvPr/>
        </p:nvSpPr>
        <p:spPr bwMode="auto">
          <a:xfrm>
            <a:off x="2779713" y="395078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7" name="Oval 85"/>
          <p:cNvSpPr>
            <a:spLocks noChangeArrowheads="1"/>
          </p:cNvSpPr>
          <p:nvPr/>
        </p:nvSpPr>
        <p:spPr bwMode="auto">
          <a:xfrm>
            <a:off x="2779713" y="3218943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8" name="Oval 86"/>
          <p:cNvSpPr>
            <a:spLocks noChangeArrowheads="1"/>
          </p:cNvSpPr>
          <p:nvPr/>
        </p:nvSpPr>
        <p:spPr bwMode="auto">
          <a:xfrm>
            <a:off x="3944938" y="3285618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39" name="Oval 87"/>
          <p:cNvSpPr>
            <a:spLocks noChangeArrowheads="1"/>
          </p:cNvSpPr>
          <p:nvPr/>
        </p:nvSpPr>
        <p:spPr bwMode="auto">
          <a:xfrm>
            <a:off x="5037138" y="2685543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40" name="Oval 88"/>
          <p:cNvSpPr>
            <a:spLocks noChangeArrowheads="1"/>
          </p:cNvSpPr>
          <p:nvPr/>
        </p:nvSpPr>
        <p:spPr bwMode="auto">
          <a:xfrm>
            <a:off x="6273800" y="188703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41" name="Oval 89"/>
          <p:cNvSpPr>
            <a:spLocks noChangeArrowheads="1"/>
          </p:cNvSpPr>
          <p:nvPr/>
        </p:nvSpPr>
        <p:spPr bwMode="auto">
          <a:xfrm>
            <a:off x="6273800" y="1420305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42" name="Oval 90"/>
          <p:cNvSpPr>
            <a:spLocks noChangeArrowheads="1"/>
          </p:cNvSpPr>
          <p:nvPr/>
        </p:nvSpPr>
        <p:spPr bwMode="auto">
          <a:xfrm>
            <a:off x="6856413" y="2220405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43" name="Oval 91"/>
          <p:cNvSpPr>
            <a:spLocks noChangeArrowheads="1"/>
          </p:cNvSpPr>
          <p:nvPr/>
        </p:nvSpPr>
        <p:spPr bwMode="auto">
          <a:xfrm>
            <a:off x="7439025" y="955168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444" name="Group 92"/>
          <p:cNvGrpSpPr>
            <a:grpSpLocks/>
          </p:cNvGrpSpPr>
          <p:nvPr/>
        </p:nvGrpSpPr>
        <p:grpSpPr bwMode="auto">
          <a:xfrm>
            <a:off x="381000" y="1071055"/>
            <a:ext cx="217488" cy="1065213"/>
            <a:chOff x="576" y="2976"/>
            <a:chExt cx="144" cy="768"/>
          </a:xfrm>
        </p:grpSpPr>
        <p:grpSp>
          <p:nvGrpSpPr>
            <p:cNvPr id="356445" name="Group 93"/>
            <p:cNvGrpSpPr>
              <a:grpSpLocks/>
            </p:cNvGrpSpPr>
            <p:nvPr/>
          </p:nvGrpSpPr>
          <p:grpSpPr bwMode="auto">
            <a:xfrm>
              <a:off x="576" y="3360"/>
              <a:ext cx="144" cy="384"/>
              <a:chOff x="576" y="3360"/>
              <a:chExt cx="144" cy="384"/>
            </a:xfrm>
          </p:grpSpPr>
          <p:sp>
            <p:nvSpPr>
              <p:cNvPr id="356446" name="Line 94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7" name="Line 95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6448" name="Group 96"/>
            <p:cNvGrpSpPr>
              <a:grpSpLocks/>
            </p:cNvGrpSpPr>
            <p:nvPr/>
          </p:nvGrpSpPr>
          <p:grpSpPr bwMode="auto">
            <a:xfrm>
              <a:off x="576" y="2976"/>
              <a:ext cx="144" cy="384"/>
              <a:chOff x="576" y="3360"/>
              <a:chExt cx="144" cy="384"/>
            </a:xfrm>
          </p:grpSpPr>
          <p:sp>
            <p:nvSpPr>
              <p:cNvPr id="356449" name="Line 97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0" name="Line 98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51" name="Line 99"/>
          <p:cNvSpPr>
            <a:spLocks noChangeShapeType="1"/>
          </p:cNvSpPr>
          <p:nvPr/>
        </p:nvSpPr>
        <p:spPr bwMode="auto">
          <a:xfrm flipV="1">
            <a:off x="457200" y="766255"/>
            <a:ext cx="7772400" cy="434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473" name="Group 121"/>
          <p:cNvGrpSpPr>
            <a:grpSpLocks/>
          </p:cNvGrpSpPr>
          <p:nvPr/>
        </p:nvGrpSpPr>
        <p:grpSpPr bwMode="auto">
          <a:xfrm>
            <a:off x="1655763" y="1444118"/>
            <a:ext cx="5329237" cy="3384550"/>
            <a:chOff x="1043" y="1003"/>
            <a:chExt cx="3357" cy="2132"/>
          </a:xfrm>
        </p:grpSpPr>
        <p:sp>
          <p:nvSpPr>
            <p:cNvPr id="356465" name="Line 113"/>
            <p:cNvSpPr>
              <a:spLocks noChangeShapeType="1"/>
            </p:cNvSpPr>
            <p:nvPr/>
          </p:nvSpPr>
          <p:spPr bwMode="auto">
            <a:xfrm flipV="1">
              <a:off x="1043" y="2863"/>
              <a:ext cx="0" cy="272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66" name="Line 114"/>
            <p:cNvSpPr>
              <a:spLocks noChangeShapeType="1"/>
            </p:cNvSpPr>
            <p:nvPr/>
          </p:nvSpPr>
          <p:spPr bwMode="auto">
            <a:xfrm>
              <a:off x="1360" y="2455"/>
              <a:ext cx="0" cy="249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67" name="Line 115"/>
            <p:cNvSpPr>
              <a:spLocks noChangeShapeType="1"/>
            </p:cNvSpPr>
            <p:nvPr/>
          </p:nvSpPr>
          <p:spPr bwMode="auto">
            <a:xfrm>
              <a:off x="1814" y="2205"/>
              <a:ext cx="0" cy="250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68" name="Line 116"/>
            <p:cNvSpPr>
              <a:spLocks noChangeShapeType="1"/>
            </p:cNvSpPr>
            <p:nvPr/>
          </p:nvSpPr>
          <p:spPr bwMode="auto">
            <a:xfrm flipV="1">
              <a:off x="1814" y="2478"/>
              <a:ext cx="0" cy="181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69" name="Line 117"/>
            <p:cNvSpPr>
              <a:spLocks noChangeShapeType="1"/>
            </p:cNvSpPr>
            <p:nvPr/>
          </p:nvSpPr>
          <p:spPr bwMode="auto">
            <a:xfrm flipV="1">
              <a:off x="2562" y="2047"/>
              <a:ext cx="0" cy="181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70" name="Line 118"/>
            <p:cNvSpPr>
              <a:spLocks noChangeShapeType="1"/>
            </p:cNvSpPr>
            <p:nvPr/>
          </p:nvSpPr>
          <p:spPr bwMode="auto">
            <a:xfrm flipV="1">
              <a:off x="3220" y="1684"/>
              <a:ext cx="0" cy="158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71" name="Line 119"/>
            <p:cNvSpPr>
              <a:spLocks noChangeShapeType="1"/>
            </p:cNvSpPr>
            <p:nvPr/>
          </p:nvSpPr>
          <p:spPr bwMode="auto">
            <a:xfrm flipV="1">
              <a:off x="4400" y="1003"/>
              <a:ext cx="0" cy="545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472" name="Line 120"/>
            <p:cNvSpPr>
              <a:spLocks noChangeShapeType="1"/>
            </p:cNvSpPr>
            <p:nvPr/>
          </p:nvSpPr>
          <p:spPr bwMode="auto">
            <a:xfrm>
              <a:off x="4014" y="1049"/>
              <a:ext cx="0" cy="317"/>
            </a:xfrm>
            <a:prstGeom prst="line">
              <a:avLst/>
            </a:prstGeom>
            <a:noFill/>
            <a:ln w="57150">
              <a:solidFill>
                <a:srgbClr val="FF50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Text Box 3"/>
          <p:cNvSpPr txBox="1">
            <a:spLocks noChangeArrowheads="1"/>
          </p:cNvSpPr>
          <p:nvPr/>
        </p:nvSpPr>
        <p:spPr bwMode="auto">
          <a:xfrm>
            <a:off x="154985" y="-76200"/>
            <a:ext cx="4145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Mathematical Solution </a:t>
            </a:r>
          </a:p>
        </p:txBody>
      </p:sp>
      <p:grpSp>
        <p:nvGrpSpPr>
          <p:cNvPr id="107" name="Group 113"/>
          <p:cNvGrpSpPr>
            <a:grpSpLocks/>
          </p:cNvGrpSpPr>
          <p:nvPr/>
        </p:nvGrpSpPr>
        <p:grpSpPr bwMode="auto">
          <a:xfrm>
            <a:off x="7011994" y="1476664"/>
            <a:ext cx="1263651" cy="831851"/>
            <a:chOff x="4857" y="592"/>
            <a:chExt cx="796" cy="524"/>
          </a:xfrm>
        </p:grpSpPr>
        <p:grpSp>
          <p:nvGrpSpPr>
            <p:cNvPr id="109" name="Group 114"/>
            <p:cNvGrpSpPr>
              <a:grpSpLocks/>
            </p:cNvGrpSpPr>
            <p:nvPr/>
          </p:nvGrpSpPr>
          <p:grpSpPr bwMode="auto">
            <a:xfrm>
              <a:off x="4857" y="592"/>
              <a:ext cx="796" cy="524"/>
              <a:chOff x="4857" y="592"/>
              <a:chExt cx="796" cy="524"/>
            </a:xfrm>
          </p:grpSpPr>
          <p:sp>
            <p:nvSpPr>
              <p:cNvPr id="111" name="AutoShape 115"/>
              <p:cNvSpPr>
                <a:spLocks/>
              </p:cNvSpPr>
              <p:nvPr/>
            </p:nvSpPr>
            <p:spPr bwMode="auto">
              <a:xfrm flipH="1">
                <a:off x="4857" y="592"/>
                <a:ext cx="121" cy="524"/>
              </a:xfrm>
              <a:prstGeom prst="leftBrace">
                <a:avLst>
                  <a:gd name="adj1" fmla="val 33333"/>
                  <a:gd name="adj2" fmla="val 50000"/>
                </a:avLst>
              </a:prstGeom>
              <a:noFill/>
              <a:ln w="19050">
                <a:solidFill>
                  <a:srgbClr val="FF500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12" name="Text Box 116"/>
              <p:cNvSpPr txBox="1">
                <a:spLocks noChangeArrowheads="1"/>
              </p:cNvSpPr>
              <p:nvPr/>
            </p:nvSpPr>
            <p:spPr bwMode="auto">
              <a:xfrm>
                <a:off x="4921" y="721"/>
                <a:ext cx="73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Book Antiqua" panose="02040602050305030304" pitchFamily="18" charset="0"/>
                  </a:rPr>
                  <a:t>|y</a:t>
                </a:r>
                <a:r>
                  <a:rPr lang="en-US" baseline="-25000" dirty="0">
                    <a:latin typeface="Book Antiqua" panose="02040602050305030304" pitchFamily="18" charset="0"/>
                  </a:rPr>
                  <a:t>9</a:t>
                </a:r>
                <a:r>
                  <a:rPr lang="en-US" dirty="0" smtClean="0">
                    <a:solidFill>
                      <a:srgbClr val="FF5008"/>
                    </a:solidFill>
                    <a:latin typeface="Book Antiqua" panose="02040602050305030304" pitchFamily="18" charset="0"/>
                  </a:rPr>
                  <a:t> – y</a:t>
                </a:r>
                <a:r>
                  <a:rPr lang="en-US" baseline="-25000" dirty="0" smtClean="0">
                    <a:solidFill>
                      <a:srgbClr val="FF5008"/>
                    </a:solidFill>
                    <a:latin typeface="Book Antiqua" panose="02040602050305030304" pitchFamily="18" charset="0"/>
                  </a:rPr>
                  <a:t>9</a:t>
                </a:r>
                <a:r>
                  <a:rPr lang="en-US" dirty="0">
                    <a:latin typeface="Book Antiqua" panose="02040602050305030304" pitchFamily="18" charset="0"/>
                  </a:rPr>
                  <a:t> </a:t>
                </a:r>
                <a:r>
                  <a:rPr lang="en-US" dirty="0" smtClean="0">
                    <a:latin typeface="Book Antiqua" panose="02040602050305030304" pitchFamily="18" charset="0"/>
                  </a:rPr>
                  <a:t>|</a:t>
                </a:r>
                <a:endParaRPr lang="en-US" baseline="30000" dirty="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10" name="Text Box 117"/>
            <p:cNvSpPr txBox="1">
              <a:spLocks noChangeArrowheads="1"/>
            </p:cNvSpPr>
            <p:nvPr/>
          </p:nvSpPr>
          <p:spPr bwMode="auto">
            <a:xfrm>
              <a:off x="5264" y="655"/>
              <a:ext cx="233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5008"/>
                  </a:solidFill>
                  <a:latin typeface="Book Antiqua" panose="02040602050305030304" pitchFamily="18" charset="0"/>
                </a:rPr>
                <a:t>^</a:t>
              </a:r>
              <a:endParaRPr lang="en-US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3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160338" y="89694"/>
            <a:ext cx="52229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SST : Pictorial Representation </a:t>
            </a:r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523875" y="6410325"/>
            <a:ext cx="793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V="1">
            <a:off x="523875" y="762000"/>
            <a:ext cx="9525" cy="5648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47" name="Group 7"/>
          <p:cNvGrpSpPr>
            <a:grpSpLocks/>
          </p:cNvGrpSpPr>
          <p:nvPr/>
        </p:nvGrpSpPr>
        <p:grpSpPr bwMode="auto">
          <a:xfrm>
            <a:off x="523875" y="6276975"/>
            <a:ext cx="2328863" cy="200025"/>
            <a:chOff x="336" y="3888"/>
            <a:chExt cx="1536" cy="144"/>
          </a:xfrm>
        </p:grpSpPr>
        <p:grpSp>
          <p:nvGrpSpPr>
            <p:cNvPr id="215048" name="Group 8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215049" name="Group 9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215050" name="Line 1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5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052" name="Group 12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215053" name="Line 13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5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055" name="Group 15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215056" name="Group 1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215057" name="Line 1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5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059" name="Group 1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215060" name="Line 2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6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5062" name="Group 22"/>
          <p:cNvGrpSpPr>
            <a:grpSpLocks/>
          </p:cNvGrpSpPr>
          <p:nvPr/>
        </p:nvGrpSpPr>
        <p:grpSpPr bwMode="auto">
          <a:xfrm>
            <a:off x="2852738" y="6276975"/>
            <a:ext cx="2328863" cy="200025"/>
            <a:chOff x="336" y="3888"/>
            <a:chExt cx="1536" cy="144"/>
          </a:xfrm>
        </p:grpSpPr>
        <p:grpSp>
          <p:nvGrpSpPr>
            <p:cNvPr id="215063" name="Group 23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215064" name="Group 24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215065" name="Line 25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6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067" name="Group 27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215068" name="Line 28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6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070" name="Group 30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215071" name="Group 31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215072" name="Line 32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7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074" name="Group 34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215075" name="Line 35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7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5077" name="Group 37"/>
          <p:cNvGrpSpPr>
            <a:grpSpLocks/>
          </p:cNvGrpSpPr>
          <p:nvPr/>
        </p:nvGrpSpPr>
        <p:grpSpPr bwMode="auto">
          <a:xfrm>
            <a:off x="5181600" y="6276975"/>
            <a:ext cx="2330450" cy="200025"/>
            <a:chOff x="336" y="3888"/>
            <a:chExt cx="1536" cy="144"/>
          </a:xfrm>
        </p:grpSpPr>
        <p:grpSp>
          <p:nvGrpSpPr>
            <p:cNvPr id="215078" name="Group 38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215079" name="Group 39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215080" name="Line 4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8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082" name="Group 42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215083" name="Line 43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8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085" name="Group 45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215086" name="Group 4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215087" name="Line 4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8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089" name="Group 4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215090" name="Line 5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91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5092" name="Group 52"/>
          <p:cNvGrpSpPr>
            <a:grpSpLocks/>
          </p:cNvGrpSpPr>
          <p:nvPr/>
        </p:nvGrpSpPr>
        <p:grpSpPr bwMode="auto">
          <a:xfrm>
            <a:off x="377825" y="2149475"/>
            <a:ext cx="217488" cy="2130425"/>
            <a:chOff x="576" y="2208"/>
            <a:chExt cx="144" cy="1536"/>
          </a:xfrm>
        </p:grpSpPr>
        <p:grpSp>
          <p:nvGrpSpPr>
            <p:cNvPr id="215093" name="Group 53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215094" name="Group 54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21509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96" name="Line 5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097" name="Group 57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21509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099" name="Line 59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100" name="Group 60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215101" name="Group 61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215102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03" name="Line 63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104" name="Group 64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21510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06" name="Line 6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5107" name="Group 67"/>
          <p:cNvGrpSpPr>
            <a:grpSpLocks/>
          </p:cNvGrpSpPr>
          <p:nvPr/>
        </p:nvGrpSpPr>
        <p:grpSpPr bwMode="auto">
          <a:xfrm>
            <a:off x="377825" y="4279900"/>
            <a:ext cx="217488" cy="2130425"/>
            <a:chOff x="576" y="2208"/>
            <a:chExt cx="144" cy="1536"/>
          </a:xfrm>
        </p:grpSpPr>
        <p:grpSp>
          <p:nvGrpSpPr>
            <p:cNvPr id="215108" name="Group 68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215109" name="Group 69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21511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11" name="Line 71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112" name="Group 72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215113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14" name="Line 74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115" name="Group 75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215116" name="Group 76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215117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18" name="Line 78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119" name="Group 79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215120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21" name="Line 81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5122" name="Oval 82"/>
          <p:cNvSpPr>
            <a:spLocks noChangeArrowheads="1"/>
          </p:cNvSpPr>
          <p:nvPr/>
        </p:nvSpPr>
        <p:spPr bwMode="auto">
          <a:xfrm>
            <a:off x="990600" y="4876800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3" name="Oval 83"/>
          <p:cNvSpPr>
            <a:spLocks noChangeArrowheads="1"/>
          </p:cNvSpPr>
          <p:nvPr/>
        </p:nvSpPr>
        <p:spPr bwMode="auto">
          <a:xfrm>
            <a:off x="2052638" y="3613150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4" name="Oval 84"/>
          <p:cNvSpPr>
            <a:spLocks noChangeArrowheads="1"/>
          </p:cNvSpPr>
          <p:nvPr/>
        </p:nvSpPr>
        <p:spPr bwMode="auto">
          <a:xfrm>
            <a:off x="2779713" y="3946525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5" name="Oval 85"/>
          <p:cNvSpPr>
            <a:spLocks noChangeArrowheads="1"/>
          </p:cNvSpPr>
          <p:nvPr/>
        </p:nvSpPr>
        <p:spPr bwMode="auto">
          <a:xfrm>
            <a:off x="2779713" y="3214688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6" name="Oval 86"/>
          <p:cNvSpPr>
            <a:spLocks noChangeArrowheads="1"/>
          </p:cNvSpPr>
          <p:nvPr/>
        </p:nvSpPr>
        <p:spPr bwMode="auto">
          <a:xfrm>
            <a:off x="3944938" y="3281363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7" name="Oval 87"/>
          <p:cNvSpPr>
            <a:spLocks noChangeArrowheads="1"/>
          </p:cNvSpPr>
          <p:nvPr/>
        </p:nvSpPr>
        <p:spPr bwMode="auto">
          <a:xfrm>
            <a:off x="4953000" y="2819400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8" name="Oval 88"/>
          <p:cNvSpPr>
            <a:spLocks noChangeArrowheads="1"/>
          </p:cNvSpPr>
          <p:nvPr/>
        </p:nvSpPr>
        <p:spPr bwMode="auto">
          <a:xfrm>
            <a:off x="6324600" y="220980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9" name="Oval 89"/>
          <p:cNvSpPr>
            <a:spLocks noChangeArrowheads="1"/>
          </p:cNvSpPr>
          <p:nvPr/>
        </p:nvSpPr>
        <p:spPr bwMode="auto">
          <a:xfrm>
            <a:off x="6273800" y="141605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0" name="Oval 90"/>
          <p:cNvSpPr>
            <a:spLocks noChangeArrowheads="1"/>
          </p:cNvSpPr>
          <p:nvPr/>
        </p:nvSpPr>
        <p:spPr bwMode="auto">
          <a:xfrm>
            <a:off x="7010400" y="259080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1" name="Oval 91"/>
          <p:cNvSpPr>
            <a:spLocks noChangeArrowheads="1"/>
          </p:cNvSpPr>
          <p:nvPr/>
        </p:nvSpPr>
        <p:spPr bwMode="auto">
          <a:xfrm>
            <a:off x="7620000" y="83820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32" name="Group 92"/>
          <p:cNvGrpSpPr>
            <a:grpSpLocks/>
          </p:cNvGrpSpPr>
          <p:nvPr/>
        </p:nvGrpSpPr>
        <p:grpSpPr bwMode="auto">
          <a:xfrm>
            <a:off x="381000" y="1066800"/>
            <a:ext cx="217488" cy="1065213"/>
            <a:chOff x="576" y="2976"/>
            <a:chExt cx="144" cy="768"/>
          </a:xfrm>
        </p:grpSpPr>
        <p:grpSp>
          <p:nvGrpSpPr>
            <p:cNvPr id="215133" name="Group 93"/>
            <p:cNvGrpSpPr>
              <a:grpSpLocks/>
            </p:cNvGrpSpPr>
            <p:nvPr/>
          </p:nvGrpSpPr>
          <p:grpSpPr bwMode="auto">
            <a:xfrm>
              <a:off x="576" y="3360"/>
              <a:ext cx="144" cy="384"/>
              <a:chOff x="576" y="3360"/>
              <a:chExt cx="144" cy="384"/>
            </a:xfrm>
          </p:grpSpPr>
          <p:sp>
            <p:nvSpPr>
              <p:cNvPr id="215134" name="Line 94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35" name="Line 95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36" name="Group 96"/>
            <p:cNvGrpSpPr>
              <a:grpSpLocks/>
            </p:cNvGrpSpPr>
            <p:nvPr/>
          </p:nvGrpSpPr>
          <p:grpSpPr bwMode="auto">
            <a:xfrm>
              <a:off x="576" y="2976"/>
              <a:ext cx="144" cy="384"/>
              <a:chOff x="576" y="3360"/>
              <a:chExt cx="144" cy="384"/>
            </a:xfrm>
          </p:grpSpPr>
          <p:sp>
            <p:nvSpPr>
              <p:cNvPr id="215137" name="Line 97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38" name="Line 98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165" name="Group 125"/>
          <p:cNvGrpSpPr>
            <a:grpSpLocks/>
          </p:cNvGrpSpPr>
          <p:nvPr/>
        </p:nvGrpSpPr>
        <p:grpSpPr bwMode="auto">
          <a:xfrm>
            <a:off x="7740650" y="914400"/>
            <a:ext cx="1271588" cy="2082800"/>
            <a:chOff x="4876" y="640"/>
            <a:chExt cx="801" cy="1344"/>
          </a:xfrm>
        </p:grpSpPr>
        <p:grpSp>
          <p:nvGrpSpPr>
            <p:cNvPr id="215142" name="Group 102"/>
            <p:cNvGrpSpPr>
              <a:grpSpLocks/>
            </p:cNvGrpSpPr>
            <p:nvPr/>
          </p:nvGrpSpPr>
          <p:grpSpPr bwMode="auto">
            <a:xfrm>
              <a:off x="4876" y="640"/>
              <a:ext cx="607" cy="1344"/>
              <a:chOff x="4992" y="672"/>
              <a:chExt cx="607" cy="1344"/>
            </a:xfrm>
          </p:grpSpPr>
          <p:sp>
            <p:nvSpPr>
              <p:cNvPr id="215143" name="AutoShape 103"/>
              <p:cNvSpPr>
                <a:spLocks/>
              </p:cNvSpPr>
              <p:nvPr/>
            </p:nvSpPr>
            <p:spPr bwMode="auto">
              <a:xfrm>
                <a:off x="4992" y="672"/>
                <a:ext cx="192" cy="1344"/>
              </a:xfrm>
              <a:prstGeom prst="rightBrace">
                <a:avLst>
                  <a:gd name="adj1" fmla="val 58333"/>
                  <a:gd name="adj2" fmla="val 50000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44" name="Text Box 104"/>
              <p:cNvSpPr txBox="1">
                <a:spLocks noChangeArrowheads="1"/>
              </p:cNvSpPr>
              <p:nvPr/>
            </p:nvSpPr>
            <p:spPr bwMode="auto">
              <a:xfrm>
                <a:off x="5174" y="1177"/>
                <a:ext cx="425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y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10</a:t>
                </a:r>
                <a:r>
                  <a:rPr lang="en-US" baseline="-25000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-</a:t>
                </a:r>
              </a:p>
            </p:txBody>
          </p:sp>
        </p:grpSp>
        <p:grpSp>
          <p:nvGrpSpPr>
            <p:cNvPr id="215158" name="Group 118"/>
            <p:cNvGrpSpPr>
              <a:grpSpLocks/>
            </p:cNvGrpSpPr>
            <p:nvPr/>
          </p:nvGrpSpPr>
          <p:grpSpPr bwMode="auto">
            <a:xfrm>
              <a:off x="5487" y="1146"/>
              <a:ext cx="190" cy="233"/>
              <a:chOff x="4840" y="3170"/>
              <a:chExt cx="190" cy="233"/>
            </a:xfrm>
          </p:grpSpPr>
          <p:sp>
            <p:nvSpPr>
              <p:cNvPr id="215159" name="Text Box 119"/>
              <p:cNvSpPr txBox="1">
                <a:spLocks noChangeArrowheads="1"/>
              </p:cNvSpPr>
              <p:nvPr/>
            </p:nvSpPr>
            <p:spPr bwMode="auto">
              <a:xfrm>
                <a:off x="4840" y="3170"/>
                <a:ext cx="190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y</a:t>
                </a:r>
                <a:endParaRPr lang="en-US" baseline="-2500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160" name="Line 120"/>
              <p:cNvSpPr>
                <a:spLocks noChangeShapeType="1"/>
              </p:cNvSpPr>
              <p:nvPr/>
            </p:nvSpPr>
            <p:spPr bwMode="auto">
              <a:xfrm>
                <a:off x="4853" y="3242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164" name="Group 124"/>
          <p:cNvGrpSpPr>
            <a:grpSpLocks/>
          </p:cNvGrpSpPr>
          <p:nvPr/>
        </p:nvGrpSpPr>
        <p:grpSpPr bwMode="auto">
          <a:xfrm>
            <a:off x="457203" y="2447925"/>
            <a:ext cx="8686800" cy="600075"/>
            <a:chOff x="288" y="1638"/>
            <a:chExt cx="5472" cy="378"/>
          </a:xfrm>
        </p:grpSpPr>
        <p:grpSp>
          <p:nvGrpSpPr>
            <p:cNvPr id="215145" name="Group 105"/>
            <p:cNvGrpSpPr>
              <a:grpSpLocks/>
            </p:cNvGrpSpPr>
            <p:nvPr/>
          </p:nvGrpSpPr>
          <p:grpSpPr bwMode="auto">
            <a:xfrm>
              <a:off x="288" y="1680"/>
              <a:ext cx="5472" cy="336"/>
              <a:chOff x="288" y="1680"/>
              <a:chExt cx="5472" cy="336"/>
            </a:xfrm>
          </p:grpSpPr>
          <p:sp>
            <p:nvSpPr>
              <p:cNvPr id="215146" name="Line 106"/>
              <p:cNvSpPr>
                <a:spLocks noChangeShapeType="1"/>
              </p:cNvSpPr>
              <p:nvPr/>
            </p:nvSpPr>
            <p:spPr bwMode="auto">
              <a:xfrm>
                <a:off x="288" y="2016"/>
                <a:ext cx="5472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47" name="Text Box 10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116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15161" name="Group 121"/>
            <p:cNvGrpSpPr>
              <a:grpSpLocks/>
            </p:cNvGrpSpPr>
            <p:nvPr/>
          </p:nvGrpSpPr>
          <p:grpSpPr bwMode="auto">
            <a:xfrm>
              <a:off x="568" y="1638"/>
              <a:ext cx="216" cy="233"/>
              <a:chOff x="4818" y="3170"/>
              <a:chExt cx="216" cy="233"/>
            </a:xfrm>
          </p:grpSpPr>
          <p:sp>
            <p:nvSpPr>
              <p:cNvPr id="215162" name="Text Box 122"/>
              <p:cNvSpPr txBox="1">
                <a:spLocks noChangeArrowheads="1"/>
              </p:cNvSpPr>
              <p:nvPr/>
            </p:nvSpPr>
            <p:spPr bwMode="auto">
              <a:xfrm>
                <a:off x="4818" y="3170"/>
                <a:ext cx="2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n>
                      <a:solidFill>
                        <a:srgbClr val="00B050"/>
                      </a:solidFill>
                    </a:ln>
                    <a:solidFill>
                      <a:schemeClr val="accent2"/>
                    </a:solidFill>
                    <a:latin typeface="Times New Roman" pitchFamily="18" charset="0"/>
                  </a:rPr>
                  <a:t>y</a:t>
                </a:r>
                <a:r>
                  <a:rPr lang="en-US" baseline="-25000" dirty="0" err="1">
                    <a:ln>
                      <a:solidFill>
                        <a:srgbClr val="00B050"/>
                      </a:solidFill>
                    </a:ln>
                    <a:solidFill>
                      <a:schemeClr val="accent2"/>
                    </a:solidFill>
                    <a:latin typeface="Times New Roman" pitchFamily="18" charset="0"/>
                  </a:rPr>
                  <a:t>i</a:t>
                </a:r>
                <a:endParaRPr lang="en-US" baseline="-25000" dirty="0">
                  <a:ln>
                    <a:solidFill>
                      <a:srgbClr val="00B050"/>
                    </a:solidFill>
                  </a:ln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163" name="Line 123"/>
              <p:cNvSpPr>
                <a:spLocks noChangeShapeType="1"/>
              </p:cNvSpPr>
              <p:nvPr/>
            </p:nvSpPr>
            <p:spPr bwMode="auto">
              <a:xfrm flipV="1">
                <a:off x="4853" y="3242"/>
                <a:ext cx="117" cy="11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6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96919" y="152636"/>
            <a:ext cx="3110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SSE , SST  and SSR</a:t>
            </a:r>
          </a:p>
        </p:txBody>
      </p:sp>
      <p:sp>
        <p:nvSpPr>
          <p:cNvPr id="139377" name="Text Box 113"/>
          <p:cNvSpPr txBox="1">
            <a:spLocks noChangeArrowheads="1"/>
          </p:cNvSpPr>
          <p:nvPr/>
        </p:nvSpPr>
        <p:spPr bwMode="auto">
          <a:xfrm>
            <a:off x="76200" y="908050"/>
            <a:ext cx="8931275" cy="5262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SST : A measure of how well the observations cluster around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y</a:t>
            </a:r>
          </a:p>
          <a:p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SSE : </a:t>
            </a:r>
            <a:r>
              <a:rPr lang="en-US" sz="2400" dirty="0">
                <a:latin typeface="Book Antiqua" panose="02040602050305030304" pitchFamily="18" charset="0"/>
              </a:rPr>
              <a:t>A measure of how well the observations cluster around </a:t>
            </a:r>
            <a:r>
              <a:rPr lang="en-US" sz="2400" dirty="0">
                <a:latin typeface="Book Antiqua" panose="02040602050305030304" pitchFamily="18" charset="0"/>
                <a:cs typeface="Arial" charset="0"/>
              </a:rPr>
              <a:t>ŷ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  <a:sym typeface="Bookshelf Symbol 1" pitchFamily="34" charset="2"/>
            </a:endParaRPr>
          </a:p>
          <a:p>
            <a:endParaRPr lang="en-US" sz="2400" dirty="0">
              <a:latin typeface="Book Antiqua" panose="02040602050305030304" pitchFamily="18" charset="0"/>
              <a:sym typeface="Bookshelf Symbol 1" pitchFamily="34" charset="2"/>
            </a:endParaRPr>
          </a:p>
          <a:p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If </a:t>
            </a: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value of x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did not play any role </a:t>
            </a: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in the value of y, we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should</a:t>
            </a:r>
          </a:p>
          <a:p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SST = SSE</a:t>
            </a:r>
          </a:p>
          <a:p>
            <a:endParaRPr lang="en-US" sz="2400" dirty="0">
              <a:latin typeface="Book Antiqua" panose="02040602050305030304" pitchFamily="18" charset="0"/>
              <a:sym typeface="Bookshelf Symbol 1" pitchFamily="34" charset="2"/>
            </a:endParaRPr>
          </a:p>
          <a:p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If </a:t>
            </a: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value of x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plays the full role in </a:t>
            </a: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 the value of y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then </a:t>
            </a:r>
          </a:p>
          <a:p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SSE = 0</a:t>
            </a:r>
          </a:p>
          <a:p>
            <a:endParaRPr lang="en-US" sz="2400" dirty="0">
              <a:latin typeface="Book Antiqua" panose="02040602050305030304" pitchFamily="18" charset="0"/>
              <a:sym typeface="Bookshelf Symbol 1" pitchFamily="34" charset="2"/>
            </a:endParaRPr>
          </a:p>
          <a:p>
            <a:r>
              <a:rPr lang="en-US" sz="2400" b="1" dirty="0">
                <a:latin typeface="Book Antiqua" panose="02040602050305030304" pitchFamily="18" charset="0"/>
                <a:sym typeface="Bookshelf Symbol 1" pitchFamily="34" charset="2"/>
              </a:rPr>
              <a:t>SST = SSE + SSR</a:t>
            </a:r>
          </a:p>
          <a:p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SSR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: Sum of the squares due to regression</a:t>
            </a:r>
          </a:p>
          <a:p>
            <a:r>
              <a:rPr lang="en-US" sz="2400" b="1" dirty="0" smtClean="0">
                <a:latin typeface="Book Antiqua" panose="02040602050305030304" pitchFamily="18" charset="0"/>
                <a:sym typeface="Bookshelf Symbol 1" pitchFamily="34" charset="2"/>
              </a:rPr>
              <a:t>SSR</a:t>
            </a: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 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is </a:t>
            </a:r>
            <a:r>
              <a:rPr lang="en-US" sz="2400" b="1" dirty="0">
                <a:latin typeface="Book Antiqua" panose="02040602050305030304" pitchFamily="18" charset="0"/>
                <a:sym typeface="Bookshelf Symbol 1" pitchFamily="34" charset="2"/>
              </a:rPr>
              <a:t>explained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portion of SST</a:t>
            </a:r>
          </a:p>
          <a:p>
            <a:r>
              <a:rPr lang="en-US" sz="2400" b="1" dirty="0">
                <a:latin typeface="Book Antiqua" panose="02040602050305030304" pitchFamily="18" charset="0"/>
                <a:sym typeface="Bookshelf Symbol 1" pitchFamily="34" charset="2"/>
              </a:rPr>
              <a:t>SSE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is </a:t>
            </a:r>
            <a:r>
              <a:rPr lang="en-US" sz="2400" b="1" dirty="0">
                <a:latin typeface="Book Antiqua" panose="02040602050305030304" pitchFamily="18" charset="0"/>
                <a:sym typeface="Bookshelf Symbol 1" pitchFamily="34" charset="2"/>
              </a:rPr>
              <a:t>unexplained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 portion of SST</a:t>
            </a:r>
          </a:p>
          <a:p>
            <a:endParaRPr lang="en-US" sz="2400" dirty="0">
              <a:solidFill>
                <a:schemeClr val="tx2"/>
              </a:solidFill>
              <a:latin typeface="Book Antiqua" panose="02040602050305030304" pitchFamily="18" charset="0"/>
              <a:sym typeface="Bookshelf Symbol 1" pitchFamily="34" charset="2"/>
            </a:endParaRPr>
          </a:p>
        </p:txBody>
      </p:sp>
      <p:sp>
        <p:nvSpPr>
          <p:cNvPr id="139383" name="Text Box 119"/>
          <p:cNvSpPr txBox="1">
            <a:spLocks noChangeArrowheads="1"/>
          </p:cNvSpPr>
          <p:nvPr/>
        </p:nvSpPr>
        <p:spPr bwMode="auto">
          <a:xfrm>
            <a:off x="1584325" y="46116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9396" name="Line 132"/>
          <p:cNvSpPr>
            <a:spLocks noChangeShapeType="1"/>
          </p:cNvSpPr>
          <p:nvPr/>
        </p:nvSpPr>
        <p:spPr bwMode="auto">
          <a:xfrm>
            <a:off x="8604250" y="908050"/>
            <a:ext cx="180975" cy="0"/>
          </a:xfrm>
          <a:prstGeom prst="line">
            <a:avLst/>
          </a:prstGeom>
          <a:noFill/>
          <a:ln w="12700">
            <a:solidFill>
              <a:srgbClr val="FF500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397" name="Line 133"/>
          <p:cNvSpPr>
            <a:spLocks noChangeShapeType="1"/>
          </p:cNvSpPr>
          <p:nvPr/>
        </p:nvSpPr>
        <p:spPr bwMode="auto">
          <a:xfrm>
            <a:off x="8064500" y="3465513"/>
            <a:ext cx="179388" cy="0"/>
          </a:xfrm>
          <a:prstGeom prst="line">
            <a:avLst/>
          </a:prstGeom>
          <a:noFill/>
          <a:ln w="12700">
            <a:solidFill>
              <a:srgbClr val="FF500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24878" y="116632"/>
            <a:ext cx="81195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Coefficient of Determination for Goodness of Fit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24878" y="990600"/>
            <a:ext cx="8931275" cy="3139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SSE = SST - SSR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The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largest value for SSE is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SSE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= SST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SSE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= SST =======&gt; SSR = 0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SSR/SST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= 0  =====&gt; the worst fit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Book Antiqua" panose="02040602050305030304" pitchFamily="18" charset="0"/>
                <a:sym typeface="Bookshelf Symbol 1" pitchFamily="34" charset="2"/>
              </a:rPr>
              <a:t>SSR/SST </a:t>
            </a:r>
            <a:r>
              <a:rPr lang="en-US" sz="2400" dirty="0">
                <a:latin typeface="Book Antiqua" panose="02040602050305030304" pitchFamily="18" charset="0"/>
                <a:sym typeface="Bookshelf Symbol 1" pitchFamily="34" charset="2"/>
              </a:rPr>
              <a:t>= 1  =====&gt; the best fit 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Book Antiqua" panose="02040602050305030304" pitchFamily="18" charset="0"/>
              <a:sym typeface="Bookshelf Symbol 1" pitchFamily="34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4878" y="3923814"/>
            <a:ext cx="9112045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1200" smtClean="0">
                <a:cs typeface="+mn-cs"/>
              </a:rPr>
              <a:t>Correlation Coefficient = Sign of b1 times Square Root of the Coefficient of Determination)</a:t>
            </a:r>
            <a:endParaRPr lang="en-US" kern="1200" dirty="0">
              <a:cs typeface="+mn-cs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483294"/>
              </p:ext>
            </p:extLst>
          </p:nvPr>
        </p:nvGraphicFramePr>
        <p:xfrm>
          <a:off x="2438400" y="4914414"/>
          <a:ext cx="3200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4" imgW="1434960" imgH="291960" progId="Equation.3">
                  <p:embed/>
                </p:oleObj>
              </mc:Choice>
              <mc:Fallback>
                <p:oleObj name="Equation" r:id="rId4" imgW="1434960" imgH="291960" progId="Equation.3">
                  <p:embed/>
                  <p:pic>
                    <p:nvPicPr>
                      <p:cNvPr id="22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14414"/>
                        <a:ext cx="3200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9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 autoUpdateAnimBg="0" advAuto="3000"/>
      <p:bldP spid="4" grpId="0" build="p" autoUpdateAnimBg="0" advAuto="3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63600"/>
          </a:xfrm>
        </p:spPr>
        <p:txBody>
          <a:bodyPr/>
          <a:lstStyle/>
          <a:p>
            <a:r>
              <a:rPr lang="en-US" dirty="0" smtClean="0"/>
              <a:t>Regression Analysis</a:t>
            </a:r>
            <a:endParaRPr lang="en-US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866506"/>
            <a:ext cx="8964488" cy="5632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primary method for associative forecasting is Regression Analysis.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rgbClr val="C00000"/>
                </a:solidFill>
              </a:rPr>
              <a:t>relationship</a:t>
            </a:r>
            <a:r>
              <a:rPr lang="en-US" b="1" dirty="0"/>
              <a:t> </a:t>
            </a:r>
            <a:r>
              <a:rPr lang="en-US" dirty="0"/>
              <a:t>between </a:t>
            </a:r>
            <a:r>
              <a:rPr lang="en-US" dirty="0">
                <a:solidFill>
                  <a:srgbClr val="C00000"/>
                </a:solidFill>
              </a:rPr>
              <a:t>two or more </a:t>
            </a:r>
            <a:r>
              <a:rPr lang="en-US" dirty="0"/>
              <a:t>variables.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relationship </a:t>
            </a:r>
            <a:r>
              <a:rPr lang="en-US" dirty="0" smtClean="0"/>
              <a:t>could </a:t>
            </a:r>
            <a:r>
              <a:rPr lang="en-US" dirty="0"/>
              <a:t>be </a:t>
            </a:r>
            <a:r>
              <a:rPr lang="en-US" dirty="0">
                <a:solidFill>
                  <a:srgbClr val="C00000"/>
                </a:solidFill>
              </a:rPr>
              <a:t>linear or non-linear</a:t>
            </a:r>
            <a:r>
              <a:rPr lang="en-US" b="1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Simple Linear Regression : Linear Regression Between Two Variables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could </a:t>
            </a:r>
            <a:r>
              <a:rPr lang="en-US" dirty="0">
                <a:solidFill>
                  <a:srgbClr val="C00000"/>
                </a:solidFill>
              </a:rPr>
              <a:t>use available data </a:t>
            </a:r>
            <a:r>
              <a:rPr lang="en-US" dirty="0"/>
              <a:t>to investigate such a </a:t>
            </a:r>
            <a:r>
              <a:rPr lang="en-US" dirty="0" smtClean="0"/>
              <a:t>relationship. We </a:t>
            </a:r>
            <a:r>
              <a:rPr lang="en-US" dirty="0">
                <a:solidFill>
                  <a:srgbClr val="C00000"/>
                </a:solidFill>
              </a:rPr>
              <a:t>use this relationship to forecast future.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The </a:t>
            </a:r>
            <a:r>
              <a:rPr lang="en-US" dirty="0"/>
              <a:t>relationship between a dependent variable and one or more independent variables</a:t>
            </a:r>
            <a:r>
              <a:rPr lang="en-US" dirty="0" smtClean="0"/>
              <a:t>. The </a:t>
            </a:r>
            <a:r>
              <a:rPr lang="en-US" dirty="0"/>
              <a:t>independent variables are also referred to as predictor variables.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We may use regression to investigate the relationship between demand (y) and time (x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), or advertisement (x)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as  independent variable and 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sales (y)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as the dependent variable.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4129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658" y="990600"/>
            <a:ext cx="8172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1D4087"/>
              </a:solidFill>
              <a:latin typeface="Book Antiqua" panose="02040602050305030304" pitchFamily="18" charset="0"/>
            </a:endParaRPr>
          </a:p>
          <a:p>
            <a:endParaRPr lang="en-US" sz="2400" dirty="0">
              <a:solidFill>
                <a:srgbClr val="1D4087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048" y="13063"/>
            <a:ext cx="1198300" cy="7489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 bwMode="auto">
          <a:xfrm>
            <a:off x="6858000" y="-4354"/>
            <a:ext cx="1011812" cy="766354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922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For </a:t>
            </a:r>
            <a:r>
              <a:rPr lang="en-US" sz="2400" dirty="0" smtClean="0">
                <a:latin typeface="Book Antiqua" panose="02040602050305030304" pitchFamily="18" charset="0"/>
              </a:rPr>
              <a:t>Simple </a:t>
            </a:r>
            <a:r>
              <a:rPr lang="en-US" sz="2400" dirty="0">
                <a:latin typeface="Book Antiqua" panose="02040602050305030304" pitchFamily="18" charset="0"/>
              </a:rPr>
              <a:t>Regression, you may watch the Following Video</a:t>
            </a:r>
          </a:p>
          <a:p>
            <a:r>
              <a:rPr lang="en-US" sz="2400" dirty="0">
                <a:solidFill>
                  <a:srgbClr val="1D4087"/>
                </a:solidFill>
                <a:latin typeface="Book Antiqua" panose="02040602050305030304" pitchFamily="18" charset="0"/>
                <a:hlinkClick r:id="rId3"/>
              </a:rPr>
              <a:t>https://www.youtube.com/watch?v=i2bqvDRapxo</a:t>
            </a:r>
            <a:endParaRPr lang="en-US" sz="2400" dirty="0">
              <a:solidFill>
                <a:srgbClr val="1D4087"/>
              </a:solidFill>
              <a:latin typeface="Book Antiqua" panose="02040602050305030304" pitchFamily="18" charset="0"/>
            </a:endParaRPr>
          </a:p>
          <a:p>
            <a:endParaRPr lang="en-US" sz="2400" dirty="0">
              <a:solidFill>
                <a:srgbClr val="1D4087"/>
              </a:solidFill>
              <a:latin typeface="Book Antiqua" panose="02040602050305030304" pitchFamily="18" charset="0"/>
            </a:endParaRPr>
          </a:p>
          <a:p>
            <a:r>
              <a:rPr lang="en-US" sz="2400" dirty="0">
                <a:latin typeface="Book Antiqua" panose="02040602050305030304" pitchFamily="18" charset="0"/>
              </a:rPr>
              <a:t>For </a:t>
            </a:r>
            <a:r>
              <a:rPr lang="en-US" sz="2400" dirty="0" smtClean="0">
                <a:latin typeface="Book Antiqua" panose="02040602050305030304" pitchFamily="18" charset="0"/>
              </a:rPr>
              <a:t>Multiple </a:t>
            </a:r>
            <a:r>
              <a:rPr lang="en-US" sz="2400" dirty="0">
                <a:latin typeface="Book Antiqua" panose="02040602050305030304" pitchFamily="18" charset="0"/>
              </a:rPr>
              <a:t>Regression, you may watch the Following Video</a:t>
            </a:r>
          </a:p>
          <a:p>
            <a:r>
              <a:rPr lang="en-US" sz="2400" dirty="0">
                <a:solidFill>
                  <a:srgbClr val="1D4087"/>
                </a:solidFill>
                <a:latin typeface="Book Antiqua" panose="02040602050305030304" pitchFamily="18" charset="0"/>
                <a:hlinkClick r:id="rId4"/>
              </a:rPr>
              <a:t>https://www.youtube.com/watch?v=HgfHefwK7VQ</a:t>
            </a:r>
            <a:endParaRPr lang="en-US" sz="2400" dirty="0">
              <a:solidFill>
                <a:srgbClr val="1D4087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0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94469" y="69056"/>
            <a:ext cx="29161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Scatter Diagram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450850" y="6410325"/>
            <a:ext cx="793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V="1">
            <a:off x="450850" y="762000"/>
            <a:ext cx="9525" cy="5648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97" name="Group 53"/>
          <p:cNvGrpSpPr>
            <a:grpSpLocks/>
          </p:cNvGrpSpPr>
          <p:nvPr/>
        </p:nvGrpSpPr>
        <p:grpSpPr bwMode="auto">
          <a:xfrm>
            <a:off x="450850" y="6276975"/>
            <a:ext cx="2328863" cy="200025"/>
            <a:chOff x="336" y="3888"/>
            <a:chExt cx="1536" cy="144"/>
          </a:xfrm>
        </p:grpSpPr>
        <p:grpSp>
          <p:nvGrpSpPr>
            <p:cNvPr id="82958" name="Group 14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82954" name="Group 10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2952" name="Line 8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5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955" name="Group 11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2956" name="Line 12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5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959" name="Group 15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82960" name="Group 1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2961" name="Line 1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963" name="Group 1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2964" name="Line 2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6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998" name="Group 54"/>
          <p:cNvGrpSpPr>
            <a:grpSpLocks/>
          </p:cNvGrpSpPr>
          <p:nvPr/>
        </p:nvGrpSpPr>
        <p:grpSpPr bwMode="auto">
          <a:xfrm>
            <a:off x="2779713" y="6276975"/>
            <a:ext cx="2328863" cy="200025"/>
            <a:chOff x="336" y="3888"/>
            <a:chExt cx="1536" cy="144"/>
          </a:xfrm>
        </p:grpSpPr>
        <p:grpSp>
          <p:nvGrpSpPr>
            <p:cNvPr id="82999" name="Group 55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83000" name="Group 5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3001" name="Line 5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02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003" name="Group 5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3004" name="Line 6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0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006" name="Group 62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83007" name="Group 63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3008" name="Line 64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0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010" name="Group 66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3011" name="Line 6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12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3013" name="Group 69"/>
          <p:cNvGrpSpPr>
            <a:grpSpLocks/>
          </p:cNvGrpSpPr>
          <p:nvPr/>
        </p:nvGrpSpPr>
        <p:grpSpPr bwMode="auto">
          <a:xfrm>
            <a:off x="5108575" y="6276975"/>
            <a:ext cx="2330450" cy="200025"/>
            <a:chOff x="336" y="3888"/>
            <a:chExt cx="1536" cy="144"/>
          </a:xfrm>
        </p:grpSpPr>
        <p:grpSp>
          <p:nvGrpSpPr>
            <p:cNvPr id="83014" name="Group 70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83015" name="Group 71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3016" name="Line 72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17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018" name="Group 74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3019" name="Line 75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20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021" name="Group 77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83022" name="Group 78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3023" name="Line 79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24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025" name="Group 81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3026" name="Line 82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27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3043" name="Group 99"/>
          <p:cNvGrpSpPr>
            <a:grpSpLocks/>
          </p:cNvGrpSpPr>
          <p:nvPr/>
        </p:nvGrpSpPr>
        <p:grpSpPr bwMode="auto">
          <a:xfrm>
            <a:off x="304800" y="2149475"/>
            <a:ext cx="217488" cy="2130425"/>
            <a:chOff x="576" y="2208"/>
            <a:chExt cx="144" cy="1536"/>
          </a:xfrm>
        </p:grpSpPr>
        <p:grpSp>
          <p:nvGrpSpPr>
            <p:cNvPr id="83035" name="Group 91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83031" name="Group 87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8302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30" name="Line 8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032" name="Group 88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8303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34" name="Line 90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036" name="Group 92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83037" name="Group 93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83038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39" name="Line 95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040" name="Group 96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830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42" name="Line 98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3044" name="Group 100"/>
          <p:cNvGrpSpPr>
            <a:grpSpLocks/>
          </p:cNvGrpSpPr>
          <p:nvPr/>
        </p:nvGrpSpPr>
        <p:grpSpPr bwMode="auto">
          <a:xfrm>
            <a:off x="304800" y="4279900"/>
            <a:ext cx="217488" cy="2130425"/>
            <a:chOff x="576" y="2208"/>
            <a:chExt cx="144" cy="1536"/>
          </a:xfrm>
        </p:grpSpPr>
        <p:grpSp>
          <p:nvGrpSpPr>
            <p:cNvPr id="83045" name="Group 101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83046" name="Group 102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83047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48" name="Line 104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049" name="Group 105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83050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51" name="Line 107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052" name="Group 108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83053" name="Group 109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83054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55" name="Line 111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056" name="Group 112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8305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58" name="Line 114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3059" name="Oval 115"/>
          <p:cNvSpPr>
            <a:spLocks noChangeArrowheads="1"/>
          </p:cNvSpPr>
          <p:nvPr/>
        </p:nvSpPr>
        <p:spPr bwMode="auto">
          <a:xfrm>
            <a:off x="1470025" y="4745038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0" name="Oval 116"/>
          <p:cNvSpPr>
            <a:spLocks noChangeArrowheads="1"/>
          </p:cNvSpPr>
          <p:nvPr/>
        </p:nvSpPr>
        <p:spPr bwMode="auto">
          <a:xfrm>
            <a:off x="1979613" y="3613150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1" name="Oval 117"/>
          <p:cNvSpPr>
            <a:spLocks noChangeArrowheads="1"/>
          </p:cNvSpPr>
          <p:nvPr/>
        </p:nvSpPr>
        <p:spPr bwMode="auto">
          <a:xfrm>
            <a:off x="2706688" y="3946525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2" name="Oval 118"/>
          <p:cNvSpPr>
            <a:spLocks noChangeArrowheads="1"/>
          </p:cNvSpPr>
          <p:nvPr/>
        </p:nvSpPr>
        <p:spPr bwMode="auto">
          <a:xfrm>
            <a:off x="2706688" y="3214688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3" name="Oval 119"/>
          <p:cNvSpPr>
            <a:spLocks noChangeArrowheads="1"/>
          </p:cNvSpPr>
          <p:nvPr/>
        </p:nvSpPr>
        <p:spPr bwMode="auto">
          <a:xfrm>
            <a:off x="3871913" y="3281363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4" name="Oval 120"/>
          <p:cNvSpPr>
            <a:spLocks noChangeArrowheads="1"/>
          </p:cNvSpPr>
          <p:nvPr/>
        </p:nvSpPr>
        <p:spPr bwMode="auto">
          <a:xfrm>
            <a:off x="4964113" y="2681288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5" name="Oval 121"/>
          <p:cNvSpPr>
            <a:spLocks noChangeArrowheads="1"/>
          </p:cNvSpPr>
          <p:nvPr/>
        </p:nvSpPr>
        <p:spPr bwMode="auto">
          <a:xfrm>
            <a:off x="6200775" y="1882775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6" name="Oval 122"/>
          <p:cNvSpPr>
            <a:spLocks noChangeArrowheads="1"/>
          </p:cNvSpPr>
          <p:nvPr/>
        </p:nvSpPr>
        <p:spPr bwMode="auto">
          <a:xfrm>
            <a:off x="6200775" y="141605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7" name="Oval 123"/>
          <p:cNvSpPr>
            <a:spLocks noChangeArrowheads="1"/>
          </p:cNvSpPr>
          <p:nvPr/>
        </p:nvSpPr>
        <p:spPr bwMode="auto">
          <a:xfrm>
            <a:off x="6783388" y="221615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8" name="Oval 124"/>
          <p:cNvSpPr>
            <a:spLocks noChangeArrowheads="1"/>
          </p:cNvSpPr>
          <p:nvPr/>
        </p:nvSpPr>
        <p:spPr bwMode="auto">
          <a:xfrm>
            <a:off x="7366000" y="950913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78" name="Group 134"/>
          <p:cNvGrpSpPr>
            <a:grpSpLocks/>
          </p:cNvGrpSpPr>
          <p:nvPr/>
        </p:nvGrpSpPr>
        <p:grpSpPr bwMode="auto">
          <a:xfrm>
            <a:off x="307975" y="1066800"/>
            <a:ext cx="217488" cy="1065213"/>
            <a:chOff x="576" y="2976"/>
            <a:chExt cx="144" cy="768"/>
          </a:xfrm>
        </p:grpSpPr>
        <p:grpSp>
          <p:nvGrpSpPr>
            <p:cNvPr id="83079" name="Group 135"/>
            <p:cNvGrpSpPr>
              <a:grpSpLocks/>
            </p:cNvGrpSpPr>
            <p:nvPr/>
          </p:nvGrpSpPr>
          <p:grpSpPr bwMode="auto">
            <a:xfrm>
              <a:off x="576" y="3360"/>
              <a:ext cx="144" cy="384"/>
              <a:chOff x="576" y="3360"/>
              <a:chExt cx="144" cy="384"/>
            </a:xfrm>
          </p:grpSpPr>
          <p:sp>
            <p:nvSpPr>
              <p:cNvPr id="83080" name="Line 136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81" name="Line 137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82" name="Group 138"/>
            <p:cNvGrpSpPr>
              <a:grpSpLocks/>
            </p:cNvGrpSpPr>
            <p:nvPr/>
          </p:nvGrpSpPr>
          <p:grpSpPr bwMode="auto">
            <a:xfrm>
              <a:off x="576" y="2976"/>
              <a:ext cx="144" cy="384"/>
              <a:chOff x="576" y="3360"/>
              <a:chExt cx="144" cy="384"/>
            </a:xfrm>
          </p:grpSpPr>
          <p:sp>
            <p:nvSpPr>
              <p:cNvPr id="83083" name="Line 139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84" name="Line 140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34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19063" y="77788"/>
            <a:ext cx="5609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Graphical - Judgmental Solution </a:t>
            </a: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523875" y="6410325"/>
            <a:ext cx="793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V="1">
            <a:off x="523875" y="762000"/>
            <a:ext cx="9525" cy="5648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095" name="Group 7"/>
          <p:cNvGrpSpPr>
            <a:grpSpLocks/>
          </p:cNvGrpSpPr>
          <p:nvPr/>
        </p:nvGrpSpPr>
        <p:grpSpPr bwMode="auto">
          <a:xfrm>
            <a:off x="523875" y="6276975"/>
            <a:ext cx="2328863" cy="200025"/>
            <a:chOff x="336" y="3888"/>
            <a:chExt cx="1536" cy="144"/>
          </a:xfrm>
        </p:grpSpPr>
        <p:grpSp>
          <p:nvGrpSpPr>
            <p:cNvPr id="89096" name="Group 8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89097" name="Group 9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9098" name="Line 1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09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00" name="Group 12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9101" name="Line 13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9103" name="Group 15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89104" name="Group 1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9105" name="Line 1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07" name="Group 1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9108" name="Line 2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9110" name="Group 22"/>
          <p:cNvGrpSpPr>
            <a:grpSpLocks/>
          </p:cNvGrpSpPr>
          <p:nvPr/>
        </p:nvGrpSpPr>
        <p:grpSpPr bwMode="auto">
          <a:xfrm>
            <a:off x="2852738" y="6276975"/>
            <a:ext cx="2328863" cy="200025"/>
            <a:chOff x="336" y="3888"/>
            <a:chExt cx="1536" cy="144"/>
          </a:xfrm>
        </p:grpSpPr>
        <p:grpSp>
          <p:nvGrpSpPr>
            <p:cNvPr id="89111" name="Group 23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89112" name="Group 24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9113" name="Line 25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4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15" name="Group 27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9116" name="Line 28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9118" name="Group 30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89119" name="Group 31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9120" name="Line 32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22" name="Group 34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9123" name="Line 35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9125" name="Group 37"/>
          <p:cNvGrpSpPr>
            <a:grpSpLocks/>
          </p:cNvGrpSpPr>
          <p:nvPr/>
        </p:nvGrpSpPr>
        <p:grpSpPr bwMode="auto">
          <a:xfrm>
            <a:off x="5181600" y="6276975"/>
            <a:ext cx="2330450" cy="200025"/>
            <a:chOff x="336" y="3888"/>
            <a:chExt cx="1536" cy="144"/>
          </a:xfrm>
        </p:grpSpPr>
        <p:grpSp>
          <p:nvGrpSpPr>
            <p:cNvPr id="89126" name="Group 38"/>
            <p:cNvGrpSpPr>
              <a:grpSpLocks/>
            </p:cNvGrpSpPr>
            <p:nvPr/>
          </p:nvGrpSpPr>
          <p:grpSpPr bwMode="auto">
            <a:xfrm>
              <a:off x="336" y="3888"/>
              <a:ext cx="768" cy="144"/>
              <a:chOff x="336" y="3888"/>
              <a:chExt cx="768" cy="144"/>
            </a:xfrm>
          </p:grpSpPr>
          <p:grpSp>
            <p:nvGrpSpPr>
              <p:cNvPr id="89127" name="Group 39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9128" name="Line 4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30" name="Group 42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9131" name="Line 43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9133" name="Group 45"/>
            <p:cNvGrpSpPr>
              <a:grpSpLocks/>
            </p:cNvGrpSpPr>
            <p:nvPr/>
          </p:nvGrpSpPr>
          <p:grpSpPr bwMode="auto">
            <a:xfrm>
              <a:off x="1104" y="3888"/>
              <a:ext cx="768" cy="144"/>
              <a:chOff x="336" y="3888"/>
              <a:chExt cx="768" cy="144"/>
            </a:xfrm>
          </p:grpSpPr>
          <p:grpSp>
            <p:nvGrpSpPr>
              <p:cNvPr id="89134" name="Group 46"/>
              <p:cNvGrpSpPr>
                <a:grpSpLocks/>
              </p:cNvGrpSpPr>
              <p:nvPr/>
            </p:nvGrpSpPr>
            <p:grpSpPr bwMode="auto">
              <a:xfrm>
                <a:off x="336" y="3888"/>
                <a:ext cx="384" cy="144"/>
                <a:chOff x="336" y="3888"/>
                <a:chExt cx="384" cy="144"/>
              </a:xfrm>
            </p:grpSpPr>
            <p:sp>
              <p:nvSpPr>
                <p:cNvPr id="89135" name="Line 47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37" name="Group 49"/>
              <p:cNvGrpSpPr>
                <a:grpSpLocks/>
              </p:cNvGrpSpPr>
              <p:nvPr/>
            </p:nvGrpSpPr>
            <p:grpSpPr bwMode="auto">
              <a:xfrm>
                <a:off x="720" y="3888"/>
                <a:ext cx="384" cy="144"/>
                <a:chOff x="336" y="3888"/>
                <a:chExt cx="384" cy="144"/>
              </a:xfrm>
            </p:grpSpPr>
            <p:sp>
              <p:nvSpPr>
                <p:cNvPr id="89138" name="Line 50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9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36" y="403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9140" name="Group 52"/>
          <p:cNvGrpSpPr>
            <a:grpSpLocks/>
          </p:cNvGrpSpPr>
          <p:nvPr/>
        </p:nvGrpSpPr>
        <p:grpSpPr bwMode="auto">
          <a:xfrm>
            <a:off x="377825" y="2149475"/>
            <a:ext cx="217488" cy="2130425"/>
            <a:chOff x="576" y="2208"/>
            <a:chExt cx="144" cy="1536"/>
          </a:xfrm>
        </p:grpSpPr>
        <p:grpSp>
          <p:nvGrpSpPr>
            <p:cNvPr id="89141" name="Group 53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89142" name="Group 54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8914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44" name="Line 5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45" name="Group 57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8914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47" name="Line 59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9148" name="Group 60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89149" name="Group 61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8915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51" name="Line 63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52" name="Group 64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8915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54" name="Line 6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9155" name="Group 67"/>
          <p:cNvGrpSpPr>
            <a:grpSpLocks/>
          </p:cNvGrpSpPr>
          <p:nvPr/>
        </p:nvGrpSpPr>
        <p:grpSpPr bwMode="auto">
          <a:xfrm>
            <a:off x="377825" y="4279900"/>
            <a:ext cx="217488" cy="2130425"/>
            <a:chOff x="576" y="2208"/>
            <a:chExt cx="144" cy="1536"/>
          </a:xfrm>
        </p:grpSpPr>
        <p:grpSp>
          <p:nvGrpSpPr>
            <p:cNvPr id="89156" name="Group 68"/>
            <p:cNvGrpSpPr>
              <a:grpSpLocks/>
            </p:cNvGrpSpPr>
            <p:nvPr/>
          </p:nvGrpSpPr>
          <p:grpSpPr bwMode="auto">
            <a:xfrm>
              <a:off x="576" y="2976"/>
              <a:ext cx="144" cy="768"/>
              <a:chOff x="576" y="2976"/>
              <a:chExt cx="144" cy="768"/>
            </a:xfrm>
          </p:grpSpPr>
          <p:grpSp>
            <p:nvGrpSpPr>
              <p:cNvPr id="89157" name="Group 69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89158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59" name="Line 71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60" name="Group 72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8916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62" name="Line 74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9163" name="Group 75"/>
            <p:cNvGrpSpPr>
              <a:grpSpLocks/>
            </p:cNvGrpSpPr>
            <p:nvPr/>
          </p:nvGrpSpPr>
          <p:grpSpPr bwMode="auto">
            <a:xfrm>
              <a:off x="576" y="2208"/>
              <a:ext cx="144" cy="768"/>
              <a:chOff x="576" y="2976"/>
              <a:chExt cx="144" cy="768"/>
            </a:xfrm>
          </p:grpSpPr>
          <p:grpSp>
            <p:nvGrpSpPr>
              <p:cNvPr id="89164" name="Group 76"/>
              <p:cNvGrpSpPr>
                <a:grpSpLocks/>
              </p:cNvGrpSpPr>
              <p:nvPr/>
            </p:nvGrpSpPr>
            <p:grpSpPr bwMode="auto">
              <a:xfrm>
                <a:off x="576" y="3360"/>
                <a:ext cx="144" cy="384"/>
                <a:chOff x="576" y="3360"/>
                <a:chExt cx="144" cy="384"/>
              </a:xfrm>
            </p:grpSpPr>
            <p:sp>
              <p:nvSpPr>
                <p:cNvPr id="89165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66" name="Line 78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67" name="Group 79"/>
              <p:cNvGrpSpPr>
                <a:grpSpLocks/>
              </p:cNvGrpSpPr>
              <p:nvPr/>
            </p:nvGrpSpPr>
            <p:grpSpPr bwMode="auto">
              <a:xfrm>
                <a:off x="576" y="2976"/>
                <a:ext cx="144" cy="384"/>
                <a:chOff x="576" y="3360"/>
                <a:chExt cx="144" cy="384"/>
              </a:xfrm>
            </p:grpSpPr>
            <p:sp>
              <p:nvSpPr>
                <p:cNvPr id="89168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624" y="3360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69" name="Line 81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9170" name="Oval 82"/>
          <p:cNvSpPr>
            <a:spLocks noChangeArrowheads="1"/>
          </p:cNvSpPr>
          <p:nvPr/>
        </p:nvSpPr>
        <p:spPr bwMode="auto">
          <a:xfrm>
            <a:off x="1543050" y="4745038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89171" name="Oval 83"/>
          <p:cNvSpPr>
            <a:spLocks noChangeArrowheads="1"/>
          </p:cNvSpPr>
          <p:nvPr/>
        </p:nvSpPr>
        <p:spPr bwMode="auto">
          <a:xfrm>
            <a:off x="2052638" y="3613150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72" name="Oval 84"/>
          <p:cNvSpPr>
            <a:spLocks noChangeArrowheads="1"/>
          </p:cNvSpPr>
          <p:nvPr/>
        </p:nvSpPr>
        <p:spPr bwMode="auto">
          <a:xfrm>
            <a:off x="2779713" y="3946525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73" name="Oval 85"/>
          <p:cNvSpPr>
            <a:spLocks noChangeArrowheads="1"/>
          </p:cNvSpPr>
          <p:nvPr/>
        </p:nvSpPr>
        <p:spPr bwMode="auto">
          <a:xfrm>
            <a:off x="2779713" y="3214688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74" name="Oval 86"/>
          <p:cNvSpPr>
            <a:spLocks noChangeArrowheads="1"/>
          </p:cNvSpPr>
          <p:nvPr/>
        </p:nvSpPr>
        <p:spPr bwMode="auto">
          <a:xfrm>
            <a:off x="3944938" y="3281363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75" name="Oval 87"/>
          <p:cNvSpPr>
            <a:spLocks noChangeArrowheads="1"/>
          </p:cNvSpPr>
          <p:nvPr/>
        </p:nvSpPr>
        <p:spPr bwMode="auto">
          <a:xfrm>
            <a:off x="5037138" y="2681288"/>
            <a:ext cx="217488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76" name="Oval 88"/>
          <p:cNvSpPr>
            <a:spLocks noChangeArrowheads="1"/>
          </p:cNvSpPr>
          <p:nvPr/>
        </p:nvSpPr>
        <p:spPr bwMode="auto">
          <a:xfrm>
            <a:off x="6273800" y="1882775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77" name="Oval 89"/>
          <p:cNvSpPr>
            <a:spLocks noChangeArrowheads="1"/>
          </p:cNvSpPr>
          <p:nvPr/>
        </p:nvSpPr>
        <p:spPr bwMode="auto">
          <a:xfrm>
            <a:off x="6273800" y="141605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78" name="Oval 90"/>
          <p:cNvSpPr>
            <a:spLocks noChangeArrowheads="1"/>
          </p:cNvSpPr>
          <p:nvPr/>
        </p:nvSpPr>
        <p:spPr bwMode="auto">
          <a:xfrm>
            <a:off x="6856413" y="2216150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79" name="Oval 91"/>
          <p:cNvSpPr>
            <a:spLocks noChangeArrowheads="1"/>
          </p:cNvSpPr>
          <p:nvPr/>
        </p:nvSpPr>
        <p:spPr bwMode="auto">
          <a:xfrm>
            <a:off x="7439025" y="950913"/>
            <a:ext cx="219075" cy="2000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00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180" name="Group 92"/>
          <p:cNvGrpSpPr>
            <a:grpSpLocks/>
          </p:cNvGrpSpPr>
          <p:nvPr/>
        </p:nvGrpSpPr>
        <p:grpSpPr bwMode="auto">
          <a:xfrm>
            <a:off x="381000" y="1066800"/>
            <a:ext cx="217488" cy="1065213"/>
            <a:chOff x="576" y="2976"/>
            <a:chExt cx="144" cy="768"/>
          </a:xfrm>
        </p:grpSpPr>
        <p:grpSp>
          <p:nvGrpSpPr>
            <p:cNvPr id="89181" name="Group 93"/>
            <p:cNvGrpSpPr>
              <a:grpSpLocks/>
            </p:cNvGrpSpPr>
            <p:nvPr/>
          </p:nvGrpSpPr>
          <p:grpSpPr bwMode="auto">
            <a:xfrm>
              <a:off x="576" y="3360"/>
              <a:ext cx="144" cy="384"/>
              <a:chOff x="576" y="3360"/>
              <a:chExt cx="144" cy="384"/>
            </a:xfrm>
          </p:grpSpPr>
          <p:sp>
            <p:nvSpPr>
              <p:cNvPr id="89182" name="Line 94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83" name="Line 95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84" name="Group 96"/>
            <p:cNvGrpSpPr>
              <a:grpSpLocks/>
            </p:cNvGrpSpPr>
            <p:nvPr/>
          </p:nvGrpSpPr>
          <p:grpSpPr bwMode="auto">
            <a:xfrm>
              <a:off x="576" y="2976"/>
              <a:ext cx="144" cy="384"/>
              <a:chOff x="576" y="3360"/>
              <a:chExt cx="144" cy="384"/>
            </a:xfrm>
          </p:grpSpPr>
          <p:sp>
            <p:nvSpPr>
              <p:cNvPr id="89185" name="Line 97"/>
              <p:cNvSpPr>
                <a:spLocks noChangeShapeType="1"/>
              </p:cNvSpPr>
              <p:nvPr/>
            </p:nvSpPr>
            <p:spPr bwMode="auto">
              <a:xfrm flipV="1">
                <a:off x="624" y="336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86" name="Line 98"/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187" name="Line 99"/>
          <p:cNvSpPr>
            <a:spLocks noChangeShapeType="1"/>
          </p:cNvSpPr>
          <p:nvPr/>
        </p:nvSpPr>
        <p:spPr bwMode="auto">
          <a:xfrm flipV="1">
            <a:off x="457200" y="762000"/>
            <a:ext cx="7772400" cy="4343400"/>
          </a:xfrm>
          <a:prstGeom prst="line">
            <a:avLst/>
          </a:prstGeom>
          <a:noFill/>
          <a:ln w="57150">
            <a:solidFill>
              <a:srgbClr val="FF500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88" name="Line 100"/>
          <p:cNvSpPr>
            <a:spLocks noChangeShapeType="1"/>
          </p:cNvSpPr>
          <p:nvPr/>
        </p:nvSpPr>
        <p:spPr bwMode="auto">
          <a:xfrm>
            <a:off x="501650" y="5105400"/>
            <a:ext cx="0" cy="1295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0" name="Line 102"/>
          <p:cNvSpPr>
            <a:spLocks noChangeShapeType="1"/>
          </p:cNvSpPr>
          <p:nvPr/>
        </p:nvSpPr>
        <p:spPr bwMode="auto">
          <a:xfrm flipH="1">
            <a:off x="457200" y="5105400"/>
            <a:ext cx="3048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9203" name="Group 115"/>
          <p:cNvGrpSpPr>
            <a:grpSpLocks/>
          </p:cNvGrpSpPr>
          <p:nvPr/>
        </p:nvGrpSpPr>
        <p:grpSpPr bwMode="auto">
          <a:xfrm>
            <a:off x="900113" y="4968880"/>
            <a:ext cx="892175" cy="506413"/>
            <a:chOff x="567" y="3226"/>
            <a:chExt cx="562" cy="319"/>
          </a:xfrm>
        </p:grpSpPr>
        <p:sp>
          <p:nvSpPr>
            <p:cNvPr id="89191" name="Text Box 103"/>
            <p:cNvSpPr txBox="1">
              <a:spLocks noChangeArrowheads="1"/>
            </p:cNvSpPr>
            <p:nvPr/>
          </p:nvSpPr>
          <p:spPr bwMode="auto">
            <a:xfrm>
              <a:off x="847" y="3312"/>
              <a:ext cx="28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 b</a:t>
              </a:r>
              <a:r>
                <a:rPr lang="en-US" baseline="-2500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1</a:t>
              </a:r>
              <a:endParaRPr lang="en-US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89193" name="Line 105"/>
            <p:cNvSpPr>
              <a:spLocks noChangeShapeType="1"/>
            </p:cNvSpPr>
            <p:nvPr/>
          </p:nvSpPr>
          <p:spPr bwMode="auto">
            <a:xfrm flipH="1" flipV="1">
              <a:off x="567" y="3226"/>
              <a:ext cx="279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89204" name="Group 116"/>
          <p:cNvGrpSpPr>
            <a:grpSpLocks/>
          </p:cNvGrpSpPr>
          <p:nvPr/>
        </p:nvGrpSpPr>
        <p:grpSpPr bwMode="auto">
          <a:xfrm>
            <a:off x="590550" y="5638794"/>
            <a:ext cx="690563" cy="409575"/>
            <a:chOff x="372" y="3648"/>
            <a:chExt cx="435" cy="258"/>
          </a:xfrm>
        </p:grpSpPr>
        <p:sp>
          <p:nvSpPr>
            <p:cNvPr id="89192" name="Text Box 104"/>
            <p:cNvSpPr txBox="1">
              <a:spLocks noChangeArrowheads="1"/>
            </p:cNvSpPr>
            <p:nvPr/>
          </p:nvSpPr>
          <p:spPr bwMode="auto">
            <a:xfrm>
              <a:off x="561" y="3673"/>
              <a:ext cx="24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b</a:t>
              </a:r>
              <a:r>
                <a:rPr lang="en-US" baseline="-2500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0</a:t>
              </a:r>
              <a:endParaRPr lang="en-US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89194" name="Line 106"/>
            <p:cNvSpPr>
              <a:spLocks noChangeShapeType="1"/>
            </p:cNvSpPr>
            <p:nvPr/>
          </p:nvSpPr>
          <p:spPr bwMode="auto">
            <a:xfrm flipH="1" flipV="1">
              <a:off x="372" y="3648"/>
              <a:ext cx="195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89196" name="Line 108"/>
          <p:cNvSpPr>
            <a:spLocks noChangeShapeType="1"/>
          </p:cNvSpPr>
          <p:nvPr/>
        </p:nvSpPr>
        <p:spPr bwMode="auto">
          <a:xfrm flipV="1">
            <a:off x="762000" y="4953000"/>
            <a:ext cx="0" cy="152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9202" name="Group 114"/>
          <p:cNvGrpSpPr>
            <a:grpSpLocks/>
          </p:cNvGrpSpPr>
          <p:nvPr/>
        </p:nvGrpSpPr>
        <p:grpSpPr bwMode="auto">
          <a:xfrm>
            <a:off x="685800" y="5181600"/>
            <a:ext cx="600075" cy="485775"/>
            <a:chOff x="432" y="3360"/>
            <a:chExt cx="378" cy="306"/>
          </a:xfrm>
        </p:grpSpPr>
        <p:sp>
          <p:nvSpPr>
            <p:cNvPr id="89197" name="Text Box 109"/>
            <p:cNvSpPr txBox="1">
              <a:spLocks noChangeArrowheads="1"/>
            </p:cNvSpPr>
            <p:nvPr/>
          </p:nvSpPr>
          <p:spPr bwMode="auto">
            <a:xfrm>
              <a:off x="534" y="3433"/>
              <a:ext cx="27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 1</a:t>
              </a:r>
            </a:p>
          </p:txBody>
        </p:sp>
        <p:sp>
          <p:nvSpPr>
            <p:cNvPr id="89198" name="Line 110"/>
            <p:cNvSpPr>
              <a:spLocks noChangeShapeType="1"/>
            </p:cNvSpPr>
            <p:nvPr/>
          </p:nvSpPr>
          <p:spPr bwMode="auto">
            <a:xfrm flipH="1" flipV="1">
              <a:off x="432" y="3360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0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87" grpId="0" animBg="1"/>
      <p:bldP spid="89188" grpId="0" animBg="1"/>
      <p:bldP spid="89190" grpId="0" animBg="1"/>
      <p:bldP spid="89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4800" y="176213"/>
            <a:ext cx="4129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Impact" pitchFamily="34" charset="0"/>
                <a:ea typeface="+mj-ea"/>
                <a:cs typeface="+mj-cs"/>
              </a:rPr>
              <a:t>Simple Linear Relationship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12625" y="1058101"/>
            <a:ext cx="8443664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Linear relationship between two variables is stated as </a:t>
            </a:r>
          </a:p>
          <a:p>
            <a:r>
              <a:rPr lang="en-US" sz="2400" b="1" dirty="0" smtClean="0">
                <a:latin typeface="Book Antiqua" panose="02040602050305030304" pitchFamily="18" charset="0"/>
                <a:sym typeface="Symbol" pitchFamily="18" charset="2"/>
              </a:rPr>
              <a:t>y 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= b</a:t>
            </a:r>
            <a:r>
              <a:rPr lang="en-US" sz="2400" b="1" baseline="-25000" dirty="0">
                <a:latin typeface="Book Antiqua" panose="02040602050305030304" pitchFamily="18" charset="0"/>
                <a:sym typeface="Symbol" pitchFamily="18" charset="2"/>
              </a:rPr>
              <a:t>0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 + b</a:t>
            </a:r>
            <a:r>
              <a:rPr lang="en-US" sz="2400" b="1" baseline="-25000" dirty="0">
                <a:latin typeface="Book Antiqua" panose="02040602050305030304" pitchFamily="18" charset="0"/>
                <a:sym typeface="Symbol" pitchFamily="18" charset="2"/>
              </a:rPr>
              <a:t>1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 x</a:t>
            </a:r>
          </a:p>
          <a:p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y</a:t>
            </a:r>
            <a:r>
              <a:rPr lang="en-US" sz="2400" b="1" i="1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sym typeface="Symbol" pitchFamily="18" charset="2"/>
              </a:rPr>
              <a:t>: D</a:t>
            </a:r>
            <a:r>
              <a:rPr lang="en-US" sz="2400" dirty="0" smtClean="0">
                <a:latin typeface="Book Antiqua" panose="02040602050305030304" pitchFamily="18" charset="0"/>
                <a:sym typeface="Symbol" pitchFamily="18" charset="2"/>
              </a:rPr>
              <a:t>ependent </a:t>
            </a:r>
            <a:r>
              <a:rPr lang="en-US" sz="2400" dirty="0">
                <a:latin typeface="Book Antiqua" panose="02040602050305030304" pitchFamily="18" charset="0"/>
                <a:sym typeface="Symbol" pitchFamily="18" charset="2"/>
              </a:rPr>
              <a:t>variable </a:t>
            </a:r>
          </a:p>
          <a:p>
            <a:r>
              <a:rPr lang="en-US" sz="2400" b="1" dirty="0" smtClean="0">
                <a:latin typeface="Book Antiqua" panose="02040602050305030304" pitchFamily="18" charset="0"/>
                <a:sym typeface="Symbol" pitchFamily="18" charset="2"/>
              </a:rPr>
              <a:t>x</a:t>
            </a:r>
            <a:r>
              <a:rPr lang="en-US" sz="2400" b="1" i="1" dirty="0" smtClean="0">
                <a:latin typeface="Book Antiqua" panose="02040602050305030304" pitchFamily="18" charset="0"/>
                <a:sym typeface="Symbol" pitchFamily="18" charset="2"/>
              </a:rPr>
              <a:t> 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:  </a:t>
            </a:r>
            <a:r>
              <a:rPr lang="en-US" sz="2400" dirty="0">
                <a:latin typeface="Book Antiqua" panose="02040602050305030304" pitchFamily="18" charset="0"/>
                <a:sym typeface="Symbol" pitchFamily="18" charset="2"/>
              </a:rPr>
              <a:t>I</a:t>
            </a:r>
            <a:r>
              <a:rPr lang="en-US" sz="2400" dirty="0" smtClean="0">
                <a:latin typeface="Book Antiqua" panose="02040602050305030304" pitchFamily="18" charset="0"/>
                <a:sym typeface="Symbol" pitchFamily="18" charset="2"/>
              </a:rPr>
              <a:t>ndependent </a:t>
            </a:r>
            <a:r>
              <a:rPr lang="en-US" sz="2400" dirty="0">
                <a:latin typeface="Book Antiqua" panose="02040602050305030304" pitchFamily="18" charset="0"/>
                <a:sym typeface="Symbol" pitchFamily="18" charset="2"/>
              </a:rPr>
              <a:t>variable</a:t>
            </a:r>
            <a:endParaRPr lang="en-US" sz="2400" dirty="0">
              <a:latin typeface="Book Antiqua" panose="02040602050305030304" pitchFamily="18" charset="0"/>
            </a:endParaRPr>
          </a:p>
          <a:p>
            <a:r>
              <a:rPr lang="en-US" sz="2400" b="1" dirty="0" smtClean="0">
                <a:latin typeface="Book Antiqua" panose="02040602050305030304" pitchFamily="18" charset="0"/>
                <a:sym typeface="Symbol" pitchFamily="18" charset="2"/>
              </a:rPr>
              <a:t>b</a:t>
            </a:r>
            <a:r>
              <a:rPr lang="en-US" sz="2400" b="1" baseline="-25000" dirty="0" smtClean="0">
                <a:latin typeface="Book Antiqua" panose="02040602050305030304" pitchFamily="18" charset="0"/>
                <a:sym typeface="Symbol" pitchFamily="18" charset="2"/>
              </a:rPr>
              <a:t>0</a:t>
            </a:r>
            <a:r>
              <a:rPr lang="en-US" sz="2400" b="1" dirty="0" smtClean="0">
                <a:latin typeface="Book Antiqua" panose="02040602050305030304" pitchFamily="18" charset="0"/>
                <a:sym typeface="Symbol" pitchFamily="18" charset="2"/>
              </a:rPr>
              <a:t> 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: </a:t>
            </a:r>
            <a:r>
              <a:rPr lang="en-US" sz="2400" dirty="0" smtClean="0">
                <a:latin typeface="Book Antiqua" panose="02040602050305030304" pitchFamily="18" charset="0"/>
                <a:sym typeface="Symbol" pitchFamily="18" charset="2"/>
              </a:rPr>
              <a:t>Intercept with </a:t>
            </a:r>
            <a:r>
              <a:rPr lang="en-US" sz="2400" dirty="0">
                <a:latin typeface="Book Antiqua" panose="02040602050305030304" pitchFamily="18" charset="0"/>
                <a:sym typeface="Symbol" pitchFamily="18" charset="2"/>
              </a:rPr>
              <a:t>y axis</a:t>
            </a:r>
          </a:p>
          <a:p>
            <a:r>
              <a:rPr lang="en-US" sz="2400" b="1" dirty="0" smtClean="0">
                <a:latin typeface="Book Antiqua" panose="02040602050305030304" pitchFamily="18" charset="0"/>
                <a:sym typeface="Symbol" pitchFamily="18" charset="2"/>
              </a:rPr>
              <a:t>b</a:t>
            </a:r>
            <a:r>
              <a:rPr lang="en-US" sz="2400" b="1" baseline="-25000" dirty="0" smtClean="0">
                <a:latin typeface="Book Antiqua" panose="02040602050305030304" pitchFamily="18" charset="0"/>
                <a:sym typeface="Symbol" pitchFamily="18" charset="2"/>
              </a:rPr>
              <a:t>1</a:t>
            </a:r>
            <a:r>
              <a:rPr lang="en-US" sz="2400" b="1" dirty="0" smtClean="0">
                <a:latin typeface="Book Antiqua" panose="02040602050305030304" pitchFamily="18" charset="0"/>
                <a:sym typeface="Symbol" pitchFamily="18" charset="2"/>
              </a:rPr>
              <a:t> 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: </a:t>
            </a:r>
            <a:r>
              <a:rPr lang="en-US" sz="2400" dirty="0" smtClean="0">
                <a:latin typeface="Book Antiqua" panose="02040602050305030304" pitchFamily="18" charset="0"/>
                <a:sym typeface="Symbol" pitchFamily="18" charset="2"/>
              </a:rPr>
              <a:t>Slope of the line</a:t>
            </a:r>
            <a:endParaRPr lang="en-US" sz="2400" dirty="0">
              <a:latin typeface="Book Antiqua" panose="02040602050305030304" pitchFamily="18" charset="0"/>
              <a:sym typeface="Symbol" pitchFamily="18" charset="2"/>
            </a:endParaRPr>
          </a:p>
          <a:p>
            <a:endParaRPr lang="en-US" dirty="0" smtClean="0">
              <a:solidFill>
                <a:schemeClr val="tx2"/>
              </a:solidFill>
              <a:latin typeface="Book Antiqua" panose="02040602050305030304" pitchFamily="18" charset="0"/>
              <a:sym typeface="Symbol" pitchFamily="18" charset="2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95436" y="4419600"/>
            <a:ext cx="2151063" cy="1752600"/>
            <a:chOff x="240" y="2784"/>
            <a:chExt cx="1355" cy="110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0" y="3888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240" y="2784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40" y="2832"/>
              <a:ext cx="13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60" y="3072"/>
              <a:ext cx="635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ym typeface="Symbol" pitchFamily="18" charset="2"/>
                </a:rPr>
                <a:t>b</a:t>
              </a:r>
              <a:r>
                <a:rPr lang="en-US" i="1" baseline="-25000" dirty="0" smtClean="0">
                  <a:sym typeface="Symbol" pitchFamily="18" charset="2"/>
                </a:rPr>
                <a:t>1  </a:t>
              </a:r>
              <a:r>
                <a:rPr lang="en-US" i="1" dirty="0">
                  <a:sym typeface="Symbol" pitchFamily="18" charset="2"/>
                </a:rPr>
                <a:t>&gt; 0</a:t>
              </a:r>
              <a:r>
                <a:rPr lang="en-US" i="1" baseline="-25000" dirty="0">
                  <a:sym typeface="Symbol" pitchFamily="18" charset="2"/>
                </a:rPr>
                <a:t> </a:t>
              </a:r>
              <a:endParaRPr lang="en-US" sz="3200" i="1" baseline="-25000" dirty="0">
                <a:sym typeface="Symbol" pitchFamily="18" charset="2"/>
              </a:endParaRP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314836" y="4419600"/>
            <a:ext cx="2233613" cy="1752600"/>
            <a:chOff x="2016" y="2784"/>
            <a:chExt cx="1407" cy="1104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016" y="3888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016" y="2784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016" y="3360"/>
              <a:ext cx="13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736" y="3072"/>
              <a:ext cx="687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ym typeface="Symbol" pitchFamily="18" charset="2"/>
                </a:rPr>
                <a:t>b</a:t>
              </a:r>
              <a:r>
                <a:rPr lang="en-US" i="1" baseline="-25000" dirty="0" smtClean="0">
                  <a:sym typeface="Symbol" pitchFamily="18" charset="2"/>
                </a:rPr>
                <a:t>1  </a:t>
              </a:r>
              <a:r>
                <a:rPr lang="en-US" i="1" dirty="0">
                  <a:sym typeface="Symbol" pitchFamily="18" charset="2"/>
                </a:rPr>
                <a:t>&lt;  0</a:t>
              </a:r>
              <a:r>
                <a:rPr lang="en-US" i="1" baseline="-25000" dirty="0">
                  <a:sym typeface="Symbol" pitchFamily="18" charset="2"/>
                </a:rPr>
                <a:t> </a:t>
              </a:r>
              <a:endParaRPr lang="en-US" sz="3200" i="1" baseline="-25000" dirty="0">
                <a:sym typeface="Symbol" pitchFamily="18" charset="2"/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6210436" y="4419600"/>
            <a:ext cx="2286000" cy="1752600"/>
            <a:chOff x="3840" y="2784"/>
            <a:chExt cx="1440" cy="1104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840" y="3888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3840" y="2784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3840" y="3360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4560" y="3072"/>
              <a:ext cx="653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ym typeface="Symbol" pitchFamily="18" charset="2"/>
                </a:rPr>
                <a:t>b</a:t>
              </a:r>
              <a:r>
                <a:rPr lang="en-US" i="1" baseline="-25000" dirty="0" smtClean="0">
                  <a:sym typeface="Symbol" pitchFamily="18" charset="2"/>
                </a:rPr>
                <a:t>1 </a:t>
              </a:r>
              <a:r>
                <a:rPr lang="en-US" i="1" dirty="0" smtClean="0">
                  <a:sym typeface="Symbol" pitchFamily="18" charset="2"/>
                </a:rPr>
                <a:t> </a:t>
              </a:r>
              <a:r>
                <a:rPr lang="en-US" i="1" dirty="0">
                  <a:sym typeface="Symbol" pitchFamily="18" charset="2"/>
                </a:rPr>
                <a:t>= 0</a:t>
              </a:r>
              <a:r>
                <a:rPr lang="en-US" i="1" baseline="-25000" dirty="0">
                  <a:sym typeface="Symbol" pitchFamily="18" charset="2"/>
                </a:rPr>
                <a:t> </a:t>
              </a:r>
              <a:endParaRPr lang="en-US" sz="3200" i="1" baseline="-25000" dirty="0"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6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4800" y="176213"/>
            <a:ext cx="4729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The Correlation Coefficient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-2458" y="838200"/>
            <a:ext cx="8710564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ts val="600"/>
              </a:spcBef>
            </a:pPr>
            <a:r>
              <a:rPr lang="en-US" sz="2400" dirty="0">
                <a:latin typeface="Book Antiqua" panose="02040602050305030304" pitchFamily="18" charset="0"/>
              </a:rPr>
              <a:t>Correlation coefficient is a measure of the strength of a linear association between two variables. It has a value between -1 and +</a:t>
            </a:r>
            <a:r>
              <a:rPr lang="en-US" sz="2400" dirty="0" smtClean="0">
                <a:latin typeface="Book Antiqua" panose="02040602050305030304" pitchFamily="18" charset="0"/>
              </a:rPr>
              <a:t>1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R</a:t>
            </a:r>
            <a:r>
              <a:rPr lang="en-US" sz="2400" b="1" baseline="-25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xy</a:t>
            </a:r>
            <a:r>
              <a:rPr lang="en-US" sz="2400" b="1" baseline="-25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= +1</a:t>
            </a: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: two variables are perfectly related through a line with positive slope.</a:t>
            </a:r>
          </a:p>
          <a:p>
            <a:pPr>
              <a:spcBef>
                <a:spcPts val="600"/>
              </a:spcBef>
            </a:pPr>
            <a:r>
              <a:rPr lang="en-US" sz="2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xy</a:t>
            </a:r>
            <a:r>
              <a:rPr lang="en-US" sz="2400" b="1" baseline="-25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= -1</a:t>
            </a: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: two variables are perfectly related through a line with negative slope.</a:t>
            </a:r>
          </a:p>
          <a:p>
            <a:pPr>
              <a:spcBef>
                <a:spcPts val="600"/>
              </a:spcBef>
            </a:pPr>
            <a:r>
              <a:rPr lang="en-US" sz="2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xy</a:t>
            </a:r>
            <a:r>
              <a:rPr lang="en-US" sz="2400" b="1" baseline="-25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= 0</a:t>
            </a: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: two variables are not linearly related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2400" dirty="0">
                <a:latin typeface="Book Antiqua" panose="02040602050305030304" pitchFamily="18" charset="0"/>
              </a:rPr>
              <a:t>Coefficient of Determination  and Correlation Coefficient are both measures of </a:t>
            </a:r>
            <a:r>
              <a:rPr lang="en-US" sz="2400" b="1" dirty="0">
                <a:solidFill>
                  <a:srgbClr val="FF5008"/>
                </a:solidFill>
                <a:latin typeface="Book Antiqua" panose="02040602050305030304" pitchFamily="18" charset="0"/>
              </a:rPr>
              <a:t>associations between variables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2400" b="1" dirty="0">
                <a:solidFill>
                  <a:srgbClr val="FF5008"/>
                </a:solidFill>
                <a:latin typeface="Book Antiqua" panose="02040602050305030304" pitchFamily="18" charset="0"/>
              </a:rPr>
              <a:t>Correlation Coefficient</a:t>
            </a:r>
            <a:r>
              <a:rPr lang="en-US" sz="2400" dirty="0">
                <a:latin typeface="Book Antiqua" panose="02040602050305030304" pitchFamily="18" charset="0"/>
              </a:rPr>
              <a:t> for</a:t>
            </a:r>
            <a:r>
              <a:rPr lang="en-US" sz="2400" b="1" dirty="0">
                <a:solidFill>
                  <a:srgbClr val="FF5008"/>
                </a:solidFill>
                <a:latin typeface="Book Antiqua" panose="02040602050305030304" pitchFamily="18" charset="0"/>
              </a:rPr>
              <a:t> linear</a:t>
            </a:r>
            <a:r>
              <a:rPr lang="en-US" sz="2400" dirty="0">
                <a:latin typeface="Book Antiqua" panose="02040602050305030304" pitchFamily="18" charset="0"/>
              </a:rPr>
              <a:t> relationship between </a:t>
            </a:r>
            <a:r>
              <a:rPr lang="en-US" sz="2400" b="1" dirty="0">
                <a:solidFill>
                  <a:srgbClr val="FF5008"/>
                </a:solidFill>
                <a:latin typeface="Book Antiqua" panose="02040602050305030304" pitchFamily="18" charset="0"/>
              </a:rPr>
              <a:t>two </a:t>
            </a:r>
            <a:r>
              <a:rPr lang="en-US" sz="2400" dirty="0">
                <a:latin typeface="Book Antiqua" panose="02040602050305030304" pitchFamily="18" charset="0"/>
              </a:rPr>
              <a:t>variables.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2400" b="1" dirty="0">
                <a:solidFill>
                  <a:srgbClr val="FF5008"/>
                </a:solidFill>
                <a:latin typeface="Book Antiqua" panose="02040602050305030304" pitchFamily="18" charset="0"/>
              </a:rPr>
              <a:t>Coefficient of Determination</a:t>
            </a:r>
            <a:r>
              <a:rPr lang="en-US" sz="2400" dirty="0">
                <a:latin typeface="Book Antiqua" panose="02040602050305030304" pitchFamily="18" charset="0"/>
              </a:rPr>
              <a:t> for </a:t>
            </a:r>
            <a:r>
              <a:rPr lang="en-US" sz="2400" b="1" dirty="0">
                <a:solidFill>
                  <a:srgbClr val="FF5008"/>
                </a:solidFill>
                <a:latin typeface="Book Antiqua" panose="02040602050305030304" pitchFamily="18" charset="0"/>
              </a:rPr>
              <a:t>linear and nonlinear</a:t>
            </a:r>
            <a:r>
              <a:rPr lang="en-US" sz="2400" dirty="0">
                <a:latin typeface="Book Antiqua" panose="02040602050305030304" pitchFamily="18" charset="0"/>
              </a:rPr>
              <a:t> relationships  between </a:t>
            </a:r>
            <a:r>
              <a:rPr lang="en-US" sz="2400" b="1" dirty="0">
                <a:solidFill>
                  <a:srgbClr val="FF5008"/>
                </a:solidFill>
                <a:latin typeface="Book Antiqua" panose="02040602050305030304" pitchFamily="18" charset="0"/>
              </a:rPr>
              <a:t>two and more</a:t>
            </a:r>
            <a:r>
              <a:rPr lang="en-US" sz="2400" dirty="0">
                <a:latin typeface="Book Antiqua" panose="02040602050305030304" pitchFamily="18" charset="0"/>
              </a:rPr>
              <a:t>  variables.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in Excel</a:t>
            </a:r>
            <a:endParaRPr lang="en-US" dirty="0"/>
          </a:p>
        </p:txBody>
      </p:sp>
      <p:pic>
        <p:nvPicPr>
          <p:cNvPr id="5" name="LutClassRegExce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213" y="1604667"/>
            <a:ext cx="8647575" cy="48605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048" y="13063"/>
            <a:ext cx="1198300" cy="748937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6858000" y="-4354"/>
            <a:ext cx="1011812" cy="766354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96947"/>
            <a:ext cx="8122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This is an unedited in-class recording</a:t>
            </a:r>
            <a:endParaRPr lang="en-US" sz="2400" dirty="0" smtClean="0">
              <a:solidFill>
                <a:srgbClr val="1D4087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8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Excel Regression 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51833" y="1781174"/>
          <a:ext cx="8555842" cy="449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Worksheet" r:id="rId3" imgW="6277079" imgH="3295620" progId="Excel.Sheet.12">
                  <p:embed/>
                </p:oleObj>
              </mc:Choice>
              <mc:Fallback>
                <p:oleObj name="Worksheet" r:id="rId3" imgW="6277079" imgH="329562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833" y="1781174"/>
                        <a:ext cx="8555842" cy="449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91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itchFamily="34" charset="0"/>
              </a:rPr>
              <a:t>Regression Output</a:t>
            </a:r>
            <a:endParaRPr lang="en-US" dirty="0"/>
          </a:p>
        </p:txBody>
      </p:sp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316958" y="1457325"/>
          <a:ext cx="8359498" cy="451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Worksheet" r:id="rId4" imgW="6467450" imgH="3495539" progId="Excel.Sheet.12">
                  <p:embed/>
                </p:oleObj>
              </mc:Choice>
              <mc:Fallback>
                <p:oleObj name="Worksheet" r:id="rId4" imgW="6467450" imgH="3495539" progId="Excel.Sheet.12">
                  <p:embed/>
                  <p:pic>
                    <p:nvPicPr>
                      <p:cNvPr id="3706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58" y="1457325"/>
                        <a:ext cx="8359498" cy="4518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9862" y="1034189"/>
            <a:ext cx="522058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Correlation Coefficient </a:t>
            </a:r>
            <a:r>
              <a:rPr lang="en-US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↑. Close to </a:t>
            </a:r>
            <a:r>
              <a:rPr lang="en-US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1 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83868" y="1536964"/>
            <a:ext cx="5508612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Coefficient of Determination ↑ Close to  1 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93700" y="1982722"/>
            <a:ext cx="549878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Standard Deviation of Forecast ↓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46996" y="2457373"/>
            <a:ext cx="5720803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If the first period is 1, next period is 10+1 = 11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28084" y="6021288"/>
            <a:ext cx="356439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P-value ↓ less than 0.05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89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  <p:bldP spid="10" grpId="0" build="p"/>
    </p:bldLst>
  </p:timing>
</p:sld>
</file>

<file path=ppt/theme/theme1.xml><?xml version="1.0" encoding="utf-8"?>
<a:theme xmlns:a="http://schemas.openxmlformats.org/drawingml/2006/main" name="Lean Thinking Final.ppt">
  <a:themeElements>
    <a:clrScheme name="Custom 9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26672</TotalTime>
  <Words>969</Words>
  <Application>Microsoft Office PowerPoint</Application>
  <PresentationFormat>On-screen Show (4:3)</PresentationFormat>
  <Paragraphs>126</Paragraphs>
  <Slides>20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ＭＳ Ｐゴシック</vt:lpstr>
      <vt:lpstr>Arial</vt:lpstr>
      <vt:lpstr>Arial Narrow</vt:lpstr>
      <vt:lpstr>Book Antiqua</vt:lpstr>
      <vt:lpstr>Bookshelf Symbol 1</vt:lpstr>
      <vt:lpstr>Calibri</vt:lpstr>
      <vt:lpstr>Garamond</vt:lpstr>
      <vt:lpstr>Impact</vt:lpstr>
      <vt:lpstr>MS Reference Sans Serif</vt:lpstr>
      <vt:lpstr>Symbol</vt:lpstr>
      <vt:lpstr>Times New Roman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Worksheet</vt:lpstr>
      <vt:lpstr>Equation</vt:lpstr>
      <vt:lpstr> Forecasting 3 Regression Analysis   Ardavan Asef-Vaziri  </vt:lpstr>
      <vt:lpstr>Regression Analysis</vt:lpstr>
      <vt:lpstr>PowerPoint Presentation</vt:lpstr>
      <vt:lpstr>PowerPoint Presentation</vt:lpstr>
      <vt:lpstr>PowerPoint Presentation</vt:lpstr>
      <vt:lpstr>PowerPoint Presentation</vt:lpstr>
      <vt:lpstr>Regression in Excel</vt:lpstr>
      <vt:lpstr>Excel Regression </vt:lpstr>
      <vt:lpstr>Regression Output</vt:lpstr>
      <vt:lpstr>Regression 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Resources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524</cp:revision>
  <dcterms:created xsi:type="dcterms:W3CDTF">2008-11-22T01:06:20Z</dcterms:created>
  <dcterms:modified xsi:type="dcterms:W3CDTF">2019-09-11T00:05:01Z</dcterms:modified>
</cp:coreProperties>
</file>