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23"/>
  </p:notesMasterIdLst>
  <p:handoutMasterIdLst>
    <p:handoutMasterId r:id="rId24"/>
  </p:handoutMasterIdLst>
  <p:sldIdLst>
    <p:sldId id="625" r:id="rId7"/>
    <p:sldId id="757" r:id="rId8"/>
    <p:sldId id="752" r:id="rId9"/>
    <p:sldId id="784" r:id="rId10"/>
    <p:sldId id="821" r:id="rId11"/>
    <p:sldId id="808" r:id="rId12"/>
    <p:sldId id="811" r:id="rId13"/>
    <p:sldId id="801" r:id="rId14"/>
    <p:sldId id="802" r:id="rId15"/>
    <p:sldId id="804" r:id="rId16"/>
    <p:sldId id="820" r:id="rId17"/>
    <p:sldId id="759" r:id="rId18"/>
    <p:sldId id="777" r:id="rId19"/>
    <p:sldId id="781" r:id="rId20"/>
    <p:sldId id="826" r:id="rId21"/>
    <p:sldId id="825" r:id="rId2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FF9900"/>
    <a:srgbClr val="A50023"/>
    <a:srgbClr val="00007D"/>
    <a:srgbClr val="A80000"/>
    <a:srgbClr val="000000"/>
    <a:srgbClr val="9E00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1633" autoAdjust="0"/>
  </p:normalViewPr>
  <p:slideViewPr>
    <p:cSldViewPr>
      <p:cViewPr varScale="1">
        <p:scale>
          <a:sx n="101" d="100"/>
          <a:sy n="101" d="100"/>
        </p:scale>
        <p:origin x="137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9/19/2022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3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7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4C53-CE5A-4315-94FC-9B53F4A6B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7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14616" y="6502379"/>
            <a:ext cx="2540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2096" y="6550224"/>
            <a:ext cx="9422853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Basic Regression Analysis, 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Asef-Vaziri, Systems &amp; Operations Management.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4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2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QznGbwQVCg?feature=oembed" TargetMode="External"/><Relationship Id="rId5" Type="http://schemas.openxmlformats.org/officeDocument/2006/relationships/hyperlink" Target="https://www.youtube.com/watch?v=DQznGbwQVCg&amp;t=13s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Regression Using Data Analysis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69722" y="6324600"/>
            <a:ext cx="91439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SzPct val="80000"/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3200" dirty="0">
                <a:solidFill>
                  <a:schemeClr val="bg1"/>
                </a:solidFill>
                <a:latin typeface="Brush Script MT" panose="03060802040406070304" pitchFamily="66" charset="0"/>
              </a:rPr>
              <a:t>Ardavan Asef-Vaziri</a:t>
            </a:r>
          </a:p>
        </p:txBody>
      </p:sp>
    </p:spTree>
    <p:extLst>
      <p:ext uri="{BB962C8B-B14F-4D97-AF65-F5344CB8AC3E}">
        <p14:creationId xmlns:p14="http://schemas.microsoft.com/office/powerpoint/2010/main" val="2167468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2" y="838200"/>
            <a:ext cx="9863342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87" y="2357307"/>
            <a:ext cx="3438525" cy="176738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209800" y="1104412"/>
            <a:ext cx="0" cy="6481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372600" y="1295400"/>
            <a:ext cx="0" cy="5531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8991600" y="2021978"/>
            <a:ext cx="0" cy="7996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686" y="2171514"/>
            <a:ext cx="3200400" cy="2895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 bwMode="auto">
          <a:xfrm>
            <a:off x="1486960" y="2021978"/>
            <a:ext cx="799040" cy="445502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Verdana" pitchFamily="-11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153301" y="2629995"/>
            <a:ext cx="142809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761999" y="1983878"/>
            <a:ext cx="478529" cy="445502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Verdana" pitchFamily="-11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240528" y="2895600"/>
            <a:ext cx="241707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2590800" y="3715787"/>
            <a:ext cx="1352184" cy="11240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Title 2"/>
          <p:cNvSpPr txBox="1">
            <a:spLocks/>
          </p:cNvSpPr>
          <p:nvPr/>
        </p:nvSpPr>
        <p:spPr>
          <a:xfrm>
            <a:off x="0" y="12940"/>
            <a:ext cx="12192000" cy="74906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/>
              <a:t>Data/Data Analysis/Regression/Y/X/Output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2926" y="3517937"/>
            <a:ext cx="5126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E1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440519" y="3598984"/>
            <a:ext cx="1714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/>
          <p:cNvSpPr txBox="1">
            <a:spLocks/>
          </p:cNvSpPr>
          <p:nvPr/>
        </p:nvSpPr>
        <p:spPr>
          <a:xfrm>
            <a:off x="0" y="12940"/>
            <a:ext cx="12192000" cy="74906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/>
              <a:t>Organized Output – 23 Years LA/LB Ports Data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34010"/>
              </p:ext>
            </p:extLst>
          </p:nvPr>
        </p:nvGraphicFramePr>
        <p:xfrm>
          <a:off x="36513" y="798513"/>
          <a:ext cx="12074525" cy="56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Worksheet" r:id="rId3" imgW="9239161" imgH="4333796" progId="Excel.Sheet.12">
                  <p:embed/>
                </p:oleObj>
              </mc:Choice>
              <mc:Fallback>
                <p:oleObj name="Worksheet" r:id="rId3" imgW="9239161" imgH="4333796" progId="Excel.Sheet.12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3" y="798513"/>
                        <a:ext cx="12074525" cy="564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73">
            <a:extLst>
              <a:ext uri="{FF2B5EF4-FFF2-40B4-BE49-F238E27FC236}">
                <a16:creationId xmlns:a16="http://schemas.microsoft.com/office/drawing/2014/main" id="{5ACD9EED-665C-438B-8F94-773285894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613401"/>
            <a:ext cx="1630363" cy="27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y=8552.04+396.76x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76">
            <a:extLst>
              <a:ext uri="{FF2B5EF4-FFF2-40B4-BE49-F238E27FC236}">
                <a16:creationId xmlns:a16="http://schemas.microsoft.com/office/drawing/2014/main" id="{277A5FF7-1F7F-44F4-972C-9CCBFD751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903913"/>
            <a:ext cx="135614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Regression Line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5D4DEA3F-728B-4697-864B-7FD006CE9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2" y="2934643"/>
            <a:ext cx="616194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The number of periods is 23, therefore, if we have started from period 1,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50B105F3-111C-44CE-A36B-999A04B2F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2" y="3207693"/>
            <a:ext cx="2539157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The NEXT period is period 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76CFEB4E-9974-474B-A4C2-839BE6B7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1550988"/>
            <a:ext cx="546784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Correlation Coefficient (-1 to +1). The closer to 1 or -1 the better.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C2E19559-1BE5-4A55-92FD-294AC75BD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425701"/>
            <a:ext cx="65103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Standard Error is the standard deviation of our forecast. The smaller the better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E84659EE-42FD-4429-B4B5-280B439E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697163"/>
            <a:ext cx="5851525" cy="27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Standard Error Serves the same purpose as 1,25MAD and SQRT(MSE)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id="{CD9C0459-6993-45D2-B699-48BF07D1F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324" y="4502152"/>
            <a:ext cx="26625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The forecast for the next period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1259A094-0BD3-452F-AEC7-C4B31F74C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324" y="4787902"/>
            <a:ext cx="20887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has Normal Distribution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64">
            <a:extLst>
              <a:ext uri="{FF2B5EF4-FFF2-40B4-BE49-F238E27FC236}">
                <a16:creationId xmlns:a16="http://schemas.microsoft.com/office/drawing/2014/main" id="{0200D433-8E7D-4F9A-AC10-D3393B83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850" y="5037137"/>
            <a:ext cx="16430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With an average of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72">
            <a:extLst>
              <a:ext uri="{FF2B5EF4-FFF2-40B4-BE49-F238E27FC236}">
                <a16:creationId xmlns:a16="http://schemas.microsoft.com/office/drawing/2014/main" id="{B5F77A02-CD6A-4765-8D70-7258E2727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850" y="5310187"/>
            <a:ext cx="21780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F24=8552.043+396.761*24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75">
            <a:extLst>
              <a:ext uri="{FF2B5EF4-FFF2-40B4-BE49-F238E27FC236}">
                <a16:creationId xmlns:a16="http://schemas.microsoft.com/office/drawing/2014/main" id="{86F291F5-8323-45E7-BABF-BD9446970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850" y="5595937"/>
            <a:ext cx="11445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F24= 18074.3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78">
            <a:extLst>
              <a:ext uri="{FF2B5EF4-FFF2-40B4-BE49-F238E27FC236}">
                <a16:creationId xmlns:a16="http://schemas.microsoft.com/office/drawing/2014/main" id="{F001BCFC-2AE6-4A90-8E4E-0FF0163F9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5903913"/>
            <a:ext cx="22161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The standard Deviation is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30B205F7-2158-4BA3-9B00-21D9ECFA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6176963"/>
            <a:ext cx="20780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Standard Error =1490.58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2C9BE83B-775B-4138-AB7D-C0028440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1822451"/>
            <a:ext cx="4630738" cy="27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Coefficient of Determination. The closer to 1 the better.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C99C2746-79E4-4448-88B4-16BBF7BE1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095501"/>
            <a:ext cx="6186488" cy="23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To know if the line had + or - slope we look at X Variable 1 or Multiple 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EB98E3B9-D32B-4DCF-B281-2A0E61BB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1550988"/>
            <a:ext cx="9334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RSQ= 0.77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ACF29EE1-EDC6-48FE-A9A9-78B63908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1822451"/>
            <a:ext cx="26834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R=sign of b1 times </a:t>
            </a:r>
            <a:r>
              <a:rPr lang="en-US" altLang="en-US" sz="1500" dirty="0">
                <a:solidFill>
                  <a:srgbClr val="C00000"/>
                </a:solidFill>
                <a:latin typeface="Book Antiqua" panose="02040602050305030304" pitchFamily="18" charset="0"/>
              </a:rPr>
              <a:t>SQRT(RSQ)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5159C1CC-E321-4DB9-BCD0-BD3145A4C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838" y="2095501"/>
            <a:ext cx="19415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R = +SQRT(0.77)= 0.88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74">
            <a:extLst>
              <a:ext uri="{FF2B5EF4-FFF2-40B4-BE49-F238E27FC236}">
                <a16:creationId xmlns:a16="http://schemas.microsoft.com/office/drawing/2014/main" id="{F425EBA1-8978-4B22-B08C-7BACE9E3E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5603876"/>
            <a:ext cx="2003425" cy="27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We want is less that .05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77">
            <a:extLst>
              <a:ext uri="{FF2B5EF4-FFF2-40B4-BE49-F238E27FC236}">
                <a16:creationId xmlns:a16="http://schemas.microsoft.com/office/drawing/2014/main" id="{01623EE6-02BC-4EFF-828B-0B97CD84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5875338"/>
            <a:ext cx="2452688" cy="27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E08 means 10^8 = 100000000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79">
            <a:extLst>
              <a:ext uri="{FF2B5EF4-FFF2-40B4-BE49-F238E27FC236}">
                <a16:creationId xmlns:a16="http://schemas.microsoft.com/office/drawing/2014/main" id="{2968932F-4036-4B4F-9790-69D44B29F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6148388"/>
            <a:ext cx="4008438" cy="27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E-8 means 1/(10^8) = 1/100000000= 0.00000001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/>
      <p:bldP spid="51" grpId="0"/>
      <p:bldP spid="52" grpId="0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Example- Data Analysis - Regression Output</a:t>
            </a:r>
          </a:p>
        </p:txBody>
      </p:sp>
      <p:graphicFrame>
        <p:nvGraphicFramePr>
          <p:cNvPr id="3706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90471"/>
              </p:ext>
            </p:extLst>
          </p:nvPr>
        </p:nvGraphicFramePr>
        <p:xfrm>
          <a:off x="76200" y="838200"/>
          <a:ext cx="8359498" cy="451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9" name="Worksheet" r:id="rId4" imgW="6467450" imgH="3495539" progId="Excel.Sheet.12">
                  <p:embed/>
                </p:oleObj>
              </mc:Choice>
              <mc:Fallback>
                <p:oleObj name="Worksheet" r:id="rId4" imgW="6467450" imgH="3495539" progId="Excel.Sheet.12">
                  <p:embed/>
                  <p:pic>
                    <p:nvPicPr>
                      <p:cNvPr id="3706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8359498" cy="4518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0" y="1579265"/>
            <a:ext cx="6096000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A0000"/>
                </a:solidFill>
                <a:latin typeface="Book Antiqua" panose="02040602050305030304" pitchFamily="18" charset="0"/>
              </a:rPr>
              <a:t>Correlation Coefficient (-1 to 1). We want close to 1 or -1 </a:t>
            </a:r>
            <a:r>
              <a:rPr lang="en-US" sz="1600" u="sng" dirty="0">
                <a:solidFill>
                  <a:srgbClr val="AA0000"/>
                </a:solidFill>
                <a:latin typeface="Book Antiqua" panose="02040602050305030304" pitchFamily="18" charset="0"/>
              </a:rPr>
              <a:t>+</a:t>
            </a:r>
            <a:r>
              <a:rPr lang="en-US" sz="1600" dirty="0">
                <a:solidFill>
                  <a:srgbClr val="AA0000"/>
                </a:solidFill>
                <a:latin typeface="Book Antiqua" panose="02040602050305030304" pitchFamily="18" charset="0"/>
              </a:rPr>
              <a:t>↑.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0" y="1859179"/>
            <a:ext cx="6553200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A0000"/>
                </a:solidFill>
                <a:latin typeface="Book Antiqua" panose="02040602050305030304" pitchFamily="18" charset="0"/>
              </a:rPr>
              <a:t>Coefficient of Determination (0 to 1) . We want close to 1↑.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09546" y="2283536"/>
            <a:ext cx="5441399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A0000"/>
                </a:solidFill>
                <a:latin typeface="Book Antiqua" panose="02040602050305030304" pitchFamily="18" charset="0"/>
              </a:rPr>
              <a:t>Standard Deviation of Forecast . We like smal values ↓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00754" y="2548717"/>
            <a:ext cx="4708707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AA0000"/>
                </a:solidFill>
                <a:latin typeface="Book Antiqua" panose="02040602050305030304" pitchFamily="18" charset="0"/>
              </a:rPr>
              <a:t>If the first period is 1, next period is 10+1 = 11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26252" y="5048738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FF000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>
                <a:solidFill>
                  <a:srgbClr val="AA0000"/>
                </a:solidFill>
              </a:rPr>
              <a:t>P-value ↓ less than 0.05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05000" y="5340594"/>
            <a:ext cx="2865348" cy="107721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FF000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sz="1600" dirty="0">
                <a:solidFill>
                  <a:srgbClr val="AA0000"/>
                </a:solidFill>
              </a:rPr>
              <a:t>Regression Equation</a:t>
            </a:r>
          </a:p>
          <a:p>
            <a:r>
              <a:rPr lang="en-US" sz="1600" dirty="0">
                <a:solidFill>
                  <a:srgbClr val="AA0000"/>
                </a:solidFill>
              </a:rPr>
              <a:t>Ft = 94.13 +30.71t</a:t>
            </a:r>
          </a:p>
          <a:p>
            <a:r>
              <a:rPr lang="en-US" sz="1600" dirty="0">
                <a:solidFill>
                  <a:srgbClr val="AA0000"/>
                </a:solidFill>
              </a:rPr>
              <a:t>Forecast for the next period?</a:t>
            </a:r>
          </a:p>
          <a:p>
            <a:r>
              <a:rPr lang="en-US" sz="1600" dirty="0">
                <a:solidFill>
                  <a:srgbClr val="AA0000"/>
                </a:solidFill>
              </a:rPr>
              <a:t>Next period?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67722" y="5442198"/>
            <a:ext cx="2856555" cy="107721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FF000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sz="1600" dirty="0">
                <a:solidFill>
                  <a:srgbClr val="AA0000"/>
                </a:solidFill>
              </a:rPr>
              <a:t>If the first period was 1</a:t>
            </a:r>
          </a:p>
          <a:p>
            <a:r>
              <a:rPr lang="en-US" sz="1600" dirty="0">
                <a:solidFill>
                  <a:srgbClr val="AA0000"/>
                </a:solidFill>
              </a:rPr>
              <a:t>F11 = 94.13 +30.71(11) = 431.7</a:t>
            </a:r>
          </a:p>
          <a:p>
            <a:r>
              <a:rPr lang="en-US" sz="1600" dirty="0">
                <a:solidFill>
                  <a:srgbClr val="AA0000"/>
                </a:solidFill>
              </a:rPr>
              <a:t>Mean Forecast = 431.7</a:t>
            </a:r>
          </a:p>
          <a:p>
            <a:r>
              <a:rPr lang="en-US" sz="1600" dirty="0">
                <a:solidFill>
                  <a:srgbClr val="AA0000"/>
                </a:solidFill>
              </a:rPr>
              <a:t>StdDev. Forecast = 22.21</a:t>
            </a:r>
          </a:p>
        </p:txBody>
      </p:sp>
    </p:spTree>
    <p:extLst>
      <p:ext uri="{BB962C8B-B14F-4D97-AF65-F5344CB8AC3E}">
        <p14:creationId xmlns:p14="http://schemas.microsoft.com/office/powerpoint/2010/main" val="4227959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60415"/>
            <a:ext cx="121158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/>
              <a:t>B1 and R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76200" y="822415"/>
            <a:ext cx="7543800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Linear relationship between two variables is stated as </a:t>
            </a:r>
          </a:p>
          <a:p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y = b</a:t>
            </a:r>
            <a:r>
              <a:rPr lang="en-US" sz="2400" b="1" baseline="-25000" dirty="0">
                <a:latin typeface="Book Antiqua" panose="02040602050305030304" pitchFamily="18" charset="0"/>
                <a:sym typeface="Symbol" pitchFamily="18" charset="2"/>
              </a:rPr>
              <a:t>0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 + b</a:t>
            </a:r>
            <a:r>
              <a:rPr lang="en-US" sz="2400" b="1" baseline="-25000" dirty="0">
                <a:latin typeface="Book Antiqua" panose="02040602050305030304" pitchFamily="18" charset="0"/>
                <a:sym typeface="Symbol" pitchFamily="18" charset="2"/>
              </a:rPr>
              <a:t>1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 x</a:t>
            </a:r>
          </a:p>
          <a:p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y</a:t>
            </a:r>
            <a:r>
              <a:rPr lang="en-US" sz="2400" b="1" i="1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: Dependent variable </a:t>
            </a:r>
          </a:p>
          <a:p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x</a:t>
            </a:r>
            <a:r>
              <a:rPr lang="en-US" sz="2400" b="1" i="1" dirty="0">
                <a:latin typeface="Book Antiqua" panose="02040602050305030304" pitchFamily="18" charset="0"/>
                <a:sym typeface="Symbol" pitchFamily="18" charset="2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: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Independent variable</a:t>
            </a:r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b</a:t>
            </a:r>
            <a:r>
              <a:rPr lang="en-US" sz="2400" b="1" baseline="-25000" dirty="0">
                <a:latin typeface="Book Antiqua" panose="02040602050305030304" pitchFamily="18" charset="0"/>
                <a:sym typeface="Symbol" pitchFamily="18" charset="2"/>
              </a:rPr>
              <a:t>0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 :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Intercept with y axis</a:t>
            </a:r>
          </a:p>
          <a:p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b</a:t>
            </a:r>
            <a:r>
              <a:rPr lang="en-US" sz="2400" b="1" baseline="-25000" dirty="0">
                <a:latin typeface="Book Antiqua" panose="02040602050305030304" pitchFamily="18" charset="0"/>
                <a:sym typeface="Symbol" pitchFamily="18" charset="2"/>
              </a:rPr>
              <a:t>1</a:t>
            </a:r>
            <a:r>
              <a:rPr lang="en-US" sz="2400" b="1" dirty="0">
                <a:latin typeface="Book Antiqua" panose="02040602050305030304" pitchFamily="18" charset="0"/>
                <a:sym typeface="Symbol" pitchFamily="18" charset="2"/>
              </a:rPr>
              <a:t> : </a:t>
            </a:r>
            <a:r>
              <a:rPr lang="en-US" sz="2400" dirty="0">
                <a:latin typeface="Book Antiqua" panose="02040602050305030304" pitchFamily="18" charset="0"/>
                <a:sym typeface="Symbol" pitchFamily="18" charset="2"/>
              </a:rPr>
              <a:t>Slope of the line</a:t>
            </a:r>
          </a:p>
          <a:p>
            <a:endParaRPr lang="en-US" dirty="0">
              <a:solidFill>
                <a:schemeClr val="tx2"/>
              </a:solidFill>
              <a:latin typeface="Book Antiqua" panose="02040602050305030304" pitchFamily="18" charset="0"/>
              <a:sym typeface="Symbol" pitchFamily="18" charset="2"/>
            </a:endParaRPr>
          </a:p>
        </p:txBody>
      </p:sp>
      <p:grpSp>
        <p:nvGrpSpPr>
          <p:cNvPr id="59" name="Group 19"/>
          <p:cNvGrpSpPr>
            <a:grpSpLocks/>
          </p:cNvGrpSpPr>
          <p:nvPr/>
        </p:nvGrpSpPr>
        <p:grpSpPr bwMode="auto">
          <a:xfrm>
            <a:off x="3733801" y="1380529"/>
            <a:ext cx="2133601" cy="1752600"/>
            <a:chOff x="240" y="2784"/>
            <a:chExt cx="1344" cy="1104"/>
          </a:xfrm>
        </p:grpSpPr>
        <p:sp>
          <p:nvSpPr>
            <p:cNvPr id="60" name="Line 6"/>
            <p:cNvSpPr>
              <a:spLocks noChangeShapeType="1"/>
            </p:cNvSpPr>
            <p:nvPr/>
          </p:nvSpPr>
          <p:spPr bwMode="auto">
            <a:xfrm>
              <a:off x="240" y="3888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Line 7"/>
            <p:cNvSpPr>
              <a:spLocks noChangeShapeType="1"/>
            </p:cNvSpPr>
            <p:nvPr/>
          </p:nvSpPr>
          <p:spPr bwMode="auto">
            <a:xfrm flipV="1">
              <a:off x="240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40" y="2832"/>
              <a:ext cx="13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285" y="3322"/>
              <a:ext cx="833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Book Antiqua" panose="02040602050305030304" pitchFamily="18" charset="0"/>
                  <a:sym typeface="Symbol" pitchFamily="18" charset="2"/>
                </a:rPr>
                <a:t>b</a:t>
              </a:r>
              <a:r>
                <a:rPr lang="en-US" i="1" baseline="-25000" dirty="0">
                  <a:latin typeface="Book Antiqua" panose="02040602050305030304" pitchFamily="18" charset="0"/>
                  <a:sym typeface="Symbol" pitchFamily="18" charset="2"/>
                </a:rPr>
                <a:t>1 </a:t>
              </a:r>
              <a:r>
                <a:rPr lang="en-US" dirty="0">
                  <a:latin typeface="Book Antiqua" panose="02040602050305030304" pitchFamily="18" charset="0"/>
                  <a:sym typeface="Symbol" pitchFamily="18" charset="2"/>
                </a:rPr>
                <a:t>and</a:t>
              </a:r>
              <a:r>
                <a:rPr lang="en-US" i="1" dirty="0">
                  <a:latin typeface="Book Antiqua" panose="02040602050305030304" pitchFamily="18" charset="0"/>
                  <a:sym typeface="Symbol" pitchFamily="18" charset="2"/>
                </a:rPr>
                <a:t> R&gt; 0</a:t>
              </a:r>
              <a:endParaRPr lang="en-US" sz="3200" i="1" baseline="-25000" dirty="0">
                <a:latin typeface="Book Antiqua" panose="02040602050305030304" pitchFamily="18" charset="0"/>
                <a:sym typeface="Symbol" pitchFamily="18" charset="2"/>
              </a:endParaRPr>
            </a:p>
          </p:txBody>
        </p:sp>
      </p:grpSp>
      <p:grpSp>
        <p:nvGrpSpPr>
          <p:cNvPr id="64" name="Group 20"/>
          <p:cNvGrpSpPr>
            <a:grpSpLocks/>
          </p:cNvGrpSpPr>
          <p:nvPr/>
        </p:nvGrpSpPr>
        <p:grpSpPr bwMode="auto">
          <a:xfrm>
            <a:off x="6553203" y="1380529"/>
            <a:ext cx="2209801" cy="1752600"/>
            <a:chOff x="2016" y="2784"/>
            <a:chExt cx="1392" cy="1104"/>
          </a:xfrm>
        </p:grpSpPr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2016" y="3888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 flipV="1">
              <a:off x="2016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2016" y="3360"/>
              <a:ext cx="13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2041" y="3093"/>
              <a:ext cx="947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Book Antiqua" panose="02040602050305030304" pitchFamily="18" charset="0"/>
                  <a:sym typeface="Symbol" pitchFamily="18" charset="2"/>
                </a:rPr>
                <a:t>b</a:t>
              </a:r>
              <a:r>
                <a:rPr lang="en-US" sz="2000" i="1" baseline="-25000" dirty="0">
                  <a:latin typeface="Book Antiqua" panose="02040602050305030304" pitchFamily="18" charset="0"/>
                  <a:sym typeface="Symbol" pitchFamily="18" charset="2"/>
                </a:rPr>
                <a:t>1 </a:t>
              </a:r>
              <a:r>
                <a:rPr lang="en-US" sz="2000" dirty="0">
                  <a:latin typeface="Book Antiqua" panose="02040602050305030304" pitchFamily="18" charset="0"/>
                  <a:sym typeface="Symbol" pitchFamily="18" charset="2"/>
                </a:rPr>
                <a:t>and</a:t>
              </a:r>
              <a:r>
                <a:rPr lang="en-US" sz="2000" i="1" dirty="0">
                  <a:latin typeface="Book Antiqua" panose="02040602050305030304" pitchFamily="18" charset="0"/>
                  <a:sym typeface="Symbol" pitchFamily="18" charset="2"/>
                </a:rPr>
                <a:t> R&lt; 0</a:t>
              </a:r>
              <a:r>
                <a:rPr lang="en-US" i="1" baseline="-25000" dirty="0">
                  <a:sym typeface="Symbol" pitchFamily="18" charset="2"/>
                </a:rPr>
                <a:t> </a:t>
              </a:r>
              <a:endParaRPr lang="en-US" sz="3200" i="1" baseline="-25000" dirty="0">
                <a:sym typeface="Symbol" pitchFamily="18" charset="2"/>
              </a:endParaRPr>
            </a:p>
          </p:txBody>
        </p:sp>
      </p:grpSp>
      <p:grpSp>
        <p:nvGrpSpPr>
          <p:cNvPr id="69" name="Group 21"/>
          <p:cNvGrpSpPr>
            <a:grpSpLocks/>
          </p:cNvGrpSpPr>
          <p:nvPr/>
        </p:nvGrpSpPr>
        <p:grpSpPr bwMode="auto">
          <a:xfrm>
            <a:off x="9448800" y="1380529"/>
            <a:ext cx="2286000" cy="1752600"/>
            <a:chOff x="3840" y="2784"/>
            <a:chExt cx="1440" cy="1104"/>
          </a:xfrm>
        </p:grpSpPr>
        <p:sp>
          <p:nvSpPr>
            <p:cNvPr id="70" name="Line 14"/>
            <p:cNvSpPr>
              <a:spLocks noChangeShapeType="1"/>
            </p:cNvSpPr>
            <p:nvPr/>
          </p:nvSpPr>
          <p:spPr bwMode="auto">
            <a:xfrm>
              <a:off x="3840" y="3888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V="1">
              <a:off x="3840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Line 16"/>
            <p:cNvSpPr>
              <a:spLocks noChangeShapeType="1"/>
            </p:cNvSpPr>
            <p:nvPr/>
          </p:nvSpPr>
          <p:spPr bwMode="auto">
            <a:xfrm flipV="1">
              <a:off x="3840" y="3360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4077" y="3088"/>
              <a:ext cx="868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Book Antiqua" panose="02040602050305030304" pitchFamily="18" charset="0"/>
                  <a:sym typeface="Symbol" pitchFamily="18" charset="2"/>
                </a:rPr>
                <a:t>b</a:t>
              </a:r>
              <a:r>
                <a:rPr lang="en-US" i="1" baseline="-25000" dirty="0">
                  <a:latin typeface="Book Antiqua" panose="02040602050305030304" pitchFamily="18" charset="0"/>
                  <a:sym typeface="Symbol" pitchFamily="18" charset="2"/>
                </a:rPr>
                <a:t>1 </a:t>
              </a:r>
              <a:r>
                <a:rPr lang="en-US" dirty="0">
                  <a:latin typeface="Book Antiqua" panose="02040602050305030304" pitchFamily="18" charset="0"/>
                  <a:sym typeface="Symbol" pitchFamily="18" charset="2"/>
                </a:rPr>
                <a:t>and</a:t>
              </a:r>
              <a:r>
                <a:rPr lang="en-US" i="1" dirty="0">
                  <a:latin typeface="Book Antiqua" panose="02040602050305030304" pitchFamily="18" charset="0"/>
                  <a:sym typeface="Symbol" pitchFamily="18" charset="2"/>
                </a:rPr>
                <a:t> R= 0</a:t>
              </a:r>
              <a:r>
                <a:rPr lang="en-US" i="1" baseline="-25000" dirty="0">
                  <a:sym typeface="Symbol" pitchFamily="18" charset="2"/>
                </a:rPr>
                <a:t> </a:t>
              </a:r>
              <a:endParaRPr lang="en-US" sz="3200" i="1" baseline="-25000" dirty="0">
                <a:sym typeface="Symbol" pitchFamily="18" charset="2"/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1625" y="3273731"/>
            <a:ext cx="12120375" cy="3203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</a:pPr>
            <a:r>
              <a:rPr lang="en-US" sz="2000" dirty="0">
                <a:latin typeface="Book Antiqua" panose="02040602050305030304" pitchFamily="18" charset="0"/>
              </a:rPr>
              <a:t>Correlation coefficient (R) is a measure of the strength of a linear association between two variables. It has a value between -1 and +1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R</a:t>
            </a:r>
            <a:r>
              <a:rPr lang="en-US" sz="2000" b="1" baseline="-25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= +1</a:t>
            </a:r>
            <a:r>
              <a:rPr lang="en-US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: two variables are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perfectly related </a:t>
            </a:r>
            <a:r>
              <a:rPr lang="en-US" sz="2000" dirty="0">
                <a:latin typeface="Book Antiqua" panose="02040602050305030304" pitchFamily="18" charset="0"/>
              </a:rPr>
              <a:t>through a line with positive slope.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R</a:t>
            </a:r>
            <a:r>
              <a:rPr lang="en-US" sz="2000" b="1" baseline="-25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= -1</a:t>
            </a:r>
            <a:r>
              <a:rPr lang="en-US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: two variables are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perfectly related </a:t>
            </a:r>
            <a:r>
              <a:rPr lang="en-US" sz="2000" dirty="0">
                <a:latin typeface="Book Antiqua" panose="02040602050305030304" pitchFamily="18" charset="0"/>
              </a:rPr>
              <a:t>through a line with negative slope.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-1 is as good as a +1.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R = 0</a:t>
            </a:r>
            <a:r>
              <a:rPr lang="en-US" sz="20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: two variables are not linearly related.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Book Antiqua" panose="02040602050305030304" pitchFamily="18" charset="0"/>
              </a:rPr>
              <a:t>Correlation Coefficient (R) and Coefficient of Determination (RSQ= R</a:t>
            </a:r>
            <a:r>
              <a:rPr lang="en-US" sz="2000" baseline="30000" dirty="0">
                <a:latin typeface="Book Antiqua" panose="02040602050305030304" pitchFamily="18" charset="0"/>
              </a:rPr>
              <a:t>2</a:t>
            </a:r>
            <a:r>
              <a:rPr lang="en-US" sz="2000" dirty="0">
                <a:latin typeface="Book Antiqua" panose="02040602050305030304" pitchFamily="18" charset="0"/>
              </a:rPr>
              <a:t>) are both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measures of associations between the independent variable (s) and the dependent variable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R</a:t>
            </a:r>
            <a:r>
              <a:rPr lang="en-US" sz="2000" b="1" dirty="0">
                <a:solidFill>
                  <a:srgbClr val="FF5008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for</a:t>
            </a:r>
            <a:r>
              <a:rPr lang="en-US" sz="2000" b="1" dirty="0">
                <a:solidFill>
                  <a:srgbClr val="FF5008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linear</a:t>
            </a:r>
            <a:r>
              <a:rPr lang="en-US" sz="2000" dirty="0">
                <a:latin typeface="Book Antiqua" panose="02040602050305030304" pitchFamily="18" charset="0"/>
              </a:rPr>
              <a:t> relationship between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two</a:t>
            </a:r>
            <a:r>
              <a:rPr lang="en-US" sz="2000" b="1" dirty="0">
                <a:solidFill>
                  <a:srgbClr val="FF5008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variables.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RSQ</a:t>
            </a:r>
            <a:r>
              <a:rPr lang="en-US" sz="2000" b="1" dirty="0">
                <a:solidFill>
                  <a:srgbClr val="FF5008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for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linear and nonlinear </a:t>
            </a:r>
            <a:r>
              <a:rPr lang="en-US" sz="2000" dirty="0">
                <a:latin typeface="Book Antiqua" panose="02040602050305030304" pitchFamily="18" charset="0"/>
              </a:rPr>
              <a:t>relationships between 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two and more </a:t>
            </a:r>
            <a:r>
              <a:rPr lang="en-US" sz="2000" dirty="0">
                <a:latin typeface="Book Antiqua" panose="02040602050305030304" pitchFamily="18" charset="0"/>
              </a:rPr>
              <a:t>variables.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6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 autoUpdateAnimBg="0" advAuto="2000"/>
      <p:bldP spid="2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Information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942" y="779253"/>
            <a:ext cx="12156057" cy="4647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Book Antiqua" pitchFamily="18" charset="0"/>
              </a:rPr>
              <a:t>Coefficient of determination (RSQ) states that 100RSQ% o</a:t>
            </a:r>
            <a:r>
              <a:rPr lang="en-US" sz="2200" dirty="0">
                <a:latin typeface="Book Antiqua" pitchFamily="18" charset="0"/>
              </a:rPr>
              <a:t>f the variation in y can be explained by the variation in x. </a:t>
            </a:r>
          </a:p>
          <a:p>
            <a:endParaRPr lang="en-US" sz="1000" dirty="0">
              <a:latin typeface="Book Antiqua" pitchFamily="18" charset="0"/>
            </a:endParaRPr>
          </a:p>
          <a:p>
            <a:pPr lvl="0"/>
            <a:r>
              <a:rPr lang="en-US" sz="2400" dirty="0">
                <a:latin typeface="Book Antiqua" pitchFamily="18" charset="0"/>
              </a:rPr>
              <a:t>Positive and negative Correlation Coefficient (R) values represent the same strength of association. For example, R=-0.8 and R=+0.8 represent the same level of strength in the relationship between x and y. The value of RSQ=R^2 =0.64 is the same for both.</a:t>
            </a:r>
          </a:p>
          <a:p>
            <a:pPr lvl="0"/>
            <a:endParaRPr lang="en-US" sz="2400" dirty="0">
              <a:latin typeface="Book Antiqua" pitchFamily="18" charset="0"/>
            </a:endParaRPr>
          </a:p>
          <a:p>
            <a:pPr lvl="0"/>
            <a:r>
              <a:rPr lang="en-US" sz="2400" dirty="0">
                <a:latin typeface="Book Antiqua" pitchFamily="18" charset="0"/>
              </a:rPr>
              <a:t>We like to have very small p-value. At least less than 0.05. A small p-value indicates that there is a relationship between x and y.</a:t>
            </a:r>
          </a:p>
          <a:p>
            <a:pPr lvl="0"/>
            <a:endParaRPr lang="en-US" sz="2400" dirty="0">
              <a:latin typeface="Book Antiqua" pitchFamily="18" charset="0"/>
            </a:endParaRPr>
          </a:p>
          <a:p>
            <a:pPr lvl="0"/>
            <a:r>
              <a:rPr lang="en-US" sz="2400" dirty="0">
                <a:latin typeface="Book Antiqua" pitchFamily="18" charset="0"/>
              </a:rPr>
              <a:t>We benefit from 1.25MAD as SQRT(MSE) as the standard deviation of the demand. Standard Error of Regression serves the same purpose. </a:t>
            </a:r>
          </a:p>
          <a:p>
            <a:pPr lvl="0"/>
            <a:r>
              <a:rPr lang="en-US" sz="2400" dirty="0">
                <a:latin typeface="Book Antiqua" pitchFamily="18" charset="0"/>
              </a:rPr>
              <a:t>There is a small difference between SQRT(MSE) and Standard Error.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461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807BDE-4032-4A31-ABF9-FE824480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 &amp; Correlation Coefficients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3F1027-652D-43C9-83DD-62B8172D1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911334"/>
              </p:ext>
            </p:extLst>
          </p:nvPr>
        </p:nvGraphicFramePr>
        <p:xfrm>
          <a:off x="1371600" y="838200"/>
          <a:ext cx="8854506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Worksheet" r:id="rId3" imgW="7020147" imgH="4410154" progId="Excel.Sheet.12">
                  <p:embed/>
                </p:oleObj>
              </mc:Choice>
              <mc:Fallback>
                <p:oleObj name="Worksheet" r:id="rId3" imgW="7020147" imgH="4410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838200"/>
                        <a:ext cx="8854506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678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MSE vs. Standard Error in Regression: n-2 not 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CC5E3-754E-4B15-852D-112BFEDE0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7" y="838196"/>
            <a:ext cx="8860190" cy="559009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9A5AC91-639A-4DE4-A384-F3D98F093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07015"/>
              </p:ext>
            </p:extLst>
          </p:nvPr>
        </p:nvGraphicFramePr>
        <p:xfrm>
          <a:off x="381000" y="1066800"/>
          <a:ext cx="8507757" cy="536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Worksheet" r:id="rId5" imgW="7381653" imgH="4581427" progId="Excel.Sheet.12">
                  <p:embed/>
                </p:oleObj>
              </mc:Choice>
              <mc:Fallback>
                <p:oleObj name="Worksheet" r:id="rId5" imgW="7381653" imgH="45814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066800"/>
                        <a:ext cx="8507757" cy="5361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3872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Recorded Lecture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-10160"/>
            <a:ext cx="1143000" cy="714375"/>
          </a:xfrm>
          <a:prstGeom prst="rect">
            <a:avLst/>
          </a:prstGeom>
        </p:spPr>
      </p:pic>
      <p:pic>
        <p:nvPicPr>
          <p:cNvPr id="9" name="Online Media 8" title="Regression Basics - Using Data Analysis Tool Pack">
            <a:hlinkClick r:id="" action="ppaction://media"/>
            <a:extLst>
              <a:ext uri="{FF2B5EF4-FFF2-40B4-BE49-F238E27FC236}">
                <a16:creationId xmlns:a16="http://schemas.microsoft.com/office/drawing/2014/main" id="{899DFB87-87A4-4690-B9E7-D2587C610D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838200"/>
            <a:ext cx="10024533" cy="563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78171B-763E-4552-94AA-BF9350A3C724}"/>
              </a:ext>
            </a:extLst>
          </p:cNvPr>
          <p:cNvSpPr/>
          <p:nvPr/>
        </p:nvSpPr>
        <p:spPr>
          <a:xfrm>
            <a:off x="3886200" y="196334"/>
            <a:ext cx="6407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66CC"/>
                </a:solidFill>
                <a:highlight>
                  <a:srgbClr val="AA0000"/>
                </a:highlight>
                <a:latin typeface="inherit"/>
                <a:hlinkClick r:id="rId5"/>
              </a:rPr>
              <a:t>https://www.youtube.com/watch?v=DQznGbwQVCg&amp;t=13s</a:t>
            </a:r>
            <a:endParaRPr lang="en-US" sz="2000" dirty="0">
              <a:highlight>
                <a:srgbClr val="AA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896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dirty="0"/>
              <a:t>Regression Analysis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62000"/>
            <a:ext cx="12115800" cy="5115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Regression Analysis is used both for </a:t>
            </a:r>
            <a:r>
              <a:rPr lang="en-US" b="1" dirty="0">
                <a:solidFill>
                  <a:srgbClr val="AA0000"/>
                </a:solidFill>
              </a:rPr>
              <a:t>Prediction</a:t>
            </a:r>
            <a:r>
              <a:rPr lang="en-US" dirty="0"/>
              <a:t> (forecasting) and  </a:t>
            </a:r>
            <a:r>
              <a:rPr lang="en-US" b="1" dirty="0">
                <a:solidFill>
                  <a:srgbClr val="AA0000"/>
                </a:solidFill>
              </a:rPr>
              <a:t>Association</a:t>
            </a:r>
            <a:r>
              <a:rPr lang="en-US" dirty="0"/>
              <a:t> to explore the relationship </a:t>
            </a:r>
            <a:r>
              <a:rPr lang="en-US" b="1" dirty="0">
                <a:solidFill>
                  <a:srgbClr val="AA0000"/>
                </a:solidFill>
              </a:rPr>
              <a:t>between a dependent variable </a:t>
            </a:r>
            <a:r>
              <a:rPr lang="en-US" dirty="0"/>
              <a:t>and </a:t>
            </a:r>
            <a:r>
              <a:rPr lang="en-US" b="1" dirty="0">
                <a:solidFill>
                  <a:srgbClr val="AA0000"/>
                </a:solidFill>
              </a:rPr>
              <a:t>one or more independent variables</a:t>
            </a:r>
            <a:r>
              <a:rPr lang="en-US" dirty="0"/>
              <a:t>. The independent variable(s) are also referred to as predictors.  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Symbol" pitchFamily="18" charset="2"/>
              </a:rPr>
              <a:t>We may use regression to investigate the relationship between </a:t>
            </a:r>
            <a:r>
              <a:rPr lang="en-US" b="1" dirty="0">
                <a:solidFill>
                  <a:srgbClr val="AA0000"/>
                </a:solidFill>
                <a:sym typeface="Symbol" pitchFamily="18" charset="2"/>
              </a:rPr>
              <a:t>demand or sales (y) and time </a:t>
            </a:r>
            <a:r>
              <a:rPr lang="en-US" dirty="0">
                <a:sym typeface="Symbol" pitchFamily="18" charset="2"/>
              </a:rPr>
              <a:t>, the relationship between </a:t>
            </a:r>
            <a:r>
              <a:rPr lang="en-US" b="1" dirty="0">
                <a:solidFill>
                  <a:srgbClr val="AA0000"/>
                </a:solidFill>
                <a:sym typeface="Symbol" pitchFamily="18" charset="2"/>
              </a:rPr>
              <a:t>sales (y) and price (x)</a:t>
            </a:r>
            <a:r>
              <a:rPr lang="en-US" dirty="0">
                <a:sym typeface="Symbol" pitchFamily="18" charset="2"/>
              </a:rPr>
              <a:t>, the relationship between </a:t>
            </a:r>
            <a:r>
              <a:rPr lang="en-US" b="1" dirty="0">
                <a:solidFill>
                  <a:srgbClr val="AA0000"/>
                </a:solidFill>
                <a:sym typeface="Symbol" pitchFamily="18" charset="2"/>
              </a:rPr>
              <a:t>total costs (y) and quantity produced (x)</a:t>
            </a:r>
            <a:r>
              <a:rPr lang="en-US" dirty="0">
                <a:sym typeface="Symbol" pitchFamily="18" charset="2"/>
              </a:rPr>
              <a:t>, and </a:t>
            </a:r>
            <a:r>
              <a:rPr lang="en-US" b="1" dirty="0">
                <a:solidFill>
                  <a:srgbClr val="AA0000"/>
                </a:solidFill>
                <a:sym typeface="Symbol" pitchFamily="18" charset="2"/>
              </a:rPr>
              <a:t>course grade (y) and study hours (x) </a:t>
            </a:r>
            <a:r>
              <a:rPr lang="en-US" dirty="0">
                <a:sym typeface="Symbol" pitchFamily="18" charset="2"/>
              </a:rPr>
              <a:t>. </a:t>
            </a:r>
          </a:p>
          <a:p>
            <a:r>
              <a:rPr lang="en-US" b="1" dirty="0">
                <a:solidFill>
                  <a:srgbClr val="AA0000"/>
                </a:solidFill>
                <a:sym typeface="Symbol" pitchFamily="18" charset="2"/>
              </a:rPr>
              <a:t>Multi-variable</a:t>
            </a:r>
            <a:r>
              <a:rPr lang="en-US" dirty="0">
                <a:sym typeface="Symbol" pitchFamily="18" charset="2"/>
              </a:rPr>
              <a:t> regression is when we analyze the relationship between </a:t>
            </a:r>
            <a:r>
              <a:rPr lang="en-US" b="1" dirty="0">
                <a:solidFill>
                  <a:srgbClr val="AA0000"/>
                </a:solidFill>
                <a:sym typeface="Symbol" pitchFamily="18" charset="2"/>
              </a:rPr>
              <a:t>one dependent variable y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b="1" dirty="0">
                <a:solidFill>
                  <a:srgbClr val="AA0000"/>
                </a:solidFill>
                <a:sym typeface="Symbol" pitchFamily="18" charset="2"/>
              </a:rPr>
              <a:t>several independent variables</a:t>
            </a:r>
            <a:r>
              <a:rPr lang="en-US" b="1" dirty="0">
                <a:solidFill>
                  <a:srgbClr val="AA0000"/>
                </a:solidFill>
              </a:rPr>
              <a:t> x1, x2, x3, …</a:t>
            </a:r>
            <a:r>
              <a:rPr lang="en-US" b="1" dirty="0">
                <a:solidFill>
                  <a:srgbClr val="AA0000"/>
                </a:solidFill>
                <a:sym typeface="Symbol" pitchFamily="18" charset="2"/>
              </a:rPr>
              <a:t> 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A0000"/>
                </a:solidFill>
              </a:rPr>
              <a:t>linear relationship </a:t>
            </a:r>
            <a:r>
              <a:rPr lang="en-US" dirty="0"/>
              <a:t>is when </a:t>
            </a:r>
            <a:r>
              <a:rPr lang="en-US" b="1" dirty="0">
                <a:solidFill>
                  <a:srgbClr val="AA0000"/>
                </a:solidFill>
              </a:rPr>
              <a:t>the amount of increase in y for each unit increase in x </a:t>
            </a:r>
            <a:r>
              <a:rPr lang="en-US" dirty="0"/>
              <a:t>is constant. For example, </a:t>
            </a:r>
            <a:r>
              <a:rPr lang="en-US" b="1" dirty="0">
                <a:solidFill>
                  <a:srgbClr val="AA0000"/>
                </a:solidFill>
              </a:rPr>
              <a:t>for each 1 unit crease in x there is 0.2 units increase in y</a:t>
            </a:r>
            <a:r>
              <a:rPr lang="en-US" dirty="0"/>
              <a:t>. 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rgbClr val="AA0000"/>
                </a:solidFill>
              </a:rPr>
              <a:t>exponential relationship </a:t>
            </a:r>
            <a:r>
              <a:rPr lang="en-US" dirty="0"/>
              <a:t>(an example of non-linear relationship) is when the </a:t>
            </a:r>
            <a:r>
              <a:rPr lang="en-US" b="1" dirty="0">
                <a:solidFill>
                  <a:srgbClr val="AA0000"/>
                </a:solidFill>
              </a:rPr>
              <a:t>percentage of increase in y </a:t>
            </a:r>
            <a:r>
              <a:rPr lang="en-US" dirty="0"/>
              <a:t>for </a:t>
            </a:r>
            <a:r>
              <a:rPr lang="en-US" b="1" dirty="0">
                <a:solidFill>
                  <a:srgbClr val="AA0000"/>
                </a:solidFill>
              </a:rPr>
              <a:t>each unit increase in x is constant</a:t>
            </a:r>
            <a:r>
              <a:rPr lang="en-US" dirty="0"/>
              <a:t>. For example, </a:t>
            </a:r>
            <a:r>
              <a:rPr lang="en-US" b="1" dirty="0">
                <a:solidFill>
                  <a:srgbClr val="AA0000"/>
                </a:solidFill>
              </a:rPr>
              <a:t>for each 1 unit increase in x there is 2% increase in 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034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2485292"/>
                <a:ext cx="12192000" cy="4038600"/>
              </a:xfrm>
            </p:spPr>
            <p:txBody>
              <a:bodyPr/>
              <a:lstStyle/>
              <a:p>
                <a:r>
                  <a:rPr lang="en-US" dirty="0"/>
                  <a:t>If we study the relationship between </a:t>
                </a:r>
                <a:r>
                  <a:rPr lang="en-US" b="1" dirty="0">
                    <a:solidFill>
                      <a:srgbClr val="AA0000"/>
                    </a:solidFill>
                  </a:rPr>
                  <a:t>two variables</a:t>
                </a:r>
                <a:r>
                  <a:rPr lang="en-US" dirty="0"/>
                  <a:t>, the first step is to </a:t>
                </a:r>
                <a:r>
                  <a:rPr lang="en-US" b="1" dirty="0">
                    <a:solidFill>
                      <a:srgbClr val="AA0000"/>
                    </a:solidFill>
                  </a:rPr>
                  <a:t>prepare a scatter graph</a:t>
                </a:r>
                <a:r>
                  <a:rPr lang="en-US" dirty="0"/>
                  <a:t>. Scatter charts are used </a:t>
                </a:r>
                <a:r>
                  <a:rPr lang="en-US" b="1" dirty="0">
                    <a:solidFill>
                      <a:srgbClr val="AA0000"/>
                    </a:solidFill>
                  </a:rPr>
                  <a:t>to detect linear or nonlinear relationships </a:t>
                </a:r>
                <a:r>
                  <a:rPr lang="en-US" dirty="0"/>
                  <a:t>between the independent variable x and dependent variable y. </a:t>
                </a:r>
              </a:p>
              <a:p>
                <a:r>
                  <a:rPr lang="en-US" dirty="0"/>
                  <a:t>For a dependent variable y and two independent variables x1 and x2, we may prepare a Bubble Chart. We cannot virtually show the relationship between y and more than two independent variables, x1, x2, x3, … since the space is 3 dimensional.</a:t>
                </a:r>
              </a:p>
              <a:p>
                <a:r>
                  <a:rPr lang="en-US" dirty="0"/>
                  <a:t>We can always prepare scatter graph two show the relationship between y and one of x1, x2, x3, …</a:t>
                </a:r>
              </a:p>
              <a:p>
                <a:r>
                  <a:rPr lang="en-US" dirty="0"/>
                  <a:t>In linear regression we only have a constant plus constants multiplied by a variable. We do not have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2, </m:t>
                    </m:r>
                  </m:oMath>
                </a14:m>
                <a:r>
                  <a:rPr lang="en-US" dirty="0"/>
                  <a:t>etc. just y=b0+b1x or y=b0+b1x1+b2x2+b3x3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485292"/>
                <a:ext cx="12192000" cy="4038600"/>
              </a:xfrm>
              <a:blipFill>
                <a:blip r:embed="rId3"/>
                <a:stretch>
                  <a:fillRect l="-500" t="-1360" r="-850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Linear, non-Linear, Multi-Variable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861646"/>
          <a:ext cx="533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Worksheet" r:id="rId4" imgW="3000308" imgH="857250" progId="Excel.Sheet.12">
                  <p:embed/>
                </p:oleObj>
              </mc:Choice>
              <mc:Fallback>
                <p:oleObj name="Worksheet" r:id="rId4" imgW="3000308" imgH="85725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861646"/>
                        <a:ext cx="533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0" y="861646"/>
          <a:ext cx="533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Worksheet" r:id="rId6" imgW="3000508" imgH="857427" progId="Excel.Sheet.12">
                  <p:embed/>
                </p:oleObj>
              </mc:Choice>
              <mc:Fallback>
                <p:oleObj name="Worksheet" r:id="rId6" imgW="3000508" imgH="857427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861646"/>
                        <a:ext cx="533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771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87AF9-49DD-4BF7-9A81-B52E475CA708}"/>
              </a:ext>
            </a:extLst>
          </p:cNvPr>
          <p:cNvGrpSpPr/>
          <p:nvPr/>
        </p:nvGrpSpPr>
        <p:grpSpPr>
          <a:xfrm>
            <a:off x="76200" y="838201"/>
            <a:ext cx="10058400" cy="5657850"/>
            <a:chOff x="76200" y="838201"/>
            <a:chExt cx="10058400" cy="56578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0DB39C-45CA-45A1-947A-369BE921C1F9}"/>
                </a:ext>
              </a:extLst>
            </p:cNvPr>
            <p:cNvGrpSpPr/>
            <p:nvPr/>
          </p:nvGrpSpPr>
          <p:grpSpPr>
            <a:xfrm>
              <a:off x="76200" y="838201"/>
              <a:ext cx="10058400" cy="5657850"/>
              <a:chOff x="76200" y="838201"/>
              <a:chExt cx="10058400" cy="565785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394F5FA-B1BC-4D29-A2BD-B2932B1D21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0327"/>
              <a:stretch/>
            </p:blipFill>
            <p:spPr>
              <a:xfrm>
                <a:off x="4095749" y="1497912"/>
                <a:ext cx="1323975" cy="136662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00" y="838201"/>
                <a:ext cx="10058400" cy="5657850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3680F91-7CBC-481B-8C58-23E0A68DE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799" y="1497912"/>
              <a:ext cx="1276350" cy="1448409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Graphs and Trend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133600"/>
            <a:ext cx="2438399" cy="1442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149239"/>
            <a:ext cx="2519633" cy="145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2209800"/>
            <a:ext cx="3859942" cy="377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609600" y="1600200"/>
            <a:ext cx="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888024" y="1143000"/>
            <a:ext cx="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00200" y="2864535"/>
            <a:ext cx="457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967BC8-1269-4611-9155-21592F94A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1710" y="1497912"/>
            <a:ext cx="914400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3657599" y="2113085"/>
            <a:ext cx="457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E63C01-3AE2-4CDB-9DAB-F6A6C59CDCEB}"/>
              </a:ext>
            </a:extLst>
          </p:cNvPr>
          <p:cNvCxnSpPr/>
          <p:nvPr/>
        </p:nvCxnSpPr>
        <p:spPr bwMode="auto">
          <a:xfrm>
            <a:off x="3638549" y="1477397"/>
            <a:ext cx="457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5549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Equation and R-Squared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1008"/>
            <a:ext cx="9901852" cy="55697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8200" y="3276600"/>
            <a:ext cx="14830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</a:rPr>
              <a:t>y = 396.76x - 783383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3810000"/>
            <a:ext cx="9124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</a:rPr>
              <a:t>R² = 0.7735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256583" y="4495800"/>
            <a:ext cx="378069" cy="1670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7256583" y="4844560"/>
            <a:ext cx="378069" cy="381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40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Squared Method- Measure of Forecast Accuracy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57237" y="1214437"/>
            <a:ext cx="89725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1693862" y="1474787"/>
            <a:ext cx="7754938" cy="3319463"/>
          </a:xfrm>
          <a:custGeom>
            <a:avLst/>
            <a:gdLst>
              <a:gd name="T0" fmla="*/ 0 w 4885"/>
              <a:gd name="T1" fmla="*/ 2091 h 2091"/>
              <a:gd name="T2" fmla="*/ 4885 w 4885"/>
              <a:gd name="T3" fmla="*/ 2091 h 2091"/>
              <a:gd name="T4" fmla="*/ 0 w 4885"/>
              <a:gd name="T5" fmla="*/ 1672 h 2091"/>
              <a:gd name="T6" fmla="*/ 4885 w 4885"/>
              <a:gd name="T7" fmla="*/ 1672 h 2091"/>
              <a:gd name="T8" fmla="*/ 0 w 4885"/>
              <a:gd name="T9" fmla="*/ 1252 h 2091"/>
              <a:gd name="T10" fmla="*/ 4885 w 4885"/>
              <a:gd name="T11" fmla="*/ 1252 h 2091"/>
              <a:gd name="T12" fmla="*/ 0 w 4885"/>
              <a:gd name="T13" fmla="*/ 839 h 2091"/>
              <a:gd name="T14" fmla="*/ 4885 w 4885"/>
              <a:gd name="T15" fmla="*/ 839 h 2091"/>
              <a:gd name="T16" fmla="*/ 0 w 4885"/>
              <a:gd name="T17" fmla="*/ 419 h 2091"/>
              <a:gd name="T18" fmla="*/ 4885 w 4885"/>
              <a:gd name="T19" fmla="*/ 419 h 2091"/>
              <a:gd name="T20" fmla="*/ 0 w 4885"/>
              <a:gd name="T21" fmla="*/ 0 h 2091"/>
              <a:gd name="T22" fmla="*/ 4885 w 4885"/>
              <a:gd name="T23" fmla="*/ 0 h 2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85" h="2091">
                <a:moveTo>
                  <a:pt x="0" y="2091"/>
                </a:moveTo>
                <a:lnTo>
                  <a:pt x="4885" y="2091"/>
                </a:lnTo>
                <a:moveTo>
                  <a:pt x="0" y="1672"/>
                </a:moveTo>
                <a:lnTo>
                  <a:pt x="4885" y="1672"/>
                </a:lnTo>
                <a:moveTo>
                  <a:pt x="0" y="1252"/>
                </a:moveTo>
                <a:lnTo>
                  <a:pt x="4885" y="1252"/>
                </a:lnTo>
                <a:moveTo>
                  <a:pt x="0" y="839"/>
                </a:moveTo>
                <a:lnTo>
                  <a:pt x="4885" y="839"/>
                </a:lnTo>
                <a:moveTo>
                  <a:pt x="0" y="419"/>
                </a:moveTo>
                <a:lnTo>
                  <a:pt x="4885" y="419"/>
                </a:lnTo>
                <a:moveTo>
                  <a:pt x="0" y="0"/>
                </a:moveTo>
                <a:lnTo>
                  <a:pt x="4885" y="0"/>
                </a:lnTo>
              </a:path>
            </a:pathLst>
          </a:custGeom>
          <a:noFill/>
          <a:ln w="190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3119142" y="1474787"/>
            <a:ext cx="5635625" cy="3984625"/>
          </a:xfrm>
          <a:custGeom>
            <a:avLst/>
            <a:gdLst>
              <a:gd name="T0" fmla="*/ 0 w 3550"/>
              <a:gd name="T1" fmla="*/ 0 h 2510"/>
              <a:gd name="T2" fmla="*/ 0 w 3550"/>
              <a:gd name="T3" fmla="*/ 2510 h 2510"/>
              <a:gd name="T4" fmla="*/ 889 w 3550"/>
              <a:gd name="T5" fmla="*/ 0 h 2510"/>
              <a:gd name="T6" fmla="*/ 889 w 3550"/>
              <a:gd name="T7" fmla="*/ 2510 h 2510"/>
              <a:gd name="T8" fmla="*/ 1778 w 3550"/>
              <a:gd name="T9" fmla="*/ 0 h 2510"/>
              <a:gd name="T10" fmla="*/ 1778 w 3550"/>
              <a:gd name="T11" fmla="*/ 2510 h 2510"/>
              <a:gd name="T12" fmla="*/ 2667 w 3550"/>
              <a:gd name="T13" fmla="*/ 0 h 2510"/>
              <a:gd name="T14" fmla="*/ 2667 w 3550"/>
              <a:gd name="T15" fmla="*/ 2510 h 2510"/>
              <a:gd name="T16" fmla="*/ 3550 w 3550"/>
              <a:gd name="T17" fmla="*/ 0 h 2510"/>
              <a:gd name="T18" fmla="*/ 3550 w 3550"/>
              <a:gd name="T19" fmla="*/ 2510 h 2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50" h="2510">
                <a:moveTo>
                  <a:pt x="0" y="0"/>
                </a:moveTo>
                <a:lnTo>
                  <a:pt x="0" y="2510"/>
                </a:lnTo>
                <a:moveTo>
                  <a:pt x="889" y="0"/>
                </a:moveTo>
                <a:lnTo>
                  <a:pt x="889" y="2510"/>
                </a:lnTo>
                <a:moveTo>
                  <a:pt x="1778" y="0"/>
                </a:moveTo>
                <a:lnTo>
                  <a:pt x="1778" y="2510"/>
                </a:lnTo>
                <a:moveTo>
                  <a:pt x="2667" y="0"/>
                </a:moveTo>
                <a:lnTo>
                  <a:pt x="2667" y="2510"/>
                </a:lnTo>
                <a:moveTo>
                  <a:pt x="3550" y="0"/>
                </a:moveTo>
                <a:lnTo>
                  <a:pt x="3550" y="2510"/>
                </a:lnTo>
              </a:path>
            </a:pathLst>
          </a:custGeom>
          <a:noFill/>
          <a:ln w="190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93862" y="1474787"/>
            <a:ext cx="0" cy="3984625"/>
          </a:xfrm>
          <a:prstGeom prst="line">
            <a:avLst/>
          </a:prstGeom>
          <a:noFill/>
          <a:ln w="1905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93862" y="5459412"/>
            <a:ext cx="7754938" cy="0"/>
          </a:xfrm>
          <a:prstGeom prst="line">
            <a:avLst/>
          </a:prstGeom>
          <a:noFill/>
          <a:ln w="1905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1698625" y="1952625"/>
            <a:ext cx="7745413" cy="3111500"/>
          </a:xfrm>
          <a:custGeom>
            <a:avLst/>
            <a:gdLst>
              <a:gd name="T0" fmla="*/ 0 w 4879"/>
              <a:gd name="T1" fmla="*/ 1960 h 1960"/>
              <a:gd name="T2" fmla="*/ 441 w 4879"/>
              <a:gd name="T3" fmla="*/ 1781 h 1960"/>
              <a:gd name="T4" fmla="*/ 888 w 4879"/>
              <a:gd name="T5" fmla="*/ 1603 h 1960"/>
              <a:gd name="T6" fmla="*/ 1330 w 4879"/>
              <a:gd name="T7" fmla="*/ 1425 h 1960"/>
              <a:gd name="T8" fmla="*/ 1771 w 4879"/>
              <a:gd name="T9" fmla="*/ 1247 h 1960"/>
              <a:gd name="T10" fmla="*/ 2219 w 4879"/>
              <a:gd name="T11" fmla="*/ 1069 h 1960"/>
              <a:gd name="T12" fmla="*/ 2660 w 4879"/>
              <a:gd name="T13" fmla="*/ 891 h 1960"/>
              <a:gd name="T14" fmla="*/ 3107 w 4879"/>
              <a:gd name="T15" fmla="*/ 713 h 1960"/>
              <a:gd name="T16" fmla="*/ 3549 w 4879"/>
              <a:gd name="T17" fmla="*/ 535 h 1960"/>
              <a:gd name="T18" fmla="*/ 3990 w 4879"/>
              <a:gd name="T19" fmla="*/ 357 h 1960"/>
              <a:gd name="T20" fmla="*/ 4438 w 4879"/>
              <a:gd name="T21" fmla="*/ 178 h 1960"/>
              <a:gd name="T22" fmla="*/ 4879 w 4879"/>
              <a:gd name="T23" fmla="*/ 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79" h="1960">
                <a:moveTo>
                  <a:pt x="0" y="1960"/>
                </a:moveTo>
                <a:lnTo>
                  <a:pt x="441" y="1781"/>
                </a:lnTo>
                <a:lnTo>
                  <a:pt x="888" y="1603"/>
                </a:lnTo>
                <a:lnTo>
                  <a:pt x="1330" y="1425"/>
                </a:lnTo>
                <a:lnTo>
                  <a:pt x="1771" y="1247"/>
                </a:lnTo>
                <a:lnTo>
                  <a:pt x="2219" y="1069"/>
                </a:lnTo>
                <a:lnTo>
                  <a:pt x="2660" y="891"/>
                </a:lnTo>
                <a:lnTo>
                  <a:pt x="3107" y="713"/>
                </a:lnTo>
                <a:lnTo>
                  <a:pt x="3549" y="535"/>
                </a:lnTo>
                <a:lnTo>
                  <a:pt x="3990" y="357"/>
                </a:lnTo>
                <a:lnTo>
                  <a:pt x="4438" y="178"/>
                </a:lnTo>
                <a:lnTo>
                  <a:pt x="4879" y="0"/>
                </a:lnTo>
              </a:path>
            </a:pathLst>
          </a:custGeom>
          <a:noFill/>
          <a:ln w="26988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1649412" y="5022850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1649412" y="5022850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2359025" y="4740275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359025" y="4740275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3060700" y="4457700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3060700" y="4456112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3760787" y="4173537"/>
            <a:ext cx="92075" cy="92075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3760787" y="4173537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71987" y="3890962"/>
            <a:ext cx="92075" cy="92075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4471987" y="3890962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5172075" y="3608387"/>
            <a:ext cx="92075" cy="92075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5172075" y="3608387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881687" y="3325812"/>
            <a:ext cx="92075" cy="92075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5881687" y="3325812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6583362" y="3043237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583362" y="3043237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7292975" y="2760662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7292975" y="2760662"/>
            <a:ext cx="92075" cy="90488"/>
          </a:xfrm>
          <a:custGeom>
            <a:avLst/>
            <a:gdLst>
              <a:gd name="T0" fmla="*/ 58 w 58"/>
              <a:gd name="T1" fmla="*/ 29 h 57"/>
              <a:gd name="T2" fmla="*/ 29 w 58"/>
              <a:gd name="T3" fmla="*/ 57 h 57"/>
              <a:gd name="T4" fmla="*/ 0 w 58"/>
              <a:gd name="T5" fmla="*/ 29 h 57"/>
              <a:gd name="T6" fmla="*/ 29 w 58"/>
              <a:gd name="T7" fmla="*/ 0 h 57"/>
              <a:gd name="T8" fmla="*/ 58 w 58"/>
              <a:gd name="T9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58" y="29"/>
                </a:moveTo>
                <a:cubicBezTo>
                  <a:pt x="58" y="44"/>
                  <a:pt x="45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8" y="12"/>
                  <a:pt x="58" y="29"/>
                </a:cubicBezTo>
              </a:path>
            </a:pathLst>
          </a:cu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7994650" y="2478087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7994650" y="2478087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8694737" y="2195512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8694737" y="2195512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9404350" y="1912937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9404350" y="1912937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1698625" y="2801937"/>
            <a:ext cx="7745413" cy="1512888"/>
          </a:xfrm>
          <a:custGeom>
            <a:avLst/>
            <a:gdLst>
              <a:gd name="T0" fmla="*/ 0 w 4879"/>
              <a:gd name="T1" fmla="*/ 953 h 953"/>
              <a:gd name="T2" fmla="*/ 441 w 4879"/>
              <a:gd name="T3" fmla="*/ 591 h 953"/>
              <a:gd name="T4" fmla="*/ 888 w 4879"/>
              <a:gd name="T5" fmla="*/ 873 h 953"/>
              <a:gd name="T6" fmla="*/ 1330 w 4879"/>
              <a:gd name="T7" fmla="*/ 545 h 953"/>
              <a:gd name="T8" fmla="*/ 1771 w 4879"/>
              <a:gd name="T9" fmla="*/ 385 h 953"/>
              <a:gd name="T10" fmla="*/ 2219 w 4879"/>
              <a:gd name="T11" fmla="*/ 419 h 953"/>
              <a:gd name="T12" fmla="*/ 2660 w 4879"/>
              <a:gd name="T13" fmla="*/ 57 h 953"/>
              <a:gd name="T14" fmla="*/ 3107 w 4879"/>
              <a:gd name="T15" fmla="*/ 534 h 953"/>
              <a:gd name="T16" fmla="*/ 3549 w 4879"/>
              <a:gd name="T17" fmla="*/ 0 h 953"/>
              <a:gd name="T18" fmla="*/ 3990 w 4879"/>
              <a:gd name="T19" fmla="*/ 178 h 953"/>
              <a:gd name="T20" fmla="*/ 4438 w 4879"/>
              <a:gd name="T21" fmla="*/ 17 h 953"/>
              <a:gd name="T22" fmla="*/ 4879 w 4879"/>
              <a:gd name="T23" fmla="*/ 356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79" h="953">
                <a:moveTo>
                  <a:pt x="0" y="953"/>
                </a:moveTo>
                <a:lnTo>
                  <a:pt x="441" y="591"/>
                </a:lnTo>
                <a:lnTo>
                  <a:pt x="888" y="873"/>
                </a:lnTo>
                <a:lnTo>
                  <a:pt x="1330" y="545"/>
                </a:lnTo>
                <a:lnTo>
                  <a:pt x="1771" y="385"/>
                </a:lnTo>
                <a:lnTo>
                  <a:pt x="2219" y="419"/>
                </a:lnTo>
                <a:lnTo>
                  <a:pt x="2660" y="57"/>
                </a:lnTo>
                <a:lnTo>
                  <a:pt x="3107" y="534"/>
                </a:lnTo>
                <a:lnTo>
                  <a:pt x="3549" y="0"/>
                </a:lnTo>
                <a:lnTo>
                  <a:pt x="3990" y="178"/>
                </a:lnTo>
                <a:lnTo>
                  <a:pt x="4438" y="17"/>
                </a:lnTo>
                <a:lnTo>
                  <a:pt x="4879" y="356"/>
                </a:lnTo>
              </a:path>
            </a:pathLst>
          </a:custGeom>
          <a:noFill/>
          <a:ln w="26988" cap="rnd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Oval 47"/>
          <p:cNvSpPr>
            <a:spLocks noChangeArrowheads="1"/>
          </p:cNvSpPr>
          <p:nvPr/>
        </p:nvSpPr>
        <p:spPr bwMode="auto">
          <a:xfrm>
            <a:off x="1649412" y="4265612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1649412" y="4265612"/>
            <a:ext cx="92075" cy="90488"/>
          </a:xfrm>
          <a:custGeom>
            <a:avLst/>
            <a:gdLst>
              <a:gd name="T0" fmla="*/ 58 w 58"/>
              <a:gd name="T1" fmla="*/ 29 h 57"/>
              <a:gd name="T2" fmla="*/ 29 w 58"/>
              <a:gd name="T3" fmla="*/ 57 h 57"/>
              <a:gd name="T4" fmla="*/ 0 w 58"/>
              <a:gd name="T5" fmla="*/ 29 h 57"/>
              <a:gd name="T6" fmla="*/ 29 w 58"/>
              <a:gd name="T7" fmla="*/ 0 h 57"/>
              <a:gd name="T8" fmla="*/ 58 w 58"/>
              <a:gd name="T9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58" y="29"/>
                </a:moveTo>
                <a:cubicBezTo>
                  <a:pt x="58" y="44"/>
                  <a:pt x="45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8" y="12"/>
                  <a:pt x="58" y="29"/>
                </a:cubicBez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2359025" y="3700462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2359025" y="3700462"/>
            <a:ext cx="92075" cy="90488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51"/>
          <p:cNvSpPr>
            <a:spLocks noChangeArrowheads="1"/>
          </p:cNvSpPr>
          <p:nvPr/>
        </p:nvSpPr>
        <p:spPr bwMode="auto">
          <a:xfrm>
            <a:off x="3060700" y="4137025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3760787" y="3627437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3760787" y="3627437"/>
            <a:ext cx="92075" cy="90488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4471987" y="3362325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4471987" y="3362325"/>
            <a:ext cx="92075" cy="90488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5172075" y="3417887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5172075" y="3417887"/>
            <a:ext cx="92075" cy="90488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5881687" y="2851150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5881687" y="2851150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6583362" y="3598862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>
            <a:off x="6583362" y="3598862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7292975" y="2760662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7292975" y="2760662"/>
            <a:ext cx="92075" cy="90488"/>
          </a:xfrm>
          <a:custGeom>
            <a:avLst/>
            <a:gdLst>
              <a:gd name="T0" fmla="*/ 58 w 58"/>
              <a:gd name="T1" fmla="*/ 29 h 57"/>
              <a:gd name="T2" fmla="*/ 29 w 58"/>
              <a:gd name="T3" fmla="*/ 57 h 57"/>
              <a:gd name="T4" fmla="*/ 0 w 58"/>
              <a:gd name="T5" fmla="*/ 29 h 57"/>
              <a:gd name="T6" fmla="*/ 29 w 58"/>
              <a:gd name="T7" fmla="*/ 0 h 57"/>
              <a:gd name="T8" fmla="*/ 58 w 58"/>
              <a:gd name="T9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58" y="29"/>
                </a:moveTo>
                <a:cubicBezTo>
                  <a:pt x="58" y="44"/>
                  <a:pt x="45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8" y="12"/>
                  <a:pt x="58" y="29"/>
                </a:cubicBez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Oval 65"/>
          <p:cNvSpPr>
            <a:spLocks noChangeArrowheads="1"/>
          </p:cNvSpPr>
          <p:nvPr/>
        </p:nvSpPr>
        <p:spPr bwMode="auto">
          <a:xfrm>
            <a:off x="7994650" y="3033712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Oval 66"/>
          <p:cNvSpPr>
            <a:spLocks noChangeArrowheads="1"/>
          </p:cNvSpPr>
          <p:nvPr/>
        </p:nvSpPr>
        <p:spPr bwMode="auto">
          <a:xfrm>
            <a:off x="7994650" y="3033712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8694737" y="2778125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8694737" y="2778125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9404350" y="3316287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Oval 70"/>
          <p:cNvSpPr>
            <a:spLocks noChangeArrowheads="1"/>
          </p:cNvSpPr>
          <p:nvPr/>
        </p:nvSpPr>
        <p:spPr bwMode="auto">
          <a:xfrm>
            <a:off x="9404350" y="3316287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1462087" y="5353050"/>
            <a:ext cx="166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1293812" y="4689475"/>
            <a:ext cx="331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1209675" y="4025900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1209675" y="3362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1209675" y="2695575"/>
            <a:ext cx="415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1209675" y="2032000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1209675" y="13684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1658937" y="5564187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3067050" y="5564187"/>
            <a:ext cx="166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4476750" y="5564187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5886450" y="5564187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7294562" y="5564187"/>
            <a:ext cx="166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8661400" y="5564187"/>
            <a:ext cx="249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712015" y="1948702"/>
            <a:ext cx="9095685" cy="3099519"/>
            <a:chOff x="2554978" y="2410665"/>
            <a:chExt cx="9095685" cy="3099519"/>
          </a:xfrm>
        </p:grpSpPr>
        <p:sp>
          <p:nvSpPr>
            <p:cNvPr id="88" name="Rectangle 87"/>
            <p:cNvSpPr/>
            <p:nvPr/>
          </p:nvSpPr>
          <p:spPr bwMode="auto">
            <a:xfrm>
              <a:off x="2554978" y="4788665"/>
              <a:ext cx="830696" cy="72151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782849" y="3343671"/>
              <a:ext cx="535103" cy="4568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479312" y="3556002"/>
              <a:ext cx="575664" cy="55562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8878982" y="2985295"/>
              <a:ext cx="587281" cy="57070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9606324" y="2689077"/>
              <a:ext cx="626795" cy="60181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0307421" y="2410665"/>
              <a:ext cx="1343242" cy="137711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4653210" y="4124326"/>
              <a:ext cx="603466" cy="54907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355790" y="3887887"/>
              <a:ext cx="508899" cy="50472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947065" y="4655156"/>
              <a:ext cx="320135" cy="30419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241604" y="4209640"/>
              <a:ext cx="1128347" cy="103228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6065837" y="3917607"/>
              <a:ext cx="210675" cy="20672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sp>
        <p:nvSpPr>
          <p:cNvPr id="99" name="Line 102"/>
          <p:cNvSpPr>
            <a:spLocks noChangeShapeType="1"/>
          </p:cNvSpPr>
          <p:nvPr/>
        </p:nvSpPr>
        <p:spPr bwMode="auto">
          <a:xfrm flipH="1" flipV="1">
            <a:off x="1676327" y="5074376"/>
            <a:ext cx="735853" cy="9259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00" name="Group 115"/>
          <p:cNvGrpSpPr>
            <a:grpSpLocks/>
          </p:cNvGrpSpPr>
          <p:nvPr/>
        </p:nvGrpSpPr>
        <p:grpSpPr bwMode="auto">
          <a:xfrm>
            <a:off x="2455862" y="5013910"/>
            <a:ext cx="892175" cy="506413"/>
            <a:chOff x="567" y="3226"/>
            <a:chExt cx="562" cy="319"/>
          </a:xfrm>
        </p:grpSpPr>
        <p:sp>
          <p:nvSpPr>
            <p:cNvPr id="101" name="Text Box 103"/>
            <p:cNvSpPr txBox="1">
              <a:spLocks noChangeArrowheads="1"/>
            </p:cNvSpPr>
            <p:nvPr/>
          </p:nvSpPr>
          <p:spPr bwMode="auto">
            <a:xfrm>
              <a:off x="847" y="3312"/>
              <a:ext cx="28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 b</a:t>
              </a:r>
              <a:r>
                <a:rPr lang="en-US" baseline="-2500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1</a:t>
              </a:r>
              <a:endParaRPr lang="en-US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 flipH="1" flipV="1">
              <a:off x="567" y="3226"/>
              <a:ext cx="279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3" name="Group 116"/>
          <p:cNvGrpSpPr>
            <a:grpSpLocks/>
          </p:cNvGrpSpPr>
          <p:nvPr/>
        </p:nvGrpSpPr>
        <p:grpSpPr bwMode="auto">
          <a:xfrm>
            <a:off x="1714499" y="5189538"/>
            <a:ext cx="690563" cy="409575"/>
            <a:chOff x="372" y="3648"/>
            <a:chExt cx="435" cy="258"/>
          </a:xfrm>
        </p:grpSpPr>
        <p:sp>
          <p:nvSpPr>
            <p:cNvPr id="104" name="Text Box 104"/>
            <p:cNvSpPr txBox="1">
              <a:spLocks noChangeArrowheads="1"/>
            </p:cNvSpPr>
            <p:nvPr/>
          </p:nvSpPr>
          <p:spPr bwMode="auto">
            <a:xfrm>
              <a:off x="561" y="3673"/>
              <a:ext cx="24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b</a:t>
              </a:r>
              <a:r>
                <a:rPr lang="en-US" baseline="-2500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0</a:t>
              </a:r>
              <a:endParaRPr lang="en-US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05" name="Line 106"/>
            <p:cNvSpPr>
              <a:spLocks noChangeShapeType="1"/>
            </p:cNvSpPr>
            <p:nvPr/>
          </p:nvSpPr>
          <p:spPr bwMode="auto">
            <a:xfrm flipH="1" flipV="1">
              <a:off x="372" y="3648"/>
              <a:ext cx="195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06" name="Line 108"/>
          <p:cNvSpPr>
            <a:spLocks noChangeShapeType="1"/>
          </p:cNvSpPr>
          <p:nvPr/>
        </p:nvSpPr>
        <p:spPr bwMode="auto">
          <a:xfrm flipH="1" flipV="1">
            <a:off x="2415087" y="4833938"/>
            <a:ext cx="2790" cy="262244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07" name="Group 114"/>
          <p:cNvGrpSpPr>
            <a:grpSpLocks/>
          </p:cNvGrpSpPr>
          <p:nvPr/>
        </p:nvGrpSpPr>
        <p:grpSpPr bwMode="auto">
          <a:xfrm>
            <a:off x="2186486" y="5117464"/>
            <a:ext cx="600075" cy="485775"/>
            <a:chOff x="432" y="3360"/>
            <a:chExt cx="378" cy="306"/>
          </a:xfrm>
        </p:grpSpPr>
        <p:sp>
          <p:nvSpPr>
            <p:cNvPr id="108" name="Text Box 109"/>
            <p:cNvSpPr txBox="1">
              <a:spLocks noChangeArrowheads="1"/>
            </p:cNvSpPr>
            <p:nvPr/>
          </p:nvSpPr>
          <p:spPr bwMode="auto">
            <a:xfrm>
              <a:off x="534" y="3433"/>
              <a:ext cx="27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 1</a:t>
              </a:r>
            </a:p>
          </p:txBody>
        </p:sp>
        <p:sp>
          <p:nvSpPr>
            <p:cNvPr id="109" name="Line 110"/>
            <p:cNvSpPr>
              <a:spLocks noChangeShapeType="1"/>
            </p:cNvSpPr>
            <p:nvPr/>
          </p:nvSpPr>
          <p:spPr bwMode="auto">
            <a:xfrm flipH="1" flipV="1">
              <a:off x="432" y="3360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10" name="Line 108"/>
          <p:cNvSpPr>
            <a:spLocks noChangeShapeType="1"/>
          </p:cNvSpPr>
          <p:nvPr/>
        </p:nvSpPr>
        <p:spPr bwMode="auto">
          <a:xfrm flipH="1" flipV="1">
            <a:off x="1681275" y="5083635"/>
            <a:ext cx="635" cy="37577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44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8" grpId="0" animBg="1"/>
      <p:bldP spid="99" grpId="0" animBg="1"/>
      <p:bldP spid="106" grpId="0" animBg="1"/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1"/>
            <a:ext cx="1139897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8202"/>
            <a:ext cx="1447800" cy="11622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600200" y="1227522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703" y="838201"/>
            <a:ext cx="1465483" cy="4343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429" y="839639"/>
            <a:ext cx="1182371" cy="11623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485737" y="1215799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753" y="846993"/>
            <a:ext cx="1504247" cy="4334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953" y="865572"/>
            <a:ext cx="1428047" cy="11169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7439376" y="1079345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953" y="865572"/>
            <a:ext cx="1463131" cy="4239828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0" y="12940"/>
            <a:ext cx="12192000" cy="74906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/>
              <a:t>23 Years LA/LB Ports - </a:t>
            </a:r>
            <a:r>
              <a:rPr lang="en-US" sz="3200" kern="0" dirty="0"/>
              <a:t>Opening a File Which May Have Turned into Text</a:t>
            </a:r>
          </a:p>
        </p:txBody>
      </p:sp>
    </p:spTree>
    <p:extLst>
      <p:ext uri="{BB962C8B-B14F-4D97-AF65-F5344CB8AC3E}">
        <p14:creationId xmlns:p14="http://schemas.microsoft.com/office/powerpoint/2010/main" val="19709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391"/>
            <a:ext cx="7458915" cy="5689591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0" y="12940"/>
            <a:ext cx="12192000" cy="74906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>
                <a:sym typeface="Wingdings" panose="05000000000000000000" pitchFamily="2" charset="2"/>
              </a:rPr>
              <a:t>Text/Numbers /Text to Columns/Fixed/Delimited/Finished/Next </a:t>
            </a:r>
            <a:endParaRPr lang="en-US" kern="0" dirty="0"/>
          </a:p>
        </p:txBody>
      </p:sp>
      <p:sp>
        <p:nvSpPr>
          <p:cNvPr id="14" name="Oval 13"/>
          <p:cNvSpPr/>
          <p:nvPr/>
        </p:nvSpPr>
        <p:spPr bwMode="auto">
          <a:xfrm>
            <a:off x="685800" y="2362200"/>
            <a:ext cx="685800" cy="609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48000" y="1066800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849315" y="1676400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38246"/>
            <a:ext cx="3867990" cy="315506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6781800" y="5948962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772" y="826490"/>
            <a:ext cx="1861488" cy="542727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 bwMode="auto">
          <a:xfrm>
            <a:off x="8156716" y="2332405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769247" y="2611437"/>
            <a:ext cx="0" cy="7207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979" y="826489"/>
            <a:ext cx="1858882" cy="54272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873CC6E-86E9-458D-B21F-54D4749EB409}"/>
              </a:ext>
            </a:extLst>
          </p:cNvPr>
          <p:cNvSpPr/>
          <p:nvPr/>
        </p:nvSpPr>
        <p:spPr bwMode="auto">
          <a:xfrm>
            <a:off x="10058400" y="2307591"/>
            <a:ext cx="457200" cy="3940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2" grpId="0" animBg="1"/>
      <p:bldP spid="25" grpId="0" animBg="1"/>
      <p:bldP spid="13" grpId="0" animBg="1"/>
    </p:bldLst>
  </p:timing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59900</TotalTime>
  <Words>1127</Words>
  <Application>Microsoft Office PowerPoint</Application>
  <PresentationFormat>Widescreen</PresentationFormat>
  <Paragraphs>108</Paragraphs>
  <Slides>16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Arial</vt:lpstr>
      <vt:lpstr>Book Antiqua</vt:lpstr>
      <vt:lpstr>Brush Script MT</vt:lpstr>
      <vt:lpstr>Calibri</vt:lpstr>
      <vt:lpstr>Calibri Light</vt:lpstr>
      <vt:lpstr>Cambria Math</vt:lpstr>
      <vt:lpstr>Garamond</vt:lpstr>
      <vt:lpstr>Impact</vt:lpstr>
      <vt:lpstr>inherit</vt:lpstr>
      <vt:lpstr>MS Reference Sans Serif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Worksheet</vt:lpstr>
      <vt:lpstr>PowerPoint Presentation</vt:lpstr>
      <vt:lpstr>Recorded Lecture</vt:lpstr>
      <vt:lpstr>Regression Analysis</vt:lpstr>
      <vt:lpstr>Linear, non-Linear, Multi-Variable</vt:lpstr>
      <vt:lpstr>Scatter Graphs and Trend Lines</vt:lpstr>
      <vt:lpstr>Adding Equation and R-Squared</vt:lpstr>
      <vt:lpstr>Least Squared Method- Measure of Forecast Accuracy</vt:lpstr>
      <vt:lpstr>PowerPoint Presentation</vt:lpstr>
      <vt:lpstr>PowerPoint Presentation</vt:lpstr>
      <vt:lpstr>PowerPoint Presentation</vt:lpstr>
      <vt:lpstr>PowerPoint Presentation</vt:lpstr>
      <vt:lpstr>Additional Example- Data Analysis - Regression Output</vt:lpstr>
      <vt:lpstr>PowerPoint Presentation</vt:lpstr>
      <vt:lpstr>Some Other Information</vt:lpstr>
      <vt:lpstr>Coefficient of Determination &amp; Correlation Coefficients</vt:lpstr>
      <vt:lpstr>MSE vs. Standard Error in Regression: n-2 not 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 , Ardavan</cp:lastModifiedBy>
  <cp:revision>838</cp:revision>
  <cp:lastPrinted>2019-05-09T17:43:43Z</cp:lastPrinted>
  <dcterms:created xsi:type="dcterms:W3CDTF">2008-11-22T01:06:20Z</dcterms:created>
  <dcterms:modified xsi:type="dcterms:W3CDTF">2022-09-19T16:14:28Z</dcterms:modified>
</cp:coreProperties>
</file>